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fntdata" ContentType="application/x-fontdata"/>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64.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media/image21.jpg" ContentType="image/jpg"/>
  <Override PartName="/ppt/charts/chart3.xml" ContentType="application/vnd.openxmlformats-officedocument.drawingml.chart+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3.xml" ContentType="application/vnd.openxmlformats-officedocument.drawingml.chart+xml"/>
  <Override PartName="/ppt/charts/chart12.xml" ContentType="application/vnd.openxmlformats-officedocument.drawingml.chart+xml"/>
  <Override PartName="/ppt/charts/style2.xml" ContentType="application/vnd.ms-office.chartstyle+xml"/>
  <Override PartName="/ppt/charts/colors2.xml" ContentType="application/vnd.ms-office.chartcolorstyl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6"/>
  </p:notesMasterIdLst>
  <p:sldIdLst>
    <p:sldId id="256" r:id="rId2"/>
    <p:sldId id="401" r:id="rId3"/>
    <p:sldId id="290" r:id="rId4"/>
    <p:sldId id="889" r:id="rId5"/>
    <p:sldId id="890" r:id="rId6"/>
    <p:sldId id="261" r:id="rId7"/>
    <p:sldId id="738" r:id="rId8"/>
    <p:sldId id="844" r:id="rId9"/>
    <p:sldId id="268" r:id="rId10"/>
    <p:sldId id="275" r:id="rId11"/>
    <p:sldId id="969" r:id="rId12"/>
    <p:sldId id="269" r:id="rId13"/>
    <p:sldId id="277" r:id="rId14"/>
    <p:sldId id="863" r:id="rId15"/>
    <p:sldId id="279" r:id="rId16"/>
    <p:sldId id="842" r:id="rId17"/>
    <p:sldId id="286" r:id="rId18"/>
    <p:sldId id="947" r:id="rId19"/>
    <p:sldId id="893" r:id="rId20"/>
    <p:sldId id="272" r:id="rId21"/>
    <p:sldId id="448" r:id="rId22"/>
    <p:sldId id="263" r:id="rId23"/>
    <p:sldId id="356" r:id="rId24"/>
    <p:sldId id="895" r:id="rId25"/>
    <p:sldId id="865" r:id="rId26"/>
    <p:sldId id="896" r:id="rId27"/>
    <p:sldId id="357" r:id="rId28"/>
    <p:sldId id="866" r:id="rId29"/>
    <p:sldId id="851" r:id="rId30"/>
    <p:sldId id="810" r:id="rId31"/>
    <p:sldId id="867" r:id="rId32"/>
    <p:sldId id="922" r:id="rId33"/>
    <p:sldId id="492" r:id="rId34"/>
    <p:sldId id="948" r:id="rId35"/>
    <p:sldId id="899" r:id="rId36"/>
    <p:sldId id="361" r:id="rId37"/>
    <p:sldId id="824" r:id="rId38"/>
    <p:sldId id="949" r:id="rId39"/>
    <p:sldId id="804" r:id="rId40"/>
    <p:sldId id="796" r:id="rId41"/>
    <p:sldId id="367" r:id="rId42"/>
    <p:sldId id="908" r:id="rId43"/>
    <p:sldId id="907" r:id="rId44"/>
    <p:sldId id="968" r:id="rId45"/>
    <p:sldId id="462" r:id="rId46"/>
    <p:sldId id="909" r:id="rId47"/>
    <p:sldId id="1094" r:id="rId48"/>
    <p:sldId id="878" r:id="rId49"/>
    <p:sldId id="1184" r:id="rId50"/>
    <p:sldId id="1185" r:id="rId51"/>
    <p:sldId id="1186" r:id="rId52"/>
    <p:sldId id="1187" r:id="rId53"/>
    <p:sldId id="1188" r:id="rId54"/>
    <p:sldId id="1189" r:id="rId55"/>
    <p:sldId id="1190" r:id="rId56"/>
    <p:sldId id="1191" r:id="rId57"/>
    <p:sldId id="1192" r:id="rId58"/>
    <p:sldId id="1193" r:id="rId59"/>
    <p:sldId id="1194" r:id="rId60"/>
    <p:sldId id="1195" r:id="rId61"/>
    <p:sldId id="1196" r:id="rId62"/>
    <p:sldId id="1197" r:id="rId63"/>
    <p:sldId id="1198" r:id="rId64"/>
    <p:sldId id="1199" r:id="rId65"/>
    <p:sldId id="1200" r:id="rId66"/>
    <p:sldId id="915" r:id="rId67"/>
    <p:sldId id="477" r:id="rId68"/>
    <p:sldId id="498" r:id="rId69"/>
    <p:sldId id="342" r:id="rId70"/>
    <p:sldId id="923" r:id="rId71"/>
    <p:sldId id="924" r:id="rId72"/>
    <p:sldId id="925" r:id="rId73"/>
    <p:sldId id="488" r:id="rId74"/>
    <p:sldId id="467" r:id="rId75"/>
    <p:sldId id="1099" r:id="rId76"/>
    <p:sldId id="927" r:id="rId77"/>
    <p:sldId id="928" r:id="rId78"/>
    <p:sldId id="371" r:id="rId79"/>
    <p:sldId id="1132" r:id="rId80"/>
    <p:sldId id="1179" r:id="rId81"/>
    <p:sldId id="1162" r:id="rId82"/>
    <p:sldId id="1180" r:id="rId83"/>
    <p:sldId id="1158" r:id="rId84"/>
    <p:sldId id="1160" r:id="rId85"/>
    <p:sldId id="1161" r:id="rId86"/>
    <p:sldId id="1164" r:id="rId87"/>
    <p:sldId id="1181" r:id="rId88"/>
    <p:sldId id="1170" r:id="rId89"/>
    <p:sldId id="1182" r:id="rId90"/>
    <p:sldId id="1183" r:id="rId91"/>
    <p:sldId id="1171" r:id="rId92"/>
    <p:sldId id="370" r:id="rId93"/>
    <p:sldId id="1201" r:id="rId94"/>
    <p:sldId id="1173" r:id="rId95"/>
    <p:sldId id="1174" r:id="rId96"/>
    <p:sldId id="1178" r:id="rId97"/>
    <p:sldId id="1176" r:id="rId98"/>
    <p:sldId id="1054" r:id="rId99"/>
    <p:sldId id="1053" r:id="rId100"/>
    <p:sldId id="919" r:id="rId101"/>
    <p:sldId id="1050" r:id="rId102"/>
    <p:sldId id="903" r:id="rId103"/>
    <p:sldId id="280" r:id="rId104"/>
    <p:sldId id="901" r:id="rId105"/>
    <p:sldId id="289" r:id="rId106"/>
    <p:sldId id="870" r:id="rId107"/>
    <p:sldId id="920" r:id="rId108"/>
    <p:sldId id="282" r:id="rId109"/>
    <p:sldId id="281" r:id="rId110"/>
    <p:sldId id="294" r:id="rId111"/>
    <p:sldId id="921" r:id="rId112"/>
    <p:sldId id="293" r:id="rId113"/>
    <p:sldId id="283" r:id="rId114"/>
    <p:sldId id="902" r:id="rId115"/>
    <p:sldId id="297" r:id="rId116"/>
    <p:sldId id="284" r:id="rId117"/>
    <p:sldId id="309" r:id="rId118"/>
    <p:sldId id="310" r:id="rId119"/>
    <p:sldId id="871" r:id="rId120"/>
    <p:sldId id="274" r:id="rId121"/>
    <p:sldId id="936" r:id="rId122"/>
    <p:sldId id="304" r:id="rId123"/>
    <p:sldId id="425" r:id="rId124"/>
    <p:sldId id="918" r:id="rId125"/>
  </p:sldIdLst>
  <p:sldSz cx="12192000" cy="6858000"/>
  <p:notesSz cx="6858000" cy="9144000"/>
  <p:embeddedFontLst>
    <p:embeddedFont>
      <p:font typeface="Calibri" panose="020F0502020204030204" pitchFamily="34" charset="0"/>
      <p:regular r:id="rId127"/>
      <p:bold r:id="rId128"/>
      <p:italic r:id="rId129"/>
      <p:boldItalic r:id="rId130"/>
    </p:embeddedFont>
    <p:embeddedFont>
      <p:font typeface="Helvetica" panose="020B0604020202020204" pitchFamily="34" charset="0"/>
      <p:regular r:id="rId131"/>
      <p:bold r:id="rId132"/>
      <p:italic r:id="rId133"/>
      <p:boldItalic r:id="rId134"/>
    </p:embeddedFont>
    <p:embeddedFont>
      <p:font typeface="Poppins Light" panose="020B0604020202020204" charset="0"/>
      <p:regular r:id="rId135"/>
      <p:italic r:id="rId136"/>
    </p:embeddedFont>
    <p:embeddedFont>
      <p:font typeface="Poppins Medium" panose="020B0604020202020204" charset="0"/>
      <p:regular r:id="rId137"/>
      <p:italic r:id="rId138"/>
    </p:embeddedFont>
    <p:embeddedFont>
      <p:font typeface="Times" panose="02020603050405020304" pitchFamily="18" charset="0"/>
      <p:regular r:id="rId139"/>
      <p:bold r:id="rId140"/>
      <p:italic r:id="rId141"/>
      <p:boldItalic r:id="rId142"/>
    </p:embeddedFont>
    <p:embeddedFont>
      <p:font typeface="Wingdings 2" panose="05020102010507070707" pitchFamily="18" charset="2"/>
      <p:regular r:id="rId1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A5DA"/>
    <a:srgbClr val="FFD966"/>
    <a:srgbClr val="A9D18D"/>
    <a:srgbClr val="F197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92597" autoAdjust="0"/>
  </p:normalViewPr>
  <p:slideViewPr>
    <p:cSldViewPr snapToGrid="0" showGuides="1">
      <p:cViewPr varScale="1">
        <p:scale>
          <a:sx n="105" d="100"/>
          <a:sy n="105" d="100"/>
        </p:scale>
        <p:origin x="720" y="11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2376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12.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font" Target="fonts/font2.fntdata"/><Relationship Id="rId149" Type="http://schemas.openxmlformats.org/officeDocument/2006/relationships/customXml" Target="../customXml/item2.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8.fntdata"/><Relationship Id="rId139" Type="http://schemas.openxmlformats.org/officeDocument/2006/relationships/font" Target="fonts/font13.fntdata"/><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customXml" Target="../customXml/item3.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font" Target="fonts/font3.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14.fntdata"/><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4.fntdata"/><Relationship Id="rId135" Type="http://schemas.openxmlformats.org/officeDocument/2006/relationships/font" Target="fonts/font9.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15.fntdata"/><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5.fntdata"/><Relationship Id="rId136" Type="http://schemas.openxmlformats.org/officeDocument/2006/relationships/font" Target="fonts/font10.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notesMaster" Target="notesMasters/notesMaster1.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16.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6.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17.fntdata"/><Relationship Id="rId148"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7.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presProps" Target="presProps.xml"/><Relationship Id="rId90" Type="http://schemas.openxmlformats.org/officeDocument/2006/relationships/slide" Target="slides/slide8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2.xml"/><Relationship Id="rId1" Type="http://schemas.microsoft.com/office/2011/relationships/chartStyle" Target="style2.xml"/></Relationships>
</file>

<file path=ppt/charts/_rels/chart13.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Percentage</c:v>
                </c:pt>
              </c:strCache>
            </c:strRef>
          </c:tx>
          <c:spPr>
            <a:solidFill>
              <a:schemeClr val="accent1"/>
            </a:solidFill>
          </c:spPr>
          <c:invertIfNegative val="0"/>
          <c:dPt>
            <c:idx val="6"/>
            <c:invertIfNegative val="0"/>
            <c:bubble3D val="0"/>
            <c:spPr>
              <a:solidFill>
                <a:schemeClr val="tx2"/>
              </a:solidFill>
            </c:spPr>
            <c:extLst>
              <c:ext xmlns:c16="http://schemas.microsoft.com/office/drawing/2014/chart" uri="{C3380CC4-5D6E-409C-BE32-E72D297353CC}">
                <c16:uniqueId val="{00000001-BAFF-4691-8694-83836ECCF22F}"/>
              </c:ext>
            </c:extLst>
          </c:dPt>
          <c:dPt>
            <c:idx val="7"/>
            <c:invertIfNegative val="0"/>
            <c:bubble3D val="0"/>
            <c:spPr>
              <a:solidFill>
                <a:schemeClr val="tx2"/>
              </a:solidFill>
            </c:spPr>
            <c:extLst>
              <c:ext xmlns:c16="http://schemas.microsoft.com/office/drawing/2014/chart" uri="{C3380CC4-5D6E-409C-BE32-E72D297353CC}">
                <c16:uniqueId val="{00000003-BAFF-4691-8694-83836ECCF22F}"/>
              </c:ext>
            </c:extLst>
          </c:dPt>
          <c:dPt>
            <c:idx val="8"/>
            <c:invertIfNegative val="0"/>
            <c:bubble3D val="0"/>
            <c:spPr>
              <a:solidFill>
                <a:schemeClr val="tx2"/>
              </a:solidFill>
            </c:spPr>
            <c:extLst>
              <c:ext xmlns:c16="http://schemas.microsoft.com/office/drawing/2014/chart" uri="{C3380CC4-5D6E-409C-BE32-E72D297353CC}">
                <c16:uniqueId val="{00000005-BAFF-4691-8694-83836ECCF22F}"/>
              </c:ext>
            </c:extLst>
          </c:dPt>
          <c:dPt>
            <c:idx val="9"/>
            <c:invertIfNegative val="0"/>
            <c:bubble3D val="0"/>
            <c:spPr>
              <a:solidFill>
                <a:schemeClr val="tx2"/>
              </a:solidFill>
            </c:spPr>
            <c:extLst>
              <c:ext xmlns:c16="http://schemas.microsoft.com/office/drawing/2014/chart" uri="{C3380CC4-5D6E-409C-BE32-E72D297353CC}">
                <c16:uniqueId val="{00000007-BAFF-4691-8694-83836ECCF22F}"/>
              </c:ext>
            </c:extLst>
          </c:dPt>
          <c:dPt>
            <c:idx val="14"/>
            <c:invertIfNegative val="0"/>
            <c:bubble3D val="0"/>
            <c:extLst>
              <c:ext xmlns:c16="http://schemas.microsoft.com/office/drawing/2014/chart" uri="{C3380CC4-5D6E-409C-BE32-E72D297353CC}">
                <c16:uniqueId val="{00000008-BAFF-4691-8694-83836ECCF22F}"/>
              </c:ext>
            </c:extLst>
          </c:dPt>
          <c:dPt>
            <c:idx val="15"/>
            <c:invertIfNegative val="0"/>
            <c:bubble3D val="0"/>
            <c:extLst>
              <c:ext xmlns:c16="http://schemas.microsoft.com/office/drawing/2014/chart" uri="{C3380CC4-5D6E-409C-BE32-E72D297353CC}">
                <c16:uniqueId val="{00000009-BAFF-4691-8694-83836ECCF22F}"/>
              </c:ext>
            </c:extLst>
          </c:dPt>
          <c:dPt>
            <c:idx val="16"/>
            <c:invertIfNegative val="0"/>
            <c:bubble3D val="0"/>
            <c:extLst>
              <c:ext xmlns:c16="http://schemas.microsoft.com/office/drawing/2014/chart" uri="{C3380CC4-5D6E-409C-BE32-E72D297353CC}">
                <c16:uniqueId val="{0000000A-BAFF-4691-8694-83836ECCF22F}"/>
              </c:ext>
            </c:extLst>
          </c:dPt>
          <c:dPt>
            <c:idx val="17"/>
            <c:invertIfNegative val="0"/>
            <c:bubble3D val="0"/>
            <c:extLst>
              <c:ext xmlns:c16="http://schemas.microsoft.com/office/drawing/2014/chart" uri="{C3380CC4-5D6E-409C-BE32-E72D297353CC}">
                <c16:uniqueId val="{0000000B-BAFF-4691-8694-83836ECCF22F}"/>
              </c:ext>
            </c:extLst>
          </c:dPt>
          <c:dLbls>
            <c:spPr>
              <a:noFill/>
              <a:ln>
                <a:noFill/>
              </a:ln>
              <a:effectLst/>
            </c:spPr>
            <c:txPr>
              <a:bodyPr/>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I was too busy/didn't have time</c:v>
                </c:pt>
                <c:pt idx="1">
                  <c:v>I didn't think it was a medical issue</c:v>
                </c:pt>
                <c:pt idx="2">
                  <c:v>I didn't know what it was</c:v>
                </c:pt>
                <c:pt idx="3">
                  <c:v>I didn't think it could be treated</c:v>
                </c:pt>
                <c:pt idx="4">
                  <c:v>I didn't want to waste the doctor's time</c:v>
                </c:pt>
                <c:pt idx="5">
                  <c:v>I thought it would just go away</c:v>
                </c:pt>
                <c:pt idx="6">
                  <c:v>I was embarrassed</c:v>
                </c:pt>
                <c:pt idx="7">
                  <c:v>I assumed it was to do with my age</c:v>
                </c:pt>
                <c:pt idx="8">
                  <c:v>I thought it was just a part of life</c:v>
                </c:pt>
                <c:pt idx="9">
                  <c:v>I didn't think it was a serious problem</c:v>
                </c:pt>
              </c:strCache>
            </c:strRef>
          </c:cat>
          <c:val>
            <c:numRef>
              <c:f>Sheet1!$B$2:$B$11</c:f>
              <c:numCache>
                <c:formatCode>General</c:formatCode>
                <c:ptCount val="10"/>
                <c:pt idx="0">
                  <c:v>11</c:v>
                </c:pt>
                <c:pt idx="1">
                  <c:v>20</c:v>
                </c:pt>
                <c:pt idx="2">
                  <c:v>24</c:v>
                </c:pt>
                <c:pt idx="3">
                  <c:v>26</c:v>
                </c:pt>
                <c:pt idx="4">
                  <c:v>28</c:v>
                </c:pt>
                <c:pt idx="5">
                  <c:v>29</c:v>
                </c:pt>
                <c:pt idx="6">
                  <c:v>41</c:v>
                </c:pt>
                <c:pt idx="7">
                  <c:v>44</c:v>
                </c:pt>
                <c:pt idx="8">
                  <c:v>46</c:v>
                </c:pt>
                <c:pt idx="9">
                  <c:v>49</c:v>
                </c:pt>
              </c:numCache>
            </c:numRef>
          </c:val>
          <c:extLst>
            <c:ext xmlns:c16="http://schemas.microsoft.com/office/drawing/2014/chart" uri="{C3380CC4-5D6E-409C-BE32-E72D297353CC}">
              <c16:uniqueId val="{0000000C-BAFF-4691-8694-83836ECCF22F}"/>
            </c:ext>
          </c:extLst>
        </c:ser>
        <c:dLbls>
          <c:showLegendKey val="0"/>
          <c:showVal val="0"/>
          <c:showCatName val="0"/>
          <c:showSerName val="0"/>
          <c:showPercent val="0"/>
          <c:showBubbleSize val="0"/>
        </c:dLbls>
        <c:gapWidth val="150"/>
        <c:axId val="305540184"/>
        <c:axId val="305541360"/>
      </c:barChart>
      <c:catAx>
        <c:axId val="305540184"/>
        <c:scaling>
          <c:orientation val="minMax"/>
        </c:scaling>
        <c:delete val="0"/>
        <c:axPos val="l"/>
        <c:numFmt formatCode="General" sourceLinked="0"/>
        <c:majorTickMark val="out"/>
        <c:minorTickMark val="none"/>
        <c:tickLblPos val="nextTo"/>
        <c:spPr>
          <a:ln w="19050">
            <a:solidFill>
              <a:schemeClr val="tx1"/>
            </a:solidFill>
          </a:ln>
        </c:spPr>
        <c:txPr>
          <a:bodyPr/>
          <a:lstStyle/>
          <a:p>
            <a:pPr>
              <a:defRPr sz="1600" b="1">
                <a:solidFill>
                  <a:schemeClr val="tx2"/>
                </a:solidFill>
                <a:latin typeface="+mn-lt"/>
              </a:defRPr>
            </a:pPr>
            <a:endParaRPr lang="en-US"/>
          </a:p>
        </c:txPr>
        <c:crossAx val="305541360"/>
        <c:crosses val="autoZero"/>
        <c:auto val="1"/>
        <c:lblAlgn val="ctr"/>
        <c:lblOffset val="100"/>
        <c:noMultiLvlLbl val="0"/>
      </c:catAx>
      <c:valAx>
        <c:axId val="305541360"/>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1600"/>
            </a:pPr>
            <a:endParaRPr lang="en-US"/>
          </a:p>
        </c:txPr>
        <c:crossAx val="30554018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59906533426784"/>
          <c:y val="0.22319114809623961"/>
          <c:w val="0.87750139549329109"/>
          <c:h val="0.52912869500341742"/>
        </c:manualLayout>
      </c:layout>
      <c:barChart>
        <c:barDir val="col"/>
        <c:grouping val="clustered"/>
        <c:varyColors val="0"/>
        <c:ser>
          <c:idx val="0"/>
          <c:order val="0"/>
          <c:tx>
            <c:strRef>
              <c:f>Sheet1!$B$1</c:f>
              <c:strCache>
                <c:ptCount val="1"/>
                <c:pt idx="0">
                  <c:v>Eugonadal (n=537)</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 group</c:v>
                </c:pt>
                <c:pt idx="1">
                  <c:v>50–60 years</c:v>
                </c:pt>
                <c:pt idx="2">
                  <c:v>60–70 years</c:v>
                </c:pt>
                <c:pt idx="3">
                  <c:v>70–80 years</c:v>
                </c:pt>
              </c:strCache>
            </c:strRef>
          </c:cat>
          <c:val>
            <c:numRef>
              <c:f>Sheet1!$B$2:$B$5</c:f>
              <c:numCache>
                <c:formatCode>0.0</c:formatCode>
                <c:ptCount val="4"/>
                <c:pt idx="0">
                  <c:v>13.3</c:v>
                </c:pt>
                <c:pt idx="1">
                  <c:v>2.6</c:v>
                </c:pt>
                <c:pt idx="2">
                  <c:v>10.3</c:v>
                </c:pt>
                <c:pt idx="3">
                  <c:v>22.8</c:v>
                </c:pt>
              </c:numCache>
            </c:numRef>
          </c:val>
          <c:extLst>
            <c:ext xmlns:c16="http://schemas.microsoft.com/office/drawing/2014/chart" uri="{C3380CC4-5D6E-409C-BE32-E72D297353CC}">
              <c16:uniqueId val="{00000000-59A5-46F9-AB27-E8F6EB9335C7}"/>
            </c:ext>
          </c:extLst>
        </c:ser>
        <c:ser>
          <c:idx val="1"/>
          <c:order val="1"/>
          <c:tx>
            <c:strRef>
              <c:f>Sheet1!$C$1</c:f>
              <c:strCache>
                <c:ptCount val="1"/>
                <c:pt idx="0">
                  <c:v>Hypogonadal/TTh-untreated (n=362)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 group</c:v>
                </c:pt>
                <c:pt idx="1">
                  <c:v>50–60 years</c:v>
                </c:pt>
                <c:pt idx="2">
                  <c:v>60–70 years</c:v>
                </c:pt>
                <c:pt idx="3">
                  <c:v>70–80 years</c:v>
                </c:pt>
              </c:strCache>
            </c:strRef>
          </c:cat>
          <c:val>
            <c:numRef>
              <c:f>Sheet1!$C$2:$C$5</c:f>
              <c:numCache>
                <c:formatCode>0.0</c:formatCode>
                <c:ptCount val="4"/>
                <c:pt idx="0">
                  <c:v>19.7</c:v>
                </c:pt>
                <c:pt idx="1">
                  <c:v>4.2</c:v>
                </c:pt>
                <c:pt idx="2">
                  <c:v>10.4</c:v>
                </c:pt>
                <c:pt idx="3">
                  <c:v>25.2</c:v>
                </c:pt>
              </c:numCache>
            </c:numRef>
          </c:val>
          <c:extLst>
            <c:ext xmlns:c16="http://schemas.microsoft.com/office/drawing/2014/chart" uri="{C3380CC4-5D6E-409C-BE32-E72D297353CC}">
              <c16:uniqueId val="{00000001-59A5-46F9-AB27-E8F6EB9335C7}"/>
            </c:ext>
          </c:extLst>
        </c:ser>
        <c:ser>
          <c:idx val="2"/>
          <c:order val="2"/>
          <c:tx>
            <c:strRef>
              <c:f>Sheet1!$D$1</c:f>
              <c:strCache>
                <c:ptCount val="1"/>
                <c:pt idx="0">
                  <c:v>Hypogonadal/TTh-treated (n=175)</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 group</c:v>
                </c:pt>
                <c:pt idx="1">
                  <c:v>50–60 years</c:v>
                </c:pt>
                <c:pt idx="2">
                  <c:v>60–70 years</c:v>
                </c:pt>
                <c:pt idx="3">
                  <c:v>70–80 years</c:v>
                </c:pt>
              </c:strCache>
            </c:strRef>
          </c:cat>
          <c:val>
            <c:numRef>
              <c:f>Sheet1!$D$2:$D$5</c:f>
              <c:numCache>
                <c:formatCode>0.0</c:formatCode>
                <c:ptCount val="4"/>
                <c:pt idx="0">
                  <c:v>3.6</c:v>
                </c:pt>
                <c:pt idx="1">
                  <c:v>4</c:v>
                </c:pt>
                <c:pt idx="2">
                  <c:v>2.2999999999999998</c:v>
                </c:pt>
                <c:pt idx="3">
                  <c:v>5.3</c:v>
                </c:pt>
              </c:numCache>
            </c:numRef>
          </c:val>
          <c:extLst>
            <c:ext xmlns:c16="http://schemas.microsoft.com/office/drawing/2014/chart" uri="{C3380CC4-5D6E-409C-BE32-E72D297353CC}">
              <c16:uniqueId val="{00000002-59A5-46F9-AB27-E8F6EB9335C7}"/>
            </c:ext>
          </c:extLst>
        </c:ser>
        <c:dLbls>
          <c:showLegendKey val="0"/>
          <c:showVal val="0"/>
          <c:showCatName val="0"/>
          <c:showSerName val="0"/>
          <c:showPercent val="0"/>
          <c:showBubbleSize val="0"/>
        </c:dLbls>
        <c:gapWidth val="219"/>
        <c:axId val="281377024"/>
        <c:axId val="281399296"/>
      </c:barChart>
      <c:catAx>
        <c:axId val="281377024"/>
        <c:scaling>
          <c:orientation val="minMax"/>
        </c:scaling>
        <c:delete val="0"/>
        <c:axPos val="b"/>
        <c:numFmt formatCode="General" sourceLinked="1"/>
        <c:majorTickMark val="out"/>
        <c:minorTickMark val="none"/>
        <c:tickLblPos val="nextTo"/>
        <c:spPr>
          <a:noFill/>
          <a:ln w="19050" cap="sq" cmpd="sng" algn="ctr">
            <a:solidFill>
              <a:srgbClr val="000000"/>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81399296"/>
        <c:crosses val="autoZero"/>
        <c:auto val="1"/>
        <c:lblAlgn val="ctr"/>
        <c:lblOffset val="100"/>
        <c:noMultiLvlLbl val="0"/>
      </c:catAx>
      <c:valAx>
        <c:axId val="281399296"/>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GB" sz="1400" b="1" dirty="0">
                    <a:solidFill>
                      <a:schemeClr val="tx1"/>
                    </a:solidFill>
                  </a:rPr>
                  <a:t>Mortality (%)</a:t>
                </a:r>
              </a:p>
            </c:rich>
          </c:tx>
          <c:layout>
            <c:manualLayout>
              <c:xMode val="edge"/>
              <c:yMode val="edge"/>
              <c:x val="0"/>
              <c:y val="0.30877343307373617"/>
            </c:manualLayout>
          </c:layout>
          <c:overlay val="0"/>
          <c:spPr>
            <a:noFill/>
            <a:ln>
              <a:noFill/>
            </a:ln>
            <a:effectLst/>
          </c:spPr>
        </c:title>
        <c:numFmt formatCode="General" sourceLinked="0"/>
        <c:majorTickMark val="out"/>
        <c:minorTickMark val="none"/>
        <c:tickLblPos val="nextTo"/>
        <c:spPr>
          <a:noFill/>
          <a:ln w="19050" cap="sq">
            <a:solidFill>
              <a:srgbClr val="000000"/>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81377024"/>
        <c:crosses val="autoZero"/>
        <c:crossBetween val="between"/>
      </c:valAx>
      <c:spPr>
        <a:noFill/>
        <a:ln>
          <a:noFill/>
        </a:ln>
        <a:effectLst/>
      </c:spPr>
    </c:plotArea>
    <c:legend>
      <c:legendPos val="b"/>
      <c:layout>
        <c:manualLayout>
          <c:xMode val="edge"/>
          <c:yMode val="edge"/>
          <c:x val="9.9444111018311396E-2"/>
          <c:y val="9.3502866488024763E-2"/>
          <c:w val="0.87606721136372223"/>
          <c:h val="9.186952641020881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839880945179128"/>
          <c:y val="3.2897192388291426E-2"/>
          <c:w val="0.64447738079394079"/>
          <c:h val="0.6984449839642717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5-1A0D-43E7-B1C4-55AEB9D45BC6}"/>
              </c:ext>
            </c:extLst>
          </c:dPt>
          <c:dPt>
            <c:idx val="1"/>
            <c:invertIfNegative val="0"/>
            <c:bubble3D val="0"/>
            <c:spPr>
              <a:solidFill>
                <a:schemeClr val="tx2"/>
              </a:solidFill>
              <a:ln>
                <a:noFill/>
              </a:ln>
              <a:effectLst/>
            </c:spPr>
            <c:extLst>
              <c:ext xmlns:c16="http://schemas.microsoft.com/office/drawing/2014/chart" uri="{C3380CC4-5D6E-409C-BE32-E72D297353CC}">
                <c16:uniqueId val="{00000001-1A0D-43E7-B1C4-55AEB9D45BC6}"/>
              </c:ext>
            </c:extLst>
          </c:dPt>
          <c:dPt>
            <c:idx val="2"/>
            <c:invertIfNegative val="0"/>
            <c:bubble3D val="0"/>
            <c:extLst>
              <c:ext xmlns:c16="http://schemas.microsoft.com/office/drawing/2014/chart" uri="{C3380CC4-5D6E-409C-BE32-E72D297353CC}">
                <c16:uniqueId val="{00000003-1A0D-43E7-B1C4-55AEB9D45BC6}"/>
              </c:ext>
            </c:extLst>
          </c:dPt>
          <c:dLbls>
            <c:dLbl>
              <c:idx val="0"/>
              <c:tx>
                <c:rich>
                  <a:bodyPr/>
                  <a:lstStyle/>
                  <a:p>
                    <a:r>
                      <a:rPr lang="en-US"/>
                      <a:t>9.4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A0D-43E7-B1C4-55AEB9D45BC6}"/>
                </c:ext>
              </c:extLst>
            </c:dLbl>
            <c:dLbl>
              <c:idx val="1"/>
              <c:tx>
                <c:rich>
                  <a:bodyPr/>
                  <a:lstStyle/>
                  <a:p>
                    <a:r>
                      <a:rPr lang="en-US" dirty="0"/>
                      <a:t>9.1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A0D-43E7-B1C4-55AEB9D45BC6}"/>
                </c:ext>
              </c:extLst>
            </c:dLbl>
            <c:dLbl>
              <c:idx val="2"/>
              <c:tx>
                <c:rich>
                  <a:bodyPr/>
                  <a:lstStyle/>
                  <a:p>
                    <a:r>
                      <a:rPr lang="en-US"/>
                      <a:t>20.1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A0D-43E7-B1C4-55AEB9D45BC6}"/>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Hypogonadal
TTh-treated</c:v>
                </c:pt>
                <c:pt idx="1">
                  <c:v>Eugonadal</c:v>
                </c:pt>
                <c:pt idx="2">
                  <c:v>Hypogonadal
TTh-untreated</c:v>
                </c:pt>
              </c:strCache>
            </c:strRef>
          </c:cat>
          <c:val>
            <c:numRef>
              <c:f>Sheet1!$B$2:$B$4</c:f>
              <c:numCache>
                <c:formatCode>General</c:formatCode>
                <c:ptCount val="3"/>
                <c:pt idx="0">
                  <c:v>9.3800000000000008</c:v>
                </c:pt>
                <c:pt idx="1">
                  <c:v>9.1199999999999992</c:v>
                </c:pt>
                <c:pt idx="2">
                  <c:v>20.11</c:v>
                </c:pt>
              </c:numCache>
            </c:numRef>
          </c:val>
          <c:extLst>
            <c:ext xmlns:c16="http://schemas.microsoft.com/office/drawing/2014/chart" uri="{C3380CC4-5D6E-409C-BE32-E72D297353CC}">
              <c16:uniqueId val="{00000004-1A0D-43E7-B1C4-55AEB9D45BC6}"/>
            </c:ext>
          </c:extLst>
        </c:ser>
        <c:dLbls>
          <c:showLegendKey val="0"/>
          <c:showVal val="0"/>
          <c:showCatName val="0"/>
          <c:showSerName val="0"/>
          <c:showPercent val="0"/>
          <c:showBubbleSize val="0"/>
        </c:dLbls>
        <c:gapWidth val="68"/>
        <c:axId val="391191168"/>
        <c:axId val="391205248"/>
      </c:barChart>
      <c:catAx>
        <c:axId val="391191168"/>
        <c:scaling>
          <c:orientation val="minMax"/>
        </c:scaling>
        <c:delete val="0"/>
        <c:axPos val="l"/>
        <c:numFmt formatCode="General" sourceLinked="1"/>
        <c:majorTickMark val="none"/>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91205248"/>
        <c:crosses val="autoZero"/>
        <c:auto val="1"/>
        <c:lblAlgn val="ctr"/>
        <c:lblOffset val="100"/>
        <c:noMultiLvlLbl val="0"/>
      </c:catAx>
      <c:valAx>
        <c:axId val="391205248"/>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sz="1200" b="1" dirty="0">
                    <a:solidFill>
                      <a:schemeClr val="tx1"/>
                    </a:solidFill>
                  </a:rPr>
                  <a:t>Mortality (%)</a:t>
                </a:r>
              </a:p>
            </c:rich>
          </c:tx>
          <c:overlay val="0"/>
          <c:spPr>
            <a:noFill/>
            <a:ln>
              <a:noFill/>
            </a:ln>
            <a:effectLst/>
          </c:spPr>
        </c:title>
        <c:numFmt formatCode="General" sourceLinked="1"/>
        <c:majorTickMark val="out"/>
        <c:minorTickMark val="none"/>
        <c:tickLblPos val="nextTo"/>
        <c:spPr>
          <a:noFill/>
          <a:ln w="19050" cap="sq">
            <a:solidFill>
              <a:srgbClr val="000000"/>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91191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Untreated</c:v>
                </c:pt>
              </c:strCache>
            </c:strRef>
          </c:tx>
          <c:spPr>
            <a:solidFill>
              <a:schemeClr val="accent1"/>
            </a:solidFill>
            <a:ln>
              <a:noFill/>
            </a:ln>
            <a:effectLst/>
          </c:spPr>
          <c:invertIfNegative val="0"/>
          <c:dLbls>
            <c:dLbl>
              <c:idx val="0"/>
              <c:layout>
                <c:manualLayout>
                  <c:x val="0"/>
                  <c:y val="8.328955712909421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2D-4E54-8718-8260F22765D7}"/>
                </c:ext>
              </c:extLst>
            </c:dLbl>
            <c:dLbl>
              <c:idx val="1"/>
              <c:layout>
                <c:manualLayout>
                  <c:x val="0"/>
                  <c:y val="8.328955712909421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32D-4E54-8718-8260F22765D7}"/>
                </c:ext>
              </c:extLst>
            </c:dLbl>
            <c:dLbl>
              <c:idx val="2"/>
              <c:layout>
                <c:manualLayout>
                  <c:x val="0"/>
                  <c:y val="8.328955712909421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32D-4E54-8718-8260F22765D7}"/>
                </c:ext>
              </c:extLst>
            </c:dLbl>
            <c:dLbl>
              <c:idx val="3"/>
              <c:layout>
                <c:manualLayout>
                  <c:x val="0"/>
                  <c:y val="8.328955712909421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32D-4E54-8718-8260F22765D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1272AE"/>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HbA1c ≤53.0 mmol/mol</c:v>
                </c:pt>
                <c:pt idx="1">
                  <c:v>HbA1c ≤47.5 mmol/mol</c:v>
                </c:pt>
                <c:pt idx="2">
                  <c:v>Normal glucose regulation</c:v>
                </c:pt>
                <c:pt idx="3">
                  <c:v>Diabetes remission</c:v>
                </c:pt>
              </c:strCache>
            </c:strRef>
          </c:cat>
          <c:val>
            <c:numRef>
              <c:f>Sheet1!$B$2:$B$5</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4-632D-4E54-8718-8260F22765D7}"/>
            </c:ext>
          </c:extLst>
        </c:ser>
        <c:ser>
          <c:idx val="1"/>
          <c:order val="1"/>
          <c:tx>
            <c:strRef>
              <c:f>Sheet1!$C$1</c:f>
              <c:strCache>
                <c:ptCount val="1"/>
                <c:pt idx="0">
                  <c:v>TTh</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HbA1c ≤53.0 mmol/mol</c:v>
                </c:pt>
                <c:pt idx="1">
                  <c:v>HbA1c ≤47.5 mmol/mol</c:v>
                </c:pt>
                <c:pt idx="2">
                  <c:v>Normal glucose regulation</c:v>
                </c:pt>
                <c:pt idx="3">
                  <c:v>Diabetes remission</c:v>
                </c:pt>
              </c:strCache>
            </c:strRef>
          </c:cat>
          <c:val>
            <c:numRef>
              <c:f>Sheet1!$C$2:$C$5</c:f>
              <c:numCache>
                <c:formatCode>General</c:formatCode>
                <c:ptCount val="4"/>
                <c:pt idx="0">
                  <c:v>91</c:v>
                </c:pt>
                <c:pt idx="1">
                  <c:v>83.1</c:v>
                </c:pt>
                <c:pt idx="2">
                  <c:v>46.6</c:v>
                </c:pt>
                <c:pt idx="3">
                  <c:v>34.299999999999997</c:v>
                </c:pt>
              </c:numCache>
            </c:numRef>
          </c:val>
          <c:extLst>
            <c:ext xmlns:c16="http://schemas.microsoft.com/office/drawing/2014/chart" uri="{C3380CC4-5D6E-409C-BE32-E72D297353CC}">
              <c16:uniqueId val="{00000005-632D-4E54-8718-8260F22765D7}"/>
            </c:ext>
          </c:extLst>
        </c:ser>
        <c:dLbls>
          <c:showLegendKey val="0"/>
          <c:showVal val="0"/>
          <c:showCatName val="0"/>
          <c:showSerName val="0"/>
          <c:showPercent val="0"/>
          <c:showBubbleSize val="0"/>
        </c:dLbls>
        <c:gapWidth val="150"/>
        <c:axId val="129472384"/>
        <c:axId val="132477312"/>
      </c:barChart>
      <c:catAx>
        <c:axId val="129472384"/>
        <c:scaling>
          <c:orientation val="minMax"/>
        </c:scaling>
        <c:delete val="0"/>
        <c:axPos val="l"/>
        <c:numFmt formatCode="General" sourceLinked="0"/>
        <c:majorTickMark val="out"/>
        <c:minorTickMark val="none"/>
        <c:tickLblPos val="nextTo"/>
        <c:spPr>
          <a:noFill/>
          <a:ln w="19050" cap="flat" cmpd="sng" algn="ctr">
            <a:solidFill>
              <a:schemeClr val="tx1"/>
            </a:solidFill>
            <a:prstDash val="solid"/>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32477312"/>
        <c:crosses val="autoZero"/>
        <c:auto val="1"/>
        <c:lblAlgn val="ctr"/>
        <c:lblOffset val="100"/>
        <c:noMultiLvlLbl val="0"/>
      </c:catAx>
      <c:valAx>
        <c:axId val="132477312"/>
        <c:scaling>
          <c:orientation val="minMax"/>
          <c:max val="100"/>
          <c:min val="0"/>
        </c:scaling>
        <c:delete val="0"/>
        <c:axPos val="b"/>
        <c:numFmt formatCode="General" sourceLinked="1"/>
        <c:majorTickMark val="out"/>
        <c:minorTickMark val="none"/>
        <c:tickLblPos val="nextTo"/>
        <c:spPr>
          <a:noFill/>
          <a:ln w="19050" cap="flat" cmpd="sng" algn="ctr">
            <a:solidFill>
              <a:schemeClr val="tx1"/>
            </a:solidFill>
            <a:prstDash val="solid"/>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29472384"/>
        <c:crosses val="autoZero"/>
        <c:crossBetween val="between"/>
        <c:majorUnit val="20"/>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20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2348570065105495E-2"/>
          <c:y val="0"/>
          <c:w val="0.85540034768381223"/>
          <c:h val="0.88325462015985379"/>
        </c:manualLayout>
      </c:layout>
      <c:barChart>
        <c:barDir val="bar"/>
        <c:grouping val="clustered"/>
        <c:varyColors val="0"/>
        <c:ser>
          <c:idx val="0"/>
          <c:order val="0"/>
          <c:tx>
            <c:strRef>
              <c:f>Sheet1!$B$1</c:f>
              <c:strCache>
                <c:ptCount val="1"/>
                <c:pt idx="0">
                  <c:v>Low</c:v>
                </c:pt>
              </c:strCache>
            </c:strRef>
          </c:tx>
          <c:invertIfNegative val="0"/>
          <c:cat>
            <c:numRef>
              <c:f>Sheet1!$A$2:$A$7</c:f>
              <c:numCache>
                <c:formatCode>General</c:formatCode>
                <c:ptCount val="6"/>
              </c:numCache>
            </c:numRef>
          </c:cat>
          <c:val>
            <c:numRef>
              <c:f>Sheet1!$B$2:$B$7</c:f>
              <c:numCache>
                <c:formatCode>General</c:formatCode>
                <c:ptCount val="6"/>
              </c:numCache>
            </c:numRef>
          </c:val>
          <c:extLst>
            <c:ext xmlns:c16="http://schemas.microsoft.com/office/drawing/2014/chart" uri="{C3380CC4-5D6E-409C-BE32-E72D297353CC}">
              <c16:uniqueId val="{00000000-6B4A-426D-8E33-118D7AE921BF}"/>
            </c:ext>
          </c:extLst>
        </c:ser>
        <c:ser>
          <c:idx val="1"/>
          <c:order val="1"/>
          <c:tx>
            <c:strRef>
              <c:f>Sheet1!$C$1</c:f>
              <c:strCache>
                <c:ptCount val="1"/>
                <c:pt idx="0">
                  <c:v>RR</c:v>
                </c:pt>
              </c:strCache>
            </c:strRef>
          </c:tx>
          <c:invertIfNegative val="0"/>
          <c:cat>
            <c:numRef>
              <c:f>Sheet1!$A$2:$A$7</c:f>
              <c:numCache>
                <c:formatCode>General</c:formatCode>
                <c:ptCount val="6"/>
              </c:numCache>
            </c:numRef>
          </c:cat>
          <c:val>
            <c:numRef>
              <c:f>Sheet1!$C$2:$C$7</c:f>
              <c:numCache>
                <c:formatCode>General</c:formatCode>
                <c:ptCount val="6"/>
              </c:numCache>
            </c:numRef>
          </c:val>
          <c:extLst>
            <c:ext xmlns:c16="http://schemas.microsoft.com/office/drawing/2014/chart" uri="{C3380CC4-5D6E-409C-BE32-E72D297353CC}">
              <c16:uniqueId val="{00000001-6B4A-426D-8E33-118D7AE921BF}"/>
            </c:ext>
          </c:extLst>
        </c:ser>
        <c:ser>
          <c:idx val="2"/>
          <c:order val="2"/>
          <c:tx>
            <c:strRef>
              <c:f>Sheet1!$D$1</c:f>
              <c:strCache>
                <c:ptCount val="1"/>
                <c:pt idx="0">
                  <c:v>High</c:v>
                </c:pt>
              </c:strCache>
            </c:strRef>
          </c:tx>
          <c:invertIfNegative val="0"/>
          <c:cat>
            <c:numRef>
              <c:f>Sheet1!$A$2:$A$7</c:f>
              <c:numCache>
                <c:formatCode>General</c:formatCode>
                <c:ptCount val="6"/>
              </c:numCache>
            </c:numRef>
          </c:cat>
          <c:val>
            <c:numRef>
              <c:f>Sheet1!$D$2:$D$7</c:f>
              <c:numCache>
                <c:formatCode>General</c:formatCode>
                <c:ptCount val="6"/>
              </c:numCache>
            </c:numRef>
          </c:val>
          <c:extLst>
            <c:ext xmlns:c16="http://schemas.microsoft.com/office/drawing/2014/chart" uri="{C3380CC4-5D6E-409C-BE32-E72D297353CC}">
              <c16:uniqueId val="{00000002-6B4A-426D-8E33-118D7AE921BF}"/>
            </c:ext>
          </c:extLst>
        </c:ser>
        <c:dLbls>
          <c:showLegendKey val="0"/>
          <c:showVal val="0"/>
          <c:showCatName val="0"/>
          <c:showSerName val="0"/>
          <c:showPercent val="0"/>
          <c:showBubbleSize val="0"/>
        </c:dLbls>
        <c:gapWidth val="150"/>
        <c:axId val="230751232"/>
        <c:axId val="230789888"/>
      </c:barChart>
      <c:catAx>
        <c:axId val="230751232"/>
        <c:scaling>
          <c:orientation val="minMax"/>
        </c:scaling>
        <c:delete val="0"/>
        <c:axPos val="l"/>
        <c:numFmt formatCode="General" sourceLinked="1"/>
        <c:majorTickMark val="none"/>
        <c:minorTickMark val="none"/>
        <c:tickLblPos val="nextTo"/>
        <c:spPr>
          <a:ln w="19050">
            <a:solidFill>
              <a:schemeClr val="tx2"/>
            </a:solidFill>
          </a:ln>
        </c:spPr>
        <c:txPr>
          <a:bodyPr/>
          <a:lstStyle/>
          <a:p>
            <a:pPr>
              <a:defRPr sz="1000">
                <a:solidFill>
                  <a:schemeClr val="tx2"/>
                </a:solidFill>
              </a:defRPr>
            </a:pPr>
            <a:endParaRPr lang="en-US"/>
          </a:p>
        </c:txPr>
        <c:crossAx val="230789888"/>
        <c:crossesAt val="1"/>
        <c:auto val="1"/>
        <c:lblAlgn val="ctr"/>
        <c:lblOffset val="100"/>
        <c:noMultiLvlLbl val="0"/>
      </c:catAx>
      <c:valAx>
        <c:axId val="230789888"/>
        <c:scaling>
          <c:logBase val="10"/>
          <c:orientation val="minMax"/>
          <c:max val="5"/>
          <c:min val="0.1"/>
        </c:scaling>
        <c:delete val="0"/>
        <c:axPos val="b"/>
        <c:majorGridlines>
          <c:spPr>
            <a:ln>
              <a:noFill/>
            </a:ln>
          </c:spPr>
        </c:majorGridlines>
        <c:numFmt formatCode="General" sourceLinked="1"/>
        <c:majorTickMark val="out"/>
        <c:minorTickMark val="out"/>
        <c:tickLblPos val="nextTo"/>
        <c:spPr>
          <a:ln w="12700">
            <a:solidFill>
              <a:schemeClr val="tx2"/>
            </a:solidFill>
          </a:ln>
        </c:spPr>
        <c:txPr>
          <a:bodyPr/>
          <a:lstStyle/>
          <a:p>
            <a:pPr>
              <a:defRPr sz="1000" b="0">
                <a:solidFill>
                  <a:schemeClr val="tx2"/>
                </a:solidFill>
              </a:defRPr>
            </a:pPr>
            <a:endParaRPr lang="en-US"/>
          </a:p>
        </c:txPr>
        <c:crossAx val="230751232"/>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Percentage</c:v>
                </c:pt>
              </c:strCache>
            </c:strRef>
          </c:tx>
          <c:spPr>
            <a:solidFill>
              <a:schemeClr val="accent1"/>
            </a:solidFill>
          </c:spPr>
          <c:invertIfNegative val="0"/>
          <c:dPt>
            <c:idx val="14"/>
            <c:invertIfNegative val="0"/>
            <c:bubble3D val="0"/>
            <c:extLst>
              <c:ext xmlns:c16="http://schemas.microsoft.com/office/drawing/2014/chart" uri="{C3380CC4-5D6E-409C-BE32-E72D297353CC}">
                <c16:uniqueId val="{00000000-F708-4C3D-B2F4-02D71FD70F95}"/>
              </c:ext>
            </c:extLst>
          </c:dPt>
          <c:dPt>
            <c:idx val="15"/>
            <c:invertIfNegative val="0"/>
            <c:bubble3D val="0"/>
            <c:extLst>
              <c:ext xmlns:c16="http://schemas.microsoft.com/office/drawing/2014/chart" uri="{C3380CC4-5D6E-409C-BE32-E72D297353CC}">
                <c16:uniqueId val="{00000001-F708-4C3D-B2F4-02D71FD70F95}"/>
              </c:ext>
            </c:extLst>
          </c:dPt>
          <c:dPt>
            <c:idx val="16"/>
            <c:invertIfNegative val="0"/>
            <c:bubble3D val="0"/>
            <c:spPr>
              <a:solidFill>
                <a:schemeClr val="tx2"/>
              </a:solidFill>
            </c:spPr>
            <c:extLst>
              <c:ext xmlns:c16="http://schemas.microsoft.com/office/drawing/2014/chart" uri="{C3380CC4-5D6E-409C-BE32-E72D297353CC}">
                <c16:uniqueId val="{00000003-F708-4C3D-B2F4-02D71FD70F95}"/>
              </c:ext>
            </c:extLst>
          </c:dPt>
          <c:dPt>
            <c:idx val="17"/>
            <c:invertIfNegative val="0"/>
            <c:bubble3D val="0"/>
            <c:spPr>
              <a:solidFill>
                <a:schemeClr val="tx2"/>
              </a:solidFill>
            </c:spPr>
            <c:extLst>
              <c:ext xmlns:c16="http://schemas.microsoft.com/office/drawing/2014/chart" uri="{C3380CC4-5D6E-409C-BE32-E72D297353CC}">
                <c16:uniqueId val="{00000005-F708-4C3D-B2F4-02D71FD70F95}"/>
              </c:ext>
            </c:extLst>
          </c:dPt>
          <c:dLbls>
            <c:spPr>
              <a:noFill/>
              <a:ln>
                <a:noFill/>
              </a:ln>
              <a:effectLst/>
            </c:spPr>
            <c:txPr>
              <a:bodyPr/>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Sheet1!$A$2:$A$19</c:f>
              <c:strCache>
                <c:ptCount val="18"/>
                <c:pt idx="0">
                  <c:v>None of these</c:v>
                </c:pt>
                <c:pt idx="1">
                  <c:v>Loss of body hair</c:v>
                </c:pt>
                <c:pt idx="2">
                  <c:v>Poor concentration</c:v>
                </c:pt>
                <c:pt idx="3">
                  <c:v>Decreased bone strength</c:v>
                </c:pt>
                <c:pt idx="4">
                  <c:v>Difficulty concentrating</c:v>
                </c:pt>
                <c:pt idx="5">
                  <c:v>Poor short-term memory</c:v>
                </c:pt>
                <c:pt idx="6">
                  <c:v>Loss of muscle mass/strength</c:v>
                </c:pt>
                <c:pt idx="7">
                  <c:v>Mood swings</c:v>
                </c:pt>
                <c:pt idx="8">
                  <c:v>Fat redistribution</c:v>
                </c:pt>
                <c:pt idx="9">
                  <c:v>Sleeping problems</c:v>
                </c:pt>
                <c:pt idx="10">
                  <c:v>Irritability</c:v>
                </c:pt>
                <c:pt idx="11">
                  <c:v>Hot flushes/sweats</c:v>
                </c:pt>
                <c:pt idx="12">
                  <c:v>Listlessness/lack of energy</c:v>
                </c:pt>
                <c:pt idx="13">
                  <c:v>Decreased penis or testicle size</c:v>
                </c:pt>
                <c:pt idx="14">
                  <c:v>Depressed mood/depression</c:v>
                </c:pt>
                <c:pt idx="15">
                  <c:v>Tiredness/fatigue</c:v>
                </c:pt>
                <c:pt idx="16">
                  <c:v>Low sex drive</c:v>
                </c:pt>
                <c:pt idx="17">
                  <c:v>Erectile dysfunction</c:v>
                </c:pt>
              </c:strCache>
            </c:strRef>
          </c:cat>
          <c:val>
            <c:numRef>
              <c:f>Sheet1!$B$2:$B$19</c:f>
              <c:numCache>
                <c:formatCode>General</c:formatCode>
                <c:ptCount val="18"/>
                <c:pt idx="0">
                  <c:v>8</c:v>
                </c:pt>
                <c:pt idx="1">
                  <c:v>0</c:v>
                </c:pt>
                <c:pt idx="2">
                  <c:v>0</c:v>
                </c:pt>
                <c:pt idx="3">
                  <c:v>1</c:v>
                </c:pt>
                <c:pt idx="4">
                  <c:v>1</c:v>
                </c:pt>
                <c:pt idx="5">
                  <c:v>1</c:v>
                </c:pt>
                <c:pt idx="6">
                  <c:v>2</c:v>
                </c:pt>
                <c:pt idx="7">
                  <c:v>2</c:v>
                </c:pt>
                <c:pt idx="8">
                  <c:v>2</c:v>
                </c:pt>
                <c:pt idx="9">
                  <c:v>3</c:v>
                </c:pt>
                <c:pt idx="10">
                  <c:v>4</c:v>
                </c:pt>
                <c:pt idx="11">
                  <c:v>5</c:v>
                </c:pt>
                <c:pt idx="12">
                  <c:v>5</c:v>
                </c:pt>
                <c:pt idx="13">
                  <c:v>6</c:v>
                </c:pt>
                <c:pt idx="14">
                  <c:v>8</c:v>
                </c:pt>
                <c:pt idx="15">
                  <c:v>9</c:v>
                </c:pt>
                <c:pt idx="16">
                  <c:v>13</c:v>
                </c:pt>
                <c:pt idx="17">
                  <c:v>31</c:v>
                </c:pt>
              </c:numCache>
            </c:numRef>
          </c:val>
          <c:extLst>
            <c:ext xmlns:c16="http://schemas.microsoft.com/office/drawing/2014/chart" uri="{C3380CC4-5D6E-409C-BE32-E72D297353CC}">
              <c16:uniqueId val="{00000006-F708-4C3D-B2F4-02D71FD70F95}"/>
            </c:ext>
          </c:extLst>
        </c:ser>
        <c:dLbls>
          <c:showLegendKey val="0"/>
          <c:showVal val="0"/>
          <c:showCatName val="0"/>
          <c:showSerName val="0"/>
          <c:showPercent val="0"/>
          <c:showBubbleSize val="0"/>
        </c:dLbls>
        <c:gapWidth val="150"/>
        <c:axId val="305542144"/>
        <c:axId val="305538616"/>
      </c:barChart>
      <c:catAx>
        <c:axId val="305542144"/>
        <c:scaling>
          <c:orientation val="minMax"/>
        </c:scaling>
        <c:delete val="0"/>
        <c:axPos val="l"/>
        <c:numFmt formatCode="General" sourceLinked="0"/>
        <c:majorTickMark val="out"/>
        <c:minorTickMark val="none"/>
        <c:tickLblPos val="nextTo"/>
        <c:spPr>
          <a:ln w="19050">
            <a:solidFill>
              <a:schemeClr val="tx1"/>
            </a:solidFill>
          </a:ln>
        </c:spPr>
        <c:txPr>
          <a:bodyPr/>
          <a:lstStyle/>
          <a:p>
            <a:pPr>
              <a:defRPr sz="1500" b="1">
                <a:solidFill>
                  <a:schemeClr val="tx2"/>
                </a:solidFill>
              </a:defRPr>
            </a:pPr>
            <a:endParaRPr lang="en-US"/>
          </a:p>
        </c:txPr>
        <c:crossAx val="305538616"/>
        <c:crosses val="autoZero"/>
        <c:auto val="1"/>
        <c:lblAlgn val="ctr"/>
        <c:lblOffset val="100"/>
        <c:noMultiLvlLbl val="0"/>
      </c:catAx>
      <c:valAx>
        <c:axId val="305538616"/>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1400"/>
            </a:pPr>
            <a:endParaRPr lang="en-US"/>
          </a:p>
        </c:txPr>
        <c:crossAx val="30554214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spPr>
            <a:solidFill>
              <a:schemeClr val="tx2"/>
            </a:solidFill>
            <a:ln>
              <a:solidFill>
                <a:schemeClr val="tx1">
                  <a:lumMod val="75000"/>
                  <a:lumOff val="25000"/>
                </a:schemeClr>
              </a:solidFill>
            </a:ln>
            <a:effectLst>
              <a:outerShdw blurRad="50800" dist="38100" dir="2700000" algn="tl" rotWithShape="0">
                <a:prstClr val="black">
                  <a:alpha val="40000"/>
                </a:prstClr>
              </a:outerShdw>
            </a:effectLst>
            <a:scene3d>
              <a:camera prst="orthographicFront"/>
              <a:lightRig rig="threePt" dir="t"/>
            </a:scene3d>
            <a:sp3d>
              <a:bevelT/>
            </a:sp3d>
          </c:spPr>
          <c:dPt>
            <c:idx val="1"/>
            <c:bubble3D val="0"/>
            <c:spPr>
              <a:solidFill>
                <a:schemeClr val="bg1">
                  <a:lumMod val="75000"/>
                </a:schemeClr>
              </a:solidFill>
              <a:ln>
                <a:solidFill>
                  <a:schemeClr val="tx1">
                    <a:lumMod val="75000"/>
                    <a:lumOff val="25000"/>
                  </a:schemeClr>
                </a:solidFill>
              </a:ln>
              <a:effectLst>
                <a:outerShdw blurRad="50800" dist="38100" dir="2700000" algn="t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1-594F-412A-8422-B302FD5E873A}"/>
              </c:ext>
            </c:extLst>
          </c:dPt>
          <c:dPt>
            <c:idx val="2"/>
            <c:bubble3D val="0"/>
            <c:spPr>
              <a:solidFill>
                <a:schemeClr val="tx1"/>
              </a:solidFill>
              <a:ln>
                <a:solidFill>
                  <a:schemeClr val="tx1">
                    <a:lumMod val="75000"/>
                    <a:lumOff val="25000"/>
                  </a:schemeClr>
                </a:solidFill>
              </a:ln>
              <a:effectLst>
                <a:outerShdw blurRad="50800" dist="38100" dir="2700000" algn="t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3-594F-412A-8422-B302FD5E873A}"/>
              </c:ext>
            </c:extLst>
          </c:dPt>
          <c:dLbls>
            <c:dLbl>
              <c:idx val="0"/>
              <c:tx>
                <c:rich>
                  <a:bodyPr/>
                  <a:lstStyle/>
                  <a:p>
                    <a:r>
                      <a:rPr lang="en-US">
                        <a:solidFill>
                          <a:schemeClr val="bg1"/>
                        </a:solidFill>
                      </a:rPr>
                      <a:t>38%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594F-412A-8422-B302FD5E873A}"/>
                </c:ext>
              </c:extLst>
            </c:dLbl>
            <c:dLbl>
              <c:idx val="1"/>
              <c:tx>
                <c:rich>
                  <a:bodyPr/>
                  <a:lstStyle/>
                  <a:p>
                    <a:r>
                      <a:rPr lang="en-US"/>
                      <a:t>60%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94F-412A-8422-B302FD5E873A}"/>
                </c:ext>
              </c:extLst>
            </c:dLbl>
            <c:dLbl>
              <c:idx val="2"/>
              <c:tx>
                <c:rich>
                  <a:bodyPr/>
                  <a:lstStyle/>
                  <a:p>
                    <a:r>
                      <a:rPr lang="en-US"/>
                      <a:t>2%</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594F-412A-8422-B302FD5E873A}"/>
                </c:ext>
              </c:extLst>
            </c:dLbl>
            <c:spPr>
              <a:noFill/>
              <a:ln>
                <a:noFill/>
              </a:ln>
              <a:effectLst/>
            </c:spPr>
            <c:txPr>
              <a:bodyPr/>
              <a:lstStyle/>
              <a:p>
                <a:pPr>
                  <a:defRPr sz="2400" b="1"/>
                </a:pPr>
                <a:endParaRPr lang="en-US"/>
              </a:p>
            </c:tx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Albumin-bound T</c:v>
                </c:pt>
                <c:pt idx="1">
                  <c:v>SHBG-bound T</c:v>
                </c:pt>
                <c:pt idx="2">
                  <c:v>Free T</c:v>
                </c:pt>
              </c:strCache>
            </c:strRef>
          </c:cat>
          <c:val>
            <c:numRef>
              <c:f>Sheet1!$B$2:$B$4</c:f>
              <c:numCache>
                <c:formatCode>General</c:formatCode>
                <c:ptCount val="3"/>
                <c:pt idx="0">
                  <c:v>38</c:v>
                </c:pt>
                <c:pt idx="1">
                  <c:v>60</c:v>
                </c:pt>
                <c:pt idx="2">
                  <c:v>2</c:v>
                </c:pt>
              </c:numCache>
            </c:numRef>
          </c:val>
          <c:extLst>
            <c:ext xmlns:c16="http://schemas.microsoft.com/office/drawing/2014/chart" uri="{C3380CC4-5D6E-409C-BE32-E72D297353CC}">
              <c16:uniqueId val="{00000005-594F-412A-8422-B302FD5E873A}"/>
            </c:ext>
          </c:extLst>
        </c:ser>
        <c:dLbls>
          <c:dLblPos val="ctr"/>
          <c:showLegendKey val="0"/>
          <c:showVal val="1"/>
          <c:showCatName val="0"/>
          <c:showSerName val="0"/>
          <c:showPercent val="0"/>
          <c:showBubbleSize val="0"/>
          <c:showLeaderLines val="1"/>
        </c:dLbls>
        <c:firstSliceAng val="25"/>
      </c:pieChart>
    </c:plotArea>
    <c:legend>
      <c:legendPos val="r"/>
      <c:layout>
        <c:manualLayout>
          <c:xMode val="edge"/>
          <c:yMode val="edge"/>
          <c:x val="0.61777185790973821"/>
          <c:y val="5.9430305514856598E-2"/>
          <c:w val="0.31410344214028407"/>
          <c:h val="0.25912486419212932"/>
        </c:manualLayout>
      </c:layout>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accent5"/>
                </a:solidFill>
                <a:effectLst>
                  <a:outerShdw blurRad="50800" dist="38100" dir="5400000" algn="t" rotWithShape="0">
                    <a:prstClr val="black">
                      <a:alpha val="40000"/>
                    </a:prstClr>
                  </a:outerShdw>
                </a:effectLst>
                <a:latin typeface="+mn-lt"/>
                <a:ea typeface="+mn-ea"/>
                <a:cs typeface="+mn-cs"/>
              </a:defRPr>
            </a:pPr>
            <a:r>
              <a:rPr lang="en-US" sz="1100" dirty="0">
                <a:solidFill>
                  <a:schemeClr val="accent5"/>
                </a:solidFill>
                <a:latin typeface="+mj-lt"/>
              </a:rPr>
              <a:t>Figure 1: Serum Cav T levels on day 0 and day 90 following transdermal application of T gel or T patch</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accent5"/>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 (2)'!$E$8</c:f>
              <c:strCache>
                <c:ptCount val="1"/>
                <c:pt idx="0">
                  <c:v>T Gel 50</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manualLayout>
                  <c:x val="-1.7791520365266931E-3"/>
                  <c:y val="8.487997923776388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7C7-466D-A5E4-67CE699B13B5}"/>
                </c:ext>
              </c:extLst>
            </c:dLbl>
            <c:dLbl>
              <c:idx val="1"/>
              <c:layout>
                <c:manualLayout>
                  <c:x val="0"/>
                  <c:y val="8.401683550761605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7C7-466D-A5E4-67CE699B13B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5"/>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 (2)'!$F$7:$G$7</c:f>
              <c:strCache>
                <c:ptCount val="2"/>
                <c:pt idx="0">
                  <c:v>Day 0</c:v>
                </c:pt>
                <c:pt idx="1">
                  <c:v>Day 90</c:v>
                </c:pt>
              </c:strCache>
            </c:strRef>
          </c:cat>
          <c:val>
            <c:numRef>
              <c:f>'Sheet1 (2)'!$F$8:$G$8</c:f>
              <c:numCache>
                <c:formatCode>General</c:formatCode>
                <c:ptCount val="2"/>
                <c:pt idx="0">
                  <c:v>8.2200000000000006</c:v>
                </c:pt>
                <c:pt idx="1">
                  <c:v>19.170000000000002</c:v>
                </c:pt>
              </c:numCache>
            </c:numRef>
          </c:val>
          <c:extLst>
            <c:ext xmlns:c16="http://schemas.microsoft.com/office/drawing/2014/chart" uri="{C3380CC4-5D6E-409C-BE32-E72D297353CC}">
              <c16:uniqueId val="{00000000-A7C7-466D-A5E4-67CE699B13B5}"/>
            </c:ext>
          </c:extLst>
        </c:ser>
        <c:ser>
          <c:idx val="1"/>
          <c:order val="1"/>
          <c:tx>
            <c:strRef>
              <c:f>'Sheet1 (2)'!$E$9</c:f>
              <c:strCache>
                <c:ptCount val="1"/>
                <c:pt idx="0">
                  <c:v>T Gel 100</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manualLayout>
                  <c:x val="0"/>
                  <c:y val="7.741017418555498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7C7-466D-A5E4-67CE699B13B5}"/>
                </c:ext>
              </c:extLst>
            </c:dLbl>
            <c:dLbl>
              <c:idx val="1"/>
              <c:layout>
                <c:manualLayout>
                  <c:x val="0"/>
                  <c:y val="8.10793673930471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7C7-466D-A5E4-67CE699B13B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5"/>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 (2)'!$F$7:$G$7</c:f>
              <c:strCache>
                <c:ptCount val="2"/>
                <c:pt idx="0">
                  <c:v>Day 0</c:v>
                </c:pt>
                <c:pt idx="1">
                  <c:v>Day 90</c:v>
                </c:pt>
              </c:strCache>
            </c:strRef>
          </c:cat>
          <c:val>
            <c:numRef>
              <c:f>'Sheet1 (2)'!$F$9:$G$9</c:f>
              <c:numCache>
                <c:formatCode>General</c:formatCode>
                <c:ptCount val="2"/>
                <c:pt idx="0">
                  <c:v>8.6</c:v>
                </c:pt>
                <c:pt idx="1">
                  <c:v>27.46</c:v>
                </c:pt>
              </c:numCache>
            </c:numRef>
          </c:val>
          <c:extLst>
            <c:ext xmlns:c16="http://schemas.microsoft.com/office/drawing/2014/chart" uri="{C3380CC4-5D6E-409C-BE32-E72D297353CC}">
              <c16:uniqueId val="{00000002-A7C7-466D-A5E4-67CE699B13B5}"/>
            </c:ext>
          </c:extLst>
        </c:ser>
        <c:ser>
          <c:idx val="2"/>
          <c:order val="2"/>
          <c:tx>
            <c:strRef>
              <c:f>'Sheet1 (2)'!$E$10</c:f>
              <c:strCache>
                <c:ptCount val="1"/>
                <c:pt idx="0">
                  <c:v>T Patch </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manualLayout>
                  <c:x val="-6.7654215563095477E-17"/>
                  <c:y val="8.025198600685080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7C7-466D-A5E4-67CE699B13B5}"/>
                </c:ext>
              </c:extLst>
            </c:dLbl>
            <c:dLbl>
              <c:idx val="1"/>
              <c:layout>
                <c:manualLayout>
                  <c:x val="0"/>
                  <c:y val="7.180708403177610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7C7-466D-A5E4-67CE699B13B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5"/>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 (2)'!$F$7:$G$7</c:f>
              <c:strCache>
                <c:ptCount val="2"/>
                <c:pt idx="0">
                  <c:v>Day 0</c:v>
                </c:pt>
                <c:pt idx="1">
                  <c:v>Day 90</c:v>
                </c:pt>
              </c:strCache>
            </c:strRef>
          </c:cat>
          <c:val>
            <c:numRef>
              <c:f>'Sheet1 (2)'!$F$10:$G$10</c:f>
              <c:numCache>
                <c:formatCode>General</c:formatCode>
                <c:ptCount val="2"/>
                <c:pt idx="0">
                  <c:v>8.2200000000000006</c:v>
                </c:pt>
                <c:pt idx="1">
                  <c:v>14.46</c:v>
                </c:pt>
              </c:numCache>
            </c:numRef>
          </c:val>
          <c:extLst>
            <c:ext xmlns:c16="http://schemas.microsoft.com/office/drawing/2014/chart" uri="{C3380CC4-5D6E-409C-BE32-E72D297353CC}">
              <c16:uniqueId val="{00000003-A7C7-466D-A5E4-67CE699B13B5}"/>
            </c:ext>
          </c:extLst>
        </c:ser>
        <c:dLbls>
          <c:dLblPos val="outEnd"/>
          <c:showLegendKey val="0"/>
          <c:showVal val="1"/>
          <c:showCatName val="0"/>
          <c:showSerName val="0"/>
          <c:showPercent val="0"/>
          <c:showBubbleSize val="0"/>
        </c:dLbls>
        <c:gapWidth val="100"/>
        <c:overlap val="-24"/>
        <c:axId val="315663256"/>
        <c:axId val="314187872"/>
      </c:barChart>
      <c:catAx>
        <c:axId val="315663256"/>
        <c:scaling>
          <c:orientation val="minMax"/>
        </c:scaling>
        <c:delete val="0"/>
        <c:axPos val="b"/>
        <c:title>
          <c:tx>
            <c:rich>
              <a:bodyPr rot="0" spcFirstLastPara="1" vertOverflow="ellipsis" vert="horz" wrap="square" anchor="ctr" anchorCtr="1"/>
              <a:lstStyle/>
              <a:p>
                <a:pPr>
                  <a:defRPr sz="1000" b="1" i="0" u="none" strike="noStrike" kern="1200" cap="none" baseline="0">
                    <a:solidFill>
                      <a:schemeClr val="accent5"/>
                    </a:solidFill>
                    <a:latin typeface="+mn-lt"/>
                    <a:ea typeface="+mn-ea"/>
                    <a:cs typeface="+mn-cs"/>
                  </a:defRPr>
                </a:pPr>
                <a:r>
                  <a:rPr lang="en-US" sz="1000" cap="none" baseline="0">
                    <a:solidFill>
                      <a:schemeClr val="accent5"/>
                    </a:solidFill>
                  </a:rPr>
                  <a:t>Day of T level measurement</a:t>
                </a:r>
              </a:p>
            </c:rich>
          </c:tx>
          <c:overlay val="0"/>
          <c:spPr>
            <a:noFill/>
            <a:ln>
              <a:noFill/>
            </a:ln>
            <a:effectLst/>
          </c:spPr>
          <c:txPr>
            <a:bodyPr rot="0" spcFirstLastPara="1" vertOverflow="ellipsis" vert="horz" wrap="square" anchor="ctr" anchorCtr="1"/>
            <a:lstStyle/>
            <a:p>
              <a:pPr>
                <a:defRPr sz="1000" b="1" i="0" u="none" strike="noStrike" kern="1200" cap="none" baseline="0">
                  <a:solidFill>
                    <a:schemeClr val="accent5"/>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accent5">
                <a:alpha val="54000"/>
              </a:schemeClr>
            </a:solidFill>
            <a:round/>
          </a:ln>
          <a:effectLst/>
        </c:spPr>
        <c:txPr>
          <a:bodyPr rot="-60000000" spcFirstLastPara="1" vertOverflow="ellipsis" vert="horz" wrap="square" anchor="ctr" anchorCtr="1"/>
          <a:lstStyle/>
          <a:p>
            <a:pPr>
              <a:defRPr sz="900" b="0" i="0" u="none" strike="noStrike" kern="1200" baseline="0">
                <a:solidFill>
                  <a:schemeClr val="accent5"/>
                </a:solidFill>
                <a:latin typeface="+mn-lt"/>
                <a:ea typeface="+mn-ea"/>
                <a:cs typeface="+mn-cs"/>
              </a:defRPr>
            </a:pPr>
            <a:endParaRPr lang="en-US"/>
          </a:p>
        </c:txPr>
        <c:crossAx val="314187872"/>
        <c:crosses val="autoZero"/>
        <c:auto val="1"/>
        <c:lblAlgn val="ctr"/>
        <c:lblOffset val="100"/>
        <c:noMultiLvlLbl val="0"/>
      </c:catAx>
      <c:valAx>
        <c:axId val="314187872"/>
        <c:scaling>
          <c:orientation val="minMax"/>
        </c:scaling>
        <c:delete val="0"/>
        <c:axPos val="l"/>
        <c:majorGridlines>
          <c:spPr>
            <a:ln w="9525" cap="flat" cmpd="sng" algn="ctr">
              <a:solidFill>
                <a:schemeClr val="accent5">
                  <a:alpha val="10000"/>
                </a:schemeClr>
              </a:solidFill>
              <a:round/>
            </a:ln>
            <a:effectLst/>
          </c:spPr>
        </c:majorGridlines>
        <c:title>
          <c:tx>
            <c:rich>
              <a:bodyPr rot="-5400000" spcFirstLastPara="1" vertOverflow="ellipsis" vert="horz" wrap="square" anchor="ctr" anchorCtr="1"/>
              <a:lstStyle/>
              <a:p>
                <a:pPr>
                  <a:defRPr sz="1000" b="1" i="0" u="none" strike="noStrike" kern="1200" cap="none" baseline="0">
                    <a:solidFill>
                      <a:schemeClr val="accent5"/>
                    </a:solidFill>
                    <a:latin typeface="+mn-lt"/>
                    <a:ea typeface="+mn-ea"/>
                    <a:cs typeface="+mn-cs"/>
                  </a:defRPr>
                </a:pPr>
                <a:r>
                  <a:rPr lang="en-US" sz="1000" cap="none" baseline="0" dirty="0">
                    <a:solidFill>
                      <a:schemeClr val="accent5"/>
                    </a:solidFill>
                  </a:rPr>
                  <a:t>Testosterone Cav (nmol/L)</a:t>
                </a:r>
              </a:p>
            </c:rich>
          </c:tx>
          <c:layout>
            <c:manualLayout>
              <c:xMode val="edge"/>
              <c:yMode val="edge"/>
              <c:x val="2.2293038621767871E-2"/>
              <c:y val="0.29320835283823632"/>
            </c:manualLayout>
          </c:layout>
          <c:overlay val="0"/>
          <c:spPr>
            <a:noFill/>
            <a:ln>
              <a:noFill/>
            </a:ln>
            <a:effectLst/>
          </c:spPr>
          <c:txPr>
            <a:bodyPr rot="-5400000" spcFirstLastPara="1" vertOverflow="ellipsis" vert="horz" wrap="square" anchor="ctr" anchorCtr="1"/>
            <a:lstStyle/>
            <a:p>
              <a:pPr>
                <a:defRPr sz="1000" b="1" i="0" u="none" strike="noStrike" kern="1200" cap="none" baseline="0">
                  <a:solidFill>
                    <a:schemeClr val="accent5"/>
                  </a:solidFill>
                  <a:latin typeface="+mn-lt"/>
                  <a:ea typeface="+mn-ea"/>
                  <a:cs typeface="+mn-cs"/>
                </a:defRPr>
              </a:pPr>
              <a:endParaRPr lang="en-US"/>
            </a:p>
          </c:txPr>
        </c:title>
        <c:numFmt formatCode="General" sourceLinked="1"/>
        <c:majorTickMark val="none"/>
        <c:minorTickMark val="none"/>
        <c:tickLblPos val="nextTo"/>
        <c:spPr>
          <a:noFill/>
          <a:ln>
            <a:solidFill>
              <a:schemeClr val="accent5"/>
            </a:solidFill>
          </a:ln>
          <a:effectLst/>
        </c:spPr>
        <c:txPr>
          <a:bodyPr rot="-60000000" spcFirstLastPara="1" vertOverflow="ellipsis" vert="horz" wrap="square" anchor="ctr" anchorCtr="1"/>
          <a:lstStyle/>
          <a:p>
            <a:pPr>
              <a:defRPr sz="900" b="0" i="0" u="none" strike="noStrike" kern="1200" baseline="0">
                <a:solidFill>
                  <a:schemeClr val="accent5"/>
                </a:solidFill>
                <a:latin typeface="+mn-lt"/>
                <a:ea typeface="+mn-ea"/>
                <a:cs typeface="+mn-cs"/>
              </a:defRPr>
            </a:pPr>
            <a:endParaRPr lang="en-US"/>
          </a:p>
        </c:txPr>
        <c:crossAx val="315663256"/>
        <c:crosses val="autoZero"/>
        <c:crossBetween val="between"/>
      </c:valAx>
      <c:spPr>
        <a:noFill/>
        <a:ln>
          <a:noFill/>
        </a:ln>
        <a:effectLst/>
      </c:spPr>
    </c:plotArea>
    <c:legend>
      <c:legendPos val="b"/>
      <c:layout>
        <c:manualLayout>
          <c:xMode val="edge"/>
          <c:yMode val="edge"/>
          <c:x val="0.29641912296476497"/>
          <c:y val="0.89038054127531574"/>
          <c:w val="0.5112578109610143"/>
          <c:h val="7.74798811305611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accent5"/>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18508090627676"/>
          <c:y val="0.15663797772215635"/>
          <c:w val="0.85237942534271049"/>
          <c:h val="0.64097908341749732"/>
        </c:manualLayout>
      </c:layout>
      <c:barChart>
        <c:barDir val="col"/>
        <c:grouping val="clustered"/>
        <c:varyColors val="0"/>
        <c:ser>
          <c:idx val="0"/>
          <c:order val="0"/>
          <c:tx>
            <c:strRef>
              <c:f>Sheet1!$B$1</c:f>
              <c:strCache>
                <c:ptCount val="1"/>
                <c:pt idx="0">
                  <c:v>Calc. free T &lt;0.255 nmol/L</c:v>
                </c:pt>
              </c:strCache>
            </c:strRef>
          </c:tx>
          <c:spPr>
            <a:solidFill>
              <a:schemeClr val="tx2"/>
            </a:solidFill>
          </c:spPr>
          <c:invertIfNegative val="0"/>
          <c:dPt>
            <c:idx val="0"/>
            <c:invertIfNegative val="0"/>
            <c:bubble3D val="0"/>
            <c:extLst>
              <c:ext xmlns:c16="http://schemas.microsoft.com/office/drawing/2014/chart" uri="{C3380CC4-5D6E-409C-BE32-E72D297353CC}">
                <c16:uniqueId val="{00000000-A4F4-47C6-9D4E-62B88148E367}"/>
              </c:ext>
            </c:extLst>
          </c:dPt>
          <c:dPt>
            <c:idx val="2"/>
            <c:invertIfNegative val="0"/>
            <c:bubble3D val="0"/>
            <c:extLst>
              <c:ext xmlns:c16="http://schemas.microsoft.com/office/drawing/2014/chart" uri="{C3380CC4-5D6E-409C-BE32-E72D297353CC}">
                <c16:uniqueId val="{00000001-A4F4-47C6-9D4E-62B88148E367}"/>
              </c:ext>
            </c:extLst>
          </c:dPt>
          <c:cat>
            <c:strRef>
              <c:f>Sheet1!$A$2:$A$6</c:f>
              <c:strCache>
                <c:ptCount val="5"/>
                <c:pt idx="0">
                  <c:v>&lt;40</c:v>
                </c:pt>
                <c:pt idx="1">
                  <c:v>40–49</c:v>
                </c:pt>
                <c:pt idx="2">
                  <c:v>50–59</c:v>
                </c:pt>
                <c:pt idx="3">
                  <c:v>60–69</c:v>
                </c:pt>
                <c:pt idx="4">
                  <c:v>&gt;69</c:v>
                </c:pt>
              </c:strCache>
            </c:strRef>
          </c:cat>
          <c:val>
            <c:numRef>
              <c:f>Sheet1!$B$2:$B$6</c:f>
              <c:numCache>
                <c:formatCode>General</c:formatCode>
                <c:ptCount val="5"/>
                <c:pt idx="0">
                  <c:v>38.5</c:v>
                </c:pt>
                <c:pt idx="1">
                  <c:v>38</c:v>
                </c:pt>
                <c:pt idx="2">
                  <c:v>45.9</c:v>
                </c:pt>
                <c:pt idx="3">
                  <c:v>55</c:v>
                </c:pt>
                <c:pt idx="4">
                  <c:v>69</c:v>
                </c:pt>
              </c:numCache>
            </c:numRef>
          </c:val>
          <c:extLst>
            <c:ext xmlns:c16="http://schemas.microsoft.com/office/drawing/2014/chart" uri="{C3380CC4-5D6E-409C-BE32-E72D297353CC}">
              <c16:uniqueId val="{00000002-A4F4-47C6-9D4E-62B88148E367}"/>
            </c:ext>
          </c:extLst>
        </c:ser>
        <c:dLbls>
          <c:showLegendKey val="0"/>
          <c:showVal val="0"/>
          <c:showCatName val="0"/>
          <c:showSerName val="0"/>
          <c:showPercent val="0"/>
          <c:showBubbleSize val="0"/>
        </c:dLbls>
        <c:gapWidth val="150"/>
        <c:axId val="247548928"/>
        <c:axId val="247558912"/>
      </c:barChart>
      <c:catAx>
        <c:axId val="247548928"/>
        <c:scaling>
          <c:orientation val="minMax"/>
        </c:scaling>
        <c:delete val="0"/>
        <c:axPos val="b"/>
        <c:numFmt formatCode="General" sourceLinked="1"/>
        <c:majorTickMark val="out"/>
        <c:minorTickMark val="none"/>
        <c:tickLblPos val="nextTo"/>
        <c:spPr>
          <a:ln w="19050" cap="sq">
            <a:solidFill>
              <a:schemeClr val="tx1"/>
            </a:solidFill>
          </a:ln>
        </c:spPr>
        <c:crossAx val="247558912"/>
        <c:crosses val="autoZero"/>
        <c:auto val="1"/>
        <c:lblAlgn val="ctr"/>
        <c:lblOffset val="100"/>
        <c:noMultiLvlLbl val="0"/>
      </c:catAx>
      <c:valAx>
        <c:axId val="247558912"/>
        <c:scaling>
          <c:orientation val="minMax"/>
          <c:max val="80"/>
        </c:scaling>
        <c:delete val="0"/>
        <c:axPos val="l"/>
        <c:numFmt formatCode="General" sourceLinked="1"/>
        <c:majorTickMark val="out"/>
        <c:minorTickMark val="none"/>
        <c:tickLblPos val="nextTo"/>
        <c:spPr>
          <a:ln w="19050" cap="sq">
            <a:solidFill>
              <a:schemeClr val="tx1"/>
            </a:solidFill>
          </a:ln>
        </c:spPr>
        <c:crossAx val="247548928"/>
        <c:crosses val="autoZero"/>
        <c:crossBetween val="between"/>
        <c:majorUnit val="20"/>
      </c:valAx>
    </c:plotArea>
    <c:plotVisOnly val="1"/>
    <c:dispBlanksAs val="gap"/>
    <c:showDLblsOverMax val="0"/>
  </c:chart>
  <c:txPr>
    <a:bodyPr/>
    <a:lstStyle/>
    <a:p>
      <a:pPr>
        <a:defRPr sz="12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0427677669979"/>
          <c:y val="5.8365610564813923E-2"/>
          <c:w val="0.84711535088232204"/>
          <c:h val="0.6895819542306747"/>
        </c:manualLayout>
      </c:layout>
      <c:barChart>
        <c:barDir val="col"/>
        <c:grouping val="clustered"/>
        <c:varyColors val="0"/>
        <c:ser>
          <c:idx val="0"/>
          <c:order val="0"/>
          <c:tx>
            <c:strRef>
              <c:f>Sheet1!$B$1</c:f>
              <c:strCache>
                <c:ptCount val="1"/>
                <c:pt idx="0">
                  <c:v>Total T &lt;8 nmol/L</c:v>
                </c:pt>
              </c:strCache>
            </c:strRef>
          </c:tx>
          <c:spPr>
            <a:solidFill>
              <a:schemeClr val="tx2"/>
            </a:solidFill>
          </c:spPr>
          <c:invertIfNegative val="0"/>
          <c:dPt>
            <c:idx val="0"/>
            <c:invertIfNegative val="0"/>
            <c:bubble3D val="0"/>
            <c:extLst>
              <c:ext xmlns:c16="http://schemas.microsoft.com/office/drawing/2014/chart" uri="{C3380CC4-5D6E-409C-BE32-E72D297353CC}">
                <c16:uniqueId val="{00000000-E3A0-412D-B535-D3BD6147B995}"/>
              </c:ext>
            </c:extLst>
          </c:dPt>
          <c:dPt>
            <c:idx val="2"/>
            <c:invertIfNegative val="0"/>
            <c:bubble3D val="0"/>
            <c:extLst>
              <c:ext xmlns:c16="http://schemas.microsoft.com/office/drawing/2014/chart" uri="{C3380CC4-5D6E-409C-BE32-E72D297353CC}">
                <c16:uniqueId val="{00000001-E3A0-412D-B535-D3BD6147B995}"/>
              </c:ext>
            </c:extLst>
          </c:dPt>
          <c:cat>
            <c:strRef>
              <c:f>Sheet1!$A$2:$A$6</c:f>
              <c:strCache>
                <c:ptCount val="5"/>
                <c:pt idx="0">
                  <c:v>&lt;40</c:v>
                </c:pt>
                <c:pt idx="1">
                  <c:v>40–49</c:v>
                </c:pt>
                <c:pt idx="2">
                  <c:v>50–59</c:v>
                </c:pt>
                <c:pt idx="3">
                  <c:v>60–69</c:v>
                </c:pt>
                <c:pt idx="4">
                  <c:v>&gt;69</c:v>
                </c:pt>
              </c:strCache>
            </c:strRef>
          </c:cat>
          <c:val>
            <c:numRef>
              <c:f>Sheet1!$B$2:$B$6</c:f>
              <c:numCache>
                <c:formatCode>General</c:formatCode>
                <c:ptCount val="5"/>
                <c:pt idx="0">
                  <c:v>23.8</c:v>
                </c:pt>
                <c:pt idx="1">
                  <c:v>18.5</c:v>
                </c:pt>
                <c:pt idx="2">
                  <c:v>20.7</c:v>
                </c:pt>
                <c:pt idx="3">
                  <c:v>17.3</c:v>
                </c:pt>
                <c:pt idx="4">
                  <c:v>25.7</c:v>
                </c:pt>
              </c:numCache>
            </c:numRef>
          </c:val>
          <c:extLst>
            <c:ext xmlns:c16="http://schemas.microsoft.com/office/drawing/2014/chart" uri="{C3380CC4-5D6E-409C-BE32-E72D297353CC}">
              <c16:uniqueId val="{00000002-E3A0-412D-B535-D3BD6147B995}"/>
            </c:ext>
          </c:extLst>
        </c:ser>
        <c:ser>
          <c:idx val="1"/>
          <c:order val="1"/>
          <c:tx>
            <c:strRef>
              <c:f>Sheet1!$C$1</c:f>
              <c:strCache>
                <c:ptCount val="1"/>
                <c:pt idx="0">
                  <c:v>Total T &lt;12 nmol/L</c:v>
                </c:pt>
              </c:strCache>
            </c:strRef>
          </c:tx>
          <c:spPr>
            <a:solidFill>
              <a:schemeClr val="accent1"/>
            </a:solidFill>
          </c:spPr>
          <c:invertIfNegative val="0"/>
          <c:cat>
            <c:strRef>
              <c:f>Sheet1!$A$2:$A$6</c:f>
              <c:strCache>
                <c:ptCount val="5"/>
                <c:pt idx="0">
                  <c:v>&lt;40</c:v>
                </c:pt>
                <c:pt idx="1">
                  <c:v>40–49</c:v>
                </c:pt>
                <c:pt idx="2">
                  <c:v>50–59</c:v>
                </c:pt>
                <c:pt idx="3">
                  <c:v>60–69</c:v>
                </c:pt>
                <c:pt idx="4">
                  <c:v>&gt;69</c:v>
                </c:pt>
              </c:strCache>
            </c:strRef>
          </c:cat>
          <c:val>
            <c:numRef>
              <c:f>Sheet1!$C$2:$C$6</c:f>
              <c:numCache>
                <c:formatCode>General</c:formatCode>
                <c:ptCount val="5"/>
                <c:pt idx="0">
                  <c:v>54</c:v>
                </c:pt>
                <c:pt idx="1">
                  <c:v>50</c:v>
                </c:pt>
                <c:pt idx="2">
                  <c:v>52</c:v>
                </c:pt>
                <c:pt idx="3">
                  <c:v>46.5</c:v>
                </c:pt>
                <c:pt idx="4">
                  <c:v>56</c:v>
                </c:pt>
              </c:numCache>
            </c:numRef>
          </c:val>
          <c:extLst>
            <c:ext xmlns:c16="http://schemas.microsoft.com/office/drawing/2014/chart" uri="{C3380CC4-5D6E-409C-BE32-E72D297353CC}">
              <c16:uniqueId val="{00000003-E3A0-412D-B535-D3BD6147B995}"/>
            </c:ext>
          </c:extLst>
        </c:ser>
        <c:dLbls>
          <c:showLegendKey val="0"/>
          <c:showVal val="0"/>
          <c:showCatName val="0"/>
          <c:showSerName val="0"/>
          <c:showPercent val="0"/>
          <c:showBubbleSize val="0"/>
        </c:dLbls>
        <c:gapWidth val="150"/>
        <c:axId val="247623040"/>
        <c:axId val="247628928"/>
      </c:barChart>
      <c:catAx>
        <c:axId val="247623040"/>
        <c:scaling>
          <c:orientation val="minMax"/>
        </c:scaling>
        <c:delete val="0"/>
        <c:axPos val="b"/>
        <c:numFmt formatCode="General" sourceLinked="1"/>
        <c:majorTickMark val="out"/>
        <c:minorTickMark val="none"/>
        <c:tickLblPos val="nextTo"/>
        <c:spPr>
          <a:ln w="19050" cap="sq">
            <a:solidFill>
              <a:schemeClr val="tx1"/>
            </a:solidFill>
          </a:ln>
        </c:spPr>
        <c:txPr>
          <a:bodyPr/>
          <a:lstStyle/>
          <a:p>
            <a:pPr>
              <a:defRPr sz="1200" b="0">
                <a:solidFill>
                  <a:schemeClr val="tx1"/>
                </a:solidFill>
                <a:latin typeface="+mn-lt"/>
                <a:cs typeface="Arial" panose="020B0604020202020204" pitchFamily="34" charset="0"/>
              </a:defRPr>
            </a:pPr>
            <a:endParaRPr lang="en-US"/>
          </a:p>
        </c:txPr>
        <c:crossAx val="247628928"/>
        <c:crosses val="autoZero"/>
        <c:auto val="1"/>
        <c:lblAlgn val="ctr"/>
        <c:lblOffset val="100"/>
        <c:noMultiLvlLbl val="0"/>
      </c:catAx>
      <c:valAx>
        <c:axId val="247628928"/>
        <c:scaling>
          <c:orientation val="minMax"/>
          <c:max val="80"/>
        </c:scaling>
        <c:delete val="0"/>
        <c:axPos val="l"/>
        <c:numFmt formatCode="General" sourceLinked="1"/>
        <c:majorTickMark val="out"/>
        <c:minorTickMark val="none"/>
        <c:tickLblPos val="nextTo"/>
        <c:spPr>
          <a:ln w="19050" cap="sq">
            <a:solidFill>
              <a:schemeClr val="tx1"/>
            </a:solidFill>
          </a:ln>
        </c:spPr>
        <c:txPr>
          <a:bodyPr/>
          <a:lstStyle/>
          <a:p>
            <a:pPr>
              <a:defRPr sz="1200">
                <a:latin typeface="+mn-lt"/>
                <a:cs typeface="Arial" panose="020B0604020202020204" pitchFamily="34" charset="0"/>
              </a:defRPr>
            </a:pPr>
            <a:endParaRPr lang="en-US"/>
          </a:p>
        </c:txPr>
        <c:crossAx val="247623040"/>
        <c:crosses val="autoZero"/>
        <c:crossBetween val="between"/>
        <c:majorUnit val="20"/>
      </c:val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59906533426784"/>
          <c:y val="0.14502823510697527"/>
          <c:w val="0.87750139549329109"/>
          <c:h val="0.60729181579575275"/>
        </c:manualLayout>
      </c:layout>
      <c:barChart>
        <c:barDir val="col"/>
        <c:grouping val="clustered"/>
        <c:varyColors val="0"/>
        <c:ser>
          <c:idx val="0"/>
          <c:order val="0"/>
          <c:tx>
            <c:strRef>
              <c:f>Sheet1!$B$1</c:f>
              <c:strCache>
                <c:ptCount val="1"/>
                <c:pt idx="0">
                  <c:v>Baseline</c:v>
                </c:pt>
              </c:strCache>
            </c:strRef>
          </c:tx>
          <c:spPr>
            <a:solidFill>
              <a:schemeClr val="tx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Obesity Class 1 (n=214)</c:v>
                </c:pt>
                <c:pt idx="1">
                  <c:v>Obesity Class 2 (n=150)</c:v>
                </c:pt>
                <c:pt idx="2">
                  <c:v>Obesity Class 3 (n=47)</c:v>
                </c:pt>
              </c:strCache>
            </c:strRef>
          </c:cat>
          <c:val>
            <c:numRef>
              <c:f>Sheet1!$B$2:$B$4</c:f>
              <c:numCache>
                <c:formatCode>0.00</c:formatCode>
                <c:ptCount val="3"/>
                <c:pt idx="0">
                  <c:v>6.67</c:v>
                </c:pt>
                <c:pt idx="1">
                  <c:v>7.5</c:v>
                </c:pt>
                <c:pt idx="2">
                  <c:v>7.56</c:v>
                </c:pt>
              </c:numCache>
            </c:numRef>
          </c:val>
          <c:extLst>
            <c:ext xmlns:c16="http://schemas.microsoft.com/office/drawing/2014/chart" uri="{C3380CC4-5D6E-409C-BE32-E72D297353CC}">
              <c16:uniqueId val="{00000000-7733-4392-83B2-34C08D434681}"/>
            </c:ext>
          </c:extLst>
        </c:ser>
        <c:ser>
          <c:idx val="1"/>
          <c:order val="1"/>
          <c:tx>
            <c:strRef>
              <c:f>Sheet1!$C$1</c:f>
              <c:strCache>
                <c:ptCount val="1"/>
                <c:pt idx="0">
                  <c:v>Year 8</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Obesity Class 1 (n=214)</c:v>
                </c:pt>
                <c:pt idx="1">
                  <c:v>Obesity Class 2 (n=150)</c:v>
                </c:pt>
                <c:pt idx="2">
                  <c:v>Obesity Class 3 (n=47)</c:v>
                </c:pt>
              </c:strCache>
            </c:strRef>
          </c:cat>
          <c:val>
            <c:numRef>
              <c:f>Sheet1!$C$2:$C$4</c:f>
              <c:numCache>
                <c:formatCode>0.00</c:formatCode>
                <c:ptCount val="3"/>
                <c:pt idx="0">
                  <c:v>5.37</c:v>
                </c:pt>
                <c:pt idx="1">
                  <c:v>5.78</c:v>
                </c:pt>
                <c:pt idx="2">
                  <c:v>5.68</c:v>
                </c:pt>
              </c:numCache>
            </c:numRef>
          </c:val>
          <c:extLst>
            <c:ext xmlns:c16="http://schemas.microsoft.com/office/drawing/2014/chart" uri="{C3380CC4-5D6E-409C-BE32-E72D297353CC}">
              <c16:uniqueId val="{00000001-7733-4392-83B2-34C08D434681}"/>
            </c:ext>
          </c:extLst>
        </c:ser>
        <c:dLbls>
          <c:showLegendKey val="0"/>
          <c:showVal val="0"/>
          <c:showCatName val="0"/>
          <c:showSerName val="0"/>
          <c:showPercent val="0"/>
          <c:showBubbleSize val="0"/>
        </c:dLbls>
        <c:gapWidth val="219"/>
        <c:axId val="247560832"/>
        <c:axId val="269270400"/>
      </c:barChart>
      <c:catAx>
        <c:axId val="247560832"/>
        <c:scaling>
          <c:orientation val="minMax"/>
        </c:scaling>
        <c:delete val="0"/>
        <c:axPos val="b"/>
        <c:numFmt formatCode="General" sourceLinked="0"/>
        <c:majorTickMark val="out"/>
        <c:minorTickMark val="none"/>
        <c:tickLblPos val="nextTo"/>
        <c:spPr>
          <a:noFill/>
          <a:ln w="19050" cap="sq" cmpd="sng" algn="ctr">
            <a:solidFill>
              <a:srgbClr val="000000"/>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269270400"/>
        <c:crosses val="autoZero"/>
        <c:auto val="1"/>
        <c:lblAlgn val="ctr"/>
        <c:lblOffset val="100"/>
        <c:noMultiLvlLbl val="0"/>
      </c:catAx>
      <c:valAx>
        <c:axId val="269270400"/>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GB" sz="1400" b="1" dirty="0">
                    <a:solidFill>
                      <a:schemeClr val="tx1"/>
                    </a:solidFill>
                  </a:rPr>
                  <a:t>HbA</a:t>
                </a:r>
                <a:r>
                  <a:rPr lang="en-GB" sz="1400" b="1" baseline="-25000" dirty="0">
                    <a:solidFill>
                      <a:schemeClr val="tx1"/>
                    </a:solidFill>
                  </a:rPr>
                  <a:t>1c</a:t>
                </a:r>
                <a:r>
                  <a:rPr lang="en-GB" sz="1400" b="1" dirty="0">
                    <a:solidFill>
                      <a:schemeClr val="tx1"/>
                    </a:solidFill>
                  </a:rPr>
                  <a:t> (%)</a:t>
                </a:r>
              </a:p>
            </c:rich>
          </c:tx>
          <c:layout>
            <c:manualLayout>
              <c:xMode val="edge"/>
              <c:yMode val="edge"/>
              <c:x val="1.998808059865613E-2"/>
              <c:y val="0.29140388674371948"/>
            </c:manualLayout>
          </c:layout>
          <c:overlay val="0"/>
          <c:spPr>
            <a:noFill/>
            <a:ln>
              <a:noFill/>
            </a:ln>
            <a:effectLst/>
          </c:spPr>
        </c:title>
        <c:numFmt formatCode="General" sourceLinked="0"/>
        <c:majorTickMark val="out"/>
        <c:minorTickMark val="none"/>
        <c:tickLblPos val="nextTo"/>
        <c:spPr>
          <a:noFill/>
          <a:ln w="19050" cap="sq">
            <a:solidFill>
              <a:srgbClr val="000000"/>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47560832"/>
        <c:crosses val="autoZero"/>
        <c:crossBetween val="between"/>
      </c:valAx>
      <c:spPr>
        <a:noFill/>
        <a:ln>
          <a:noFill/>
        </a:ln>
        <a:effectLst/>
      </c:spPr>
    </c:plotArea>
    <c:legend>
      <c:legendPos val="b"/>
      <c:layout>
        <c:manualLayout>
          <c:xMode val="edge"/>
          <c:yMode val="edge"/>
          <c:x val="0.10610680455119677"/>
          <c:y val="4.1394227497974979E-2"/>
          <c:w val="0.21312920484162726"/>
          <c:h val="9.186952641020881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42761691144301"/>
          <c:y val="4.3584693378515248E-2"/>
          <c:w val="0.83892704585304767"/>
          <c:h val="0.76010112482662595"/>
        </c:manualLayout>
      </c:layout>
      <c:lineChart>
        <c:grouping val="standard"/>
        <c:varyColors val="0"/>
        <c:ser>
          <c:idx val="0"/>
          <c:order val="0"/>
          <c:tx>
            <c:strRef>
              <c:f>Sheet1!$B$1</c:f>
              <c:strCache>
                <c:ptCount val="1"/>
                <c:pt idx="0">
                  <c:v>Interrupted</c:v>
                </c:pt>
              </c:strCache>
            </c:strRef>
          </c:tx>
          <c:spPr>
            <a:ln>
              <a:noFill/>
            </a:ln>
          </c:spPr>
          <c:marker>
            <c:symbol val="square"/>
            <c:size val="7"/>
            <c:spPr>
              <a:solidFill>
                <a:schemeClr val="tx2"/>
              </a:solidFill>
              <a:ln>
                <a:solidFill>
                  <a:schemeClr val="tx2"/>
                </a:solidFill>
              </a:ln>
            </c:spPr>
          </c:marker>
          <c:cat>
            <c:numRef>
              <c:f>Sheet1!$A$2:$A$5</c:f>
              <c:numCache>
                <c:formatCode>General</c:formatCode>
                <c:ptCount val="4"/>
                <c:pt idx="0">
                  <c:v>1</c:v>
                </c:pt>
                <c:pt idx="1">
                  <c:v>2</c:v>
                </c:pt>
                <c:pt idx="2">
                  <c:v>3</c:v>
                </c:pt>
                <c:pt idx="3">
                  <c:v>4</c:v>
                </c:pt>
              </c:numCache>
            </c:numRef>
          </c:cat>
          <c:val>
            <c:numRef>
              <c:f>Sheet1!$B$2:$B$5</c:f>
              <c:numCache>
                <c:formatCode>General</c:formatCode>
                <c:ptCount val="4"/>
                <c:pt idx="0">
                  <c:v>6.69</c:v>
                </c:pt>
                <c:pt idx="1">
                  <c:v>5.94</c:v>
                </c:pt>
                <c:pt idx="2">
                  <c:v>6.71</c:v>
                </c:pt>
                <c:pt idx="3">
                  <c:v>5.97</c:v>
                </c:pt>
              </c:numCache>
            </c:numRef>
          </c:val>
          <c:smooth val="0"/>
          <c:extLst>
            <c:ext xmlns:c16="http://schemas.microsoft.com/office/drawing/2014/chart" uri="{C3380CC4-5D6E-409C-BE32-E72D297353CC}">
              <c16:uniqueId val="{00000000-E2F2-408D-A7AE-D07EAF88C8A5}"/>
            </c:ext>
          </c:extLst>
        </c:ser>
        <c:ser>
          <c:idx val="1"/>
          <c:order val="1"/>
          <c:tx>
            <c:strRef>
              <c:f>Sheet1!$C$1</c:f>
              <c:strCache>
                <c:ptCount val="1"/>
                <c:pt idx="0">
                  <c:v>Continuous</c:v>
                </c:pt>
              </c:strCache>
            </c:strRef>
          </c:tx>
          <c:spPr>
            <a:ln>
              <a:noFill/>
            </a:ln>
          </c:spPr>
          <c:marker>
            <c:symbol val="square"/>
            <c:size val="7"/>
            <c:spPr>
              <a:solidFill>
                <a:schemeClr val="accent1"/>
              </a:solidFill>
              <a:ln>
                <a:solidFill>
                  <a:schemeClr val="accent1"/>
                </a:solidFill>
              </a:ln>
            </c:spPr>
          </c:marker>
          <c:cat>
            <c:numRef>
              <c:f>Sheet1!$A$2:$A$5</c:f>
              <c:numCache>
                <c:formatCode>General</c:formatCode>
                <c:ptCount val="4"/>
                <c:pt idx="0">
                  <c:v>1</c:v>
                </c:pt>
                <c:pt idx="1">
                  <c:v>2</c:v>
                </c:pt>
                <c:pt idx="2">
                  <c:v>3</c:v>
                </c:pt>
                <c:pt idx="3">
                  <c:v>4</c:v>
                </c:pt>
              </c:numCache>
            </c:numRef>
          </c:cat>
          <c:val>
            <c:numRef>
              <c:f>Sheet1!$C$2:$C$5</c:f>
              <c:numCache>
                <c:formatCode>General</c:formatCode>
                <c:ptCount val="4"/>
                <c:pt idx="0">
                  <c:v>6.38</c:v>
                </c:pt>
                <c:pt idx="1">
                  <c:v>5.77</c:v>
                </c:pt>
                <c:pt idx="2">
                  <c:v>5.72</c:v>
                </c:pt>
                <c:pt idx="3">
                  <c:v>5.58</c:v>
                </c:pt>
              </c:numCache>
            </c:numRef>
          </c:val>
          <c:smooth val="0"/>
          <c:extLst>
            <c:ext xmlns:c16="http://schemas.microsoft.com/office/drawing/2014/chart" uri="{C3380CC4-5D6E-409C-BE32-E72D297353CC}">
              <c16:uniqueId val="{00000001-E2F2-408D-A7AE-D07EAF88C8A5}"/>
            </c:ext>
          </c:extLst>
        </c:ser>
        <c:dLbls>
          <c:showLegendKey val="0"/>
          <c:showVal val="0"/>
          <c:showCatName val="0"/>
          <c:showSerName val="0"/>
          <c:showPercent val="0"/>
          <c:showBubbleSize val="0"/>
        </c:dLbls>
        <c:marker val="1"/>
        <c:smooth val="0"/>
        <c:axId val="174430848"/>
        <c:axId val="174437120"/>
      </c:lineChart>
      <c:catAx>
        <c:axId val="174430848"/>
        <c:scaling>
          <c:orientation val="minMax"/>
        </c:scaling>
        <c:delete val="0"/>
        <c:axPos val="b"/>
        <c:numFmt formatCode="General" sourceLinked="1"/>
        <c:majorTickMark val="out"/>
        <c:minorTickMark val="none"/>
        <c:tickLblPos val="none"/>
        <c:spPr>
          <a:ln w="19050" cap="sq">
            <a:solidFill>
              <a:schemeClr val="tx1"/>
            </a:solidFill>
          </a:ln>
        </c:spPr>
        <c:txPr>
          <a:bodyPr/>
          <a:lstStyle/>
          <a:p>
            <a:pPr>
              <a:defRPr sz="1200">
                <a:latin typeface="Arial" panose="020B0604020202020204" pitchFamily="34" charset="0"/>
                <a:cs typeface="Arial" panose="020B0604020202020204" pitchFamily="34" charset="0"/>
              </a:defRPr>
            </a:pPr>
            <a:endParaRPr lang="en-US"/>
          </a:p>
        </c:txPr>
        <c:crossAx val="174437120"/>
        <c:crosses val="autoZero"/>
        <c:auto val="1"/>
        <c:lblAlgn val="ctr"/>
        <c:lblOffset val="100"/>
        <c:noMultiLvlLbl val="0"/>
      </c:catAx>
      <c:valAx>
        <c:axId val="174437120"/>
        <c:scaling>
          <c:orientation val="minMax"/>
          <c:max val="7.5"/>
          <c:min val="5"/>
        </c:scaling>
        <c:delete val="0"/>
        <c:axPos val="l"/>
        <c:numFmt formatCode="#,##0.0" sourceLinked="0"/>
        <c:majorTickMark val="out"/>
        <c:minorTickMark val="none"/>
        <c:tickLblPos val="nextTo"/>
        <c:spPr>
          <a:ln w="19050" cap="sq">
            <a:solidFill>
              <a:schemeClr val="tx1"/>
            </a:solidFill>
          </a:ln>
        </c:spPr>
        <c:txPr>
          <a:bodyPr/>
          <a:lstStyle/>
          <a:p>
            <a:pPr>
              <a:defRPr sz="1200">
                <a:latin typeface="+mn-lt"/>
                <a:cs typeface="Arial" panose="020B0604020202020204" pitchFamily="34" charset="0"/>
              </a:defRPr>
            </a:pPr>
            <a:endParaRPr lang="en-US"/>
          </a:p>
        </c:txPr>
        <c:crossAx val="174430848"/>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75830744574998"/>
          <c:y val="4.3584693378515248E-2"/>
          <c:w val="0.75782589872321682"/>
          <c:h val="0.75756498686499674"/>
        </c:manualLayout>
      </c:layout>
      <c:lineChart>
        <c:grouping val="standard"/>
        <c:varyColors val="0"/>
        <c:ser>
          <c:idx val="0"/>
          <c:order val="0"/>
          <c:tx>
            <c:strRef>
              <c:f>Sheet1!$B$1</c:f>
              <c:strCache>
                <c:ptCount val="1"/>
                <c:pt idx="0">
                  <c:v>Interrupted</c:v>
                </c:pt>
              </c:strCache>
            </c:strRef>
          </c:tx>
          <c:spPr>
            <a:ln>
              <a:noFill/>
            </a:ln>
          </c:spPr>
          <c:marker>
            <c:symbol val="square"/>
            <c:size val="7"/>
            <c:spPr>
              <a:solidFill>
                <a:schemeClr val="tx2"/>
              </a:solidFill>
              <a:ln>
                <a:solidFill>
                  <a:schemeClr val="tx1">
                    <a:lumMod val="50000"/>
                    <a:lumOff val="50000"/>
                  </a:schemeClr>
                </a:solidFill>
              </a:ln>
            </c:spPr>
          </c:marker>
          <c:dPt>
            <c:idx val="0"/>
            <c:marker>
              <c:spPr>
                <a:solidFill>
                  <a:schemeClr val="tx2"/>
                </a:solidFill>
                <a:ln>
                  <a:solidFill>
                    <a:schemeClr val="tx2"/>
                  </a:solidFill>
                </a:ln>
              </c:spPr>
            </c:marker>
            <c:bubble3D val="0"/>
            <c:extLst>
              <c:ext xmlns:c16="http://schemas.microsoft.com/office/drawing/2014/chart" uri="{C3380CC4-5D6E-409C-BE32-E72D297353CC}">
                <c16:uniqueId val="{00000005-332F-4173-B68B-985542940504}"/>
              </c:ext>
            </c:extLst>
          </c:dPt>
          <c:dPt>
            <c:idx val="1"/>
            <c:marker>
              <c:spPr>
                <a:solidFill>
                  <a:schemeClr val="tx2"/>
                </a:solidFill>
                <a:ln>
                  <a:solidFill>
                    <a:schemeClr val="tx2"/>
                  </a:solidFill>
                </a:ln>
              </c:spPr>
            </c:marker>
            <c:bubble3D val="0"/>
            <c:extLst>
              <c:ext xmlns:c16="http://schemas.microsoft.com/office/drawing/2014/chart" uri="{C3380CC4-5D6E-409C-BE32-E72D297353CC}">
                <c16:uniqueId val="{00000003-332F-4173-B68B-985542940504}"/>
              </c:ext>
            </c:extLst>
          </c:dPt>
          <c:dPt>
            <c:idx val="2"/>
            <c:marker>
              <c:spPr>
                <a:solidFill>
                  <a:schemeClr val="tx2"/>
                </a:solidFill>
                <a:ln>
                  <a:solidFill>
                    <a:schemeClr val="tx2"/>
                  </a:solidFill>
                </a:ln>
              </c:spPr>
            </c:marker>
            <c:bubble3D val="0"/>
            <c:extLst>
              <c:ext xmlns:c16="http://schemas.microsoft.com/office/drawing/2014/chart" uri="{C3380CC4-5D6E-409C-BE32-E72D297353CC}">
                <c16:uniqueId val="{00000002-332F-4173-B68B-985542940504}"/>
              </c:ext>
            </c:extLst>
          </c:dPt>
          <c:dPt>
            <c:idx val="3"/>
            <c:marker>
              <c:spPr>
                <a:solidFill>
                  <a:schemeClr val="tx2"/>
                </a:solidFill>
                <a:ln>
                  <a:solidFill>
                    <a:schemeClr val="tx2"/>
                  </a:solidFill>
                </a:ln>
              </c:spPr>
            </c:marker>
            <c:bubble3D val="0"/>
            <c:extLst>
              <c:ext xmlns:c16="http://schemas.microsoft.com/office/drawing/2014/chart" uri="{C3380CC4-5D6E-409C-BE32-E72D297353CC}">
                <c16:uniqueId val="{00000004-332F-4173-B68B-985542940504}"/>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112.99</c:v>
                </c:pt>
                <c:pt idx="1">
                  <c:v>104.14</c:v>
                </c:pt>
                <c:pt idx="2">
                  <c:v>116.95</c:v>
                </c:pt>
                <c:pt idx="3">
                  <c:v>89.23</c:v>
                </c:pt>
              </c:numCache>
            </c:numRef>
          </c:val>
          <c:smooth val="0"/>
          <c:extLst>
            <c:ext xmlns:c16="http://schemas.microsoft.com/office/drawing/2014/chart" uri="{C3380CC4-5D6E-409C-BE32-E72D297353CC}">
              <c16:uniqueId val="{00000000-332F-4173-B68B-985542940504}"/>
            </c:ext>
          </c:extLst>
        </c:ser>
        <c:ser>
          <c:idx val="1"/>
          <c:order val="1"/>
          <c:tx>
            <c:strRef>
              <c:f>Sheet1!$C$1</c:f>
              <c:strCache>
                <c:ptCount val="1"/>
                <c:pt idx="0">
                  <c:v>Continuous</c:v>
                </c:pt>
              </c:strCache>
            </c:strRef>
          </c:tx>
          <c:spPr>
            <a:ln>
              <a:noFill/>
            </a:ln>
          </c:spPr>
          <c:marker>
            <c:symbol val="square"/>
            <c:size val="7"/>
            <c:spPr>
              <a:solidFill>
                <a:schemeClr val="accent1"/>
              </a:solidFill>
              <a:ln>
                <a:solidFill>
                  <a:schemeClr val="accent1"/>
                </a:solidFill>
              </a:ln>
            </c:spPr>
          </c:marker>
          <c:cat>
            <c:numRef>
              <c:f>Sheet1!$A$2:$A$5</c:f>
              <c:numCache>
                <c:formatCode>General</c:formatCode>
                <c:ptCount val="4"/>
                <c:pt idx="0">
                  <c:v>1</c:v>
                </c:pt>
                <c:pt idx="1">
                  <c:v>2</c:v>
                </c:pt>
                <c:pt idx="2">
                  <c:v>3</c:v>
                </c:pt>
                <c:pt idx="3">
                  <c:v>4</c:v>
                </c:pt>
              </c:numCache>
            </c:numRef>
          </c:cat>
          <c:val>
            <c:numRef>
              <c:f>Sheet1!$C$2:$C$5</c:f>
              <c:numCache>
                <c:formatCode>General</c:formatCode>
                <c:ptCount val="4"/>
                <c:pt idx="0">
                  <c:v>111.46</c:v>
                </c:pt>
                <c:pt idx="1">
                  <c:v>92.65</c:v>
                </c:pt>
                <c:pt idx="2">
                  <c:v>88.34</c:v>
                </c:pt>
                <c:pt idx="3">
                  <c:v>80.2</c:v>
                </c:pt>
              </c:numCache>
            </c:numRef>
          </c:val>
          <c:smooth val="0"/>
          <c:extLst>
            <c:ext xmlns:c16="http://schemas.microsoft.com/office/drawing/2014/chart" uri="{C3380CC4-5D6E-409C-BE32-E72D297353CC}">
              <c16:uniqueId val="{00000001-332F-4173-B68B-985542940504}"/>
            </c:ext>
          </c:extLst>
        </c:ser>
        <c:dLbls>
          <c:showLegendKey val="0"/>
          <c:showVal val="0"/>
          <c:showCatName val="0"/>
          <c:showSerName val="0"/>
          <c:showPercent val="0"/>
          <c:showBubbleSize val="0"/>
        </c:dLbls>
        <c:marker val="1"/>
        <c:smooth val="0"/>
        <c:axId val="274284928"/>
        <c:axId val="274286848"/>
      </c:lineChart>
      <c:catAx>
        <c:axId val="274284928"/>
        <c:scaling>
          <c:orientation val="minMax"/>
        </c:scaling>
        <c:delete val="0"/>
        <c:axPos val="b"/>
        <c:numFmt formatCode="General" sourceLinked="1"/>
        <c:majorTickMark val="out"/>
        <c:minorTickMark val="none"/>
        <c:tickLblPos val="none"/>
        <c:spPr>
          <a:noFill/>
          <a:ln w="19050" cap="sq">
            <a:solidFill>
              <a:schemeClr val="tx1"/>
            </a:solidFill>
          </a:ln>
        </c:spPr>
        <c:txPr>
          <a:bodyPr/>
          <a:lstStyle/>
          <a:p>
            <a:pPr>
              <a:defRPr sz="1200">
                <a:latin typeface="Arial" panose="020B0604020202020204" pitchFamily="34" charset="0"/>
                <a:cs typeface="Arial" panose="020B0604020202020204" pitchFamily="34" charset="0"/>
              </a:defRPr>
            </a:pPr>
            <a:endParaRPr lang="en-US"/>
          </a:p>
        </c:txPr>
        <c:crossAx val="274286848"/>
        <c:crosses val="autoZero"/>
        <c:auto val="1"/>
        <c:lblAlgn val="ctr"/>
        <c:lblOffset val="100"/>
        <c:noMultiLvlLbl val="0"/>
      </c:catAx>
      <c:valAx>
        <c:axId val="274286848"/>
        <c:scaling>
          <c:orientation val="minMax"/>
          <c:max val="140"/>
          <c:min val="60"/>
        </c:scaling>
        <c:delete val="0"/>
        <c:axPos val="l"/>
        <c:numFmt formatCode="General" sourceLinked="1"/>
        <c:majorTickMark val="out"/>
        <c:minorTickMark val="none"/>
        <c:tickLblPos val="nextTo"/>
        <c:spPr>
          <a:ln w="19050" cap="sq">
            <a:solidFill>
              <a:schemeClr val="tx1"/>
            </a:solidFill>
          </a:ln>
        </c:spPr>
        <c:txPr>
          <a:bodyPr/>
          <a:lstStyle/>
          <a:p>
            <a:pPr>
              <a:defRPr sz="1200">
                <a:latin typeface="+mn-lt"/>
                <a:cs typeface="Arial" panose="020B0604020202020204" pitchFamily="34" charset="0"/>
              </a:defRPr>
            </a:pPr>
            <a:endParaRPr lang="en-US"/>
          </a:p>
        </c:txPr>
        <c:crossAx val="274284928"/>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B489FB-C429-4B5D-8498-6EB76CCEE956}" type="datetimeFigureOut">
              <a:rPr lang="en-GB" smtClean="0"/>
              <a:t>29/03/2021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984888-CB99-4036-82FD-431DCF68B846}" type="slidenum">
              <a:rPr lang="en-GB" smtClean="0"/>
              <a:t>‹#›</a:t>
            </a:fld>
            <a:endParaRPr lang="en-GB"/>
          </a:p>
        </p:txBody>
      </p:sp>
    </p:spTree>
    <p:extLst>
      <p:ext uri="{BB962C8B-B14F-4D97-AF65-F5344CB8AC3E}">
        <p14:creationId xmlns:p14="http://schemas.microsoft.com/office/powerpoint/2010/main" val="1119352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0410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3A3BD3-EDF6-EC41-8A52-583581547AB2}" type="slidenum">
              <a:rPr lang="en-US" smtClean="0"/>
              <a:pPr/>
              <a:t>13</a:t>
            </a:fld>
            <a:endParaRPr lang="en-US" dirty="0"/>
          </a:p>
        </p:txBody>
      </p:sp>
    </p:spTree>
    <p:extLst>
      <p:ext uri="{BB962C8B-B14F-4D97-AF65-F5344CB8AC3E}">
        <p14:creationId xmlns:p14="http://schemas.microsoft.com/office/powerpoint/2010/main" val="426627113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460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baseline="30000" dirty="0"/>
          </a:p>
          <a:p>
            <a:pPr marL="0" indent="0">
              <a:buFontTx/>
              <a:buNone/>
            </a:pPr>
            <a:endParaRPr lang="en-US" sz="1200" dirty="0"/>
          </a:p>
          <a:p>
            <a:endParaRPr lang="en-GB" sz="1200" kern="1200" dirty="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10"/>
          </p:nvPr>
        </p:nvSpPr>
        <p:spPr/>
        <p:txBody>
          <a:bodyPr/>
          <a:lstStyle/>
          <a:p>
            <a:fld id="{08E4C942-A958-884B-A3D2-B74A432C0337}" type="slidenum">
              <a:rPr lang="en-US" smtClean="0"/>
              <a:t>14</a:t>
            </a:fld>
            <a:endParaRPr lang="en-US" dirty="0"/>
          </a:p>
        </p:txBody>
      </p:sp>
    </p:spTree>
    <p:extLst>
      <p:ext uri="{BB962C8B-B14F-4D97-AF65-F5344CB8AC3E}">
        <p14:creationId xmlns:p14="http://schemas.microsoft.com/office/powerpoint/2010/main" val="906607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3A3BD3-EDF6-EC41-8A52-583581547AB2}" type="slidenum">
              <a:rPr lang="en-US" smtClean="0"/>
              <a:pPr/>
              <a:t>15</a:t>
            </a:fld>
            <a:endParaRPr lang="en-US" dirty="0"/>
          </a:p>
        </p:txBody>
      </p:sp>
    </p:spTree>
    <p:extLst>
      <p:ext uri="{BB962C8B-B14F-4D97-AF65-F5344CB8AC3E}">
        <p14:creationId xmlns:p14="http://schemas.microsoft.com/office/powerpoint/2010/main" val="3032647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065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1441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3A3BD3-EDF6-EC41-8A52-583581547AB2}" type="slidenum">
              <a:rPr lang="en-US" smtClean="0"/>
              <a:pPr/>
              <a:t>20</a:t>
            </a:fld>
            <a:endParaRPr lang="en-US" dirty="0"/>
          </a:p>
        </p:txBody>
      </p:sp>
    </p:spTree>
    <p:extLst>
      <p:ext uri="{BB962C8B-B14F-4D97-AF65-F5344CB8AC3E}">
        <p14:creationId xmlns:p14="http://schemas.microsoft.com/office/powerpoint/2010/main" val="157360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b="0" u="sng" dirty="0"/>
              <a:t>Source:</a:t>
            </a:r>
            <a:r>
              <a:rPr lang="en-GB" b="0" dirty="0"/>
              <a:t> </a:t>
            </a:r>
            <a:r>
              <a:rPr lang="en-GB" b="1" dirty="0" err="1"/>
              <a:t>Bryter</a:t>
            </a:r>
            <a:r>
              <a:rPr lang="en-GB" b="1" dirty="0"/>
              <a:t> Tables - Question #4b:</a:t>
            </a:r>
            <a:r>
              <a:rPr lang="en-GB" dirty="0"/>
              <a:t> </a:t>
            </a:r>
            <a:r>
              <a:rPr lang="en-GB" b="0" dirty="0"/>
              <a:t>Why did you wait before seeking advice?</a:t>
            </a:r>
          </a:p>
          <a:p>
            <a:pPr marL="0" marR="0" indent="0" algn="l" defTabSz="457200" rtl="0" eaLnBrk="1" fontAlgn="auto" latinLnBrk="0" hangingPunct="1">
              <a:lnSpc>
                <a:spcPct val="100000"/>
              </a:lnSpc>
              <a:spcBef>
                <a:spcPts val="0"/>
              </a:spcBef>
              <a:spcAft>
                <a:spcPts val="0"/>
              </a:spcAft>
              <a:buClrTx/>
              <a:buSzTx/>
              <a:buFontTx/>
              <a:buNone/>
              <a:tabLst/>
              <a:defRPr/>
            </a:pPr>
            <a:r>
              <a:rPr lang="en-GB" b="0" dirty="0"/>
              <a:t>Base: All respondents who sought advice after 3 or more months of symptoms.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3324304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dirty="0"/>
              <a:t>Source:</a:t>
            </a:r>
            <a:r>
              <a:rPr lang="en-GB" b="0" dirty="0"/>
              <a:t> </a:t>
            </a:r>
            <a:r>
              <a:rPr lang="en-GB" b="1" dirty="0" err="1"/>
              <a:t>Bryter</a:t>
            </a:r>
            <a:r>
              <a:rPr lang="en-GB" b="1" dirty="0"/>
              <a:t> Tables - Question #5:</a:t>
            </a:r>
            <a:r>
              <a:rPr lang="en-GB" dirty="0"/>
              <a:t> </a:t>
            </a:r>
            <a:r>
              <a:rPr lang="en-GB" b="0" dirty="0"/>
              <a:t>You indicated that you experienced the following symptoms PRIOR to being diagnosed as having low testosterone.</a:t>
            </a:r>
            <a:r>
              <a:rPr lang="en-GB" b="0" baseline="0" dirty="0"/>
              <a:t> </a:t>
            </a:r>
            <a:r>
              <a:rPr lang="en-GB" b="0" dirty="0"/>
              <a:t>Which ONE, if any of them, was MOST influential on your decision to seek advice from your doctor?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4347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0" dirty="0">
                <a:solidFill>
                  <a:schemeClr val="tx1"/>
                </a:solidFill>
              </a:rPr>
              <a:t>The Aging Males’ Symptoms scale (AMS)</a:t>
            </a:r>
            <a:r>
              <a:rPr lang="en-GB" sz="1000" b="0" baseline="30000" dirty="0">
                <a:solidFill>
                  <a:schemeClr val="tx1"/>
                </a:solidFill>
              </a:rPr>
              <a:t>1</a:t>
            </a:r>
            <a:r>
              <a:rPr lang="en-GB" sz="1000" b="0" dirty="0">
                <a:solidFill>
                  <a:schemeClr val="tx1"/>
                </a:solidFill>
              </a:rPr>
              <a:t> is another popular questionnaire to determine the presence and severity of TD symptoms</a:t>
            </a:r>
          </a:p>
          <a:p>
            <a:endParaRPr lang="en-GB" sz="1000" b="0" dirty="0">
              <a:solidFill>
                <a:schemeClr val="tx1"/>
              </a:solidFill>
            </a:endParaRPr>
          </a:p>
          <a:p>
            <a:r>
              <a:rPr lang="en-GB" sz="1000" dirty="0"/>
              <a:t>1</a:t>
            </a:r>
            <a:r>
              <a:rPr lang="en-GB" sz="1000" b="0" dirty="0">
                <a:solidFill>
                  <a:schemeClr val="tx1"/>
                </a:solidFill>
              </a:rPr>
              <a:t>. Moore C, </a:t>
            </a:r>
            <a:r>
              <a:rPr lang="en-GB" sz="1000" b="0" i="1" dirty="0">
                <a:solidFill>
                  <a:schemeClr val="tx1"/>
                </a:solidFill>
              </a:rPr>
              <a:t>et al</a:t>
            </a:r>
            <a:r>
              <a:rPr lang="en-GB" sz="1000" b="0" i="0" dirty="0">
                <a:solidFill>
                  <a:schemeClr val="tx1"/>
                </a:solidFill>
              </a:rPr>
              <a:t>. </a:t>
            </a:r>
            <a:r>
              <a:rPr lang="en-GB" sz="1000" b="0" i="1" dirty="0">
                <a:solidFill>
                  <a:schemeClr val="tx1"/>
                </a:solidFill>
              </a:rPr>
              <a:t>Eur Urol </a:t>
            </a:r>
            <a:r>
              <a:rPr lang="en-GB" sz="1000" b="0" i="0" dirty="0">
                <a:solidFill>
                  <a:schemeClr val="tx1"/>
                </a:solidFill>
              </a:rPr>
              <a:t>2004. 46(1):80-7.</a:t>
            </a:r>
            <a:endParaRPr lang="en-GB" sz="1000" b="0" dirty="0">
              <a:solidFill>
                <a:schemeClr val="tx1"/>
              </a:solidFill>
            </a:endParaRPr>
          </a:p>
          <a:p>
            <a:endParaRPr lang="en-GB" sz="1000" b="1" dirty="0">
              <a:solidFill>
                <a:schemeClr val="tx1"/>
              </a:solidFill>
            </a:endParaRPr>
          </a:p>
        </p:txBody>
      </p:sp>
      <p:sp>
        <p:nvSpPr>
          <p:cNvPr id="4" name="Slide Number Placeholder 3"/>
          <p:cNvSpPr>
            <a:spLocks noGrp="1"/>
          </p:cNvSpPr>
          <p:nvPr>
            <p:ph type="sldNum" sz="quarter" idx="10"/>
          </p:nvPr>
        </p:nvSpPr>
        <p:spPr/>
        <p:txBody>
          <a:bodyPr/>
          <a:lstStyle/>
          <a:p>
            <a:fld id="{133A3BD3-EDF6-EC41-8A52-583581547AB2}" type="slidenum">
              <a:rPr lang="en-US" smtClean="0"/>
              <a:pPr/>
              <a:t>25</a:t>
            </a:fld>
            <a:endParaRPr lang="en-US" dirty="0"/>
          </a:p>
        </p:txBody>
      </p:sp>
    </p:spTree>
    <p:extLst>
      <p:ext uri="{BB962C8B-B14F-4D97-AF65-F5344CB8AC3E}">
        <p14:creationId xmlns:p14="http://schemas.microsoft.com/office/powerpoint/2010/main" val="3008570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0" dirty="0">
                <a:solidFill>
                  <a:schemeClr val="tx1"/>
                </a:solidFill>
              </a:rPr>
              <a:t>The Aging Males’ Symptoms scale (AMS)</a:t>
            </a:r>
            <a:r>
              <a:rPr lang="en-GB" sz="1000" b="0" baseline="30000" dirty="0">
                <a:solidFill>
                  <a:schemeClr val="tx1"/>
                </a:solidFill>
              </a:rPr>
              <a:t>1</a:t>
            </a:r>
            <a:r>
              <a:rPr lang="en-GB" sz="1000" b="0" dirty="0">
                <a:solidFill>
                  <a:schemeClr val="tx1"/>
                </a:solidFill>
              </a:rPr>
              <a:t> is another popular questionnaire to determine the presence and severity of TD symptoms</a:t>
            </a:r>
          </a:p>
          <a:p>
            <a:endParaRPr lang="en-GB" sz="1000" b="0" dirty="0">
              <a:solidFill>
                <a:schemeClr val="tx1"/>
              </a:solidFill>
            </a:endParaRPr>
          </a:p>
          <a:p>
            <a:endParaRPr lang="en-GB" sz="1000" b="1" dirty="0">
              <a:solidFill>
                <a:schemeClr val="tx1"/>
              </a:solidFill>
            </a:endParaRPr>
          </a:p>
        </p:txBody>
      </p:sp>
      <p:sp>
        <p:nvSpPr>
          <p:cNvPr id="4" name="Slide Number Placeholder 3"/>
          <p:cNvSpPr>
            <a:spLocks noGrp="1"/>
          </p:cNvSpPr>
          <p:nvPr>
            <p:ph type="sldNum" sz="quarter" idx="10"/>
          </p:nvPr>
        </p:nvSpPr>
        <p:spPr/>
        <p:txBody>
          <a:bodyPr/>
          <a:lstStyle/>
          <a:p>
            <a:fld id="{133A3BD3-EDF6-EC41-8A52-583581547AB2}" type="slidenum">
              <a:rPr lang="en-US" smtClean="0"/>
              <a:pPr/>
              <a:t>26</a:t>
            </a:fld>
            <a:endParaRPr lang="en-US" dirty="0"/>
          </a:p>
        </p:txBody>
      </p:sp>
    </p:spTree>
    <p:extLst>
      <p:ext uri="{BB962C8B-B14F-4D97-AF65-F5344CB8AC3E}">
        <p14:creationId xmlns:p14="http://schemas.microsoft.com/office/powerpoint/2010/main" val="3605439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18325-DEF5-4517-A05C-EE9D2442D28E}"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417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baseline="0" dirty="0"/>
              <a:t> BSSM guidelines also state:</a:t>
            </a:r>
            <a:r>
              <a:rPr lang="en-US" sz="1000" b="0" i="0" u="none" strike="noStrike" kern="1200" baseline="30000" dirty="0"/>
              <a:t>1</a:t>
            </a:r>
            <a:endParaRPr lang="en-US" sz="1000" b="0" i="0" u="none" strike="noStrike" kern="1200" baseline="0" dirty="0"/>
          </a:p>
          <a:p>
            <a:r>
              <a:rPr lang="en-US" sz="1000" b="0" i="0" u="none" strike="noStrike" kern="1200" baseline="0" dirty="0"/>
              <a:t> </a:t>
            </a:r>
          </a:p>
          <a:p>
            <a:r>
              <a:rPr lang="en-US" sz="1000" b="0" i="0" u="none" strike="noStrike" kern="1200" baseline="0" dirty="0"/>
              <a:t>A FT level lower than 225 pmol/L (0.225 nmol/L) provides supportive evidence for T therapy in the presence of appropriate symptoms.</a:t>
            </a:r>
          </a:p>
          <a:p>
            <a:r>
              <a:rPr lang="en-US" sz="1000" b="0" i="0" u="none" strike="noStrike" kern="1200" baseline="0" dirty="0"/>
              <a:t> </a:t>
            </a:r>
          </a:p>
          <a:p>
            <a:r>
              <a:rPr lang="en-US" sz="1000" b="0" i="0" u="none" strike="noStrike" kern="1200" baseline="0" dirty="0"/>
              <a:t>Additional recommendations include:</a:t>
            </a:r>
          </a:p>
          <a:p>
            <a:endParaRPr lang="en-US" sz="1000" b="0" i="0" u="none" strike="noStrike" kern="1200" baseline="0" dirty="0"/>
          </a:p>
          <a:p>
            <a:r>
              <a:rPr lang="en-US" sz="1000" b="0" i="0" u="none" strike="noStrike" kern="1200" baseline="0" dirty="0"/>
              <a:t>Increased luteinising hormone (LH) levels and T levels below normal or in the lower</a:t>
            </a:r>
          </a:p>
          <a:p>
            <a:r>
              <a:rPr lang="en-US" sz="1000" b="0" i="0" u="none" strike="noStrike" kern="1200" baseline="0" dirty="0"/>
              <a:t>quartile range indicate testicular failure, so T therapy should be considered. </a:t>
            </a:r>
          </a:p>
          <a:p>
            <a:endParaRPr lang="en-US" sz="1000" b="0" i="0" u="none" strike="noStrike" kern="1200" baseline="0" dirty="0"/>
          </a:p>
          <a:p>
            <a:r>
              <a:rPr lang="en-GB" sz="1000" b="0" i="0" u="none" strike="noStrike" kern="1200" baseline="0" dirty="0"/>
              <a:t>Compensated TD occurs when men have normal levels of T but higher gonadotropin levels. Characterized by increased LH levels and older age, compensated TD has been proposed as a genuine clinical subgroup of late-onset hypogonadism, from which some men could eventually progress to overt primary TD.</a:t>
            </a:r>
          </a:p>
          <a:p>
            <a:endParaRPr lang="en-US" sz="1000" b="0" i="0" u="none" strike="noStrike" kern="1200" baseline="0" dirty="0"/>
          </a:p>
          <a:p>
            <a:r>
              <a:rPr lang="en-US" sz="1000" b="0" i="0" u="none" strike="noStrike" kern="1200" baseline="0" dirty="0"/>
              <a:t>Recent data from the European Male Aging Study (EMAS) found that clinical symptoms were more closely related to calculated FT.</a:t>
            </a:r>
            <a:r>
              <a:rPr lang="en-US" sz="1000" b="0" i="0" u="none" strike="noStrike" kern="1200" baseline="30000" dirty="0"/>
              <a:t>2</a:t>
            </a:r>
          </a:p>
          <a:p>
            <a:endParaRPr lang="en-US" sz="1000" b="0" i="0" u="none" strike="noStrike" kern="1200" baseline="30000" dirty="0"/>
          </a:p>
          <a:p>
            <a:endParaRPr lang="en-US" sz="1000" b="0" i="0" u="none" strike="noStrike" kern="1200" baseline="30000" dirty="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GB" sz="1000" dirty="0"/>
              <a:t>Hackett G, </a:t>
            </a:r>
            <a:r>
              <a:rPr lang="en-GB" sz="1000" i="1" dirty="0"/>
              <a:t>et al. </a:t>
            </a:r>
            <a:r>
              <a:rPr lang="en-GB" sz="1000" dirty="0"/>
              <a:t>British Society for Sexual Medicine Guidelines on Adult Testosterone Deficiency, With Statements for UK Practice. </a:t>
            </a:r>
            <a:r>
              <a:rPr lang="en-GB" sz="1000" i="1" dirty="0"/>
              <a:t>J Sex Med </a:t>
            </a:r>
            <a:r>
              <a:rPr lang="en-GB" sz="1000" dirty="0"/>
              <a:t>2017;14:1504-1523. </a:t>
            </a:r>
            <a:endParaRPr lang="en-US" sz="1000" dirty="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GB" sz="1000" dirty="0"/>
              <a:t>Wu FCW, Tajar A, Beynon JM, et al; EMAS Group. Identification of late-onset hypogonadism in middle aged and elderly men. </a:t>
            </a:r>
            <a:r>
              <a:rPr lang="en-GB" sz="1000" i="1" dirty="0"/>
              <a:t>N Engl J Med </a:t>
            </a:r>
            <a:r>
              <a:rPr lang="en-GB" sz="1000" dirty="0"/>
              <a:t>2010;363:123-135. </a:t>
            </a:r>
            <a:endParaRPr lang="en-US" sz="1000" dirty="0"/>
          </a:p>
          <a:p>
            <a:endParaRPr lang="en-GB" sz="1000" kern="0" dirty="0"/>
          </a:p>
          <a:p>
            <a:pPr marL="0" marR="0" indent="0" algn="l" defTabSz="457200" rtl="0" eaLnBrk="1" fontAlgn="auto" latinLnBrk="0" hangingPunct="1">
              <a:lnSpc>
                <a:spcPct val="100000"/>
              </a:lnSpc>
              <a:spcBef>
                <a:spcPts val="0"/>
              </a:spcBef>
              <a:spcAft>
                <a:spcPts val="0"/>
              </a:spcAft>
              <a:buClrTx/>
              <a:buSzTx/>
              <a:buFontTx/>
              <a:buNone/>
              <a:tabLst/>
              <a:defRPr/>
            </a:pPr>
            <a:endParaRPr lang="en-GB" sz="1000" kern="0" dirty="0"/>
          </a:p>
          <a:p>
            <a:endParaRPr lang="en-US" sz="1000" dirty="0"/>
          </a:p>
          <a:p>
            <a:endParaRPr lang="en-US" sz="1000" dirty="0"/>
          </a:p>
        </p:txBody>
      </p:sp>
      <p:sp>
        <p:nvSpPr>
          <p:cNvPr id="4" name="Slide Number Placeholder 3"/>
          <p:cNvSpPr>
            <a:spLocks noGrp="1"/>
          </p:cNvSpPr>
          <p:nvPr>
            <p:ph type="sldNum" sz="quarter" idx="10"/>
          </p:nvPr>
        </p:nvSpPr>
        <p:spPr/>
        <p:txBody>
          <a:bodyPr/>
          <a:lstStyle/>
          <a:p>
            <a:fld id="{133A3BD3-EDF6-EC41-8A52-583581547AB2}" type="slidenum">
              <a:rPr lang="en-US" smtClean="0"/>
              <a:pPr/>
              <a:t>28</a:t>
            </a:fld>
            <a:endParaRPr lang="en-US" dirty="0"/>
          </a:p>
        </p:txBody>
      </p:sp>
    </p:spTree>
    <p:extLst>
      <p:ext uri="{BB962C8B-B14F-4D97-AF65-F5344CB8AC3E}">
        <p14:creationId xmlns:p14="http://schemas.microsoft.com/office/powerpoint/2010/main" val="841440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188191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000" dirty="0"/>
              <a:t>Early diagnosis of both TD and associated comorbidities may be helpful for patients in terms of changing their lifestyle and getting appropriate treatment</a:t>
            </a:r>
            <a:r>
              <a:rPr lang="en-GB" sz="1000" baseline="30000" dirty="0"/>
              <a:t>1</a:t>
            </a:r>
            <a:endParaRPr lang="en-GB" sz="1000" dirty="0"/>
          </a:p>
          <a:p>
            <a:pPr lvl="0"/>
            <a:endParaRPr lang="en-GB" sz="1000" dirty="0"/>
          </a:p>
          <a:p>
            <a:pPr lvl="0"/>
            <a:r>
              <a:rPr lang="en-GB" sz="1000" dirty="0"/>
              <a:t>Improving the diagnosis and management of TD should provide somatic, sexual and psychological benefits and subsequent improvements in quality of life</a:t>
            </a:r>
            <a:r>
              <a:rPr lang="en-GB" sz="1000" baseline="30000" dirty="0"/>
              <a:t>2</a:t>
            </a:r>
          </a:p>
          <a:p>
            <a:pPr lvl="0"/>
            <a:endParaRPr lang="en-GB" sz="1000" dirty="0"/>
          </a:p>
          <a:p>
            <a:pPr lvl="0"/>
            <a:r>
              <a:rPr lang="en-GB" sz="1000" dirty="0"/>
              <a:t>Failure to check testosterone levels can result in wasted time and money through inappropriate referrals and medications that are unlikely to work.</a:t>
            </a:r>
            <a:r>
              <a:rPr lang="en-GB" sz="1000" baseline="30000" dirty="0"/>
              <a:t>3</a:t>
            </a:r>
            <a:endParaRPr lang="en-US" sz="1000" dirty="0"/>
          </a:p>
        </p:txBody>
      </p:sp>
      <p:sp>
        <p:nvSpPr>
          <p:cNvPr id="4" name="Slide Number Placeholder 3"/>
          <p:cNvSpPr>
            <a:spLocks noGrp="1"/>
          </p:cNvSpPr>
          <p:nvPr>
            <p:ph type="sldNum" sz="quarter" idx="10"/>
          </p:nvPr>
        </p:nvSpPr>
        <p:spPr/>
        <p:txBody>
          <a:bodyPr/>
          <a:lstStyle/>
          <a:p>
            <a:fld id="{08E4C942-A958-884B-A3D2-B74A432C0337}" type="slidenum">
              <a:rPr lang="en-US" smtClean="0"/>
              <a:t>31</a:t>
            </a:fld>
            <a:endParaRPr lang="en-US" dirty="0"/>
          </a:p>
        </p:txBody>
      </p:sp>
    </p:spTree>
    <p:extLst>
      <p:ext uri="{BB962C8B-B14F-4D97-AF65-F5344CB8AC3E}">
        <p14:creationId xmlns:p14="http://schemas.microsoft.com/office/powerpoint/2010/main" val="4099422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162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8572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Papers postulate that once symptoms improve people become less adherent to treatment.  </a:t>
            </a:r>
          </a:p>
          <a:p>
            <a:br>
              <a:rPr lang="en-GB" dirty="0"/>
            </a:br>
            <a:r>
              <a:rPr lang="en-GB" dirty="0"/>
              <a:t>Should this statement be updated to reinforce the benefits of long-term therapy…..?</a:t>
            </a:r>
          </a:p>
        </p:txBody>
      </p:sp>
      <p:sp>
        <p:nvSpPr>
          <p:cNvPr id="4" name="Slide Number Placeholder 3"/>
          <p:cNvSpPr>
            <a:spLocks noGrp="1"/>
          </p:cNvSpPr>
          <p:nvPr>
            <p:ph type="sldNum" sz="quarter" idx="5"/>
          </p:nvPr>
        </p:nvSpPr>
        <p:spPr/>
        <p:txBody>
          <a:bodyPr/>
          <a:lstStyle/>
          <a:p>
            <a:fld id="{ABF9AE34-9F45-4A6E-B272-A8347CDD5225}" type="slidenum">
              <a:rPr lang="en-GB" smtClean="0"/>
              <a:t>38</a:t>
            </a:fld>
            <a:endParaRPr lang="en-GB"/>
          </a:p>
        </p:txBody>
      </p:sp>
    </p:spTree>
    <p:extLst>
      <p:ext uri="{BB962C8B-B14F-4D97-AF65-F5344CB8AC3E}">
        <p14:creationId xmlns:p14="http://schemas.microsoft.com/office/powerpoint/2010/main" val="4015151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1781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Although the optimal duration of therapy is unknown, continuous therapy over a longer period is necessary to derive the benefits of TRT, with different symptoms improving or resolving at different times.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In a review of the literature, Saad et al. found rapid improvement in sexual interest, quality of life, and change in lipids, showing improvement beginning in 3 to 4 weeks.  Changes in erection or ejaculation, erythropoiesis, </a:t>
            </a:r>
            <a:r>
              <a:rPr lang="en-GB" sz="1200" b="0" i="0" u="none" strike="noStrike" kern="1200" baseline="0" dirty="0" err="1">
                <a:solidFill>
                  <a:schemeClr val="tx1"/>
                </a:solidFill>
                <a:latin typeface="+mn-lt"/>
                <a:ea typeface="+mn-ea"/>
                <a:cs typeface="+mn-cs"/>
              </a:rPr>
              <a:t>glycemic</a:t>
            </a:r>
            <a:r>
              <a:rPr lang="en-GB" sz="1200" b="0" i="0" u="none" strike="noStrike" kern="1200" baseline="0" dirty="0">
                <a:solidFill>
                  <a:schemeClr val="tx1"/>
                </a:solidFill>
                <a:latin typeface="+mn-lt"/>
                <a:ea typeface="+mn-ea"/>
                <a:cs typeface="+mn-cs"/>
              </a:rPr>
              <a:t> control, body morphology (including fat mass, lean body mass, and muscle strength), and bone mass take longer to occur, ranging from 3 to 6 months, often achieving steady state at 1 year.  Thus, patients who discontinue therapy after short duration may not experience the benefits of TRT</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F9AE34-9F45-4A6E-B272-A8347CDD52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830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46004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3A3BD3-EDF6-EC41-8A52-583581547AB2}" type="slidenum">
              <a:rPr lang="en-US" smtClean="0"/>
              <a:pPr/>
              <a:t>48</a:t>
            </a:fld>
            <a:endParaRPr lang="en-US" dirty="0"/>
          </a:p>
        </p:txBody>
      </p:sp>
    </p:spTree>
    <p:extLst>
      <p:ext uri="{BB962C8B-B14F-4D97-AF65-F5344CB8AC3E}">
        <p14:creationId xmlns:p14="http://schemas.microsoft.com/office/powerpoint/2010/main" val="3972902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BA17B8-9664-4C64-B6DD-B82CCA206589}" type="slidenum">
              <a:rPr lang="en-GB" altLang="en-US"/>
              <a:pPr/>
              <a:t>3</a:t>
            </a:fld>
            <a:endParaRPr lang="en-GB" altLang="en-US" dirty="0"/>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7831999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F4668-9CDE-B342-B878-AF08936086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9727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F4668-9CDE-B342-B878-AF08936086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78819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F4668-9CDE-B342-B878-AF08936086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7571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7807" indent="-197807">
              <a:spcAft>
                <a:spcPts val="325"/>
              </a:spcAft>
            </a:pPr>
            <a:r>
              <a:rPr lang="en-US" sz="1100" b="1" dirty="0"/>
              <a:t>AUA Recommendations</a:t>
            </a:r>
            <a:endParaRPr lang="en-US" sz="1100" dirty="0"/>
          </a:p>
          <a:p>
            <a:r>
              <a:rPr lang="en-US" sz="1100" dirty="0"/>
              <a:t>Diagnosis:</a:t>
            </a:r>
            <a:endParaRPr lang="en-GB" sz="1100" dirty="0"/>
          </a:p>
          <a:p>
            <a:pPr marL="488496" lvl="1" indent="-295850">
              <a:buFont typeface="Arial" panose="020B0604020202020204" pitchFamily="34" charset="0"/>
              <a:buChar char="•"/>
            </a:pPr>
            <a:r>
              <a:rPr lang="en-US" sz="1100" dirty="0"/>
              <a:t>Use TT &lt;300 ng/dL (&lt;10.4nmol/L) as the cut-off in support of diagnosis of low T</a:t>
            </a:r>
            <a:endParaRPr lang="en-GB" sz="1100" dirty="0"/>
          </a:p>
          <a:p>
            <a:r>
              <a:rPr lang="en-GB" sz="1100" dirty="0"/>
              <a:t> </a:t>
            </a:r>
          </a:p>
          <a:p>
            <a:r>
              <a:rPr lang="en-US" sz="1100" dirty="0"/>
              <a:t>Adjunctive testing:</a:t>
            </a:r>
            <a:endParaRPr lang="en-GB" sz="1100" dirty="0"/>
          </a:p>
          <a:p>
            <a:pPr marL="488496" lvl="1" indent="-295850">
              <a:buFont typeface="Arial" panose="020B0604020202020204" pitchFamily="34" charset="0"/>
              <a:buChar char="•"/>
            </a:pPr>
            <a:r>
              <a:rPr lang="en-US" sz="1100" dirty="0"/>
              <a:t>Measure serum LH levels</a:t>
            </a:r>
            <a:endParaRPr lang="en-GB" sz="1100" dirty="0"/>
          </a:p>
          <a:p>
            <a:pPr marL="488496" lvl="1" indent="-295850">
              <a:buFont typeface="Arial" panose="020B0604020202020204" pitchFamily="34" charset="0"/>
              <a:buChar char="•"/>
            </a:pPr>
            <a:r>
              <a:rPr lang="en-US" sz="1100" dirty="0"/>
              <a:t>Serum </a:t>
            </a:r>
            <a:r>
              <a:rPr lang="en-US" sz="1100" dirty="0" err="1"/>
              <a:t>oestradiol</a:t>
            </a:r>
            <a:r>
              <a:rPr lang="en-US" sz="1100" dirty="0"/>
              <a:t> should be measured in TD patients who present with breast symptoms or </a:t>
            </a:r>
            <a:r>
              <a:rPr lang="en-US" sz="1100" dirty="0" err="1"/>
              <a:t>gynaecomastia</a:t>
            </a:r>
            <a:r>
              <a:rPr lang="en-US" sz="1100" dirty="0"/>
              <a:t> prior to the commencement of T therapy</a:t>
            </a:r>
            <a:endParaRPr lang="en-GB" sz="1100" dirty="0"/>
          </a:p>
          <a:p>
            <a:pPr marL="488496" lvl="1" indent="-295850">
              <a:buFont typeface="Arial" panose="020B0604020202020204" pitchFamily="34" charset="0"/>
              <a:buChar char="•"/>
            </a:pPr>
            <a:r>
              <a:rPr lang="en-US" sz="1100" dirty="0"/>
              <a:t>Prior to offering therapy, measure </a:t>
            </a:r>
            <a:r>
              <a:rPr lang="en-US" sz="1100" dirty="0" err="1"/>
              <a:t>haemoglobin</a:t>
            </a:r>
            <a:r>
              <a:rPr lang="en-US" sz="1100" dirty="0"/>
              <a:t> and </a:t>
            </a:r>
            <a:r>
              <a:rPr lang="en-US" sz="1100" dirty="0" err="1"/>
              <a:t>haematocrit</a:t>
            </a:r>
            <a:r>
              <a:rPr lang="en-US" sz="1100" dirty="0"/>
              <a:t> and inform of the increased risk of </a:t>
            </a:r>
            <a:r>
              <a:rPr lang="en-US" sz="1100" dirty="0" err="1"/>
              <a:t>polycythaemia</a:t>
            </a:r>
            <a:endParaRPr lang="en-GB" sz="1100" dirty="0"/>
          </a:p>
          <a:p>
            <a:r>
              <a:rPr lang="en-GB" sz="1100" dirty="0"/>
              <a:t> </a:t>
            </a:r>
          </a:p>
          <a:p>
            <a:r>
              <a:rPr lang="en-US" sz="1100" dirty="0"/>
              <a:t>Counselling:</a:t>
            </a:r>
            <a:endParaRPr lang="en-GB" sz="1100" dirty="0"/>
          </a:p>
          <a:p>
            <a:pPr marL="488496" lvl="1" indent="-295850">
              <a:buFont typeface="Arial" panose="020B0604020202020204" pitchFamily="34" charset="0"/>
              <a:buChar char="•"/>
            </a:pPr>
            <a:r>
              <a:rPr lang="en-US" sz="1100" dirty="0"/>
              <a:t>Inform that T therapy may result in improvements of erectile function, low sex drive, </a:t>
            </a:r>
            <a:r>
              <a:rPr lang="en-US" sz="1100" dirty="0" err="1"/>
              <a:t>anaemia</a:t>
            </a:r>
            <a:r>
              <a:rPr lang="en-US" sz="1100" dirty="0"/>
              <a:t>, BMD, lean body mass, depressive symptoms</a:t>
            </a:r>
            <a:endParaRPr lang="en-GB" sz="1100" dirty="0"/>
          </a:p>
          <a:p>
            <a:pPr marL="488496" lvl="1" indent="-295850">
              <a:buFont typeface="Arial" panose="020B0604020202020204" pitchFamily="34" charset="0"/>
              <a:buChar char="•"/>
            </a:pPr>
            <a:r>
              <a:rPr lang="en-US" sz="1100" dirty="0"/>
              <a:t>Long-term impact of T on spermatogenesis should be discussed with patients interested in future fertility</a:t>
            </a:r>
            <a:endParaRPr lang="en-GB" sz="1100" dirty="0"/>
          </a:p>
          <a:p>
            <a:pPr marL="488496" lvl="1" indent="-295850">
              <a:buFont typeface="Arial" panose="020B0604020202020204" pitchFamily="34" charset="0"/>
              <a:buChar char="•"/>
            </a:pPr>
            <a:r>
              <a:rPr lang="en-US" sz="1100" dirty="0"/>
              <a:t>Counsel patients regarding lifestyle modifications as a treatment strategy</a:t>
            </a:r>
            <a:endParaRPr lang="en-GB" sz="1100" dirty="0"/>
          </a:p>
          <a:p>
            <a:r>
              <a:rPr lang="en-GB" sz="1100" dirty="0"/>
              <a:t> </a:t>
            </a:r>
          </a:p>
          <a:p>
            <a:r>
              <a:rPr lang="en-US" sz="1100" dirty="0"/>
              <a:t>Treatment:</a:t>
            </a:r>
            <a:endParaRPr lang="en-GB" sz="1100" dirty="0"/>
          </a:p>
          <a:p>
            <a:pPr marL="488496" lvl="1" indent="-295850">
              <a:buFont typeface="Arial" panose="020B0604020202020204" pitchFamily="34" charset="0"/>
              <a:buChar char="•"/>
            </a:pPr>
            <a:r>
              <a:rPr lang="en-US" sz="1100" dirty="0"/>
              <a:t>Adjust dose to achieve TT level in middle </a:t>
            </a:r>
            <a:r>
              <a:rPr lang="en-US" sz="1100" dirty="0" err="1"/>
              <a:t>tertile</a:t>
            </a:r>
            <a:r>
              <a:rPr lang="en-US" sz="1100" dirty="0"/>
              <a:t> of normal reference range</a:t>
            </a:r>
            <a:endParaRPr lang="en-GB" sz="1100" dirty="0"/>
          </a:p>
          <a:p>
            <a:pPr marL="488496" lvl="1" indent="-295850">
              <a:buFont typeface="Arial" panose="020B0604020202020204" pitchFamily="34" charset="0"/>
              <a:buChar char="•"/>
            </a:pPr>
            <a:r>
              <a:rPr lang="en-US" sz="1100" dirty="0"/>
              <a:t>Therapy should not be commenced for 3-6 months after a CV event</a:t>
            </a:r>
            <a:endParaRPr lang="en-GB" sz="1100" dirty="0"/>
          </a:p>
          <a:p>
            <a:pPr marL="488496" lvl="1" indent="-295850">
              <a:buFont typeface="Arial" panose="020B0604020202020204" pitchFamily="34" charset="0"/>
              <a:buChar char="•"/>
            </a:pPr>
            <a:r>
              <a:rPr lang="en-US" sz="1100" dirty="0"/>
              <a:t>Do not prescribe alkylated oral testosterone</a:t>
            </a:r>
            <a:endParaRPr lang="en-GB" sz="1100" dirty="0"/>
          </a:p>
          <a:p>
            <a:pPr marL="488496" lvl="1" indent="-295850">
              <a:buFont typeface="Arial" panose="020B0604020202020204" pitchFamily="34" charset="0"/>
              <a:buChar char="•"/>
            </a:pPr>
            <a:r>
              <a:rPr lang="en-US" sz="1100" dirty="0"/>
              <a:t>Commercially manufactured T products should be prescribed in preference to compounded T, wherever possible</a:t>
            </a:r>
            <a:endParaRPr lang="en-GB" sz="1100" dirty="0"/>
          </a:p>
          <a:p>
            <a:r>
              <a:rPr lang="en-GB" sz="1100" dirty="0"/>
              <a:t> </a:t>
            </a:r>
          </a:p>
          <a:p>
            <a:r>
              <a:rPr lang="en-US" sz="1100" dirty="0"/>
              <a:t>Follow-up:</a:t>
            </a:r>
            <a:endParaRPr lang="en-GB" sz="1100" dirty="0"/>
          </a:p>
          <a:p>
            <a:pPr marL="488496" lvl="1" indent="-295850">
              <a:buFont typeface="Arial" panose="020B0604020202020204" pitchFamily="34" charset="0"/>
              <a:buChar char="•"/>
            </a:pPr>
            <a:r>
              <a:rPr lang="en-US" sz="1100" dirty="0"/>
              <a:t>Measure initial follow-up TT level after an appropriate interval to ensure target T levels achieved</a:t>
            </a:r>
            <a:endParaRPr lang="en-GB" sz="1100" dirty="0"/>
          </a:p>
          <a:p>
            <a:pPr marL="488496" lvl="1" indent="-295850">
              <a:buFont typeface="Arial" panose="020B0604020202020204" pitchFamily="34" charset="0"/>
              <a:buChar char="•"/>
            </a:pPr>
            <a:r>
              <a:rPr lang="en-US" sz="1100" dirty="0"/>
              <a:t>Discuss cessation of therapy 3-6 months after commencement of treatment in patients experiencing </a:t>
            </a:r>
            <a:r>
              <a:rPr lang="en-US" sz="1100" dirty="0" err="1"/>
              <a:t>normalisation</a:t>
            </a:r>
            <a:r>
              <a:rPr lang="en-US" sz="1100" dirty="0"/>
              <a:t> of TT levels but failing to achieve symptom/sign improvement</a:t>
            </a:r>
            <a:endParaRPr lang="en-GB" sz="11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F4668-9CDE-B342-B878-AF08936086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3389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F4668-9CDE-B342-B878-AF08936086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7949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F4668-9CDE-B342-B878-AF08936086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2252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F4668-9CDE-B342-B878-AF08936086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7510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F4668-9CDE-B342-B878-AF08936086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5681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736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549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42675-0B2B-4B78-A348-1B4B277481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1114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7459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7991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8220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8268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6279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598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41801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GB" sz="1100" b="1" dirty="0">
                <a:ea typeface="Verdana" panose="020B0604030504040204" pitchFamily="34" charset="0"/>
                <a:cs typeface="Verdana" panose="020B0604030504040204" pitchFamily="34" charset="0"/>
              </a:rPr>
              <a:t>Background Information:</a:t>
            </a:r>
          </a:p>
          <a:p>
            <a:r>
              <a:rPr lang="en-GB" sz="1100" b="0" dirty="0">
                <a:ea typeface="Verdana" panose="020B0604030504040204" pitchFamily="34" charset="0"/>
                <a:cs typeface="Verdana" panose="020B0604030504040204" pitchFamily="34" charset="0"/>
              </a:rPr>
              <a:t>Transdermal T patches (although not marketed in the UK any longer) did normalise serum T levels and reverse the symptoms of testosterone deficiency in hypogonadal men.  However, acceptance of transdermal testosterone patches was limited in part because of skin irritation and/or a lack of adherence. </a:t>
            </a:r>
          </a:p>
          <a:p>
            <a:endParaRPr lang="en-GB" sz="1100" b="1" dirty="0">
              <a:ea typeface="Verdana" panose="020B0604030504040204" pitchFamily="34" charset="0"/>
              <a:cs typeface="Verdana" panose="020B0604030504040204" pitchFamily="34" charset="0"/>
            </a:endParaRPr>
          </a:p>
          <a:p>
            <a:r>
              <a:rPr lang="en-GB" sz="1100" b="1" dirty="0">
                <a:ea typeface="Verdana" panose="020B0604030504040204" pitchFamily="34" charset="0"/>
                <a:cs typeface="Verdana" panose="020B0604030504040204" pitchFamily="34" charset="0"/>
              </a:rPr>
              <a:t>Design:</a:t>
            </a:r>
          </a:p>
          <a:p>
            <a:pPr eaLnBrk="1" hangingPunct="1"/>
            <a:r>
              <a:rPr lang="en-US" altLang="fr-FR" sz="1100" dirty="0"/>
              <a:t>Patients applying testosterone gel had a single, preapplication serum testosterone measurement made on day 60; if the levels were within the normal range (10.4 –34.7nmol/L; 300-1000ng/dL), they remained on their original dose. Men with testosterone levels at 60 days of treatment &lt;10.4 </a:t>
            </a:r>
            <a:r>
              <a:rPr lang="en-US" altLang="fr-FR" sz="1100" dirty="0" err="1"/>
              <a:t>nmol</a:t>
            </a:r>
            <a:r>
              <a:rPr lang="en-US" altLang="fr-FR" sz="1100" dirty="0"/>
              <a:t>/L and who were applying 50 mg gel and those with testosterone levels &gt;34.7 </a:t>
            </a:r>
            <a:r>
              <a:rPr lang="en-US" altLang="fr-FR" sz="1100" dirty="0" err="1"/>
              <a:t>nmol</a:t>
            </a:r>
            <a:r>
              <a:rPr lang="en-US" altLang="fr-FR" sz="1100" dirty="0"/>
              <a:t>/L who had received 100mg gel were then assigned to the 75mg/day gel group for days 91–180. </a:t>
            </a:r>
          </a:p>
          <a:p>
            <a:pPr eaLnBrk="1" hangingPunct="1"/>
            <a:endParaRPr lang="en-US" altLang="fr-FR" sz="1100" dirty="0"/>
          </a:p>
          <a:p>
            <a:pPr eaLnBrk="1" hangingPunct="1"/>
            <a:r>
              <a:rPr lang="en-US" altLang="fr-FR" sz="1100" dirty="0"/>
              <a:t>No changes in dose were made to subjects </a:t>
            </a:r>
            <a:r>
              <a:rPr lang="en-US" altLang="fr-FR" sz="1100" dirty="0" err="1"/>
              <a:t>randomised</a:t>
            </a:r>
            <a:r>
              <a:rPr lang="en-US" altLang="fr-FR" sz="1100" dirty="0"/>
              <a:t> to testosterone patch.</a:t>
            </a:r>
          </a:p>
          <a:p>
            <a:pPr eaLnBrk="1" hangingPunct="1"/>
            <a:endParaRPr lang="en-US" sz="1100" dirty="0">
              <a:ea typeface="Verdana" panose="020B0604030504040204" pitchFamily="34" charset="0"/>
              <a:cs typeface="Verdana" panose="020B0604030504040204" pitchFamily="34" charset="0"/>
            </a:endParaRPr>
          </a:p>
          <a:p>
            <a:pPr eaLnBrk="1" hangingPunct="1"/>
            <a:r>
              <a:rPr lang="en-GB" sz="1100" dirty="0">
                <a:ea typeface="Verdana" panose="020B0604030504040204" pitchFamily="34" charset="0"/>
                <a:cs typeface="Verdana" panose="020B0604030504040204" pitchFamily="34" charset="0"/>
              </a:rPr>
              <a:t>The subjects had no history of chronic medical illness or alcohol or drug abuse. The subjects had a normal rectal examination, a prostate-specific antigen level of less than 4 ng/mL, and a urine flow rate of more than 12 mL/s before enrolment to the study. They were excluded if they had a generalized skin disease that might affect T absorption or a prior history of skin irritability with the non-scrotal T patch (</a:t>
            </a:r>
            <a:r>
              <a:rPr lang="en-GB" sz="1100" dirty="0" err="1">
                <a:ea typeface="Verdana" panose="020B0604030504040204" pitchFamily="34" charset="0"/>
                <a:cs typeface="Verdana" panose="020B0604030504040204" pitchFamily="34" charset="0"/>
              </a:rPr>
              <a:t>Androderm</a:t>
            </a:r>
            <a:r>
              <a:rPr lang="en-GB" sz="1100" dirty="0">
                <a:ea typeface="Verdana" panose="020B0604030504040204" pitchFamily="34" charset="0"/>
                <a:cs typeface="Verdana" panose="020B0604030504040204" pitchFamily="34" charset="0"/>
              </a:rPr>
              <a:t>). Subjects with body weight of less than 80 or more than 140% of ideal body weight and subjects taking medications known to alter the cytochrome P450 enzyme systems were also excluded from this study.</a:t>
            </a:r>
          </a:p>
          <a:p>
            <a:pPr eaLnBrk="1" hangingPunct="1"/>
            <a:endParaRPr lang="en-GB" sz="1100" dirty="0">
              <a:ea typeface="Verdana" panose="020B0604030504040204" pitchFamily="34" charset="0"/>
              <a:cs typeface="Verdana" panose="020B0604030504040204" pitchFamily="34" charset="0"/>
            </a:endParaRPr>
          </a:p>
          <a:p>
            <a:pPr eaLnBrk="1" hangingPunct="1"/>
            <a:r>
              <a:rPr lang="en-GB" sz="1100" dirty="0">
                <a:ea typeface="Verdana" panose="020B0604030504040204" pitchFamily="34" charset="0"/>
                <a:cs typeface="Verdana" panose="020B0604030504040204" pitchFamily="34" charset="0"/>
              </a:rPr>
              <a:t>A placebo group was not included because 6-month placebo treatment of hypogonadal men was not believed to be justifiable, as untreated hypogonadism will result in impaired libido, decreased strength, bone mineral loss, and other clinical defects. </a:t>
            </a:r>
          </a:p>
          <a:p>
            <a:pPr eaLnBrk="1" hangingPunct="1"/>
            <a:endParaRPr lang="en-GB" sz="1100" dirty="0">
              <a:ea typeface="Verdana" panose="020B0604030504040204" pitchFamily="34" charset="0"/>
              <a:cs typeface="Verdana" panose="020B0604030504040204" pitchFamily="34" charset="0"/>
            </a:endParaRPr>
          </a:p>
          <a:p>
            <a:pPr defTabSz="495376">
              <a:defRPr/>
            </a:pPr>
            <a:endParaRPr lang="en-GB" sz="1100" dirty="0">
              <a:ea typeface="Verdana" panose="020B0604030504040204" pitchFamily="34" charset="0"/>
              <a:cs typeface="Verdana" panose="020B0604030504040204" pitchFamily="34" charset="0"/>
            </a:endParaRPr>
          </a:p>
          <a:p>
            <a:pPr defTabSz="495376">
              <a:defRPr/>
            </a:pPr>
            <a:r>
              <a:rPr lang="en-GB" sz="1100" b="1" dirty="0">
                <a:ea typeface="Verdana" panose="020B0604030504040204" pitchFamily="34" charset="0"/>
                <a:cs typeface="Verdana" panose="020B0604030504040204" pitchFamily="34" charset="0"/>
              </a:rPr>
              <a:t>Reference</a:t>
            </a:r>
          </a:p>
          <a:p>
            <a:r>
              <a:rPr lang="en-GB" sz="1100" dirty="0" err="1"/>
              <a:t>Swerdloff</a:t>
            </a:r>
            <a:r>
              <a:rPr lang="en-GB" sz="1100" dirty="0"/>
              <a:t> RS, Wang C, Cunningham G, et al. Long-Term Pharmacokinetics of Transdermal </a:t>
            </a:r>
            <a:r>
              <a:rPr lang="it-IT" sz="1100" dirty="0"/>
              <a:t>Testosterone Gel in Hypogonadal Men. J Clin Endocrinol Metab 2000;85(12):4500–10.</a:t>
            </a:r>
            <a:endParaRPr lang="en-GB" sz="1100" dirty="0"/>
          </a:p>
        </p:txBody>
      </p:sp>
      <p:sp>
        <p:nvSpPr>
          <p:cNvPr id="4" name="Slide Number Placeholder 3"/>
          <p:cNvSpPr>
            <a:spLocks noGrp="1"/>
          </p:cNvSpPr>
          <p:nvPr>
            <p:ph type="sldNum" sz="quarter" idx="5"/>
          </p:nvPr>
        </p:nvSpPr>
        <p:spPr/>
        <p:txBody>
          <a:bodyPr/>
          <a:lstStyle/>
          <a:p>
            <a:fld id="{133A3BD3-EDF6-EC41-8A52-583581547AB2}" type="slidenum">
              <a:rPr lang="en-US" smtClean="0"/>
              <a:t>67</a:t>
            </a:fld>
            <a:endParaRPr lang="en-US" dirty="0"/>
          </a:p>
        </p:txBody>
      </p:sp>
    </p:spTree>
    <p:extLst>
      <p:ext uri="{BB962C8B-B14F-4D97-AF65-F5344CB8AC3E}">
        <p14:creationId xmlns:p14="http://schemas.microsoft.com/office/powerpoint/2010/main" val="37362554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0" dirty="0"/>
              <a:t>For patients who switched from T Gel 100mg/day or T Gel 50mg/day to T Gel 75mg/day, their Cav on Day 180 was 20.84nmol/L, midway between the two original groups. However these results were not homogenous, with the Cav for patients who had swapped from T Gel 100mg/day to 75mg/day (n=20) being 1.7-fold higher than the Cav for patients who had swapped from T Gel 50mg/day to 75mg/day (n=20).</a:t>
            </a:r>
            <a:endParaRPr lang="en-US" sz="900"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08876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100" b="1" dirty="0">
                <a:latin typeface="Arial" panose="020B0604020202020204" pitchFamily="34" charset="0"/>
                <a:ea typeface="Verdana" panose="020B0604030504040204" pitchFamily="34" charset="0"/>
                <a:cs typeface="Arial" panose="020B0604020202020204" pitchFamily="34" charset="0"/>
              </a:rPr>
              <a:t>Design:</a:t>
            </a:r>
          </a:p>
          <a:p>
            <a:endParaRPr lang="en-GB" sz="1100" b="1" dirty="0">
              <a:latin typeface="Arial" panose="020B0604020202020204" pitchFamily="34" charset="0"/>
              <a:ea typeface="Verdana" panose="020B060403050404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Subjects were permitted entry into a long-term efficacy study of 24 months (total exposure 30 months), which was further extended for up to 36 months (total exposure 42 months)</a:t>
            </a:r>
          </a:p>
          <a:p>
            <a:r>
              <a:rPr lang="en-GB" sz="1100" dirty="0">
                <a:latin typeface="Arial" panose="020B0604020202020204" pitchFamily="34" charset="0"/>
                <a:cs typeface="Arial" panose="020B0604020202020204" pitchFamily="34" charset="0"/>
              </a:rPr>
              <a:t>40 subjects were excluded from the efficacy analysis:</a:t>
            </a:r>
          </a:p>
          <a:p>
            <a:r>
              <a:rPr lang="en-GB" sz="1100" dirty="0">
                <a:latin typeface="Arial" panose="020B0604020202020204" pitchFamily="34" charset="0"/>
                <a:cs typeface="Arial" panose="020B0604020202020204" pitchFamily="34" charset="0"/>
              </a:rPr>
              <a:t>- If there was an interval of ≥90days between the end of the 6-month study and the long-term study in which the subjects could have received some other treatment (20 subjects)</a:t>
            </a:r>
          </a:p>
          <a:p>
            <a:pPr marL="171450" indent="-171450">
              <a:buFontTx/>
              <a:buChar char="-"/>
            </a:pPr>
            <a:r>
              <a:rPr lang="en-GB" sz="1100" dirty="0">
                <a:latin typeface="Arial" panose="020B0604020202020204" pitchFamily="34" charset="0"/>
                <a:cs typeface="Arial" panose="020B0604020202020204" pitchFamily="34" charset="0"/>
              </a:rPr>
              <a:t>If the subjects participated for &lt;3 months in the long-term study (9 subjects), or</a:t>
            </a:r>
          </a:p>
          <a:p>
            <a:pPr marL="171450" indent="-171450">
              <a:buFontTx/>
              <a:buChar char="-"/>
            </a:pPr>
            <a:r>
              <a:rPr lang="en-GB" sz="1100" dirty="0">
                <a:latin typeface="Arial" panose="020B0604020202020204" pitchFamily="34" charset="0"/>
                <a:cs typeface="Arial" panose="020B0604020202020204" pitchFamily="34" charset="0"/>
              </a:rPr>
              <a:t>If the subjects were enrolled in this study without having completed the 6-month study (11 subjects)</a:t>
            </a:r>
          </a:p>
          <a:p>
            <a:r>
              <a:rPr lang="en-GB" sz="1100" dirty="0">
                <a:latin typeface="Arial" panose="020B0604020202020204" pitchFamily="34" charset="0"/>
                <a:cs typeface="Arial" panose="020B0604020202020204" pitchFamily="34" charset="0"/>
              </a:rPr>
              <a:t>In the initial 6-month study, patients randomised to testosterone gel had a single, preapplication serum testosterone measurement on Day 60; if levels were within the normal range (10.4 –34.7 nmol/litre; 300-1000 ng/dl), they remained on their original dose. </a:t>
            </a:r>
          </a:p>
          <a:p>
            <a:endParaRPr lang="en-GB" sz="1000" b="1" dirty="0">
              <a:latin typeface="Arial" panose="020B0604020202020204" pitchFamily="34" charset="0"/>
              <a:ea typeface="Verdana" panose="020B0604030504040204" pitchFamily="34" charset="0"/>
              <a:cs typeface="Arial" panose="020B0604020202020204" pitchFamily="34" charset="0"/>
            </a:endParaRPr>
          </a:p>
          <a:p>
            <a:endParaRPr lang="en-GB" sz="1000" b="1" dirty="0">
              <a:latin typeface="Arial" panose="020B0604020202020204" pitchFamily="34" charset="0"/>
              <a:ea typeface="Verdana" panose="020B060403050404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3A3BD3-EDF6-EC41-8A52-583581547AB2}" type="slidenum">
              <a:rPr lang="en-US" smtClean="0"/>
              <a:t>69</a:t>
            </a:fld>
            <a:endParaRPr lang="en-US" dirty="0"/>
          </a:p>
        </p:txBody>
      </p:sp>
    </p:spTree>
    <p:extLst>
      <p:ext uri="{BB962C8B-B14F-4D97-AF65-F5344CB8AC3E}">
        <p14:creationId xmlns:p14="http://schemas.microsoft.com/office/powerpoint/2010/main" val="2659921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68972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000" b="1" dirty="0">
              <a:latin typeface="Arial" panose="020B0604020202020204" pitchFamily="34" charset="0"/>
              <a:ea typeface="Verdana" panose="020B060403050404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3A3BD3-EDF6-EC41-8A52-583581547AB2}" type="slidenum">
              <a:rPr lang="en-US" smtClean="0"/>
              <a:t>70</a:t>
            </a:fld>
            <a:endParaRPr lang="en-US" dirty="0"/>
          </a:p>
        </p:txBody>
      </p:sp>
    </p:spTree>
    <p:extLst>
      <p:ext uri="{BB962C8B-B14F-4D97-AF65-F5344CB8AC3E}">
        <p14:creationId xmlns:p14="http://schemas.microsoft.com/office/powerpoint/2010/main" val="7257165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000" b="1" dirty="0">
              <a:latin typeface="Arial" panose="020B0604020202020204" pitchFamily="34" charset="0"/>
              <a:ea typeface="Verdana" panose="020B060403050404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3A3BD3-EDF6-EC41-8A52-583581547AB2}" type="slidenum">
              <a:rPr lang="en-US" smtClean="0"/>
              <a:t>71</a:t>
            </a:fld>
            <a:endParaRPr lang="en-US" dirty="0"/>
          </a:p>
        </p:txBody>
      </p:sp>
    </p:spTree>
    <p:extLst>
      <p:ext uri="{BB962C8B-B14F-4D97-AF65-F5344CB8AC3E}">
        <p14:creationId xmlns:p14="http://schemas.microsoft.com/office/powerpoint/2010/main" val="12212384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000" b="1" dirty="0">
              <a:latin typeface="Arial" panose="020B0604020202020204" pitchFamily="34" charset="0"/>
              <a:ea typeface="Verdana" panose="020B060403050404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9626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Of the subjects who had elevated PSA during the study, three had confirmed prostate cancer on biopsy. All three subjects were over 63 years old at enrolment in the study. </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The incidence of prostate cancer in three of 163 (1.8%) subjects who were enrolled in this study was similar to that reported in older men by Snyder </a:t>
            </a:r>
            <a:r>
              <a:rPr lang="en-GB" sz="1100" i="1" dirty="0">
                <a:latin typeface="Arial" panose="020B0604020202020204" pitchFamily="34" charset="0"/>
                <a:cs typeface="Arial" panose="020B0604020202020204" pitchFamily="34" charset="0"/>
              </a:rPr>
              <a:t>et al. </a:t>
            </a:r>
            <a:r>
              <a:rPr lang="en-GB" sz="1100" dirty="0">
                <a:latin typeface="Arial" panose="020B0604020202020204" pitchFamily="34" charset="0"/>
                <a:cs typeface="Arial" panose="020B0604020202020204" pitchFamily="34" charset="0"/>
              </a:rPr>
              <a:t>who were treated with scrotal transdermal patches for 3 year (one of 54, 1.8%). </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However, if only men over 60 </a:t>
            </a:r>
            <a:r>
              <a:rPr lang="en-GB" sz="1100" dirty="0" err="1">
                <a:latin typeface="Arial" panose="020B0604020202020204" pitchFamily="34" charset="0"/>
                <a:cs typeface="Arial" panose="020B0604020202020204" pitchFamily="34" charset="0"/>
              </a:rPr>
              <a:t>yr</a:t>
            </a:r>
            <a:r>
              <a:rPr lang="en-GB" sz="1100" dirty="0">
                <a:latin typeface="Arial" panose="020B0604020202020204" pitchFamily="34" charset="0"/>
                <a:cs typeface="Arial" panose="020B0604020202020204" pitchFamily="34" charset="0"/>
              </a:rPr>
              <a:t> enrolled in this study were considered, the incidence would be higher: three of 39 (7.7% over a 3-yr period). </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Based on the data from the Surveillance, Epidemiology, and End Result Program of the National Cancer Institute, the anticipated incidence of prostate cancer in the population of men between the ages of 65 and 74 </a:t>
            </a:r>
            <a:r>
              <a:rPr lang="en-GB" sz="1100" dirty="0" err="1">
                <a:latin typeface="Arial" panose="020B0604020202020204" pitchFamily="34" charset="0"/>
                <a:cs typeface="Arial" panose="020B0604020202020204" pitchFamily="34" charset="0"/>
              </a:rPr>
              <a:t>yr</a:t>
            </a:r>
            <a:r>
              <a:rPr lang="en-GB" sz="1100" dirty="0">
                <a:latin typeface="Arial" panose="020B0604020202020204" pitchFamily="34" charset="0"/>
                <a:cs typeface="Arial" panose="020B0604020202020204" pitchFamily="34" charset="0"/>
              </a:rPr>
              <a:t> is between 973 and 994 cases per 100,000 men [National Cancer Institute, Surveillance, Epidemiology, and</a:t>
            </a:r>
          </a:p>
          <a:p>
            <a:r>
              <a:rPr lang="en-GB" sz="1100" dirty="0">
                <a:latin typeface="Arial" panose="020B0604020202020204" pitchFamily="34" charset="0"/>
                <a:cs typeface="Arial" panose="020B0604020202020204" pitchFamily="34" charset="0"/>
              </a:rPr>
              <a:t>End Result (SEER) Program 2002, www.seer.cancer.gov].</a:t>
            </a:r>
            <a:endParaRPr lang="en-GB" sz="1100" b="1" dirty="0">
              <a:latin typeface="Arial" panose="020B0604020202020204" pitchFamily="34" charset="0"/>
              <a:ea typeface="Verdana" panose="020B060403050404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Gynecomastia was observed only in eight more subjects during treatment (4.9%). </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Acne was noted in 12 subjects (7.4%). None of these subjects was discontinued because of acne.</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Prostate size was not assessed by ultrasound but was assessed during digital rectal examinations and found to be enlarged in 23 subjects (14%) at any time in the study. Most of these patients had enlarged prostate at baseline assessment.</a:t>
            </a:r>
          </a:p>
          <a:p>
            <a:endParaRPr lang="en-GB" sz="900" b="1" dirty="0">
              <a:latin typeface="Arial" panose="020B0604020202020204" pitchFamily="34" charset="0"/>
              <a:ea typeface="Verdana" panose="020B060403050404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495376">
              <a:defRPr/>
            </a:pPr>
            <a:fld id="{133A3BD3-EDF6-EC41-8A52-583581547AB2}" type="slidenum">
              <a:rPr lang="en-US">
                <a:solidFill>
                  <a:prstClr val="black"/>
                </a:solidFill>
                <a:latin typeface="Calibri"/>
              </a:rPr>
              <a:pPr defTabSz="495376">
                <a:defRPr/>
              </a:pPr>
              <a:t>73</a:t>
            </a:fld>
            <a:endParaRPr lang="en-US" dirty="0">
              <a:solidFill>
                <a:prstClr val="black"/>
              </a:solidFill>
              <a:latin typeface="Calibri"/>
            </a:endParaRPr>
          </a:p>
        </p:txBody>
      </p:sp>
    </p:spTree>
    <p:extLst>
      <p:ext uri="{BB962C8B-B14F-4D97-AF65-F5344CB8AC3E}">
        <p14:creationId xmlns:p14="http://schemas.microsoft.com/office/powerpoint/2010/main" val="41074487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041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5376">
              <a:defRPr/>
            </a:pPr>
            <a:endParaRPr lang="en-GB"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2570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16989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7" y="4925408"/>
            <a:ext cx="5861843" cy="4029879"/>
          </a:xfrm>
        </p:spPr>
        <p:txBody>
          <a:bodyPr>
            <a:normAutofit fontScale="92500" lnSpcReduction="10000"/>
          </a:bodyPr>
          <a:lstStyle/>
          <a:p>
            <a:pPr marL="171436" indent="-171436">
              <a:buFont typeface="Arial" panose="020B0604020202020204" pitchFamily="34" charset="0"/>
              <a:buChar char="•"/>
              <a:defRPr/>
            </a:pPr>
            <a:r>
              <a:rPr lang="en-GB" sz="1200" dirty="0"/>
              <a:t>This cross-sectional study assessed the prevalence of clinical hypogonadism in men with T2DM.</a:t>
            </a:r>
          </a:p>
          <a:p>
            <a:pPr marL="171436" indent="-171436">
              <a:buFont typeface="Arial" panose="020B0604020202020204" pitchFamily="34" charset="0"/>
              <a:buChar char="•"/>
              <a:defRPr/>
            </a:pPr>
            <a:r>
              <a:rPr lang="en-GB" sz="1200" dirty="0"/>
              <a:t>It included 355 men with T2DM (mean age: 58.1 years) who were registered with the Centre for Diabetes and Endocrinology, Barnsley Hospital NHS Foundation Trust, Barnsley, UK. Study participants were recruited from the diabetic clinic and district retinal screening programme.</a:t>
            </a:r>
          </a:p>
          <a:p>
            <a:pPr marL="171436" indent="-171436">
              <a:buFont typeface="Arial" panose="020B0604020202020204" pitchFamily="34" charset="0"/>
              <a:buChar char="•"/>
              <a:defRPr/>
            </a:pPr>
            <a:r>
              <a:rPr lang="en-GB" sz="1200" dirty="0"/>
              <a:t>In total, 70 patients were treated with diet alone, 95 with insulin, and 160 with oral hypoglycaemic agents.</a:t>
            </a:r>
          </a:p>
          <a:p>
            <a:pPr marL="171436" indent="-171436">
              <a:buFont typeface="Arial" panose="020B0604020202020204" pitchFamily="34" charset="0"/>
              <a:buChar char="•"/>
              <a:defRPr/>
            </a:pPr>
            <a:r>
              <a:rPr lang="en-GB" sz="1200" dirty="0"/>
              <a:t>Patients were excluded if they had any inflammatory disease or infection with elevated CRP </a:t>
            </a:r>
            <a:br>
              <a:rPr lang="en-GB" sz="1200" dirty="0"/>
            </a:br>
            <a:r>
              <a:rPr lang="en-GB" sz="1200" dirty="0"/>
              <a:t>&gt;10 mg/L, or were already receiving </a:t>
            </a:r>
            <a:r>
              <a:rPr lang="en-GB" sz="1200" dirty="0" err="1"/>
              <a:t>TTh</a:t>
            </a:r>
            <a:r>
              <a:rPr lang="en-GB" sz="1200" dirty="0"/>
              <a:t>.</a:t>
            </a:r>
          </a:p>
          <a:p>
            <a:pPr marL="171436" indent="-171436">
              <a:buFont typeface="Arial" panose="020B0604020202020204" pitchFamily="34" charset="0"/>
              <a:buChar char="•"/>
              <a:defRPr/>
            </a:pPr>
            <a:r>
              <a:rPr lang="en-GB" sz="1200" dirty="0"/>
              <a:t>Assessments were always made between 8:00 and 10:00 in the morning.</a:t>
            </a:r>
          </a:p>
          <a:p>
            <a:pPr marL="171436" indent="-171436">
              <a:buFont typeface="Arial" panose="020B0604020202020204" pitchFamily="34" charset="0"/>
              <a:buChar char="•"/>
              <a:defRPr/>
            </a:pPr>
            <a:r>
              <a:rPr lang="en-GB" sz="1200" dirty="0"/>
              <a:t>Total testosterone levels were measured by ELISA, with &lt;8 </a:t>
            </a:r>
            <a:r>
              <a:rPr lang="en-GB" sz="1200" dirty="0" err="1"/>
              <a:t>nmol</a:t>
            </a:r>
            <a:r>
              <a:rPr lang="en-GB" sz="1200" dirty="0"/>
              <a:t>/L considered ‘low’ and </a:t>
            </a:r>
            <a:br>
              <a:rPr lang="en-GB" sz="1200" dirty="0"/>
            </a:br>
            <a:r>
              <a:rPr lang="en-GB" sz="1200" dirty="0"/>
              <a:t>8–12 </a:t>
            </a:r>
            <a:r>
              <a:rPr lang="en-GB" sz="1200" dirty="0" err="1"/>
              <a:t>nmol</a:t>
            </a:r>
            <a:r>
              <a:rPr lang="en-GB" sz="1200" dirty="0"/>
              <a:t>/L considered ‘borderline low’.</a:t>
            </a:r>
          </a:p>
          <a:p>
            <a:pPr marL="171436" indent="-171436">
              <a:buFont typeface="Arial" panose="020B0604020202020204" pitchFamily="34" charset="0"/>
              <a:buChar char="•"/>
              <a:defRPr/>
            </a:pPr>
            <a:r>
              <a:rPr lang="en-GB" sz="1200" dirty="0"/>
              <a:t>Age distribution and mean total and free testosterone levels, respectively, were:</a:t>
            </a:r>
          </a:p>
          <a:p>
            <a:pPr marL="681086" lvl="1" indent="-185751">
              <a:buFont typeface="Calibri" panose="020F0502020204030204" pitchFamily="34" charset="0"/>
              <a:buChar char="–"/>
              <a:defRPr/>
            </a:pPr>
            <a:r>
              <a:rPr lang="en-GB" sz="1200" dirty="0"/>
              <a:t>&lt;40 years (n=13; 4%): 11.1 and 4.05 </a:t>
            </a:r>
            <a:r>
              <a:rPr lang="en-GB" sz="1200" dirty="0" err="1"/>
              <a:t>nmol</a:t>
            </a:r>
            <a:r>
              <a:rPr lang="en-GB" sz="1200" dirty="0"/>
              <a:t>/L.</a:t>
            </a:r>
          </a:p>
          <a:p>
            <a:pPr marL="681086" lvl="1" indent="-185751">
              <a:buFont typeface="Calibri" panose="020F0502020204030204" pitchFamily="34" charset="0"/>
              <a:buChar char="–"/>
              <a:defRPr/>
            </a:pPr>
            <a:r>
              <a:rPr lang="en-GB" sz="1200" dirty="0"/>
              <a:t>40–49 years (n=60; 17%): 12.3 and 4.34 </a:t>
            </a:r>
            <a:r>
              <a:rPr lang="en-GB" sz="1200" dirty="0" err="1"/>
              <a:t>nmol</a:t>
            </a:r>
            <a:r>
              <a:rPr lang="en-GB" sz="1200" dirty="0"/>
              <a:t>/L.</a:t>
            </a:r>
          </a:p>
          <a:p>
            <a:pPr marL="681086" lvl="1" indent="-185751">
              <a:buFont typeface="Calibri" panose="020F0502020204030204" pitchFamily="34" charset="0"/>
              <a:buChar char="–"/>
              <a:defRPr/>
            </a:pPr>
            <a:r>
              <a:rPr lang="en-GB" sz="1200" dirty="0"/>
              <a:t>50–59 years (n=124; 35%): 12.4 and 4.05 </a:t>
            </a:r>
            <a:r>
              <a:rPr lang="en-GB" sz="1200" dirty="0" err="1"/>
              <a:t>nmol</a:t>
            </a:r>
            <a:r>
              <a:rPr lang="en-GB" sz="1200" dirty="0"/>
              <a:t>/L.</a:t>
            </a:r>
          </a:p>
          <a:p>
            <a:pPr marL="681086" lvl="1" indent="-185751">
              <a:buFont typeface="Calibri" panose="020F0502020204030204" pitchFamily="34" charset="0"/>
              <a:buChar char="–"/>
              <a:defRPr/>
            </a:pPr>
            <a:r>
              <a:rPr lang="en-GB" sz="1200" dirty="0"/>
              <a:t>60–69 years (n=112; 32%): 13.5 and 4.03 </a:t>
            </a:r>
            <a:r>
              <a:rPr lang="en-GB" sz="1200" dirty="0" err="1"/>
              <a:t>nmol</a:t>
            </a:r>
            <a:r>
              <a:rPr lang="en-GB" sz="1200" dirty="0"/>
              <a:t>/L.</a:t>
            </a:r>
          </a:p>
          <a:p>
            <a:pPr marL="681086" lvl="1" indent="-185751">
              <a:buFont typeface="Calibri" panose="020F0502020204030204" pitchFamily="34" charset="0"/>
              <a:buChar char="–"/>
              <a:defRPr/>
            </a:pPr>
            <a:r>
              <a:rPr lang="en-GB" sz="1200" dirty="0"/>
              <a:t>&gt;69 years (n=46; 12%): 12.45 and 3.51 </a:t>
            </a:r>
            <a:r>
              <a:rPr lang="en-GB" sz="1200" dirty="0" err="1"/>
              <a:t>nmol</a:t>
            </a:r>
            <a:r>
              <a:rPr lang="en-GB" sz="1200" dirty="0"/>
              <a:t>/L.</a:t>
            </a:r>
          </a:p>
          <a:p>
            <a:pPr marL="171436" indent="-171436">
              <a:buFont typeface="Arial" panose="020B0604020202020204" pitchFamily="34" charset="0"/>
              <a:buChar char="•"/>
              <a:defRPr/>
            </a:pPr>
            <a:r>
              <a:rPr lang="en-GB" sz="1200" dirty="0"/>
              <a:t>20% of men (n=71) had total testosterone levels &lt;8 </a:t>
            </a:r>
            <a:r>
              <a:rPr lang="en-GB" sz="1200" dirty="0" err="1"/>
              <a:t>nmol</a:t>
            </a:r>
            <a:r>
              <a:rPr lang="en-GB" sz="1200" dirty="0"/>
              <a:t>/L.</a:t>
            </a:r>
          </a:p>
          <a:p>
            <a:pPr marL="171436" indent="-171436">
              <a:buFont typeface="Arial" panose="020B0604020202020204" pitchFamily="34" charset="0"/>
              <a:buChar char="•"/>
              <a:defRPr/>
            </a:pPr>
            <a:r>
              <a:rPr lang="en-GB" sz="1200" dirty="0"/>
              <a:t>31% of men (n=109) had total testosterone levels between 8–12 </a:t>
            </a:r>
            <a:r>
              <a:rPr lang="en-GB" sz="1200" dirty="0" err="1"/>
              <a:t>nmol</a:t>
            </a:r>
            <a:r>
              <a:rPr lang="en-GB" sz="1200" dirty="0"/>
              <a:t>/L.</a:t>
            </a:r>
          </a:p>
          <a:p>
            <a:pPr marL="171436" indent="-171436">
              <a:buFont typeface="Arial" panose="020B0604020202020204" pitchFamily="34" charset="0"/>
              <a:buChar char="•"/>
              <a:defRPr/>
            </a:pPr>
            <a:r>
              <a:rPr lang="en-GB" sz="1200" dirty="0"/>
              <a:t>50% of men (n=179) had free testosterone levels &lt;0.255 </a:t>
            </a:r>
            <a:r>
              <a:rPr lang="en-GB" sz="1200" dirty="0" err="1"/>
              <a:t>nmol</a:t>
            </a:r>
            <a:r>
              <a:rPr lang="en-GB" sz="1200" dirty="0"/>
              <a:t>/L.</a:t>
            </a:r>
          </a:p>
          <a:p>
            <a:pPr>
              <a:defRPr/>
            </a:pPr>
            <a:endParaRPr lang="en-GB" sz="1200" dirty="0"/>
          </a:p>
          <a:p>
            <a:pPr>
              <a:defRPr/>
            </a:pPr>
            <a:r>
              <a:rPr lang="en-GB" sz="1200" dirty="0"/>
              <a:t>CRP, C-reactive protein; ELISA, enzyme-linked immunosorbent assay; NHS, National Health Service; T2DM, type 2 diabetes mellitus; </a:t>
            </a:r>
            <a:r>
              <a:rPr lang="en-GB" sz="1200" dirty="0" err="1"/>
              <a:t>TTh</a:t>
            </a:r>
            <a:r>
              <a:rPr lang="en-GB" sz="1200" dirty="0"/>
              <a:t>, testosterone therapy</a:t>
            </a:r>
          </a:p>
          <a:p>
            <a:pPr>
              <a:defRPr/>
            </a:pPr>
            <a:endParaRPr lang="en-GB" sz="1200" dirty="0"/>
          </a:p>
          <a:p>
            <a:pPr>
              <a:defRPr/>
            </a:pPr>
            <a:r>
              <a:rPr lang="en-GB" sz="1200" b="1" dirty="0"/>
              <a:t>Reference</a:t>
            </a:r>
          </a:p>
          <a:p>
            <a:pPr>
              <a:defRPr/>
            </a:pPr>
            <a:r>
              <a:rPr lang="nb-NO" sz="1200" dirty="0"/>
              <a:t>Kapoor D </a:t>
            </a:r>
            <a:r>
              <a:rPr lang="nb-NO" sz="1200" i="1" dirty="0"/>
              <a:t>et al. Diabetes Care</a:t>
            </a:r>
            <a:r>
              <a:rPr lang="nb-NO" sz="1200" dirty="0"/>
              <a:t> 2007;30:911–7.</a:t>
            </a:r>
            <a:endParaRPr lang="de-DE"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FADCE-6200-4FA6-B02B-06991B4E0A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6304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NHS Factsheet #36</a:t>
            </a:r>
          </a:p>
          <a:p>
            <a:pPr marL="185751" indent="-185751">
              <a:buFont typeface="Arial" panose="020B0604020202020204" pitchFamily="34" charset="0"/>
              <a:buChar char="•"/>
            </a:pPr>
            <a:r>
              <a:rPr lang="en-GB" dirty="0"/>
              <a:t>A Factsheet produced in March 2012 (</a:t>
            </a:r>
            <a:r>
              <a:rPr lang="en-GB" baseline="0" dirty="0"/>
              <a:t>#36) by the NHS highlights the high number of men with T2DM who also have low testosterone and/or </a:t>
            </a:r>
            <a:r>
              <a:rPr lang="en-GB" baseline="0" dirty="0" err="1"/>
              <a:t>hypogonadal</a:t>
            </a:r>
            <a:r>
              <a:rPr lang="en-GB" baseline="0" dirty="0"/>
              <a:t> symptoms</a:t>
            </a:r>
            <a:r>
              <a:rPr lang="en-GB" dirty="0"/>
              <a:t>.</a:t>
            </a:r>
          </a:p>
          <a:p>
            <a:pPr marL="185751" indent="-185751">
              <a:buFont typeface="Arial" panose="020B0604020202020204" pitchFamily="34" charset="0"/>
              <a:buChar char="•"/>
            </a:pPr>
            <a:r>
              <a:rPr lang="en-US" dirty="0"/>
              <a:t>Among men with T2DM, 16% are </a:t>
            </a:r>
            <a:r>
              <a:rPr lang="en-US" dirty="0" err="1"/>
              <a:t>hypogonadal</a:t>
            </a:r>
            <a:r>
              <a:rPr lang="en-US" dirty="0"/>
              <a:t>; a further</a:t>
            </a:r>
            <a:r>
              <a:rPr lang="en-US" baseline="0" dirty="0"/>
              <a:t> 24% have low-normal/borderline testosterone levels, but present with symptoms of hypogonadism.</a:t>
            </a:r>
          </a:p>
          <a:p>
            <a:pPr marL="185751" indent="-185751" defTabSz="914324">
              <a:buFont typeface="Arial" panose="020B0604020202020204" pitchFamily="34" charset="0"/>
              <a:buChar char="•"/>
              <a:defRPr/>
            </a:pPr>
            <a:r>
              <a:rPr lang="en-GB" dirty="0"/>
              <a:t>Therefore,</a:t>
            </a:r>
            <a:r>
              <a:rPr lang="en-GB" baseline="0" dirty="0"/>
              <a:t> the prevalence of men with T2DM and testosterone levels </a:t>
            </a:r>
            <a:r>
              <a:rPr lang="en-GB" dirty="0"/>
              <a:t>&lt;12 </a:t>
            </a:r>
            <a:r>
              <a:rPr lang="en-GB" dirty="0" err="1"/>
              <a:t>nmol</a:t>
            </a:r>
            <a:r>
              <a:rPr lang="en-GB" dirty="0"/>
              <a:t>/L is ~40%.</a:t>
            </a:r>
          </a:p>
          <a:p>
            <a:pPr marL="185751" indent="-185751">
              <a:buFont typeface="Arial" panose="020B0604020202020204" pitchFamily="34" charset="0"/>
              <a:buChar char="•"/>
            </a:pPr>
            <a:endParaRPr lang="en-GB" dirty="0"/>
          </a:p>
          <a:p>
            <a:endParaRPr lang="en-GB" dirty="0"/>
          </a:p>
          <a:p>
            <a:pPr lvl="0"/>
            <a:r>
              <a:rPr lang="en-GB" dirty="0"/>
              <a:t>NHS, UK National Health Service; T2DM,</a:t>
            </a:r>
            <a:r>
              <a:rPr lang="en-GB" baseline="0" dirty="0"/>
              <a:t> type 2 diabetes mellitus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FADCE-6200-4FA6-B02B-06991B4E0A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3777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7" y="4925408"/>
            <a:ext cx="6033294" cy="4029879"/>
          </a:xfrm>
        </p:spPr>
        <p:txBody>
          <a:bodyPr>
            <a:normAutofit fontScale="70000" lnSpcReduction="20000"/>
          </a:bodyPr>
          <a:lstStyle/>
          <a:p>
            <a:pPr marL="171436" indent="-171436">
              <a:lnSpc>
                <a:spcPct val="120000"/>
              </a:lnSpc>
              <a:buFont typeface="Arial" panose="020B0604020202020204" pitchFamily="34" charset="0"/>
              <a:buChar char="•"/>
              <a:defRPr/>
            </a:pPr>
            <a:r>
              <a:rPr lang="en-GB" sz="1300" dirty="0"/>
              <a:t>In a study conducted in 1,413 men aged ≥20 years who participated in NHANES III:</a:t>
            </a:r>
            <a:r>
              <a:rPr lang="en-GB" sz="1300" baseline="30000" dirty="0"/>
              <a:t>1</a:t>
            </a:r>
          </a:p>
          <a:p>
            <a:pPr marL="681086" lvl="1" indent="-185751">
              <a:lnSpc>
                <a:spcPct val="120000"/>
              </a:lnSpc>
              <a:buFont typeface="Calibri" panose="020F0502020204030204" pitchFamily="34" charset="0"/>
              <a:buChar char="–"/>
              <a:defRPr/>
            </a:pPr>
            <a:r>
              <a:rPr lang="en-GB" sz="1200" dirty="0"/>
              <a:t>Low free testosterone concentrations in the normal range were associated with diabetes, independent of adiposity.</a:t>
            </a:r>
          </a:p>
          <a:p>
            <a:pPr marL="681086" lvl="1" indent="-185751">
              <a:lnSpc>
                <a:spcPct val="120000"/>
              </a:lnSpc>
              <a:buFont typeface="Calibri" panose="020F0502020204030204" pitchFamily="34" charset="0"/>
              <a:buChar char="–"/>
              <a:defRPr/>
            </a:pPr>
            <a:r>
              <a:rPr lang="en-GB" sz="1200" dirty="0"/>
              <a:t>In multivariate models adjusted for age, race/ethnicity, and adiposity, men in the first </a:t>
            </a:r>
            <a:r>
              <a:rPr lang="en-GB" sz="1200" dirty="0" err="1"/>
              <a:t>tertile</a:t>
            </a:r>
            <a:r>
              <a:rPr lang="en-GB" sz="1200" dirty="0"/>
              <a:t> (lowest) of free testosterone level were four times more likely to have prevalent diabetes compared with men in the third </a:t>
            </a:r>
            <a:r>
              <a:rPr lang="en-GB" sz="1200" dirty="0" err="1"/>
              <a:t>tertile</a:t>
            </a:r>
            <a:r>
              <a:rPr lang="en-GB" sz="1200" dirty="0"/>
              <a:t> [OR 4.12 (95% CI: 1.25 </a:t>
            </a:r>
            <a:br>
              <a:rPr lang="en-GB" sz="1200" dirty="0"/>
            </a:br>
            <a:r>
              <a:rPr lang="en-GB" sz="1200" dirty="0"/>
              <a:t>to 13.55)]. </a:t>
            </a:r>
          </a:p>
          <a:p>
            <a:pPr marL="681086" lvl="1" indent="-185751">
              <a:lnSpc>
                <a:spcPct val="120000"/>
              </a:lnSpc>
              <a:buFont typeface="Calibri" panose="020F0502020204030204" pitchFamily="34" charset="0"/>
              <a:buChar char="–"/>
              <a:defRPr/>
            </a:pPr>
            <a:r>
              <a:rPr lang="en-GB" sz="1200" dirty="0"/>
              <a:t>These associations persisted even after excluding men with clinically abnormal testosterone concentrations, defined as total testosterone &lt;11.3 </a:t>
            </a:r>
            <a:r>
              <a:rPr lang="en-GB" sz="1200" dirty="0" err="1"/>
              <a:t>mmol</a:t>
            </a:r>
            <a:r>
              <a:rPr lang="en-GB" sz="1200" dirty="0"/>
              <a:t>/L or free testosterone &lt;0.2 </a:t>
            </a:r>
            <a:r>
              <a:rPr lang="en-GB" sz="1200" dirty="0" err="1"/>
              <a:t>nmol</a:t>
            </a:r>
            <a:r>
              <a:rPr lang="en-GB" sz="1200" dirty="0"/>
              <a:t>/L.</a:t>
            </a:r>
          </a:p>
          <a:p>
            <a:pPr marL="171436" indent="-171436">
              <a:lnSpc>
                <a:spcPct val="120000"/>
              </a:lnSpc>
              <a:buFont typeface="Arial" panose="020B0604020202020204" pitchFamily="34" charset="0"/>
              <a:buChar char="•"/>
              <a:defRPr/>
            </a:pPr>
            <a:r>
              <a:rPr lang="en-GB" sz="1300" dirty="0"/>
              <a:t>Corona </a:t>
            </a:r>
            <a:r>
              <a:rPr lang="en-GB" sz="1300" i="1" dirty="0"/>
              <a:t>et al.</a:t>
            </a:r>
            <a:r>
              <a:rPr lang="en-GB" sz="1300" dirty="0"/>
              <a:t> performed a literature search to identify prospective and cross-sectional studies investigating the relationship between androgen levels and type 2 diabetes mellitus (T2DM).</a:t>
            </a:r>
            <a:r>
              <a:rPr lang="en-GB" sz="1300" baseline="30000" dirty="0"/>
              <a:t>2</a:t>
            </a:r>
          </a:p>
          <a:p>
            <a:pPr marL="681086" lvl="1" indent="-185751">
              <a:lnSpc>
                <a:spcPct val="120000"/>
              </a:lnSpc>
              <a:buFont typeface="Calibri" panose="020F0502020204030204" pitchFamily="34" charset="0"/>
              <a:buChar char="–"/>
              <a:defRPr/>
            </a:pPr>
            <a:r>
              <a:rPr lang="en-GB" sz="1200" dirty="0"/>
              <a:t>A total of 37 studies were included in the meta-analysis.</a:t>
            </a:r>
          </a:p>
          <a:p>
            <a:pPr marL="681086" lvl="1" indent="-185751">
              <a:lnSpc>
                <a:spcPct val="120000"/>
              </a:lnSpc>
              <a:buFont typeface="Calibri" panose="020F0502020204030204" pitchFamily="34" charset="0"/>
              <a:buChar char="–"/>
              <a:defRPr/>
            </a:pPr>
            <a:r>
              <a:rPr lang="en-GB" sz="1200" dirty="0"/>
              <a:t>Patients with T2DM showed significantly lower testosterone plasma levels compared with those without diabetes. </a:t>
            </a:r>
            <a:br>
              <a:rPr lang="en-GB" sz="1200" dirty="0"/>
            </a:br>
            <a:r>
              <a:rPr lang="en-GB" sz="1200" dirty="0"/>
              <a:t>Similar results were obtained when patients with T2DM with and without erectile dysfunction were analysed separately. </a:t>
            </a:r>
          </a:p>
          <a:p>
            <a:pPr marL="681086" lvl="1" indent="-185751">
              <a:lnSpc>
                <a:spcPct val="120000"/>
              </a:lnSpc>
              <a:buFont typeface="Calibri" panose="020F0502020204030204" pitchFamily="34" charset="0"/>
              <a:buChar char="–"/>
              <a:defRPr/>
            </a:pPr>
            <a:r>
              <a:rPr lang="en-GB" sz="1200" dirty="0"/>
              <a:t>In a multiple regression model, after adjusting for age and body mass index (BMI), T2DM was still associated with lower total testosterone levels (adjusted r = -0.568; p&lt;0.0001).</a:t>
            </a:r>
          </a:p>
          <a:p>
            <a:pPr marL="681086" lvl="1" indent="-185751">
              <a:lnSpc>
                <a:spcPct val="120000"/>
              </a:lnSpc>
              <a:buFont typeface="Calibri" panose="020F0502020204030204" pitchFamily="34" charset="0"/>
              <a:buChar char="–"/>
              <a:defRPr/>
            </a:pPr>
            <a:r>
              <a:rPr lang="en-GB" sz="1200" dirty="0"/>
              <a:t>Analysis of longitudinal studies demonstrated that baseline TT was significantly lower in men with incident diabetes compared with controls (hazard ratio = -2.08 [95% CI -3.57;-0.59]; p&lt;0.001). </a:t>
            </a:r>
          </a:p>
          <a:p>
            <a:pPr marL="681086" lvl="1" indent="-185751">
              <a:lnSpc>
                <a:spcPct val="120000"/>
              </a:lnSpc>
              <a:buFont typeface="Calibri" panose="020F0502020204030204" pitchFamily="34" charset="0"/>
              <a:buChar char="–"/>
              <a:defRPr/>
            </a:pPr>
            <a:r>
              <a:rPr lang="en-GB" sz="1200" dirty="0"/>
              <a:t>When combining the RCTs, TRT was associated with a significant reduction in fasting plasma glucose, glycated haemoglobin, fat mass and triglycerides. No significant difference was observed for total and high-density lipoprotein cholesterol, blood pressure or BMI. </a:t>
            </a:r>
          </a:p>
          <a:p>
            <a:pPr marL="681086" lvl="1" indent="-185751">
              <a:lnSpc>
                <a:spcPct val="120000"/>
              </a:lnSpc>
              <a:buFont typeface="Calibri" panose="020F0502020204030204" pitchFamily="34" charset="0"/>
              <a:buChar char="–"/>
              <a:defRPr/>
            </a:pPr>
            <a:r>
              <a:rPr lang="en-GB" sz="1200" dirty="0"/>
              <a:t>These data suggest that T2DM can be considered independently associated with male hypogonadism. </a:t>
            </a:r>
          </a:p>
          <a:p>
            <a:pPr marL="0" lvl="1">
              <a:lnSpc>
                <a:spcPct val="120000"/>
              </a:lnSpc>
            </a:pPr>
            <a:endParaRPr lang="en-GB" sz="1300" dirty="0"/>
          </a:p>
          <a:p>
            <a:pPr marL="0" lvl="1">
              <a:lnSpc>
                <a:spcPct val="120000"/>
              </a:lnSpc>
            </a:pPr>
            <a:r>
              <a:rPr lang="en-GB" sz="1300" dirty="0"/>
              <a:t>BMI, body mass index; CI, confidence interval; NHANES III, Third National Health and Nutrition Examination Survey; </a:t>
            </a:r>
            <a:br>
              <a:rPr lang="en-GB" sz="1300" dirty="0"/>
            </a:br>
            <a:r>
              <a:rPr lang="en-GB" sz="1300" dirty="0"/>
              <a:t>OR, odds ratio; RCT, randomised controlled trial; T2DM, type 2 diabetes mellitus; </a:t>
            </a:r>
            <a:r>
              <a:rPr lang="en-GB" sz="1300" dirty="0" err="1"/>
              <a:t>TTh</a:t>
            </a:r>
            <a:r>
              <a:rPr lang="en-GB" sz="1300" dirty="0"/>
              <a:t>, testosterone therapy</a:t>
            </a:r>
          </a:p>
          <a:p>
            <a:pPr marL="0" lvl="1">
              <a:lnSpc>
                <a:spcPct val="120000"/>
              </a:lnSpc>
            </a:pPr>
            <a:endParaRPr lang="en-GB" sz="1300" dirty="0"/>
          </a:p>
          <a:p>
            <a:pPr marL="0" lvl="1">
              <a:lnSpc>
                <a:spcPct val="120000"/>
              </a:lnSpc>
            </a:pPr>
            <a:r>
              <a:rPr lang="en-GB" sz="1300" b="1" dirty="0"/>
              <a:t>References</a:t>
            </a:r>
          </a:p>
          <a:p>
            <a:pPr marL="0" lvl="1">
              <a:lnSpc>
                <a:spcPct val="120000"/>
              </a:lnSpc>
            </a:pPr>
            <a:r>
              <a:rPr lang="en-GB" sz="1300" b="1" dirty="0"/>
              <a:t>1.</a:t>
            </a:r>
            <a:r>
              <a:rPr lang="en-GB" sz="1300" dirty="0"/>
              <a:t> </a:t>
            </a:r>
            <a:r>
              <a:rPr lang="en-GB" sz="1300" dirty="0" err="1"/>
              <a:t>Selvin</a:t>
            </a:r>
            <a:r>
              <a:rPr lang="en-GB" sz="1300" dirty="0"/>
              <a:t> E </a:t>
            </a:r>
            <a:r>
              <a:rPr lang="en-GB" sz="1300" i="1" dirty="0"/>
              <a:t>et al. Diabetes Care</a:t>
            </a:r>
            <a:r>
              <a:rPr lang="en-GB" sz="1300" dirty="0"/>
              <a:t> 2007;30:234–8; </a:t>
            </a:r>
            <a:r>
              <a:rPr lang="it-IT" sz="1300" b="1" dirty="0"/>
              <a:t>2.</a:t>
            </a:r>
            <a:r>
              <a:rPr lang="it-IT" sz="1300" dirty="0"/>
              <a:t> Corona G </a:t>
            </a:r>
            <a:r>
              <a:rPr lang="it-IT" sz="1300" i="1" dirty="0"/>
              <a:t>et al. </a:t>
            </a:r>
            <a:r>
              <a:rPr lang="en-GB" sz="1300" i="1" dirty="0"/>
              <a:t>J Sex Med </a:t>
            </a:r>
            <a:r>
              <a:rPr lang="en-GB" sz="1300" dirty="0"/>
              <a:t>2011;34:528–40.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FADCE-6200-4FA6-B02B-06991B4E0A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645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Testosterone is a sex hormone that is important to health.</a:t>
            </a:r>
          </a:p>
          <a:p>
            <a:r>
              <a:rPr lang="en-US" sz="1100" dirty="0"/>
              <a:t>In men, testosterone is believed to regulate:</a:t>
            </a:r>
            <a:r>
              <a:rPr lang="en-US" sz="1100" baseline="30000" dirty="0"/>
              <a:t>1</a:t>
            </a:r>
            <a:endParaRPr lang="en-US" sz="1100" dirty="0"/>
          </a:p>
          <a:p>
            <a:pPr lvl="1"/>
            <a:r>
              <a:rPr lang="en-US" sz="1100" dirty="0"/>
              <a:t>Sexual function and sexual desire</a:t>
            </a:r>
          </a:p>
          <a:p>
            <a:pPr lvl="1"/>
            <a:r>
              <a:rPr lang="en-US" sz="1100" dirty="0"/>
              <a:t>Bone mass</a:t>
            </a:r>
          </a:p>
          <a:p>
            <a:pPr lvl="1"/>
            <a:r>
              <a:rPr lang="en-US" sz="1100" dirty="0"/>
              <a:t>Fat distribution</a:t>
            </a:r>
          </a:p>
          <a:p>
            <a:pPr lvl="1"/>
            <a:r>
              <a:rPr lang="en-US" sz="1100" dirty="0"/>
              <a:t>Muscle mass and strength</a:t>
            </a:r>
          </a:p>
          <a:p>
            <a:pPr lvl="1"/>
            <a:r>
              <a:rPr lang="en-US" sz="1100" dirty="0"/>
              <a:t>Production of red blood cells</a:t>
            </a:r>
          </a:p>
          <a:p>
            <a:pPr lvl="1"/>
            <a:r>
              <a:rPr lang="en-US" sz="1100" dirty="0"/>
              <a:t>Production of sperm</a:t>
            </a:r>
          </a:p>
          <a:p>
            <a:pPr lvl="1"/>
            <a:r>
              <a:rPr lang="en-US" sz="1100" dirty="0"/>
              <a:t>Mood </a:t>
            </a:r>
          </a:p>
          <a:p>
            <a:pPr lvl="1"/>
            <a:r>
              <a:rPr lang="en-US" sz="1100" dirty="0"/>
              <a:t>Cognitive ability</a:t>
            </a:r>
          </a:p>
          <a:p>
            <a:endParaRPr lang="en-US" sz="1100" dirty="0"/>
          </a:p>
        </p:txBody>
      </p:sp>
      <p:sp>
        <p:nvSpPr>
          <p:cNvPr id="4" name="Slide Number Placeholder 3"/>
          <p:cNvSpPr>
            <a:spLocks noGrp="1"/>
          </p:cNvSpPr>
          <p:nvPr>
            <p:ph type="sldNum" sz="quarter" idx="10"/>
          </p:nvPr>
        </p:nvSpPr>
        <p:spPr/>
        <p:txBody>
          <a:bodyPr/>
          <a:lstStyle/>
          <a:p>
            <a:fld id="{86B71FDB-B2CE-9848-9772-14731443C366}" type="slidenum">
              <a:rPr lang="en-US" smtClean="0"/>
              <a:t>9</a:t>
            </a:fld>
            <a:endParaRPr lang="en-US" dirty="0"/>
          </a:p>
        </p:txBody>
      </p:sp>
    </p:spTree>
    <p:extLst>
      <p:ext uri="{BB962C8B-B14F-4D97-AF65-F5344CB8AC3E}">
        <p14:creationId xmlns:p14="http://schemas.microsoft.com/office/powerpoint/2010/main" val="41418221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7" y="4925408"/>
            <a:ext cx="5855494" cy="4029879"/>
          </a:xfrm>
        </p:spPr>
        <p:txBody>
          <a:bodyPr>
            <a:normAutofit/>
          </a:bodyPr>
          <a:lstStyle/>
          <a:p>
            <a:pPr marL="171436" indent="-171436">
              <a:lnSpc>
                <a:spcPct val="110000"/>
              </a:lnSpc>
              <a:buFont typeface="Arial" panose="020B0604020202020204" pitchFamily="34" charset="0"/>
              <a:buChar char="•"/>
              <a:defRPr/>
            </a:pPr>
            <a:r>
              <a:rPr lang="en-GB" baseline="0" dirty="0"/>
              <a:t>Guidelines from the BSSM, AACE/ACE, ADA and EAU all recognise the link between T2DM and hypogonadism, and recommend screening for low testosterone in this population.</a:t>
            </a:r>
            <a:endParaRPr lang="en-GB" dirty="0"/>
          </a:p>
          <a:p>
            <a:pPr>
              <a:lnSpc>
                <a:spcPct val="110000"/>
              </a:lnSpc>
            </a:pPr>
            <a:endParaRPr lang="en-GB" dirty="0"/>
          </a:p>
          <a:p>
            <a:pPr marL="0" lvl="1" defTabSz="457163">
              <a:buClr>
                <a:srgbClr val="005294"/>
              </a:buClr>
            </a:pPr>
            <a:r>
              <a:rPr lang="en-GB" dirty="0"/>
              <a:t>AACE, American Association of Clinical Endocrinologists; ACE, American College of Endocrinology; ADA, American Diabetes Association; BSSM, British Society for Sexual Medicine; EAU, European Associate of Urology; T2DM, type 2 diabetes mellitus</a:t>
            </a:r>
          </a:p>
          <a:p>
            <a:pPr marL="0" lvl="1" defTabSz="457163">
              <a:buClr>
                <a:srgbClr val="005294"/>
              </a:buClr>
            </a:pPr>
            <a:endParaRPr lang="en-US" dirty="0"/>
          </a:p>
          <a:p>
            <a:pPr marL="0" lvl="1" defTabSz="457163">
              <a:buClr>
                <a:srgbClr val="005294"/>
              </a:buClr>
            </a:pPr>
            <a:r>
              <a:rPr lang="en-US" b="1" dirty="0"/>
              <a:t>References</a:t>
            </a:r>
            <a:endParaRPr lang="en-GB" b="1" dirty="0"/>
          </a:p>
          <a:p>
            <a:pPr lvl="0">
              <a:defRPr/>
            </a:pPr>
            <a:r>
              <a:rPr lang="en-GB" b="1" dirty="0"/>
              <a:t>1.</a:t>
            </a:r>
            <a:r>
              <a:rPr lang="en-GB" dirty="0"/>
              <a:t> Hackett G </a:t>
            </a:r>
            <a:r>
              <a:rPr lang="en-GB" i="1" dirty="0"/>
              <a:t>et al. J Sex Med</a:t>
            </a:r>
            <a:r>
              <a:rPr lang="en-GB" dirty="0"/>
              <a:t> 2017;14:1504–23; </a:t>
            </a:r>
            <a:r>
              <a:rPr lang="en-GB" b="1" dirty="0"/>
              <a:t>2.</a:t>
            </a:r>
            <a:r>
              <a:rPr lang="en-GB" dirty="0"/>
              <a:t> Garvey WT </a:t>
            </a:r>
            <a:r>
              <a:rPr lang="en-GB" i="1" dirty="0"/>
              <a:t>et al. </a:t>
            </a:r>
            <a:r>
              <a:rPr lang="en-GB" i="1" dirty="0" err="1"/>
              <a:t>Endocr</a:t>
            </a:r>
            <a:r>
              <a:rPr lang="en-GB" i="1" dirty="0"/>
              <a:t> </a:t>
            </a:r>
            <a:r>
              <a:rPr lang="en-GB" i="1" dirty="0" err="1"/>
              <a:t>Pract</a:t>
            </a:r>
            <a:r>
              <a:rPr lang="en-GB" dirty="0"/>
              <a:t> 2016;22(Suppl. 3):1–203; </a:t>
            </a:r>
            <a:r>
              <a:rPr lang="en-US" b="1" dirty="0"/>
              <a:t>3.</a:t>
            </a:r>
            <a:r>
              <a:rPr lang="en-US" dirty="0"/>
              <a:t> American Diabetes Association. </a:t>
            </a:r>
            <a:r>
              <a:rPr lang="en-US" i="1" dirty="0"/>
              <a:t>Diabetes Care</a:t>
            </a:r>
            <a:r>
              <a:rPr lang="en-US" dirty="0"/>
              <a:t> 2019;42(Suppl.1):S34–S45; </a:t>
            </a:r>
            <a:r>
              <a:rPr lang="en-GB" b="1" dirty="0"/>
              <a:t>4.</a:t>
            </a:r>
            <a:r>
              <a:rPr lang="en-GB" dirty="0"/>
              <a:t> </a:t>
            </a:r>
            <a:r>
              <a:rPr lang="en-GB" dirty="0" err="1"/>
              <a:t>Dohle</a:t>
            </a:r>
            <a:r>
              <a:rPr lang="en-GB" dirty="0"/>
              <a:t> GR </a:t>
            </a:r>
            <a:r>
              <a:rPr lang="en-GB" i="1" dirty="0"/>
              <a:t>et al.</a:t>
            </a:r>
            <a:r>
              <a:rPr lang="en-GB" dirty="0"/>
              <a:t> European Association of Urology Guidelines on Male Hypogonadism 2018. Available at: https://uroweb.org/guideline/male-hypogonadism/ (last accessed September 2020).</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FADCE-6200-4FA6-B02B-06991B4E0A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6304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7" y="4925408"/>
            <a:ext cx="5855494" cy="4029879"/>
          </a:xfrm>
        </p:spPr>
        <p:txBody>
          <a:bodyPr>
            <a:normAutofit fontScale="92500" lnSpcReduction="20000"/>
          </a:bodyPr>
          <a:lstStyle/>
          <a:p>
            <a:pPr marL="171436" indent="-171436">
              <a:lnSpc>
                <a:spcPct val="110000"/>
              </a:lnSpc>
              <a:buFont typeface="Arial" panose="020B0604020202020204" pitchFamily="34" charset="0"/>
              <a:buChar char="•"/>
              <a:defRPr/>
            </a:pPr>
            <a:r>
              <a:rPr lang="en-GB" dirty="0"/>
              <a:t>This study investigated the effects of long-term </a:t>
            </a:r>
            <a:r>
              <a:rPr lang="en-GB" dirty="0" err="1"/>
              <a:t>TTh</a:t>
            </a:r>
            <a:r>
              <a:rPr lang="en-GB" dirty="0"/>
              <a:t> for up to 8 years in obese, </a:t>
            </a:r>
            <a:r>
              <a:rPr lang="en-GB" dirty="0" err="1"/>
              <a:t>hypogonadal</a:t>
            </a:r>
            <a:r>
              <a:rPr lang="en-GB" dirty="0"/>
              <a:t> men.</a:t>
            </a:r>
          </a:p>
          <a:p>
            <a:pPr marL="171436" indent="-171436">
              <a:lnSpc>
                <a:spcPct val="110000"/>
              </a:lnSpc>
              <a:buFont typeface="Arial" panose="020B0604020202020204" pitchFamily="34" charset="0"/>
              <a:buChar char="•"/>
              <a:defRPr/>
            </a:pPr>
            <a:r>
              <a:rPr lang="en-GB" dirty="0"/>
              <a:t>From two prospective, cumulative registry studies of 622 </a:t>
            </a:r>
            <a:r>
              <a:rPr lang="en-GB" dirty="0" err="1"/>
              <a:t>hypogonadal</a:t>
            </a:r>
            <a:r>
              <a:rPr lang="en-GB" dirty="0"/>
              <a:t> men, 411 (66.1% of all patients) with varying classes of obesity were identified:</a:t>
            </a:r>
          </a:p>
          <a:p>
            <a:pPr marL="681086" lvl="1" indent="-185751">
              <a:lnSpc>
                <a:spcPct val="110000"/>
              </a:lnSpc>
              <a:buFont typeface="Calibri" panose="020F0502020204030204" pitchFamily="34" charset="0"/>
              <a:buChar char="–"/>
              <a:defRPr/>
            </a:pPr>
            <a:r>
              <a:rPr lang="en-GB" dirty="0"/>
              <a:t>Class I (BMI 30–34.9 kg/m</a:t>
            </a:r>
            <a:r>
              <a:rPr lang="en-GB" baseline="30000" dirty="0"/>
              <a:t>2</a:t>
            </a:r>
            <a:r>
              <a:rPr lang="en-GB" dirty="0"/>
              <a:t>): n=214; mean age 58.6 years.</a:t>
            </a:r>
          </a:p>
          <a:p>
            <a:pPr marL="681086" lvl="1" indent="-185751">
              <a:lnSpc>
                <a:spcPct val="110000"/>
              </a:lnSpc>
              <a:buFont typeface="Calibri" panose="020F0502020204030204" pitchFamily="34" charset="0"/>
              <a:buChar char="–"/>
              <a:defRPr/>
            </a:pPr>
            <a:r>
              <a:rPr lang="en-GB" dirty="0"/>
              <a:t>Class II (BMI 35–39.9 kg/m</a:t>
            </a:r>
            <a:r>
              <a:rPr lang="en-GB" baseline="30000" dirty="0"/>
              <a:t>2</a:t>
            </a:r>
            <a:r>
              <a:rPr lang="en-GB" dirty="0"/>
              <a:t>): n=150; mean age 60.4 years.</a:t>
            </a:r>
          </a:p>
          <a:p>
            <a:pPr marL="681086" lvl="1" indent="-185751">
              <a:lnSpc>
                <a:spcPct val="110000"/>
              </a:lnSpc>
              <a:buFont typeface="Calibri" panose="020F0502020204030204" pitchFamily="34" charset="0"/>
              <a:buChar char="–"/>
              <a:defRPr/>
            </a:pPr>
            <a:r>
              <a:rPr lang="en-GB" dirty="0"/>
              <a:t>Class III (BMI ≥40 kg/m</a:t>
            </a:r>
            <a:r>
              <a:rPr lang="en-GB" baseline="30000" dirty="0"/>
              <a:t>2</a:t>
            </a:r>
            <a:r>
              <a:rPr lang="en-GB" dirty="0"/>
              <a:t>): n=47; mean age 60.5 years.</a:t>
            </a:r>
          </a:p>
          <a:p>
            <a:pPr marL="681086" lvl="1" indent="-185751">
              <a:lnSpc>
                <a:spcPct val="110000"/>
              </a:lnSpc>
              <a:buFont typeface="Calibri" panose="020F0502020204030204" pitchFamily="34" charset="0"/>
              <a:buChar char="–"/>
              <a:defRPr/>
            </a:pPr>
            <a:r>
              <a:rPr lang="en-GB" dirty="0"/>
              <a:t>Among these obese, </a:t>
            </a:r>
            <a:r>
              <a:rPr lang="en-GB" dirty="0" err="1"/>
              <a:t>hypogonadal</a:t>
            </a:r>
            <a:r>
              <a:rPr lang="en-GB" dirty="0"/>
              <a:t> men, 72.7% (n=299) had prediabetes or diabetes [prediabetes: 25.1% (n=103), T2DM: 42.1% (n=173), T1DM: 5.6% (n=23)].</a:t>
            </a:r>
          </a:p>
          <a:p>
            <a:pPr marL="171436" indent="-171436">
              <a:lnSpc>
                <a:spcPct val="110000"/>
              </a:lnSpc>
              <a:buFont typeface="Arial" panose="020B0604020202020204" pitchFamily="34" charset="0"/>
              <a:buChar char="•"/>
              <a:defRPr/>
            </a:pPr>
            <a:r>
              <a:rPr lang="en-GB" dirty="0"/>
              <a:t>All men were treated with </a:t>
            </a:r>
            <a:r>
              <a:rPr lang="en-GB" dirty="0" err="1"/>
              <a:t>TTh</a:t>
            </a:r>
            <a:r>
              <a:rPr lang="en-GB" dirty="0"/>
              <a:t> (testosterone </a:t>
            </a:r>
            <a:r>
              <a:rPr lang="en-GB" dirty="0" err="1"/>
              <a:t>undecanoate</a:t>
            </a:r>
            <a:r>
              <a:rPr lang="en-GB" dirty="0"/>
              <a:t> injection) for up to 8 years. </a:t>
            </a:r>
          </a:p>
          <a:p>
            <a:pPr marL="171436" indent="-171436">
              <a:lnSpc>
                <a:spcPct val="110000"/>
              </a:lnSpc>
              <a:buFont typeface="Arial" panose="020B0604020202020204" pitchFamily="34" charset="0"/>
              <a:buChar char="•"/>
              <a:defRPr/>
            </a:pPr>
            <a:r>
              <a:rPr lang="en-GB" dirty="0"/>
              <a:t>Men were entered into the registry once they had received 1 year of </a:t>
            </a:r>
            <a:r>
              <a:rPr lang="en-GB" dirty="0" err="1"/>
              <a:t>TTh</a:t>
            </a:r>
            <a:r>
              <a:rPr lang="en-GB" dirty="0"/>
              <a:t>.</a:t>
            </a:r>
          </a:p>
          <a:p>
            <a:pPr marL="171436" indent="-171436">
              <a:lnSpc>
                <a:spcPct val="110000"/>
              </a:lnSpc>
              <a:buFont typeface="Arial" panose="020B0604020202020204" pitchFamily="34" charset="0"/>
              <a:buChar char="•"/>
              <a:defRPr/>
            </a:pPr>
            <a:r>
              <a:rPr lang="en-GB" dirty="0"/>
              <a:t>Inclusion criteria were two separate morning measures of total testosterone ≤12.1 </a:t>
            </a:r>
            <a:r>
              <a:rPr lang="en-GB" dirty="0" err="1"/>
              <a:t>nmol</a:t>
            </a:r>
            <a:r>
              <a:rPr lang="en-GB" dirty="0"/>
              <a:t> /L and the presence of </a:t>
            </a:r>
            <a:r>
              <a:rPr lang="en-GB" dirty="0" err="1"/>
              <a:t>hypogonadal</a:t>
            </a:r>
            <a:r>
              <a:rPr lang="en-GB" dirty="0"/>
              <a:t> symptoms measured by the Aging Males’ symptoms scale.</a:t>
            </a:r>
          </a:p>
          <a:p>
            <a:pPr marL="171436" indent="-171436">
              <a:lnSpc>
                <a:spcPct val="110000"/>
              </a:lnSpc>
              <a:buFont typeface="Arial" panose="020B0604020202020204" pitchFamily="34" charset="0"/>
              <a:buChar char="•"/>
              <a:defRPr/>
            </a:pPr>
            <a:r>
              <a:rPr lang="en-GB" dirty="0"/>
              <a:t>Exclusion criteria for </a:t>
            </a:r>
            <a:r>
              <a:rPr lang="en-GB" dirty="0" err="1"/>
              <a:t>TTh</a:t>
            </a:r>
            <a:r>
              <a:rPr lang="en-GB" dirty="0"/>
              <a:t> included previous treatment with androgens, prostate cancer or any suspicion thereof, International Prostate Symptom Score of 419 points, breast cancer, a history of congestive heart failure or recent angina, or severe untreated sleep apnoea.</a:t>
            </a:r>
          </a:p>
          <a:p>
            <a:pPr marL="171436" indent="-171436">
              <a:lnSpc>
                <a:spcPct val="110000"/>
              </a:lnSpc>
              <a:buFont typeface="Arial" panose="020B0604020202020204" pitchFamily="34" charset="0"/>
              <a:buChar char="•"/>
              <a:defRPr/>
            </a:pPr>
            <a:r>
              <a:rPr lang="en-GB" dirty="0"/>
              <a:t>Significant reductions in HbA</a:t>
            </a:r>
            <a:r>
              <a:rPr lang="en-GB" baseline="-25000" dirty="0"/>
              <a:t>1c</a:t>
            </a:r>
            <a:r>
              <a:rPr lang="en-GB" dirty="0"/>
              <a:t> with long-term </a:t>
            </a:r>
            <a:r>
              <a:rPr lang="en-GB" dirty="0" err="1"/>
              <a:t>TTh</a:t>
            </a:r>
            <a:r>
              <a:rPr lang="en-GB" dirty="0"/>
              <a:t> were observed (all p&lt;0.0001):</a:t>
            </a:r>
          </a:p>
          <a:p>
            <a:pPr marL="681086" lvl="1" indent="-185751">
              <a:lnSpc>
                <a:spcPct val="110000"/>
              </a:lnSpc>
              <a:buFont typeface="Calibri" panose="020F0502020204030204" pitchFamily="34" charset="0"/>
              <a:buChar char="–"/>
              <a:defRPr/>
            </a:pPr>
            <a:r>
              <a:rPr lang="en-GB" dirty="0"/>
              <a:t>Class I: 6.67% to 5.4% (change from baseline of −1.2%).</a:t>
            </a:r>
          </a:p>
          <a:p>
            <a:pPr marL="681086" lvl="1" indent="-185751">
              <a:lnSpc>
                <a:spcPct val="110000"/>
              </a:lnSpc>
              <a:buFont typeface="Calibri" panose="020F0502020204030204" pitchFamily="34" charset="0"/>
              <a:buChar char="–"/>
              <a:defRPr/>
            </a:pPr>
            <a:r>
              <a:rPr lang="en-GB" dirty="0"/>
              <a:t>Class II: 7.5% to 5.8 (change from baseline of −1.8%).</a:t>
            </a:r>
          </a:p>
          <a:p>
            <a:pPr marL="681086" lvl="1" indent="-185751">
              <a:lnSpc>
                <a:spcPct val="110000"/>
              </a:lnSpc>
              <a:buFont typeface="Calibri" panose="020F0502020204030204" pitchFamily="34" charset="0"/>
              <a:buChar char="–"/>
              <a:defRPr/>
            </a:pPr>
            <a:r>
              <a:rPr lang="en-GB" dirty="0"/>
              <a:t>Class III: 7.6% to 5.7% (change from baseline of −1.9%).</a:t>
            </a:r>
          </a:p>
          <a:p>
            <a:pPr>
              <a:lnSpc>
                <a:spcPct val="110000"/>
              </a:lnSpc>
            </a:pPr>
            <a:endParaRPr lang="en-GB" dirty="0"/>
          </a:p>
          <a:p>
            <a:pPr>
              <a:lnSpc>
                <a:spcPct val="110000"/>
              </a:lnSpc>
            </a:pPr>
            <a:r>
              <a:rPr lang="en-GB" dirty="0"/>
              <a:t>BMI, body mass index; HbA</a:t>
            </a:r>
            <a:r>
              <a:rPr lang="en-GB" baseline="-25000" dirty="0"/>
              <a:t>1c</a:t>
            </a:r>
            <a:r>
              <a:rPr lang="en-GB" dirty="0"/>
              <a:t>, glycated haemoglobin; T1DM, type 1 diabetes mellitus; </a:t>
            </a:r>
            <a:br>
              <a:rPr lang="en-GB" dirty="0"/>
            </a:br>
            <a:r>
              <a:rPr lang="en-GB" dirty="0"/>
              <a:t>T2DM, type 2 diabetes mellitus; </a:t>
            </a:r>
            <a:r>
              <a:rPr lang="en-GB" dirty="0" err="1"/>
              <a:t>TTh</a:t>
            </a:r>
            <a:r>
              <a:rPr lang="en-GB" dirty="0"/>
              <a:t>, testosterone therapy</a:t>
            </a:r>
          </a:p>
          <a:p>
            <a:pPr>
              <a:lnSpc>
                <a:spcPct val="110000"/>
              </a:lnSpc>
            </a:pPr>
            <a:endParaRPr lang="en-GB" dirty="0"/>
          </a:p>
          <a:p>
            <a:pPr>
              <a:lnSpc>
                <a:spcPct val="110000"/>
              </a:lnSpc>
            </a:pPr>
            <a:r>
              <a:rPr lang="en-GB" b="1" dirty="0"/>
              <a:t>Reference</a:t>
            </a:r>
          </a:p>
          <a:p>
            <a:pPr lvl="0">
              <a:lnSpc>
                <a:spcPct val="110000"/>
              </a:lnSpc>
            </a:pPr>
            <a:r>
              <a:rPr lang="it-IT" dirty="0"/>
              <a:t>Saad F </a:t>
            </a:r>
            <a:r>
              <a:rPr lang="it-IT" i="1" dirty="0"/>
              <a:t>et al. Int J Obesity </a:t>
            </a:r>
            <a:r>
              <a:rPr lang="it-IT" dirty="0"/>
              <a:t>2016;40:162–70.</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FADCE-6200-4FA6-B02B-06991B4E0A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6304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7" y="4925408"/>
            <a:ext cx="5855494" cy="4029879"/>
          </a:xfrm>
        </p:spPr>
        <p:txBody>
          <a:bodyPr>
            <a:normAutofit/>
          </a:bodyPr>
          <a:lstStyle/>
          <a:p>
            <a:pPr marL="171436" indent="-171436">
              <a:buFont typeface="Arial" panose="020B0604020202020204" pitchFamily="34" charset="0"/>
              <a:buChar char="•"/>
            </a:pPr>
            <a:r>
              <a:rPr lang="en-GB" dirty="0"/>
              <a:t>This observational registry study included 262 </a:t>
            </a:r>
            <a:r>
              <a:rPr lang="en-GB" dirty="0" err="1"/>
              <a:t>hypogonadal</a:t>
            </a:r>
            <a:r>
              <a:rPr lang="en-GB" dirty="0"/>
              <a:t>, middle-aged and elderly men who received </a:t>
            </a:r>
            <a:r>
              <a:rPr lang="en-GB" dirty="0" err="1"/>
              <a:t>TTh</a:t>
            </a:r>
            <a:r>
              <a:rPr lang="en-GB" dirty="0"/>
              <a:t> for a maximum of 11 years, representing 2088.5 patient-years.</a:t>
            </a:r>
          </a:p>
          <a:p>
            <a:pPr marL="171436" indent="-171436">
              <a:buFont typeface="Arial" panose="020B0604020202020204" pitchFamily="34" charset="0"/>
              <a:buChar char="•"/>
            </a:pPr>
            <a:r>
              <a:rPr lang="en-GB" dirty="0"/>
              <a:t>After having been on </a:t>
            </a:r>
            <a:r>
              <a:rPr lang="en-GB" dirty="0" err="1"/>
              <a:t>TTh</a:t>
            </a:r>
            <a:r>
              <a:rPr lang="en-GB" dirty="0"/>
              <a:t> for a mean duration of 65.5 months, treatment was temporarily interrupted in 147 patients for a mean of 16.9 months due to cost reimbursement issues, </a:t>
            </a:r>
            <a:br>
              <a:rPr lang="en-GB" dirty="0"/>
            </a:br>
            <a:r>
              <a:rPr lang="en-GB" dirty="0"/>
              <a:t>as well as </a:t>
            </a:r>
            <a:r>
              <a:rPr lang="en-GB" dirty="0" err="1"/>
              <a:t>PCa</a:t>
            </a:r>
            <a:r>
              <a:rPr lang="en-GB" dirty="0"/>
              <a:t> for 7 of these patients. All men resumed </a:t>
            </a:r>
            <a:r>
              <a:rPr lang="en-GB" dirty="0" err="1"/>
              <a:t>TTh</a:t>
            </a:r>
            <a:r>
              <a:rPr lang="en-GB" dirty="0"/>
              <a:t> for a mean period of 14.5 months. </a:t>
            </a:r>
          </a:p>
          <a:p>
            <a:pPr marL="171436" indent="-171436">
              <a:buFont typeface="Arial" panose="020B0604020202020204" pitchFamily="34" charset="0"/>
              <a:buChar char="•"/>
            </a:pPr>
            <a:r>
              <a:rPr lang="en-GB" dirty="0"/>
              <a:t>The other 115 men were treated continuously with </a:t>
            </a:r>
            <a:r>
              <a:rPr lang="en-GB" dirty="0" err="1"/>
              <a:t>TTh</a:t>
            </a:r>
            <a:r>
              <a:rPr lang="en-GB" dirty="0"/>
              <a:t>. </a:t>
            </a:r>
          </a:p>
          <a:p>
            <a:pPr marL="171436" indent="-171436">
              <a:buFont typeface="Arial" panose="020B0604020202020204" pitchFamily="34" charset="0"/>
              <a:buChar char="•"/>
            </a:pPr>
            <a:r>
              <a:rPr lang="en-GB" dirty="0"/>
              <a:t>Serum total and free testosterone levels increased significantly in both groups. In men who received continuous </a:t>
            </a:r>
            <a:r>
              <a:rPr lang="en-GB" dirty="0" err="1"/>
              <a:t>TTh</a:t>
            </a:r>
            <a:r>
              <a:rPr lang="en-GB" dirty="0"/>
              <a:t>, serum testosterone levels were maintained over the study period, while in men whose </a:t>
            </a:r>
            <a:r>
              <a:rPr lang="en-GB" dirty="0" err="1"/>
              <a:t>TTh</a:t>
            </a:r>
            <a:r>
              <a:rPr lang="en-GB" dirty="0"/>
              <a:t> was interrupted, testosterone levels returned to baseline but increased to previous levels after treatment was resumed.</a:t>
            </a:r>
          </a:p>
          <a:p>
            <a:pPr marL="171436" indent="-171436">
              <a:buFont typeface="Arial" panose="020B0604020202020204" pitchFamily="34" charset="0"/>
              <a:buChar char="•"/>
            </a:pPr>
            <a:r>
              <a:rPr lang="en-GB" dirty="0"/>
              <a:t>In men on continuous </a:t>
            </a:r>
            <a:r>
              <a:rPr lang="en-GB" dirty="0" err="1"/>
              <a:t>TTh</a:t>
            </a:r>
            <a:r>
              <a:rPr lang="en-GB" dirty="0"/>
              <a:t>, there was a progressive significant improvement in fasting glucose levels and HbA</a:t>
            </a:r>
            <a:r>
              <a:rPr lang="en-GB" baseline="-25000" dirty="0"/>
              <a:t>1c</a:t>
            </a:r>
            <a:r>
              <a:rPr lang="en-GB" dirty="0"/>
              <a:t>. In men on intermittent therapy, there was a similar initial significant improvement in both glycaemic control parameters, which was reversed when </a:t>
            </a:r>
            <a:r>
              <a:rPr lang="en-GB" dirty="0" err="1"/>
              <a:t>TTh</a:t>
            </a:r>
            <a:r>
              <a:rPr lang="en-GB" dirty="0"/>
              <a:t> was interrupted, but became evident again after </a:t>
            </a:r>
            <a:r>
              <a:rPr lang="en-GB" dirty="0" err="1"/>
              <a:t>TTh</a:t>
            </a:r>
            <a:r>
              <a:rPr lang="en-GB" dirty="0"/>
              <a:t> was reinstated.</a:t>
            </a:r>
          </a:p>
          <a:p>
            <a:endParaRPr lang="en-GB" dirty="0"/>
          </a:p>
          <a:p>
            <a:r>
              <a:rPr lang="en-GB" dirty="0"/>
              <a:t>HbA</a:t>
            </a:r>
            <a:r>
              <a:rPr lang="en-GB" baseline="-25000" dirty="0"/>
              <a:t>1c</a:t>
            </a:r>
            <a:r>
              <a:rPr lang="en-GB" dirty="0"/>
              <a:t>, glycated haemoglobin; </a:t>
            </a:r>
            <a:r>
              <a:rPr lang="en-GB" dirty="0" err="1"/>
              <a:t>PCa</a:t>
            </a:r>
            <a:r>
              <a:rPr lang="en-GB" dirty="0"/>
              <a:t>, prostate cancer; </a:t>
            </a:r>
            <a:r>
              <a:rPr lang="en-GB" dirty="0" err="1"/>
              <a:t>TTh</a:t>
            </a:r>
            <a:r>
              <a:rPr lang="en-GB" dirty="0"/>
              <a:t>, testosterone therapy</a:t>
            </a:r>
          </a:p>
          <a:p>
            <a:endParaRPr lang="en-GB" dirty="0"/>
          </a:p>
          <a:p>
            <a:r>
              <a:rPr lang="en-GB" b="1" dirty="0"/>
              <a:t>Reference</a:t>
            </a:r>
          </a:p>
          <a:p>
            <a:r>
              <a:rPr lang="it-IT" dirty="0"/>
              <a:t>Yassin A </a:t>
            </a:r>
            <a:r>
              <a:rPr lang="it-IT" i="1" dirty="0"/>
              <a:t>et al. Clin Endocrinol </a:t>
            </a:r>
            <a:r>
              <a:rPr lang="it-IT" dirty="0"/>
              <a:t>2016;84:107–14.</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FADCE-6200-4FA6-B02B-06991B4E0A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6304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6" y="4925408"/>
            <a:ext cx="6179344" cy="4029879"/>
          </a:xfrm>
        </p:spPr>
        <p:txBody>
          <a:bodyPr>
            <a:normAutofit fontScale="92500" lnSpcReduction="10000"/>
          </a:bodyPr>
          <a:lstStyle/>
          <a:p>
            <a:pPr marL="171436" indent="-171436" defTabSz="914324">
              <a:buFont typeface="Arial" panose="020B0604020202020204" pitchFamily="34" charset="0"/>
              <a:buChar char="•"/>
              <a:defRPr/>
            </a:pPr>
            <a:r>
              <a:rPr lang="en-GB" dirty="0">
                <a:solidFill>
                  <a:prstClr val="black"/>
                </a:solidFill>
              </a:rPr>
              <a:t>The primary aim of this longitudinal, observational study was to assess the association between mortality, testosterone levels and </a:t>
            </a:r>
            <a:r>
              <a:rPr lang="en-GB" dirty="0" err="1">
                <a:solidFill>
                  <a:prstClr val="black"/>
                </a:solidFill>
              </a:rPr>
              <a:t>TTh</a:t>
            </a:r>
            <a:r>
              <a:rPr lang="en-GB" dirty="0">
                <a:solidFill>
                  <a:prstClr val="black"/>
                </a:solidFill>
              </a:rPr>
              <a:t> use in 857 men with T2DM enrolled from 5 primary care practices between April 2007 and April 2009.</a:t>
            </a:r>
          </a:p>
          <a:p>
            <a:pPr marL="171436" indent="-171436">
              <a:buFont typeface="Arial" panose="020B0604020202020204" pitchFamily="34" charset="0"/>
              <a:buChar char="•"/>
              <a:defRPr/>
            </a:pPr>
            <a:r>
              <a:rPr lang="en-GB" dirty="0">
                <a:solidFill>
                  <a:prstClr val="black"/>
                </a:solidFill>
              </a:rPr>
              <a:t>Based on early morning serum testosterone levels, men were classified as being </a:t>
            </a:r>
            <a:r>
              <a:rPr lang="en-GB" dirty="0" err="1">
                <a:solidFill>
                  <a:prstClr val="black"/>
                </a:solidFill>
              </a:rPr>
              <a:t>eugonadal</a:t>
            </a:r>
            <a:r>
              <a:rPr lang="en-GB" dirty="0">
                <a:solidFill>
                  <a:prstClr val="black"/>
                </a:solidFill>
              </a:rPr>
              <a:t> (total testosterone &gt;12 </a:t>
            </a:r>
            <a:r>
              <a:rPr lang="en-GB" dirty="0" err="1">
                <a:solidFill>
                  <a:prstClr val="black"/>
                </a:solidFill>
              </a:rPr>
              <a:t>nmol</a:t>
            </a:r>
            <a:r>
              <a:rPr lang="en-GB" dirty="0">
                <a:solidFill>
                  <a:prstClr val="black"/>
                </a:solidFill>
              </a:rPr>
              <a:t>/L and free testosterone &gt;0.25 </a:t>
            </a:r>
            <a:r>
              <a:rPr lang="en-GB" dirty="0" err="1">
                <a:solidFill>
                  <a:prstClr val="black"/>
                </a:solidFill>
              </a:rPr>
              <a:t>nmol</a:t>
            </a:r>
            <a:r>
              <a:rPr lang="en-GB" dirty="0">
                <a:solidFill>
                  <a:prstClr val="black"/>
                </a:solidFill>
              </a:rPr>
              <a:t>/L) or </a:t>
            </a:r>
            <a:r>
              <a:rPr lang="en-GB" dirty="0" err="1">
                <a:solidFill>
                  <a:prstClr val="black"/>
                </a:solidFill>
              </a:rPr>
              <a:t>hypogonadal</a:t>
            </a:r>
            <a:r>
              <a:rPr lang="en-GB" dirty="0">
                <a:solidFill>
                  <a:prstClr val="black"/>
                </a:solidFill>
              </a:rPr>
              <a:t> (total testosterone </a:t>
            </a:r>
            <a:br>
              <a:rPr lang="en-GB" dirty="0">
                <a:solidFill>
                  <a:prstClr val="black"/>
                </a:solidFill>
              </a:rPr>
            </a:br>
            <a:r>
              <a:rPr lang="en-GB" dirty="0">
                <a:solidFill>
                  <a:prstClr val="black"/>
                </a:solidFill>
              </a:rPr>
              <a:t>≤12 </a:t>
            </a:r>
            <a:r>
              <a:rPr lang="en-GB" dirty="0" err="1">
                <a:solidFill>
                  <a:prstClr val="black"/>
                </a:solidFill>
              </a:rPr>
              <a:t>nmol</a:t>
            </a:r>
            <a:r>
              <a:rPr lang="en-GB" dirty="0">
                <a:solidFill>
                  <a:prstClr val="black"/>
                </a:solidFill>
              </a:rPr>
              <a:t>/L or free testosterone ≤0.25 </a:t>
            </a:r>
            <a:r>
              <a:rPr lang="en-GB" dirty="0" err="1">
                <a:solidFill>
                  <a:prstClr val="black"/>
                </a:solidFill>
              </a:rPr>
              <a:t>nmol</a:t>
            </a:r>
            <a:r>
              <a:rPr lang="en-GB" dirty="0">
                <a:solidFill>
                  <a:prstClr val="black"/>
                </a:solidFill>
              </a:rPr>
              <a:t>/L). In patients with total testosterone ≤12 </a:t>
            </a:r>
            <a:r>
              <a:rPr lang="en-GB" dirty="0" err="1">
                <a:solidFill>
                  <a:prstClr val="black"/>
                </a:solidFill>
              </a:rPr>
              <a:t>nmol</a:t>
            </a:r>
            <a:r>
              <a:rPr lang="en-GB" dirty="0">
                <a:solidFill>
                  <a:prstClr val="black"/>
                </a:solidFill>
              </a:rPr>
              <a:t>/L, </a:t>
            </a:r>
            <a:br>
              <a:rPr lang="en-GB" dirty="0">
                <a:solidFill>
                  <a:prstClr val="black"/>
                </a:solidFill>
              </a:rPr>
            </a:br>
            <a:r>
              <a:rPr lang="en-GB" dirty="0">
                <a:solidFill>
                  <a:prstClr val="black"/>
                </a:solidFill>
              </a:rPr>
              <a:t>a second morning testosterone measurement was taken at ≥2 weeks later, according to European Association of Urology guidelines.</a:t>
            </a:r>
          </a:p>
          <a:p>
            <a:pPr marL="171436" indent="-171436" defTabSz="914324">
              <a:buFont typeface="Arial" panose="020B0604020202020204" pitchFamily="34" charset="0"/>
              <a:buChar char="•"/>
              <a:defRPr/>
            </a:pPr>
            <a:r>
              <a:rPr lang="en-GB" dirty="0">
                <a:solidFill>
                  <a:prstClr val="black"/>
                </a:solidFill>
              </a:rPr>
              <a:t>Of these men, 175/637 with serum total testosterone ≤12 </a:t>
            </a:r>
            <a:r>
              <a:rPr lang="en-GB" dirty="0" err="1">
                <a:solidFill>
                  <a:prstClr val="black"/>
                </a:solidFill>
              </a:rPr>
              <a:t>nmol</a:t>
            </a:r>
            <a:r>
              <a:rPr lang="en-GB" dirty="0">
                <a:solidFill>
                  <a:prstClr val="black"/>
                </a:solidFill>
              </a:rPr>
              <a:t>/L or free testosterone ≤0.25 </a:t>
            </a:r>
            <a:r>
              <a:rPr lang="en-GB" dirty="0" err="1">
                <a:solidFill>
                  <a:prstClr val="black"/>
                </a:solidFill>
              </a:rPr>
              <a:t>nmol</a:t>
            </a:r>
            <a:r>
              <a:rPr lang="en-GB" dirty="0">
                <a:solidFill>
                  <a:prstClr val="black"/>
                </a:solidFill>
              </a:rPr>
              <a:t>/L received </a:t>
            </a:r>
            <a:r>
              <a:rPr lang="en-GB" dirty="0" err="1">
                <a:solidFill>
                  <a:prstClr val="black"/>
                </a:solidFill>
              </a:rPr>
              <a:t>TTh</a:t>
            </a:r>
            <a:r>
              <a:rPr lang="en-GB" dirty="0">
                <a:solidFill>
                  <a:prstClr val="black"/>
                </a:solidFill>
              </a:rPr>
              <a:t> for a mean of 3.8 years. PDE-5 inhibitors and statins were prescribed to 175/857 and 662/857 men, respectively.</a:t>
            </a:r>
          </a:p>
          <a:p>
            <a:pPr marL="171436" indent="-171436" defTabSz="914324">
              <a:buFont typeface="Arial" panose="020B0604020202020204" pitchFamily="34" charset="0"/>
              <a:buChar char="•"/>
              <a:defRPr/>
            </a:pPr>
            <a:r>
              <a:rPr lang="en-GB" dirty="0">
                <a:solidFill>
                  <a:prstClr val="black"/>
                </a:solidFill>
              </a:rPr>
              <a:t>The primary endpoint of the study was all-cause mortality. Cox regression analysis was used to study the association between </a:t>
            </a:r>
            <a:r>
              <a:rPr lang="en-GB" dirty="0" err="1">
                <a:solidFill>
                  <a:prstClr val="black"/>
                </a:solidFill>
              </a:rPr>
              <a:t>TTh</a:t>
            </a:r>
            <a:r>
              <a:rPr lang="en-GB" dirty="0">
                <a:solidFill>
                  <a:prstClr val="black"/>
                </a:solidFill>
              </a:rPr>
              <a:t> and mortality.</a:t>
            </a:r>
          </a:p>
          <a:p>
            <a:pPr marL="171436" indent="-171436" defTabSz="914324">
              <a:buFont typeface="Arial" panose="020B0604020202020204" pitchFamily="34" charset="0"/>
              <a:buChar char="•"/>
              <a:defRPr/>
            </a:pPr>
            <a:r>
              <a:rPr lang="en-GB" dirty="0">
                <a:solidFill>
                  <a:prstClr val="black"/>
                </a:solidFill>
              </a:rPr>
              <a:t>Compared with the </a:t>
            </a:r>
            <a:r>
              <a:rPr lang="en-GB" dirty="0" err="1">
                <a:solidFill>
                  <a:prstClr val="black"/>
                </a:solidFill>
              </a:rPr>
              <a:t>hypogonadal</a:t>
            </a:r>
            <a:r>
              <a:rPr lang="en-GB" dirty="0">
                <a:solidFill>
                  <a:prstClr val="black"/>
                </a:solidFill>
              </a:rPr>
              <a:t>/</a:t>
            </a:r>
            <a:r>
              <a:rPr lang="en-GB" dirty="0" err="1">
                <a:solidFill>
                  <a:prstClr val="black"/>
                </a:solidFill>
              </a:rPr>
              <a:t>TTh</a:t>
            </a:r>
            <a:r>
              <a:rPr lang="en-GB" dirty="0">
                <a:solidFill>
                  <a:prstClr val="black"/>
                </a:solidFill>
              </a:rPr>
              <a:t>-untreated group, mortality in the </a:t>
            </a:r>
            <a:r>
              <a:rPr lang="en-GB" dirty="0" err="1">
                <a:solidFill>
                  <a:prstClr val="black"/>
                </a:solidFill>
              </a:rPr>
              <a:t>eugonadal</a:t>
            </a:r>
            <a:r>
              <a:rPr lang="en-GB" dirty="0">
                <a:solidFill>
                  <a:prstClr val="black"/>
                </a:solidFill>
              </a:rPr>
              <a:t> (p=0.023) and </a:t>
            </a:r>
            <a:r>
              <a:rPr lang="en-GB" dirty="0" err="1">
                <a:solidFill>
                  <a:prstClr val="black"/>
                </a:solidFill>
              </a:rPr>
              <a:t>hypogonadal</a:t>
            </a:r>
            <a:r>
              <a:rPr lang="en-GB" dirty="0">
                <a:solidFill>
                  <a:prstClr val="black"/>
                </a:solidFill>
              </a:rPr>
              <a:t>/ </a:t>
            </a:r>
            <a:r>
              <a:rPr lang="en-GB" dirty="0" err="1">
                <a:solidFill>
                  <a:prstClr val="black"/>
                </a:solidFill>
              </a:rPr>
              <a:t>TTh</a:t>
            </a:r>
            <a:r>
              <a:rPr lang="en-GB" dirty="0">
                <a:solidFill>
                  <a:prstClr val="black"/>
                </a:solidFill>
              </a:rPr>
              <a:t>-treated (p=0.027) groups was significantly reduced.</a:t>
            </a:r>
          </a:p>
          <a:p>
            <a:pPr marL="171436" indent="-171436" defTabSz="914324">
              <a:buFont typeface="Arial" panose="020B0604020202020204" pitchFamily="34" charset="0"/>
              <a:buChar char="•"/>
              <a:defRPr/>
            </a:pPr>
            <a:r>
              <a:rPr lang="en-GB" dirty="0">
                <a:solidFill>
                  <a:prstClr val="black"/>
                </a:solidFill>
              </a:rPr>
              <a:t>After repeating the Cox regression analysis in 682/857 men not given a PDE-5 inhibitor (which may </a:t>
            </a:r>
            <a:br>
              <a:rPr lang="en-GB" dirty="0">
                <a:solidFill>
                  <a:prstClr val="black"/>
                </a:solidFill>
              </a:rPr>
            </a:br>
            <a:r>
              <a:rPr lang="en-GB" dirty="0">
                <a:solidFill>
                  <a:prstClr val="black"/>
                </a:solidFill>
              </a:rPr>
              <a:t>be a confounding factor), mortality in the </a:t>
            </a:r>
            <a:r>
              <a:rPr lang="en-GB" dirty="0" err="1">
                <a:solidFill>
                  <a:prstClr val="black"/>
                </a:solidFill>
              </a:rPr>
              <a:t>eugonadal</a:t>
            </a:r>
            <a:r>
              <a:rPr lang="en-GB" dirty="0">
                <a:solidFill>
                  <a:prstClr val="black"/>
                </a:solidFill>
              </a:rPr>
              <a:t> and </a:t>
            </a:r>
            <a:r>
              <a:rPr lang="en-GB" dirty="0" err="1">
                <a:solidFill>
                  <a:prstClr val="black"/>
                </a:solidFill>
              </a:rPr>
              <a:t>hypogonadal</a:t>
            </a:r>
            <a:r>
              <a:rPr lang="en-GB" dirty="0">
                <a:solidFill>
                  <a:prstClr val="black"/>
                </a:solidFill>
              </a:rPr>
              <a:t>/</a:t>
            </a:r>
            <a:r>
              <a:rPr lang="en-GB" dirty="0" err="1">
                <a:solidFill>
                  <a:prstClr val="black"/>
                </a:solidFill>
              </a:rPr>
              <a:t>TTh</a:t>
            </a:r>
            <a:r>
              <a:rPr lang="en-GB" dirty="0">
                <a:solidFill>
                  <a:prstClr val="black"/>
                </a:solidFill>
              </a:rPr>
              <a:t>-treated groups was significantly lower than in the reference </a:t>
            </a:r>
            <a:r>
              <a:rPr lang="en-GB" dirty="0" err="1">
                <a:solidFill>
                  <a:prstClr val="black"/>
                </a:solidFill>
              </a:rPr>
              <a:t>hypogonadal</a:t>
            </a:r>
            <a:r>
              <a:rPr lang="en-GB" dirty="0">
                <a:solidFill>
                  <a:prstClr val="black"/>
                </a:solidFill>
              </a:rPr>
              <a:t>/</a:t>
            </a:r>
            <a:r>
              <a:rPr lang="en-GB" dirty="0" err="1">
                <a:solidFill>
                  <a:prstClr val="black"/>
                </a:solidFill>
              </a:rPr>
              <a:t>TTh</a:t>
            </a:r>
            <a:r>
              <a:rPr lang="en-GB" dirty="0">
                <a:solidFill>
                  <a:prstClr val="black"/>
                </a:solidFill>
              </a:rPr>
              <a:t>-untreated group.</a:t>
            </a:r>
          </a:p>
          <a:p>
            <a:pPr marL="171436" indent="-171436" defTabSz="914324">
              <a:buFont typeface="Arial" panose="020B0604020202020204" pitchFamily="34" charset="0"/>
              <a:buChar char="•"/>
              <a:defRPr/>
            </a:pPr>
            <a:r>
              <a:rPr lang="en-GB" dirty="0">
                <a:solidFill>
                  <a:prstClr val="black"/>
                </a:solidFill>
              </a:rPr>
              <a:t>Low baseline testosterone is associated with increased all-cause mortality in men with T2DM, and </a:t>
            </a:r>
            <a:br>
              <a:rPr lang="en-GB" dirty="0">
                <a:solidFill>
                  <a:prstClr val="black"/>
                </a:solidFill>
              </a:rPr>
            </a:br>
            <a:r>
              <a:rPr lang="en-GB" dirty="0" err="1">
                <a:solidFill>
                  <a:prstClr val="black"/>
                </a:solidFill>
              </a:rPr>
              <a:t>TTh</a:t>
            </a:r>
            <a:r>
              <a:rPr lang="en-GB" dirty="0">
                <a:solidFill>
                  <a:prstClr val="black"/>
                </a:solidFill>
              </a:rPr>
              <a:t> is independently associated with reduced all-cause mortality, especially in men aged &gt;60 years.</a:t>
            </a:r>
          </a:p>
          <a:p>
            <a:pPr defTabSz="914324">
              <a:defRPr/>
            </a:pPr>
            <a:endParaRPr lang="en-GB" dirty="0">
              <a:solidFill>
                <a:prstClr val="black"/>
              </a:solidFill>
            </a:endParaRPr>
          </a:p>
          <a:p>
            <a:pPr lvl="0">
              <a:defRPr/>
            </a:pPr>
            <a:r>
              <a:rPr lang="en-GB" dirty="0">
                <a:solidFill>
                  <a:prstClr val="black"/>
                </a:solidFill>
              </a:rPr>
              <a:t>PDE-5, phosphodiesterase type 5; T2DM, type 2 diabetes mellitus; </a:t>
            </a:r>
            <a:r>
              <a:rPr lang="en-GB" dirty="0" err="1">
                <a:solidFill>
                  <a:prstClr val="black"/>
                </a:solidFill>
              </a:rPr>
              <a:t>TTh</a:t>
            </a:r>
            <a:r>
              <a:rPr lang="en-GB" dirty="0">
                <a:solidFill>
                  <a:prstClr val="black"/>
                </a:solidFill>
              </a:rPr>
              <a:t>, testosterone therapy</a:t>
            </a:r>
          </a:p>
          <a:p>
            <a:pPr lvl="0">
              <a:defRPr/>
            </a:pPr>
            <a:endParaRPr lang="en-GB" b="1" dirty="0">
              <a:solidFill>
                <a:prstClr val="black"/>
              </a:solidFill>
            </a:endParaRPr>
          </a:p>
          <a:p>
            <a:pPr defTabSz="914324">
              <a:defRPr/>
            </a:pPr>
            <a:r>
              <a:rPr lang="en-GB" b="1" dirty="0">
                <a:solidFill>
                  <a:prstClr val="black"/>
                </a:solidFill>
              </a:rPr>
              <a:t>Reference</a:t>
            </a:r>
          </a:p>
          <a:p>
            <a:pPr defTabSz="914324">
              <a:defRPr/>
            </a:pPr>
            <a:r>
              <a:rPr lang="da-DK" dirty="0">
                <a:solidFill>
                  <a:prstClr val="black"/>
                </a:solidFill>
              </a:rPr>
              <a:t>Hackett G </a:t>
            </a:r>
            <a:r>
              <a:rPr lang="da-DK" i="1" dirty="0">
                <a:solidFill>
                  <a:prstClr val="black"/>
                </a:solidFill>
              </a:rPr>
              <a:t>et al. Int J Clin Pract </a:t>
            </a:r>
            <a:r>
              <a:rPr lang="da-DK" dirty="0">
                <a:solidFill>
                  <a:prstClr val="black"/>
                </a:solidFill>
              </a:rPr>
              <a:t>2016;70:244–53.</a:t>
            </a:r>
            <a:endParaRPr lang="en-US" dirty="0">
              <a:solidFill>
                <a:prstClr val="black"/>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FADCE-6200-4FA6-B02B-06991B4E0A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6304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6" y="4925408"/>
            <a:ext cx="6179344" cy="4029879"/>
          </a:xfrm>
        </p:spPr>
        <p:txBody>
          <a:bodyPr>
            <a:normAutofit fontScale="92500" lnSpcReduction="20000"/>
          </a:bodyPr>
          <a:lstStyle/>
          <a:p>
            <a:pPr marL="171436" indent="-171436">
              <a:buFont typeface="Arial" panose="020B0604020202020204" pitchFamily="34" charset="0"/>
              <a:buChar char="•"/>
              <a:defRPr/>
            </a:pPr>
            <a:r>
              <a:rPr lang="en-GB" dirty="0">
                <a:solidFill>
                  <a:prstClr val="black"/>
                </a:solidFill>
              </a:rPr>
              <a:t>This 6-year follow-up study included 581 men with type 2 diabetes who had testosterone levels measured between 2002–05.</a:t>
            </a:r>
          </a:p>
          <a:p>
            <a:pPr marL="171436" indent="-171436">
              <a:buFont typeface="Arial" panose="020B0604020202020204" pitchFamily="34" charset="0"/>
              <a:buChar char="•"/>
              <a:defRPr/>
            </a:pPr>
            <a:r>
              <a:rPr lang="en-GB" dirty="0">
                <a:solidFill>
                  <a:prstClr val="black"/>
                </a:solidFill>
              </a:rPr>
              <a:t>Mortality rates were compared between </a:t>
            </a:r>
            <a:r>
              <a:rPr lang="en-GB" dirty="0" err="1">
                <a:solidFill>
                  <a:prstClr val="black"/>
                </a:solidFill>
              </a:rPr>
              <a:t>eugonadal</a:t>
            </a:r>
            <a:r>
              <a:rPr lang="en-GB" dirty="0">
                <a:solidFill>
                  <a:prstClr val="black"/>
                </a:solidFill>
              </a:rPr>
              <a:t> men (total testosterone &gt;10.4 </a:t>
            </a:r>
            <a:r>
              <a:rPr lang="en-GB" dirty="0" err="1">
                <a:solidFill>
                  <a:prstClr val="black"/>
                </a:solidFill>
              </a:rPr>
              <a:t>nmol</a:t>
            </a:r>
            <a:r>
              <a:rPr lang="en-GB" dirty="0">
                <a:solidFill>
                  <a:prstClr val="black"/>
                </a:solidFill>
              </a:rPr>
              <a:t>/L; n=343) and </a:t>
            </a:r>
            <a:r>
              <a:rPr lang="en-GB" dirty="0" err="1">
                <a:solidFill>
                  <a:prstClr val="black"/>
                </a:solidFill>
              </a:rPr>
              <a:t>hypogonadal</a:t>
            </a:r>
            <a:r>
              <a:rPr lang="en-GB" dirty="0">
                <a:solidFill>
                  <a:prstClr val="black"/>
                </a:solidFill>
              </a:rPr>
              <a:t> men (total testosterone ≤10.4 </a:t>
            </a:r>
            <a:r>
              <a:rPr lang="en-GB" dirty="0" err="1">
                <a:solidFill>
                  <a:prstClr val="black"/>
                </a:solidFill>
              </a:rPr>
              <a:t>nmol</a:t>
            </a:r>
            <a:r>
              <a:rPr lang="en-GB" dirty="0">
                <a:solidFill>
                  <a:prstClr val="black"/>
                </a:solidFill>
              </a:rPr>
              <a:t>/L; n=238).</a:t>
            </a:r>
          </a:p>
          <a:p>
            <a:pPr marL="171436" indent="-171436">
              <a:buFont typeface="Arial" panose="020B0604020202020204" pitchFamily="34" charset="0"/>
              <a:buChar char="•"/>
              <a:defRPr/>
            </a:pPr>
            <a:r>
              <a:rPr lang="en-GB" dirty="0">
                <a:solidFill>
                  <a:prstClr val="black"/>
                </a:solidFill>
              </a:rPr>
              <a:t>The effect of </a:t>
            </a:r>
            <a:r>
              <a:rPr lang="en-GB" dirty="0" err="1">
                <a:solidFill>
                  <a:prstClr val="black"/>
                </a:solidFill>
              </a:rPr>
              <a:t>TTh</a:t>
            </a:r>
            <a:r>
              <a:rPr lang="en-GB" dirty="0">
                <a:solidFill>
                  <a:prstClr val="black"/>
                </a:solidFill>
              </a:rPr>
              <a:t> (as per normal clinical practice: 85.9% testosterone gel and 14.1% intramuscular testosterone </a:t>
            </a:r>
            <a:r>
              <a:rPr lang="en-GB" dirty="0" err="1">
                <a:solidFill>
                  <a:prstClr val="black"/>
                </a:solidFill>
              </a:rPr>
              <a:t>undecanoate</a:t>
            </a:r>
            <a:r>
              <a:rPr lang="en-GB" dirty="0">
                <a:solidFill>
                  <a:prstClr val="black"/>
                </a:solidFill>
              </a:rPr>
              <a:t>) was assessed retrospectively in the </a:t>
            </a:r>
            <a:r>
              <a:rPr lang="en-GB" dirty="0" err="1">
                <a:solidFill>
                  <a:prstClr val="black"/>
                </a:solidFill>
              </a:rPr>
              <a:t>hypogonadal</a:t>
            </a:r>
            <a:r>
              <a:rPr lang="en-GB" dirty="0">
                <a:solidFill>
                  <a:prstClr val="black"/>
                </a:solidFill>
              </a:rPr>
              <a:t> group.</a:t>
            </a:r>
          </a:p>
          <a:p>
            <a:pPr marL="171436" indent="-171436">
              <a:buFont typeface="Arial" panose="020B0604020202020204" pitchFamily="34" charset="0"/>
              <a:buChar char="•"/>
              <a:defRPr/>
            </a:pPr>
            <a:r>
              <a:rPr lang="en-GB" dirty="0">
                <a:solidFill>
                  <a:prstClr val="black"/>
                </a:solidFill>
              </a:rPr>
              <a:t>Kaplan–Meier survival curves showed a significant decrease in survival in the </a:t>
            </a:r>
            <a:r>
              <a:rPr lang="en-GB" dirty="0" err="1">
                <a:solidFill>
                  <a:prstClr val="black"/>
                </a:solidFill>
              </a:rPr>
              <a:t>hypogonadal</a:t>
            </a:r>
            <a:r>
              <a:rPr lang="en-GB" dirty="0">
                <a:solidFill>
                  <a:prstClr val="black"/>
                </a:solidFill>
              </a:rPr>
              <a:t> group compared with the </a:t>
            </a:r>
            <a:r>
              <a:rPr lang="en-GB" dirty="0" err="1">
                <a:solidFill>
                  <a:prstClr val="black"/>
                </a:solidFill>
              </a:rPr>
              <a:t>eugonadal</a:t>
            </a:r>
            <a:r>
              <a:rPr lang="en-GB" dirty="0">
                <a:solidFill>
                  <a:prstClr val="black"/>
                </a:solidFill>
              </a:rPr>
              <a:t> group (p=0.002).</a:t>
            </a:r>
          </a:p>
          <a:p>
            <a:pPr marL="171436" indent="-171436">
              <a:buFont typeface="Arial" panose="020B0604020202020204" pitchFamily="34" charset="0"/>
              <a:buChar char="•"/>
              <a:defRPr/>
            </a:pPr>
            <a:r>
              <a:rPr lang="en-GB" dirty="0">
                <a:solidFill>
                  <a:prstClr val="black"/>
                </a:solidFill>
              </a:rPr>
              <a:t>In the Cox regression model, after adjusting for covariates of age, weight, height, body mass index, glycated haemoglobin, pre-existing cardiovascular disease, smoking, statin and angiotensin receptor blocker/angiotensin-converting enzyme inhibitor therapy) at baseline, the hazard ratio for decreased survival was 2.02 (95% CI: 1.2 to 3.4); p=0.009.</a:t>
            </a:r>
          </a:p>
          <a:p>
            <a:pPr marL="171436" indent="-171436">
              <a:buFont typeface="Arial" panose="020B0604020202020204" pitchFamily="34" charset="0"/>
              <a:buChar char="•"/>
              <a:defRPr/>
            </a:pPr>
            <a:r>
              <a:rPr lang="en-GB" dirty="0">
                <a:solidFill>
                  <a:prstClr val="black"/>
                </a:solidFill>
              </a:rPr>
              <a:t>Mean baseline testosterone levels were significantly low in patients who died (10.9 ± 5.2 </a:t>
            </a:r>
            <a:r>
              <a:rPr lang="en-GB" dirty="0" err="1">
                <a:solidFill>
                  <a:prstClr val="black"/>
                </a:solidFill>
              </a:rPr>
              <a:t>nmol</a:t>
            </a:r>
            <a:r>
              <a:rPr lang="en-GB" dirty="0">
                <a:solidFill>
                  <a:prstClr val="black"/>
                </a:solidFill>
              </a:rPr>
              <a:t>/L) compared with those who were alive (12.6 ± 5.5 </a:t>
            </a:r>
            <a:r>
              <a:rPr lang="en-GB" dirty="0" err="1">
                <a:solidFill>
                  <a:prstClr val="black"/>
                </a:solidFill>
              </a:rPr>
              <a:t>nmol</a:t>
            </a:r>
            <a:r>
              <a:rPr lang="en-GB" dirty="0">
                <a:solidFill>
                  <a:prstClr val="black"/>
                </a:solidFill>
              </a:rPr>
              <a:t>/L; p=0.018). The mortality rate was 17.2% (41/238) in </a:t>
            </a:r>
            <a:r>
              <a:rPr lang="en-GB" dirty="0" err="1">
                <a:solidFill>
                  <a:prstClr val="black"/>
                </a:solidFill>
              </a:rPr>
              <a:t>hypogonadal</a:t>
            </a:r>
            <a:r>
              <a:rPr lang="en-GB" dirty="0">
                <a:solidFill>
                  <a:prstClr val="black"/>
                </a:solidFill>
              </a:rPr>
              <a:t> men compared with 9% (31/343; p=0.003) in </a:t>
            </a:r>
            <a:r>
              <a:rPr lang="en-GB" dirty="0" err="1">
                <a:solidFill>
                  <a:prstClr val="black"/>
                </a:solidFill>
              </a:rPr>
              <a:t>eugonadal</a:t>
            </a:r>
            <a:r>
              <a:rPr lang="en-GB" dirty="0">
                <a:solidFill>
                  <a:prstClr val="black"/>
                </a:solidFill>
              </a:rPr>
              <a:t> men.</a:t>
            </a:r>
          </a:p>
          <a:p>
            <a:pPr marL="171436" indent="-171436">
              <a:buFont typeface="Arial" panose="020B0604020202020204" pitchFamily="34" charset="0"/>
              <a:buChar char="•"/>
              <a:defRPr/>
            </a:pPr>
            <a:r>
              <a:rPr lang="en-GB" dirty="0">
                <a:solidFill>
                  <a:prstClr val="black"/>
                </a:solidFill>
              </a:rPr>
              <a:t>Of the 238 </a:t>
            </a:r>
            <a:r>
              <a:rPr lang="en-GB" dirty="0" err="1">
                <a:solidFill>
                  <a:prstClr val="black"/>
                </a:solidFill>
              </a:rPr>
              <a:t>hypogonadal</a:t>
            </a:r>
            <a:r>
              <a:rPr lang="en-GB" dirty="0">
                <a:solidFill>
                  <a:prstClr val="black"/>
                </a:solidFill>
              </a:rPr>
              <a:t> men, 64 (27%) received </a:t>
            </a:r>
            <a:r>
              <a:rPr lang="en-GB" dirty="0" err="1">
                <a:solidFill>
                  <a:prstClr val="black"/>
                </a:solidFill>
              </a:rPr>
              <a:t>TTh</a:t>
            </a:r>
            <a:r>
              <a:rPr lang="en-GB" dirty="0">
                <a:solidFill>
                  <a:prstClr val="black"/>
                </a:solidFill>
              </a:rPr>
              <a:t> and 174 did not. A total of 60 </a:t>
            </a:r>
            <a:r>
              <a:rPr lang="en-GB" dirty="0" err="1">
                <a:solidFill>
                  <a:prstClr val="black"/>
                </a:solidFill>
              </a:rPr>
              <a:t>hypogonadal</a:t>
            </a:r>
            <a:r>
              <a:rPr lang="en-GB" dirty="0">
                <a:solidFill>
                  <a:prstClr val="black"/>
                </a:solidFill>
              </a:rPr>
              <a:t> men received </a:t>
            </a:r>
            <a:r>
              <a:rPr lang="en-GB" dirty="0" err="1">
                <a:solidFill>
                  <a:prstClr val="black"/>
                </a:solidFill>
              </a:rPr>
              <a:t>TTh</a:t>
            </a:r>
            <a:r>
              <a:rPr lang="en-GB" dirty="0">
                <a:solidFill>
                  <a:prstClr val="black"/>
                </a:solidFill>
              </a:rPr>
              <a:t> for ≥12 months and 51 had treatment for ≥2 years.</a:t>
            </a:r>
          </a:p>
          <a:p>
            <a:pPr marL="171436" indent="-171436">
              <a:buFont typeface="Arial" panose="020B0604020202020204" pitchFamily="34" charset="0"/>
              <a:buChar char="•"/>
              <a:defRPr/>
            </a:pPr>
            <a:r>
              <a:rPr lang="en-GB" dirty="0">
                <a:solidFill>
                  <a:prstClr val="black"/>
                </a:solidFill>
              </a:rPr>
              <a:t>There was a significant increase in mortality rate in the </a:t>
            </a:r>
            <a:r>
              <a:rPr lang="en-GB" dirty="0" err="1">
                <a:solidFill>
                  <a:prstClr val="black"/>
                </a:solidFill>
              </a:rPr>
              <a:t>TTh</a:t>
            </a:r>
            <a:r>
              <a:rPr lang="en-GB" dirty="0">
                <a:solidFill>
                  <a:prstClr val="black"/>
                </a:solidFill>
              </a:rPr>
              <a:t>-untreated group (20.1% [35/174]) compared with the </a:t>
            </a:r>
            <a:r>
              <a:rPr lang="en-GB" dirty="0" err="1">
                <a:solidFill>
                  <a:prstClr val="black"/>
                </a:solidFill>
              </a:rPr>
              <a:t>TTh</a:t>
            </a:r>
            <a:r>
              <a:rPr lang="en-GB" dirty="0">
                <a:solidFill>
                  <a:prstClr val="black"/>
                </a:solidFill>
              </a:rPr>
              <a:t>-treated group [9.4% (6/64); p=0.002] and </a:t>
            </a:r>
            <a:r>
              <a:rPr lang="en-GB" dirty="0" err="1">
                <a:solidFill>
                  <a:prstClr val="black"/>
                </a:solidFill>
              </a:rPr>
              <a:t>eugonadal</a:t>
            </a:r>
            <a:r>
              <a:rPr lang="en-GB" dirty="0">
                <a:solidFill>
                  <a:prstClr val="black"/>
                </a:solidFill>
              </a:rPr>
              <a:t> men [9.1% (31/340)].</a:t>
            </a:r>
          </a:p>
          <a:p>
            <a:pPr marL="171436" indent="-171436">
              <a:buFont typeface="Arial" panose="020B0604020202020204" pitchFamily="34" charset="0"/>
              <a:buChar char="•"/>
              <a:defRPr/>
            </a:pPr>
            <a:r>
              <a:rPr lang="en-GB" dirty="0">
                <a:solidFill>
                  <a:prstClr val="black"/>
                </a:solidFill>
              </a:rPr>
              <a:t>The multivariate-adjusted hazard ratio for decreased survival in </a:t>
            </a:r>
            <a:r>
              <a:rPr lang="en-GB" dirty="0" err="1">
                <a:solidFill>
                  <a:prstClr val="black"/>
                </a:solidFill>
              </a:rPr>
              <a:t>TTh</a:t>
            </a:r>
            <a:r>
              <a:rPr lang="en-GB" dirty="0">
                <a:solidFill>
                  <a:prstClr val="black"/>
                </a:solidFill>
              </a:rPr>
              <a:t>-untreated </a:t>
            </a:r>
            <a:r>
              <a:rPr lang="en-GB" dirty="0" err="1">
                <a:solidFill>
                  <a:prstClr val="black"/>
                </a:solidFill>
              </a:rPr>
              <a:t>hypogonadal</a:t>
            </a:r>
            <a:r>
              <a:rPr lang="en-GB" dirty="0">
                <a:solidFill>
                  <a:prstClr val="black"/>
                </a:solidFill>
              </a:rPr>
              <a:t> men was</a:t>
            </a:r>
            <a:br>
              <a:rPr lang="en-GB" dirty="0">
                <a:solidFill>
                  <a:prstClr val="black"/>
                </a:solidFill>
              </a:rPr>
            </a:br>
            <a:r>
              <a:rPr lang="en-GB" dirty="0">
                <a:solidFill>
                  <a:prstClr val="black"/>
                </a:solidFill>
              </a:rPr>
              <a:t>2.3 (95% CI: 1.3 to 3.9; p=0.004).</a:t>
            </a:r>
          </a:p>
          <a:p>
            <a:pPr marL="171436" indent="-171436">
              <a:buFont typeface="Arial" panose="020B0604020202020204" pitchFamily="34" charset="0"/>
              <a:buChar char="•"/>
              <a:defRPr/>
            </a:pPr>
            <a:r>
              <a:rPr lang="en-GB" dirty="0">
                <a:solidFill>
                  <a:prstClr val="black"/>
                </a:solidFill>
              </a:rPr>
              <a:t>Low testosterone levels predicted an increase in all-cause mortality during long-term follow-up.</a:t>
            </a:r>
          </a:p>
          <a:p>
            <a:pPr lvl="0">
              <a:defRPr/>
            </a:pPr>
            <a:endParaRPr lang="en-GB" dirty="0">
              <a:solidFill>
                <a:prstClr val="black"/>
              </a:solidFill>
            </a:endParaRPr>
          </a:p>
          <a:p>
            <a:pPr lvl="0">
              <a:defRPr/>
            </a:pPr>
            <a:r>
              <a:rPr lang="en-GB" dirty="0">
                <a:solidFill>
                  <a:prstClr val="black"/>
                </a:solidFill>
              </a:rPr>
              <a:t>CI, confidence interval; T2DM, type 2 diabetes mellitus; </a:t>
            </a:r>
            <a:r>
              <a:rPr lang="en-GB" dirty="0" err="1">
                <a:solidFill>
                  <a:prstClr val="black"/>
                </a:solidFill>
              </a:rPr>
              <a:t>TTh</a:t>
            </a:r>
            <a:r>
              <a:rPr lang="en-GB" dirty="0">
                <a:solidFill>
                  <a:prstClr val="black"/>
                </a:solidFill>
              </a:rPr>
              <a:t>, testosterone therapy</a:t>
            </a:r>
          </a:p>
          <a:p>
            <a:pPr lvl="0">
              <a:defRPr/>
            </a:pPr>
            <a:endParaRPr lang="en-GB" dirty="0">
              <a:solidFill>
                <a:prstClr val="black"/>
              </a:solidFill>
            </a:endParaRPr>
          </a:p>
          <a:p>
            <a:pPr lvl="0">
              <a:defRPr/>
            </a:pPr>
            <a:r>
              <a:rPr lang="en-GB" b="1" dirty="0">
                <a:solidFill>
                  <a:prstClr val="black"/>
                </a:solidFill>
              </a:rPr>
              <a:t>Reference</a:t>
            </a:r>
          </a:p>
          <a:p>
            <a:pPr lvl="0">
              <a:defRPr/>
            </a:pPr>
            <a:r>
              <a:rPr lang="en-GB" dirty="0" err="1">
                <a:solidFill>
                  <a:prstClr val="black"/>
                </a:solidFill>
              </a:rPr>
              <a:t>Muraleedharan</a:t>
            </a:r>
            <a:r>
              <a:rPr lang="en-GB" dirty="0">
                <a:solidFill>
                  <a:prstClr val="black"/>
                </a:solidFill>
              </a:rPr>
              <a:t> V </a:t>
            </a:r>
            <a:r>
              <a:rPr lang="en-GB" i="1" dirty="0">
                <a:solidFill>
                  <a:prstClr val="black"/>
                </a:solidFill>
              </a:rPr>
              <a:t>et al.  </a:t>
            </a:r>
            <a:r>
              <a:rPr lang="en-GB" i="1" dirty="0" err="1">
                <a:solidFill>
                  <a:prstClr val="black"/>
                </a:solidFill>
              </a:rPr>
              <a:t>Eur</a:t>
            </a:r>
            <a:r>
              <a:rPr lang="en-GB" i="1" dirty="0">
                <a:solidFill>
                  <a:prstClr val="black"/>
                </a:solidFill>
              </a:rPr>
              <a:t> J </a:t>
            </a:r>
            <a:r>
              <a:rPr lang="en-GB" i="1" dirty="0" err="1">
                <a:solidFill>
                  <a:prstClr val="black"/>
                </a:solidFill>
              </a:rPr>
              <a:t>Endocrinol</a:t>
            </a:r>
            <a:r>
              <a:rPr lang="en-GB" i="1" dirty="0">
                <a:solidFill>
                  <a:prstClr val="black"/>
                </a:solidFill>
              </a:rPr>
              <a:t> </a:t>
            </a:r>
            <a:r>
              <a:rPr lang="en-GB" dirty="0">
                <a:solidFill>
                  <a:prstClr val="black"/>
                </a:solidFill>
              </a:rPr>
              <a:t>2013;166;725–33.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FADCE-6200-4FA6-B02B-06991B4E0A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6304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6" y="4925408"/>
            <a:ext cx="5976143" cy="4556218"/>
          </a:xfrm>
        </p:spPr>
        <p:txBody>
          <a:bodyPr>
            <a:normAutofit/>
          </a:bodyPr>
          <a:lstStyle/>
          <a:p>
            <a:pPr marL="171436" indent="-171436">
              <a:buFont typeface="Arial" panose="020B0604020202020204" pitchFamily="34" charset="0"/>
              <a:buChar char="•"/>
            </a:pPr>
            <a:r>
              <a:rPr lang="en-GB" sz="1200" dirty="0"/>
              <a:t>This registry study analysed 316 men with prediabetes (defined as HbA</a:t>
            </a:r>
            <a:r>
              <a:rPr lang="en-GB" sz="1200" baseline="-25000" dirty="0"/>
              <a:t>1c</a:t>
            </a:r>
            <a:r>
              <a:rPr lang="en-GB" sz="1200" dirty="0"/>
              <a:t> 5.7–6.4%) and total testosterone levels ≤12.1 </a:t>
            </a:r>
            <a:r>
              <a:rPr lang="en-GB" sz="1200" dirty="0" err="1"/>
              <a:t>nmol</a:t>
            </a:r>
            <a:r>
              <a:rPr lang="en-GB" sz="1200" dirty="0"/>
              <a:t>/L with symptoms of hypogonadism. </a:t>
            </a:r>
          </a:p>
          <a:p>
            <a:pPr marL="171436" indent="-171436">
              <a:buFont typeface="Arial" panose="020B0604020202020204" pitchFamily="34" charset="0"/>
              <a:buChar char="•"/>
            </a:pPr>
            <a:r>
              <a:rPr lang="en-GB" sz="1200" dirty="0"/>
              <a:t>Patients in this study were pooled from two ongoing urological registries.</a:t>
            </a:r>
          </a:p>
          <a:p>
            <a:pPr marL="171436" indent="-171436">
              <a:buFont typeface="Arial" panose="020B0604020202020204" pitchFamily="34" charset="0"/>
              <a:buChar char="•"/>
            </a:pPr>
            <a:r>
              <a:rPr lang="en-GB" sz="1200" dirty="0"/>
              <a:t>In total, 229 men received parenteral testosterone </a:t>
            </a:r>
            <a:r>
              <a:rPr lang="en-GB" sz="1200" dirty="0" err="1"/>
              <a:t>undecanoate</a:t>
            </a:r>
            <a:r>
              <a:rPr lang="en-GB" sz="1200" dirty="0"/>
              <a:t> every 12 weeks after an initial 6-week interval and 87 men served as untreated controls.</a:t>
            </a:r>
          </a:p>
          <a:p>
            <a:pPr marL="171436" indent="-171436">
              <a:buFont typeface="Arial" panose="020B0604020202020204" pitchFamily="34" charset="0"/>
              <a:buChar char="•"/>
            </a:pPr>
            <a:r>
              <a:rPr lang="en-GB" sz="1200" dirty="0"/>
              <a:t>The following parameters were measured: total testosterone, weight, waist circumference, body weight, haemoglobin, haematocrit, fasting glucose, HbA</a:t>
            </a:r>
            <a:r>
              <a:rPr lang="en-GB" sz="1200" baseline="-25000" dirty="0"/>
              <a:t>1c</a:t>
            </a:r>
            <a:r>
              <a:rPr lang="en-GB" sz="1200" dirty="0"/>
              <a:t>, systolic/diastolic blood pressure, heart rate, and lipids (total cholesterol, low-density lipoprotein cholesterol, </a:t>
            </a:r>
            <a:br>
              <a:rPr lang="en-GB" sz="1200" dirty="0"/>
            </a:br>
            <a:r>
              <a:rPr lang="en-GB" sz="1200" dirty="0"/>
              <a:t>high-density lipoprotein cholesterol, triglycerides).</a:t>
            </a:r>
          </a:p>
          <a:p>
            <a:pPr marL="171436" indent="-171436">
              <a:buFont typeface="Arial" panose="020B0604020202020204" pitchFamily="34" charset="0"/>
              <a:buChar char="•"/>
            </a:pPr>
            <a:r>
              <a:rPr lang="en-GB" sz="1200" dirty="0"/>
              <a:t>Metabolic and anthropometric parameters were measured twice-yearly for 8 years.</a:t>
            </a:r>
          </a:p>
          <a:p>
            <a:pPr marL="185751" indent="-185751">
              <a:buFont typeface="Arial" panose="020B0604020202020204" pitchFamily="34" charset="0"/>
              <a:buChar char="•"/>
            </a:pPr>
            <a:r>
              <a:rPr lang="en-GB" sz="1200" dirty="0" err="1"/>
              <a:t>TTh</a:t>
            </a:r>
            <a:r>
              <a:rPr lang="en-GB" sz="1200" dirty="0"/>
              <a:t> led to substantial improvements in glycaemic parameters; both fasting blood glucose and HbA</a:t>
            </a:r>
            <a:r>
              <a:rPr lang="en-GB" sz="1200" baseline="-25000" dirty="0"/>
              <a:t>1c</a:t>
            </a:r>
            <a:r>
              <a:rPr lang="en-GB" sz="1200" dirty="0"/>
              <a:t> values were reduced in the </a:t>
            </a:r>
            <a:r>
              <a:rPr lang="en-GB" sz="1200" dirty="0" err="1"/>
              <a:t>TTh</a:t>
            </a:r>
            <a:r>
              <a:rPr lang="en-GB" sz="1200" dirty="0"/>
              <a:t>-treated group but were increased in the </a:t>
            </a:r>
            <a:br>
              <a:rPr lang="en-GB" sz="1200" dirty="0"/>
            </a:br>
            <a:r>
              <a:rPr lang="en-GB" sz="1200" dirty="0" err="1"/>
              <a:t>TTh</a:t>
            </a:r>
            <a:r>
              <a:rPr lang="en-GB" sz="1200" dirty="0"/>
              <a:t>-untreated group.</a:t>
            </a:r>
          </a:p>
          <a:p>
            <a:endParaRPr lang="en-GB" sz="1200" dirty="0"/>
          </a:p>
          <a:p>
            <a:r>
              <a:rPr lang="en-GB" sz="1200" dirty="0"/>
              <a:t>HbA</a:t>
            </a:r>
            <a:r>
              <a:rPr lang="en-GB" sz="1200" baseline="-25000" dirty="0"/>
              <a:t>1c</a:t>
            </a:r>
            <a:r>
              <a:rPr lang="en-GB" sz="1200" dirty="0"/>
              <a:t>, glycated haemoglobin; </a:t>
            </a:r>
            <a:r>
              <a:rPr lang="en-GB" sz="1200" dirty="0" err="1"/>
              <a:t>TTh</a:t>
            </a:r>
            <a:r>
              <a:rPr lang="en-GB" sz="1200" dirty="0"/>
              <a:t>, testosterone therapy</a:t>
            </a:r>
          </a:p>
          <a:p>
            <a:endParaRPr lang="en-GB" sz="1200" dirty="0"/>
          </a:p>
          <a:p>
            <a:r>
              <a:rPr lang="en-GB" sz="1200" b="1" dirty="0"/>
              <a:t>Reference</a:t>
            </a:r>
          </a:p>
          <a:p>
            <a:r>
              <a:rPr lang="en-GB" sz="1200" dirty="0">
                <a:solidFill>
                  <a:srgbClr val="000000"/>
                </a:solidFill>
              </a:rPr>
              <a:t>Yassin A </a:t>
            </a:r>
            <a:r>
              <a:rPr lang="en-GB" sz="1200" i="1" dirty="0">
                <a:solidFill>
                  <a:srgbClr val="000000"/>
                </a:solidFill>
              </a:rPr>
              <a:t>et al. Diabetes Care </a:t>
            </a:r>
            <a:r>
              <a:rPr lang="en-GB" sz="1200" dirty="0">
                <a:solidFill>
                  <a:srgbClr val="000000"/>
                </a:solidFill>
              </a:rPr>
              <a:t>2019;42:1104–11.</a:t>
            </a:r>
            <a:endParaRPr lang="en-GB" sz="1400" dirty="0">
              <a:solidFill>
                <a:srgbClr val="000000"/>
              </a:solidFill>
            </a:endParaRPr>
          </a:p>
        </p:txBody>
      </p:sp>
      <p:sp>
        <p:nvSpPr>
          <p:cNvPr id="4" name="Slide Number Placeholder 3"/>
          <p:cNvSpPr>
            <a:spLocks noGrp="1"/>
          </p:cNvSpPr>
          <p:nvPr>
            <p:ph type="sldNum" sz="quarter" idx="10"/>
          </p:nvPr>
        </p:nvSpPr>
        <p:spPr/>
        <p:txBody>
          <a:bodyPr/>
          <a:lstStyle/>
          <a:p>
            <a:pPr marL="0" marR="0" lvl="0" indent="0" algn="r" defTabSz="914324" rtl="0" eaLnBrk="1" fontAlgn="auto" latinLnBrk="0" hangingPunct="1">
              <a:lnSpc>
                <a:spcPct val="100000"/>
              </a:lnSpc>
              <a:spcBef>
                <a:spcPts val="0"/>
              </a:spcBef>
              <a:spcAft>
                <a:spcPts val="0"/>
              </a:spcAft>
              <a:buClrTx/>
              <a:buSzTx/>
              <a:buFontTx/>
              <a:buNone/>
              <a:tabLst/>
              <a:defRPr/>
            </a:pPr>
            <a:fld id="{A0EFADCE-6200-4FA6-B02B-06991B4E0A5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324"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6304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6" y="4925408"/>
            <a:ext cx="6122194" cy="4556218"/>
          </a:xfrm>
        </p:spPr>
        <p:txBody>
          <a:bodyPr>
            <a:normAutofit/>
          </a:bodyPr>
          <a:lstStyle/>
          <a:p>
            <a:pPr marL="171436" indent="-171436">
              <a:buFont typeface="Arial" panose="020B0604020202020204" pitchFamily="34" charset="0"/>
              <a:buChar char="•"/>
            </a:pPr>
            <a:r>
              <a:rPr lang="en-GB" sz="1200" dirty="0"/>
              <a:t>HbA</a:t>
            </a:r>
            <a:r>
              <a:rPr lang="en-GB" sz="1200" baseline="-25000" dirty="0"/>
              <a:t>1c</a:t>
            </a:r>
            <a:r>
              <a:rPr lang="en-GB" sz="1200" dirty="0"/>
              <a:t> decreased by 0.39 ± 0.03% (p&lt;0.0001) in the </a:t>
            </a:r>
            <a:r>
              <a:rPr lang="en-GB" sz="1200" dirty="0" err="1"/>
              <a:t>TTh</a:t>
            </a:r>
            <a:r>
              <a:rPr lang="en-GB" sz="1200" dirty="0"/>
              <a:t>-treated group and increased by </a:t>
            </a:r>
            <a:br>
              <a:rPr lang="en-GB" sz="1200" dirty="0"/>
            </a:br>
            <a:r>
              <a:rPr lang="en-GB" sz="1200" dirty="0"/>
              <a:t>0.63 ± 0.1% (p&lt;0.0001) in the </a:t>
            </a:r>
            <a:r>
              <a:rPr lang="en-GB" sz="1200" dirty="0" err="1"/>
              <a:t>TTh</a:t>
            </a:r>
            <a:r>
              <a:rPr lang="en-GB" sz="1200" dirty="0"/>
              <a:t>-untreated group. </a:t>
            </a:r>
          </a:p>
          <a:p>
            <a:pPr marL="171436" indent="-171436">
              <a:buFont typeface="Arial" panose="020B0604020202020204" pitchFamily="34" charset="0"/>
              <a:buChar char="•"/>
            </a:pPr>
            <a:r>
              <a:rPr lang="en-GB" sz="1200" dirty="0"/>
              <a:t>The differences in glucose concentrations and HbA</a:t>
            </a:r>
            <a:r>
              <a:rPr lang="en-GB" sz="1200" baseline="-25000" dirty="0"/>
              <a:t>1c</a:t>
            </a:r>
            <a:r>
              <a:rPr lang="en-GB" sz="1200" dirty="0"/>
              <a:t> were substantial and significant between the two groups throughout the entire follow-up period, amounting to a difference in HbA</a:t>
            </a:r>
            <a:r>
              <a:rPr lang="en-GB" sz="1200" baseline="-25000" dirty="0"/>
              <a:t>1c</a:t>
            </a:r>
            <a:r>
              <a:rPr lang="en-GB" sz="1200" dirty="0"/>
              <a:t> of 1.02% at 8 years.</a:t>
            </a:r>
          </a:p>
          <a:p>
            <a:pPr marL="171436" indent="-171436">
              <a:buFont typeface="Arial" panose="020B0604020202020204" pitchFamily="34" charset="0"/>
              <a:buChar char="•"/>
            </a:pPr>
            <a:r>
              <a:rPr lang="en-GB" sz="1200" dirty="0"/>
              <a:t>In the </a:t>
            </a:r>
            <a:r>
              <a:rPr lang="en-GB" sz="1200" dirty="0" err="1"/>
              <a:t>TTh</a:t>
            </a:r>
            <a:r>
              <a:rPr lang="en-GB" sz="1200" dirty="0"/>
              <a:t>-treated group, 90% achieved normal glucose regulation (HbA</a:t>
            </a:r>
            <a:r>
              <a:rPr lang="en-GB" sz="1200" baseline="-25000" dirty="0"/>
              <a:t>1c</a:t>
            </a:r>
            <a:r>
              <a:rPr lang="en-GB" sz="1200" dirty="0"/>
              <a:t> &lt;5.7%) versus </a:t>
            </a:r>
            <a:br>
              <a:rPr lang="en-GB" sz="1200" dirty="0"/>
            </a:br>
            <a:r>
              <a:rPr lang="en-GB" sz="1200" dirty="0"/>
              <a:t>1% in the </a:t>
            </a:r>
            <a:r>
              <a:rPr lang="en-GB" sz="1200" dirty="0" err="1"/>
              <a:t>TTh</a:t>
            </a:r>
            <a:r>
              <a:rPr lang="en-GB" sz="1200" dirty="0"/>
              <a:t>-untreated group.</a:t>
            </a:r>
          </a:p>
          <a:p>
            <a:pPr marL="171436" indent="-171436">
              <a:buFont typeface="Arial" panose="020B0604020202020204" pitchFamily="34" charset="0"/>
              <a:buChar char="•"/>
            </a:pPr>
            <a:r>
              <a:rPr lang="en-GB" sz="1200" dirty="0"/>
              <a:t>In the </a:t>
            </a:r>
            <a:r>
              <a:rPr lang="en-GB" sz="1200" dirty="0" err="1"/>
              <a:t>TTh</a:t>
            </a:r>
            <a:r>
              <a:rPr lang="en-GB" sz="1200" dirty="0"/>
              <a:t>-untreated group, 40.2% of men progressed to T2DM (HbA</a:t>
            </a:r>
            <a:r>
              <a:rPr lang="en-GB" sz="1200" baseline="-25000" dirty="0"/>
              <a:t>1c</a:t>
            </a:r>
            <a:r>
              <a:rPr lang="en-GB" sz="1200" dirty="0"/>
              <a:t> &gt;6.5%), compared with 0% of </a:t>
            </a:r>
            <a:r>
              <a:rPr lang="en-GB" sz="1200" dirty="0" err="1"/>
              <a:t>TTh</a:t>
            </a:r>
            <a:r>
              <a:rPr lang="en-GB" sz="1200" dirty="0"/>
              <a:t>-treated men. </a:t>
            </a:r>
          </a:p>
          <a:p>
            <a:pPr marL="171436" indent="-171436">
              <a:buFont typeface="Arial" panose="020B0604020202020204" pitchFamily="34" charset="0"/>
              <a:buChar char="•"/>
            </a:pPr>
            <a:r>
              <a:rPr lang="en-GB" sz="1200" dirty="0" err="1"/>
              <a:t>TTh</a:t>
            </a:r>
            <a:r>
              <a:rPr lang="en-GB" sz="1200" dirty="0"/>
              <a:t> was also associated with significant improvements in fasting glucose, lipids accumulation product, total cholesterol, low-density lipoprotein cholesterol, high-density lipoprotein cholesterol, non-high-density lipoprotein cholesterol, triglycerides and Aging Males’ Symptoms (AMS) scale scores. Significant deterioration in all these parameters was seen </a:t>
            </a:r>
            <a:br>
              <a:rPr lang="en-GB" sz="1200" dirty="0"/>
            </a:br>
            <a:r>
              <a:rPr lang="en-GB" sz="1200" dirty="0"/>
              <a:t>in the </a:t>
            </a:r>
            <a:r>
              <a:rPr lang="en-GB" sz="1200" dirty="0" err="1"/>
              <a:t>TTh</a:t>
            </a:r>
            <a:r>
              <a:rPr lang="en-GB" sz="1200" dirty="0"/>
              <a:t>-untreated group.</a:t>
            </a:r>
          </a:p>
          <a:p>
            <a:pPr marL="171436" indent="-171436">
              <a:buFont typeface="Arial" panose="020B0604020202020204" pitchFamily="34" charset="0"/>
              <a:buChar char="•"/>
            </a:pPr>
            <a:r>
              <a:rPr lang="en-GB" sz="1200" dirty="0"/>
              <a:t>Mortality was 7.4% in the </a:t>
            </a:r>
            <a:r>
              <a:rPr lang="en-GB" sz="1200" dirty="0" err="1"/>
              <a:t>TTh</a:t>
            </a:r>
            <a:r>
              <a:rPr lang="en-GB" sz="1200" dirty="0"/>
              <a:t>-treated group and 16.1% in the </a:t>
            </a:r>
            <a:r>
              <a:rPr lang="en-GB" sz="1200" dirty="0" err="1"/>
              <a:t>TTh</a:t>
            </a:r>
            <a:r>
              <a:rPr lang="en-GB" sz="1200" dirty="0"/>
              <a:t>-untreated group (p&lt;0.05).</a:t>
            </a:r>
          </a:p>
          <a:p>
            <a:pPr marL="171436" indent="-171436">
              <a:buFont typeface="Arial" panose="020B0604020202020204" pitchFamily="34" charset="0"/>
              <a:buChar char="•"/>
            </a:pPr>
            <a:r>
              <a:rPr lang="en-GB" sz="1200" dirty="0"/>
              <a:t>The incidence of non-fatal myocardial infarction was 0.4% in the </a:t>
            </a:r>
            <a:r>
              <a:rPr lang="en-GB" sz="1200" dirty="0" err="1"/>
              <a:t>TTh</a:t>
            </a:r>
            <a:r>
              <a:rPr lang="en-GB" sz="1200" dirty="0"/>
              <a:t>-treated group and 5.7% in the </a:t>
            </a:r>
            <a:r>
              <a:rPr lang="en-GB" sz="1200" dirty="0" err="1"/>
              <a:t>TTh</a:t>
            </a:r>
            <a:r>
              <a:rPr lang="en-GB" sz="1200" dirty="0"/>
              <a:t>-untreated group (p&lt;0.005).</a:t>
            </a:r>
          </a:p>
          <a:p>
            <a:endParaRPr lang="en-GB" sz="1200" dirty="0"/>
          </a:p>
          <a:p>
            <a:r>
              <a:rPr lang="en-GB" sz="1200" dirty="0"/>
              <a:t>HbA</a:t>
            </a:r>
            <a:r>
              <a:rPr lang="en-GB" sz="1200" baseline="-25000" dirty="0"/>
              <a:t>1c</a:t>
            </a:r>
            <a:r>
              <a:rPr lang="en-GB" sz="1200" dirty="0"/>
              <a:t>, glycated haemoglobin; T2DM, type 2 diabetes mellitus; </a:t>
            </a:r>
            <a:r>
              <a:rPr lang="en-GB" sz="1200" dirty="0" err="1"/>
              <a:t>TTh</a:t>
            </a:r>
            <a:r>
              <a:rPr lang="en-GB" sz="1200" dirty="0"/>
              <a:t>, testosterone therapy</a:t>
            </a:r>
          </a:p>
          <a:p>
            <a:endParaRPr lang="en-GB" sz="1200" dirty="0"/>
          </a:p>
          <a:p>
            <a:r>
              <a:rPr lang="en-GB" sz="1200" b="1" dirty="0"/>
              <a:t>Reference</a:t>
            </a:r>
          </a:p>
          <a:p>
            <a:r>
              <a:rPr lang="en-GB" sz="1200" dirty="0">
                <a:solidFill>
                  <a:srgbClr val="000000"/>
                </a:solidFill>
              </a:rPr>
              <a:t>Yassin A </a:t>
            </a:r>
            <a:r>
              <a:rPr lang="en-GB" sz="1200" i="1" dirty="0">
                <a:solidFill>
                  <a:srgbClr val="000000"/>
                </a:solidFill>
              </a:rPr>
              <a:t>et al. Diabetes Care </a:t>
            </a:r>
            <a:r>
              <a:rPr lang="en-GB" sz="1200" dirty="0">
                <a:solidFill>
                  <a:srgbClr val="000000"/>
                </a:solidFill>
              </a:rPr>
              <a:t>2019;42:1104–11.</a:t>
            </a:r>
            <a:endParaRPr lang="en-GB" sz="1400" dirty="0">
              <a:solidFill>
                <a:srgbClr val="0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FADCE-6200-4FA6-B02B-06991B4E0A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6304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6" y="4925408"/>
            <a:ext cx="5976143" cy="4556218"/>
          </a:xfrm>
        </p:spPr>
        <p:txBody>
          <a:bodyPr>
            <a:normAutofit/>
          </a:bodyPr>
          <a:lstStyle/>
          <a:p>
            <a:pPr marL="171436" indent="-171436">
              <a:buFont typeface="Arial" panose="020B0604020202020204" pitchFamily="34" charset="0"/>
              <a:buChar char="•"/>
            </a:pPr>
            <a:r>
              <a:rPr lang="en-GB" sz="1200" dirty="0"/>
              <a:t>This registry study analysed 356 men with diabetes [baseline HbA</a:t>
            </a:r>
            <a:r>
              <a:rPr lang="en-GB" sz="1200" baseline="-25000" dirty="0"/>
              <a:t>1c</a:t>
            </a:r>
            <a:r>
              <a:rPr lang="en-GB" sz="1200" dirty="0"/>
              <a:t> of 62–79 </a:t>
            </a:r>
            <a:r>
              <a:rPr lang="en-GB" sz="1200" dirty="0" err="1"/>
              <a:t>mmol</a:t>
            </a:r>
            <a:r>
              <a:rPr lang="en-GB" sz="1200" dirty="0"/>
              <a:t>/</a:t>
            </a:r>
            <a:r>
              <a:rPr lang="en-GB" sz="1200" dirty="0" err="1"/>
              <a:t>mol</a:t>
            </a:r>
            <a:r>
              <a:rPr lang="en-GB" sz="1200" dirty="0"/>
              <a:t> (7.8–9.4%)] and total testosterone levels ≤12.1 </a:t>
            </a:r>
            <a:r>
              <a:rPr lang="en-GB" sz="1200" dirty="0" err="1"/>
              <a:t>nmol</a:t>
            </a:r>
            <a:r>
              <a:rPr lang="en-GB" sz="1200" dirty="0"/>
              <a:t>/L with symptoms of hypogonadism.</a:t>
            </a:r>
          </a:p>
          <a:p>
            <a:pPr marL="171436" indent="-171436">
              <a:buFont typeface="Arial" panose="020B0604020202020204" pitchFamily="34" charset="0"/>
              <a:buChar char="•"/>
            </a:pPr>
            <a:r>
              <a:rPr lang="en-GB" sz="1200" dirty="0"/>
              <a:t>All </a:t>
            </a:r>
            <a:r>
              <a:rPr lang="en-US" sz="1200" dirty="0"/>
              <a:t>patients were managed by the same local diabetes </a:t>
            </a:r>
            <a:r>
              <a:rPr lang="en-US" sz="1200" dirty="0" err="1"/>
              <a:t>centre</a:t>
            </a:r>
            <a:r>
              <a:rPr lang="en-US" sz="1200" dirty="0"/>
              <a:t> and received standard diabetes treatment, including mandatory </a:t>
            </a:r>
            <a:r>
              <a:rPr lang="en-GB" sz="1200" dirty="0"/>
              <a:t>educational courses and materials.</a:t>
            </a:r>
          </a:p>
          <a:p>
            <a:pPr marL="171436" indent="-171436">
              <a:buFont typeface="Arial" panose="020B0604020202020204" pitchFamily="34" charset="0"/>
              <a:buChar char="•"/>
            </a:pPr>
            <a:r>
              <a:rPr lang="en-GB" sz="1200" dirty="0"/>
              <a:t>In total, 178 men received parenteral testosterone </a:t>
            </a:r>
            <a:r>
              <a:rPr lang="en-GB" sz="1200" dirty="0" err="1"/>
              <a:t>undecanoate</a:t>
            </a:r>
            <a:r>
              <a:rPr lang="en-GB" sz="1200" dirty="0"/>
              <a:t> every 12 weeks after an initial 6-week interval and 178 men served as untreated controls.</a:t>
            </a:r>
          </a:p>
          <a:p>
            <a:pPr marL="171436" indent="-171436">
              <a:buFont typeface="Arial" panose="020B0604020202020204" pitchFamily="34" charset="0"/>
              <a:buChar char="•"/>
            </a:pPr>
            <a:r>
              <a:rPr lang="en-GB" sz="1200" dirty="0"/>
              <a:t>The following parameters were measured: height, weight, waist circumference, blood pressure, haemoglobin, haematocrit, fasting glucose, HbA</a:t>
            </a:r>
            <a:r>
              <a:rPr lang="en-GB" sz="1200" baseline="-25000" dirty="0"/>
              <a:t>1c</a:t>
            </a:r>
            <a:r>
              <a:rPr lang="en-GB" sz="1200" dirty="0"/>
              <a:t>, insulin, systolic/diastolic blood pressure, heart rate, lipids (total cholesterol, low-density lipoprotein cholesterol, </a:t>
            </a:r>
            <a:br>
              <a:rPr lang="en-GB" sz="1200" dirty="0"/>
            </a:br>
            <a:r>
              <a:rPr lang="en-GB" sz="1200" dirty="0"/>
              <a:t>high-density lipoprotein cholesterol, triglycerides), high-sensitivity C-reactive protein, total testosterone, quality of life (assessed using the Aging Males’ Symptoms scale) and erectile function (assessed using the International Index of Erectile Function – Erectile Function domain).</a:t>
            </a:r>
          </a:p>
          <a:p>
            <a:pPr marL="171436" indent="-171436">
              <a:buFont typeface="Arial" panose="020B0604020202020204" pitchFamily="34" charset="0"/>
              <a:buChar char="•"/>
            </a:pPr>
            <a:r>
              <a:rPr lang="en-GB" sz="1200" dirty="0"/>
              <a:t>Clinical variables were assessed at least twice-yearly for 11 years.</a:t>
            </a:r>
          </a:p>
          <a:p>
            <a:pPr marL="185751" indent="-185751">
              <a:buFont typeface="Arial" panose="020B0604020202020204" pitchFamily="34" charset="0"/>
              <a:buChar char="•"/>
            </a:pPr>
            <a:r>
              <a:rPr lang="en-GB" sz="1200" dirty="0" err="1"/>
              <a:t>TTh</a:t>
            </a:r>
            <a:r>
              <a:rPr lang="en-GB" sz="1200" dirty="0"/>
              <a:t> led to significant and sustained gradual reductions in fasting blood glucose and HbA</a:t>
            </a:r>
            <a:r>
              <a:rPr lang="en-GB" sz="1200" baseline="-25000" dirty="0"/>
              <a:t>1c</a:t>
            </a:r>
            <a:r>
              <a:rPr lang="en-GB" sz="1200" dirty="0"/>
              <a:t> values in </a:t>
            </a:r>
            <a:r>
              <a:rPr lang="en-GB" sz="1200" dirty="0" err="1"/>
              <a:t>hypogonadal</a:t>
            </a:r>
            <a:r>
              <a:rPr lang="en-GB" sz="1200" dirty="0"/>
              <a:t> men with T2DM; in contrast, both parameters increased in the </a:t>
            </a:r>
            <a:br>
              <a:rPr lang="en-GB" sz="1200" dirty="0"/>
            </a:br>
            <a:r>
              <a:rPr lang="en-GB" sz="1200" dirty="0" err="1"/>
              <a:t>TTh</a:t>
            </a:r>
            <a:r>
              <a:rPr lang="en-GB" sz="1200" dirty="0"/>
              <a:t>-untreated group.</a:t>
            </a:r>
          </a:p>
          <a:p>
            <a:endParaRPr lang="en-GB" sz="1200" dirty="0"/>
          </a:p>
          <a:p>
            <a:r>
              <a:rPr lang="en-GB" sz="1200" dirty="0"/>
              <a:t>HbA</a:t>
            </a:r>
            <a:r>
              <a:rPr lang="en-GB" sz="1200" baseline="-25000" dirty="0"/>
              <a:t>1c</a:t>
            </a:r>
            <a:r>
              <a:rPr lang="en-GB" sz="1200" dirty="0"/>
              <a:t>, glycated haemoglobin; T2DM, type 2 diabetes mellitus; </a:t>
            </a:r>
            <a:r>
              <a:rPr lang="en-GB" sz="1200" dirty="0" err="1"/>
              <a:t>TTh</a:t>
            </a:r>
            <a:r>
              <a:rPr lang="en-GB" sz="1200" dirty="0"/>
              <a:t>, testosterone therapy</a:t>
            </a:r>
          </a:p>
          <a:p>
            <a:endParaRPr lang="en-GB" sz="1200" dirty="0"/>
          </a:p>
          <a:p>
            <a:r>
              <a:rPr lang="en-GB" sz="1200" b="1" dirty="0"/>
              <a:t>Reference</a:t>
            </a:r>
          </a:p>
          <a:p>
            <a:r>
              <a:rPr lang="it-IT" sz="1200" dirty="0">
                <a:solidFill>
                  <a:srgbClr val="000000"/>
                </a:solidFill>
              </a:rPr>
              <a:t>Haider KS </a:t>
            </a:r>
            <a:r>
              <a:rPr lang="it-IT" sz="1200" i="1" dirty="0">
                <a:solidFill>
                  <a:srgbClr val="000000"/>
                </a:solidFill>
              </a:rPr>
              <a:t>et al. Diabetes Obes Metab</a:t>
            </a:r>
            <a:r>
              <a:rPr lang="it-IT" sz="1200" dirty="0">
                <a:solidFill>
                  <a:srgbClr val="000000"/>
                </a:solidFill>
              </a:rPr>
              <a:t> 2020;</a:t>
            </a:r>
            <a:r>
              <a:rPr lang="en-GB" sz="1200" dirty="0" err="1">
                <a:solidFill>
                  <a:srgbClr val="000000"/>
                </a:solidFill>
              </a:rPr>
              <a:t>doi</a:t>
            </a:r>
            <a:r>
              <a:rPr lang="en-GB" sz="1200" dirty="0">
                <a:solidFill>
                  <a:srgbClr val="000000"/>
                </a:solidFill>
              </a:rPr>
              <a:t>: 10.1111/dom.14122</a:t>
            </a:r>
            <a:r>
              <a:rPr lang="it-IT" sz="1200" dirty="0">
                <a:solidFill>
                  <a:srgbClr val="000000"/>
                </a:solidFill>
              </a:rPr>
              <a:t>.</a:t>
            </a:r>
            <a:endParaRPr lang="en-GB" sz="1200" dirty="0">
              <a:solidFill>
                <a:srgbClr val="000000"/>
              </a:solidFill>
            </a:endParaRPr>
          </a:p>
        </p:txBody>
      </p:sp>
      <p:sp>
        <p:nvSpPr>
          <p:cNvPr id="4" name="Slide Number Placeholder 3"/>
          <p:cNvSpPr>
            <a:spLocks noGrp="1"/>
          </p:cNvSpPr>
          <p:nvPr>
            <p:ph type="sldNum" sz="quarter" idx="10"/>
          </p:nvPr>
        </p:nvSpPr>
        <p:spPr/>
        <p:txBody>
          <a:bodyPr/>
          <a:lstStyle/>
          <a:p>
            <a:pPr marL="0" marR="0" lvl="0" indent="0" algn="r" defTabSz="914324" rtl="0" eaLnBrk="1" fontAlgn="auto" latinLnBrk="0" hangingPunct="1">
              <a:lnSpc>
                <a:spcPct val="100000"/>
              </a:lnSpc>
              <a:spcBef>
                <a:spcPts val="0"/>
              </a:spcBef>
              <a:spcAft>
                <a:spcPts val="0"/>
              </a:spcAft>
              <a:buClrTx/>
              <a:buSzTx/>
              <a:buFontTx/>
              <a:buNone/>
              <a:tabLst/>
              <a:defRPr/>
            </a:pPr>
            <a:fld id="{A0EFADCE-6200-4FA6-B02B-06991B4E0A5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324"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6304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6" y="4925408"/>
            <a:ext cx="6172994" cy="4556218"/>
          </a:xfrm>
        </p:spPr>
        <p:txBody>
          <a:bodyPr>
            <a:normAutofit fontScale="85000" lnSpcReduction="10000"/>
          </a:bodyPr>
          <a:lstStyle/>
          <a:p>
            <a:pPr marL="171436" indent="-171436">
              <a:lnSpc>
                <a:spcPct val="110000"/>
              </a:lnSpc>
              <a:buFont typeface="Arial" panose="020B0604020202020204" pitchFamily="34" charset="0"/>
              <a:buChar char="•"/>
            </a:pPr>
            <a:r>
              <a:rPr lang="en-GB" sz="1200" dirty="0"/>
              <a:t>This registry study analysed 356 men with diabetes [baseline HbA</a:t>
            </a:r>
            <a:r>
              <a:rPr lang="en-GB" sz="1200" baseline="-25000" dirty="0"/>
              <a:t>1c</a:t>
            </a:r>
            <a:r>
              <a:rPr lang="en-GB" sz="1200" dirty="0"/>
              <a:t> of 62–79 </a:t>
            </a:r>
            <a:r>
              <a:rPr lang="en-GB" sz="1200" dirty="0" err="1"/>
              <a:t>mmol</a:t>
            </a:r>
            <a:r>
              <a:rPr lang="en-GB" sz="1200" dirty="0"/>
              <a:t>/</a:t>
            </a:r>
            <a:r>
              <a:rPr lang="en-GB" sz="1200" dirty="0" err="1"/>
              <a:t>mol</a:t>
            </a:r>
            <a:r>
              <a:rPr lang="en-GB" sz="1200" dirty="0"/>
              <a:t> (7.8–9.4%)] </a:t>
            </a:r>
            <a:br>
              <a:rPr lang="en-GB" sz="1200" dirty="0"/>
            </a:br>
            <a:r>
              <a:rPr lang="en-GB" sz="1200" dirty="0"/>
              <a:t>and total testosterone levels ≤12.1 </a:t>
            </a:r>
            <a:r>
              <a:rPr lang="en-GB" sz="1200" dirty="0" err="1"/>
              <a:t>nmol</a:t>
            </a:r>
            <a:r>
              <a:rPr lang="en-GB" sz="1200" dirty="0"/>
              <a:t>/L with symptoms of hypogonadism.</a:t>
            </a:r>
          </a:p>
          <a:p>
            <a:pPr marL="171436" indent="-171436">
              <a:lnSpc>
                <a:spcPct val="110000"/>
              </a:lnSpc>
              <a:buFont typeface="Arial" panose="020B0604020202020204" pitchFamily="34" charset="0"/>
              <a:buChar char="•"/>
            </a:pPr>
            <a:r>
              <a:rPr lang="en-GB" sz="1200" dirty="0"/>
              <a:t>All </a:t>
            </a:r>
            <a:r>
              <a:rPr lang="en-US" sz="1200" dirty="0"/>
              <a:t>patients were managed by the same local diabetes </a:t>
            </a:r>
            <a:r>
              <a:rPr lang="en-US" sz="1200" dirty="0" err="1"/>
              <a:t>centre</a:t>
            </a:r>
            <a:r>
              <a:rPr lang="en-US" sz="1200" dirty="0"/>
              <a:t> and received standard diabetes treatment, including mandatory </a:t>
            </a:r>
            <a:r>
              <a:rPr lang="en-GB" sz="1200" dirty="0"/>
              <a:t>educational courses and materials.</a:t>
            </a:r>
          </a:p>
          <a:p>
            <a:pPr marL="171436" indent="-171436">
              <a:lnSpc>
                <a:spcPct val="110000"/>
              </a:lnSpc>
              <a:buFont typeface="Arial" panose="020B0604020202020204" pitchFamily="34" charset="0"/>
              <a:buChar char="•"/>
            </a:pPr>
            <a:r>
              <a:rPr lang="en-GB" sz="1200" dirty="0"/>
              <a:t>In total, 178 men received parenteral testosterone </a:t>
            </a:r>
            <a:r>
              <a:rPr lang="en-GB" sz="1200" dirty="0" err="1"/>
              <a:t>undecanoate</a:t>
            </a:r>
            <a:r>
              <a:rPr lang="en-GB" sz="1200" dirty="0"/>
              <a:t> every 12 weeks after an initial 6-week interval and 178 men served as untreated controls.</a:t>
            </a:r>
          </a:p>
          <a:p>
            <a:pPr marL="171436" indent="-171436">
              <a:lnSpc>
                <a:spcPct val="110000"/>
              </a:lnSpc>
              <a:buFont typeface="Arial" panose="020B0604020202020204" pitchFamily="34" charset="0"/>
              <a:buChar char="•"/>
            </a:pPr>
            <a:r>
              <a:rPr lang="en-GB" sz="1200" dirty="0"/>
              <a:t>The following parameters were measured: height, weight, waist circumference, blood pressure, haemoglobin, haematocrit, fasting glucose, HbA</a:t>
            </a:r>
            <a:r>
              <a:rPr lang="en-GB" sz="1200" baseline="-25000" dirty="0"/>
              <a:t>1c</a:t>
            </a:r>
            <a:r>
              <a:rPr lang="en-GB" sz="1200" dirty="0"/>
              <a:t>, insulin, systolic/diastolic blood pressure, heart rate, lipids (total cholesterol, low-density lipoprotein cholesterol, high-density lipoprotein cholesterol, triglycerides), high-sensitivity </a:t>
            </a:r>
            <a:br>
              <a:rPr lang="en-GB" sz="1200" dirty="0"/>
            </a:br>
            <a:r>
              <a:rPr lang="en-GB" sz="1200" dirty="0"/>
              <a:t>C-reactive protein, total testosterone, quality of life (assessed using the Aging Males’ Symptoms scale) and erectile function (assessed using the International Index of Erectile Function – Erectile Function domain).</a:t>
            </a:r>
          </a:p>
          <a:p>
            <a:pPr marL="171436" indent="-171436">
              <a:lnSpc>
                <a:spcPct val="110000"/>
              </a:lnSpc>
              <a:buFont typeface="Arial" panose="020B0604020202020204" pitchFamily="34" charset="0"/>
              <a:buChar char="•"/>
            </a:pPr>
            <a:r>
              <a:rPr lang="en-GB" sz="1200" dirty="0"/>
              <a:t>Clinical variables were assessed at least twice-yearly for 11 years.</a:t>
            </a:r>
          </a:p>
          <a:p>
            <a:pPr marL="171436" indent="-171436">
              <a:lnSpc>
                <a:spcPct val="110000"/>
              </a:lnSpc>
              <a:buFont typeface="Arial" panose="020B0604020202020204" pitchFamily="34" charset="0"/>
              <a:buChar char="•"/>
            </a:pPr>
            <a:r>
              <a:rPr lang="en-US" sz="1200" dirty="0"/>
              <a:t>Among men with T2DM receiving </a:t>
            </a:r>
            <a:r>
              <a:rPr lang="en-US" sz="1200" dirty="0" err="1"/>
              <a:t>TTh</a:t>
            </a:r>
            <a:r>
              <a:rPr lang="en-US" sz="1200" dirty="0"/>
              <a:t>:</a:t>
            </a:r>
          </a:p>
          <a:p>
            <a:pPr marL="681086" lvl="1" indent="-185751">
              <a:lnSpc>
                <a:spcPct val="110000"/>
              </a:lnSpc>
              <a:buFont typeface="Calibri" panose="020F0502020204030204" pitchFamily="34" charset="0"/>
              <a:buChar char="–"/>
              <a:defRPr/>
            </a:pPr>
            <a:r>
              <a:rPr lang="en-US" sz="1200" dirty="0"/>
              <a:t>34.3% and 46.6% achieved remission of T2DM [defined as HbA</a:t>
            </a:r>
            <a:r>
              <a:rPr lang="en-US" sz="1200" baseline="-25000" dirty="0"/>
              <a:t>1c</a:t>
            </a:r>
            <a:r>
              <a:rPr lang="en-US" sz="1200" dirty="0"/>
              <a:t> &lt;47.5 </a:t>
            </a:r>
            <a:r>
              <a:rPr lang="en-US" sz="1200" dirty="0" err="1"/>
              <a:t>mmol</a:t>
            </a:r>
            <a:r>
              <a:rPr lang="en-US" sz="1200" dirty="0"/>
              <a:t>/</a:t>
            </a:r>
            <a:r>
              <a:rPr lang="en-US" sz="1200" dirty="0" err="1"/>
              <a:t>mol</a:t>
            </a:r>
            <a:r>
              <a:rPr lang="en-US" sz="1200" dirty="0"/>
              <a:t> (6.5%) and discontinuation of all glucose-lowering agents, including metformin] and normal glucose regulation [defined as HbA</a:t>
            </a:r>
            <a:r>
              <a:rPr lang="en-US" sz="1200" baseline="-25000" dirty="0"/>
              <a:t>1c</a:t>
            </a:r>
            <a:r>
              <a:rPr lang="en-US" sz="1200" dirty="0"/>
              <a:t> &lt;39 </a:t>
            </a:r>
            <a:r>
              <a:rPr lang="en-US" sz="1200" dirty="0" err="1"/>
              <a:t>mmol</a:t>
            </a:r>
            <a:r>
              <a:rPr lang="en-US" sz="1200" dirty="0"/>
              <a:t>/</a:t>
            </a:r>
            <a:r>
              <a:rPr lang="en-US" sz="1200" dirty="0" err="1"/>
              <a:t>mol</a:t>
            </a:r>
            <a:r>
              <a:rPr lang="en-US" sz="1200" dirty="0"/>
              <a:t> (5.7%)], respectively. Of the latter, 22 men had been on insulin at baseline. The mean time to discontinuation of glucose-lowering medications was 8.6 ± 2.9 years, </a:t>
            </a:r>
            <a:br>
              <a:rPr lang="en-US" sz="1200" dirty="0"/>
            </a:br>
            <a:r>
              <a:rPr lang="en-US" sz="1200" dirty="0"/>
              <a:t>and the mean time following remission was 2.5 ± 2.3 years. There were no </a:t>
            </a:r>
            <a:r>
              <a:rPr lang="en-GB" sz="1200" dirty="0"/>
              <a:t>relapses.</a:t>
            </a:r>
          </a:p>
          <a:p>
            <a:pPr marL="681086" lvl="1" indent="-185751">
              <a:lnSpc>
                <a:spcPct val="110000"/>
              </a:lnSpc>
              <a:buFont typeface="Calibri" panose="020F0502020204030204" pitchFamily="34" charset="0"/>
              <a:buChar char="–"/>
              <a:defRPr/>
            </a:pPr>
            <a:r>
              <a:rPr lang="en-US" sz="1200" dirty="0"/>
              <a:t>83.1% and 91.0% achieved HbA</a:t>
            </a:r>
            <a:r>
              <a:rPr lang="en-US" sz="1200" baseline="-25000" dirty="0"/>
              <a:t>1c</a:t>
            </a:r>
            <a:r>
              <a:rPr lang="en-US" sz="1200" dirty="0"/>
              <a:t> values of 47.5 </a:t>
            </a:r>
            <a:r>
              <a:rPr lang="en-US" sz="1200" dirty="0" err="1"/>
              <a:t>mmol</a:t>
            </a:r>
            <a:r>
              <a:rPr lang="en-US" sz="1200" dirty="0"/>
              <a:t>/</a:t>
            </a:r>
            <a:r>
              <a:rPr lang="en-US" sz="1200" dirty="0" err="1"/>
              <a:t>mol</a:t>
            </a:r>
            <a:r>
              <a:rPr lang="en-US" sz="1200" dirty="0"/>
              <a:t> and 53.0 </a:t>
            </a:r>
            <a:r>
              <a:rPr lang="en-US" sz="1200" dirty="0" err="1"/>
              <a:t>mmol</a:t>
            </a:r>
            <a:r>
              <a:rPr lang="en-US" sz="1200" dirty="0"/>
              <a:t>/</a:t>
            </a:r>
            <a:r>
              <a:rPr lang="en-US" sz="1200" dirty="0" err="1"/>
              <a:t>mol</a:t>
            </a:r>
            <a:r>
              <a:rPr lang="en-US" sz="1200" dirty="0"/>
              <a:t>, respectively.</a:t>
            </a:r>
          </a:p>
          <a:p>
            <a:pPr marL="171436" lvl="1" indent="-171436">
              <a:lnSpc>
                <a:spcPct val="110000"/>
              </a:lnSpc>
              <a:buFont typeface="Arial" panose="020B0604020202020204" pitchFamily="34" charset="0"/>
              <a:buChar char="•"/>
              <a:defRPr/>
            </a:pPr>
            <a:r>
              <a:rPr lang="en-US" sz="1200" dirty="0"/>
              <a:t>In contrast, no remission of T2DM or reduction in glucose or HbA</a:t>
            </a:r>
            <a:r>
              <a:rPr lang="en-US" sz="1200" baseline="-25000" dirty="0"/>
              <a:t>1c</a:t>
            </a:r>
            <a:r>
              <a:rPr lang="en-US" sz="1200" dirty="0"/>
              <a:t> levels was noted in the untreated group.</a:t>
            </a:r>
          </a:p>
          <a:p>
            <a:pPr marL="171436" indent="-171436">
              <a:lnSpc>
                <a:spcPct val="110000"/>
              </a:lnSpc>
              <a:buFont typeface="Arial" panose="020B0604020202020204" pitchFamily="34" charset="0"/>
              <a:buChar char="•"/>
            </a:pPr>
            <a:r>
              <a:rPr lang="en-US" sz="1200" dirty="0"/>
              <a:t>There were fewer all-cause deaths in the </a:t>
            </a:r>
            <a:r>
              <a:rPr lang="en-US" sz="1200" dirty="0" err="1"/>
              <a:t>TTh</a:t>
            </a:r>
            <a:r>
              <a:rPr lang="en-US" sz="1200" dirty="0"/>
              <a:t> group than the untreated group [13 (7.3%) versus 52 (29.2%)].</a:t>
            </a:r>
          </a:p>
          <a:p>
            <a:pPr marL="681086" lvl="1" indent="-185751">
              <a:lnSpc>
                <a:spcPct val="110000"/>
              </a:lnSpc>
              <a:buFont typeface="Calibri" panose="020F0502020204030204" pitchFamily="34" charset="0"/>
              <a:buChar char="–"/>
              <a:defRPr/>
            </a:pPr>
            <a:r>
              <a:rPr lang="en-US" sz="1200" dirty="0"/>
              <a:t>These observations are consistent with other studies showing reduced mortality in men with hypogonadism and T2DM </a:t>
            </a:r>
            <a:r>
              <a:rPr lang="en-GB" sz="1200" dirty="0"/>
              <a:t>receiving </a:t>
            </a:r>
            <a:r>
              <a:rPr lang="en-GB" sz="1200" dirty="0" err="1"/>
              <a:t>TTh</a:t>
            </a:r>
            <a:r>
              <a:rPr lang="en-GB" sz="1200" dirty="0"/>
              <a:t>.</a:t>
            </a:r>
          </a:p>
          <a:p>
            <a:pPr>
              <a:lnSpc>
                <a:spcPct val="110000"/>
              </a:lnSpc>
            </a:pPr>
            <a:endParaRPr lang="en-GB" sz="1200" dirty="0"/>
          </a:p>
          <a:p>
            <a:pPr>
              <a:lnSpc>
                <a:spcPct val="110000"/>
              </a:lnSpc>
            </a:pPr>
            <a:r>
              <a:rPr lang="en-GB" sz="1200" dirty="0"/>
              <a:t>HbA</a:t>
            </a:r>
            <a:r>
              <a:rPr lang="en-GB" sz="1200" baseline="-25000" dirty="0"/>
              <a:t>1c</a:t>
            </a:r>
            <a:r>
              <a:rPr lang="en-GB" sz="1200" dirty="0"/>
              <a:t>, glycated haemoglobin; T2DM, type 2 diabetes mellitus; </a:t>
            </a:r>
            <a:r>
              <a:rPr lang="en-GB" sz="1200" dirty="0" err="1"/>
              <a:t>TTh</a:t>
            </a:r>
            <a:r>
              <a:rPr lang="en-GB" sz="1200" dirty="0"/>
              <a:t>, testosterone therapy</a:t>
            </a:r>
          </a:p>
          <a:p>
            <a:pPr>
              <a:lnSpc>
                <a:spcPct val="110000"/>
              </a:lnSpc>
            </a:pPr>
            <a:endParaRPr lang="en-GB" sz="1200" dirty="0"/>
          </a:p>
          <a:p>
            <a:pPr>
              <a:lnSpc>
                <a:spcPct val="110000"/>
              </a:lnSpc>
            </a:pPr>
            <a:r>
              <a:rPr lang="en-GB" sz="1200" b="1" dirty="0"/>
              <a:t>Reference</a:t>
            </a:r>
          </a:p>
          <a:p>
            <a:pPr>
              <a:lnSpc>
                <a:spcPct val="110000"/>
              </a:lnSpc>
            </a:pPr>
            <a:r>
              <a:rPr lang="it-IT" sz="1200" dirty="0">
                <a:solidFill>
                  <a:srgbClr val="000000"/>
                </a:solidFill>
              </a:rPr>
              <a:t>Haider KS </a:t>
            </a:r>
            <a:r>
              <a:rPr lang="it-IT" sz="1200" i="1" dirty="0">
                <a:solidFill>
                  <a:srgbClr val="000000"/>
                </a:solidFill>
              </a:rPr>
              <a:t>et al. Diabetes Obes Metab</a:t>
            </a:r>
            <a:r>
              <a:rPr lang="it-IT" sz="1200" dirty="0">
                <a:solidFill>
                  <a:srgbClr val="000000"/>
                </a:solidFill>
              </a:rPr>
              <a:t> 2020;</a:t>
            </a:r>
            <a:r>
              <a:rPr lang="en-GB" sz="1200" dirty="0" err="1">
                <a:solidFill>
                  <a:srgbClr val="000000"/>
                </a:solidFill>
              </a:rPr>
              <a:t>doi</a:t>
            </a:r>
            <a:r>
              <a:rPr lang="en-GB" sz="1200" dirty="0">
                <a:solidFill>
                  <a:srgbClr val="000000"/>
                </a:solidFill>
              </a:rPr>
              <a:t>: 10.1111/dom.14122</a:t>
            </a:r>
            <a:r>
              <a:rPr lang="it-IT" sz="1200" dirty="0">
                <a:solidFill>
                  <a:srgbClr val="000000"/>
                </a:solidFill>
              </a:rPr>
              <a:t>.</a:t>
            </a:r>
            <a:endParaRPr lang="en-GB" sz="1200" dirty="0">
              <a:solidFill>
                <a:srgbClr val="000000"/>
              </a:solidFill>
            </a:endParaRPr>
          </a:p>
        </p:txBody>
      </p:sp>
      <p:sp>
        <p:nvSpPr>
          <p:cNvPr id="4" name="Slide Number Placeholder 3"/>
          <p:cNvSpPr>
            <a:spLocks noGrp="1"/>
          </p:cNvSpPr>
          <p:nvPr>
            <p:ph type="sldNum" sz="quarter" idx="10"/>
          </p:nvPr>
        </p:nvSpPr>
        <p:spPr/>
        <p:txBody>
          <a:bodyPr/>
          <a:lstStyle/>
          <a:p>
            <a:pPr marL="0" marR="0" lvl="0" indent="0" algn="r" defTabSz="914324" rtl="0" eaLnBrk="1" fontAlgn="auto" latinLnBrk="0" hangingPunct="1">
              <a:lnSpc>
                <a:spcPct val="100000"/>
              </a:lnSpc>
              <a:spcBef>
                <a:spcPts val="0"/>
              </a:spcBef>
              <a:spcAft>
                <a:spcPts val="0"/>
              </a:spcAft>
              <a:buClrTx/>
              <a:buSzTx/>
              <a:buFontTx/>
              <a:buNone/>
              <a:tabLst/>
              <a:defRPr/>
            </a:pPr>
            <a:fld id="{A0EFADCE-6200-4FA6-B02B-06991B4E0A5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324"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6304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171436" indent="-171436">
              <a:buFont typeface="Arial" panose="020B0604020202020204" pitchFamily="34" charset="0"/>
              <a:buChar char="•"/>
            </a:pPr>
            <a:r>
              <a:rPr lang="en-GB" dirty="0"/>
              <a:t>The primary hypothesis of the T4DM study was that </a:t>
            </a:r>
            <a:r>
              <a:rPr lang="en-GB" dirty="0" err="1"/>
              <a:t>TTh</a:t>
            </a:r>
            <a:r>
              <a:rPr lang="en-GB" dirty="0"/>
              <a:t> for 2 years will prevent progression to, or reverse, T2DM in high-risk men concurrently enrolled in a community-based lifestyle programme.</a:t>
            </a:r>
            <a:r>
              <a:rPr lang="en-GB" baseline="30000" dirty="0"/>
              <a:t>1</a:t>
            </a:r>
          </a:p>
          <a:p>
            <a:pPr marL="171436" indent="-171436">
              <a:buFont typeface="Arial" panose="020B0604020202020204" pitchFamily="34" charset="0"/>
              <a:buChar char="•"/>
            </a:pPr>
            <a:r>
              <a:rPr lang="en-GB" dirty="0"/>
              <a:t>A key secondary hypothesis was that </a:t>
            </a:r>
            <a:r>
              <a:rPr lang="en-GB" dirty="0" err="1"/>
              <a:t>TTh</a:t>
            </a:r>
            <a:r>
              <a:rPr lang="en-GB" dirty="0"/>
              <a:t> for 2 years will lead to metabolically favourable changes in body composition, improve sexual function and enhance adherence to the lifestyle programme.</a:t>
            </a:r>
            <a:r>
              <a:rPr lang="en-GB" baseline="30000" dirty="0"/>
              <a:t>1</a:t>
            </a:r>
          </a:p>
          <a:p>
            <a:pPr marL="171436" indent="-171436">
              <a:buFont typeface="Arial" panose="020B0604020202020204" pitchFamily="34" charset="0"/>
              <a:buChar char="•"/>
            </a:pPr>
            <a:r>
              <a:rPr lang="en-GB" dirty="0"/>
              <a:t>This randomised, placebo-controlled, double-blind, 2-year, Phase </a:t>
            </a:r>
            <a:r>
              <a:rPr lang="en-GB" dirty="0" err="1"/>
              <a:t>IIIb</a:t>
            </a:r>
            <a:r>
              <a:rPr lang="en-GB" dirty="0"/>
              <a:t> trial was conducted at 6 Australian Tertiary Care centres.</a:t>
            </a:r>
            <a:r>
              <a:rPr lang="en-GB" baseline="30000" dirty="0"/>
              <a:t>2</a:t>
            </a:r>
          </a:p>
          <a:p>
            <a:pPr marL="171436" indent="-171436">
              <a:buFont typeface="Arial" panose="020B0604020202020204" pitchFamily="34" charset="0"/>
              <a:buChar char="•"/>
            </a:pPr>
            <a:r>
              <a:rPr lang="en-GB" dirty="0"/>
              <a:t>Inclusion criteria were age 50–74 years; waist circumference ≥95 cm; OGTT 2-hour glucose 7.8–15.0 </a:t>
            </a:r>
            <a:r>
              <a:rPr lang="en-GB" dirty="0" err="1"/>
              <a:t>nmol</a:t>
            </a:r>
            <a:r>
              <a:rPr lang="en-GB" dirty="0"/>
              <a:t>/L (140–270 ng/</a:t>
            </a:r>
            <a:r>
              <a:rPr lang="en-GB" dirty="0" err="1"/>
              <a:t>dL</a:t>
            </a:r>
            <a:r>
              <a:rPr lang="en-GB" dirty="0"/>
              <a:t>) and serum testosterone concentration ≤14 </a:t>
            </a:r>
            <a:r>
              <a:rPr lang="en-GB" dirty="0" err="1"/>
              <a:t>nmol</a:t>
            </a:r>
            <a:r>
              <a:rPr lang="en-GB" dirty="0"/>
              <a:t>/L.</a:t>
            </a:r>
            <a:r>
              <a:rPr lang="en-GB" baseline="30000" dirty="0"/>
              <a:t>2</a:t>
            </a:r>
            <a:endParaRPr lang="en-GB" dirty="0"/>
          </a:p>
          <a:p>
            <a:pPr marL="171436" indent="-171436">
              <a:buFont typeface="Arial" panose="020B0604020202020204" pitchFamily="34" charset="0"/>
              <a:buChar char="•"/>
            </a:pPr>
            <a:r>
              <a:rPr lang="en-GB" dirty="0"/>
              <a:t>Exclusion criteria were: HPG pathology; </a:t>
            </a:r>
            <a:r>
              <a:rPr lang="en-GB" dirty="0" err="1"/>
              <a:t>TTh</a:t>
            </a:r>
            <a:r>
              <a:rPr lang="en-GB" dirty="0"/>
              <a:t> in the past 12 months; any prior anabolic steroid abuse; medications affecting testosterone or sex hormone-binding globulin; previously diagnosed T2DM; medication to lower blood glucose; OGTT 2-hour glucose &gt;15 </a:t>
            </a:r>
            <a:r>
              <a:rPr lang="en-GB" dirty="0" err="1"/>
              <a:t>mmol</a:t>
            </a:r>
            <a:r>
              <a:rPr lang="en-GB" dirty="0"/>
              <a:t>/L; </a:t>
            </a:r>
            <a:br>
              <a:rPr lang="en-GB" dirty="0"/>
            </a:br>
            <a:r>
              <a:rPr lang="en-GB" dirty="0"/>
              <a:t>anti-obesity drugs, prior or planned bariatric surgery; major cardiovascular event in previous 6 months or active cardiac disease; systolic blood pressure ≥160 mmHg, diastolic blood pressure ≥100 mmHg, transient ischaemic attack or stroke within the previous 3 years and significant psychiatric disorder.</a:t>
            </a:r>
            <a:r>
              <a:rPr lang="en-GB" baseline="30000" dirty="0"/>
              <a:t>2</a:t>
            </a:r>
            <a:endParaRPr lang="en-GB" dirty="0"/>
          </a:p>
          <a:p>
            <a:endParaRPr lang="en-GB" dirty="0"/>
          </a:p>
          <a:p>
            <a:r>
              <a:rPr lang="en-GB" dirty="0"/>
              <a:t>HPG, </a:t>
            </a:r>
            <a:r>
              <a:rPr lang="en-GB" dirty="0" err="1"/>
              <a:t>hypothalamo</a:t>
            </a:r>
            <a:r>
              <a:rPr lang="en-GB" dirty="0"/>
              <a:t>-pituitary-gonadal; OGTT, oral glucose tolerance test; T2DM, type 2 diabetes mellitus; </a:t>
            </a:r>
            <a:r>
              <a:rPr lang="en-GB" dirty="0" err="1"/>
              <a:t>TTh</a:t>
            </a:r>
            <a:r>
              <a:rPr lang="en-GB" dirty="0"/>
              <a:t>, testosterone therapy</a:t>
            </a:r>
          </a:p>
          <a:p>
            <a:endParaRPr lang="en-GB" dirty="0"/>
          </a:p>
          <a:p>
            <a:r>
              <a:rPr lang="en-GB" b="1" dirty="0"/>
              <a:t>References</a:t>
            </a:r>
          </a:p>
          <a:p>
            <a:r>
              <a:rPr lang="en-GB" b="1" dirty="0"/>
              <a:t>1.</a:t>
            </a:r>
            <a:r>
              <a:rPr lang="en-GB" dirty="0"/>
              <a:t> </a:t>
            </a:r>
            <a:r>
              <a:rPr lang="en-GB" dirty="0" err="1"/>
              <a:t>Wittert</a:t>
            </a:r>
            <a:r>
              <a:rPr lang="en-GB" dirty="0"/>
              <a:t> GA </a:t>
            </a:r>
            <a:r>
              <a:rPr lang="en-GB" i="1" dirty="0"/>
              <a:t>et al. </a:t>
            </a:r>
            <a:r>
              <a:rPr lang="fr-FR" i="1" dirty="0" err="1"/>
              <a:t>Diabetes</a:t>
            </a:r>
            <a:r>
              <a:rPr lang="fr-FR" i="1" dirty="0"/>
              <a:t> </a:t>
            </a:r>
            <a:r>
              <a:rPr lang="fr-FR" dirty="0"/>
              <a:t>2020;69(</a:t>
            </a:r>
            <a:r>
              <a:rPr lang="fr-FR" dirty="0" err="1"/>
              <a:t>Suppl</a:t>
            </a:r>
            <a:r>
              <a:rPr lang="fr-FR" dirty="0"/>
              <a:t> 1): </a:t>
            </a:r>
            <a:r>
              <a:rPr lang="en-GB" dirty="0"/>
              <a:t>https://doi.org/10.2337/db20-274-OR.</a:t>
            </a:r>
            <a:endParaRPr lang="en-GB" b="1" dirty="0"/>
          </a:p>
          <a:p>
            <a:r>
              <a:rPr lang="en-GB" b="1" dirty="0"/>
              <a:t>2.</a:t>
            </a:r>
            <a:r>
              <a:rPr lang="en-GB" dirty="0"/>
              <a:t> </a:t>
            </a:r>
            <a:r>
              <a:rPr lang="en-GB" dirty="0" err="1"/>
              <a:t>Wittert</a:t>
            </a:r>
            <a:r>
              <a:rPr lang="en-GB" dirty="0"/>
              <a:t> G </a:t>
            </a:r>
            <a:r>
              <a:rPr lang="en-GB" i="1" dirty="0"/>
              <a:t>et al. Diabetes </a:t>
            </a:r>
            <a:r>
              <a:rPr lang="en-GB" i="1" dirty="0" err="1"/>
              <a:t>Obes</a:t>
            </a:r>
            <a:r>
              <a:rPr lang="en-GB" i="1" dirty="0"/>
              <a:t> </a:t>
            </a:r>
            <a:r>
              <a:rPr lang="en-GB" i="1" dirty="0" err="1"/>
              <a:t>Metab</a:t>
            </a:r>
            <a:r>
              <a:rPr lang="en-GB" i="1" dirty="0"/>
              <a:t> </a:t>
            </a:r>
            <a:r>
              <a:rPr lang="en-GB" dirty="0"/>
              <a:t>2019;21:772–80.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FADCE-6200-4FA6-B02B-06991B4E0A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596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495376">
              <a:defRPr/>
            </a:pPr>
            <a:r>
              <a:rPr lang="en-GB" sz="1100" dirty="0"/>
              <a:t>In the brain, the hypothalamus releases gonadotropin-releasing hormone (GnRH) every 60-90 minutes, stimulating the release of luteinising hormone (LH) from the pituitary gland into the bloodstream</a:t>
            </a:r>
            <a:r>
              <a:rPr lang="en-GB" sz="1100" baseline="30000" dirty="0"/>
              <a:t>1</a:t>
            </a:r>
          </a:p>
          <a:p>
            <a:r>
              <a:rPr lang="en-US" sz="1100" dirty="0"/>
              <a:t>LH binds the LH receptor on the Leydig cells of the testes</a:t>
            </a:r>
            <a:r>
              <a:rPr lang="en-US" sz="1100" baseline="30000" dirty="0"/>
              <a:t>1</a:t>
            </a:r>
            <a:endParaRPr lang="en-US" sz="1100" dirty="0"/>
          </a:p>
          <a:p>
            <a:r>
              <a:rPr lang="en-US" sz="1100" dirty="0"/>
              <a:t>Leydig cells are composed of cholesterol</a:t>
            </a:r>
            <a:r>
              <a:rPr lang="en-US" sz="1100" baseline="30000" dirty="0"/>
              <a:t>1</a:t>
            </a:r>
          </a:p>
          <a:p>
            <a:pPr defTabSz="495376">
              <a:defRPr/>
            </a:pPr>
            <a:r>
              <a:rPr lang="en-US" sz="1100" dirty="0"/>
              <a:t>Via a cascade of events, cholesterol is converted into testosterone</a:t>
            </a:r>
            <a:r>
              <a:rPr lang="en-US" sz="1100" baseline="30000" dirty="0"/>
              <a:t>1</a:t>
            </a:r>
          </a:p>
          <a:p>
            <a:r>
              <a:rPr lang="en-US" sz="1100" dirty="0"/>
              <a:t>Testosterone is then secreted by the testes into the bloodstream to be carried to target tissues to exert its biological effect:</a:t>
            </a:r>
            <a:r>
              <a:rPr lang="en-US" sz="1100" baseline="30000" dirty="0"/>
              <a:t>1</a:t>
            </a:r>
            <a:endParaRPr lang="en-US" sz="1100" dirty="0"/>
          </a:p>
          <a:p>
            <a:pPr marL="433454" lvl="1"/>
            <a:r>
              <a:rPr lang="en-US" sz="1100" dirty="0"/>
              <a:t>	- In liver, muscle and adipose tissue, testosterone binds directly to its androgen receptor (AR) </a:t>
            </a:r>
          </a:p>
          <a:p>
            <a:pPr marL="433454" lvl="1"/>
            <a:r>
              <a:rPr lang="en-US" sz="1100" dirty="0"/>
              <a:t>	- In skin, hair, prostate gland and gonadal tissue, testosterone is first converted to dihydrotestosterone (DHT)</a:t>
            </a:r>
          </a:p>
          <a:p>
            <a:pPr marL="433454" lvl="1"/>
            <a:r>
              <a:rPr lang="en-US" sz="1100" dirty="0"/>
              <a:t>	- In bone and brain, testosterone is first converted to </a:t>
            </a:r>
            <a:r>
              <a:rPr lang="en-US" sz="1100" dirty="0" err="1"/>
              <a:t>oestradiol</a:t>
            </a:r>
            <a:endParaRPr lang="en-US" sz="1100" dirty="0"/>
          </a:p>
          <a:p>
            <a:pPr defTabSz="495376">
              <a:defRPr/>
            </a:pPr>
            <a:endParaRPr lang="en-US" sz="1100" dirty="0"/>
          </a:p>
          <a:p>
            <a:pPr defTabSz="495376">
              <a:defRPr/>
            </a:pPr>
            <a:r>
              <a:rPr lang="en-GB" sz="1100" dirty="0"/>
              <a:t>Testosterone has multiple effects on the body. In the brain, it stimulates libido and aggression and aids cognition, memory, and feelings. In the kidneys, it promotes erythropoiesis. In the skin, it supports collagen production and stimulates hair growth and sebum production. Testosterone also affects muscle mass and strength, bone growth, density and erythropoiesis (red blood cell production – think haematocrit/haemoglobin), growth of the sex organs, spermatogenesis, and erectile function.</a:t>
            </a:r>
            <a:r>
              <a:rPr lang="en-GB" sz="1100" baseline="30000" dirty="0"/>
              <a:t>1</a:t>
            </a:r>
            <a:endParaRPr lang="en-US" sz="1100" dirty="0"/>
          </a:p>
          <a:p>
            <a:endParaRPr lang="en-US" sz="1100" dirty="0"/>
          </a:p>
          <a:p>
            <a:pPr marL="0" lvl="1" defTabSz="495376">
              <a:defRPr/>
            </a:pPr>
            <a:r>
              <a:rPr lang="en-GB" sz="1100" dirty="0"/>
              <a:t>T is a steroid hormone that is produced primarily in the testes (&gt; 95% from Testes) with the remainder being produced from the adrenal cortex</a:t>
            </a:r>
          </a:p>
          <a:p>
            <a:pPr marL="0" lvl="1" defTabSz="495376">
              <a:defRPr/>
            </a:pPr>
            <a:endParaRPr lang="en-GB" sz="1100" dirty="0"/>
          </a:p>
          <a:p>
            <a:endParaRPr lang="en-US" sz="1100" dirty="0"/>
          </a:p>
        </p:txBody>
      </p:sp>
      <p:sp>
        <p:nvSpPr>
          <p:cNvPr id="4" name="Slide Number Placeholder 3"/>
          <p:cNvSpPr>
            <a:spLocks noGrp="1"/>
          </p:cNvSpPr>
          <p:nvPr>
            <p:ph type="sldNum" sz="quarter" idx="10"/>
          </p:nvPr>
        </p:nvSpPr>
        <p:spPr/>
        <p:txBody>
          <a:bodyPr/>
          <a:lstStyle/>
          <a:p>
            <a:fld id="{86B71FDB-B2CE-9848-9772-14731443C366}" type="slidenum">
              <a:rPr lang="en-US" smtClean="0"/>
              <a:t>10</a:t>
            </a:fld>
            <a:endParaRPr lang="en-US" dirty="0"/>
          </a:p>
        </p:txBody>
      </p:sp>
    </p:spTree>
    <p:extLst>
      <p:ext uri="{BB962C8B-B14F-4D97-AF65-F5344CB8AC3E}">
        <p14:creationId xmlns:p14="http://schemas.microsoft.com/office/powerpoint/2010/main" val="15724001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888EA-F931-4BE4-BEB5-BD9EDDFDCCE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1154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24">
              <a:defRPr/>
            </a:pPr>
            <a:r>
              <a:rPr lang="en-GB" b="1" dirty="0"/>
              <a:t>Reference</a:t>
            </a:r>
          </a:p>
          <a:p>
            <a:pPr defTabSz="914324">
              <a:defRPr/>
            </a:pPr>
            <a:r>
              <a:rPr lang="en-GB" dirty="0" err="1"/>
              <a:t>Wittert</a:t>
            </a:r>
            <a:r>
              <a:rPr lang="en-GB" dirty="0"/>
              <a:t> GA </a:t>
            </a:r>
            <a:r>
              <a:rPr lang="en-GB" i="1" dirty="0"/>
              <a:t>et al. </a:t>
            </a:r>
            <a:r>
              <a:rPr lang="fr-FR" i="1" dirty="0" err="1"/>
              <a:t>Diabetes</a:t>
            </a:r>
            <a:r>
              <a:rPr lang="fr-FR" i="1" dirty="0"/>
              <a:t> </a:t>
            </a:r>
            <a:r>
              <a:rPr lang="fr-FR" dirty="0"/>
              <a:t>2020;69(</a:t>
            </a:r>
            <a:r>
              <a:rPr lang="fr-FR" dirty="0" err="1"/>
              <a:t>Suppl</a:t>
            </a:r>
            <a:r>
              <a:rPr lang="fr-FR" dirty="0"/>
              <a:t> 1): </a:t>
            </a:r>
            <a:r>
              <a:rPr lang="en-GB" dirty="0"/>
              <a:t>https://doi.org/10.2337/db20-274-OR.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FADCE-6200-4FA6-B02B-06991B4E0A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1665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a:t>
            </a:r>
          </a:p>
          <a:p>
            <a:r>
              <a:rPr lang="en-GB" dirty="0" err="1"/>
              <a:t>Wittert</a:t>
            </a:r>
            <a:r>
              <a:rPr lang="en-GB" dirty="0"/>
              <a:t> GA </a:t>
            </a:r>
            <a:r>
              <a:rPr lang="en-GB" i="1" dirty="0"/>
              <a:t>et al. </a:t>
            </a:r>
            <a:r>
              <a:rPr lang="fr-FR" i="1" dirty="0" err="1"/>
              <a:t>Diabetes</a:t>
            </a:r>
            <a:r>
              <a:rPr lang="fr-FR" i="1" dirty="0"/>
              <a:t> </a:t>
            </a:r>
            <a:r>
              <a:rPr lang="fr-FR" dirty="0"/>
              <a:t>2020;69(</a:t>
            </a:r>
            <a:r>
              <a:rPr lang="fr-FR" dirty="0" err="1"/>
              <a:t>Suppl</a:t>
            </a:r>
            <a:r>
              <a:rPr lang="fr-FR" dirty="0"/>
              <a:t> 1): </a:t>
            </a:r>
            <a:r>
              <a:rPr lang="en-GB" dirty="0"/>
              <a:t>https://doi.org/10.2337/db20-274-OR.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FADCE-6200-4FA6-B02B-06991B4E0A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9382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6" indent="-171436">
              <a:buFont typeface="Arial" panose="020B0604020202020204" pitchFamily="34" charset="0"/>
              <a:buChar char="•"/>
            </a:pPr>
            <a:r>
              <a:rPr lang="en-GB" dirty="0" err="1"/>
              <a:t>TTh</a:t>
            </a:r>
            <a:r>
              <a:rPr lang="en-GB" dirty="0"/>
              <a:t> was associated with favourable changes in body composition.</a:t>
            </a:r>
          </a:p>
          <a:p>
            <a:pPr marL="171436" indent="-171436">
              <a:buFont typeface="Arial" panose="020B0604020202020204" pitchFamily="34" charset="0"/>
              <a:buChar char="•"/>
            </a:pPr>
            <a:r>
              <a:rPr lang="en-GB" dirty="0"/>
              <a:t>Patients treated with </a:t>
            </a:r>
            <a:r>
              <a:rPr lang="en-GB" dirty="0" err="1"/>
              <a:t>TTh</a:t>
            </a:r>
            <a:r>
              <a:rPr lang="en-GB" dirty="0"/>
              <a:t> showed greater decreases from baseline in fasting glucose </a:t>
            </a:r>
            <a:br>
              <a:rPr lang="en-GB" dirty="0"/>
            </a:br>
            <a:r>
              <a:rPr lang="en-GB" dirty="0"/>
              <a:t>(-0.17 </a:t>
            </a:r>
            <a:r>
              <a:rPr lang="en-GB" dirty="0" err="1"/>
              <a:t>mmol</a:t>
            </a:r>
            <a:r>
              <a:rPr lang="en-GB" dirty="0"/>
              <a:t>/L), waist circumference (-2.1 cm), total fat mass (-2.7 kg) and abdominal fat mass (-2.3%), and greater increases in total muscle mass (+1.7 kg), arm muscle mass </a:t>
            </a:r>
            <a:br>
              <a:rPr lang="en-GB" dirty="0"/>
            </a:br>
            <a:r>
              <a:rPr lang="en-GB" dirty="0"/>
              <a:t>(+0.36 kg) and hand grip strength (+2.2 kg) versus those receiving placebo (all p&lt;0.004).</a:t>
            </a:r>
          </a:p>
          <a:p>
            <a:pPr marL="171436" indent="-171436">
              <a:buFont typeface="Arial" panose="020B0604020202020204" pitchFamily="34" charset="0"/>
              <a:buChar char="•"/>
            </a:pPr>
            <a:r>
              <a:rPr lang="en-GB" dirty="0" err="1"/>
              <a:t>TTh</a:t>
            </a:r>
            <a:r>
              <a:rPr lang="en-GB" dirty="0"/>
              <a:t> was also associated with small benefits on sexual function.</a:t>
            </a:r>
          </a:p>
          <a:p>
            <a:endParaRPr lang="en-GB" dirty="0"/>
          </a:p>
          <a:p>
            <a:r>
              <a:rPr lang="en-GB" dirty="0" err="1"/>
              <a:t>TTh</a:t>
            </a:r>
            <a:r>
              <a:rPr lang="en-GB" dirty="0"/>
              <a:t>, testosterone therapy</a:t>
            </a:r>
          </a:p>
          <a:p>
            <a:endParaRPr lang="en-GB" dirty="0"/>
          </a:p>
          <a:p>
            <a:r>
              <a:rPr lang="en-GB" b="1" dirty="0"/>
              <a:t>Reference</a:t>
            </a:r>
          </a:p>
          <a:p>
            <a:r>
              <a:rPr lang="en-GB" dirty="0" err="1"/>
              <a:t>Wittert</a:t>
            </a:r>
            <a:r>
              <a:rPr lang="en-GB" dirty="0"/>
              <a:t> GA </a:t>
            </a:r>
            <a:r>
              <a:rPr lang="en-GB" i="1" dirty="0"/>
              <a:t>et al. </a:t>
            </a:r>
            <a:r>
              <a:rPr lang="fr-FR" i="1" dirty="0" err="1"/>
              <a:t>Diabetes</a:t>
            </a:r>
            <a:r>
              <a:rPr lang="fr-FR" i="1" dirty="0"/>
              <a:t> </a:t>
            </a:r>
            <a:r>
              <a:rPr lang="fr-FR" dirty="0"/>
              <a:t>2020;69(</a:t>
            </a:r>
            <a:r>
              <a:rPr lang="fr-FR" dirty="0" err="1"/>
              <a:t>Suppl</a:t>
            </a:r>
            <a:r>
              <a:rPr lang="fr-FR" dirty="0"/>
              <a:t> 1): </a:t>
            </a:r>
            <a:r>
              <a:rPr lang="en-GB" dirty="0"/>
              <a:t>https://doi.org/10.2337/db20-274-OR.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FADCE-6200-4FA6-B02B-06991B4E0A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59025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a:t>
            </a:r>
          </a:p>
          <a:p>
            <a:r>
              <a:rPr lang="en-GB" dirty="0" err="1"/>
              <a:t>Wittert</a:t>
            </a:r>
            <a:r>
              <a:rPr lang="en-GB" dirty="0"/>
              <a:t> GA </a:t>
            </a:r>
            <a:r>
              <a:rPr lang="en-GB" i="1" dirty="0"/>
              <a:t>at al. </a:t>
            </a:r>
            <a:r>
              <a:rPr lang="fr-FR" i="1" dirty="0" err="1"/>
              <a:t>Diabetes</a:t>
            </a:r>
            <a:r>
              <a:rPr lang="fr-FR" i="1" dirty="0"/>
              <a:t> </a:t>
            </a:r>
            <a:r>
              <a:rPr lang="fr-FR" dirty="0"/>
              <a:t>2020;69(</a:t>
            </a:r>
            <a:r>
              <a:rPr lang="fr-FR" dirty="0" err="1"/>
              <a:t>Suppl</a:t>
            </a:r>
            <a:r>
              <a:rPr lang="fr-FR" dirty="0"/>
              <a:t> 1): </a:t>
            </a:r>
            <a:r>
              <a:rPr lang="en-GB" dirty="0"/>
              <a:t>https://doi.org/10.2337/db20-274-OR.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FADCE-6200-4FA6-B02B-06991B4E0A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4995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6" indent="-171436">
              <a:buFont typeface="Arial" panose="020B0604020202020204" pitchFamily="34" charset="0"/>
              <a:buChar char="•"/>
            </a:pPr>
            <a:r>
              <a:rPr lang="en-GB" sz="1000" dirty="0"/>
              <a:t>Frequent treatment-induced elevations of haematocrit were reported. Risk factors for an increase in haematocrit should be considered before prescribing </a:t>
            </a:r>
            <a:r>
              <a:rPr lang="en-GB" sz="1000" dirty="0" err="1"/>
              <a:t>TTh</a:t>
            </a:r>
            <a:r>
              <a:rPr lang="en-GB" sz="1000" dirty="0"/>
              <a:t>.</a:t>
            </a:r>
          </a:p>
          <a:p>
            <a:pPr marL="171436" indent="-171436">
              <a:buFont typeface="Arial" panose="020B0604020202020204" pitchFamily="34" charset="0"/>
              <a:buChar char="•"/>
            </a:pPr>
            <a:r>
              <a:rPr lang="en-GB" sz="1000" dirty="0"/>
              <a:t>The cardiovascular safety profile of </a:t>
            </a:r>
            <a:r>
              <a:rPr lang="en-GB" sz="1000" dirty="0" err="1"/>
              <a:t>TTh</a:t>
            </a:r>
            <a:r>
              <a:rPr lang="en-GB" sz="1000" dirty="0"/>
              <a:t> in this patient population was reassuring.</a:t>
            </a:r>
          </a:p>
          <a:p>
            <a:pPr>
              <a:spcBef>
                <a:spcPts val="1200"/>
              </a:spcBef>
            </a:pPr>
            <a:r>
              <a:rPr lang="en-US" sz="1000" dirty="0"/>
              <a:t>Of the 106 participants who recorded </a:t>
            </a:r>
            <a:r>
              <a:rPr lang="en-US" sz="1000" dirty="0" err="1"/>
              <a:t>haematocrit</a:t>
            </a:r>
            <a:r>
              <a:rPr lang="en-US" sz="1000" dirty="0"/>
              <a:t> ≥54%:</a:t>
            </a:r>
          </a:p>
          <a:p>
            <a:pPr lvl="1">
              <a:spcBef>
                <a:spcPts val="1200"/>
              </a:spcBef>
            </a:pPr>
            <a:r>
              <a:rPr lang="en-US" sz="1000" dirty="0"/>
              <a:t>25 ceased study treatment due to confirmed raised </a:t>
            </a:r>
            <a:r>
              <a:rPr lang="en-US" sz="1000" dirty="0" err="1"/>
              <a:t>haematocrit</a:t>
            </a:r>
            <a:r>
              <a:rPr lang="en-US" sz="1000" dirty="0"/>
              <a:t> following hospital pathology service repeat testing</a:t>
            </a:r>
          </a:p>
          <a:p>
            <a:pPr lvl="1">
              <a:spcBef>
                <a:spcPts val="1200"/>
              </a:spcBef>
            </a:pPr>
            <a:r>
              <a:rPr lang="en-US" sz="1000" dirty="0"/>
              <a:t>38 had flagged </a:t>
            </a:r>
            <a:r>
              <a:rPr lang="en-US" sz="1000" dirty="0" err="1"/>
              <a:t>haematocrit</a:t>
            </a:r>
            <a:r>
              <a:rPr lang="en-US" sz="1000" dirty="0"/>
              <a:t> occur at weeks 90 or 102 after the final study injection had already been given</a:t>
            </a:r>
          </a:p>
          <a:p>
            <a:pPr lvl="1">
              <a:spcBef>
                <a:spcPts val="1200"/>
              </a:spcBef>
            </a:pPr>
            <a:r>
              <a:rPr lang="en-US" sz="1000" dirty="0"/>
              <a:t>5 ceased treatment for another reason prior to the visit with the flagged </a:t>
            </a:r>
            <a:r>
              <a:rPr lang="en-US" sz="1000" dirty="0" err="1"/>
              <a:t>haematocrit</a:t>
            </a:r>
            <a:endParaRPr lang="en-US" sz="1000" dirty="0"/>
          </a:p>
          <a:p>
            <a:pPr lvl="1">
              <a:spcBef>
                <a:spcPts val="1200"/>
              </a:spcBef>
            </a:pPr>
            <a:r>
              <a:rPr lang="en-US" sz="1000" dirty="0"/>
              <a:t>3 ceased treatment at the same visit as the flagged </a:t>
            </a:r>
            <a:r>
              <a:rPr lang="en-US" sz="1000" dirty="0" err="1"/>
              <a:t>haematocrit</a:t>
            </a:r>
            <a:r>
              <a:rPr lang="en-US" sz="1000" dirty="0"/>
              <a:t> for another reason</a:t>
            </a:r>
          </a:p>
          <a:p>
            <a:pPr lvl="1">
              <a:spcBef>
                <a:spcPts val="1200"/>
              </a:spcBef>
            </a:pPr>
            <a:r>
              <a:rPr lang="en-US" sz="1000" dirty="0"/>
              <a:t>40 continued treatment after recording raised </a:t>
            </a:r>
            <a:r>
              <a:rPr lang="en-US" sz="1000" dirty="0" err="1"/>
              <a:t>haematocrit</a:t>
            </a:r>
            <a:r>
              <a:rPr lang="en-US" sz="1000" dirty="0"/>
              <a:t>; according to the protocol, participants should only have continued study injections if a local site (hospital) pathology test returned </a:t>
            </a:r>
            <a:r>
              <a:rPr lang="en-US" sz="1000" dirty="0" err="1"/>
              <a:t>haematocrit</a:t>
            </a:r>
            <a:r>
              <a:rPr lang="en-US" sz="1000" dirty="0"/>
              <a:t> &lt;0.54% on repeat – the men in this group had </a:t>
            </a:r>
            <a:r>
              <a:rPr lang="en-US" sz="1000" dirty="0" err="1"/>
              <a:t>haematocrit</a:t>
            </a:r>
            <a:r>
              <a:rPr lang="en-US" sz="1000" dirty="0"/>
              <a:t> at or just over 0.54% on the core laboratory measurement, but were &lt;0.54 on repeat and did not attract a subsequent flag</a:t>
            </a:r>
          </a:p>
          <a:p>
            <a:endParaRPr lang="en-GB" dirty="0"/>
          </a:p>
          <a:p>
            <a:r>
              <a:rPr lang="en-GB" dirty="0" err="1"/>
              <a:t>TTh</a:t>
            </a:r>
            <a:r>
              <a:rPr lang="en-GB" dirty="0"/>
              <a:t>, testosterone therapy</a:t>
            </a:r>
          </a:p>
          <a:p>
            <a:r>
              <a:rPr lang="en-GB" b="1" dirty="0"/>
              <a:t>Reference </a:t>
            </a:r>
            <a:r>
              <a:rPr lang="en-GB" dirty="0" err="1"/>
              <a:t>Wittert</a:t>
            </a:r>
            <a:r>
              <a:rPr lang="en-GB" dirty="0"/>
              <a:t> GA </a:t>
            </a:r>
            <a:r>
              <a:rPr lang="en-GB" i="1" dirty="0"/>
              <a:t>et al. </a:t>
            </a:r>
            <a:r>
              <a:rPr lang="fr-FR" i="1" dirty="0" err="1"/>
              <a:t>Diabetes</a:t>
            </a:r>
            <a:r>
              <a:rPr lang="fr-FR" i="1" dirty="0"/>
              <a:t> </a:t>
            </a:r>
            <a:r>
              <a:rPr lang="fr-FR" dirty="0"/>
              <a:t>2020;69(</a:t>
            </a:r>
            <a:r>
              <a:rPr lang="fr-FR" dirty="0" err="1"/>
              <a:t>Suppl</a:t>
            </a:r>
            <a:r>
              <a:rPr lang="fr-FR" dirty="0"/>
              <a:t> 1): </a:t>
            </a:r>
            <a:r>
              <a:rPr lang="en-GB" dirty="0"/>
              <a:t>https://doi.org/10.2337/db20-274-OR.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FADCE-6200-4FA6-B02B-06991B4E0A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4830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550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5912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0377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6099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altLang="en-US" sz="1200" dirty="0"/>
              <a:t>At its target cells testosterone can have a direct androgen receptor-mediated effect, or alternatively it may be metabolized to 17β-</a:t>
            </a:r>
            <a:r>
              <a:rPr lang="en-GB" altLang="en-US" sz="1200" dirty="0" err="1"/>
              <a:t>estradiol</a:t>
            </a:r>
            <a:r>
              <a:rPr lang="en-GB" altLang="en-US" sz="1200" dirty="0"/>
              <a:t> through the action of aromatase or to 5α-dihydrotestosterone (DHT) through the action of 5α-reductase.</a:t>
            </a:r>
            <a:r>
              <a:rPr lang="en-GB" altLang="en-US" sz="1200" baseline="30000" dirty="0"/>
              <a:t>1</a:t>
            </a:r>
            <a:r>
              <a:rPr lang="en-GB" altLang="en-US" sz="1200" dirty="0"/>
              <a:t>  </a:t>
            </a:r>
          </a:p>
          <a:p>
            <a:pPr marL="171450" indent="-171450">
              <a:buFontTx/>
              <a:buChar char="•"/>
            </a:pPr>
            <a:r>
              <a:rPr lang="en-GB" altLang="en-US" sz="1200" dirty="0"/>
              <a:t>Aromatase is expressed in Sertoli cells as well as in extragonadal tissues including the brain and adipose tissue; the majority of </a:t>
            </a:r>
            <a:r>
              <a:rPr lang="en-GB" altLang="en-US" sz="1200" dirty="0" err="1"/>
              <a:t>estradiol</a:t>
            </a:r>
            <a:r>
              <a:rPr lang="en-GB" altLang="en-US" sz="1200" dirty="0"/>
              <a:t> in males is produced in adipose tissue through the aromatisation of testosterone.  </a:t>
            </a:r>
          </a:p>
          <a:p>
            <a:pPr marL="171450" indent="-171450">
              <a:buFontTx/>
              <a:buChar char="•"/>
            </a:pPr>
            <a:r>
              <a:rPr lang="en-GB" altLang="en-US" sz="1200" dirty="0"/>
              <a:t>Testosterone is converted to DHT in many target organs including the skin, liver, brain, prostate, testes, hair follicles, epididymis, and seminal vesicle.  </a:t>
            </a:r>
          </a:p>
          <a:p>
            <a:pPr marL="171450" indent="-171450">
              <a:buFontTx/>
              <a:buChar char="•"/>
            </a:pPr>
            <a:r>
              <a:rPr lang="en-GB" altLang="en-US" sz="1200" dirty="0"/>
              <a:t>DHT is highly biologically active – three- to six-fold compared to testosterone.</a:t>
            </a:r>
            <a:r>
              <a:rPr lang="en-GB" altLang="en-US" sz="1200" baseline="30000" dirty="0"/>
              <a:t>2</a:t>
            </a:r>
            <a:r>
              <a:rPr lang="en-GB" altLang="en-US" sz="1200" dirty="0"/>
              <a:t> </a:t>
            </a:r>
          </a:p>
          <a:p>
            <a:pPr marL="171450" indent="-171450">
              <a:buFontTx/>
              <a:buChar char="•"/>
            </a:pPr>
            <a:r>
              <a:rPr lang="en-GB" altLang="en-US" sz="1200" dirty="0"/>
              <a:t>In many tissues, the activity of testosterone depends on its conversion to DHT, which also binds to the cytosolic androgen receptor. Subsequently, the steroid-receptor complex is translocated to the nucleus where it initiates the transcription and cellular changes related to androgen action.</a:t>
            </a:r>
            <a:r>
              <a:rPr lang="en-GB" altLang="en-US" sz="1200" baseline="30000" dirty="0"/>
              <a:t>3</a:t>
            </a:r>
          </a:p>
          <a:p>
            <a:pPr marL="171450" indent="-171450">
              <a:buFontTx/>
              <a:buChar char="•"/>
            </a:pPr>
            <a:endParaRPr lang="en-GB" altLang="en-US" sz="1600" baseline="30000" dirty="0"/>
          </a:p>
          <a:p>
            <a:pPr marL="171450" indent="-171450">
              <a:buFontTx/>
              <a:buChar char="•"/>
            </a:pPr>
            <a:endParaRPr lang="en-GB" altLang="en-US" sz="1600" baseline="30000" dirty="0"/>
          </a:p>
          <a:p>
            <a:pPr marL="171450" indent="-171450">
              <a:buFontTx/>
              <a:buChar char="•"/>
            </a:pPr>
            <a:endParaRPr lang="en-GB" altLang="en-US" sz="1600" baseline="30000" dirty="0"/>
          </a:p>
          <a:p>
            <a:pPr marL="171450" indent="-171450"/>
            <a:endParaRPr lang="en-GB" altLang="en-US" sz="1100" dirty="0"/>
          </a:p>
          <a:p>
            <a:pPr marL="171450" indent="-171450"/>
            <a:r>
              <a:rPr lang="en-GB" altLang="en-US" sz="1100" b="1" dirty="0"/>
              <a:t>References:  </a:t>
            </a:r>
            <a:r>
              <a:rPr lang="en-GB" altLang="en-US" sz="1100" dirty="0"/>
              <a:t>1. Molina PE. Male Reproductive System. In: Raff H, </a:t>
            </a:r>
            <a:r>
              <a:rPr lang="en-GB" altLang="en-US" sz="1100" dirty="0" err="1"/>
              <a:t>Levitzky</a:t>
            </a:r>
            <a:r>
              <a:rPr lang="en-GB" altLang="en-US" sz="1100" dirty="0"/>
              <a:t> M, eds. </a:t>
            </a:r>
            <a:r>
              <a:rPr lang="en-GB" altLang="en-US" sz="1100" i="1" dirty="0"/>
              <a:t>Medical Physiology: A Systems Approach</a:t>
            </a:r>
            <a:r>
              <a:rPr lang="en-GB" altLang="en-US" sz="1100" dirty="0"/>
              <a:t>: The McGraw-Hill Companies; 2011: 683-694. 2. </a:t>
            </a:r>
            <a:r>
              <a:rPr lang="en-GB" altLang="en-US" sz="1100" dirty="0" err="1"/>
              <a:t>Weinbauer</a:t>
            </a:r>
            <a:r>
              <a:rPr lang="en-GB" altLang="en-US" sz="1100" dirty="0"/>
              <a:t> G, </a:t>
            </a:r>
            <a:r>
              <a:rPr lang="en-GB" altLang="en-US" sz="1100" dirty="0" err="1"/>
              <a:t>Luetjens</a:t>
            </a:r>
            <a:r>
              <a:rPr lang="en-GB" altLang="en-US" sz="1100" dirty="0"/>
              <a:t> C, Simoni M, </a:t>
            </a:r>
            <a:r>
              <a:rPr lang="en-GB" altLang="en-US" sz="1100" dirty="0" err="1"/>
              <a:t>Nieschlag</a:t>
            </a:r>
            <a:r>
              <a:rPr lang="en-GB" altLang="en-US" sz="1100" dirty="0"/>
              <a:t> E. Physiology of Testicular Function. In: </a:t>
            </a:r>
            <a:r>
              <a:rPr lang="en-GB" altLang="en-US" sz="1100" dirty="0" err="1"/>
              <a:t>Nieschlag</a:t>
            </a:r>
            <a:r>
              <a:rPr lang="en-GB" altLang="en-US" sz="1100" dirty="0"/>
              <a:t> E, </a:t>
            </a:r>
            <a:r>
              <a:rPr lang="en-GB" altLang="en-US" sz="1100" dirty="0" err="1"/>
              <a:t>Behre</a:t>
            </a:r>
            <a:r>
              <a:rPr lang="en-GB" altLang="en-US" sz="1100" dirty="0"/>
              <a:t> H, </a:t>
            </a:r>
            <a:r>
              <a:rPr lang="en-GB" altLang="en-US" sz="1100" dirty="0" err="1"/>
              <a:t>Nieschlag</a:t>
            </a:r>
            <a:r>
              <a:rPr lang="en-GB" altLang="en-US" sz="1100" dirty="0"/>
              <a:t> S, eds. </a:t>
            </a:r>
            <a:r>
              <a:rPr lang="en-GB" altLang="en-US" sz="1100" i="1" dirty="0"/>
              <a:t>Andrology</a:t>
            </a:r>
            <a:r>
              <a:rPr lang="en-GB" altLang="en-US" sz="1100" dirty="0"/>
              <a:t>: Springer Berlin Heidelberg; 2010: 11-59. 3. Griffin JE, Wilson JD. Disorders of the testes and the male reproductive tract. In: Larson PR, </a:t>
            </a:r>
            <a:r>
              <a:rPr lang="en-GB" altLang="en-US" sz="1100" dirty="0" err="1"/>
              <a:t>Kronenberg</a:t>
            </a:r>
            <a:r>
              <a:rPr lang="en-GB" altLang="en-US" sz="1100" dirty="0"/>
              <a:t> HM, </a:t>
            </a:r>
            <a:r>
              <a:rPr lang="en-GB" altLang="en-US" sz="1100" dirty="0" err="1"/>
              <a:t>Melmed</a:t>
            </a:r>
            <a:r>
              <a:rPr lang="en-GB" altLang="en-US" sz="1100" dirty="0"/>
              <a:t> S, Polonsky KS, eds. </a:t>
            </a:r>
            <a:r>
              <a:rPr lang="en-GB" altLang="en-US" sz="1100" i="1" dirty="0"/>
              <a:t>Williams Textbook of Endocrinology</a:t>
            </a:r>
            <a:r>
              <a:rPr lang="en-GB" altLang="en-US" sz="1100" dirty="0"/>
              <a:t>. Philadelphia: W. B. Saunders; 2003: 709-769.</a:t>
            </a:r>
            <a:endParaRPr lang="en-NZ" altLang="en-US" sz="1100" dirty="0"/>
          </a:p>
          <a:p>
            <a:endParaRPr lang="en-GB" dirty="0"/>
          </a:p>
        </p:txBody>
      </p:sp>
      <p:sp>
        <p:nvSpPr>
          <p:cNvPr id="4" name="Slide Number Placeholder 3"/>
          <p:cNvSpPr>
            <a:spLocks noGrp="1"/>
          </p:cNvSpPr>
          <p:nvPr>
            <p:ph type="sldNum" sz="quarter" idx="5"/>
          </p:nvPr>
        </p:nvSpPr>
        <p:spPr/>
        <p:txBody>
          <a:bodyPr/>
          <a:lstStyle/>
          <a:p>
            <a:fld id="{A0EFADCE-6200-4FA6-B02B-06991B4E0A55}" type="slidenum">
              <a:rPr lang="en-GB" smtClean="0"/>
              <a:t>11</a:t>
            </a:fld>
            <a:endParaRPr lang="en-GB"/>
          </a:p>
        </p:txBody>
      </p:sp>
    </p:spTree>
    <p:extLst>
      <p:ext uri="{BB962C8B-B14F-4D97-AF65-F5344CB8AC3E}">
        <p14:creationId xmlns:p14="http://schemas.microsoft.com/office/powerpoint/2010/main" val="39757149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C0EF4668-9CDE-B342-B878-AF0893608645}" type="slidenum">
              <a:rPr lang="en-US" smtClean="0"/>
              <a:t>103</a:t>
            </a:fld>
            <a:endParaRPr lang="en-US"/>
          </a:p>
        </p:txBody>
      </p:sp>
    </p:spTree>
    <p:extLst>
      <p:ext uri="{BB962C8B-B14F-4D97-AF65-F5344CB8AC3E}">
        <p14:creationId xmlns:p14="http://schemas.microsoft.com/office/powerpoint/2010/main" val="32504785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03615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5376">
              <a:defRPr/>
            </a:pPr>
            <a:r>
              <a:rPr lang="en-US" sz="1000" dirty="0"/>
              <a:t>What do competitor SPCs say about contraindications regarding prostate cancer?</a:t>
            </a:r>
          </a:p>
          <a:p>
            <a:pPr defTabSz="495376">
              <a:defRPr/>
            </a:pPr>
            <a:endParaRPr lang="en-US" sz="1000" dirty="0"/>
          </a:p>
          <a:p>
            <a:pPr defTabSz="495376">
              <a:defRPr/>
            </a:pPr>
            <a:r>
              <a:rPr lang="en-US" sz="1000" u="sng" dirty="0" err="1"/>
              <a:t>Tostran</a:t>
            </a:r>
            <a:r>
              <a:rPr lang="en-US" sz="1000" u="sng" dirty="0"/>
              <a:t> 2% gel Summary of Product Characteristics February 2017:</a:t>
            </a:r>
          </a:p>
          <a:p>
            <a:pPr marL="185766" indent="-185766">
              <a:buFont typeface="Arial"/>
              <a:buChar char="•"/>
            </a:pPr>
            <a:r>
              <a:rPr lang="en-US" sz="1000" dirty="0"/>
              <a:t>Contraindicated in cases of known or suspected carcinoma of the breast or the prostate </a:t>
            </a:r>
          </a:p>
          <a:p>
            <a:pPr marL="185766" indent="-185766">
              <a:buFont typeface="Arial"/>
              <a:buChar char="•"/>
            </a:pPr>
            <a:r>
              <a:rPr lang="en-US" sz="1000" dirty="0"/>
              <a:t>Androgens may accelerate the progression of subclinical prostatic cancer and benign prostatic hyperplasia</a:t>
            </a:r>
          </a:p>
          <a:p>
            <a:pPr marL="185766" indent="-185766">
              <a:buFont typeface="Arial"/>
              <a:buChar char="•"/>
            </a:pPr>
            <a:r>
              <a:rPr lang="en-GB" sz="1000" dirty="0"/>
              <a:t>Data on prostate cancer risk in association with testosterone therapy are inconclusive</a:t>
            </a:r>
            <a:endParaRPr lang="en-US" sz="1000" dirty="0"/>
          </a:p>
          <a:p>
            <a:pPr defTabSz="495376">
              <a:defRPr/>
            </a:pPr>
            <a:endParaRPr lang="en-US" sz="1000" dirty="0"/>
          </a:p>
          <a:p>
            <a:pPr defTabSz="495376">
              <a:defRPr/>
            </a:pPr>
            <a:r>
              <a:rPr lang="en-US" sz="1000" u="sng" dirty="0" err="1"/>
              <a:t>Testavan</a:t>
            </a:r>
            <a:r>
              <a:rPr lang="en-US" sz="1000" u="sng" dirty="0"/>
              <a:t> 20 mg/g Summary of Product Characteristics September 2018:</a:t>
            </a:r>
          </a:p>
          <a:p>
            <a:pPr marL="185766" indent="-185766" defTabSz="495376">
              <a:buFont typeface="Arial"/>
              <a:buChar char="•"/>
              <a:defRPr/>
            </a:pPr>
            <a:r>
              <a:rPr lang="en-US" sz="1000" dirty="0"/>
              <a:t>Contraindicated incases of known or suspected carcinoma of the breast or the prostate </a:t>
            </a:r>
          </a:p>
          <a:p>
            <a:pPr marL="185766" indent="-185766" defTabSz="495376">
              <a:buFont typeface="Arial"/>
              <a:buChar char="•"/>
              <a:defRPr/>
            </a:pPr>
            <a:r>
              <a:rPr lang="en-US" sz="1000" dirty="0"/>
              <a:t>Androgens may accelerate the progression of subclinical prostatic cancer and benign prostatic hyperplasia</a:t>
            </a:r>
          </a:p>
          <a:p>
            <a:pPr marL="185766" indent="-185766">
              <a:buFont typeface="Arial"/>
              <a:buChar char="•"/>
            </a:pPr>
            <a:r>
              <a:rPr lang="en-GB" sz="1000" dirty="0"/>
              <a:t>Data on prostate cancer risk in association with testosterone therapy are inconclusive</a:t>
            </a:r>
            <a:endParaRPr lang="en-US" sz="1000" dirty="0"/>
          </a:p>
          <a:p>
            <a:pPr defTabSz="495376">
              <a:defRPr/>
            </a:pPr>
            <a:endParaRPr lang="en-US" sz="1000" dirty="0"/>
          </a:p>
          <a:p>
            <a:pPr defTabSz="495376">
              <a:defRPr/>
            </a:pPr>
            <a:r>
              <a:rPr lang="en-US" sz="1000" u="sng" dirty="0" err="1"/>
              <a:t>Nebido</a:t>
            </a:r>
            <a:r>
              <a:rPr lang="en-US" sz="1000" u="sng" dirty="0"/>
              <a:t> 1000mg/4ml Summary of Product Characteristics October 2018: </a:t>
            </a:r>
            <a:endParaRPr lang="en-US" sz="1000" dirty="0"/>
          </a:p>
          <a:p>
            <a:pPr marL="185766" indent="-185766">
              <a:buFont typeface="Arial"/>
              <a:buChar char="•"/>
            </a:pPr>
            <a:r>
              <a:rPr lang="en-US" sz="1000" dirty="0"/>
              <a:t>Contraindicated in men with androgen dependent carcinoma of the prostate or of the male mammary gland</a:t>
            </a:r>
          </a:p>
          <a:p>
            <a:pPr marL="185766" indent="-185766" defTabSz="495376">
              <a:buFont typeface="Arial"/>
              <a:buChar char="•"/>
              <a:defRPr/>
            </a:pPr>
            <a:r>
              <a:rPr lang="en-US" sz="1000" dirty="0"/>
              <a:t>Androgens may accelerate the progression of subclinical prostatic cancer and benign prostatic hyperplasia</a:t>
            </a:r>
          </a:p>
          <a:p>
            <a:pPr marL="185766" indent="-185766">
              <a:buFont typeface="Arial"/>
              <a:buChar char="•"/>
            </a:pPr>
            <a:endParaRPr lang="en-US" sz="1000" u="sng" dirty="0"/>
          </a:p>
          <a:p>
            <a:pPr defTabSz="495376">
              <a:defRPr/>
            </a:pPr>
            <a:r>
              <a:rPr lang="en-US" sz="1000" u="sng" dirty="0" err="1"/>
              <a:t>Sustanon</a:t>
            </a:r>
            <a:r>
              <a:rPr lang="en-US" sz="1000" u="sng" dirty="0"/>
              <a:t> 250, 250mg/ml Summary of Product Characteristics January 2017: </a:t>
            </a:r>
            <a:endParaRPr lang="en-US" sz="1000" dirty="0"/>
          </a:p>
          <a:p>
            <a:pPr marL="185766" indent="-185766" defTabSz="495376">
              <a:buFont typeface="Arial"/>
              <a:buChar char="•"/>
              <a:defRPr/>
            </a:pPr>
            <a:r>
              <a:rPr lang="en-US" sz="1000" dirty="0"/>
              <a:t>Contraindicated in cases of known or suspected carcinoma of the breast or the prostate </a:t>
            </a:r>
          </a:p>
          <a:p>
            <a:pPr marL="0" indent="0" defTabSz="495376">
              <a:buFont typeface="Arial"/>
              <a:buNone/>
              <a:defRPr/>
            </a:pPr>
            <a:endParaRPr lang="en-US" sz="1000" dirty="0"/>
          </a:p>
          <a:p>
            <a:pPr marL="0" indent="0" defTabSz="495376">
              <a:buFont typeface="Arial"/>
              <a:buNone/>
              <a:defRPr/>
            </a:pPr>
            <a:r>
              <a:rPr lang="it-IT" sz="1000" u="sng" dirty="0"/>
              <a:t>Restandol® Testocaps 40 mg capsule Summary of Product Characteristics March 2019:</a:t>
            </a:r>
          </a:p>
          <a:p>
            <a:pPr marL="171450" marR="0" lvl="0" indent="-171450" algn="l" defTabSz="49537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Contraindicated in cases of known or suspected carcinoma of the breast or the prostate </a:t>
            </a:r>
          </a:p>
          <a:p>
            <a:pPr marL="0" marR="0" lvl="0" indent="0" algn="l" defTabSz="49537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dirty="0"/>
          </a:p>
          <a:p>
            <a:pPr marL="0" indent="0" defTabSz="495376">
              <a:buFont typeface="Arial"/>
              <a:buNone/>
              <a:defRPr/>
            </a:pPr>
            <a:r>
              <a:rPr lang="en-US" sz="1000" u="sng" dirty="0"/>
              <a:t>Testosterone </a:t>
            </a:r>
            <a:r>
              <a:rPr lang="en-US" sz="1000" u="sng" dirty="0" err="1"/>
              <a:t>Enantate</a:t>
            </a:r>
            <a:r>
              <a:rPr lang="en-US" sz="1000" u="sng" dirty="0"/>
              <a:t> Ampoules Summary of Product Characteristics Dec 2016</a:t>
            </a:r>
          </a:p>
          <a:p>
            <a:pPr marL="171450" indent="-171450" defTabSz="495376">
              <a:buFont typeface="Arial" panose="020B0604020202020204" pitchFamily="34" charset="0"/>
              <a:buChar char="•"/>
              <a:defRPr/>
            </a:pPr>
            <a:r>
              <a:rPr lang="en-GB" sz="1000" dirty="0"/>
              <a:t>Contraindicated in Androgen-dependent carcinoma of the prostate or of the male mammary gland</a:t>
            </a:r>
          </a:p>
          <a:p>
            <a:pPr marL="171450" indent="-171450" defTabSz="495376">
              <a:buFont typeface="Arial" panose="020B0604020202020204" pitchFamily="34" charset="0"/>
              <a:buChar char="•"/>
              <a:defRPr/>
            </a:pPr>
            <a:r>
              <a:rPr lang="en-GB" sz="1000" dirty="0"/>
              <a:t>Older patients treated with androgens may be at increased risk for the development of prostatic hyperplasia. Although there are no clear indications that androgens actually generate prostatic carcinoma, these can enhance the growth of any existing prostatic carcinoma. Therefore carcinoma of the prostate has to be excluded before starting therapy with testosterone preparations.</a:t>
            </a:r>
          </a:p>
          <a:p>
            <a:pPr marL="0" indent="0" defTabSz="495376">
              <a:buFont typeface="Arial"/>
              <a:buNone/>
              <a:defRPr/>
            </a:pPr>
            <a:endParaRPr lang="en-US" sz="1000" dirty="0"/>
          </a:p>
          <a:p>
            <a:pPr marL="0" indent="0" defTabSz="495376">
              <a:buFont typeface="Arial"/>
              <a:buNone/>
              <a:defRPr/>
            </a:pPr>
            <a:r>
              <a:rPr lang="en-US" sz="1000" b="1" dirty="0" err="1"/>
              <a:t>Testim</a:t>
            </a:r>
            <a:r>
              <a:rPr lang="en-US" sz="1000" b="1" dirty="0"/>
              <a:t> although still licensed for use is no longer marketed by Ferring Pharmaceuticals </a:t>
            </a:r>
          </a:p>
          <a:p>
            <a:pPr marL="0" indent="0" defTabSz="495376">
              <a:buFont typeface="Arial"/>
              <a:buNone/>
              <a:defRPr/>
            </a:pPr>
            <a:r>
              <a:rPr lang="en-US" sz="1000" dirty="0"/>
              <a:t>(ref: https://www.prescriber.org.uk/2018/01/notice-of-testim-discontinuation/ )</a:t>
            </a:r>
          </a:p>
          <a:p>
            <a:pPr marL="185766" indent="-185766" defTabSz="495376">
              <a:buFont typeface="Arial"/>
              <a:buChar char="•"/>
              <a:defRPr/>
            </a:pPr>
            <a:endParaRPr lang="en-US" sz="1000" u="sng" dirty="0"/>
          </a:p>
        </p:txBody>
      </p:sp>
      <p:sp>
        <p:nvSpPr>
          <p:cNvPr id="4" name="Slide Number Placeholder 3"/>
          <p:cNvSpPr>
            <a:spLocks noGrp="1"/>
          </p:cNvSpPr>
          <p:nvPr>
            <p:ph type="sldNum" sz="quarter" idx="10"/>
          </p:nvPr>
        </p:nvSpPr>
        <p:spPr/>
        <p:txBody>
          <a:bodyPr/>
          <a:lstStyle/>
          <a:p>
            <a:fld id="{133A3BD3-EDF6-EC41-8A52-583581547AB2}" type="slidenum">
              <a:rPr lang="en-US" smtClean="0"/>
              <a:pPr/>
              <a:t>105</a:t>
            </a:fld>
            <a:endParaRPr lang="en-US" dirty="0"/>
          </a:p>
        </p:txBody>
      </p:sp>
    </p:spTree>
    <p:extLst>
      <p:ext uri="{BB962C8B-B14F-4D97-AF65-F5344CB8AC3E}">
        <p14:creationId xmlns:p14="http://schemas.microsoft.com/office/powerpoint/2010/main" val="420618457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3A3BD3-EDF6-EC41-8A52-583581547AB2}" type="slidenum">
              <a:rPr lang="en-US" smtClean="0"/>
              <a:pPr/>
              <a:t>106</a:t>
            </a:fld>
            <a:endParaRPr lang="en-US" dirty="0"/>
          </a:p>
        </p:txBody>
      </p:sp>
    </p:spTree>
    <p:extLst>
      <p:ext uri="{BB962C8B-B14F-4D97-AF65-F5344CB8AC3E}">
        <p14:creationId xmlns:p14="http://schemas.microsoft.com/office/powerpoint/2010/main" val="327498651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7437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 simple analogy is the dehydrated house plant that grows lushly when it finally receives water; yet once adequately watered any further growth will depend on factors other than the relative abundance of water.”</a:t>
            </a:r>
          </a:p>
          <a:p>
            <a:endParaRPr lang="en-US" sz="1000" dirty="0"/>
          </a:p>
          <a:p>
            <a:r>
              <a:rPr lang="en-US" sz="1000" u="sng" dirty="0"/>
              <a:t>Reference</a:t>
            </a:r>
          </a:p>
          <a:p>
            <a:pPr defTabSz="495376">
              <a:defRPr/>
            </a:pPr>
            <a:r>
              <a:rPr lang="en-GB" sz="1000" dirty="0" err="1"/>
              <a:t>Morgentaler</a:t>
            </a:r>
            <a:r>
              <a:rPr lang="en-GB" sz="1000" dirty="0"/>
              <a:t> A </a:t>
            </a:r>
            <a:r>
              <a:rPr lang="en-GB" sz="1000" i="1" dirty="0"/>
              <a:t>et al. Eur </a:t>
            </a:r>
            <a:r>
              <a:rPr lang="en-GB" sz="1000" i="1" dirty="0" err="1"/>
              <a:t>Urol</a:t>
            </a:r>
            <a:r>
              <a:rPr lang="en-GB" sz="1000" i="1" dirty="0"/>
              <a:t> </a:t>
            </a:r>
            <a:r>
              <a:rPr lang="en-GB" sz="1000" dirty="0"/>
              <a:t>2009; 55: 310–21</a:t>
            </a:r>
            <a:r>
              <a:rPr lang="en-SG" sz="1000" dirty="0"/>
              <a:t>.</a:t>
            </a:r>
            <a:endParaRPr lang="en-GB" sz="1000" dirty="0"/>
          </a:p>
          <a:p>
            <a:endParaRPr lang="en-US" sz="1000" dirty="0"/>
          </a:p>
        </p:txBody>
      </p:sp>
      <p:sp>
        <p:nvSpPr>
          <p:cNvPr id="4" name="Slide Number Placeholder 3"/>
          <p:cNvSpPr>
            <a:spLocks noGrp="1"/>
          </p:cNvSpPr>
          <p:nvPr>
            <p:ph type="sldNum" sz="quarter" idx="10"/>
          </p:nvPr>
        </p:nvSpPr>
        <p:spPr/>
        <p:txBody>
          <a:bodyPr/>
          <a:lstStyle/>
          <a:p>
            <a:fld id="{133A3BD3-EDF6-EC41-8A52-583581547AB2}" type="slidenum">
              <a:rPr lang="en-US" smtClean="0"/>
              <a:pPr/>
              <a:t>108</a:t>
            </a:fld>
            <a:endParaRPr lang="en-US" dirty="0"/>
          </a:p>
        </p:txBody>
      </p:sp>
    </p:spTree>
    <p:extLst>
      <p:ext uri="{BB962C8B-B14F-4D97-AF65-F5344CB8AC3E}">
        <p14:creationId xmlns:p14="http://schemas.microsoft.com/office/powerpoint/2010/main" val="21047725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7807" indent="-197807">
              <a:spcAft>
                <a:spcPts val="650"/>
              </a:spcAft>
              <a:buFont typeface="Arial"/>
              <a:buChar char="•"/>
            </a:pPr>
            <a:r>
              <a:rPr lang="en-GB" sz="1000" dirty="0"/>
              <a:t>Results from studies included in this review were not consistent and therefore it is not possible to demonstrate conclusively what the relationship between TT and </a:t>
            </a:r>
            <a:r>
              <a:rPr lang="en-GB" sz="1000" dirty="0" err="1"/>
              <a:t>pCA</a:t>
            </a:r>
            <a:r>
              <a:rPr lang="en-GB" sz="1000" dirty="0"/>
              <a:t> is. </a:t>
            </a:r>
          </a:p>
          <a:p>
            <a:pPr marL="197807" indent="-197807">
              <a:spcAft>
                <a:spcPts val="650"/>
              </a:spcAft>
              <a:buFont typeface="Arial"/>
              <a:buChar char="•"/>
            </a:pPr>
            <a:r>
              <a:rPr lang="en-GB" sz="1000" dirty="0"/>
              <a:t>Because of this inconsistency, the contraindications and warnings in the testosterone product licenses exist.</a:t>
            </a:r>
          </a:p>
          <a:p>
            <a:pPr>
              <a:spcAft>
                <a:spcPts val="650"/>
              </a:spcAft>
            </a:pPr>
            <a:endParaRPr lang="en-US" sz="1000" u="sng" dirty="0"/>
          </a:p>
          <a:p>
            <a:pPr>
              <a:spcAft>
                <a:spcPts val="650"/>
              </a:spcAft>
            </a:pPr>
            <a:r>
              <a:rPr lang="en-US" sz="1000" u="sng" dirty="0"/>
              <a:t>Reference</a:t>
            </a:r>
          </a:p>
          <a:p>
            <a:pPr defTabSz="495376">
              <a:spcAft>
                <a:spcPts val="650"/>
              </a:spcAft>
              <a:defRPr/>
            </a:pPr>
            <a:r>
              <a:rPr lang="en-GB" sz="1000" dirty="0" err="1"/>
              <a:t>Klap</a:t>
            </a:r>
            <a:r>
              <a:rPr lang="en-GB" sz="1000" dirty="0"/>
              <a:t> J </a:t>
            </a:r>
            <a:r>
              <a:rPr lang="en-GB" sz="1000" i="1" dirty="0"/>
              <a:t>et al. J </a:t>
            </a:r>
            <a:r>
              <a:rPr lang="en-GB" sz="1000" i="1" dirty="0" err="1"/>
              <a:t>Urol</a:t>
            </a:r>
            <a:r>
              <a:rPr lang="en-GB" sz="1000" i="1" dirty="0"/>
              <a:t> </a:t>
            </a:r>
            <a:r>
              <a:rPr lang="en-GB" sz="1000" dirty="0"/>
              <a:t>2015; 193: 403–13.</a:t>
            </a:r>
          </a:p>
        </p:txBody>
      </p:sp>
      <p:sp>
        <p:nvSpPr>
          <p:cNvPr id="4" name="Slide Number Placeholder 3"/>
          <p:cNvSpPr>
            <a:spLocks noGrp="1"/>
          </p:cNvSpPr>
          <p:nvPr>
            <p:ph type="sldNum" sz="quarter" idx="10"/>
          </p:nvPr>
        </p:nvSpPr>
        <p:spPr/>
        <p:txBody>
          <a:bodyPr/>
          <a:lstStyle/>
          <a:p>
            <a:fld id="{133A3BD3-EDF6-EC41-8A52-583581547AB2}" type="slidenum">
              <a:rPr lang="en-US" smtClean="0"/>
              <a:pPr/>
              <a:t>109</a:t>
            </a:fld>
            <a:endParaRPr lang="en-US" dirty="0"/>
          </a:p>
        </p:txBody>
      </p:sp>
    </p:spTree>
    <p:extLst>
      <p:ext uri="{BB962C8B-B14F-4D97-AF65-F5344CB8AC3E}">
        <p14:creationId xmlns:p14="http://schemas.microsoft.com/office/powerpoint/2010/main" val="22073228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3A3BD3-EDF6-EC41-8A52-583581547AB2}" type="slidenum">
              <a:rPr lang="en-US" smtClean="0"/>
              <a:pPr/>
              <a:t>110</a:t>
            </a:fld>
            <a:endParaRPr lang="en-US" dirty="0"/>
          </a:p>
        </p:txBody>
      </p:sp>
    </p:spTree>
    <p:extLst>
      <p:ext uri="{BB962C8B-B14F-4D97-AF65-F5344CB8AC3E}">
        <p14:creationId xmlns:p14="http://schemas.microsoft.com/office/powerpoint/2010/main" val="9955546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3A3BD3-EDF6-EC41-8A52-583581547AB2}" type="slidenum">
              <a:rPr lang="en-US" smtClean="0"/>
              <a:pPr/>
              <a:t>111</a:t>
            </a:fld>
            <a:endParaRPr lang="en-US" dirty="0"/>
          </a:p>
        </p:txBody>
      </p:sp>
    </p:spTree>
    <p:extLst>
      <p:ext uri="{BB962C8B-B14F-4D97-AF65-F5344CB8AC3E}">
        <p14:creationId xmlns:p14="http://schemas.microsoft.com/office/powerpoint/2010/main" val="17376009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When the confidence interval for the odds ratio includes 1.00 the result is not significant</a:t>
            </a:r>
          </a:p>
        </p:txBody>
      </p:sp>
      <p:sp>
        <p:nvSpPr>
          <p:cNvPr id="4" name="Slide Number Placeholder 3"/>
          <p:cNvSpPr>
            <a:spLocks noGrp="1"/>
          </p:cNvSpPr>
          <p:nvPr>
            <p:ph type="sldNum" sz="quarter" idx="10"/>
          </p:nvPr>
        </p:nvSpPr>
        <p:spPr/>
        <p:txBody>
          <a:bodyPr/>
          <a:lstStyle/>
          <a:p>
            <a:fld id="{133A3BD3-EDF6-EC41-8A52-583581547AB2}" type="slidenum">
              <a:rPr lang="en-US" smtClean="0"/>
              <a:pPr/>
              <a:t>112</a:t>
            </a:fld>
            <a:endParaRPr lang="en-US" dirty="0"/>
          </a:p>
        </p:txBody>
      </p:sp>
    </p:spTree>
    <p:extLst>
      <p:ext uri="{BB962C8B-B14F-4D97-AF65-F5344CB8AC3E}">
        <p14:creationId xmlns:p14="http://schemas.microsoft.com/office/powerpoint/2010/main" val="691459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3A3BD3-EDF6-EC41-8A52-583581547AB2}" type="slidenum">
              <a:rPr lang="en-US" smtClean="0"/>
              <a:pPr/>
              <a:t>12</a:t>
            </a:fld>
            <a:endParaRPr lang="en-US" dirty="0"/>
          </a:p>
        </p:txBody>
      </p:sp>
    </p:spTree>
    <p:extLst>
      <p:ext uri="{BB962C8B-B14F-4D97-AF65-F5344CB8AC3E}">
        <p14:creationId xmlns:p14="http://schemas.microsoft.com/office/powerpoint/2010/main" val="381080382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3A3BD3-EDF6-EC41-8A52-583581547AB2}" type="slidenum">
              <a:rPr lang="en-US" smtClean="0"/>
              <a:pPr/>
              <a:t>113</a:t>
            </a:fld>
            <a:endParaRPr lang="en-US" dirty="0"/>
          </a:p>
        </p:txBody>
      </p:sp>
    </p:spTree>
    <p:extLst>
      <p:ext uri="{BB962C8B-B14F-4D97-AF65-F5344CB8AC3E}">
        <p14:creationId xmlns:p14="http://schemas.microsoft.com/office/powerpoint/2010/main" val="9755126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761359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What do competitor SPCs say about CV risk?</a:t>
            </a:r>
          </a:p>
          <a:p>
            <a:endParaRPr lang="en-US" sz="800" dirty="0"/>
          </a:p>
          <a:p>
            <a:pPr defTabSz="495376">
              <a:defRPr/>
            </a:pPr>
            <a:r>
              <a:rPr lang="en-US" sz="800" u="sng" dirty="0" err="1"/>
              <a:t>Tostran</a:t>
            </a:r>
            <a:r>
              <a:rPr lang="en-US" sz="800" u="sng" dirty="0"/>
              <a:t> 2% gel Summary of Product Characteristics February 2017:</a:t>
            </a:r>
          </a:p>
          <a:p>
            <a:pPr marL="185766" indent="-185766">
              <a:buFont typeface="Arial"/>
              <a:buChar char="•"/>
            </a:pPr>
            <a:r>
              <a:rPr lang="en-US" sz="800" dirty="0"/>
              <a:t>In patients suffering from severe cardiac, hepatic, or renal insufficiency or ischaemic heart disease, treatment with testosterone may cause severe complications characterised by oedema with or without congestive cardiac failure. In such case, treatment must be stopped immediately</a:t>
            </a:r>
          </a:p>
          <a:p>
            <a:pPr marL="185766" indent="-185766">
              <a:buFont typeface="Arial"/>
              <a:buChar char="•"/>
            </a:pPr>
            <a:r>
              <a:rPr lang="en-US" sz="800" dirty="0"/>
              <a:t>Testosterone may cause a rise in blood pressure and </a:t>
            </a:r>
            <a:r>
              <a:rPr lang="en-US" sz="800" dirty="0" err="1"/>
              <a:t>Tostran</a:t>
            </a:r>
            <a:r>
              <a:rPr lang="en-US" sz="800" dirty="0"/>
              <a:t> should be used with caution in men with hypertension</a:t>
            </a:r>
          </a:p>
          <a:p>
            <a:pPr marL="185766" indent="-185766">
              <a:buFont typeface="Arial"/>
              <a:buChar char="•"/>
            </a:pPr>
            <a:r>
              <a:rPr lang="en-GB" sz="800" b="0" i="0" kern="1200" dirty="0">
                <a:solidFill>
                  <a:schemeClr val="tx1"/>
                </a:solidFill>
                <a:effectLst/>
                <a:latin typeface="Arial"/>
                <a:ea typeface="+mn-ea"/>
                <a:cs typeface="+mn-cs"/>
              </a:rPr>
              <a:t>Testosterone should be used with caution in patients with thrombophilia, as there have been post-marketing studies and reports of thrombotic events in these patients during testosterone therapy.</a:t>
            </a:r>
            <a:endParaRPr lang="en-US" sz="800" dirty="0"/>
          </a:p>
          <a:p>
            <a:endParaRPr lang="en-US" sz="800" dirty="0"/>
          </a:p>
          <a:p>
            <a:pPr defTabSz="495376">
              <a:defRPr/>
            </a:pPr>
            <a:r>
              <a:rPr lang="en-US" sz="800" u="sng" dirty="0" err="1"/>
              <a:t>Testavan</a:t>
            </a:r>
            <a:r>
              <a:rPr lang="en-US" sz="800" u="sng" dirty="0"/>
              <a:t> 20 mg/g Summary of Product Characteristics September 2018:</a:t>
            </a:r>
          </a:p>
          <a:p>
            <a:pPr marL="185766" indent="-185766" defTabSz="495376">
              <a:buFont typeface="Arial"/>
              <a:buChar char="•"/>
              <a:defRPr/>
            </a:pPr>
            <a:r>
              <a:rPr lang="en-US" sz="800" dirty="0"/>
              <a:t>In patients suffering from severe cardiac, hepatic, or renal insufficiency or ischaemic heart disease, treatment with testosterone may cause severe complications characterised by oedema with or without congestive cardiac failure. In such case, treatment must be stopped immediately</a:t>
            </a:r>
          </a:p>
          <a:p>
            <a:pPr marL="185766" indent="-185766" defTabSz="495376">
              <a:buFont typeface="Arial"/>
              <a:buChar char="•"/>
              <a:defRPr/>
            </a:pPr>
            <a:r>
              <a:rPr lang="en-US" sz="800" dirty="0"/>
              <a:t>Testosterone may cause a rise in blood pressure and </a:t>
            </a:r>
            <a:r>
              <a:rPr lang="en-US" sz="800" dirty="0" err="1"/>
              <a:t>Testavan</a:t>
            </a:r>
            <a:r>
              <a:rPr lang="en-US" sz="800" dirty="0"/>
              <a:t> should be used with caution in men with hypertension</a:t>
            </a:r>
          </a:p>
          <a:p>
            <a:pPr marL="185766" indent="-185766" defTabSz="495376">
              <a:buFont typeface="Arial"/>
              <a:buChar char="•"/>
              <a:defRPr/>
            </a:pPr>
            <a:r>
              <a:rPr lang="en-GB" sz="800" b="0" i="0" kern="1200" dirty="0">
                <a:solidFill>
                  <a:schemeClr val="tx1"/>
                </a:solidFill>
                <a:effectLst/>
                <a:latin typeface="Arial"/>
                <a:ea typeface="+mn-ea"/>
                <a:cs typeface="+mn-cs"/>
              </a:rPr>
              <a:t>Testosterone should be used with caution in patients with thrombophilia, as there have been post-marketing studies and reports of thrombotic events in these patients during testosterone therapy.</a:t>
            </a:r>
            <a:endParaRPr lang="en-US" sz="800" dirty="0"/>
          </a:p>
          <a:p>
            <a:pPr defTabSz="495376">
              <a:defRPr/>
            </a:pPr>
            <a:endParaRPr lang="en-US" sz="800" dirty="0"/>
          </a:p>
          <a:p>
            <a:pPr defTabSz="495376">
              <a:defRPr/>
            </a:pPr>
            <a:r>
              <a:rPr lang="en-US" sz="800" u="sng" dirty="0" err="1"/>
              <a:t>Nebido</a:t>
            </a:r>
            <a:r>
              <a:rPr lang="en-US" sz="800" u="sng" dirty="0"/>
              <a:t> 1000mg/4ml Summary of Product Characteristics October 2018:</a:t>
            </a:r>
            <a:r>
              <a:rPr lang="en-US" sz="800" dirty="0"/>
              <a:t> </a:t>
            </a:r>
          </a:p>
          <a:p>
            <a:pPr marL="185766" indent="-185766" defTabSz="495376">
              <a:buFont typeface="Arial"/>
              <a:buChar char="•"/>
              <a:defRPr/>
            </a:pPr>
            <a:r>
              <a:rPr lang="en-US" sz="800" dirty="0"/>
              <a:t>In patients suffering from severe cardiac, hepatic, or renal insufficiency or ischaemic heart disease, treatment with testosterone may cause severe complications characterised by oedema with or without congestive cardiac failure. In such case, treatment must be stopped immediately</a:t>
            </a:r>
          </a:p>
          <a:p>
            <a:pPr marL="185766" indent="-185766" defTabSz="495376">
              <a:buFont typeface="Arial"/>
              <a:buChar char="•"/>
              <a:defRPr/>
            </a:pPr>
            <a:r>
              <a:rPr lang="en-US" sz="800" dirty="0"/>
              <a:t>Caution should be exercised in patients predisposed to oedema, e.g. in case of severe cardiac, hepatic, or renal insufficiency or ischaemic heart disease, as treatment with androgens may result in increased retention of sodium and water. In case of severe complications characterized by oedema with or without congestive heart failure treatment must be stopped immediately</a:t>
            </a:r>
          </a:p>
          <a:p>
            <a:pPr marL="185766" indent="-185766" defTabSz="495376">
              <a:buFont typeface="Arial"/>
              <a:buChar char="•"/>
              <a:defRPr/>
            </a:pPr>
            <a:r>
              <a:rPr lang="en-US" sz="800" dirty="0"/>
              <a:t>Testosterone may cause a rise in blood pressure and </a:t>
            </a:r>
            <a:r>
              <a:rPr lang="en-US" sz="800" dirty="0" err="1"/>
              <a:t>Nebido</a:t>
            </a:r>
            <a:r>
              <a:rPr lang="en-US" sz="800" dirty="0"/>
              <a:t> should be used with caution in men with hypertension</a:t>
            </a:r>
          </a:p>
          <a:p>
            <a:pPr marL="185766" indent="-185766" defTabSz="495376">
              <a:buFont typeface="Arial"/>
              <a:buChar char="•"/>
              <a:defRPr/>
            </a:pPr>
            <a:r>
              <a:rPr lang="en-GB" sz="800" b="0" i="0" kern="1200" dirty="0">
                <a:solidFill>
                  <a:schemeClr val="tx1"/>
                </a:solidFill>
                <a:effectLst/>
                <a:latin typeface="Arial"/>
                <a:ea typeface="+mn-ea"/>
                <a:cs typeface="+mn-cs"/>
              </a:rPr>
              <a:t>Testosterone should be used with caution in patients with thrombophilia, as there have been post-marketing studies and reports of thrombotic events in these patients during testosterone therapy.</a:t>
            </a:r>
            <a:endParaRPr lang="en-US" sz="800" dirty="0"/>
          </a:p>
          <a:p>
            <a:pPr marL="185766" indent="-185766">
              <a:buFont typeface="Arial"/>
              <a:buChar char="•"/>
            </a:pPr>
            <a:endParaRPr lang="en-US" sz="800" u="sng" dirty="0"/>
          </a:p>
          <a:p>
            <a:pPr defTabSz="495376">
              <a:defRPr/>
            </a:pPr>
            <a:r>
              <a:rPr lang="en-US" sz="800" u="sng" dirty="0" err="1"/>
              <a:t>Sustanon</a:t>
            </a:r>
            <a:r>
              <a:rPr lang="en-US" sz="800" u="sng" dirty="0"/>
              <a:t> 250, 250mg/ml Summary of Product Characteristics January 2017: </a:t>
            </a:r>
            <a:endParaRPr lang="en-US" sz="800" dirty="0"/>
          </a:p>
          <a:p>
            <a:pPr marL="185766" indent="-185766" defTabSz="495376">
              <a:buFont typeface="Arial"/>
              <a:buChar char="•"/>
              <a:defRPr/>
            </a:pPr>
            <a:r>
              <a:rPr lang="en-US" sz="800" dirty="0"/>
              <a:t>In patients suffering from severe cardiac, hepatic, or renal insufficiency or ischaemic heart disease, treatment with testosterone may cause severe complications characterised by oedema with or without congestive cardiac failure. In such case, treatment must be stopped immediately</a:t>
            </a:r>
          </a:p>
          <a:p>
            <a:pPr marL="185766" indent="-185766" defTabSz="495376">
              <a:buFont typeface="Arial"/>
              <a:buChar char="•"/>
              <a:defRPr/>
            </a:pPr>
            <a:r>
              <a:rPr lang="en-GB" sz="800" dirty="0"/>
              <a:t>Patients who experienced myocardial infarction, cardiac-, hepatic- or renal insufficiency, hypertension, epilepsy, or migraine should be monitored due to the risk of deterioration of or reoccurrence of disease. In such cases treatment must be stopped immediately.</a:t>
            </a:r>
            <a:endParaRPr lang="en-US" sz="800" dirty="0"/>
          </a:p>
          <a:p>
            <a:pPr marL="185766" indent="-185766" defTabSz="495376">
              <a:buFont typeface="Arial"/>
              <a:buChar char="•"/>
              <a:defRPr/>
            </a:pPr>
            <a:r>
              <a:rPr lang="en-US" sz="800" dirty="0"/>
              <a:t>Testosterone may cause a rise in blood pressure and </a:t>
            </a:r>
            <a:r>
              <a:rPr lang="en-US" sz="800" dirty="0" err="1"/>
              <a:t>Sustanon</a:t>
            </a:r>
            <a:r>
              <a:rPr lang="en-US" sz="800" dirty="0"/>
              <a:t> 250 should be used with caution in men with hypertension</a:t>
            </a:r>
          </a:p>
          <a:p>
            <a:pPr marL="185766" indent="-185766" defTabSz="495376">
              <a:buFont typeface="Arial"/>
              <a:buChar char="•"/>
              <a:defRPr/>
            </a:pPr>
            <a:r>
              <a:rPr lang="en-GB" sz="800" b="0" i="0" kern="1200" dirty="0">
                <a:solidFill>
                  <a:schemeClr val="tx1"/>
                </a:solidFill>
                <a:effectLst/>
                <a:latin typeface="Arial"/>
                <a:ea typeface="+mn-ea"/>
                <a:cs typeface="+mn-cs"/>
              </a:rPr>
              <a:t>Testosterone should be used with caution in patients with thrombophilia, as there have been post-marketing studies and reports of thrombotic events in these patients during testosterone therapy.</a:t>
            </a:r>
            <a:endParaRPr lang="en-US" sz="800" dirty="0"/>
          </a:p>
          <a:p>
            <a:pPr marL="0" indent="0">
              <a:buFont typeface="Arial"/>
              <a:buNone/>
            </a:pPr>
            <a:endParaRPr lang="en-US" sz="800" dirty="0"/>
          </a:p>
          <a:p>
            <a:pPr marL="0" indent="0" defTabSz="495376">
              <a:buFont typeface="Arial"/>
              <a:buNone/>
              <a:defRPr/>
            </a:pPr>
            <a:r>
              <a:rPr lang="it-IT" sz="800" u="sng" dirty="0"/>
              <a:t>Restandol® Testocaps 40 mg capsule Summary of Product Characteristics March 2019:</a:t>
            </a:r>
          </a:p>
          <a:p>
            <a:pPr marL="171450" marR="0" lvl="0" indent="-171450" algn="l" defTabSz="49537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t>In patients suffering from severe cardiac, hepatic or renal insufficiency or ischaemic heart disease, treatment with testosterone may cause severe complications characterised by oedema with or without congestive cardiac failure. In such case, treatment must be stopped immediately.</a:t>
            </a:r>
          </a:p>
          <a:p>
            <a:pPr marL="171450" marR="0" lvl="0" indent="-171450" algn="l" defTabSz="49537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t>Patients who experienced myocardial infarction, cardiac, hepatic or renal insufficiency, hypertension, epilepsy, or migraine should be monitored due to the risk of deterioration or reoccurrence of disease. In such cases, treatment must be stopped immediately. In addition to discontinuation of the drug, diuretic therapy may be required.</a:t>
            </a:r>
          </a:p>
          <a:p>
            <a:pPr marL="171450" marR="0" lvl="0" indent="-171450" algn="l" defTabSz="49537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t>Testosterone may cause a rise in blood pressure and </a:t>
            </a:r>
            <a:r>
              <a:rPr lang="en-GB" sz="800" dirty="0" err="1"/>
              <a:t>Restandol</a:t>
            </a:r>
            <a:r>
              <a:rPr lang="en-GB" sz="800" dirty="0"/>
              <a:t> </a:t>
            </a:r>
            <a:r>
              <a:rPr lang="en-GB" sz="800" dirty="0" err="1"/>
              <a:t>Testocaps</a:t>
            </a:r>
            <a:r>
              <a:rPr lang="en-GB" sz="800" dirty="0"/>
              <a:t> should be used with caution in men with hypertension</a:t>
            </a:r>
          </a:p>
          <a:p>
            <a:pPr marL="171450" marR="0" lvl="0" indent="-171450" algn="l" defTabSz="49537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i="0" kern="1200" dirty="0">
                <a:solidFill>
                  <a:schemeClr val="tx1"/>
                </a:solidFill>
                <a:effectLst/>
                <a:latin typeface="Arial"/>
                <a:ea typeface="+mn-ea"/>
                <a:cs typeface="+mn-cs"/>
              </a:rPr>
              <a:t>Testosterone should be used with caution in patients with thrombophilia, as there have been post-marketing studies and reports of thrombotic events in these patients during testosterone therapy.</a:t>
            </a:r>
            <a:endParaRPr lang="en-GB" sz="800" dirty="0"/>
          </a:p>
          <a:p>
            <a:pPr marL="0" marR="0" lvl="0" indent="0" algn="l" defTabSz="49537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dirty="0"/>
          </a:p>
          <a:p>
            <a:pPr marL="0" indent="0" defTabSz="495376">
              <a:buFont typeface="Arial"/>
              <a:buNone/>
              <a:defRPr/>
            </a:pPr>
            <a:r>
              <a:rPr lang="en-US" sz="800" u="sng" dirty="0"/>
              <a:t>Testosterone </a:t>
            </a:r>
            <a:r>
              <a:rPr lang="en-US" sz="800" u="sng" dirty="0" err="1"/>
              <a:t>Enantate</a:t>
            </a:r>
            <a:r>
              <a:rPr lang="en-US" sz="800" u="sng" dirty="0"/>
              <a:t> Ampoules Summary of Product Characteristics Dec 2016</a:t>
            </a:r>
          </a:p>
          <a:p>
            <a:pPr marL="171450" indent="-171450" defTabSz="495376">
              <a:buFont typeface="Arial" panose="020B0604020202020204" pitchFamily="34" charset="0"/>
              <a:buChar char="•"/>
              <a:defRPr/>
            </a:pPr>
            <a:r>
              <a:rPr lang="en-GB" sz="800" dirty="0"/>
              <a:t>In patients suffering from severe cardiac, hepatic or renal insufficiency or ischaemic heart disease, treatment with testosterone may cause severe complications characterised by oedema with or without congestive cardiac failure. In such case, treatment must be stopped immediately.</a:t>
            </a:r>
          </a:p>
          <a:p>
            <a:pPr marL="171450" indent="-171450" defTabSz="495376">
              <a:buFont typeface="Arial" panose="020B0604020202020204" pitchFamily="34" charset="0"/>
              <a:buChar char="•"/>
              <a:defRPr/>
            </a:pPr>
            <a:r>
              <a:rPr lang="en-GB" sz="800" dirty="0"/>
              <a:t>Testosterone may cause a rise in blood pressure and Testosterone </a:t>
            </a:r>
            <a:r>
              <a:rPr lang="en-GB" sz="800" dirty="0" err="1"/>
              <a:t>Enantate</a:t>
            </a:r>
            <a:r>
              <a:rPr lang="en-GB" sz="800" dirty="0"/>
              <a:t> should be used with caution in men with hypertension.</a:t>
            </a:r>
          </a:p>
          <a:p>
            <a:pPr marL="171450" indent="-171450" defTabSz="495376">
              <a:buFont typeface="Arial" panose="020B0604020202020204" pitchFamily="34" charset="0"/>
              <a:buChar char="•"/>
              <a:defRPr/>
            </a:pPr>
            <a:r>
              <a:rPr lang="en-GB" sz="800" b="0" i="0" kern="1200" dirty="0">
                <a:solidFill>
                  <a:schemeClr val="tx1"/>
                </a:solidFill>
                <a:effectLst/>
                <a:latin typeface="Arial"/>
                <a:ea typeface="+mn-ea"/>
                <a:cs typeface="+mn-cs"/>
              </a:rPr>
              <a:t>Testosterone should be used with caution in patients with thrombophilia, as there have been post-marketing studies and reports of thrombotic events in these patients during testosterone therapy.</a:t>
            </a:r>
            <a:endParaRPr lang="en-GB" sz="800" dirty="0"/>
          </a:p>
          <a:p>
            <a:pPr marL="0" indent="0" defTabSz="495376">
              <a:buFont typeface="Arial"/>
              <a:buNone/>
              <a:defRPr/>
            </a:pPr>
            <a:endParaRPr lang="en-US" sz="800" dirty="0"/>
          </a:p>
          <a:p>
            <a:pPr marL="0" indent="0" defTabSz="495376">
              <a:buFont typeface="Arial"/>
              <a:buNone/>
              <a:defRPr/>
            </a:pPr>
            <a:r>
              <a:rPr lang="en-US" sz="800" b="1" dirty="0" err="1"/>
              <a:t>Testim</a:t>
            </a:r>
            <a:r>
              <a:rPr lang="en-US" sz="800" b="1" dirty="0"/>
              <a:t> although still licensed for use is no longer marketed by Ferring Pharmaceuticals </a:t>
            </a:r>
          </a:p>
          <a:p>
            <a:pPr marL="0" indent="0" defTabSz="495376">
              <a:buFont typeface="Arial"/>
              <a:buNone/>
              <a:defRPr/>
            </a:pPr>
            <a:r>
              <a:rPr lang="en-US" sz="800" dirty="0"/>
              <a:t>(ref: https://www.prescriber.org.uk/2018/01/notice-of-testim-discontinuation/ )</a:t>
            </a:r>
          </a:p>
          <a:p>
            <a:pPr marL="0" indent="0">
              <a:buFont typeface="Arial"/>
              <a:buNone/>
            </a:pPr>
            <a:endParaRPr lang="en-US" sz="900" dirty="0"/>
          </a:p>
        </p:txBody>
      </p:sp>
      <p:sp>
        <p:nvSpPr>
          <p:cNvPr id="4" name="Slide Number Placeholder 3"/>
          <p:cNvSpPr>
            <a:spLocks noGrp="1"/>
          </p:cNvSpPr>
          <p:nvPr>
            <p:ph type="sldNum" sz="quarter" idx="10"/>
          </p:nvPr>
        </p:nvSpPr>
        <p:spPr/>
        <p:txBody>
          <a:bodyPr/>
          <a:lstStyle/>
          <a:p>
            <a:fld id="{133A3BD3-EDF6-EC41-8A52-583581547AB2}" type="slidenum">
              <a:rPr lang="en-US" smtClean="0"/>
              <a:pPr/>
              <a:t>115</a:t>
            </a:fld>
            <a:endParaRPr lang="en-US" dirty="0"/>
          </a:p>
        </p:txBody>
      </p:sp>
    </p:spTree>
    <p:extLst>
      <p:ext uri="{BB962C8B-B14F-4D97-AF65-F5344CB8AC3E}">
        <p14:creationId xmlns:p14="http://schemas.microsoft.com/office/powerpoint/2010/main" val="83500784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3A3BD3-EDF6-EC41-8A52-583581547AB2}" type="slidenum">
              <a:rPr lang="en-US" smtClean="0"/>
              <a:pPr/>
              <a:t>116</a:t>
            </a:fld>
            <a:endParaRPr lang="en-US" dirty="0"/>
          </a:p>
        </p:txBody>
      </p:sp>
    </p:spTree>
    <p:extLst>
      <p:ext uri="{BB962C8B-B14F-4D97-AF65-F5344CB8AC3E}">
        <p14:creationId xmlns:p14="http://schemas.microsoft.com/office/powerpoint/2010/main" val="148415436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33A3BD3-EDF6-EC41-8A52-583581547AB2}" type="slidenum">
              <a:rPr lang="en-US" smtClean="0"/>
              <a:pPr/>
              <a:t>117</a:t>
            </a:fld>
            <a:endParaRPr lang="en-US" dirty="0"/>
          </a:p>
        </p:txBody>
      </p:sp>
    </p:spTree>
    <p:extLst>
      <p:ext uri="{BB962C8B-B14F-4D97-AF65-F5344CB8AC3E}">
        <p14:creationId xmlns:p14="http://schemas.microsoft.com/office/powerpoint/2010/main" val="6533908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3A3BD3-EDF6-EC41-8A52-583581547AB2}" type="slidenum">
              <a:rPr lang="en-US" smtClean="0"/>
              <a:pPr/>
              <a:t>118</a:t>
            </a:fld>
            <a:endParaRPr lang="en-US" dirty="0"/>
          </a:p>
        </p:txBody>
      </p:sp>
    </p:spTree>
    <p:extLst>
      <p:ext uri="{BB962C8B-B14F-4D97-AF65-F5344CB8AC3E}">
        <p14:creationId xmlns:p14="http://schemas.microsoft.com/office/powerpoint/2010/main" val="4694335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Arial"/>
                <a:ea typeface="+mn-ea"/>
                <a:cs typeface="+mn-cs"/>
              </a:rPr>
              <a:t>Why getting the levels into the physiological range is so important…</a:t>
            </a:r>
          </a:p>
          <a:p>
            <a:endParaRPr lang="en-GB" sz="1200" b="0" i="0" u="none" strike="noStrike" kern="1200" baseline="0" dirty="0">
              <a:solidFill>
                <a:schemeClr val="tx1"/>
              </a:solidFill>
              <a:latin typeface="Arial"/>
              <a:ea typeface="+mn-ea"/>
              <a:cs typeface="+mn-cs"/>
            </a:endParaRPr>
          </a:p>
          <a:p>
            <a:r>
              <a:rPr lang="en-GB" sz="1200" b="0" i="0" u="none" strike="noStrike" kern="1200" baseline="0" dirty="0">
                <a:solidFill>
                  <a:schemeClr val="tx1"/>
                </a:solidFill>
                <a:latin typeface="Arial"/>
                <a:ea typeface="+mn-ea"/>
                <a:cs typeface="+mn-cs"/>
              </a:rPr>
              <a:t>This really interesting retrospective study by Sharma and co-workers looked at over 80,000 individuals split into 3 groups.</a:t>
            </a:r>
          </a:p>
          <a:p>
            <a:endParaRPr lang="en-GB" sz="1200" b="0" i="0" u="none" strike="noStrike" kern="1200" baseline="0" dirty="0">
              <a:solidFill>
                <a:schemeClr val="tx1"/>
              </a:solidFill>
              <a:latin typeface="Arial"/>
              <a:ea typeface="+mn-ea"/>
              <a:cs typeface="+mn-cs"/>
            </a:endParaRPr>
          </a:p>
          <a:p>
            <a:r>
              <a:rPr lang="en-GB" sz="1200" b="0" i="0" u="none" strike="noStrike" kern="1200" baseline="0" dirty="0">
                <a:solidFill>
                  <a:schemeClr val="tx1"/>
                </a:solidFill>
                <a:latin typeface="Arial"/>
                <a:ea typeface="+mn-ea"/>
                <a:cs typeface="+mn-cs"/>
              </a:rPr>
              <a:t>One was a group of men with low testosterone who were treated and their testosterone levels normalised.  Another was a group that got testosterone treatment but their levels failed to normalise so still remained low.  And the 3rd was an untreated group.</a:t>
            </a:r>
          </a:p>
          <a:p>
            <a:endParaRPr lang="en-GB" sz="1200" b="0" i="0" u="none" strike="noStrike" kern="1200" baseline="0" dirty="0">
              <a:solidFill>
                <a:schemeClr val="tx1"/>
              </a:solidFill>
              <a:latin typeface="Arial"/>
              <a:ea typeface="+mn-ea"/>
              <a:cs typeface="+mn-cs"/>
            </a:endParaRPr>
          </a:p>
          <a:p>
            <a:r>
              <a:rPr lang="en-GB" sz="1200" b="0" i="0" u="none" strike="noStrike" kern="1200" baseline="0" dirty="0">
                <a:solidFill>
                  <a:schemeClr val="tx1"/>
                </a:solidFill>
                <a:latin typeface="Arial"/>
                <a:ea typeface="+mn-ea"/>
                <a:cs typeface="+mn-cs"/>
              </a:rPr>
              <a:t>The best results were seen in the men who were treated with testosterone and their levels normalised.  When compared to the men whose levels did not normalise or even untreated men, the mortality rate was reduced by about half, heart attack rate was down and stroke rate was down.</a:t>
            </a:r>
          </a:p>
          <a:p>
            <a:endParaRPr lang="en-GB" sz="1200" b="0" i="0" u="none" strike="noStrike" kern="1200" baseline="0" dirty="0">
              <a:solidFill>
                <a:schemeClr val="tx1"/>
              </a:solidFill>
              <a:latin typeface="Arial"/>
              <a:ea typeface="+mn-ea"/>
              <a:cs typeface="+mn-cs"/>
            </a:endParaRPr>
          </a:p>
          <a:p>
            <a:r>
              <a:rPr lang="en-GB" sz="1200" b="0" i="0" u="none" strike="noStrike" kern="1200" baseline="0" dirty="0">
                <a:solidFill>
                  <a:schemeClr val="tx1"/>
                </a:solidFill>
                <a:latin typeface="Arial"/>
                <a:ea typeface="+mn-ea"/>
                <a:cs typeface="+mn-cs"/>
              </a:rPr>
              <a:t>A rather remarkable study that suggests that just applying testosterone may not be enough, but actually we need to get adequate treatment as evidenced by an increase in the blood levels.</a:t>
            </a:r>
          </a:p>
          <a:p>
            <a:endParaRPr lang="en-GB" sz="1200" b="0" i="0" u="none" strike="noStrike" kern="1200" baseline="0" dirty="0">
              <a:solidFill>
                <a:schemeClr val="tx1"/>
              </a:solidFill>
              <a:latin typeface="Arial"/>
              <a:ea typeface="+mn-ea"/>
              <a:cs typeface="+mn-cs"/>
            </a:endParaRPr>
          </a:p>
          <a:p>
            <a:r>
              <a:rPr lang="en-GB" sz="1200" b="0" i="0" u="none" strike="noStrike" kern="1200" baseline="0" dirty="0">
                <a:solidFill>
                  <a:schemeClr val="tx1"/>
                </a:solidFill>
                <a:latin typeface="Arial"/>
                <a:ea typeface="+mn-ea"/>
                <a:cs typeface="+mn-cs"/>
              </a:rPr>
              <a:t>In 2014, Sharma et al conducted a retrospective cohort study, examining 83010 male veterans with low T levels</a:t>
            </a:r>
          </a:p>
          <a:p>
            <a:r>
              <a:rPr lang="en-GB" sz="1200" b="0" i="0" u="none" strike="noStrike" kern="1200" baseline="0" dirty="0">
                <a:solidFill>
                  <a:schemeClr val="tx1"/>
                </a:solidFill>
                <a:latin typeface="Arial"/>
                <a:ea typeface="+mn-ea"/>
                <a:cs typeface="+mn-cs"/>
              </a:rPr>
              <a:t>Subjects were categorised into three groups</a:t>
            </a:r>
          </a:p>
          <a:p>
            <a:r>
              <a:rPr lang="en-GB" sz="1200" b="0" i="0" u="none" strike="noStrike" kern="1200" baseline="0" dirty="0">
                <a:solidFill>
                  <a:schemeClr val="tx1"/>
                </a:solidFill>
                <a:latin typeface="Arial"/>
                <a:ea typeface="+mn-ea"/>
                <a:cs typeface="+mn-cs"/>
              </a:rPr>
              <a:t>- Group 1: patients treated with </a:t>
            </a:r>
            <a:r>
              <a:rPr lang="en-GB" sz="1200" b="0" i="0" u="none" strike="noStrike" kern="1200" baseline="0" dirty="0" err="1">
                <a:solidFill>
                  <a:schemeClr val="tx1"/>
                </a:solidFill>
                <a:latin typeface="Arial"/>
                <a:ea typeface="+mn-ea"/>
                <a:cs typeface="+mn-cs"/>
              </a:rPr>
              <a:t>TTh</a:t>
            </a:r>
            <a:r>
              <a:rPr lang="en-GB" sz="1200" b="0" i="0" u="none" strike="noStrike" kern="1200" baseline="0" dirty="0">
                <a:solidFill>
                  <a:schemeClr val="tx1"/>
                </a:solidFill>
                <a:latin typeface="Arial"/>
                <a:ea typeface="+mn-ea"/>
                <a:cs typeface="+mn-cs"/>
              </a:rPr>
              <a:t> resulting normalisation of T levels (n=43,931)</a:t>
            </a:r>
          </a:p>
          <a:p>
            <a:r>
              <a:rPr lang="en-GB" sz="1200" b="0" i="0" u="none" strike="noStrike" kern="1200" baseline="0" dirty="0">
                <a:solidFill>
                  <a:schemeClr val="tx1"/>
                </a:solidFill>
                <a:latin typeface="Arial"/>
                <a:ea typeface="+mn-ea"/>
                <a:cs typeface="+mn-cs"/>
              </a:rPr>
              <a:t>- Group 2: patients treated with </a:t>
            </a:r>
            <a:r>
              <a:rPr lang="en-GB" sz="1200" b="0" i="0" u="none" strike="noStrike" kern="1200" baseline="0" dirty="0" err="1">
                <a:solidFill>
                  <a:schemeClr val="tx1"/>
                </a:solidFill>
                <a:latin typeface="Arial"/>
                <a:ea typeface="+mn-ea"/>
                <a:cs typeface="+mn-cs"/>
              </a:rPr>
              <a:t>TTh</a:t>
            </a:r>
            <a:r>
              <a:rPr lang="en-GB" sz="1200" b="0" i="0" u="none" strike="noStrike" kern="1200" baseline="0" dirty="0">
                <a:solidFill>
                  <a:schemeClr val="tx1"/>
                </a:solidFill>
                <a:latin typeface="Arial"/>
                <a:ea typeface="+mn-ea"/>
                <a:cs typeface="+mn-cs"/>
              </a:rPr>
              <a:t> without normalisation of T levels (n=25,701)</a:t>
            </a:r>
          </a:p>
          <a:p>
            <a:r>
              <a:rPr lang="en-GB" sz="1200" b="0" i="0" u="none" strike="noStrike" kern="1200" baseline="0" dirty="0">
                <a:solidFill>
                  <a:schemeClr val="tx1"/>
                </a:solidFill>
                <a:latin typeface="Arial"/>
                <a:ea typeface="+mn-ea"/>
                <a:cs typeface="+mn-cs"/>
              </a:rPr>
              <a:t>- Group 3: Patients who did not receive </a:t>
            </a:r>
            <a:r>
              <a:rPr lang="en-GB" sz="1200" b="0" i="0" u="none" strike="noStrike" kern="1200" baseline="0" dirty="0" err="1">
                <a:solidFill>
                  <a:schemeClr val="tx1"/>
                </a:solidFill>
                <a:latin typeface="Arial"/>
                <a:ea typeface="+mn-ea"/>
                <a:cs typeface="+mn-cs"/>
              </a:rPr>
              <a:t>TTh</a:t>
            </a:r>
            <a:r>
              <a:rPr lang="en-GB" sz="1200" b="0" i="0" u="none" strike="noStrike" kern="1200" baseline="0" dirty="0">
                <a:solidFill>
                  <a:schemeClr val="tx1"/>
                </a:solidFill>
                <a:latin typeface="Arial"/>
                <a:ea typeface="+mn-ea"/>
                <a:cs typeface="+mn-cs"/>
              </a:rPr>
              <a:t> (n=13,378)</a:t>
            </a:r>
          </a:p>
          <a:p>
            <a:endParaRPr lang="en-GB" sz="1200" b="0" i="0" u="none" strike="noStrike" kern="1200" baseline="0" dirty="0">
              <a:solidFill>
                <a:schemeClr val="tx1"/>
              </a:solidFill>
              <a:latin typeface="Arial"/>
              <a:ea typeface="+mn-ea"/>
              <a:cs typeface="+mn-cs"/>
            </a:endParaRPr>
          </a:p>
          <a:p>
            <a:r>
              <a:rPr lang="en-GB" sz="1200" b="0" i="0" u="none" strike="noStrike" kern="1200" baseline="0" dirty="0">
                <a:solidFill>
                  <a:schemeClr val="tx1"/>
                </a:solidFill>
                <a:latin typeface="Arial"/>
                <a:ea typeface="+mn-ea"/>
                <a:cs typeface="+mn-cs"/>
              </a:rPr>
              <a:t>The primary outcome measures of this study were </a:t>
            </a:r>
          </a:p>
          <a:p>
            <a:r>
              <a:rPr lang="en-GB" sz="1200" b="0" i="0" u="none" strike="noStrike" kern="1200" baseline="0" dirty="0">
                <a:solidFill>
                  <a:schemeClr val="tx1"/>
                </a:solidFill>
                <a:latin typeface="Arial"/>
                <a:ea typeface="+mn-ea"/>
                <a:cs typeface="+mn-cs"/>
              </a:rPr>
              <a:t>(I) the incidence of Myocardial Infarction (MI)</a:t>
            </a:r>
          </a:p>
          <a:p>
            <a:r>
              <a:rPr lang="en-GB" sz="1200" b="0" i="0" u="none" strike="noStrike" kern="1200" baseline="0" dirty="0">
                <a:solidFill>
                  <a:schemeClr val="tx1"/>
                </a:solidFill>
                <a:latin typeface="Arial"/>
                <a:ea typeface="+mn-ea"/>
                <a:cs typeface="+mn-cs"/>
              </a:rPr>
              <a:t>(ii) the incidence of Ischaemic Stroke</a:t>
            </a:r>
          </a:p>
          <a:p>
            <a:r>
              <a:rPr lang="en-GB" sz="1200" b="0" i="0" u="none" strike="noStrike" kern="1200" baseline="0" dirty="0">
                <a:solidFill>
                  <a:schemeClr val="tx1"/>
                </a:solidFill>
                <a:latin typeface="Arial"/>
                <a:ea typeface="+mn-ea"/>
                <a:cs typeface="+mn-cs"/>
              </a:rPr>
              <a:t>(iii) All cause mortality</a:t>
            </a:r>
          </a:p>
          <a:p>
            <a:endParaRPr lang="en-GB" sz="1200" b="0" i="0" u="none" strike="noStrike" kern="1200" baseline="0" dirty="0">
              <a:solidFill>
                <a:schemeClr val="tx1"/>
              </a:solidFill>
              <a:latin typeface="Arial"/>
              <a:ea typeface="+mn-ea"/>
              <a:cs typeface="+mn-cs"/>
            </a:endParaRPr>
          </a:p>
          <a:p>
            <a:r>
              <a:rPr lang="en-GB" sz="1200" b="0" i="0" u="none" strike="noStrike" kern="1200" baseline="0" dirty="0">
                <a:solidFill>
                  <a:schemeClr val="tx1"/>
                </a:solidFill>
                <a:latin typeface="Arial"/>
                <a:ea typeface="+mn-ea"/>
                <a:cs typeface="+mn-cs"/>
              </a:rPr>
              <a:t>Results for the outcome measures in the Normalised T group (Group1) vs the Untreated group (Group3) showed significant decreases in all three outcomes.</a:t>
            </a:r>
          </a:p>
          <a:p>
            <a:endParaRPr lang="en-GB" sz="1200" b="0" i="0" u="none" strike="noStrike" kern="1200" baseline="0" dirty="0">
              <a:solidFill>
                <a:schemeClr val="tx1"/>
              </a:solidFill>
              <a:latin typeface="Arial"/>
              <a:ea typeface="+mn-ea"/>
              <a:cs typeface="+mn-cs"/>
            </a:endParaRPr>
          </a:p>
          <a:p>
            <a:r>
              <a:rPr lang="en-GB" sz="1200" b="0" i="0" u="none" strike="noStrike" kern="1200" baseline="0" dirty="0">
                <a:solidFill>
                  <a:schemeClr val="tx1"/>
                </a:solidFill>
                <a:latin typeface="Arial"/>
                <a:ea typeface="+mn-ea"/>
                <a:cs typeface="+mn-cs"/>
              </a:rPr>
              <a:t>All-cause mortality for Group 1 vs Group 3 is illustrated in the Kaplan-Meier curve on this slide, where the group treated to normalised T levels had significantly fewer deaths compared to the group wo did not receive </a:t>
            </a:r>
            <a:r>
              <a:rPr lang="en-GB" sz="1200" b="0" i="0" u="none" strike="noStrike" kern="1200" baseline="0" dirty="0" err="1">
                <a:solidFill>
                  <a:schemeClr val="tx1"/>
                </a:solidFill>
                <a:latin typeface="Arial"/>
                <a:ea typeface="+mn-ea"/>
                <a:cs typeface="+mn-cs"/>
              </a:rPr>
              <a:t>TTh</a:t>
            </a:r>
            <a:endParaRPr lang="en-GB" sz="1200" b="0" i="0" u="none" strike="noStrike" kern="1200" baseline="0" dirty="0">
              <a:solidFill>
                <a:schemeClr val="tx1"/>
              </a:solidFill>
              <a:latin typeface="Arial"/>
              <a:ea typeface="+mn-ea"/>
              <a:cs typeface="+mn-cs"/>
            </a:endParaRPr>
          </a:p>
          <a:p>
            <a:endParaRPr lang="en-GB" sz="1200" b="0" i="0" u="none" strike="noStrike" kern="1200" baseline="0" dirty="0">
              <a:solidFill>
                <a:schemeClr val="tx1"/>
              </a:solidFill>
              <a:latin typeface="Arial"/>
              <a:ea typeface="+mn-ea"/>
              <a:cs typeface="+mn-cs"/>
            </a:endParaRPr>
          </a:p>
          <a:p>
            <a:r>
              <a:rPr lang="en-GB" sz="1200" b="0" i="0" u="none" strike="noStrike" kern="1200" baseline="0" dirty="0">
                <a:solidFill>
                  <a:schemeClr val="tx1"/>
                </a:solidFill>
                <a:latin typeface="Arial"/>
                <a:ea typeface="+mn-ea"/>
                <a:cs typeface="+mn-cs"/>
              </a:rPr>
              <a:t>Similarly, results for all 3 outcome measures were significantly reduced for the normalised T group vs the non-normalised T group, indicating that achieving normalisation of T levels through treatment is important.</a:t>
            </a:r>
          </a:p>
          <a:p>
            <a:endParaRPr lang="en-GB" sz="1200" b="0" i="0" u="none" strike="noStrike" kern="1200" baseline="0" dirty="0">
              <a:solidFill>
                <a:schemeClr val="tx1"/>
              </a:solidFill>
              <a:latin typeface="Arial"/>
              <a:ea typeface="+mn-ea"/>
              <a:cs typeface="+mn-cs"/>
            </a:endParaRPr>
          </a:p>
          <a:p>
            <a:r>
              <a:rPr lang="en-GB" sz="1200" b="0" i="0" u="none" strike="noStrike" kern="1200" baseline="0" dirty="0">
                <a:solidFill>
                  <a:schemeClr val="tx1"/>
                </a:solidFill>
                <a:latin typeface="Arial"/>
                <a:ea typeface="+mn-ea"/>
                <a:cs typeface="+mn-cs"/>
              </a:rPr>
              <a:t>(There was a significant reduction in mortality for the non-normalised group and the untreated group, but no significant differences in the outcomes of MI or Ischaemic stroke between these two groups)</a:t>
            </a:r>
          </a:p>
          <a:p>
            <a:endParaRPr lang="en-GB" sz="1200" b="0" i="0" u="none" strike="noStrike" kern="1200" baseline="0" dirty="0">
              <a:solidFill>
                <a:schemeClr val="tx1"/>
              </a:solidFill>
              <a:latin typeface="Arial"/>
              <a:ea typeface="+mn-ea"/>
              <a:cs typeface="+mn-cs"/>
            </a:endParaRPr>
          </a:p>
          <a:p>
            <a:r>
              <a:rPr lang="en-GB" sz="1200" b="0" i="0" u="none" strike="noStrike" kern="1200" baseline="0" dirty="0">
                <a:solidFill>
                  <a:schemeClr val="tx1"/>
                </a:solidFill>
                <a:latin typeface="Arial"/>
                <a:ea typeface="+mn-ea"/>
                <a:cs typeface="+mn-cs"/>
              </a:rPr>
              <a:t>It is important to note that this is a retrospective, observational study and therefore not without its limitations, as acknowledge by the authors. The authors concluded that treatment with </a:t>
            </a:r>
            <a:r>
              <a:rPr lang="en-GB" sz="1200" b="0" i="0" u="none" strike="noStrike" kern="1200" baseline="0" dirty="0" err="1">
                <a:solidFill>
                  <a:schemeClr val="tx1"/>
                </a:solidFill>
                <a:latin typeface="Arial"/>
                <a:ea typeface="+mn-ea"/>
                <a:cs typeface="+mn-cs"/>
              </a:rPr>
              <a:t>TTh</a:t>
            </a:r>
            <a:r>
              <a:rPr lang="en-GB" sz="1200" b="0" i="0" u="none" strike="noStrike" kern="1200" baseline="0" dirty="0">
                <a:solidFill>
                  <a:schemeClr val="tx1"/>
                </a:solidFill>
                <a:latin typeface="Arial"/>
                <a:ea typeface="+mn-ea"/>
                <a:cs typeface="+mn-cs"/>
              </a:rPr>
              <a:t> should aim for doses resulting in normalisation of T levels, as this was shown to be associated with a reduction in adverse CV events. However adequately powered, prospective, well-designed trials with a long term follow up will be needed to reach a conclusive agreement regarding the effect of </a:t>
            </a:r>
            <a:r>
              <a:rPr lang="en-GB" sz="1200" b="0" i="0" u="none" strike="noStrike" kern="1200" baseline="0" dirty="0" err="1">
                <a:solidFill>
                  <a:schemeClr val="tx1"/>
                </a:solidFill>
                <a:latin typeface="Arial"/>
                <a:ea typeface="+mn-ea"/>
                <a:cs typeface="+mn-cs"/>
              </a:rPr>
              <a:t>TTh</a:t>
            </a:r>
            <a:r>
              <a:rPr lang="en-GB" sz="1200" b="0" i="0" u="none" strike="noStrike" kern="1200" baseline="0" dirty="0">
                <a:solidFill>
                  <a:schemeClr val="tx1"/>
                </a:solidFill>
                <a:latin typeface="Arial"/>
                <a:ea typeface="+mn-ea"/>
                <a:cs typeface="+mn-cs"/>
              </a:rPr>
              <a:t> on CV risk.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47684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3A3BD3-EDF6-EC41-8A52-583581547AB2}" type="slidenum">
              <a:rPr lang="en-US" smtClean="0"/>
              <a:pPr/>
              <a:t>120</a:t>
            </a:fld>
            <a:endParaRPr lang="en-US" dirty="0"/>
          </a:p>
        </p:txBody>
      </p:sp>
    </p:spTree>
    <p:extLst>
      <p:ext uri="{BB962C8B-B14F-4D97-AF65-F5344CB8AC3E}">
        <p14:creationId xmlns:p14="http://schemas.microsoft.com/office/powerpoint/2010/main" val="404713340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2906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C0EF4668-9CDE-B342-B878-AF0893608645}" type="slidenum">
              <a:rPr lang="en-US" smtClean="0"/>
              <a:t>122</a:t>
            </a:fld>
            <a:endParaRPr lang="en-US" dirty="0"/>
          </a:p>
        </p:txBody>
      </p:sp>
    </p:spTree>
    <p:extLst>
      <p:ext uri="{BB962C8B-B14F-4D97-AF65-F5344CB8AC3E}">
        <p14:creationId xmlns:p14="http://schemas.microsoft.com/office/powerpoint/2010/main" val="3135564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1F4DC-DE03-428B-A6B8-D099DE2AC6B9}"/>
              </a:ext>
            </a:extLst>
          </p:cNvPr>
          <p:cNvSpPr>
            <a:spLocks noGrp="1"/>
          </p:cNvSpPr>
          <p:nvPr>
            <p:ph type="ctrTitle" hasCustomPrompt="1"/>
          </p:nvPr>
        </p:nvSpPr>
        <p:spPr>
          <a:xfrm>
            <a:off x="670956" y="457200"/>
            <a:ext cx="10474037" cy="1960050"/>
          </a:xfrm>
        </p:spPr>
        <p:txBody>
          <a:bodyPr anchor="b"/>
          <a:lstStyle>
            <a:lvl1pPr algn="l">
              <a:defRPr sz="4800"/>
            </a:lvl1pPr>
          </a:lstStyle>
          <a:p>
            <a:r>
              <a:rPr lang="en-US" dirty="0"/>
              <a:t>HERE IS THE MAIN TITLE</a:t>
            </a:r>
            <a:endParaRPr lang="en-GB" dirty="0"/>
          </a:p>
        </p:txBody>
      </p:sp>
      <p:sp>
        <p:nvSpPr>
          <p:cNvPr id="3" name="Subtitle 2">
            <a:extLst>
              <a:ext uri="{FF2B5EF4-FFF2-40B4-BE49-F238E27FC236}">
                <a16:creationId xmlns:a16="http://schemas.microsoft.com/office/drawing/2014/main" id="{C64935D9-ED78-4CDD-BA44-DB51FE9C22E4}"/>
              </a:ext>
            </a:extLst>
          </p:cNvPr>
          <p:cNvSpPr>
            <a:spLocks noGrp="1"/>
          </p:cNvSpPr>
          <p:nvPr>
            <p:ph type="subTitle" idx="1"/>
          </p:nvPr>
        </p:nvSpPr>
        <p:spPr>
          <a:xfrm>
            <a:off x="706581" y="2601119"/>
            <a:ext cx="8473045" cy="2481520"/>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37310BBD-AEFC-4104-A139-A21286FF97A9}"/>
              </a:ext>
            </a:extLst>
          </p:cNvPr>
          <p:cNvSpPr>
            <a:spLocks noGrp="1"/>
          </p:cNvSpPr>
          <p:nvPr>
            <p:ph type="dt" sz="half" idx="10"/>
          </p:nvPr>
        </p:nvSpPr>
        <p:spPr/>
        <p:txBody>
          <a:bodyPr/>
          <a:lstStyle/>
          <a:p>
            <a:fld id="{E7B736C5-0A92-4502-AA74-B995BDCF208A}" type="datetimeFigureOut">
              <a:rPr lang="en-GB" smtClean="0"/>
              <a:t>29/03/2021</a:t>
            </a:fld>
            <a:endParaRPr lang="en-GB"/>
          </a:p>
        </p:txBody>
      </p:sp>
      <p:sp>
        <p:nvSpPr>
          <p:cNvPr id="5" name="Footer Placeholder 4">
            <a:extLst>
              <a:ext uri="{FF2B5EF4-FFF2-40B4-BE49-F238E27FC236}">
                <a16:creationId xmlns:a16="http://schemas.microsoft.com/office/drawing/2014/main" id="{BF8AB2A1-A7A6-4581-BB46-7DE3C97F7D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E9B314-D687-47AA-957E-11B89CAB37B1}"/>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38989656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34" userDrawn="1">
          <p15:clr>
            <a:srgbClr val="FBAE40"/>
          </p15:clr>
        </p15:guide>
        <p15:guide id="3" pos="7106" userDrawn="1">
          <p15:clr>
            <a:srgbClr val="FBAE40"/>
          </p15:clr>
        </p15:guide>
        <p15:guide id="4" orient="horz" pos="187" userDrawn="1">
          <p15:clr>
            <a:srgbClr val="FBAE40"/>
          </p15:clr>
        </p15:guide>
        <p15:guide id="5" orient="horz" pos="4247" userDrawn="1">
          <p15:clr>
            <a:srgbClr val="FBAE40"/>
          </p15:clr>
        </p15:guide>
        <p15:guide id="6" pos="100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A3F3C-72B0-4542-8401-A719D3F3BF41}"/>
              </a:ext>
            </a:extLst>
          </p:cNvPr>
          <p:cNvSpPr>
            <a:spLocks noGrp="1"/>
          </p:cNvSpPr>
          <p:nvPr>
            <p:ph type="title" hasCustomPrompt="1"/>
          </p:nvPr>
        </p:nvSpPr>
        <p:spPr/>
        <p:txBody>
          <a:bodyPr/>
          <a:lstStyle>
            <a:lvl1pPr>
              <a:defRPr sz="3600"/>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59EA80C7-1B9A-4454-80C3-6D83A051FB14}"/>
              </a:ext>
            </a:extLst>
          </p:cNvPr>
          <p:cNvSpPr>
            <a:spLocks noGrp="1"/>
          </p:cNvSpPr>
          <p:nvPr>
            <p:ph type="body" orient="vert" idx="1"/>
          </p:nvPr>
        </p:nvSpPr>
        <p:spPr>
          <a:xfrm>
            <a:off x="1595437" y="1813750"/>
            <a:ext cx="9793287" cy="396359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95A4362-C09C-4C17-B12F-EBEE6E91148B}"/>
              </a:ext>
            </a:extLst>
          </p:cNvPr>
          <p:cNvSpPr>
            <a:spLocks noGrp="1"/>
          </p:cNvSpPr>
          <p:nvPr>
            <p:ph type="dt" sz="half" idx="10"/>
          </p:nvPr>
        </p:nvSpPr>
        <p:spPr/>
        <p:txBody>
          <a:bodyPr/>
          <a:lstStyle/>
          <a:p>
            <a:fld id="{E7B736C5-0A92-4502-AA74-B995BDCF208A}" type="datetimeFigureOut">
              <a:rPr lang="en-GB" smtClean="0"/>
              <a:t>29/03/2021</a:t>
            </a:fld>
            <a:endParaRPr lang="en-GB"/>
          </a:p>
        </p:txBody>
      </p:sp>
      <p:sp>
        <p:nvSpPr>
          <p:cNvPr id="5" name="Footer Placeholder 4">
            <a:extLst>
              <a:ext uri="{FF2B5EF4-FFF2-40B4-BE49-F238E27FC236}">
                <a16:creationId xmlns:a16="http://schemas.microsoft.com/office/drawing/2014/main" id="{48EA6B0E-33BE-4305-B447-D03F4A203A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A487E8-9DC1-4516-A8D6-5F9948381829}"/>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696983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E2248D-9E44-4D54-AB28-48CE9512DF6F}"/>
              </a:ext>
            </a:extLst>
          </p:cNvPr>
          <p:cNvSpPr>
            <a:spLocks noGrp="1"/>
          </p:cNvSpPr>
          <p:nvPr>
            <p:ph type="title" orient="vert" hasCustomPrompt="1"/>
          </p:nvPr>
        </p:nvSpPr>
        <p:spPr>
          <a:xfrm>
            <a:off x="8724900" y="365125"/>
            <a:ext cx="2628900" cy="5430033"/>
          </a:xfrm>
        </p:spPr>
        <p:txBody>
          <a:bodyPr vert="eaVert"/>
          <a:lstStyle>
            <a:lvl1pPr>
              <a:defRPr sz="3600"/>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3B64EB79-FC22-4D6A-B30B-8BBB87ADE3EC}"/>
              </a:ext>
            </a:extLst>
          </p:cNvPr>
          <p:cNvSpPr>
            <a:spLocks noGrp="1"/>
          </p:cNvSpPr>
          <p:nvPr>
            <p:ph type="body" orient="vert" idx="1"/>
          </p:nvPr>
        </p:nvSpPr>
        <p:spPr>
          <a:xfrm>
            <a:off x="838200" y="365125"/>
            <a:ext cx="7734300" cy="543003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97EF15F-7695-422E-8136-2E3719E38EFF}"/>
              </a:ext>
            </a:extLst>
          </p:cNvPr>
          <p:cNvSpPr>
            <a:spLocks noGrp="1"/>
          </p:cNvSpPr>
          <p:nvPr>
            <p:ph type="dt" sz="half" idx="10"/>
          </p:nvPr>
        </p:nvSpPr>
        <p:spPr/>
        <p:txBody>
          <a:bodyPr/>
          <a:lstStyle/>
          <a:p>
            <a:fld id="{E7B736C5-0A92-4502-AA74-B995BDCF208A}" type="datetimeFigureOut">
              <a:rPr lang="en-GB" smtClean="0"/>
              <a:t>29/03/2021</a:t>
            </a:fld>
            <a:endParaRPr lang="en-GB"/>
          </a:p>
        </p:txBody>
      </p:sp>
      <p:sp>
        <p:nvSpPr>
          <p:cNvPr id="5" name="Footer Placeholder 4">
            <a:extLst>
              <a:ext uri="{FF2B5EF4-FFF2-40B4-BE49-F238E27FC236}">
                <a16:creationId xmlns:a16="http://schemas.microsoft.com/office/drawing/2014/main" id="{5F31E0BD-0534-4C88-A8C0-9D98EC96F0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B5EB4F-35B8-436F-953B-1FE1CB1A3B5F}"/>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3120387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 1 slide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a:solidFill>
                  <a:schemeClr val="tx2"/>
                </a:solidFill>
              </a:defRPr>
            </a:lvl1pPr>
          </a:lstStyle>
          <a:p>
            <a:r>
              <a:rPr lang="en-US" dirty="0"/>
              <a:t>Click to edit 1-line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8603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 1 slide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a:solidFill>
                  <a:schemeClr val="tx2"/>
                </a:solidFill>
              </a:defRPr>
            </a:lvl1pPr>
          </a:lstStyle>
          <a:p>
            <a:r>
              <a:rPr lang="en-US" dirty="0"/>
              <a:t>Click to edit 1-line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3094C8B9-0262-482A-9539-E34D21D75997}"/>
              </a:ext>
            </a:extLst>
          </p:cNvPr>
          <p:cNvSpPr>
            <a:spLocks noGrp="1"/>
          </p:cNvSpPr>
          <p:nvPr>
            <p:ph type="body" sz="quarter" idx="11" hasCustomPrompt="1"/>
          </p:nvPr>
        </p:nvSpPr>
        <p:spPr>
          <a:xfrm>
            <a:off x="0" y="5966179"/>
            <a:ext cx="12192000" cy="232115"/>
          </a:xfrm>
        </p:spPr>
        <p:txBody>
          <a:bodyPr anchor="b" anchorCtr="0">
            <a:sp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Reference</a:t>
            </a:r>
            <a:endParaRPr lang="en-GB" dirty="0"/>
          </a:p>
        </p:txBody>
      </p:sp>
    </p:spTree>
    <p:extLst>
      <p:ext uri="{BB962C8B-B14F-4D97-AF65-F5344CB8AC3E}">
        <p14:creationId xmlns:p14="http://schemas.microsoft.com/office/powerpoint/2010/main" val="2514626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57E3E-461D-448D-BC3C-443911F7B654}"/>
              </a:ext>
            </a:extLst>
          </p:cNvPr>
          <p:cNvSpPr>
            <a:spLocks noGrp="1"/>
          </p:cNvSpPr>
          <p:nvPr>
            <p:ph type="title" hasCustomPrompt="1"/>
          </p:nvPr>
        </p:nvSpPr>
        <p:spPr>
          <a:xfrm>
            <a:off x="694708" y="483651"/>
            <a:ext cx="10652454" cy="1774104"/>
          </a:xfrm>
        </p:spPr>
        <p:txBody>
          <a:bodyPr/>
          <a:lstStyle>
            <a:lvl1pPr>
              <a:defRPr sz="360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AD39C72-89A7-4E43-B23E-1E4F002FE5B3}"/>
              </a:ext>
            </a:extLst>
          </p:cNvPr>
          <p:cNvSpPr>
            <a:spLocks noGrp="1"/>
          </p:cNvSpPr>
          <p:nvPr>
            <p:ph idx="1"/>
          </p:nvPr>
        </p:nvSpPr>
        <p:spPr>
          <a:xfrm>
            <a:off x="688767" y="2612570"/>
            <a:ext cx="10617529" cy="3141025"/>
          </a:xfrm>
        </p:spPr>
        <p:txBody>
          <a:bodyPr/>
          <a:lstStyle>
            <a:lvl1pPr>
              <a:buClr>
                <a:schemeClr val="tx1"/>
              </a:buClr>
              <a:buFont typeface="Wingdings" panose="05000000000000000000" pitchFamily="2" charset="2"/>
              <a:buChar char="§"/>
              <a:defRPr sz="2400"/>
            </a:lvl1pPr>
            <a:lvl2pPr>
              <a:buClr>
                <a:schemeClr val="tx1"/>
              </a:buClr>
              <a:buFont typeface="Wingdings" panose="05000000000000000000" pitchFamily="2" charset="2"/>
              <a:buChar char="§"/>
              <a:defRPr sz="2000"/>
            </a:lvl2pPr>
            <a:lvl3pPr>
              <a:buClr>
                <a:schemeClr val="tx1"/>
              </a:buClr>
              <a:buFont typeface="Wingdings" panose="05000000000000000000" pitchFamily="2" charset="2"/>
              <a:buChar char="§"/>
              <a:defRPr sz="1800"/>
            </a:lvl3pPr>
            <a:lvl4pPr>
              <a:buClr>
                <a:schemeClr val="tx1"/>
              </a:buClr>
              <a:buFont typeface="Wingdings" panose="05000000000000000000" pitchFamily="2" charset="2"/>
              <a:buChar char="§"/>
              <a:defRPr sz="1600"/>
            </a:lvl4pPr>
            <a:lvl5pPr>
              <a:buClr>
                <a:schemeClr val="tx1"/>
              </a:buClr>
              <a:buFont typeface="Wingdings" panose="05000000000000000000" pitchFamily="2" charset="2"/>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EE4DDDE-EFC3-46D0-8447-311BF249F18D}"/>
              </a:ext>
            </a:extLst>
          </p:cNvPr>
          <p:cNvSpPr>
            <a:spLocks noGrp="1"/>
          </p:cNvSpPr>
          <p:nvPr>
            <p:ph type="dt" sz="half" idx="10"/>
          </p:nvPr>
        </p:nvSpPr>
        <p:spPr/>
        <p:txBody>
          <a:bodyPr/>
          <a:lstStyle>
            <a:lvl1pPr>
              <a:defRPr>
                <a:solidFill>
                  <a:schemeClr val="tx1">
                    <a:lumMod val="20000"/>
                    <a:lumOff val="80000"/>
                  </a:schemeClr>
                </a:solidFill>
              </a:defRPr>
            </a:lvl1pPr>
          </a:lstStyle>
          <a:p>
            <a:fld id="{E7B736C5-0A92-4502-AA74-B995BDCF208A}" type="datetimeFigureOut">
              <a:rPr lang="en-GB" smtClean="0"/>
              <a:pPr/>
              <a:t>29/03/2021</a:t>
            </a:fld>
            <a:endParaRPr lang="en-GB" dirty="0"/>
          </a:p>
        </p:txBody>
      </p:sp>
      <p:sp>
        <p:nvSpPr>
          <p:cNvPr id="5" name="Footer Placeholder 4">
            <a:extLst>
              <a:ext uri="{FF2B5EF4-FFF2-40B4-BE49-F238E27FC236}">
                <a16:creationId xmlns:a16="http://schemas.microsoft.com/office/drawing/2014/main" id="{DE061B96-1EB1-4186-AC99-9CE56E80D81B}"/>
              </a:ext>
            </a:extLst>
          </p:cNvPr>
          <p:cNvSpPr>
            <a:spLocks noGrp="1"/>
          </p:cNvSpPr>
          <p:nvPr>
            <p:ph type="ftr" sz="quarter" idx="11"/>
          </p:nvPr>
        </p:nvSpPr>
        <p:spPr/>
        <p:txBody>
          <a:bodyPr/>
          <a:lstStyle>
            <a:lvl1pPr>
              <a:defRPr>
                <a:solidFill>
                  <a:schemeClr val="tx1">
                    <a:lumMod val="20000"/>
                    <a:lumOff val="80000"/>
                  </a:schemeClr>
                </a:solidFill>
              </a:defRPr>
            </a:lvl1pPr>
          </a:lstStyle>
          <a:p>
            <a:endParaRPr lang="en-GB" dirty="0">
              <a:solidFill>
                <a:schemeClr val="tx1">
                  <a:lumMod val="20000"/>
                  <a:lumOff val="80000"/>
                </a:schemeClr>
              </a:solidFill>
            </a:endParaRPr>
          </a:p>
        </p:txBody>
      </p:sp>
      <p:sp>
        <p:nvSpPr>
          <p:cNvPr id="6" name="Slide Number Placeholder 5">
            <a:extLst>
              <a:ext uri="{FF2B5EF4-FFF2-40B4-BE49-F238E27FC236}">
                <a16:creationId xmlns:a16="http://schemas.microsoft.com/office/drawing/2014/main" id="{5C9DBE08-DC3D-4503-9D13-C5B2020B13D9}"/>
              </a:ext>
            </a:extLst>
          </p:cNvPr>
          <p:cNvSpPr>
            <a:spLocks noGrp="1"/>
          </p:cNvSpPr>
          <p:nvPr>
            <p:ph type="sldNum" sz="quarter" idx="12"/>
          </p:nvPr>
        </p:nvSpPr>
        <p:spPr/>
        <p:txBody>
          <a:bodyPr/>
          <a:lstStyle>
            <a:lvl1pPr>
              <a:defRPr>
                <a:solidFill>
                  <a:schemeClr val="tx1">
                    <a:lumMod val="20000"/>
                    <a:lumOff val="80000"/>
                  </a:schemeClr>
                </a:solidFill>
              </a:defRPr>
            </a:lvl1pPr>
          </a:lstStyle>
          <a:p>
            <a:fld id="{24443D20-B41A-4E7F-B431-D4A85DE2CB5E}" type="slidenum">
              <a:rPr lang="en-GB" smtClean="0"/>
              <a:pPr/>
              <a:t>‹#›</a:t>
            </a:fld>
            <a:endParaRPr lang="en-GB" dirty="0">
              <a:solidFill>
                <a:schemeClr val="tx1">
                  <a:lumMod val="20000"/>
                  <a:lumOff val="80000"/>
                </a:schemeClr>
              </a:solidFill>
            </a:endParaRPr>
          </a:p>
        </p:txBody>
      </p:sp>
    </p:spTree>
    <p:extLst>
      <p:ext uri="{BB962C8B-B14F-4D97-AF65-F5344CB8AC3E}">
        <p14:creationId xmlns:p14="http://schemas.microsoft.com/office/powerpoint/2010/main" val="2759763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09D69-5867-4F94-B7CC-C5D5DE9EA867}"/>
              </a:ext>
            </a:extLst>
          </p:cNvPr>
          <p:cNvSpPr>
            <a:spLocks noGrp="1"/>
          </p:cNvSpPr>
          <p:nvPr>
            <p:ph type="title" hasCustomPrompt="1"/>
          </p:nvPr>
        </p:nvSpPr>
        <p:spPr>
          <a:xfrm>
            <a:off x="701213" y="1709738"/>
            <a:ext cx="10640007" cy="2852737"/>
          </a:xfrm>
        </p:spPr>
        <p:txBody>
          <a:bodyPr anchor="b"/>
          <a:lstStyle>
            <a:lvl1pPr>
              <a:defRPr sz="36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D5423864-DFF3-4FD3-B035-8111D2A02C04}"/>
              </a:ext>
            </a:extLst>
          </p:cNvPr>
          <p:cNvSpPr>
            <a:spLocks noGrp="1"/>
          </p:cNvSpPr>
          <p:nvPr>
            <p:ph type="body" idx="1"/>
          </p:nvPr>
        </p:nvSpPr>
        <p:spPr>
          <a:xfrm>
            <a:off x="707152" y="4589463"/>
            <a:ext cx="10640007" cy="1045379"/>
          </a:xfrm>
        </p:spPr>
        <p:txBody>
          <a:bodyPr/>
          <a:lstStyle>
            <a:lvl1pPr marL="0" indent="0">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1644B5D1-BA80-473B-99D2-40AC1A142664}"/>
              </a:ext>
            </a:extLst>
          </p:cNvPr>
          <p:cNvSpPr>
            <a:spLocks noGrp="1"/>
          </p:cNvSpPr>
          <p:nvPr>
            <p:ph type="dt" sz="half" idx="10"/>
          </p:nvPr>
        </p:nvSpPr>
        <p:spPr/>
        <p:txBody>
          <a:bodyPr/>
          <a:lstStyle/>
          <a:p>
            <a:fld id="{E7B736C5-0A92-4502-AA74-B995BDCF208A}" type="datetimeFigureOut">
              <a:rPr lang="en-GB" smtClean="0"/>
              <a:t>29/03/2021</a:t>
            </a:fld>
            <a:endParaRPr lang="en-GB"/>
          </a:p>
        </p:txBody>
      </p:sp>
      <p:sp>
        <p:nvSpPr>
          <p:cNvPr id="5" name="Footer Placeholder 4">
            <a:extLst>
              <a:ext uri="{FF2B5EF4-FFF2-40B4-BE49-F238E27FC236}">
                <a16:creationId xmlns:a16="http://schemas.microsoft.com/office/drawing/2014/main" id="{7748CC5B-AFC8-48CF-B0F4-FDB5D36F6A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ECAC44-1422-465F-A1E2-44EEC09C3B5F}"/>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1151033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81708-F5FF-48FA-B940-8B639C81ADD5}"/>
              </a:ext>
            </a:extLst>
          </p:cNvPr>
          <p:cNvSpPr>
            <a:spLocks noGrp="1"/>
          </p:cNvSpPr>
          <p:nvPr>
            <p:ph type="title" hasCustomPrompt="1"/>
          </p:nvPr>
        </p:nvSpPr>
        <p:spPr>
          <a:xfrm>
            <a:off x="706579" y="365125"/>
            <a:ext cx="10682146" cy="1325563"/>
          </a:xfrm>
        </p:spPr>
        <p:txBody>
          <a:bodyPr/>
          <a:lstStyle>
            <a:lvl1pPr>
              <a:defRPr sz="360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662EE47-83AE-48BB-9C5F-9BB0C40C9811}"/>
              </a:ext>
            </a:extLst>
          </p:cNvPr>
          <p:cNvSpPr>
            <a:spLocks noGrp="1"/>
          </p:cNvSpPr>
          <p:nvPr>
            <p:ph sz="half" idx="1"/>
          </p:nvPr>
        </p:nvSpPr>
        <p:spPr>
          <a:xfrm>
            <a:off x="694703" y="1825625"/>
            <a:ext cx="5146958" cy="3868593"/>
          </a:xfrm>
        </p:spPr>
        <p:txBody>
          <a:bodyPr/>
          <a:lstStyle>
            <a:lvl1pPr>
              <a:buClr>
                <a:schemeClr val="tx1"/>
              </a:buClr>
              <a:buFont typeface="Wingdings" panose="05000000000000000000" pitchFamily="2" charset="2"/>
              <a:buChar char="§"/>
              <a:defRPr/>
            </a:lvl1pPr>
            <a:lvl2pPr>
              <a:buClr>
                <a:schemeClr val="tx1"/>
              </a:buClr>
              <a:buFont typeface="Wingdings" panose="05000000000000000000" pitchFamily="2" charset="2"/>
              <a:buChar char="§"/>
              <a:defRPr/>
            </a:lvl2pPr>
            <a:lvl3pPr>
              <a:buClr>
                <a:schemeClr val="tx1"/>
              </a:buClr>
              <a:buFont typeface="Wingdings" panose="05000000000000000000" pitchFamily="2" charset="2"/>
              <a:buChar char="§"/>
              <a:defRPr/>
            </a:lvl3pPr>
            <a:lvl4pPr>
              <a:buClr>
                <a:schemeClr val="tx1"/>
              </a:buClr>
              <a:buFont typeface="Wingdings" panose="05000000000000000000" pitchFamily="2" charset="2"/>
              <a:buChar char="§"/>
              <a:defRPr/>
            </a:lvl4pPr>
            <a:lvl5pPr>
              <a:buClr>
                <a:schemeClr val="tx1"/>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13F0DFCC-45EB-4AA4-B615-6006019834E2}"/>
              </a:ext>
            </a:extLst>
          </p:cNvPr>
          <p:cNvSpPr>
            <a:spLocks noGrp="1"/>
          </p:cNvSpPr>
          <p:nvPr>
            <p:ph sz="half" idx="2"/>
          </p:nvPr>
        </p:nvSpPr>
        <p:spPr>
          <a:xfrm>
            <a:off x="6205993" y="1825625"/>
            <a:ext cx="5182732" cy="3868593"/>
          </a:xfrm>
        </p:spPr>
        <p:txBody>
          <a:bodyPr/>
          <a:lstStyle>
            <a:lvl1pPr>
              <a:buClr>
                <a:schemeClr val="tx1"/>
              </a:buClr>
              <a:buFont typeface="Wingdings" panose="05000000000000000000" pitchFamily="2" charset="2"/>
              <a:buChar char="§"/>
              <a:defRPr/>
            </a:lvl1pPr>
            <a:lvl2pPr>
              <a:buClr>
                <a:schemeClr val="tx1"/>
              </a:buClr>
              <a:buFont typeface="Wingdings" panose="05000000000000000000" pitchFamily="2" charset="2"/>
              <a:buChar char="§"/>
              <a:defRPr/>
            </a:lvl2pPr>
            <a:lvl3pPr>
              <a:buClr>
                <a:schemeClr val="tx1"/>
              </a:buClr>
              <a:buFont typeface="Wingdings" panose="05000000000000000000" pitchFamily="2" charset="2"/>
              <a:buChar char="§"/>
              <a:defRPr/>
            </a:lvl3pPr>
            <a:lvl4pPr>
              <a:buClr>
                <a:schemeClr val="tx1"/>
              </a:buClr>
              <a:buFont typeface="Wingdings" panose="05000000000000000000" pitchFamily="2" charset="2"/>
              <a:buChar char="§"/>
              <a:defRPr/>
            </a:lvl4pPr>
            <a:lvl5pPr>
              <a:buClr>
                <a:schemeClr val="tx1"/>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232E0965-C859-4EB6-89D3-7FD9C1057807}"/>
              </a:ext>
            </a:extLst>
          </p:cNvPr>
          <p:cNvSpPr>
            <a:spLocks noGrp="1"/>
          </p:cNvSpPr>
          <p:nvPr>
            <p:ph type="dt" sz="half" idx="10"/>
          </p:nvPr>
        </p:nvSpPr>
        <p:spPr/>
        <p:txBody>
          <a:bodyPr/>
          <a:lstStyle/>
          <a:p>
            <a:fld id="{E7B736C5-0A92-4502-AA74-B995BDCF208A}" type="datetimeFigureOut">
              <a:rPr lang="en-GB" smtClean="0"/>
              <a:t>29/03/2021</a:t>
            </a:fld>
            <a:endParaRPr lang="en-GB"/>
          </a:p>
        </p:txBody>
      </p:sp>
      <p:sp>
        <p:nvSpPr>
          <p:cNvPr id="6" name="Footer Placeholder 5">
            <a:extLst>
              <a:ext uri="{FF2B5EF4-FFF2-40B4-BE49-F238E27FC236}">
                <a16:creationId xmlns:a16="http://schemas.microsoft.com/office/drawing/2014/main" id="{30D12ECF-E291-41D6-AD1D-AAA71CA683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BCD248-3503-42B9-A86F-91923AF1607A}"/>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1480928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24EF-528E-46A0-BF0D-6CA6E99996D1}"/>
              </a:ext>
            </a:extLst>
          </p:cNvPr>
          <p:cNvSpPr>
            <a:spLocks noGrp="1"/>
          </p:cNvSpPr>
          <p:nvPr>
            <p:ph type="title" hasCustomPrompt="1"/>
          </p:nvPr>
        </p:nvSpPr>
        <p:spPr>
          <a:xfrm>
            <a:off x="703226" y="365125"/>
            <a:ext cx="10515600" cy="1325563"/>
          </a:xfrm>
        </p:spPr>
        <p:txBody>
          <a:bodyPr/>
          <a:lstStyle>
            <a:lvl1pPr>
              <a:defRPr sz="36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E204860-339B-4335-A0A5-39EC4A9C927C}"/>
              </a:ext>
            </a:extLst>
          </p:cNvPr>
          <p:cNvSpPr>
            <a:spLocks noGrp="1"/>
          </p:cNvSpPr>
          <p:nvPr>
            <p:ph type="body" idx="1" hasCustomPrompt="1"/>
          </p:nvPr>
        </p:nvSpPr>
        <p:spPr>
          <a:xfrm>
            <a:off x="703220" y="1690688"/>
            <a:ext cx="5115689" cy="791234"/>
          </a:xfrm>
        </p:spPr>
        <p:txBody>
          <a:bodyPr anchor="b">
            <a:normAutofit/>
          </a:bodyPr>
          <a:lstStyle>
            <a:lvl1pPr marL="0" indent="0">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346196D-4EAC-45DF-8CCF-F084BEE22347}"/>
              </a:ext>
            </a:extLst>
          </p:cNvPr>
          <p:cNvSpPr>
            <a:spLocks noGrp="1"/>
          </p:cNvSpPr>
          <p:nvPr>
            <p:ph sz="half" idx="2"/>
          </p:nvPr>
        </p:nvSpPr>
        <p:spPr>
          <a:xfrm>
            <a:off x="701629" y="2505075"/>
            <a:ext cx="5115689" cy="32900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1E1857B0-6DA1-4E2B-A5D7-75DC5DEFD046}"/>
              </a:ext>
            </a:extLst>
          </p:cNvPr>
          <p:cNvSpPr>
            <a:spLocks noGrp="1"/>
          </p:cNvSpPr>
          <p:nvPr>
            <p:ph type="body" sz="quarter" idx="3" hasCustomPrompt="1"/>
          </p:nvPr>
        </p:nvSpPr>
        <p:spPr>
          <a:xfrm>
            <a:off x="6234540" y="1687101"/>
            <a:ext cx="4984286" cy="733041"/>
          </a:xfrm>
        </p:spPr>
        <p:txBody>
          <a:bodyPr anchor="b"/>
          <a:lstStyle>
            <a:lvl1pPr marL="0" indent="0">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08117D5-3F7B-4181-90B3-28944E4516DE}"/>
              </a:ext>
            </a:extLst>
          </p:cNvPr>
          <p:cNvSpPr>
            <a:spLocks noGrp="1"/>
          </p:cNvSpPr>
          <p:nvPr>
            <p:ph sz="quarter" idx="4"/>
          </p:nvPr>
        </p:nvSpPr>
        <p:spPr>
          <a:xfrm>
            <a:off x="6240480" y="2516951"/>
            <a:ext cx="4978282" cy="32782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3A035A0-9E61-4FBF-83CB-DE2F14351C9F}"/>
              </a:ext>
            </a:extLst>
          </p:cNvPr>
          <p:cNvSpPr>
            <a:spLocks noGrp="1"/>
          </p:cNvSpPr>
          <p:nvPr>
            <p:ph type="dt" sz="half" idx="10"/>
          </p:nvPr>
        </p:nvSpPr>
        <p:spPr/>
        <p:txBody>
          <a:bodyPr/>
          <a:lstStyle/>
          <a:p>
            <a:fld id="{E7B736C5-0A92-4502-AA74-B995BDCF208A}" type="datetimeFigureOut">
              <a:rPr lang="en-GB" smtClean="0"/>
              <a:t>29/03/2021</a:t>
            </a:fld>
            <a:endParaRPr lang="en-GB"/>
          </a:p>
        </p:txBody>
      </p:sp>
      <p:sp>
        <p:nvSpPr>
          <p:cNvPr id="8" name="Footer Placeholder 7">
            <a:extLst>
              <a:ext uri="{FF2B5EF4-FFF2-40B4-BE49-F238E27FC236}">
                <a16:creationId xmlns:a16="http://schemas.microsoft.com/office/drawing/2014/main" id="{A90C0A21-114E-469B-BAF9-B45ECAB82BC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90647-2E4D-4A1E-9B9F-292488369537}"/>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2384049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10E4A-D5DA-4C4B-B8BE-9DDA91B3529E}"/>
              </a:ext>
            </a:extLst>
          </p:cNvPr>
          <p:cNvSpPr>
            <a:spLocks noGrp="1"/>
          </p:cNvSpPr>
          <p:nvPr>
            <p:ph type="title" hasCustomPrompt="1"/>
          </p:nvPr>
        </p:nvSpPr>
        <p:spPr/>
        <p:txBody>
          <a:bodyPr/>
          <a:lstStyle>
            <a:lvl1pPr>
              <a:defRPr sz="36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777FD586-4B54-4C10-89D5-E4D9BD6A0AD8}"/>
              </a:ext>
            </a:extLst>
          </p:cNvPr>
          <p:cNvSpPr>
            <a:spLocks noGrp="1"/>
          </p:cNvSpPr>
          <p:nvPr>
            <p:ph type="dt" sz="half" idx="10"/>
          </p:nvPr>
        </p:nvSpPr>
        <p:spPr/>
        <p:txBody>
          <a:bodyPr/>
          <a:lstStyle/>
          <a:p>
            <a:fld id="{E7B736C5-0A92-4502-AA74-B995BDCF208A}" type="datetimeFigureOut">
              <a:rPr lang="en-GB" smtClean="0"/>
              <a:t>29/03/2021</a:t>
            </a:fld>
            <a:endParaRPr lang="en-GB"/>
          </a:p>
        </p:txBody>
      </p:sp>
      <p:sp>
        <p:nvSpPr>
          <p:cNvPr id="4" name="Footer Placeholder 3">
            <a:extLst>
              <a:ext uri="{FF2B5EF4-FFF2-40B4-BE49-F238E27FC236}">
                <a16:creationId xmlns:a16="http://schemas.microsoft.com/office/drawing/2014/main" id="{701D6CCB-E602-48D4-AF04-1CBCA403581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E68710B-6D14-4617-AD4E-48509171E1DD}"/>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3499354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6F89FF-03DB-4633-84D0-08FBDD5A2F9F}"/>
              </a:ext>
            </a:extLst>
          </p:cNvPr>
          <p:cNvSpPr>
            <a:spLocks noGrp="1"/>
          </p:cNvSpPr>
          <p:nvPr>
            <p:ph type="dt" sz="half" idx="10"/>
          </p:nvPr>
        </p:nvSpPr>
        <p:spPr/>
        <p:txBody>
          <a:bodyPr/>
          <a:lstStyle/>
          <a:p>
            <a:fld id="{E7B736C5-0A92-4502-AA74-B995BDCF208A}" type="datetimeFigureOut">
              <a:rPr lang="en-GB" smtClean="0"/>
              <a:t>29/03/2021</a:t>
            </a:fld>
            <a:endParaRPr lang="en-GB"/>
          </a:p>
        </p:txBody>
      </p:sp>
      <p:sp>
        <p:nvSpPr>
          <p:cNvPr id="3" name="Footer Placeholder 2">
            <a:extLst>
              <a:ext uri="{FF2B5EF4-FFF2-40B4-BE49-F238E27FC236}">
                <a16:creationId xmlns:a16="http://schemas.microsoft.com/office/drawing/2014/main" id="{A7FE62DE-D883-4164-86CD-4E3CEA5C668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1CC548-CD17-49A7-913D-0D8C045CEDB5}"/>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17038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76D22-5159-49E3-BB7F-52F868160056}"/>
              </a:ext>
            </a:extLst>
          </p:cNvPr>
          <p:cNvSpPr>
            <a:spLocks noGrp="1"/>
          </p:cNvSpPr>
          <p:nvPr>
            <p:ph type="title" hasCustomPrompt="1"/>
          </p:nvPr>
        </p:nvSpPr>
        <p:spPr>
          <a:xfrm>
            <a:off x="709157" y="457200"/>
            <a:ext cx="4114800" cy="1600200"/>
          </a:xfrm>
        </p:spPr>
        <p:txBody>
          <a:bodyPr anchor="b"/>
          <a:lstStyle>
            <a:lvl1pPr>
              <a:defRPr sz="280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FA7C6D47-356F-44E5-8080-0113B776CD43}"/>
              </a:ext>
            </a:extLst>
          </p:cNvPr>
          <p:cNvSpPr>
            <a:spLocks noGrp="1"/>
          </p:cNvSpPr>
          <p:nvPr>
            <p:ph idx="1"/>
          </p:nvPr>
        </p:nvSpPr>
        <p:spPr>
          <a:xfrm>
            <a:off x="5183188" y="1276597"/>
            <a:ext cx="6172200" cy="4453247"/>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76ACAD40-8C40-4217-8ACC-A274E474F51C}"/>
              </a:ext>
            </a:extLst>
          </p:cNvPr>
          <p:cNvSpPr>
            <a:spLocks noGrp="1"/>
          </p:cNvSpPr>
          <p:nvPr>
            <p:ph type="body" sz="half" idx="2"/>
          </p:nvPr>
        </p:nvSpPr>
        <p:spPr>
          <a:xfrm>
            <a:off x="703223" y="2057400"/>
            <a:ext cx="4114800" cy="36724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A774C5-3E17-4B09-9890-8D828AF267DE}"/>
              </a:ext>
            </a:extLst>
          </p:cNvPr>
          <p:cNvSpPr>
            <a:spLocks noGrp="1"/>
          </p:cNvSpPr>
          <p:nvPr>
            <p:ph type="dt" sz="half" idx="10"/>
          </p:nvPr>
        </p:nvSpPr>
        <p:spPr/>
        <p:txBody>
          <a:bodyPr/>
          <a:lstStyle/>
          <a:p>
            <a:fld id="{E7B736C5-0A92-4502-AA74-B995BDCF208A}" type="datetimeFigureOut">
              <a:rPr lang="en-GB" smtClean="0"/>
              <a:t>29/03/2021</a:t>
            </a:fld>
            <a:endParaRPr lang="en-GB"/>
          </a:p>
        </p:txBody>
      </p:sp>
      <p:sp>
        <p:nvSpPr>
          <p:cNvPr id="6" name="Footer Placeholder 5">
            <a:extLst>
              <a:ext uri="{FF2B5EF4-FFF2-40B4-BE49-F238E27FC236}">
                <a16:creationId xmlns:a16="http://schemas.microsoft.com/office/drawing/2014/main" id="{02138872-F0D3-4D9B-A29D-2E63240AC6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3D469C9-220D-4F45-B812-5201BDA43341}"/>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351903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A2670-8927-44BD-A2FE-2BA7E37A3333}"/>
              </a:ext>
            </a:extLst>
          </p:cNvPr>
          <p:cNvSpPr>
            <a:spLocks noGrp="1"/>
          </p:cNvSpPr>
          <p:nvPr>
            <p:ph type="title" hasCustomPrompt="1"/>
          </p:nvPr>
        </p:nvSpPr>
        <p:spPr>
          <a:xfrm>
            <a:off x="697282" y="457200"/>
            <a:ext cx="3932237" cy="1549262"/>
          </a:xfrm>
        </p:spPr>
        <p:txBody>
          <a:bodyPr anchor="b"/>
          <a:lstStyle>
            <a:lvl1pPr>
              <a:defRPr sz="2800"/>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DF2F50D4-D809-48FF-8949-7B800C3A4AE3}"/>
              </a:ext>
            </a:extLst>
          </p:cNvPr>
          <p:cNvSpPr>
            <a:spLocks noGrp="1"/>
          </p:cNvSpPr>
          <p:nvPr>
            <p:ph type="pic" idx="1"/>
          </p:nvPr>
        </p:nvSpPr>
        <p:spPr>
          <a:xfrm>
            <a:off x="5183188" y="987426"/>
            <a:ext cx="6172200" cy="47602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28753EC-9A03-46E4-8CB3-5AC09D9695E0}"/>
              </a:ext>
            </a:extLst>
          </p:cNvPr>
          <p:cNvSpPr>
            <a:spLocks noGrp="1"/>
          </p:cNvSpPr>
          <p:nvPr>
            <p:ph type="body" sz="half" idx="2"/>
          </p:nvPr>
        </p:nvSpPr>
        <p:spPr>
          <a:xfrm>
            <a:off x="697282" y="2057400"/>
            <a:ext cx="3932237" cy="3690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E853C9-3EFB-41BB-ABA2-1F7831FA8D11}"/>
              </a:ext>
            </a:extLst>
          </p:cNvPr>
          <p:cNvSpPr>
            <a:spLocks noGrp="1"/>
          </p:cNvSpPr>
          <p:nvPr>
            <p:ph type="dt" sz="half" idx="10"/>
          </p:nvPr>
        </p:nvSpPr>
        <p:spPr/>
        <p:txBody>
          <a:bodyPr/>
          <a:lstStyle/>
          <a:p>
            <a:fld id="{E7B736C5-0A92-4502-AA74-B995BDCF208A}" type="datetimeFigureOut">
              <a:rPr lang="en-GB" smtClean="0"/>
              <a:t>29/03/2021</a:t>
            </a:fld>
            <a:endParaRPr lang="en-GB"/>
          </a:p>
        </p:txBody>
      </p:sp>
      <p:sp>
        <p:nvSpPr>
          <p:cNvPr id="6" name="Footer Placeholder 5">
            <a:extLst>
              <a:ext uri="{FF2B5EF4-FFF2-40B4-BE49-F238E27FC236}">
                <a16:creationId xmlns:a16="http://schemas.microsoft.com/office/drawing/2014/main" id="{0647DE5F-360D-44E3-B2AD-9C0C9E2253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575E9E-46EA-46B7-B5EC-1FAABD06E2AB}"/>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3752375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6D8B279-006E-45AE-9DF4-35CD375C41F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pic>
        <p:nvPicPr>
          <p:cNvPr id="12" name="Picture 11">
            <a:extLst>
              <a:ext uri="{FF2B5EF4-FFF2-40B4-BE49-F238E27FC236}">
                <a16:creationId xmlns:a16="http://schemas.microsoft.com/office/drawing/2014/main" id="{676482FF-5E57-49AE-9949-EC9D18A552B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77413" y="5803980"/>
            <a:ext cx="982312" cy="485699"/>
          </a:xfrm>
          <a:prstGeom prst="rect">
            <a:avLst/>
          </a:prstGeom>
        </p:spPr>
      </p:pic>
      <p:sp>
        <p:nvSpPr>
          <p:cNvPr id="2" name="Title Placeholder 1">
            <a:extLst>
              <a:ext uri="{FF2B5EF4-FFF2-40B4-BE49-F238E27FC236}">
                <a16:creationId xmlns:a16="http://schemas.microsoft.com/office/drawing/2014/main" id="{FDB02495-A369-4DE5-A8E8-FCE65F233CF8}"/>
              </a:ext>
            </a:extLst>
          </p:cNvPr>
          <p:cNvSpPr>
            <a:spLocks noGrp="1"/>
          </p:cNvSpPr>
          <p:nvPr>
            <p:ph type="title"/>
          </p:nvPr>
        </p:nvSpPr>
        <p:spPr>
          <a:xfrm>
            <a:off x="694705" y="365125"/>
            <a:ext cx="10635342"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E4BE7ED-C0A1-4E9D-A00C-6999EAB33095}"/>
              </a:ext>
            </a:extLst>
          </p:cNvPr>
          <p:cNvSpPr>
            <a:spLocks noGrp="1"/>
          </p:cNvSpPr>
          <p:nvPr>
            <p:ph type="body" idx="1"/>
          </p:nvPr>
        </p:nvSpPr>
        <p:spPr>
          <a:xfrm>
            <a:off x="718458" y="1813750"/>
            <a:ext cx="10670268" cy="399023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28E994A6-E6C9-4077-8907-747E4514C333}"/>
              </a:ext>
            </a:extLst>
          </p:cNvPr>
          <p:cNvSpPr>
            <a:spLocks noGrp="1"/>
          </p:cNvSpPr>
          <p:nvPr>
            <p:ph type="dt" sz="half" idx="2"/>
          </p:nvPr>
        </p:nvSpPr>
        <p:spPr>
          <a:xfrm>
            <a:off x="838200" y="6463225"/>
            <a:ext cx="2743200" cy="365125"/>
          </a:xfrm>
          <a:prstGeom prst="rect">
            <a:avLst/>
          </a:prstGeom>
        </p:spPr>
        <p:txBody>
          <a:bodyPr vert="horz" lIns="91440" tIns="45720" rIns="91440" bIns="45720" rtlCol="0" anchor="ctr"/>
          <a:lstStyle>
            <a:lvl1pPr algn="l">
              <a:defRPr sz="1100">
                <a:solidFill>
                  <a:schemeClr val="tx1">
                    <a:lumMod val="20000"/>
                    <a:lumOff val="80000"/>
                  </a:schemeClr>
                </a:solidFill>
              </a:defRPr>
            </a:lvl1pPr>
          </a:lstStyle>
          <a:p>
            <a:fld id="{E7B736C5-0A92-4502-AA74-B995BDCF208A}" type="datetimeFigureOut">
              <a:rPr lang="en-GB" smtClean="0"/>
              <a:pPr/>
              <a:t>29/03/2021</a:t>
            </a:fld>
            <a:endParaRPr lang="en-GB" sz="1100" dirty="0"/>
          </a:p>
        </p:txBody>
      </p:sp>
      <p:sp>
        <p:nvSpPr>
          <p:cNvPr id="5" name="Footer Placeholder 4">
            <a:extLst>
              <a:ext uri="{FF2B5EF4-FFF2-40B4-BE49-F238E27FC236}">
                <a16:creationId xmlns:a16="http://schemas.microsoft.com/office/drawing/2014/main" id="{9A9EEE4E-F268-4348-9641-5AD819CF922F}"/>
              </a:ext>
            </a:extLst>
          </p:cNvPr>
          <p:cNvSpPr>
            <a:spLocks noGrp="1"/>
          </p:cNvSpPr>
          <p:nvPr>
            <p:ph type="ftr" sz="quarter" idx="3"/>
          </p:nvPr>
        </p:nvSpPr>
        <p:spPr>
          <a:xfrm>
            <a:off x="4038600" y="6457289"/>
            <a:ext cx="4114800" cy="365125"/>
          </a:xfrm>
          <a:prstGeom prst="rect">
            <a:avLst/>
          </a:prstGeom>
        </p:spPr>
        <p:txBody>
          <a:bodyPr vert="horz" lIns="91440" tIns="45720" rIns="91440" bIns="45720" rtlCol="0" anchor="ctr"/>
          <a:lstStyle>
            <a:lvl1pPr algn="ctr">
              <a:defRPr sz="1100">
                <a:solidFill>
                  <a:schemeClr val="tx1">
                    <a:lumMod val="20000"/>
                    <a:lumOff val="80000"/>
                  </a:schemeClr>
                </a:solidFill>
              </a:defRPr>
            </a:lvl1pPr>
          </a:lstStyle>
          <a:p>
            <a:endParaRPr lang="en-GB" sz="1100" dirty="0"/>
          </a:p>
        </p:txBody>
      </p:sp>
      <p:sp>
        <p:nvSpPr>
          <p:cNvPr id="6" name="Slide Number Placeholder 5">
            <a:extLst>
              <a:ext uri="{FF2B5EF4-FFF2-40B4-BE49-F238E27FC236}">
                <a16:creationId xmlns:a16="http://schemas.microsoft.com/office/drawing/2014/main" id="{19FF2274-0980-4F9F-8131-07FE6DF6C569}"/>
              </a:ext>
            </a:extLst>
          </p:cNvPr>
          <p:cNvSpPr>
            <a:spLocks noGrp="1"/>
          </p:cNvSpPr>
          <p:nvPr>
            <p:ph type="sldNum" sz="quarter" idx="4"/>
          </p:nvPr>
        </p:nvSpPr>
        <p:spPr>
          <a:xfrm>
            <a:off x="8610600" y="6457288"/>
            <a:ext cx="2743200" cy="365125"/>
          </a:xfrm>
          <a:prstGeom prst="rect">
            <a:avLst/>
          </a:prstGeom>
        </p:spPr>
        <p:txBody>
          <a:bodyPr vert="horz" lIns="91440" tIns="45720" rIns="91440" bIns="45720" rtlCol="0" anchor="ctr"/>
          <a:lstStyle>
            <a:lvl1pPr algn="r">
              <a:defRPr sz="1200">
                <a:solidFill>
                  <a:schemeClr val="tx1">
                    <a:lumMod val="20000"/>
                    <a:lumOff val="80000"/>
                  </a:schemeClr>
                </a:solidFill>
              </a:defRPr>
            </a:lvl1pPr>
          </a:lstStyle>
          <a:p>
            <a:fld id="{24443D20-B41A-4E7F-B431-D4A85DE2CB5E}" type="slidenum">
              <a:rPr lang="en-GB" smtClean="0"/>
              <a:pPr/>
              <a:t>‹#›</a:t>
            </a:fld>
            <a:endParaRPr lang="en-GB" dirty="0">
              <a:solidFill>
                <a:schemeClr val="tx1">
                  <a:lumMod val="20000"/>
                  <a:lumOff val="80000"/>
                </a:schemeClr>
              </a:solidFill>
            </a:endParaRPr>
          </a:p>
        </p:txBody>
      </p:sp>
    </p:spTree>
    <p:extLst>
      <p:ext uri="{BB962C8B-B14F-4D97-AF65-F5344CB8AC3E}">
        <p14:creationId xmlns:p14="http://schemas.microsoft.com/office/powerpoint/2010/main" val="3823364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01" userDrawn="1">
          <p15:clr>
            <a:srgbClr val="F26B43"/>
          </p15:clr>
        </p15:guide>
        <p15:guide id="2" pos="3817" userDrawn="1">
          <p15:clr>
            <a:srgbClr val="F26B43"/>
          </p15:clr>
        </p15:guide>
        <p15:guide id="3" orient="horz" pos="187" userDrawn="1">
          <p15:clr>
            <a:srgbClr val="F26B43"/>
          </p15:clr>
        </p15:guide>
        <p15:guide id="4" pos="234" userDrawn="1">
          <p15:clr>
            <a:srgbClr val="F26B43"/>
          </p15:clr>
        </p15:guide>
        <p15:guide id="5" pos="7174" userDrawn="1">
          <p15:clr>
            <a:srgbClr val="F26B43"/>
          </p15:clr>
        </p15:guide>
        <p15:guide id="6" pos="506" userDrawn="1">
          <p15:clr>
            <a:srgbClr val="F26B43"/>
          </p15:clr>
        </p15:guide>
        <p15:guide id="7" pos="100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8.xml"/><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10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hyperlink" Target="https://onlinelibrary.wiley.com/doi/full/10.1111/andr.12506" TargetMode="External"/><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s://onlinelibrary.wiley.com/doi/full/10.1111/andr.12506"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www.pctag.uk/testosterone-calculator/"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onlinelibrary.wiley.com/doi/full/10.1111/andr.12506" TargetMode="External"/><Relationship Id="rId7"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www.bssm.org.uk/wp-content/uploads/2018/09/guidelines-on-adult-testosterone-deficiency-with-statements-for-uk-practice.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www.medicines.org.uk/emc/product/8919/smpc"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png"/></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5.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chart" Target="../charts/char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emf"/><Relationship Id="rId7"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emf"/><Relationship Id="rId4" Type="http://schemas.openxmlformats.org/officeDocument/2006/relationships/image" Target="../media/image57.emf"/></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8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2.xml"/><Relationship Id="rId1" Type="http://schemas.openxmlformats.org/officeDocument/2006/relationships/slideLayout" Target="../slideLayouts/slideLayout12.xml"/><Relationship Id="rId4" Type="http://schemas.openxmlformats.org/officeDocument/2006/relationships/chart" Target="../charts/chart9.xml"/></Relationships>
</file>

<file path=ppt/slides/_rels/slide8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microsoft.com/office/2007/relationships/hdphoto" Target="../media/hdphoto2.wdp"/><Relationship Id="rId2" Type="http://schemas.openxmlformats.org/officeDocument/2006/relationships/notesSlide" Target="../notesSlides/notesSlide66.xml"/><Relationship Id="rId1" Type="http://schemas.openxmlformats.org/officeDocument/2006/relationships/slideLayout" Target="../slideLayouts/slideLayout12.xml"/><Relationship Id="rId6" Type="http://schemas.openxmlformats.org/officeDocument/2006/relationships/image" Target="../media/image70.png"/><Relationship Id="rId5" Type="http://schemas.microsoft.com/office/2007/relationships/hdphoto" Target="../media/hdphoto1.wdp"/><Relationship Id="rId4" Type="http://schemas.openxmlformats.org/officeDocument/2006/relationships/image" Target="../media/image69.png"/><Relationship Id="rId9" Type="http://schemas.openxmlformats.org/officeDocument/2006/relationships/image" Target="../media/image72.png"/></Relationships>
</file>

<file path=ppt/slides/_rels/slide8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68.xml"/><Relationship Id="rId1" Type="http://schemas.openxmlformats.org/officeDocument/2006/relationships/slideLayout" Target="../slideLayouts/slideLayout12.xml"/><Relationship Id="rId5" Type="http://schemas.openxmlformats.org/officeDocument/2006/relationships/image" Target="../media/image74.png"/><Relationship Id="rId4" Type="http://schemas.openxmlformats.org/officeDocument/2006/relationships/image" Target="../media/image73.png"/></Relationships>
</file>

<file path=ppt/slides/_rels/slide9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9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9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chart" Target="../charts/chart13.xml"/></Relationships>
</file>

<file path=ppt/slides/_rels/slide9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4672" y="795529"/>
            <a:ext cx="10119886" cy="2539428"/>
          </a:xfrm>
        </p:spPr>
        <p:txBody>
          <a:bodyPr>
            <a:normAutofit/>
          </a:bodyPr>
          <a:lstStyle/>
          <a:p>
            <a:pPr algn="ctr"/>
            <a:r>
              <a:rPr lang="en-GB" altLang="en-US" dirty="0"/>
              <a:t>Testosterone Deficiency (TD) &amp;</a:t>
            </a:r>
            <a:br>
              <a:rPr lang="en-GB" altLang="en-US" dirty="0"/>
            </a:br>
            <a:r>
              <a:rPr lang="en-GB" altLang="en-US" dirty="0"/>
              <a:t>Testosterone Therapy (</a:t>
            </a:r>
            <a:r>
              <a:rPr lang="en-GB" altLang="en-US" dirty="0" err="1"/>
              <a:t>TTh</a:t>
            </a:r>
            <a:r>
              <a:rPr lang="en-GB" altLang="en-US" dirty="0"/>
              <a:t>)</a:t>
            </a:r>
            <a:endParaRPr lang="en-GB" dirty="0"/>
          </a:p>
        </p:txBody>
      </p:sp>
      <p:sp>
        <p:nvSpPr>
          <p:cNvPr id="6" name="TextBox 5"/>
          <p:cNvSpPr txBox="1"/>
          <p:nvPr/>
        </p:nvSpPr>
        <p:spPr>
          <a:xfrm>
            <a:off x="2070839" y="4038600"/>
            <a:ext cx="8081854" cy="369332"/>
          </a:xfrm>
          <a:prstGeom prst="rect">
            <a:avLst/>
          </a:prstGeom>
          <a:noFill/>
        </p:spPr>
        <p:txBody>
          <a:bodyPr wrap="square" rtlCol="0">
            <a:spAutoFit/>
          </a:bodyPr>
          <a:lstStyle/>
          <a:p>
            <a:pPr algn="ctr" defTabSz="457200">
              <a:defRPr/>
            </a:pPr>
            <a:r>
              <a:rPr lang="en-GB" b="1" dirty="0">
                <a:solidFill>
                  <a:srgbClr val="FF0000"/>
                </a:solidFill>
                <a:latin typeface="Calibri"/>
              </a:rPr>
              <a:t>PLEASE ADD NAME AND PLACE OF WORK OF THE HEALTHCARE PROFESSIONAL </a:t>
            </a:r>
          </a:p>
        </p:txBody>
      </p:sp>
    </p:spTree>
    <p:extLst>
      <p:ext uri="{BB962C8B-B14F-4D97-AF65-F5344CB8AC3E}">
        <p14:creationId xmlns:p14="http://schemas.microsoft.com/office/powerpoint/2010/main" val="216770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dxfdddfdArtboard 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754" y="1971359"/>
            <a:ext cx="1815401" cy="3092133"/>
          </a:xfrm>
          <a:prstGeom prst="rect">
            <a:avLst/>
          </a:prstGeom>
        </p:spPr>
      </p:pic>
      <p:sp>
        <p:nvSpPr>
          <p:cNvPr id="2" name="Title 1"/>
          <p:cNvSpPr>
            <a:spLocks noGrp="1"/>
          </p:cNvSpPr>
          <p:nvPr>
            <p:ph type="title"/>
          </p:nvPr>
        </p:nvSpPr>
        <p:spPr>
          <a:xfrm>
            <a:off x="795528" y="120973"/>
            <a:ext cx="10186416" cy="857250"/>
          </a:xfrm>
        </p:spPr>
        <p:txBody>
          <a:bodyPr>
            <a:normAutofit/>
          </a:bodyPr>
          <a:lstStyle/>
          <a:p>
            <a:pPr algn="ctr"/>
            <a:r>
              <a:rPr lang="en-GB" dirty="0">
                <a:solidFill>
                  <a:srgbClr val="000000"/>
                </a:solidFill>
              </a:rPr>
              <a:t>Testosterone Physiology - Production</a:t>
            </a:r>
            <a:endParaRPr lang="en-US" dirty="0">
              <a:solidFill>
                <a:srgbClr val="000000"/>
              </a:solidFill>
            </a:endParaRPr>
          </a:p>
        </p:txBody>
      </p:sp>
      <p:sp>
        <p:nvSpPr>
          <p:cNvPr id="8" name="Rectangle 7"/>
          <p:cNvSpPr/>
          <p:nvPr/>
        </p:nvSpPr>
        <p:spPr>
          <a:xfrm>
            <a:off x="1207008" y="6475954"/>
            <a:ext cx="9774933" cy="261610"/>
          </a:xfrm>
          <a:prstGeom prst="rect">
            <a:avLst/>
          </a:prstGeom>
        </p:spPr>
        <p:txBody>
          <a:bodyPr wrap="square">
            <a:spAutoFit/>
          </a:bodyPr>
          <a:lstStyle/>
          <a:p>
            <a:pPr algn="ctr"/>
            <a:r>
              <a:rPr lang="en-US" sz="1100" b="1" dirty="0">
                <a:solidFill>
                  <a:schemeClr val="bg2"/>
                </a:solidFill>
              </a:rPr>
              <a:t>1. Dandona P &amp; Rosenberg MT. A practical guide to male hypogonadism in the primary care setting. </a:t>
            </a:r>
            <a:r>
              <a:rPr lang="en-US" sz="1100" b="1" i="1" dirty="0">
                <a:solidFill>
                  <a:schemeClr val="bg2"/>
                </a:solidFill>
              </a:rPr>
              <a:t>J Clin Pract </a:t>
            </a:r>
            <a:r>
              <a:rPr lang="en-US" sz="1100" b="1" dirty="0">
                <a:solidFill>
                  <a:schemeClr val="bg2"/>
                </a:solidFill>
              </a:rPr>
              <a:t>2010.64(6):682-696.</a:t>
            </a:r>
          </a:p>
        </p:txBody>
      </p:sp>
      <p:pic>
        <p:nvPicPr>
          <p:cNvPr id="37" name="Picture 36" descr="dxfdddfdArtboard 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5153" y="2998567"/>
            <a:ext cx="1471104" cy="1661302"/>
          </a:xfrm>
          <a:prstGeom prst="rect">
            <a:avLst/>
          </a:prstGeom>
        </p:spPr>
      </p:pic>
      <p:sp>
        <p:nvSpPr>
          <p:cNvPr id="38" name="Oval 37"/>
          <p:cNvSpPr/>
          <p:nvPr/>
        </p:nvSpPr>
        <p:spPr>
          <a:xfrm>
            <a:off x="3725143" y="3161348"/>
            <a:ext cx="1469028" cy="1479090"/>
          </a:xfrm>
          <a:prstGeom prst="ellipse">
            <a:avLst/>
          </a:prstGeom>
          <a:noFill/>
          <a:ln w="28575" cmpd="sng">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cxnSp>
        <p:nvCxnSpPr>
          <p:cNvPr id="40" name="Straight Connector 39"/>
          <p:cNvCxnSpPr/>
          <p:nvPr/>
        </p:nvCxnSpPr>
        <p:spPr>
          <a:xfrm flipV="1">
            <a:off x="2612305" y="3215185"/>
            <a:ext cx="1556297" cy="806380"/>
          </a:xfrm>
          <a:prstGeom prst="line">
            <a:avLst/>
          </a:prstGeom>
          <a:ln>
            <a:solidFill>
              <a:srgbClr val="00A8E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47" idx="4"/>
            <a:endCxn id="38" idx="4"/>
          </p:cNvCxnSpPr>
          <p:nvPr/>
        </p:nvCxnSpPr>
        <p:spPr>
          <a:xfrm flipV="1">
            <a:off x="2808149" y="4640438"/>
            <a:ext cx="1651508" cy="226156"/>
          </a:xfrm>
          <a:prstGeom prst="line">
            <a:avLst/>
          </a:prstGeom>
          <a:ln>
            <a:solidFill>
              <a:srgbClr val="00A8E1"/>
            </a:solidFill>
          </a:ln>
          <a:effectLst/>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2372780" y="3989891"/>
            <a:ext cx="870741" cy="876705"/>
          </a:xfrm>
          <a:prstGeom prst="ellipse">
            <a:avLst/>
          </a:prstGeom>
          <a:noFill/>
          <a:ln w="28575" cmpd="sng">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27" name="TextBox 26"/>
          <p:cNvSpPr txBox="1"/>
          <p:nvPr/>
        </p:nvSpPr>
        <p:spPr>
          <a:xfrm>
            <a:off x="6511629" y="1942435"/>
            <a:ext cx="4148893" cy="307777"/>
          </a:xfrm>
          <a:prstGeom prst="rect">
            <a:avLst/>
          </a:prstGeom>
          <a:noFill/>
        </p:spPr>
        <p:txBody>
          <a:bodyPr wrap="none" rtlCol="0">
            <a:spAutoFit/>
          </a:bodyPr>
          <a:lstStyle/>
          <a:p>
            <a:r>
              <a:rPr lang="en-GB" sz="1400" b="1" dirty="0">
                <a:solidFill>
                  <a:srgbClr val="000000"/>
                </a:solidFill>
              </a:rPr>
              <a:t>Hypothalamic-Pituitary-Testicular (HPT) Axis</a:t>
            </a:r>
            <a:r>
              <a:rPr lang="en-GB" sz="1400" b="1" baseline="30000" dirty="0">
                <a:solidFill>
                  <a:srgbClr val="000000"/>
                </a:solidFill>
              </a:rPr>
              <a:t>1</a:t>
            </a:r>
            <a:endParaRPr lang="en-GB" sz="1400" b="1" dirty="0">
              <a:solidFill>
                <a:srgbClr val="000000"/>
              </a:solidFill>
            </a:endParaRPr>
          </a:p>
        </p:txBody>
      </p:sp>
      <p:grpSp>
        <p:nvGrpSpPr>
          <p:cNvPr id="73" name="Group 72"/>
          <p:cNvGrpSpPr/>
          <p:nvPr/>
        </p:nvGrpSpPr>
        <p:grpSpPr>
          <a:xfrm>
            <a:off x="6259729" y="2411324"/>
            <a:ext cx="4456600" cy="2667466"/>
            <a:chOff x="4449852" y="1573128"/>
            <a:chExt cx="4154590" cy="2827681"/>
          </a:xfrm>
        </p:grpSpPr>
        <p:cxnSp>
          <p:nvCxnSpPr>
            <p:cNvPr id="6" name="Straight Arrow Connector 5"/>
            <p:cNvCxnSpPr/>
            <p:nvPr/>
          </p:nvCxnSpPr>
          <p:spPr>
            <a:xfrm flipH="1">
              <a:off x="6992609" y="2371074"/>
              <a:ext cx="1611833" cy="4325"/>
            </a:xfrm>
            <a:prstGeom prst="straightConnector1">
              <a:avLst/>
            </a:prstGeom>
            <a:ln>
              <a:solidFill>
                <a:srgbClr val="00A8E1"/>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8593330" y="1707107"/>
              <a:ext cx="0" cy="2551973"/>
            </a:xfrm>
            <a:prstGeom prst="line">
              <a:avLst/>
            </a:prstGeom>
            <a:ln>
              <a:solidFill>
                <a:srgbClr val="00A8E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6984442" y="1719484"/>
              <a:ext cx="1620000" cy="0"/>
            </a:xfrm>
            <a:prstGeom prst="straightConnector1">
              <a:avLst/>
            </a:prstGeom>
            <a:ln>
              <a:solidFill>
                <a:srgbClr val="00A8E1"/>
              </a:solidFill>
              <a:prstDash val="sysDot"/>
              <a:tailEnd type="triangle"/>
            </a:ln>
            <a:effectLst/>
          </p:spPr>
          <p:style>
            <a:lnRef idx="2">
              <a:schemeClr val="accent1"/>
            </a:lnRef>
            <a:fillRef idx="0">
              <a:schemeClr val="accent1"/>
            </a:fillRef>
            <a:effectRef idx="1">
              <a:schemeClr val="accent1"/>
            </a:effectRef>
            <a:fontRef idx="minor">
              <a:schemeClr val="tx1"/>
            </a:fontRef>
          </p:style>
        </p:cxnSp>
        <p:grpSp>
          <p:nvGrpSpPr>
            <p:cNvPr id="34" name="Group 33"/>
            <p:cNvGrpSpPr/>
            <p:nvPr/>
          </p:nvGrpSpPr>
          <p:grpSpPr>
            <a:xfrm>
              <a:off x="4449852" y="2395332"/>
              <a:ext cx="3567083" cy="2005477"/>
              <a:chOff x="5019147" y="2433092"/>
              <a:chExt cx="3567083" cy="2005477"/>
            </a:xfrm>
          </p:grpSpPr>
          <p:sp>
            <p:nvSpPr>
              <p:cNvPr id="11" name="Rectangle 10"/>
              <p:cNvSpPr/>
              <p:nvPr/>
            </p:nvSpPr>
            <p:spPr>
              <a:xfrm>
                <a:off x="5466315" y="2937492"/>
                <a:ext cx="2552236" cy="769168"/>
              </a:xfrm>
              <a:prstGeom prst="rect">
                <a:avLst/>
              </a:prstGeom>
              <a:solidFill>
                <a:srgbClr val="DDF6FF"/>
              </a:solidFill>
              <a:ln w="12700">
                <a:solidFill>
                  <a:srgbClr val="00A8E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b="1" dirty="0"/>
              </a:p>
            </p:txBody>
          </p:sp>
          <p:sp>
            <p:nvSpPr>
              <p:cNvPr id="3" name="TextBox 2"/>
              <p:cNvSpPr txBox="1"/>
              <p:nvPr/>
            </p:nvSpPr>
            <p:spPr>
              <a:xfrm>
                <a:off x="5607783" y="2965306"/>
                <a:ext cx="1070570" cy="293636"/>
              </a:xfrm>
              <a:prstGeom prst="rect">
                <a:avLst/>
              </a:prstGeom>
              <a:noFill/>
            </p:spPr>
            <p:txBody>
              <a:bodyPr wrap="none" rtlCol="0">
                <a:spAutoFit/>
              </a:bodyPr>
              <a:lstStyle/>
              <a:p>
                <a:r>
                  <a:rPr lang="en-GB" sz="1200" dirty="0">
                    <a:solidFill>
                      <a:schemeClr val="accent5"/>
                    </a:solidFill>
                  </a:rPr>
                  <a:t>Sertoli cells</a:t>
                </a:r>
              </a:p>
            </p:txBody>
          </p:sp>
          <p:sp>
            <p:nvSpPr>
              <p:cNvPr id="13" name="TextBox 12"/>
              <p:cNvSpPr txBox="1"/>
              <p:nvPr/>
            </p:nvSpPr>
            <p:spPr>
              <a:xfrm>
                <a:off x="6983512" y="2961819"/>
                <a:ext cx="1093801" cy="293636"/>
              </a:xfrm>
              <a:prstGeom prst="rect">
                <a:avLst/>
              </a:prstGeom>
              <a:noFill/>
            </p:spPr>
            <p:txBody>
              <a:bodyPr wrap="none" rtlCol="0">
                <a:spAutoFit/>
              </a:bodyPr>
              <a:lstStyle/>
              <a:p>
                <a:r>
                  <a:rPr lang="en-GB" sz="1200" dirty="0">
                    <a:solidFill>
                      <a:schemeClr val="accent5"/>
                    </a:solidFill>
                  </a:rPr>
                  <a:t>Leydig cells</a:t>
                </a:r>
              </a:p>
            </p:txBody>
          </p:sp>
          <p:sp>
            <p:nvSpPr>
              <p:cNvPr id="14" name="TextBox 13"/>
              <p:cNvSpPr txBox="1"/>
              <p:nvPr/>
            </p:nvSpPr>
            <p:spPr>
              <a:xfrm>
                <a:off x="6439581" y="3153358"/>
                <a:ext cx="702210" cy="326263"/>
              </a:xfrm>
              <a:prstGeom prst="rect">
                <a:avLst/>
              </a:prstGeom>
              <a:noFill/>
            </p:spPr>
            <p:txBody>
              <a:bodyPr wrap="none" rtlCol="0">
                <a:spAutoFit/>
              </a:bodyPr>
              <a:lstStyle/>
              <a:p>
                <a:r>
                  <a:rPr lang="en-GB" sz="1400" b="1" dirty="0">
                    <a:solidFill>
                      <a:schemeClr val="accent5"/>
                    </a:solidFill>
                  </a:rPr>
                  <a:t>Testis</a:t>
                </a:r>
              </a:p>
            </p:txBody>
          </p:sp>
          <p:sp>
            <p:nvSpPr>
              <p:cNvPr id="15" name="TextBox 14"/>
              <p:cNvSpPr txBox="1"/>
              <p:nvPr/>
            </p:nvSpPr>
            <p:spPr>
              <a:xfrm>
                <a:off x="5415000" y="3417536"/>
                <a:ext cx="1704418" cy="277323"/>
              </a:xfrm>
              <a:prstGeom prst="rect">
                <a:avLst/>
              </a:prstGeom>
              <a:noFill/>
            </p:spPr>
            <p:txBody>
              <a:bodyPr wrap="none" rtlCol="0">
                <a:spAutoFit/>
              </a:bodyPr>
              <a:lstStyle/>
              <a:p>
                <a:r>
                  <a:rPr lang="en-GB" sz="1100" dirty="0">
                    <a:solidFill>
                      <a:schemeClr val="accent5"/>
                    </a:solidFill>
                  </a:rPr>
                  <a:t>Seminiferous tubules</a:t>
                </a:r>
              </a:p>
            </p:txBody>
          </p:sp>
          <p:sp>
            <p:nvSpPr>
              <p:cNvPr id="16" name="TextBox 15"/>
              <p:cNvSpPr txBox="1"/>
              <p:nvPr/>
            </p:nvSpPr>
            <p:spPr>
              <a:xfrm>
                <a:off x="5019147" y="4112306"/>
                <a:ext cx="1438932" cy="326263"/>
              </a:xfrm>
              <a:prstGeom prst="rect">
                <a:avLst/>
              </a:prstGeom>
              <a:noFill/>
            </p:spPr>
            <p:txBody>
              <a:bodyPr wrap="none" rtlCol="0">
                <a:spAutoFit/>
              </a:bodyPr>
              <a:lstStyle/>
              <a:p>
                <a:r>
                  <a:rPr lang="en-GB" sz="1400" b="1" i="1" dirty="0">
                    <a:solidFill>
                      <a:schemeClr val="accent5"/>
                    </a:solidFill>
                  </a:rPr>
                  <a:t>Spermatozoa</a:t>
                </a:r>
              </a:p>
            </p:txBody>
          </p:sp>
          <p:sp>
            <p:nvSpPr>
              <p:cNvPr id="17" name="TextBox 16"/>
              <p:cNvSpPr txBox="1"/>
              <p:nvPr/>
            </p:nvSpPr>
            <p:spPr>
              <a:xfrm>
                <a:off x="7203714" y="4112305"/>
                <a:ext cx="1382516" cy="326263"/>
              </a:xfrm>
              <a:prstGeom prst="rect">
                <a:avLst/>
              </a:prstGeom>
              <a:noFill/>
            </p:spPr>
            <p:txBody>
              <a:bodyPr wrap="none" rtlCol="0">
                <a:spAutoFit/>
              </a:bodyPr>
              <a:lstStyle/>
              <a:p>
                <a:r>
                  <a:rPr lang="en-GB" sz="1400" b="1" i="1" dirty="0">
                    <a:solidFill>
                      <a:schemeClr val="accent5"/>
                    </a:solidFill>
                  </a:rPr>
                  <a:t>Testosterone</a:t>
                </a:r>
              </a:p>
            </p:txBody>
          </p:sp>
          <p:sp>
            <p:nvSpPr>
              <p:cNvPr id="25" name="Right Arrow 24"/>
              <p:cNvSpPr/>
              <p:nvPr/>
            </p:nvSpPr>
            <p:spPr>
              <a:xfrm rot="6794703">
                <a:off x="6025305" y="2573977"/>
                <a:ext cx="579632" cy="297861"/>
              </a:xfrm>
              <a:prstGeom prst="rightArrow">
                <a:avLst/>
              </a:prstGeom>
              <a:gradFill flip="none" rotWithShape="1">
                <a:gsLst>
                  <a:gs pos="0">
                    <a:srgbClr val="00A8E1"/>
                  </a:gs>
                  <a:gs pos="100000">
                    <a:schemeClr val="bg1"/>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6" name="Right Arrow 25"/>
              <p:cNvSpPr/>
              <p:nvPr/>
            </p:nvSpPr>
            <p:spPr>
              <a:xfrm rot="14805297" flipH="1">
                <a:off x="6879929" y="2573977"/>
                <a:ext cx="579632" cy="297861"/>
              </a:xfrm>
              <a:prstGeom prst="rightArrow">
                <a:avLst/>
              </a:prstGeom>
              <a:gradFill flip="none" rotWithShape="1">
                <a:gsLst>
                  <a:gs pos="0">
                    <a:srgbClr val="00A8E1"/>
                  </a:gs>
                  <a:gs pos="100000">
                    <a:schemeClr val="bg1"/>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6" name="Right Arrow 35"/>
              <p:cNvSpPr/>
              <p:nvPr/>
            </p:nvSpPr>
            <p:spPr>
              <a:xfrm rot="6794703">
                <a:off x="5506420" y="3752248"/>
                <a:ext cx="579632" cy="297861"/>
              </a:xfrm>
              <a:prstGeom prst="rightArrow">
                <a:avLst/>
              </a:prstGeom>
              <a:solidFill>
                <a:srgbClr val="00A8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9" name="Right Arrow 38"/>
              <p:cNvSpPr/>
              <p:nvPr/>
            </p:nvSpPr>
            <p:spPr>
              <a:xfrm rot="14805297" flipH="1">
                <a:off x="7347696" y="3746081"/>
                <a:ext cx="579632" cy="297861"/>
              </a:xfrm>
              <a:prstGeom prst="rightArrow">
                <a:avLst/>
              </a:prstGeom>
              <a:solidFill>
                <a:srgbClr val="00A8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30" name="Straight Arrow Connector 29"/>
              <p:cNvCxnSpPr/>
              <p:nvPr/>
            </p:nvCxnSpPr>
            <p:spPr>
              <a:xfrm flipH="1">
                <a:off x="5998544" y="3180366"/>
                <a:ext cx="128158" cy="297792"/>
              </a:xfrm>
              <a:prstGeom prst="straightConnector1">
                <a:avLst/>
              </a:prstGeom>
              <a:ln>
                <a:solidFill>
                  <a:srgbClr val="00A8E1"/>
                </a:solidFill>
                <a:prstDash val="sysDash"/>
                <a:tailEnd type="triangle"/>
              </a:ln>
              <a:effectLst/>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5557407" y="2450195"/>
              <a:ext cx="514711" cy="326263"/>
            </a:xfrm>
            <a:prstGeom prst="rect">
              <a:avLst/>
            </a:prstGeom>
            <a:noFill/>
          </p:spPr>
          <p:txBody>
            <a:bodyPr wrap="none" rtlCol="0">
              <a:spAutoFit/>
            </a:bodyPr>
            <a:lstStyle/>
            <a:p>
              <a:r>
                <a:rPr lang="en-GB" sz="1400" b="1" dirty="0">
                  <a:solidFill>
                    <a:schemeClr val="accent5"/>
                  </a:solidFill>
                </a:rPr>
                <a:t>FSH</a:t>
              </a:r>
            </a:p>
          </p:txBody>
        </p:sp>
        <p:sp>
          <p:nvSpPr>
            <p:cNvPr id="23" name="TextBox 22"/>
            <p:cNvSpPr txBox="1"/>
            <p:nvPr/>
          </p:nvSpPr>
          <p:spPr>
            <a:xfrm>
              <a:off x="6403979" y="2450195"/>
              <a:ext cx="395242" cy="326263"/>
            </a:xfrm>
            <a:prstGeom prst="rect">
              <a:avLst/>
            </a:prstGeom>
            <a:noFill/>
          </p:spPr>
          <p:txBody>
            <a:bodyPr wrap="none" rtlCol="0">
              <a:spAutoFit/>
            </a:bodyPr>
            <a:lstStyle/>
            <a:p>
              <a:r>
                <a:rPr lang="en-GB" sz="1400" b="1" dirty="0">
                  <a:solidFill>
                    <a:schemeClr val="accent5"/>
                  </a:solidFill>
                </a:rPr>
                <a:t>LH</a:t>
              </a:r>
            </a:p>
          </p:txBody>
        </p:sp>
        <p:sp>
          <p:nvSpPr>
            <p:cNvPr id="4" name="Right Arrow 3"/>
            <p:cNvSpPr/>
            <p:nvPr/>
          </p:nvSpPr>
          <p:spPr>
            <a:xfrm rot="5400000">
              <a:off x="5888844" y="1855774"/>
              <a:ext cx="579632" cy="297861"/>
            </a:xfrm>
            <a:prstGeom prst="rightArrow">
              <a:avLst/>
            </a:prstGeom>
            <a:gradFill flip="none" rotWithShape="1">
              <a:gsLst>
                <a:gs pos="0">
                  <a:srgbClr val="00A8E1"/>
                </a:gs>
                <a:gs pos="100000">
                  <a:schemeClr val="bg1"/>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 name="TextBox 17"/>
            <p:cNvSpPr txBox="1"/>
            <p:nvPr/>
          </p:nvSpPr>
          <p:spPr>
            <a:xfrm>
              <a:off x="5863938" y="1846811"/>
              <a:ext cx="690595" cy="326263"/>
            </a:xfrm>
            <a:prstGeom prst="rect">
              <a:avLst/>
            </a:prstGeom>
            <a:noFill/>
          </p:spPr>
          <p:txBody>
            <a:bodyPr wrap="none" rtlCol="0">
              <a:spAutoFit/>
            </a:bodyPr>
            <a:lstStyle/>
            <a:p>
              <a:r>
                <a:rPr lang="en-GB" sz="1400" b="1" dirty="0">
                  <a:solidFill>
                    <a:schemeClr val="accent5"/>
                  </a:solidFill>
                </a:rPr>
                <a:t>GnRH</a:t>
              </a:r>
            </a:p>
          </p:txBody>
        </p:sp>
        <p:sp>
          <p:nvSpPr>
            <p:cNvPr id="19" name="TextBox 18"/>
            <p:cNvSpPr txBox="1"/>
            <p:nvPr/>
          </p:nvSpPr>
          <p:spPr>
            <a:xfrm>
              <a:off x="5607810" y="1573128"/>
              <a:ext cx="1546786" cy="326263"/>
            </a:xfrm>
            <a:prstGeom prst="rect">
              <a:avLst/>
            </a:prstGeom>
            <a:noFill/>
          </p:spPr>
          <p:txBody>
            <a:bodyPr wrap="none" rtlCol="0">
              <a:spAutoFit/>
            </a:bodyPr>
            <a:lstStyle/>
            <a:p>
              <a:r>
                <a:rPr lang="en-GB" sz="1400" b="1" dirty="0">
                  <a:solidFill>
                    <a:schemeClr val="accent5"/>
                  </a:solidFill>
                </a:rPr>
                <a:t>Hypothalamus</a:t>
              </a:r>
            </a:p>
          </p:txBody>
        </p:sp>
        <p:sp>
          <p:nvSpPr>
            <p:cNvPr id="20" name="TextBox 19"/>
            <p:cNvSpPr txBox="1"/>
            <p:nvPr/>
          </p:nvSpPr>
          <p:spPr>
            <a:xfrm>
              <a:off x="5493328" y="2217186"/>
              <a:ext cx="1724330" cy="326263"/>
            </a:xfrm>
            <a:prstGeom prst="rect">
              <a:avLst/>
            </a:prstGeom>
            <a:noFill/>
          </p:spPr>
          <p:txBody>
            <a:bodyPr wrap="none" rtlCol="0">
              <a:spAutoFit/>
            </a:bodyPr>
            <a:lstStyle/>
            <a:p>
              <a:r>
                <a:rPr lang="en-GB" sz="1400" b="1" dirty="0">
                  <a:solidFill>
                    <a:schemeClr val="accent5"/>
                  </a:solidFill>
                </a:rPr>
                <a:t>Anterior pituitary</a:t>
              </a:r>
            </a:p>
          </p:txBody>
        </p:sp>
        <p:cxnSp>
          <p:nvCxnSpPr>
            <p:cNvPr id="53" name="Straight Arrow Connector 52"/>
            <p:cNvCxnSpPr/>
            <p:nvPr/>
          </p:nvCxnSpPr>
          <p:spPr>
            <a:xfrm flipH="1">
              <a:off x="7851422" y="4248541"/>
              <a:ext cx="752114" cy="0"/>
            </a:xfrm>
            <a:prstGeom prst="straightConnector1">
              <a:avLst/>
            </a:prstGeom>
            <a:ln>
              <a:solidFill>
                <a:srgbClr val="00A8E1"/>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62" name="Group 61"/>
            <p:cNvGrpSpPr/>
            <p:nvPr/>
          </p:nvGrpSpPr>
          <p:grpSpPr>
            <a:xfrm>
              <a:off x="7760007" y="1648600"/>
              <a:ext cx="174191" cy="156831"/>
              <a:chOff x="3908153" y="2053964"/>
              <a:chExt cx="174191" cy="156831"/>
            </a:xfrm>
            <a:solidFill>
              <a:srgbClr val="FFFFFF"/>
            </a:solidFill>
          </p:grpSpPr>
          <p:sp>
            <p:nvSpPr>
              <p:cNvPr id="56" name="Oval 55"/>
              <p:cNvSpPr/>
              <p:nvPr/>
            </p:nvSpPr>
            <p:spPr>
              <a:xfrm>
                <a:off x="3908153" y="2053964"/>
                <a:ext cx="174191" cy="156831"/>
              </a:xfrm>
              <a:prstGeom prst="ellipse">
                <a:avLst/>
              </a:prstGeom>
              <a:grpFill/>
              <a:ln>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60" name="Straight Connector 59"/>
              <p:cNvCxnSpPr/>
              <p:nvPr/>
            </p:nvCxnSpPr>
            <p:spPr>
              <a:xfrm>
                <a:off x="3961610" y="2127186"/>
                <a:ext cx="69345" cy="0"/>
              </a:xfrm>
              <a:prstGeom prst="line">
                <a:avLst/>
              </a:prstGeom>
              <a:grpFill/>
              <a:ln>
                <a:solidFill>
                  <a:srgbClr val="00A8E1"/>
                </a:solidFill>
              </a:ln>
              <a:effectLst/>
            </p:spPr>
            <p:style>
              <a:lnRef idx="1">
                <a:schemeClr val="accent1"/>
              </a:lnRef>
              <a:fillRef idx="3">
                <a:schemeClr val="accent1"/>
              </a:fillRef>
              <a:effectRef idx="2">
                <a:schemeClr val="accent1"/>
              </a:effectRef>
              <a:fontRef idx="minor">
                <a:schemeClr val="lt1"/>
              </a:fontRef>
            </p:style>
          </p:cxnSp>
        </p:grpSp>
        <p:grpSp>
          <p:nvGrpSpPr>
            <p:cNvPr id="66" name="Group 65"/>
            <p:cNvGrpSpPr/>
            <p:nvPr/>
          </p:nvGrpSpPr>
          <p:grpSpPr>
            <a:xfrm>
              <a:off x="7754121" y="2296983"/>
              <a:ext cx="174191" cy="156831"/>
              <a:chOff x="3908153" y="2053964"/>
              <a:chExt cx="174191" cy="156831"/>
            </a:xfrm>
            <a:solidFill>
              <a:srgbClr val="FFFFFF"/>
            </a:solidFill>
          </p:grpSpPr>
          <p:sp>
            <p:nvSpPr>
              <p:cNvPr id="67" name="Oval 66"/>
              <p:cNvSpPr/>
              <p:nvPr/>
            </p:nvSpPr>
            <p:spPr>
              <a:xfrm>
                <a:off x="3908153" y="2053964"/>
                <a:ext cx="174191" cy="156831"/>
              </a:xfrm>
              <a:prstGeom prst="ellipse">
                <a:avLst/>
              </a:prstGeom>
              <a:grpFill/>
              <a:ln>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68" name="Straight Connector 67"/>
              <p:cNvCxnSpPr/>
              <p:nvPr/>
            </p:nvCxnSpPr>
            <p:spPr>
              <a:xfrm>
                <a:off x="3961610" y="2127186"/>
                <a:ext cx="69345" cy="0"/>
              </a:xfrm>
              <a:prstGeom prst="line">
                <a:avLst/>
              </a:prstGeom>
              <a:grpFill/>
              <a:ln>
                <a:solidFill>
                  <a:srgbClr val="00A8E1"/>
                </a:solidFill>
              </a:ln>
              <a:effectLst/>
            </p:spPr>
            <p:style>
              <a:lnRef idx="1">
                <a:schemeClr val="accent1"/>
              </a:lnRef>
              <a:fillRef idx="3">
                <a:schemeClr val="accent1"/>
              </a:fillRef>
              <a:effectRef idx="2">
                <a:schemeClr val="accent1"/>
              </a:effectRef>
              <a:fontRef idx="minor">
                <a:schemeClr val="lt1"/>
              </a:fontRef>
            </p:style>
          </p:cxnSp>
        </p:grpSp>
      </p:grpSp>
      <p:pic>
        <p:nvPicPr>
          <p:cNvPr id="75" name="Picture 74" descr="fdArtboard 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0685" y="1867740"/>
            <a:ext cx="1408907" cy="1393324"/>
          </a:xfrm>
          <a:prstGeom prst="rect">
            <a:avLst/>
          </a:prstGeom>
        </p:spPr>
      </p:pic>
      <p:sp>
        <p:nvSpPr>
          <p:cNvPr id="76" name="Oval 75"/>
          <p:cNvSpPr/>
          <p:nvPr/>
        </p:nvSpPr>
        <p:spPr>
          <a:xfrm>
            <a:off x="2612303" y="1991820"/>
            <a:ext cx="416650" cy="419504"/>
          </a:xfrm>
          <a:prstGeom prst="ellipse">
            <a:avLst/>
          </a:prstGeom>
          <a:noFill/>
          <a:ln w="28575" cmpd="sng">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cxnSp>
        <p:nvCxnSpPr>
          <p:cNvPr id="77" name="Straight Connector 76"/>
          <p:cNvCxnSpPr>
            <a:endCxn id="79" idx="1"/>
          </p:cNvCxnSpPr>
          <p:nvPr/>
        </p:nvCxnSpPr>
        <p:spPr>
          <a:xfrm>
            <a:off x="2958865" y="2044184"/>
            <a:ext cx="1724058" cy="132528"/>
          </a:xfrm>
          <a:prstGeom prst="line">
            <a:avLst/>
          </a:prstGeom>
          <a:ln>
            <a:solidFill>
              <a:srgbClr val="00A8E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2973973" y="2368310"/>
            <a:ext cx="1578429" cy="417286"/>
          </a:xfrm>
          <a:prstGeom prst="line">
            <a:avLst/>
          </a:prstGeom>
          <a:ln>
            <a:solidFill>
              <a:srgbClr val="00A8E1"/>
            </a:solidFill>
          </a:ln>
          <a:effectLst/>
        </p:spPr>
        <p:style>
          <a:lnRef idx="2">
            <a:schemeClr val="accent1"/>
          </a:lnRef>
          <a:fillRef idx="0">
            <a:schemeClr val="accent1"/>
          </a:fillRef>
          <a:effectRef idx="1">
            <a:schemeClr val="accent1"/>
          </a:effectRef>
          <a:fontRef idx="minor">
            <a:schemeClr val="tx1"/>
          </a:fontRef>
        </p:style>
      </p:cxnSp>
      <p:sp>
        <p:nvSpPr>
          <p:cNvPr id="79" name="Oval 78"/>
          <p:cNvSpPr/>
          <p:nvPr/>
        </p:nvSpPr>
        <p:spPr>
          <a:xfrm>
            <a:off x="4512324" y="2004943"/>
            <a:ext cx="1164935" cy="1172914"/>
          </a:xfrm>
          <a:prstGeom prst="ellipse">
            <a:avLst/>
          </a:prstGeom>
          <a:noFill/>
          <a:ln w="28575" cmpd="sng">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82" name="TextBox 81"/>
          <p:cNvSpPr txBox="1"/>
          <p:nvPr/>
        </p:nvSpPr>
        <p:spPr>
          <a:xfrm>
            <a:off x="5756570" y="2541196"/>
            <a:ext cx="1843129" cy="276999"/>
          </a:xfrm>
          <a:prstGeom prst="rect">
            <a:avLst/>
          </a:prstGeom>
          <a:noFill/>
        </p:spPr>
        <p:txBody>
          <a:bodyPr wrap="square" rtlCol="0">
            <a:spAutoFit/>
          </a:bodyPr>
          <a:lstStyle/>
          <a:p>
            <a:r>
              <a:rPr lang="en-US" sz="1200" dirty="0">
                <a:solidFill>
                  <a:srgbClr val="000000"/>
                </a:solidFill>
                <a:latin typeface="Arial"/>
              </a:rPr>
              <a:t>Pituitary gland</a:t>
            </a:r>
          </a:p>
        </p:txBody>
      </p:sp>
      <p:cxnSp>
        <p:nvCxnSpPr>
          <p:cNvPr id="83" name="Straight Arrow Connector 82"/>
          <p:cNvCxnSpPr>
            <a:stCxn id="82" idx="1"/>
          </p:cNvCxnSpPr>
          <p:nvPr/>
        </p:nvCxnSpPr>
        <p:spPr>
          <a:xfrm flipH="1" flipV="1">
            <a:off x="5288171" y="2514393"/>
            <a:ext cx="468399" cy="165303"/>
          </a:xfrm>
          <a:prstGeom prst="straightConnector1">
            <a:avLst/>
          </a:prstGeom>
          <a:ln w="12700" cmpd="sng">
            <a:solidFill>
              <a:srgbClr val="454444"/>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4869399" y="4479083"/>
            <a:ext cx="1843129" cy="307777"/>
          </a:xfrm>
          <a:prstGeom prst="rect">
            <a:avLst/>
          </a:prstGeom>
          <a:noFill/>
        </p:spPr>
        <p:txBody>
          <a:bodyPr wrap="square" rtlCol="0">
            <a:spAutoFit/>
          </a:bodyPr>
          <a:lstStyle/>
          <a:p>
            <a:r>
              <a:rPr lang="en-US" sz="1200" dirty="0">
                <a:solidFill>
                  <a:srgbClr val="000000"/>
                </a:solidFill>
                <a:latin typeface="Arial"/>
              </a:rPr>
              <a:t>LH receptor</a:t>
            </a:r>
            <a:r>
              <a:rPr lang="en-US" sz="1400" baseline="30000" dirty="0">
                <a:solidFill>
                  <a:srgbClr val="000000"/>
                </a:solidFill>
                <a:latin typeface="Arial"/>
              </a:rPr>
              <a:t>1</a:t>
            </a:r>
            <a:endParaRPr lang="en-US" sz="1400" dirty="0">
              <a:solidFill>
                <a:srgbClr val="000000"/>
              </a:solidFill>
              <a:latin typeface="Arial"/>
            </a:endParaRPr>
          </a:p>
        </p:txBody>
      </p:sp>
      <p:sp>
        <p:nvSpPr>
          <p:cNvPr id="86" name="TextBox 85"/>
          <p:cNvSpPr txBox="1"/>
          <p:nvPr/>
        </p:nvSpPr>
        <p:spPr>
          <a:xfrm>
            <a:off x="5325611" y="3372152"/>
            <a:ext cx="1022042" cy="830997"/>
          </a:xfrm>
          <a:prstGeom prst="rect">
            <a:avLst/>
          </a:prstGeom>
          <a:noFill/>
        </p:spPr>
        <p:txBody>
          <a:bodyPr wrap="square" rtlCol="0">
            <a:spAutoFit/>
          </a:bodyPr>
          <a:lstStyle/>
          <a:p>
            <a:r>
              <a:rPr lang="en-US" sz="1200" dirty="0">
                <a:solidFill>
                  <a:srgbClr val="000000"/>
                </a:solidFill>
                <a:latin typeface="Arial"/>
              </a:rPr>
              <a:t>Prostate gland and gonadal tissue</a:t>
            </a:r>
          </a:p>
        </p:txBody>
      </p:sp>
      <p:cxnSp>
        <p:nvCxnSpPr>
          <p:cNvPr id="87" name="Straight Arrow Connector 86"/>
          <p:cNvCxnSpPr/>
          <p:nvPr/>
        </p:nvCxnSpPr>
        <p:spPr>
          <a:xfrm flipH="1" flipV="1">
            <a:off x="4348787" y="4212352"/>
            <a:ext cx="520610" cy="357924"/>
          </a:xfrm>
          <a:prstGeom prst="straightConnector1">
            <a:avLst/>
          </a:prstGeom>
          <a:ln w="12700" cmpd="sng">
            <a:solidFill>
              <a:srgbClr val="45444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86" idx="1"/>
          </p:cNvCxnSpPr>
          <p:nvPr/>
        </p:nvCxnSpPr>
        <p:spPr>
          <a:xfrm flipH="1" flipV="1">
            <a:off x="4372515" y="3635099"/>
            <a:ext cx="953096" cy="152550"/>
          </a:xfrm>
          <a:prstGeom prst="straightConnector1">
            <a:avLst/>
          </a:prstGeom>
          <a:ln w="12700" cmpd="sng">
            <a:solidFill>
              <a:srgbClr val="454444"/>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1666988" y="5967966"/>
            <a:ext cx="3621183" cy="246221"/>
          </a:xfrm>
          <a:prstGeom prst="rect">
            <a:avLst/>
          </a:prstGeom>
          <a:noFill/>
        </p:spPr>
        <p:txBody>
          <a:bodyPr wrap="square" rtlCol="0">
            <a:spAutoFit/>
          </a:bodyPr>
          <a:lstStyle/>
          <a:p>
            <a:r>
              <a:rPr lang="en-US" sz="1000" dirty="0">
                <a:solidFill>
                  <a:srgbClr val="000000"/>
                </a:solidFill>
              </a:rPr>
              <a:t>Adapted from Dandona P &amp; Rosenberg MT. 2010</a:t>
            </a:r>
            <a:r>
              <a:rPr lang="en-US" sz="1000" baseline="30000" dirty="0">
                <a:solidFill>
                  <a:srgbClr val="000000"/>
                </a:solidFill>
              </a:rPr>
              <a:t>1</a:t>
            </a:r>
            <a:r>
              <a:rPr lang="en-US" sz="1000" dirty="0">
                <a:solidFill>
                  <a:srgbClr val="000000"/>
                </a:solidFill>
              </a:rPr>
              <a:t> </a:t>
            </a:r>
          </a:p>
        </p:txBody>
      </p:sp>
      <p:sp>
        <p:nvSpPr>
          <p:cNvPr id="59" name="TextBox 58"/>
          <p:cNvSpPr txBox="1"/>
          <p:nvPr/>
        </p:nvSpPr>
        <p:spPr>
          <a:xfrm>
            <a:off x="6441389" y="5464544"/>
            <a:ext cx="4190571" cy="261610"/>
          </a:xfrm>
          <a:prstGeom prst="rect">
            <a:avLst/>
          </a:prstGeom>
          <a:noFill/>
        </p:spPr>
        <p:txBody>
          <a:bodyPr wrap="none" rtlCol="0">
            <a:spAutoFit/>
          </a:bodyPr>
          <a:lstStyle/>
          <a:p>
            <a:r>
              <a:rPr lang="en-US" sz="1100" b="1" dirty="0">
                <a:solidFill>
                  <a:srgbClr val="000000"/>
                </a:solidFill>
              </a:rPr>
              <a:t>FSH: </a:t>
            </a:r>
            <a:r>
              <a:rPr lang="en-GB" sz="1100" b="1" dirty="0">
                <a:solidFill>
                  <a:srgbClr val="000000"/>
                </a:solidFill>
              </a:rPr>
              <a:t>follicle-stimulating hormone, LH: luteinizing hormone</a:t>
            </a:r>
            <a:r>
              <a:rPr lang="en-US" sz="1100" b="1" dirty="0">
                <a:solidFill>
                  <a:srgbClr val="000000"/>
                </a:solidFill>
              </a:rPr>
              <a:t> </a:t>
            </a:r>
          </a:p>
        </p:txBody>
      </p:sp>
    </p:spTree>
    <p:extLst>
      <p:ext uri="{BB962C8B-B14F-4D97-AF65-F5344CB8AC3E}">
        <p14:creationId xmlns:p14="http://schemas.microsoft.com/office/powerpoint/2010/main" val="30834600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30777"/>
            <a:ext cx="11106149" cy="834047"/>
          </a:xfrm>
        </p:spPr>
        <p:txBody>
          <a:bodyPr>
            <a:normAutofit/>
          </a:bodyPr>
          <a:lstStyle/>
          <a:p>
            <a:pPr algn="ctr"/>
            <a:r>
              <a:rPr lang="en-US" dirty="0">
                <a:solidFill>
                  <a:srgbClr val="000000"/>
                </a:solidFill>
              </a:rPr>
              <a:t>Case study – Part 3: Two years later</a:t>
            </a:r>
          </a:p>
        </p:txBody>
      </p:sp>
      <p:sp>
        <p:nvSpPr>
          <p:cNvPr id="6" name="Rectangle 5"/>
          <p:cNvSpPr/>
          <p:nvPr/>
        </p:nvSpPr>
        <p:spPr>
          <a:xfrm>
            <a:off x="447675" y="1170944"/>
            <a:ext cx="8791575" cy="400110"/>
          </a:xfrm>
          <a:prstGeom prst="rect">
            <a:avLst/>
          </a:prstGeom>
        </p:spPr>
        <p:txBody>
          <a:bodyPr wrap="square">
            <a:spAutoFit/>
          </a:bodyPr>
          <a:lstStyle/>
          <a:p>
            <a:pPr>
              <a:defRPr/>
            </a:pPr>
            <a:r>
              <a:rPr lang="en-GB" sz="2000" b="1" dirty="0">
                <a:solidFill>
                  <a:schemeClr val="accent5"/>
                </a:solidFill>
              </a:rPr>
              <a:t>Chris: 54 year old office worker with type 2 diabetes mellitus (T2DM)</a:t>
            </a:r>
            <a:endParaRPr lang="en-US" sz="2000" b="1" dirty="0">
              <a:solidFill>
                <a:schemeClr val="accent5"/>
              </a:solidFill>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8595" y="5040693"/>
            <a:ext cx="1292726" cy="1292726"/>
          </a:xfrm>
          <a:prstGeom prst="rect">
            <a:avLst/>
          </a:prstGeom>
        </p:spPr>
      </p:pic>
      <p:sp>
        <p:nvSpPr>
          <p:cNvPr id="11" name="Content Placeholder 2">
            <a:extLst>
              <a:ext uri="{FF2B5EF4-FFF2-40B4-BE49-F238E27FC236}">
                <a16:creationId xmlns:a16="http://schemas.microsoft.com/office/drawing/2014/main" id="{B564983D-1ED9-4232-8962-DC55075EC45E}"/>
              </a:ext>
            </a:extLst>
          </p:cNvPr>
          <p:cNvSpPr>
            <a:spLocks noGrp="1"/>
          </p:cNvSpPr>
          <p:nvPr>
            <p:ph idx="1"/>
          </p:nvPr>
        </p:nvSpPr>
        <p:spPr>
          <a:xfrm>
            <a:off x="600679" y="1811059"/>
            <a:ext cx="4819046" cy="3522941"/>
          </a:xfrm>
        </p:spPr>
        <p:txBody>
          <a:bodyPr>
            <a:normAutofit/>
          </a:bodyPr>
          <a:lstStyle/>
          <a:p>
            <a:pPr>
              <a:buClrTx/>
              <a:buFont typeface="Arial" panose="020B0604020202020204" pitchFamily="34" charset="0"/>
              <a:buChar char="•"/>
            </a:pPr>
            <a:r>
              <a:rPr lang="en-GB" sz="1500" dirty="0">
                <a:solidFill>
                  <a:schemeClr val="accent5"/>
                </a:solidFill>
              </a:rPr>
              <a:t>Following Testogel** treatment for his TD after 24 months:</a:t>
            </a:r>
          </a:p>
          <a:p>
            <a:pPr marL="0" indent="0">
              <a:buClrTx/>
              <a:buNone/>
            </a:pPr>
            <a:endParaRPr lang="en-GB" sz="1500" dirty="0">
              <a:solidFill>
                <a:schemeClr val="accent5"/>
              </a:solidFill>
            </a:endParaRPr>
          </a:p>
          <a:p>
            <a:pPr lvl="1">
              <a:buClrTx/>
              <a:buFont typeface="Calibri" panose="020F0502020204030204" pitchFamily="34" charset="0"/>
              <a:buChar char="-"/>
            </a:pPr>
            <a:r>
              <a:rPr lang="en-GB" sz="1800" b="1" dirty="0">
                <a:solidFill>
                  <a:schemeClr val="accent5"/>
                </a:solidFill>
              </a:rPr>
              <a:t>Testosterone: </a:t>
            </a:r>
            <a:r>
              <a:rPr lang="en-GB" sz="1800" dirty="0">
                <a:solidFill>
                  <a:schemeClr val="accent5"/>
                </a:solidFill>
              </a:rPr>
              <a:t>15.9nmol/L</a:t>
            </a:r>
          </a:p>
          <a:p>
            <a:pPr lvl="1">
              <a:buClrTx/>
              <a:buFont typeface="Calibri" panose="020F0502020204030204" pitchFamily="34" charset="0"/>
              <a:buChar char="-"/>
            </a:pPr>
            <a:r>
              <a:rPr lang="en-GB" sz="1800" b="1" dirty="0">
                <a:solidFill>
                  <a:schemeClr val="accent5"/>
                </a:solidFill>
              </a:rPr>
              <a:t>AMS score: </a:t>
            </a:r>
            <a:r>
              <a:rPr lang="en-GB" sz="1800" dirty="0">
                <a:solidFill>
                  <a:schemeClr val="accent5"/>
                </a:solidFill>
              </a:rPr>
              <a:t>32</a:t>
            </a:r>
          </a:p>
          <a:p>
            <a:pPr lvl="1">
              <a:buClrTx/>
              <a:buFont typeface="Calibri" panose="020F0502020204030204" pitchFamily="34" charset="0"/>
              <a:buChar char="-"/>
            </a:pPr>
            <a:r>
              <a:rPr lang="en-GB" sz="1800" b="1" dirty="0">
                <a:solidFill>
                  <a:schemeClr val="accent5"/>
                </a:solidFill>
              </a:rPr>
              <a:t>WC: </a:t>
            </a:r>
            <a:r>
              <a:rPr lang="en-GB" sz="1800" dirty="0">
                <a:solidFill>
                  <a:schemeClr val="accent5"/>
                </a:solidFill>
              </a:rPr>
              <a:t>38 inches</a:t>
            </a:r>
          </a:p>
          <a:p>
            <a:pPr lvl="1">
              <a:buClrTx/>
              <a:buFont typeface="Calibri" panose="020F0502020204030204" pitchFamily="34" charset="0"/>
              <a:buChar char="-"/>
            </a:pPr>
            <a:r>
              <a:rPr lang="en-GB" sz="1800" b="1" dirty="0">
                <a:solidFill>
                  <a:schemeClr val="accent5"/>
                </a:solidFill>
              </a:rPr>
              <a:t>HbA1c: </a:t>
            </a:r>
            <a:r>
              <a:rPr lang="en-GB" sz="1800" dirty="0">
                <a:solidFill>
                  <a:schemeClr val="accent5"/>
                </a:solidFill>
              </a:rPr>
              <a:t>57mmol/mol</a:t>
            </a:r>
          </a:p>
          <a:p>
            <a:pPr>
              <a:buClrTx/>
              <a:buFont typeface="Arial" panose="020B0604020202020204" pitchFamily="34" charset="0"/>
              <a:buChar char="•"/>
            </a:pPr>
            <a:endParaRPr lang="en-GB" sz="1500" dirty="0">
              <a:solidFill>
                <a:schemeClr val="accent5"/>
              </a:solidFill>
            </a:endParaRPr>
          </a:p>
          <a:p>
            <a:pPr>
              <a:buClrTx/>
              <a:buFont typeface="Arial" panose="020B0604020202020204" pitchFamily="34" charset="0"/>
              <a:buChar char="•"/>
            </a:pPr>
            <a:r>
              <a:rPr lang="en-GB" sz="1500" dirty="0">
                <a:solidFill>
                  <a:schemeClr val="accent5"/>
                </a:solidFill>
              </a:rPr>
              <a:t>Feels much better</a:t>
            </a:r>
          </a:p>
          <a:p>
            <a:pPr>
              <a:buClrTx/>
              <a:buFont typeface="Arial" panose="020B0604020202020204" pitchFamily="34" charset="0"/>
              <a:buChar char="•"/>
            </a:pPr>
            <a:r>
              <a:rPr lang="en-GB" sz="1500" dirty="0">
                <a:solidFill>
                  <a:schemeClr val="accent5"/>
                </a:solidFill>
              </a:rPr>
              <a:t>His wife said, </a:t>
            </a:r>
            <a:r>
              <a:rPr lang="en-GB" sz="1500" i="1" dirty="0">
                <a:solidFill>
                  <a:schemeClr val="accent5"/>
                </a:solidFill>
              </a:rPr>
              <a:t>“Thank you so much for helping Chris. He’s like the man I fell in love with” </a:t>
            </a:r>
          </a:p>
          <a:p>
            <a:endParaRPr lang="en-GB" sz="1600" dirty="0"/>
          </a:p>
          <a:p>
            <a:pPr lvl="1"/>
            <a:endParaRPr lang="en-GB" sz="1600" dirty="0"/>
          </a:p>
        </p:txBody>
      </p:sp>
      <p:pic>
        <p:nvPicPr>
          <p:cNvPr id="12" name="Picture 11">
            <a:extLst>
              <a:ext uri="{FF2B5EF4-FFF2-40B4-BE49-F238E27FC236}">
                <a16:creationId xmlns:a16="http://schemas.microsoft.com/office/drawing/2014/main" id="{FDACE631-FEA4-436A-9E54-E8FF5B50853E}"/>
              </a:ext>
            </a:extLst>
          </p:cNvPr>
          <p:cNvPicPr>
            <a:picLocks noChangeAspect="1"/>
          </p:cNvPicPr>
          <p:nvPr/>
        </p:nvPicPr>
        <p:blipFill>
          <a:blip r:embed="rId4"/>
          <a:stretch>
            <a:fillRect/>
          </a:stretch>
        </p:blipFill>
        <p:spPr>
          <a:xfrm>
            <a:off x="5625002" y="1806771"/>
            <a:ext cx="5785706" cy="3124109"/>
          </a:xfrm>
          <a:prstGeom prst="rect">
            <a:avLst/>
          </a:prstGeom>
        </p:spPr>
      </p:pic>
      <p:sp>
        <p:nvSpPr>
          <p:cNvPr id="13" name="Rectangle 12">
            <a:extLst>
              <a:ext uri="{FF2B5EF4-FFF2-40B4-BE49-F238E27FC236}">
                <a16:creationId xmlns:a16="http://schemas.microsoft.com/office/drawing/2014/main" id="{F910AD64-45D1-4F94-A395-27C2101B493A}"/>
              </a:ext>
            </a:extLst>
          </p:cNvPr>
          <p:cNvSpPr/>
          <p:nvPr/>
        </p:nvSpPr>
        <p:spPr>
          <a:xfrm>
            <a:off x="5625001" y="1811059"/>
            <a:ext cx="5785706" cy="312410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Footer Placeholder 3">
            <a:extLst>
              <a:ext uri="{FF2B5EF4-FFF2-40B4-BE49-F238E27FC236}">
                <a16:creationId xmlns:a16="http://schemas.microsoft.com/office/drawing/2014/main" id="{0B81C350-29AF-4870-BC6E-DA9895C971C6}"/>
              </a:ext>
            </a:extLst>
          </p:cNvPr>
          <p:cNvSpPr txBox="1">
            <a:spLocks/>
          </p:cNvSpPr>
          <p:nvPr/>
        </p:nvSpPr>
        <p:spPr>
          <a:xfrm>
            <a:off x="1461353" y="5574005"/>
            <a:ext cx="9882921" cy="444415"/>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b="1" dirty="0">
                <a:solidFill>
                  <a:srgbClr val="000000"/>
                </a:solidFill>
                <a:cs typeface="Arial" panose="020B0604020202020204" pitchFamily="34" charset="0"/>
              </a:rPr>
              <a:t> * This patient profile is based on a real patient, and has been anonymised and reproduced with permission.</a:t>
            </a:r>
          </a:p>
          <a:p>
            <a:r>
              <a:rPr lang="en-GB" sz="1000" b="1" dirty="0">
                <a:solidFill>
                  <a:srgbClr val="000000"/>
                </a:solidFill>
                <a:cs typeface="Arial" panose="020B0604020202020204" pitchFamily="34" charset="0"/>
              </a:rPr>
              <a:t>**This patient started treatment in Sept 2016 on one sachet of </a:t>
            </a:r>
            <a:r>
              <a:rPr lang="en-GB" sz="1000" b="1" dirty="0" err="1">
                <a:solidFill>
                  <a:srgbClr val="000000"/>
                </a:solidFill>
                <a:cs typeface="Arial" panose="020B0604020202020204" pitchFamily="34" charset="0"/>
              </a:rPr>
              <a:t>Testogel</a:t>
            </a:r>
            <a:r>
              <a:rPr lang="en-GB" sz="1000" b="1" dirty="0">
                <a:solidFill>
                  <a:srgbClr val="000000"/>
                </a:solidFill>
                <a:cs typeface="Arial" panose="020B0604020202020204" pitchFamily="34" charset="0"/>
              </a:rPr>
              <a:t> 50mg per day.  In February 2018 he was changed to                                                                                   Testogel 16.2mg/g pump (40.5mg/day)</a:t>
            </a:r>
            <a:endParaRPr lang="en-US" sz="2400" b="1" dirty="0">
              <a:solidFill>
                <a:srgbClr val="000000"/>
              </a:solidFill>
            </a:endParaRPr>
          </a:p>
          <a:p>
            <a:r>
              <a:rPr lang="en-US" sz="900" b="1" dirty="0">
                <a:solidFill>
                  <a:srgbClr val="000000"/>
                </a:solidFill>
              </a:rPr>
              <a:t>AMS - Ageing Males’ Symptoms; TD - Testosterone Deficiency; WC - Waist Circumference; T - </a:t>
            </a:r>
            <a:r>
              <a:rPr lang="en-US" sz="1000" b="1" dirty="0">
                <a:solidFill>
                  <a:srgbClr val="000000"/>
                </a:solidFill>
              </a:rPr>
              <a:t>Testosterone</a:t>
            </a:r>
            <a:endParaRPr lang="en-US" sz="900" b="1" dirty="0">
              <a:solidFill>
                <a:srgbClr val="000000"/>
              </a:solidFill>
            </a:endParaRPr>
          </a:p>
        </p:txBody>
      </p:sp>
    </p:spTree>
    <p:extLst>
      <p:ext uri="{BB962C8B-B14F-4D97-AF65-F5344CB8AC3E}">
        <p14:creationId xmlns:p14="http://schemas.microsoft.com/office/powerpoint/2010/main" val="29324707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17D495F-1B6F-47A6-B05B-9654EB118E38}"/>
              </a:ext>
            </a:extLst>
          </p:cNvPr>
          <p:cNvSpPr txBox="1">
            <a:spLocks/>
          </p:cNvSpPr>
          <p:nvPr/>
        </p:nvSpPr>
        <p:spPr>
          <a:xfrm>
            <a:off x="459292" y="233420"/>
            <a:ext cx="10925174" cy="758100"/>
          </a:xfrm>
          <a:prstGeom prst="rect">
            <a:avLst/>
          </a:prstGeom>
        </p:spPr>
        <p:txBody>
          <a:bodyPr vert="horz" lIns="91440" tIns="45720" rIns="91440" bIns="45720" rtlCol="0" anchor="ctr">
            <a:normAutofit fontScale="85000" lnSpcReduction="10000"/>
          </a:bodyPr>
          <a:lstStyle>
            <a:lvl1pPr algn="l" defTabSz="457200" rtl="0" eaLnBrk="1" latinLnBrk="0" hangingPunct="1">
              <a:lnSpc>
                <a:spcPct val="80000"/>
              </a:lnSpc>
              <a:spcBef>
                <a:spcPct val="0"/>
              </a:spcBef>
              <a:buClr>
                <a:schemeClr val="tx2"/>
              </a:buClr>
              <a:buNone/>
              <a:defRPr sz="4400" b="1" i="0" kern="1200" baseline="0">
                <a:solidFill>
                  <a:schemeClr val="tx2"/>
                </a:solidFill>
                <a:latin typeface="Calibri"/>
                <a:ea typeface="+mj-ea"/>
                <a:cs typeface="+mj-cs"/>
              </a:defRPr>
            </a:lvl1pPr>
          </a:lstStyle>
          <a:p>
            <a:pPr algn="ctr"/>
            <a:r>
              <a:rPr lang="en-US" b="0" dirty="0">
                <a:solidFill>
                  <a:srgbClr val="000000"/>
                </a:solidFill>
                <a:latin typeface="+mj-lt"/>
              </a:rPr>
              <a:t>Case study 2*: Borderline Total Testosterone</a:t>
            </a:r>
          </a:p>
        </p:txBody>
      </p:sp>
      <p:sp>
        <p:nvSpPr>
          <p:cNvPr id="17" name="Rectangle 16">
            <a:extLst>
              <a:ext uri="{FF2B5EF4-FFF2-40B4-BE49-F238E27FC236}">
                <a16:creationId xmlns:a16="http://schemas.microsoft.com/office/drawing/2014/main" id="{4B1AB0D9-15E6-4677-B5B9-F8DA6990E69C}"/>
              </a:ext>
            </a:extLst>
          </p:cNvPr>
          <p:cNvSpPr/>
          <p:nvPr/>
        </p:nvSpPr>
        <p:spPr>
          <a:xfrm>
            <a:off x="504825" y="1873840"/>
            <a:ext cx="6989973" cy="3587457"/>
          </a:xfrm>
          <a:prstGeom prst="rect">
            <a:avLst/>
          </a:prstGeom>
        </p:spPr>
        <p:txBody>
          <a:bodyPr wrap="square">
            <a:spAutoFit/>
          </a:bodyPr>
          <a:lstStyle/>
          <a:p>
            <a:pPr marL="263525" indent="-173038">
              <a:spcAft>
                <a:spcPts val="400"/>
              </a:spcAft>
              <a:buFont typeface="Arial"/>
              <a:buChar char="•"/>
              <a:defRPr/>
            </a:pPr>
            <a:r>
              <a:rPr lang="en-GB" sz="1600" dirty="0">
                <a:solidFill>
                  <a:srgbClr val="000000"/>
                </a:solidFill>
              </a:rPr>
              <a:t>Initial tests done in December 2018:</a:t>
            </a:r>
          </a:p>
          <a:p>
            <a:pPr marL="720725" lvl="1" indent="-173038">
              <a:spcAft>
                <a:spcPts val="400"/>
              </a:spcAft>
              <a:buFont typeface="Arial"/>
              <a:buChar char="•"/>
              <a:defRPr/>
            </a:pPr>
            <a:r>
              <a:rPr lang="en-GB" sz="1200" b="1" dirty="0">
                <a:solidFill>
                  <a:srgbClr val="000000"/>
                </a:solidFill>
              </a:rPr>
              <a:t>1st – </a:t>
            </a:r>
            <a:r>
              <a:rPr lang="en-GB" sz="1200" b="1" dirty="0">
                <a:solidFill>
                  <a:srgbClr val="00B050"/>
                </a:solidFill>
              </a:rPr>
              <a:t>TT (11.2nmol/L) </a:t>
            </a:r>
            <a:r>
              <a:rPr lang="en-GB" sz="1200" b="1" dirty="0">
                <a:solidFill>
                  <a:srgbClr val="000000"/>
                </a:solidFill>
              </a:rPr>
              <a:t>SHBG (54nmol/L) </a:t>
            </a:r>
            <a:r>
              <a:rPr lang="en-GB" sz="1200" b="1" dirty="0">
                <a:solidFill>
                  <a:srgbClr val="FF0000"/>
                </a:solidFill>
              </a:rPr>
              <a:t>FT (0.161) nmol/L</a:t>
            </a:r>
          </a:p>
          <a:p>
            <a:pPr marL="720725" lvl="1" indent="-173038">
              <a:spcAft>
                <a:spcPts val="400"/>
              </a:spcAft>
              <a:buFont typeface="Arial"/>
              <a:buChar char="•"/>
              <a:defRPr/>
            </a:pPr>
            <a:r>
              <a:rPr lang="en-GB" sz="1200" b="1" dirty="0">
                <a:solidFill>
                  <a:srgbClr val="000000"/>
                </a:solidFill>
              </a:rPr>
              <a:t>2nd – </a:t>
            </a:r>
            <a:r>
              <a:rPr lang="en-GB" sz="1200" b="1" dirty="0">
                <a:solidFill>
                  <a:srgbClr val="00B050"/>
                </a:solidFill>
              </a:rPr>
              <a:t>TT (11.4nmol/L) </a:t>
            </a:r>
            <a:r>
              <a:rPr lang="en-GB" sz="1200" b="1" dirty="0">
                <a:solidFill>
                  <a:srgbClr val="000000"/>
                </a:solidFill>
              </a:rPr>
              <a:t>SHBG (55nmol/L) </a:t>
            </a:r>
            <a:r>
              <a:rPr lang="en-GB" sz="1200" b="1" dirty="0">
                <a:solidFill>
                  <a:srgbClr val="FF0000"/>
                </a:solidFill>
              </a:rPr>
              <a:t>FT (0.162) nmol/L</a:t>
            </a:r>
          </a:p>
          <a:p>
            <a:pPr marL="720725" lvl="1" indent="-173038">
              <a:spcAft>
                <a:spcPts val="400"/>
              </a:spcAft>
              <a:buFont typeface="Arial"/>
              <a:buChar char="•"/>
              <a:defRPr/>
            </a:pPr>
            <a:r>
              <a:rPr lang="en-GB" sz="1200" b="1" dirty="0">
                <a:solidFill>
                  <a:srgbClr val="000000"/>
                </a:solidFill>
              </a:rPr>
              <a:t>WC 94cm / BMI 28 / AMS 49</a:t>
            </a:r>
          </a:p>
          <a:p>
            <a:pPr marL="263525" indent="-173038">
              <a:spcAft>
                <a:spcPts val="400"/>
              </a:spcAft>
              <a:buFont typeface="Arial"/>
              <a:buChar char="•"/>
              <a:defRPr/>
            </a:pPr>
            <a:r>
              <a:rPr lang="en-IE" sz="1600" dirty="0">
                <a:solidFill>
                  <a:srgbClr val="000000"/>
                </a:solidFill>
              </a:rPr>
              <a:t>Diagnosed with TD based on symptoms and a low free testosterone.  Treatment started with </a:t>
            </a:r>
            <a:r>
              <a:rPr lang="en-IE" sz="1600" dirty="0" err="1">
                <a:solidFill>
                  <a:srgbClr val="000000"/>
                </a:solidFill>
              </a:rPr>
              <a:t>Testogel</a:t>
            </a:r>
            <a:r>
              <a:rPr lang="en-IE" sz="1600" dirty="0">
                <a:solidFill>
                  <a:srgbClr val="000000"/>
                </a:solidFill>
              </a:rPr>
              <a:t> 16.2mg/g</a:t>
            </a:r>
          </a:p>
          <a:p>
            <a:pPr marL="263525" indent="-173038">
              <a:spcAft>
                <a:spcPts val="400"/>
              </a:spcAft>
              <a:buFont typeface="Arial"/>
              <a:buChar char="•"/>
              <a:defRPr/>
            </a:pPr>
            <a:r>
              <a:rPr lang="en-IE" sz="1600" dirty="0">
                <a:solidFill>
                  <a:srgbClr val="000000"/>
                </a:solidFill>
              </a:rPr>
              <a:t>Follow up appointment October 2019:</a:t>
            </a:r>
          </a:p>
          <a:p>
            <a:pPr marL="720725" lvl="1" indent="-173038">
              <a:spcAft>
                <a:spcPts val="400"/>
              </a:spcAft>
              <a:buFont typeface="Arial"/>
              <a:buChar char="•"/>
              <a:defRPr/>
            </a:pPr>
            <a:r>
              <a:rPr lang="en-GB" sz="1600" b="1" dirty="0">
                <a:solidFill>
                  <a:srgbClr val="000000"/>
                </a:solidFill>
              </a:rPr>
              <a:t>Most recent TT (20.0) FT (0.307) nmol/L</a:t>
            </a:r>
          </a:p>
          <a:p>
            <a:pPr marL="720725" lvl="1" indent="-173038">
              <a:spcAft>
                <a:spcPts val="400"/>
              </a:spcAft>
              <a:buFont typeface="Arial"/>
              <a:buChar char="•"/>
              <a:defRPr/>
            </a:pPr>
            <a:r>
              <a:rPr lang="en-IE" sz="1600" b="1" dirty="0">
                <a:solidFill>
                  <a:srgbClr val="000000"/>
                </a:solidFill>
              </a:rPr>
              <a:t>Doing very well, symptoms have improved, has confidence to meet new people </a:t>
            </a:r>
            <a:r>
              <a:rPr lang="en-GB" sz="1600" b="1" dirty="0">
                <a:solidFill>
                  <a:srgbClr val="000000"/>
                </a:solidFill>
              </a:rPr>
              <a:t>and has started to date again</a:t>
            </a:r>
            <a:r>
              <a:rPr lang="en-IE" sz="1600" b="1" dirty="0">
                <a:solidFill>
                  <a:srgbClr val="000000"/>
                </a:solidFill>
              </a:rPr>
              <a:t>.  </a:t>
            </a:r>
          </a:p>
          <a:p>
            <a:pPr marL="720725" lvl="1" indent="-173038">
              <a:spcAft>
                <a:spcPts val="400"/>
              </a:spcAft>
              <a:buFont typeface="Arial"/>
              <a:buChar char="•"/>
              <a:defRPr/>
            </a:pPr>
            <a:r>
              <a:rPr lang="en-IE" sz="1600" b="1" dirty="0">
                <a:solidFill>
                  <a:srgbClr val="000000"/>
                </a:solidFill>
              </a:rPr>
              <a:t>He has increased work capacity, general improvement in quality of life and is very happy with </a:t>
            </a:r>
            <a:r>
              <a:rPr lang="en-IE" sz="1600" b="1" dirty="0" err="1">
                <a:solidFill>
                  <a:srgbClr val="000000"/>
                </a:solidFill>
              </a:rPr>
              <a:t>TTh</a:t>
            </a:r>
            <a:endParaRPr lang="en-GB" sz="2400" dirty="0">
              <a:solidFill>
                <a:srgbClr val="000000"/>
              </a:solidFill>
            </a:endParaRPr>
          </a:p>
          <a:p>
            <a:pPr fontAlgn="t">
              <a:lnSpc>
                <a:spcPct val="107000"/>
              </a:lnSpc>
              <a:spcAft>
                <a:spcPts val="800"/>
              </a:spcAft>
            </a:pPr>
            <a:r>
              <a:rPr lang="en-IE" sz="1600" b="1" dirty="0">
                <a:solidFill>
                  <a:srgbClr val="000000"/>
                </a:solidFill>
                <a:latin typeface="Calibri" panose="020F0502020204030204" pitchFamily="34" charset="0"/>
              </a:rPr>
              <a:t>  </a:t>
            </a:r>
            <a:endParaRPr lang="en-US" sz="2000" dirty="0">
              <a:solidFill>
                <a:srgbClr val="272727"/>
              </a:solidFill>
              <a:latin typeface="Arial"/>
            </a:endParaRPr>
          </a:p>
        </p:txBody>
      </p:sp>
      <p:sp>
        <p:nvSpPr>
          <p:cNvPr id="19" name="Rectangle 18">
            <a:extLst>
              <a:ext uri="{FF2B5EF4-FFF2-40B4-BE49-F238E27FC236}">
                <a16:creationId xmlns:a16="http://schemas.microsoft.com/office/drawing/2014/main" id="{34F7D395-23BE-4276-8F4A-FCE5A7362E43}"/>
              </a:ext>
            </a:extLst>
          </p:cNvPr>
          <p:cNvSpPr/>
          <p:nvPr/>
        </p:nvSpPr>
        <p:spPr>
          <a:xfrm>
            <a:off x="190500" y="1396703"/>
            <a:ext cx="11163300" cy="400110"/>
          </a:xfrm>
          <a:prstGeom prst="rect">
            <a:avLst/>
          </a:prstGeom>
        </p:spPr>
        <p:txBody>
          <a:bodyPr wrap="square">
            <a:spAutoFit/>
          </a:bodyPr>
          <a:lstStyle/>
          <a:p>
            <a:pPr algn="ctr">
              <a:defRPr/>
            </a:pPr>
            <a:r>
              <a:rPr lang="en-GB" sz="2000" b="1" dirty="0">
                <a:solidFill>
                  <a:srgbClr val="000000"/>
                </a:solidFill>
              </a:rPr>
              <a:t>Peter: 60 year old man complaining of ED, low libido, increased anxiety &amp; fatigue</a:t>
            </a:r>
            <a:endParaRPr lang="en-US" sz="2000" b="1" dirty="0">
              <a:solidFill>
                <a:srgbClr val="000000"/>
              </a:solidFill>
            </a:endParaRPr>
          </a:p>
        </p:txBody>
      </p:sp>
      <p:sp>
        <p:nvSpPr>
          <p:cNvPr id="21" name="TextBox 20">
            <a:extLst>
              <a:ext uri="{FF2B5EF4-FFF2-40B4-BE49-F238E27FC236}">
                <a16:creationId xmlns:a16="http://schemas.microsoft.com/office/drawing/2014/main" id="{440B691E-35CD-497E-9F0A-266256B235C3}"/>
              </a:ext>
            </a:extLst>
          </p:cNvPr>
          <p:cNvSpPr txBox="1"/>
          <p:nvPr/>
        </p:nvSpPr>
        <p:spPr>
          <a:xfrm>
            <a:off x="1426771" y="5749436"/>
            <a:ext cx="8850919" cy="253916"/>
          </a:xfrm>
          <a:prstGeom prst="rect">
            <a:avLst/>
          </a:prstGeom>
          <a:noFill/>
        </p:spPr>
        <p:txBody>
          <a:bodyPr wrap="square">
            <a:spAutoFit/>
          </a:bodyPr>
          <a:lstStyle/>
          <a:p>
            <a:r>
              <a:rPr lang="en-GB" sz="1050" b="1" dirty="0">
                <a:solidFill>
                  <a:srgbClr val="000000"/>
                </a:solidFill>
                <a:cs typeface="Arial" panose="020B0604020202020204" pitchFamily="34" charset="0"/>
              </a:rPr>
              <a:t> * This patient profile is based on a real patient, and has been anonymised and reproduced with permission</a:t>
            </a:r>
            <a:r>
              <a:rPr lang="en-GB" sz="1050" b="1" dirty="0">
                <a:solidFill>
                  <a:srgbClr val="000000"/>
                </a:solidFill>
                <a:latin typeface="Arial" panose="020B0604020202020204" pitchFamily="34" charset="0"/>
                <a:cs typeface="Arial" panose="020B0604020202020204" pitchFamily="34" charset="0"/>
              </a:rPr>
              <a:t>.</a:t>
            </a:r>
          </a:p>
        </p:txBody>
      </p:sp>
      <p:sp>
        <p:nvSpPr>
          <p:cNvPr id="23" name="TextBox 22">
            <a:extLst>
              <a:ext uri="{FF2B5EF4-FFF2-40B4-BE49-F238E27FC236}">
                <a16:creationId xmlns:a16="http://schemas.microsoft.com/office/drawing/2014/main" id="{841A1CBA-5CDF-44C8-B9A4-E5B3F024610D}"/>
              </a:ext>
            </a:extLst>
          </p:cNvPr>
          <p:cNvSpPr txBox="1"/>
          <p:nvPr/>
        </p:nvSpPr>
        <p:spPr>
          <a:xfrm>
            <a:off x="1496420" y="5988454"/>
            <a:ext cx="8850919" cy="369332"/>
          </a:xfrm>
          <a:prstGeom prst="rect">
            <a:avLst/>
          </a:prstGeom>
          <a:noFill/>
        </p:spPr>
        <p:txBody>
          <a:bodyPr wrap="square">
            <a:spAutoFit/>
          </a:bodyPr>
          <a:lstStyle/>
          <a:p>
            <a:r>
              <a:rPr lang="en-US" sz="900" b="1" dirty="0">
                <a:solidFill>
                  <a:srgbClr val="000000"/>
                </a:solidFill>
              </a:rPr>
              <a:t>AMS - Ageing Males’ Symptoms; TD - Testosterone Deficiency; WC - Waist Circumference; TT – Total Testosterone; FT – Free Testosterone;                                                                                 BMI – Body Mass Index; SHBG – Sex Hormone Binding Globulin; </a:t>
            </a:r>
            <a:r>
              <a:rPr lang="en-US" sz="900" b="1" dirty="0" err="1">
                <a:solidFill>
                  <a:srgbClr val="000000"/>
                </a:solidFill>
              </a:rPr>
              <a:t>TTh</a:t>
            </a:r>
            <a:r>
              <a:rPr lang="en-US" sz="900" b="1" dirty="0">
                <a:solidFill>
                  <a:srgbClr val="000000"/>
                </a:solidFill>
              </a:rPr>
              <a:t> – Testosterone Therapy</a:t>
            </a:r>
          </a:p>
        </p:txBody>
      </p:sp>
      <p:pic>
        <p:nvPicPr>
          <p:cNvPr id="25" name="Picture 24">
            <a:extLst>
              <a:ext uri="{FF2B5EF4-FFF2-40B4-BE49-F238E27FC236}">
                <a16:creationId xmlns:a16="http://schemas.microsoft.com/office/drawing/2014/main" id="{0539FB88-4535-4378-809B-1C82DC42D229}"/>
              </a:ext>
            </a:extLst>
          </p:cNvPr>
          <p:cNvPicPr>
            <a:picLocks noChangeAspect="1"/>
          </p:cNvPicPr>
          <p:nvPr/>
        </p:nvPicPr>
        <p:blipFill>
          <a:blip r:embed="rId2"/>
          <a:stretch>
            <a:fillRect/>
          </a:stretch>
        </p:blipFill>
        <p:spPr>
          <a:xfrm>
            <a:off x="7695366" y="1928831"/>
            <a:ext cx="3439359" cy="3249257"/>
          </a:xfrm>
          <a:prstGeom prst="rect">
            <a:avLst/>
          </a:prstGeom>
        </p:spPr>
      </p:pic>
    </p:spTree>
    <p:extLst>
      <p:ext uri="{BB962C8B-B14F-4D97-AF65-F5344CB8AC3E}">
        <p14:creationId xmlns:p14="http://schemas.microsoft.com/office/powerpoint/2010/main" val="7096504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52400"/>
            <a:ext cx="324040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173736" y="777676"/>
            <a:ext cx="9067800" cy="2092881"/>
          </a:xfrm>
          <a:noFill/>
        </p:spPr>
        <p:txBody>
          <a:bodyPr wrap="square">
            <a:spAutoFit/>
          </a:bodyPr>
          <a:lstStyle/>
          <a:p>
            <a:r>
              <a:rPr lang="en-GB" dirty="0"/>
              <a:t>Safety Considerations with Testosterone Therapy    (</a:t>
            </a:r>
            <a:r>
              <a:rPr lang="en-GB" dirty="0" err="1"/>
              <a:t>TTh</a:t>
            </a:r>
            <a:r>
              <a:rPr lang="en-GB" dirty="0"/>
              <a:t>)</a:t>
            </a:r>
          </a:p>
        </p:txBody>
      </p:sp>
    </p:spTree>
    <p:extLst>
      <p:ext uri="{BB962C8B-B14F-4D97-AF65-F5344CB8AC3E}">
        <p14:creationId xmlns:p14="http://schemas.microsoft.com/office/powerpoint/2010/main" val="30598814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6888" y="224781"/>
            <a:ext cx="11183112" cy="742620"/>
          </a:xfrm>
        </p:spPr>
        <p:txBody>
          <a:bodyPr>
            <a:noAutofit/>
          </a:bodyPr>
          <a:lstStyle/>
          <a:p>
            <a:pPr algn="ctr"/>
            <a:r>
              <a:rPr lang="en-GB" sz="2800" dirty="0">
                <a:solidFill>
                  <a:srgbClr val="000000"/>
                </a:solidFill>
              </a:rPr>
              <a:t>Challenges and controversies of treating testosterone deficiency (TD) with testosterone therapy (</a:t>
            </a:r>
            <a:r>
              <a:rPr lang="en-GB" sz="2800" dirty="0" err="1">
                <a:solidFill>
                  <a:srgbClr val="000000"/>
                </a:solidFill>
              </a:rPr>
              <a:t>TTh</a:t>
            </a:r>
            <a:r>
              <a:rPr lang="en-GB" sz="2800" dirty="0">
                <a:solidFill>
                  <a:srgbClr val="000000"/>
                </a:solidFill>
              </a:rPr>
              <a:t>) </a:t>
            </a:r>
            <a:endParaRPr lang="en-US" sz="2800" dirty="0">
              <a:solidFill>
                <a:srgbClr val="000000"/>
              </a:solidFill>
            </a:endParaRPr>
          </a:p>
        </p:txBody>
      </p:sp>
      <p:sp>
        <p:nvSpPr>
          <p:cNvPr id="5" name="Content Placeholder 4"/>
          <p:cNvSpPr>
            <a:spLocks noGrp="1"/>
          </p:cNvSpPr>
          <p:nvPr>
            <p:ph idx="1"/>
          </p:nvPr>
        </p:nvSpPr>
        <p:spPr>
          <a:xfrm>
            <a:off x="548640" y="1486007"/>
            <a:ext cx="10579608" cy="3598875"/>
          </a:xfrm>
        </p:spPr>
        <p:txBody>
          <a:bodyPr>
            <a:normAutofit fontScale="25000" lnSpcReduction="20000"/>
          </a:bodyPr>
          <a:lstStyle/>
          <a:p>
            <a:pPr marL="182563" indent="-182563">
              <a:lnSpc>
                <a:spcPct val="120000"/>
              </a:lnSpc>
              <a:spcAft>
                <a:spcPts val="600"/>
              </a:spcAft>
              <a:buClrTx/>
            </a:pPr>
            <a:r>
              <a:rPr lang="en-US" sz="6400" dirty="0">
                <a:solidFill>
                  <a:schemeClr val="accent5"/>
                </a:solidFill>
              </a:rPr>
              <a:t>TD is an increasingly common problem, with significant health implications for those affected</a:t>
            </a:r>
            <a:r>
              <a:rPr lang="en-US" sz="6400" baseline="30000" dirty="0">
                <a:solidFill>
                  <a:schemeClr val="accent5"/>
                </a:solidFill>
              </a:rPr>
              <a:t>1</a:t>
            </a:r>
          </a:p>
          <a:p>
            <a:pPr marL="182563" indent="-182563">
              <a:lnSpc>
                <a:spcPct val="120000"/>
              </a:lnSpc>
              <a:spcAft>
                <a:spcPts val="600"/>
              </a:spcAft>
              <a:buClrTx/>
            </a:pPr>
            <a:r>
              <a:rPr lang="en-GB" sz="6400" dirty="0">
                <a:solidFill>
                  <a:schemeClr val="accent5"/>
                </a:solidFill>
              </a:rPr>
              <a:t>National guidelines from the British Society for Sexual Medicine (BSSM) are clear that improving the diagnosis and management of TD in adult men should provide somatic, sexual and psychological benefits and subsequent improvements in quality of life.</a:t>
            </a:r>
            <a:r>
              <a:rPr lang="en-US" sz="6400" baseline="30000" dirty="0">
                <a:solidFill>
                  <a:schemeClr val="accent5"/>
                </a:solidFill>
              </a:rPr>
              <a:t>1</a:t>
            </a:r>
            <a:endParaRPr lang="en-GB" sz="6400" dirty="0">
              <a:solidFill>
                <a:schemeClr val="accent5"/>
              </a:solidFill>
            </a:endParaRPr>
          </a:p>
          <a:p>
            <a:pPr marL="182563" indent="-182563">
              <a:lnSpc>
                <a:spcPct val="120000"/>
              </a:lnSpc>
              <a:spcAft>
                <a:spcPts val="600"/>
              </a:spcAft>
              <a:buClrTx/>
            </a:pPr>
            <a:r>
              <a:rPr lang="en-GB" sz="6400" dirty="0">
                <a:solidFill>
                  <a:schemeClr val="accent5"/>
                </a:solidFill>
              </a:rPr>
              <a:t>Erectile dysfunction (ED) is one of the most common symptoms of TD. Therefore, the increasing realisation that ED is a strong marker for CHD risk</a:t>
            </a:r>
            <a:r>
              <a:rPr lang="en-US" sz="6400" dirty="0">
                <a:solidFill>
                  <a:schemeClr val="accent5"/>
                </a:solidFill>
              </a:rPr>
              <a:t>, and recent recommendations on obesity and diabetes by the AACE, ACE and the ADA, are likely to increase the number of men with TD detected by routine screening</a:t>
            </a:r>
            <a:r>
              <a:rPr lang="en-US" sz="6400" baseline="30000" dirty="0">
                <a:solidFill>
                  <a:schemeClr val="accent5"/>
                </a:solidFill>
              </a:rPr>
              <a:t>1</a:t>
            </a:r>
            <a:endParaRPr lang="en-US" sz="6400" dirty="0">
              <a:solidFill>
                <a:schemeClr val="accent5"/>
              </a:solidFill>
            </a:endParaRPr>
          </a:p>
          <a:p>
            <a:pPr marL="182563" indent="-182563">
              <a:lnSpc>
                <a:spcPct val="120000"/>
              </a:lnSpc>
              <a:spcAft>
                <a:spcPts val="600"/>
              </a:spcAft>
              <a:buClrTx/>
            </a:pPr>
            <a:r>
              <a:rPr lang="en-GB" sz="6400" dirty="0">
                <a:solidFill>
                  <a:schemeClr val="accent5"/>
                </a:solidFill>
              </a:rPr>
              <a:t>Despite these guidelines and recommendations many patients remain untreated</a:t>
            </a:r>
            <a:r>
              <a:rPr lang="en-GB" sz="6400" baseline="30000" dirty="0">
                <a:solidFill>
                  <a:schemeClr val="accent5"/>
                </a:solidFill>
              </a:rPr>
              <a:t>2</a:t>
            </a:r>
            <a:endParaRPr lang="en-US" sz="6400" baseline="30000" dirty="0">
              <a:solidFill>
                <a:schemeClr val="accent5"/>
              </a:solidFill>
            </a:endParaRPr>
          </a:p>
          <a:p>
            <a:pPr marL="182563" indent="-182563">
              <a:lnSpc>
                <a:spcPct val="120000"/>
              </a:lnSpc>
              <a:spcAft>
                <a:spcPts val="600"/>
              </a:spcAft>
              <a:buClrTx/>
            </a:pPr>
            <a:r>
              <a:rPr lang="en-GB" sz="6400" dirty="0">
                <a:solidFill>
                  <a:schemeClr val="accent5"/>
                </a:solidFill>
              </a:rPr>
              <a:t>Treatment has been limited, in some part, by specific </a:t>
            </a:r>
            <a:r>
              <a:rPr lang="en-US" sz="6400" dirty="0">
                <a:solidFill>
                  <a:schemeClr val="accent5"/>
                </a:solidFill>
              </a:rPr>
              <a:t>studies that appeared to find evidence linking testosterone (T) with prostate cancer and CV risk</a:t>
            </a:r>
            <a:r>
              <a:rPr lang="en-US" sz="6400" baseline="30000" dirty="0">
                <a:solidFill>
                  <a:schemeClr val="accent5"/>
                </a:solidFill>
              </a:rPr>
              <a:t>3-5</a:t>
            </a:r>
            <a:r>
              <a:rPr lang="en-US" sz="6400" dirty="0">
                <a:solidFill>
                  <a:schemeClr val="accent5"/>
                </a:solidFill>
              </a:rPr>
              <a:t> </a:t>
            </a:r>
          </a:p>
          <a:p>
            <a:endParaRPr lang="en-US" dirty="0"/>
          </a:p>
        </p:txBody>
      </p:sp>
      <p:sp>
        <p:nvSpPr>
          <p:cNvPr id="2" name="TextBox 1"/>
          <p:cNvSpPr txBox="1"/>
          <p:nvPr/>
        </p:nvSpPr>
        <p:spPr>
          <a:xfrm>
            <a:off x="621792" y="5363907"/>
            <a:ext cx="10735056" cy="230832"/>
          </a:xfrm>
          <a:prstGeom prst="rect">
            <a:avLst/>
          </a:prstGeom>
          <a:noFill/>
        </p:spPr>
        <p:txBody>
          <a:bodyPr wrap="square" rtlCol="0">
            <a:spAutoFit/>
          </a:bodyPr>
          <a:lstStyle/>
          <a:p>
            <a:r>
              <a:rPr lang="en-US" sz="900" dirty="0">
                <a:solidFill>
                  <a:schemeClr val="accent5"/>
                </a:solidFill>
              </a:rPr>
              <a:t>CHD, coronary heart disease; AACE, American Association of Clinical Endocrinologists; ACE, American College of Endocrinology; ADA, American Diabetes Association; CV, cardiovascular</a:t>
            </a:r>
            <a:r>
              <a:rPr lang="en-US" sz="700" dirty="0">
                <a:latin typeface="Arial"/>
              </a:rPr>
              <a:t>.</a:t>
            </a:r>
          </a:p>
        </p:txBody>
      </p:sp>
      <p:sp>
        <p:nvSpPr>
          <p:cNvPr id="7" name="TextBox 6"/>
          <p:cNvSpPr txBox="1"/>
          <p:nvPr/>
        </p:nvSpPr>
        <p:spPr>
          <a:xfrm>
            <a:off x="1764510" y="5873765"/>
            <a:ext cx="9665490" cy="400110"/>
          </a:xfrm>
          <a:prstGeom prst="rect">
            <a:avLst/>
          </a:prstGeom>
          <a:noFill/>
        </p:spPr>
        <p:txBody>
          <a:bodyPr wrap="square" rtlCol="0">
            <a:spAutoFit/>
          </a:bodyPr>
          <a:lstStyle/>
          <a:p>
            <a:r>
              <a:rPr lang="en-US" sz="1000" dirty="0">
                <a:solidFill>
                  <a:schemeClr val="accent5"/>
                </a:solidFill>
              </a:rPr>
              <a:t>1. Hackett G, </a:t>
            </a:r>
            <a:r>
              <a:rPr lang="en-US" sz="1000" i="1" dirty="0">
                <a:solidFill>
                  <a:schemeClr val="accent5"/>
                </a:solidFill>
              </a:rPr>
              <a:t>et al.</a:t>
            </a:r>
            <a:r>
              <a:rPr lang="en-US" sz="1000" dirty="0">
                <a:solidFill>
                  <a:schemeClr val="accent5"/>
                </a:solidFill>
              </a:rPr>
              <a:t> </a:t>
            </a:r>
            <a:r>
              <a:rPr lang="en-US" sz="1000" i="1" dirty="0">
                <a:solidFill>
                  <a:schemeClr val="accent5"/>
                </a:solidFill>
              </a:rPr>
              <a:t>J Sex Med </a:t>
            </a:r>
            <a:r>
              <a:rPr lang="en-US" sz="1000" dirty="0">
                <a:solidFill>
                  <a:schemeClr val="accent5"/>
                </a:solidFill>
              </a:rPr>
              <a:t>2017;14:1504-1523.</a:t>
            </a:r>
            <a:r>
              <a:rPr lang="en-GB" sz="1000" dirty="0">
                <a:solidFill>
                  <a:schemeClr val="accent5"/>
                </a:solidFill>
              </a:rPr>
              <a:t> 2. David J, Diabetes &amp; Primary Care Vol 19 No 2 2017  3.</a:t>
            </a:r>
            <a:r>
              <a:rPr lang="en-US" sz="1000" dirty="0">
                <a:solidFill>
                  <a:schemeClr val="accent5"/>
                </a:solidFill>
              </a:rPr>
              <a:t>. </a:t>
            </a:r>
            <a:r>
              <a:rPr lang="en-US" sz="1000" dirty="0" err="1">
                <a:solidFill>
                  <a:schemeClr val="accent5"/>
                </a:solidFill>
              </a:rPr>
              <a:t>Vigen</a:t>
            </a:r>
            <a:r>
              <a:rPr lang="en-US" sz="1000" dirty="0">
                <a:solidFill>
                  <a:schemeClr val="accent5"/>
                </a:solidFill>
              </a:rPr>
              <a:t> R, et al. JAMA 2013;310(17):1829-36; 4. Finkle WD, et al. </a:t>
            </a:r>
            <a:r>
              <a:rPr lang="en-US" sz="1000" dirty="0" err="1">
                <a:solidFill>
                  <a:schemeClr val="accent5"/>
                </a:solidFill>
              </a:rPr>
              <a:t>PloS</a:t>
            </a:r>
            <a:r>
              <a:rPr lang="en-US" sz="1000" dirty="0">
                <a:solidFill>
                  <a:schemeClr val="accent5"/>
                </a:solidFill>
              </a:rPr>
              <a:t> One 2014;9(1):e85805. 5. Huggins C, Hodges CV. </a:t>
            </a:r>
            <a:r>
              <a:rPr lang="en-US" sz="1000" i="1" dirty="0">
                <a:solidFill>
                  <a:schemeClr val="accent5"/>
                </a:solidFill>
              </a:rPr>
              <a:t>Cancer Res </a:t>
            </a:r>
            <a:r>
              <a:rPr lang="en-US" sz="1000" dirty="0">
                <a:solidFill>
                  <a:schemeClr val="accent5"/>
                </a:solidFill>
              </a:rPr>
              <a:t>1941;1:293-297</a:t>
            </a:r>
            <a:r>
              <a:rPr lang="en-US" sz="800" dirty="0">
                <a:solidFill>
                  <a:schemeClr val="accent5"/>
                </a:solidFill>
                <a:latin typeface="Arial"/>
              </a:rPr>
              <a:t>.  </a:t>
            </a:r>
          </a:p>
        </p:txBody>
      </p:sp>
    </p:spTree>
    <p:extLst>
      <p:ext uri="{BB962C8B-B14F-4D97-AF65-F5344CB8AC3E}">
        <p14:creationId xmlns:p14="http://schemas.microsoft.com/office/powerpoint/2010/main" val="31752388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52400"/>
            <a:ext cx="324040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237744" y="902978"/>
            <a:ext cx="9067800" cy="1428083"/>
          </a:xfrm>
          <a:noFill/>
        </p:spPr>
        <p:txBody>
          <a:bodyPr wrap="square">
            <a:spAutoFit/>
          </a:bodyPr>
          <a:lstStyle/>
          <a:p>
            <a:r>
              <a:rPr lang="en-GB" dirty="0"/>
              <a:t>Testosterone Therapy &amp; </a:t>
            </a:r>
            <a:br>
              <a:rPr lang="en-GB" dirty="0"/>
            </a:br>
            <a:r>
              <a:rPr lang="en-GB" dirty="0"/>
              <a:t>Prostate Cancer (</a:t>
            </a:r>
            <a:r>
              <a:rPr lang="en-GB" dirty="0" err="1"/>
              <a:t>PCa</a:t>
            </a:r>
            <a:r>
              <a:rPr lang="en-GB" dirty="0"/>
              <a:t>)</a:t>
            </a:r>
          </a:p>
        </p:txBody>
      </p:sp>
    </p:spTree>
    <p:extLst>
      <p:ext uri="{BB962C8B-B14F-4D97-AF65-F5344CB8AC3E}">
        <p14:creationId xmlns:p14="http://schemas.microsoft.com/office/powerpoint/2010/main" val="10733474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152401"/>
            <a:ext cx="11036808" cy="1322403"/>
          </a:xfrm>
        </p:spPr>
        <p:txBody>
          <a:bodyPr>
            <a:normAutofit/>
          </a:bodyPr>
          <a:lstStyle/>
          <a:p>
            <a:pPr algn="ctr"/>
            <a:r>
              <a:rPr lang="en-US" dirty="0">
                <a:solidFill>
                  <a:srgbClr val="000000"/>
                </a:solidFill>
              </a:rPr>
              <a:t>TESTOGEL</a:t>
            </a:r>
            <a:r>
              <a:rPr lang="en-US" baseline="30000" dirty="0">
                <a:solidFill>
                  <a:srgbClr val="000000"/>
                </a:solidFill>
              </a:rPr>
              <a:t>®</a:t>
            </a:r>
            <a:r>
              <a:rPr lang="en-US" dirty="0">
                <a:solidFill>
                  <a:srgbClr val="000000"/>
                </a:solidFill>
              </a:rPr>
              <a:t> (testosterone) contraindications regarding </a:t>
            </a:r>
            <a:r>
              <a:rPr lang="en-US" dirty="0" err="1">
                <a:solidFill>
                  <a:srgbClr val="000000"/>
                </a:solidFill>
              </a:rPr>
              <a:t>PCa</a:t>
            </a:r>
            <a:r>
              <a:rPr lang="en-US" dirty="0">
                <a:solidFill>
                  <a:srgbClr val="000000"/>
                </a:solidFill>
              </a:rPr>
              <a:t> </a:t>
            </a:r>
          </a:p>
        </p:txBody>
      </p:sp>
      <p:sp>
        <p:nvSpPr>
          <p:cNvPr id="3" name="Content Placeholder 2"/>
          <p:cNvSpPr>
            <a:spLocks noGrp="1"/>
          </p:cNvSpPr>
          <p:nvPr>
            <p:ph idx="1"/>
          </p:nvPr>
        </p:nvSpPr>
        <p:spPr>
          <a:xfrm>
            <a:off x="603504" y="1967023"/>
            <a:ext cx="10506456" cy="2652824"/>
          </a:xfrm>
        </p:spPr>
        <p:txBody>
          <a:bodyPr>
            <a:normAutofit/>
          </a:bodyPr>
          <a:lstStyle/>
          <a:p>
            <a:pPr marL="0" indent="0">
              <a:buNone/>
            </a:pPr>
            <a:r>
              <a:rPr lang="en-GB" sz="1800" b="1" u="sng" dirty="0">
                <a:solidFill>
                  <a:srgbClr val="000000"/>
                </a:solidFill>
              </a:rPr>
              <a:t>Contraindication</a:t>
            </a:r>
          </a:p>
          <a:p>
            <a:pPr>
              <a:spcBef>
                <a:spcPts val="600"/>
              </a:spcBef>
              <a:buClrTx/>
            </a:pPr>
            <a:r>
              <a:rPr lang="en-GB" sz="1800" dirty="0">
                <a:solidFill>
                  <a:srgbClr val="000000"/>
                </a:solidFill>
              </a:rPr>
              <a:t>TESTOGEL</a:t>
            </a:r>
            <a:r>
              <a:rPr lang="en-GB" sz="1800" baseline="30000" dirty="0">
                <a:solidFill>
                  <a:srgbClr val="000000"/>
                </a:solidFill>
              </a:rPr>
              <a:t>®</a:t>
            </a:r>
            <a:r>
              <a:rPr lang="en-GB" sz="1800" dirty="0">
                <a:solidFill>
                  <a:srgbClr val="000000"/>
                </a:solidFill>
              </a:rPr>
              <a:t> is contraindicated in cases of known or suspected prostatic cancer or breast carcinoma</a:t>
            </a:r>
            <a:r>
              <a:rPr lang="en-GB" sz="1800" baseline="30000" dirty="0">
                <a:solidFill>
                  <a:srgbClr val="000000"/>
                </a:solidFill>
              </a:rPr>
              <a:t>1,2</a:t>
            </a:r>
            <a:endParaRPr lang="en-GB" sz="1800" dirty="0">
              <a:solidFill>
                <a:srgbClr val="000000"/>
              </a:solidFill>
            </a:endParaRPr>
          </a:p>
          <a:p>
            <a:pPr marL="0" indent="0">
              <a:buNone/>
            </a:pPr>
            <a:endParaRPr lang="en-GB" sz="1800" dirty="0">
              <a:solidFill>
                <a:srgbClr val="000000"/>
              </a:solidFill>
            </a:endParaRPr>
          </a:p>
          <a:p>
            <a:pPr marL="0" indent="0">
              <a:buNone/>
            </a:pPr>
            <a:r>
              <a:rPr lang="en-GB" sz="1800" b="1" u="sng" dirty="0">
                <a:solidFill>
                  <a:srgbClr val="000000"/>
                </a:solidFill>
              </a:rPr>
              <a:t>Special Warnings and Precautions</a:t>
            </a:r>
          </a:p>
          <a:p>
            <a:pPr>
              <a:spcBef>
                <a:spcPts val="600"/>
              </a:spcBef>
              <a:buClrTx/>
            </a:pPr>
            <a:r>
              <a:rPr lang="en-GB" sz="1800" dirty="0">
                <a:solidFill>
                  <a:srgbClr val="000000"/>
                </a:solidFill>
              </a:rPr>
              <a:t>Androgens may accelerate the progression of sub-clinical prostatic cancer</a:t>
            </a:r>
            <a:r>
              <a:rPr lang="en-GB" sz="1800" baseline="30000" dirty="0">
                <a:solidFill>
                  <a:srgbClr val="000000"/>
                </a:solidFill>
              </a:rPr>
              <a:t>1,2</a:t>
            </a:r>
            <a:endParaRPr lang="en-GB" sz="1800" dirty="0">
              <a:solidFill>
                <a:srgbClr val="000000"/>
              </a:solidFill>
            </a:endParaRPr>
          </a:p>
          <a:p>
            <a:pPr>
              <a:spcBef>
                <a:spcPts val="600"/>
              </a:spcBef>
              <a:buClrTx/>
            </a:pPr>
            <a:r>
              <a:rPr lang="en-GB" sz="1800" dirty="0">
                <a:solidFill>
                  <a:srgbClr val="000000"/>
                </a:solidFill>
              </a:rPr>
              <a:t>Data on prostate cancer risk in association with testosterone therapy are inconclusive</a:t>
            </a:r>
            <a:r>
              <a:rPr lang="en-GB" sz="1800" baseline="30000" dirty="0">
                <a:solidFill>
                  <a:srgbClr val="000000"/>
                </a:solidFill>
              </a:rPr>
              <a:t>2</a:t>
            </a:r>
            <a:endParaRPr lang="en-GB" sz="1800" dirty="0">
              <a:solidFill>
                <a:srgbClr val="000000"/>
              </a:solidFill>
            </a:endParaRPr>
          </a:p>
          <a:p>
            <a:endParaRPr lang="en-US" dirty="0"/>
          </a:p>
        </p:txBody>
      </p:sp>
      <p:sp>
        <p:nvSpPr>
          <p:cNvPr id="6" name="Rectangle 5"/>
          <p:cNvSpPr/>
          <p:nvPr/>
        </p:nvSpPr>
        <p:spPr>
          <a:xfrm>
            <a:off x="1642703" y="5840576"/>
            <a:ext cx="7274560" cy="400110"/>
          </a:xfrm>
          <a:prstGeom prst="rect">
            <a:avLst/>
          </a:prstGeom>
        </p:spPr>
        <p:txBody>
          <a:bodyPr wrap="square">
            <a:spAutoFit/>
          </a:bodyPr>
          <a:lstStyle/>
          <a:p>
            <a:pPr marL="228600" indent="-228600">
              <a:buAutoNum type="arabicPeriod"/>
            </a:pPr>
            <a:r>
              <a:rPr lang="en-US" sz="1000" dirty="0">
                <a:solidFill>
                  <a:srgbClr val="000000"/>
                </a:solidFill>
              </a:rPr>
              <a:t>TESTOGEL</a:t>
            </a:r>
            <a:r>
              <a:rPr lang="en-US" sz="1000" baseline="30000" dirty="0">
                <a:solidFill>
                  <a:srgbClr val="000000"/>
                </a:solidFill>
              </a:rPr>
              <a:t>®</a:t>
            </a:r>
            <a:r>
              <a:rPr lang="en-US" sz="1000" dirty="0">
                <a:solidFill>
                  <a:srgbClr val="000000"/>
                </a:solidFill>
              </a:rPr>
              <a:t> 16.2 mg/g Summary of Product Characteristics July 2018. </a:t>
            </a:r>
          </a:p>
          <a:p>
            <a:pPr marL="228600" indent="-228600">
              <a:buAutoNum type="arabicPeriod"/>
            </a:pPr>
            <a:r>
              <a:rPr lang="en-US" sz="1000" dirty="0">
                <a:solidFill>
                  <a:srgbClr val="000000"/>
                </a:solidFill>
              </a:rPr>
              <a:t>TESTOGEL</a:t>
            </a:r>
            <a:r>
              <a:rPr lang="en-US" sz="1000" baseline="30000" dirty="0">
                <a:solidFill>
                  <a:srgbClr val="000000"/>
                </a:solidFill>
              </a:rPr>
              <a:t>®</a:t>
            </a:r>
            <a:r>
              <a:rPr lang="en-US" sz="1000" dirty="0">
                <a:solidFill>
                  <a:srgbClr val="000000"/>
                </a:solidFill>
              </a:rPr>
              <a:t> 50 mg Summary of Product Characteristics August 2018.</a:t>
            </a:r>
          </a:p>
        </p:txBody>
      </p:sp>
    </p:spTree>
    <p:extLst>
      <p:ext uri="{BB962C8B-B14F-4D97-AF65-F5344CB8AC3E}">
        <p14:creationId xmlns:p14="http://schemas.microsoft.com/office/powerpoint/2010/main" val="8489050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176" y="152401"/>
            <a:ext cx="11192256" cy="834047"/>
          </a:xfrm>
        </p:spPr>
        <p:txBody>
          <a:bodyPr>
            <a:normAutofit fontScale="90000"/>
          </a:bodyPr>
          <a:lstStyle/>
          <a:p>
            <a:pPr algn="ctr"/>
            <a:r>
              <a:rPr lang="en-US" sz="2800" dirty="0">
                <a:solidFill>
                  <a:srgbClr val="000000"/>
                </a:solidFill>
              </a:rPr>
              <a:t>Historical perspective on testosterone and prostate cancer (1/2)</a:t>
            </a:r>
          </a:p>
        </p:txBody>
      </p:sp>
      <p:sp>
        <p:nvSpPr>
          <p:cNvPr id="3" name="Content Placeholder 2"/>
          <p:cNvSpPr>
            <a:spLocks noGrp="1"/>
          </p:cNvSpPr>
          <p:nvPr>
            <p:ph idx="1"/>
          </p:nvPr>
        </p:nvSpPr>
        <p:spPr>
          <a:xfrm>
            <a:off x="521208" y="1312057"/>
            <a:ext cx="10680192" cy="3854304"/>
          </a:xfrm>
        </p:spPr>
        <p:txBody>
          <a:bodyPr>
            <a:normAutofit/>
          </a:bodyPr>
          <a:lstStyle/>
          <a:p>
            <a:pPr marL="0" indent="0" algn="ctr">
              <a:spcBef>
                <a:spcPts val="1200"/>
              </a:spcBef>
              <a:buNone/>
            </a:pPr>
            <a:r>
              <a:rPr lang="en-GB" sz="2000" b="1" u="sng" dirty="0">
                <a:solidFill>
                  <a:srgbClr val="000000"/>
                </a:solidFill>
              </a:rPr>
              <a:t>Morgentaler A. Testosterone and Prostate Cancer: </a:t>
            </a:r>
          </a:p>
          <a:p>
            <a:pPr marL="0" indent="0" algn="ctr">
              <a:spcBef>
                <a:spcPts val="1200"/>
              </a:spcBef>
              <a:buNone/>
            </a:pPr>
            <a:r>
              <a:rPr lang="en-GB" sz="2000" b="1" u="sng" dirty="0">
                <a:solidFill>
                  <a:srgbClr val="000000"/>
                </a:solidFill>
              </a:rPr>
              <a:t>An Historical Perspective on a Modern Myth -  </a:t>
            </a:r>
            <a:r>
              <a:rPr lang="en-GB" sz="2000" b="1" i="1" u="sng" dirty="0">
                <a:solidFill>
                  <a:srgbClr val="000000"/>
                </a:solidFill>
              </a:rPr>
              <a:t>Eur </a:t>
            </a:r>
            <a:r>
              <a:rPr lang="en-GB" sz="2000" b="1" i="1" u="sng" dirty="0" err="1">
                <a:solidFill>
                  <a:srgbClr val="000000"/>
                </a:solidFill>
              </a:rPr>
              <a:t>Urol</a:t>
            </a:r>
            <a:r>
              <a:rPr lang="en-GB" sz="2000" b="1" i="1" u="sng" dirty="0">
                <a:solidFill>
                  <a:srgbClr val="000000"/>
                </a:solidFill>
              </a:rPr>
              <a:t> 2006;50(5):935-939. </a:t>
            </a:r>
            <a:endParaRPr lang="en-US" sz="2000" b="1" i="1" u="sng" dirty="0">
              <a:solidFill>
                <a:srgbClr val="000000"/>
              </a:solidFill>
            </a:endParaRPr>
          </a:p>
          <a:p>
            <a:pPr>
              <a:spcBef>
                <a:spcPts val="1200"/>
              </a:spcBef>
              <a:buClrTx/>
            </a:pPr>
            <a:r>
              <a:rPr lang="en-US" sz="1600" dirty="0">
                <a:solidFill>
                  <a:srgbClr val="000000"/>
                </a:solidFill>
              </a:rPr>
              <a:t>In 2006, Abraham Morgentaler, a urologist at the </a:t>
            </a:r>
            <a:r>
              <a:rPr lang="en-GB" sz="1600" dirty="0">
                <a:solidFill>
                  <a:srgbClr val="000000"/>
                </a:solidFill>
              </a:rPr>
              <a:t>Beth Israel Deaconess Medical Centre, Harvard Medical School, </a:t>
            </a:r>
            <a:r>
              <a:rPr lang="en-US" sz="1600" dirty="0">
                <a:solidFill>
                  <a:srgbClr val="000000"/>
                </a:solidFill>
              </a:rPr>
              <a:t>carried out a review of the historical origins and current evidence for the belief that testosterone (T) caused prostate cancer (</a:t>
            </a:r>
            <a:r>
              <a:rPr lang="en-US" sz="1600" dirty="0" err="1">
                <a:solidFill>
                  <a:srgbClr val="000000"/>
                </a:solidFill>
              </a:rPr>
              <a:t>PCa</a:t>
            </a:r>
            <a:r>
              <a:rPr lang="en-US" sz="1600" dirty="0">
                <a:solidFill>
                  <a:srgbClr val="000000"/>
                </a:solidFill>
              </a:rPr>
              <a:t>) growth</a:t>
            </a:r>
            <a:r>
              <a:rPr lang="en-US" sz="1600" baseline="30000" dirty="0">
                <a:solidFill>
                  <a:srgbClr val="000000"/>
                </a:solidFill>
              </a:rPr>
              <a:t>1</a:t>
            </a:r>
            <a:endParaRPr lang="en-US" sz="1600" dirty="0">
              <a:solidFill>
                <a:srgbClr val="000000"/>
              </a:solidFill>
            </a:endParaRPr>
          </a:p>
          <a:p>
            <a:pPr>
              <a:spcBef>
                <a:spcPts val="1200"/>
              </a:spcBef>
              <a:buClrTx/>
            </a:pPr>
            <a:r>
              <a:rPr lang="en-US" sz="1600" dirty="0">
                <a:solidFill>
                  <a:srgbClr val="000000"/>
                </a:solidFill>
              </a:rPr>
              <a:t>The review included historical literature regarding T administration and </a:t>
            </a:r>
            <a:r>
              <a:rPr lang="en-US" sz="1600" dirty="0" err="1">
                <a:solidFill>
                  <a:srgbClr val="000000"/>
                </a:solidFill>
              </a:rPr>
              <a:t>PCa</a:t>
            </a:r>
            <a:r>
              <a:rPr lang="en-US" sz="1600" dirty="0">
                <a:solidFill>
                  <a:srgbClr val="000000"/>
                </a:solidFill>
              </a:rPr>
              <a:t>, as well as more recent studies investigating the relationship of T and </a:t>
            </a:r>
            <a:r>
              <a:rPr lang="en-US" sz="1600" dirty="0" err="1">
                <a:solidFill>
                  <a:srgbClr val="000000"/>
                </a:solidFill>
              </a:rPr>
              <a:t>PCa</a:t>
            </a:r>
            <a:r>
              <a:rPr lang="en-US" sz="1600" dirty="0">
                <a:solidFill>
                  <a:srgbClr val="000000"/>
                </a:solidFill>
              </a:rPr>
              <a:t> </a:t>
            </a:r>
            <a:r>
              <a:rPr lang="en-US" sz="1600" baseline="30000" dirty="0">
                <a:solidFill>
                  <a:srgbClr val="000000"/>
                </a:solidFill>
              </a:rPr>
              <a:t>1</a:t>
            </a:r>
            <a:endParaRPr lang="en-US" sz="1600" dirty="0">
              <a:solidFill>
                <a:srgbClr val="000000"/>
              </a:solidFill>
            </a:endParaRPr>
          </a:p>
          <a:p>
            <a:pPr>
              <a:spcBef>
                <a:spcPts val="1200"/>
              </a:spcBef>
              <a:buClrTx/>
            </a:pPr>
            <a:r>
              <a:rPr lang="en-US" sz="1600" dirty="0">
                <a:solidFill>
                  <a:srgbClr val="000000"/>
                </a:solidFill>
              </a:rPr>
              <a:t>He explained that in 1941, Huggins and Hodges reported that marked reductions in T by castration or oestrogen treatment caused metastatic </a:t>
            </a:r>
            <a:r>
              <a:rPr lang="en-US" sz="1600" dirty="0" err="1">
                <a:solidFill>
                  <a:srgbClr val="000000"/>
                </a:solidFill>
              </a:rPr>
              <a:t>PCa</a:t>
            </a:r>
            <a:r>
              <a:rPr lang="en-US" sz="1600" dirty="0">
                <a:solidFill>
                  <a:srgbClr val="000000"/>
                </a:solidFill>
              </a:rPr>
              <a:t> to regress, and administration of exogenous T caused </a:t>
            </a:r>
            <a:r>
              <a:rPr lang="en-US" sz="1600" dirty="0" err="1">
                <a:solidFill>
                  <a:srgbClr val="000000"/>
                </a:solidFill>
              </a:rPr>
              <a:t>PCa</a:t>
            </a:r>
            <a:r>
              <a:rPr lang="en-US" sz="1600" dirty="0">
                <a:solidFill>
                  <a:srgbClr val="000000"/>
                </a:solidFill>
              </a:rPr>
              <a:t> to grow</a:t>
            </a:r>
          </a:p>
          <a:p>
            <a:pPr marL="0" indent="0">
              <a:buNone/>
            </a:pPr>
            <a:endParaRPr lang="en-US" dirty="0"/>
          </a:p>
        </p:txBody>
      </p:sp>
      <p:sp>
        <p:nvSpPr>
          <p:cNvPr id="6" name="TextBox 5"/>
          <p:cNvSpPr txBox="1"/>
          <p:nvPr/>
        </p:nvSpPr>
        <p:spPr>
          <a:xfrm>
            <a:off x="1595594" y="5855546"/>
            <a:ext cx="5763116" cy="338554"/>
          </a:xfrm>
          <a:prstGeom prst="rect">
            <a:avLst/>
          </a:prstGeom>
          <a:noFill/>
        </p:spPr>
        <p:txBody>
          <a:bodyPr wrap="none" rtlCol="0">
            <a:spAutoFit/>
          </a:bodyPr>
          <a:lstStyle/>
          <a:p>
            <a:r>
              <a:rPr lang="en-US" sz="900" dirty="0">
                <a:solidFill>
                  <a:srgbClr val="000000"/>
                </a:solidFill>
                <a:cs typeface="Arial" panose="020B0604020202020204" pitchFamily="34" charset="0"/>
              </a:rPr>
              <a:t>1. Morgentaler A. </a:t>
            </a:r>
            <a:r>
              <a:rPr lang="en-US" sz="900" i="1" dirty="0">
                <a:solidFill>
                  <a:srgbClr val="000000"/>
                </a:solidFill>
                <a:cs typeface="Arial" panose="020B0604020202020204" pitchFamily="34" charset="0"/>
              </a:rPr>
              <a:t>Eur </a:t>
            </a:r>
            <a:r>
              <a:rPr lang="en-US" sz="900" i="1" dirty="0" err="1">
                <a:solidFill>
                  <a:srgbClr val="000000"/>
                </a:solidFill>
                <a:cs typeface="Arial" panose="020B0604020202020204" pitchFamily="34" charset="0"/>
              </a:rPr>
              <a:t>Urol</a:t>
            </a:r>
            <a:r>
              <a:rPr lang="en-US" sz="900" i="1" dirty="0">
                <a:solidFill>
                  <a:srgbClr val="000000"/>
                </a:solidFill>
                <a:cs typeface="Arial" panose="020B0604020202020204" pitchFamily="34" charset="0"/>
              </a:rPr>
              <a:t> </a:t>
            </a:r>
            <a:r>
              <a:rPr lang="en-US" sz="900" dirty="0">
                <a:solidFill>
                  <a:srgbClr val="000000"/>
                </a:solidFill>
                <a:cs typeface="Arial" panose="020B0604020202020204" pitchFamily="34" charset="0"/>
              </a:rPr>
              <a:t>2006;50(5):935-939. 2. </a:t>
            </a:r>
            <a:r>
              <a:rPr lang="en-US" sz="900" dirty="0">
                <a:solidFill>
                  <a:srgbClr val="000000"/>
                </a:solidFill>
              </a:rPr>
              <a:t>Huggins C, Hodges CV. </a:t>
            </a:r>
            <a:r>
              <a:rPr lang="en-US" sz="900" i="1" dirty="0">
                <a:solidFill>
                  <a:srgbClr val="000000"/>
                </a:solidFill>
              </a:rPr>
              <a:t>Cancer Res </a:t>
            </a:r>
            <a:r>
              <a:rPr lang="en-US" sz="900" dirty="0">
                <a:solidFill>
                  <a:srgbClr val="000000"/>
                </a:solidFill>
              </a:rPr>
              <a:t>1941;1:293-297.  </a:t>
            </a:r>
          </a:p>
          <a:p>
            <a:endParaRPr lang="en-US" sz="7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23995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496" y="1179576"/>
            <a:ext cx="10552176" cy="4306825"/>
          </a:xfrm>
        </p:spPr>
        <p:txBody>
          <a:bodyPr>
            <a:normAutofit/>
          </a:bodyPr>
          <a:lstStyle/>
          <a:p>
            <a:pPr>
              <a:spcBef>
                <a:spcPts val="1200"/>
              </a:spcBef>
              <a:buClrTx/>
            </a:pPr>
            <a:r>
              <a:rPr lang="en-GB" sz="1600" dirty="0">
                <a:solidFill>
                  <a:srgbClr val="000000"/>
                </a:solidFill>
              </a:rPr>
              <a:t>However, at the time of review, the published rate of </a:t>
            </a:r>
            <a:r>
              <a:rPr lang="en-GB" sz="1600" dirty="0" err="1">
                <a:solidFill>
                  <a:srgbClr val="000000"/>
                </a:solidFill>
              </a:rPr>
              <a:t>PCa</a:t>
            </a:r>
            <a:r>
              <a:rPr lang="en-GB" sz="1600" dirty="0">
                <a:solidFill>
                  <a:srgbClr val="000000"/>
                </a:solidFill>
              </a:rPr>
              <a:t> from more recent data from clinical trials was approximately 1%, similar to the cancer detection rate in prostate cancer screening trials</a:t>
            </a:r>
          </a:p>
          <a:p>
            <a:pPr>
              <a:spcBef>
                <a:spcPts val="1200"/>
              </a:spcBef>
              <a:buClrTx/>
            </a:pPr>
            <a:r>
              <a:rPr lang="en-GB" sz="1600" dirty="0">
                <a:solidFill>
                  <a:srgbClr val="000000"/>
                </a:solidFill>
              </a:rPr>
              <a:t>Furthermore, no direct correlation between total T levels and </a:t>
            </a:r>
            <a:r>
              <a:rPr lang="en-GB" sz="1600" dirty="0" err="1">
                <a:solidFill>
                  <a:srgbClr val="000000"/>
                </a:solidFill>
              </a:rPr>
              <a:t>PCa</a:t>
            </a:r>
            <a:r>
              <a:rPr lang="en-GB" sz="1600" dirty="0">
                <a:solidFill>
                  <a:srgbClr val="000000"/>
                </a:solidFill>
              </a:rPr>
              <a:t> was identified in any of the 16 longitudinal studies evaluated, nor was a reduced risk of </a:t>
            </a:r>
            <a:r>
              <a:rPr lang="en-GB" sz="1600" dirty="0" err="1">
                <a:solidFill>
                  <a:srgbClr val="000000"/>
                </a:solidFill>
              </a:rPr>
              <a:t>PCa</a:t>
            </a:r>
            <a:r>
              <a:rPr lang="en-GB" sz="1600" dirty="0">
                <a:solidFill>
                  <a:srgbClr val="000000"/>
                </a:solidFill>
              </a:rPr>
              <a:t> identified in men with low T levels</a:t>
            </a:r>
          </a:p>
          <a:p>
            <a:pPr>
              <a:spcBef>
                <a:spcPts val="1200"/>
              </a:spcBef>
              <a:buClrTx/>
            </a:pPr>
            <a:r>
              <a:rPr lang="en-GB" sz="1600" dirty="0">
                <a:solidFill>
                  <a:srgbClr val="000000"/>
                </a:solidFill>
              </a:rPr>
              <a:t>Therefore, there appears to be a lack of evidence for what has been assumed for decades to be a solid relationship between T and </a:t>
            </a:r>
            <a:r>
              <a:rPr lang="en-GB" sz="1600" dirty="0" err="1">
                <a:solidFill>
                  <a:srgbClr val="000000"/>
                </a:solidFill>
              </a:rPr>
              <a:t>PCa</a:t>
            </a:r>
            <a:r>
              <a:rPr lang="en-GB" sz="1600" dirty="0">
                <a:solidFill>
                  <a:srgbClr val="000000"/>
                </a:solidFill>
              </a:rPr>
              <a:t> </a:t>
            </a:r>
          </a:p>
          <a:p>
            <a:pPr>
              <a:spcBef>
                <a:spcPts val="1200"/>
              </a:spcBef>
              <a:buClrTx/>
            </a:pPr>
            <a:r>
              <a:rPr lang="en-GB" sz="1600" dirty="0">
                <a:solidFill>
                  <a:srgbClr val="000000"/>
                </a:solidFill>
              </a:rPr>
              <a:t>In 2009, Morgentaler and </a:t>
            </a:r>
            <a:r>
              <a:rPr lang="en-GB" sz="1600" dirty="0" err="1">
                <a:solidFill>
                  <a:srgbClr val="000000"/>
                </a:solidFill>
              </a:rPr>
              <a:t>Traish</a:t>
            </a:r>
            <a:r>
              <a:rPr lang="en-GB" sz="1600" dirty="0">
                <a:solidFill>
                  <a:srgbClr val="000000"/>
                </a:solidFill>
              </a:rPr>
              <a:t> published the saturation model</a:t>
            </a:r>
            <a:r>
              <a:rPr lang="en-GB" sz="1600" baseline="30000" dirty="0">
                <a:solidFill>
                  <a:srgbClr val="000000"/>
                </a:solidFill>
              </a:rPr>
              <a:t>2</a:t>
            </a:r>
            <a:r>
              <a:rPr lang="en-GB" sz="1600" dirty="0">
                <a:solidFill>
                  <a:srgbClr val="000000"/>
                </a:solidFill>
              </a:rPr>
              <a:t>, a conceptual framework that had been developed to help account for the apparent paradox in which; If lowering T causes </a:t>
            </a:r>
            <a:r>
              <a:rPr lang="en-GB" sz="1600" dirty="0" err="1">
                <a:solidFill>
                  <a:srgbClr val="000000"/>
                </a:solidFill>
              </a:rPr>
              <a:t>PCa</a:t>
            </a:r>
            <a:r>
              <a:rPr lang="en-GB" sz="1600" dirty="0">
                <a:solidFill>
                  <a:srgbClr val="000000"/>
                </a:solidFill>
              </a:rPr>
              <a:t> to regress, why is it that raising T fails to cause PCA to grow? </a:t>
            </a:r>
          </a:p>
          <a:p>
            <a:pPr>
              <a:spcBef>
                <a:spcPts val="1200"/>
              </a:spcBef>
              <a:buClrTx/>
            </a:pPr>
            <a:r>
              <a:rPr lang="en-GB" sz="1600" dirty="0">
                <a:solidFill>
                  <a:srgbClr val="000000"/>
                </a:solidFill>
              </a:rPr>
              <a:t>The Saturation Model is described on the next slide, and was developed using publications dating from 1941 to 2008 that addressed the experimental and clinical effects of androgens on prostate growth in human and animal studies. This included studies investigating the effect of testosterone administration in hypogonadal men without </a:t>
            </a:r>
            <a:r>
              <a:rPr lang="en-GB" sz="1600" dirty="0" err="1">
                <a:solidFill>
                  <a:srgbClr val="000000"/>
                </a:solidFill>
              </a:rPr>
              <a:t>PCa</a:t>
            </a:r>
            <a:endParaRPr lang="en-GB" sz="1600" dirty="0">
              <a:solidFill>
                <a:srgbClr val="000000"/>
              </a:solidFill>
            </a:endParaRPr>
          </a:p>
          <a:p>
            <a:pPr marL="0" indent="0">
              <a:buNone/>
            </a:pPr>
            <a:endParaRPr lang="en-US" dirty="0"/>
          </a:p>
        </p:txBody>
      </p:sp>
      <p:sp>
        <p:nvSpPr>
          <p:cNvPr id="11" name="TextBox 10">
            <a:extLst>
              <a:ext uri="{FF2B5EF4-FFF2-40B4-BE49-F238E27FC236}">
                <a16:creationId xmlns:a16="http://schemas.microsoft.com/office/drawing/2014/main" id="{A251AD35-DB20-4D5E-97E7-A7552A05801D}"/>
              </a:ext>
            </a:extLst>
          </p:cNvPr>
          <p:cNvSpPr txBox="1"/>
          <p:nvPr/>
        </p:nvSpPr>
        <p:spPr>
          <a:xfrm>
            <a:off x="1732348" y="5771073"/>
            <a:ext cx="3201517" cy="400110"/>
          </a:xfrm>
          <a:prstGeom prst="rect">
            <a:avLst/>
          </a:prstGeom>
          <a:noFill/>
        </p:spPr>
        <p:txBody>
          <a:bodyPr wrap="none" rtlCol="0">
            <a:spAutoFit/>
          </a:bodyPr>
          <a:lstStyle/>
          <a:p>
            <a:pPr marL="228600" indent="-228600">
              <a:buAutoNum type="arabicPeriod"/>
            </a:pPr>
            <a:r>
              <a:rPr lang="en-US" sz="1000" dirty="0">
                <a:solidFill>
                  <a:srgbClr val="000000"/>
                </a:solidFill>
                <a:cs typeface="Arial" panose="020B0604020202020204" pitchFamily="34" charset="0"/>
              </a:rPr>
              <a:t>Morgentaler A. </a:t>
            </a:r>
            <a:r>
              <a:rPr lang="en-US" sz="1000" i="1" dirty="0">
                <a:solidFill>
                  <a:srgbClr val="000000"/>
                </a:solidFill>
                <a:cs typeface="Arial" panose="020B0604020202020204" pitchFamily="34" charset="0"/>
              </a:rPr>
              <a:t>Eur </a:t>
            </a:r>
            <a:r>
              <a:rPr lang="en-US" sz="1000" i="1" dirty="0" err="1">
                <a:solidFill>
                  <a:srgbClr val="000000"/>
                </a:solidFill>
                <a:cs typeface="Arial" panose="020B0604020202020204" pitchFamily="34" charset="0"/>
              </a:rPr>
              <a:t>Urol</a:t>
            </a:r>
            <a:r>
              <a:rPr lang="en-US" sz="1000" i="1" dirty="0">
                <a:solidFill>
                  <a:srgbClr val="000000"/>
                </a:solidFill>
                <a:cs typeface="Arial" panose="020B0604020202020204" pitchFamily="34" charset="0"/>
              </a:rPr>
              <a:t> </a:t>
            </a:r>
            <a:r>
              <a:rPr lang="en-US" sz="1000" dirty="0">
                <a:solidFill>
                  <a:srgbClr val="000000"/>
                </a:solidFill>
                <a:cs typeface="Arial" panose="020B0604020202020204" pitchFamily="34" charset="0"/>
              </a:rPr>
              <a:t>2006;50(5):935-939.</a:t>
            </a:r>
          </a:p>
          <a:p>
            <a:pPr marL="228600" indent="-228600">
              <a:buAutoNum type="arabicPeriod"/>
            </a:pPr>
            <a:r>
              <a:rPr lang="en-US" sz="1000" dirty="0">
                <a:solidFill>
                  <a:srgbClr val="000000"/>
                </a:solidFill>
                <a:cs typeface="Arial" panose="020B0604020202020204" pitchFamily="34" charset="0"/>
              </a:rPr>
              <a:t>Morgentaler </a:t>
            </a:r>
            <a:r>
              <a:rPr lang="en-GB" sz="1000" dirty="0">
                <a:solidFill>
                  <a:srgbClr val="000000"/>
                </a:solidFill>
              </a:rPr>
              <a:t>A </a:t>
            </a:r>
            <a:r>
              <a:rPr lang="en-GB" sz="1000" i="1" dirty="0">
                <a:solidFill>
                  <a:srgbClr val="000000"/>
                </a:solidFill>
              </a:rPr>
              <a:t>et al. Eur </a:t>
            </a:r>
            <a:r>
              <a:rPr lang="en-GB" sz="1000" i="1" dirty="0" err="1">
                <a:solidFill>
                  <a:srgbClr val="000000"/>
                </a:solidFill>
              </a:rPr>
              <a:t>Urol</a:t>
            </a:r>
            <a:r>
              <a:rPr lang="en-GB" sz="1000" i="1" dirty="0">
                <a:solidFill>
                  <a:srgbClr val="000000"/>
                </a:solidFill>
              </a:rPr>
              <a:t> </a:t>
            </a:r>
            <a:r>
              <a:rPr lang="en-GB" sz="1000" dirty="0">
                <a:solidFill>
                  <a:srgbClr val="000000"/>
                </a:solidFill>
              </a:rPr>
              <a:t>2009; 55: 310–21</a:t>
            </a:r>
            <a:r>
              <a:rPr lang="en-US" sz="1000" dirty="0">
                <a:solidFill>
                  <a:srgbClr val="000000"/>
                </a:solidFill>
                <a:cs typeface="Arial" panose="020B0604020202020204" pitchFamily="34" charset="0"/>
              </a:rPr>
              <a:t> </a:t>
            </a:r>
          </a:p>
        </p:txBody>
      </p:sp>
      <p:sp>
        <p:nvSpPr>
          <p:cNvPr id="12" name="Title 1">
            <a:extLst>
              <a:ext uri="{FF2B5EF4-FFF2-40B4-BE49-F238E27FC236}">
                <a16:creationId xmlns:a16="http://schemas.microsoft.com/office/drawing/2014/main" id="{37801F99-A49D-4198-85B8-6A8F58AD618C}"/>
              </a:ext>
            </a:extLst>
          </p:cNvPr>
          <p:cNvSpPr>
            <a:spLocks noGrp="1"/>
          </p:cNvSpPr>
          <p:nvPr>
            <p:ph type="title"/>
          </p:nvPr>
        </p:nvSpPr>
        <p:spPr>
          <a:xfrm>
            <a:off x="265176" y="152401"/>
            <a:ext cx="11192256" cy="834047"/>
          </a:xfrm>
        </p:spPr>
        <p:txBody>
          <a:bodyPr>
            <a:normAutofit fontScale="90000"/>
          </a:bodyPr>
          <a:lstStyle/>
          <a:p>
            <a:pPr algn="ctr"/>
            <a:r>
              <a:rPr lang="en-US" sz="2800" dirty="0">
                <a:solidFill>
                  <a:srgbClr val="000000"/>
                </a:solidFill>
              </a:rPr>
              <a:t>Historical perspective on testosterone and prostate cancer (2/2)</a:t>
            </a:r>
          </a:p>
        </p:txBody>
      </p:sp>
    </p:spTree>
    <p:extLst>
      <p:ext uri="{BB962C8B-B14F-4D97-AF65-F5344CB8AC3E}">
        <p14:creationId xmlns:p14="http://schemas.microsoft.com/office/powerpoint/2010/main" val="999313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176" y="338866"/>
            <a:ext cx="11155680" cy="564858"/>
          </a:xfrm>
        </p:spPr>
        <p:txBody>
          <a:bodyPr>
            <a:noAutofit/>
          </a:bodyPr>
          <a:lstStyle/>
          <a:p>
            <a:pPr algn="ctr"/>
            <a:r>
              <a:rPr lang="en-US" sz="3200" dirty="0">
                <a:solidFill>
                  <a:srgbClr val="000000"/>
                </a:solidFill>
              </a:rPr>
              <a:t>Saturation model: near-castrate and greater T levels have little or no effect on </a:t>
            </a:r>
            <a:r>
              <a:rPr lang="en-US" sz="3200" dirty="0" err="1">
                <a:solidFill>
                  <a:srgbClr val="000000"/>
                </a:solidFill>
              </a:rPr>
              <a:t>PCa</a:t>
            </a:r>
            <a:r>
              <a:rPr lang="en-US" sz="3200" dirty="0">
                <a:solidFill>
                  <a:srgbClr val="000000"/>
                </a:solidFill>
              </a:rPr>
              <a:t> growth</a:t>
            </a:r>
          </a:p>
        </p:txBody>
      </p:sp>
      <p:sp>
        <p:nvSpPr>
          <p:cNvPr id="4" name="TextBox 3"/>
          <p:cNvSpPr txBox="1"/>
          <p:nvPr/>
        </p:nvSpPr>
        <p:spPr>
          <a:xfrm>
            <a:off x="1824182" y="3598232"/>
            <a:ext cx="184666" cy="369332"/>
          </a:xfrm>
          <a:prstGeom prst="rect">
            <a:avLst/>
          </a:prstGeom>
          <a:noFill/>
        </p:spPr>
        <p:txBody>
          <a:bodyPr wrap="none" rtlCol="0">
            <a:spAutoFit/>
          </a:bodyPr>
          <a:lstStyle/>
          <a:p>
            <a:endParaRPr lang="en-US" dirty="0">
              <a:latin typeface="Arial"/>
            </a:endParaRPr>
          </a:p>
        </p:txBody>
      </p:sp>
      <p:sp>
        <p:nvSpPr>
          <p:cNvPr id="5" name="TextBox 4"/>
          <p:cNvSpPr txBox="1"/>
          <p:nvPr/>
        </p:nvSpPr>
        <p:spPr>
          <a:xfrm>
            <a:off x="444332" y="1355255"/>
            <a:ext cx="5572420" cy="461665"/>
          </a:xfrm>
          <a:prstGeom prst="rect">
            <a:avLst/>
          </a:prstGeom>
          <a:noFill/>
        </p:spPr>
        <p:txBody>
          <a:bodyPr wrap="square" rtlCol="0">
            <a:spAutoFit/>
          </a:bodyPr>
          <a:lstStyle/>
          <a:p>
            <a:pPr algn="ctr"/>
            <a:r>
              <a:rPr lang="en-GB" sz="1200" b="1" dirty="0">
                <a:solidFill>
                  <a:srgbClr val="000000"/>
                </a:solidFill>
              </a:rPr>
              <a:t>Proposed saturation model for relationship between </a:t>
            </a:r>
            <a:r>
              <a:rPr lang="en-GB" sz="1200" b="1" dirty="0" err="1">
                <a:solidFill>
                  <a:srgbClr val="000000"/>
                </a:solidFill>
              </a:rPr>
              <a:t>PCa</a:t>
            </a:r>
            <a:r>
              <a:rPr lang="en-GB" sz="1200" b="1" dirty="0">
                <a:solidFill>
                  <a:srgbClr val="000000"/>
                </a:solidFill>
              </a:rPr>
              <a:t> growth and serum T concentration</a:t>
            </a:r>
            <a:r>
              <a:rPr lang="en-GB" sz="1200" b="1" baseline="30000" dirty="0">
                <a:solidFill>
                  <a:srgbClr val="000000"/>
                </a:solidFill>
              </a:rPr>
              <a:t>1,2</a:t>
            </a:r>
          </a:p>
        </p:txBody>
      </p:sp>
      <p:sp>
        <p:nvSpPr>
          <p:cNvPr id="7" name="Text Placeholder 3"/>
          <p:cNvSpPr txBox="1">
            <a:spLocks/>
          </p:cNvSpPr>
          <p:nvPr/>
        </p:nvSpPr>
        <p:spPr>
          <a:xfrm>
            <a:off x="1596921" y="5958808"/>
            <a:ext cx="8229600" cy="308460"/>
          </a:xfrm>
          <a:prstGeom prst="rect">
            <a:avLst/>
          </a:prstGeom>
        </p:spPr>
        <p:txBody>
          <a:bodyPr vert="horz" lIns="91440" tIns="45720" rIns="91440" bIns="45720" rtlCol="0" anchor="b">
            <a:noAutofit/>
          </a:bodyPr>
          <a:lstStyle>
            <a:lvl1pPr marL="342900" indent="-342900" algn="l" defTabSz="457200" rtl="0" eaLnBrk="1" latinLnBrk="0" hangingPunct="1">
              <a:spcBef>
                <a:spcPct val="20000"/>
              </a:spcBef>
              <a:buClr>
                <a:schemeClr val="tx2"/>
              </a:buClr>
              <a:buFont typeface="Arial"/>
              <a:buNone/>
              <a:defRPr sz="1200" kern="1200">
                <a:solidFill>
                  <a:srgbClr val="333333"/>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1200" kern="1200">
                <a:solidFill>
                  <a:schemeClr val="tx2"/>
                </a:solidFill>
                <a:latin typeface="Calibri"/>
                <a:ea typeface="+mn-ea"/>
                <a:cs typeface="+mn-cs"/>
              </a:defRPr>
            </a:lvl2pPr>
            <a:lvl3pPr marL="1143000" indent="-228600" algn="l" defTabSz="457200" rtl="0" eaLnBrk="1" latinLnBrk="0" hangingPunct="1">
              <a:spcBef>
                <a:spcPct val="20000"/>
              </a:spcBef>
              <a:buClr>
                <a:schemeClr val="tx2"/>
              </a:buClr>
              <a:buFont typeface="Arial"/>
              <a:buChar char="•"/>
              <a:defRPr sz="12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2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2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defRPr/>
            </a:pPr>
            <a:r>
              <a:rPr lang="en-GB" sz="1000" dirty="0">
                <a:solidFill>
                  <a:schemeClr val="accent5"/>
                </a:solidFill>
                <a:latin typeface="+mn-lt"/>
              </a:rPr>
              <a:t>1. Morgentaler A </a:t>
            </a:r>
            <a:r>
              <a:rPr lang="en-GB" sz="1000" i="1" dirty="0">
                <a:solidFill>
                  <a:schemeClr val="accent5"/>
                </a:solidFill>
                <a:latin typeface="+mn-lt"/>
              </a:rPr>
              <a:t>et al. Asian J </a:t>
            </a:r>
            <a:r>
              <a:rPr lang="en-GB" sz="1000" i="1" dirty="0" err="1">
                <a:solidFill>
                  <a:schemeClr val="accent5"/>
                </a:solidFill>
                <a:latin typeface="+mn-lt"/>
              </a:rPr>
              <a:t>Androl</a:t>
            </a:r>
            <a:r>
              <a:rPr lang="en-GB" sz="1000" i="1" dirty="0">
                <a:solidFill>
                  <a:schemeClr val="accent5"/>
                </a:solidFill>
                <a:latin typeface="+mn-lt"/>
              </a:rPr>
              <a:t> </a:t>
            </a:r>
            <a:r>
              <a:rPr lang="en-GB" sz="1000" dirty="0">
                <a:solidFill>
                  <a:schemeClr val="accent5"/>
                </a:solidFill>
                <a:latin typeface="+mn-lt"/>
              </a:rPr>
              <a:t>2015; 17: 206–11; </a:t>
            </a:r>
          </a:p>
          <a:p>
            <a:pPr marL="0" indent="0">
              <a:defRPr/>
            </a:pPr>
            <a:r>
              <a:rPr lang="en-GB" sz="1000" dirty="0">
                <a:solidFill>
                  <a:schemeClr val="accent5"/>
                </a:solidFill>
                <a:latin typeface="+mn-lt"/>
              </a:rPr>
              <a:t>2. Morgentaler A </a:t>
            </a:r>
            <a:r>
              <a:rPr lang="en-GB" sz="1000" i="1" dirty="0">
                <a:solidFill>
                  <a:schemeClr val="accent5"/>
                </a:solidFill>
                <a:latin typeface="+mn-lt"/>
              </a:rPr>
              <a:t>et al. </a:t>
            </a:r>
            <a:r>
              <a:rPr lang="en-GB" sz="1000" i="1" dirty="0" err="1">
                <a:solidFill>
                  <a:schemeClr val="accent5"/>
                </a:solidFill>
                <a:latin typeface="+mn-lt"/>
              </a:rPr>
              <a:t>Eur</a:t>
            </a:r>
            <a:r>
              <a:rPr lang="en-GB" sz="1000" i="1" dirty="0">
                <a:solidFill>
                  <a:schemeClr val="accent5"/>
                </a:solidFill>
                <a:latin typeface="+mn-lt"/>
              </a:rPr>
              <a:t> </a:t>
            </a:r>
            <a:r>
              <a:rPr lang="en-GB" sz="1000" i="1" dirty="0" err="1">
                <a:solidFill>
                  <a:schemeClr val="accent5"/>
                </a:solidFill>
                <a:latin typeface="+mn-lt"/>
              </a:rPr>
              <a:t>Urol</a:t>
            </a:r>
            <a:r>
              <a:rPr lang="en-GB" sz="1000" i="1" dirty="0">
                <a:solidFill>
                  <a:schemeClr val="accent5"/>
                </a:solidFill>
                <a:latin typeface="+mn-lt"/>
              </a:rPr>
              <a:t> </a:t>
            </a:r>
            <a:r>
              <a:rPr lang="en-GB" sz="1000" dirty="0">
                <a:solidFill>
                  <a:schemeClr val="accent5"/>
                </a:solidFill>
                <a:latin typeface="+mn-lt"/>
              </a:rPr>
              <a:t>2009; 55: 310–21</a:t>
            </a:r>
            <a:r>
              <a:rPr lang="en-SG" sz="1000" dirty="0">
                <a:solidFill>
                  <a:schemeClr val="accent5"/>
                </a:solidFill>
                <a:latin typeface="+mn-lt"/>
              </a:rPr>
              <a:t>.</a:t>
            </a:r>
            <a:endParaRPr lang="en-GB" sz="1000" dirty="0">
              <a:solidFill>
                <a:schemeClr val="accent5"/>
              </a:solidFill>
              <a:latin typeface="+mn-lt"/>
            </a:endParaRPr>
          </a:p>
        </p:txBody>
      </p:sp>
      <p:sp>
        <p:nvSpPr>
          <p:cNvPr id="8" name="TextBox 7"/>
          <p:cNvSpPr txBox="1"/>
          <p:nvPr/>
        </p:nvSpPr>
        <p:spPr>
          <a:xfrm>
            <a:off x="6096000" y="1847266"/>
            <a:ext cx="5087112" cy="2669962"/>
          </a:xfrm>
          <a:prstGeom prst="rect">
            <a:avLst/>
          </a:prstGeom>
          <a:noFill/>
        </p:spPr>
        <p:txBody>
          <a:bodyPr wrap="square" rtlCol="0">
            <a:spAutoFit/>
          </a:bodyPr>
          <a:lstStyle/>
          <a:p>
            <a:pPr marL="182563" indent="-182563">
              <a:spcBef>
                <a:spcPts val="300"/>
              </a:spcBef>
              <a:spcAft>
                <a:spcPts val="300"/>
              </a:spcAft>
              <a:buFont typeface="Arial" panose="020B0604020202020204" pitchFamily="34" charset="0"/>
              <a:buChar char="•"/>
            </a:pPr>
            <a:r>
              <a:rPr lang="en-GB" sz="1400" i="1" u="sng" dirty="0">
                <a:solidFill>
                  <a:schemeClr val="accent5"/>
                </a:solidFill>
              </a:rPr>
              <a:t>Curves a, b</a:t>
            </a:r>
            <a:br>
              <a:rPr lang="en-GB" sz="1400" i="1" u="sng" dirty="0">
                <a:solidFill>
                  <a:schemeClr val="accent5"/>
                </a:solidFill>
              </a:rPr>
            </a:br>
            <a:r>
              <a:rPr lang="en-GB" sz="1400" dirty="0">
                <a:solidFill>
                  <a:schemeClr val="accent5"/>
                </a:solidFill>
              </a:rPr>
              <a:t>The traditional belief that a higher T concentration causes increasing rates of </a:t>
            </a:r>
            <a:r>
              <a:rPr lang="en-GB" sz="1400" dirty="0" err="1">
                <a:solidFill>
                  <a:schemeClr val="accent5"/>
                </a:solidFill>
              </a:rPr>
              <a:t>PCa</a:t>
            </a:r>
            <a:r>
              <a:rPr lang="en-GB" sz="1400" dirty="0">
                <a:solidFill>
                  <a:schemeClr val="accent5"/>
                </a:solidFill>
              </a:rPr>
              <a:t> growth (curves a and b) has been challenged</a:t>
            </a:r>
            <a:r>
              <a:rPr lang="en-GB" sz="1400" baseline="30000" dirty="0">
                <a:solidFill>
                  <a:schemeClr val="accent5"/>
                </a:solidFill>
              </a:rPr>
              <a:t>2 </a:t>
            </a:r>
          </a:p>
          <a:p>
            <a:pPr marL="182563" indent="-182563">
              <a:spcBef>
                <a:spcPts val="300"/>
              </a:spcBef>
              <a:spcAft>
                <a:spcPts val="300"/>
              </a:spcAft>
              <a:buFont typeface="Arial" panose="020B0604020202020204" pitchFamily="34" charset="0"/>
              <a:buChar char="•"/>
            </a:pPr>
            <a:r>
              <a:rPr lang="en-GB" sz="1400" i="1" u="sng" dirty="0">
                <a:solidFill>
                  <a:schemeClr val="accent5"/>
                </a:solidFill>
              </a:rPr>
              <a:t>Curve c</a:t>
            </a:r>
            <a:br>
              <a:rPr lang="en-GB" sz="1400" dirty="0">
                <a:solidFill>
                  <a:schemeClr val="accent5"/>
                </a:solidFill>
              </a:rPr>
            </a:br>
            <a:r>
              <a:rPr lang="en-GB" sz="1400" dirty="0">
                <a:solidFill>
                  <a:schemeClr val="accent5"/>
                </a:solidFill>
              </a:rPr>
              <a:t>The Saturation Model describes a steep T-dependent curve for </a:t>
            </a:r>
            <a:r>
              <a:rPr lang="en-GB" sz="1400" dirty="0" err="1">
                <a:solidFill>
                  <a:schemeClr val="accent5"/>
                </a:solidFill>
              </a:rPr>
              <a:t>PCa</a:t>
            </a:r>
            <a:r>
              <a:rPr lang="en-GB" sz="1400" dirty="0">
                <a:solidFill>
                  <a:schemeClr val="accent5"/>
                </a:solidFill>
              </a:rPr>
              <a:t> growth at T-concentrations at or below the near-castrate range, yet little or no further growth above this concentration</a:t>
            </a:r>
            <a:r>
              <a:rPr lang="en-GB" sz="1400" baseline="30000" dirty="0">
                <a:solidFill>
                  <a:schemeClr val="accent5"/>
                </a:solidFill>
              </a:rPr>
              <a:t>1,2</a:t>
            </a:r>
          </a:p>
          <a:p>
            <a:pPr marL="639763" lvl="1" indent="-182563">
              <a:spcBef>
                <a:spcPts val="300"/>
              </a:spcBef>
              <a:spcAft>
                <a:spcPts val="300"/>
              </a:spcAft>
              <a:buFont typeface="Arial" panose="020B0604020202020204" pitchFamily="34" charset="0"/>
              <a:buChar char="•"/>
            </a:pPr>
            <a:r>
              <a:rPr lang="en-GB" sz="1100" dirty="0">
                <a:solidFill>
                  <a:schemeClr val="accent5"/>
                </a:solidFill>
              </a:rPr>
              <a:t>The proposed saturation model for the relationship between T and </a:t>
            </a:r>
            <a:r>
              <a:rPr lang="en-GB" sz="1100" dirty="0" err="1">
                <a:solidFill>
                  <a:schemeClr val="accent5"/>
                </a:solidFill>
              </a:rPr>
              <a:t>PCa</a:t>
            </a:r>
            <a:r>
              <a:rPr lang="en-GB" sz="1100" dirty="0">
                <a:solidFill>
                  <a:schemeClr val="accent5"/>
                </a:solidFill>
              </a:rPr>
              <a:t> (curve c) is consistent with that seen in many other biologic systems</a:t>
            </a:r>
            <a:r>
              <a:rPr lang="en-GB" sz="1100" baseline="30000" dirty="0">
                <a:solidFill>
                  <a:schemeClr val="accent5"/>
                </a:solidFill>
              </a:rPr>
              <a:t>2</a:t>
            </a:r>
          </a:p>
        </p:txBody>
      </p:sp>
      <p:sp>
        <p:nvSpPr>
          <p:cNvPr id="6" name="TextBox 5"/>
          <p:cNvSpPr txBox="1"/>
          <p:nvPr/>
        </p:nvSpPr>
        <p:spPr>
          <a:xfrm>
            <a:off x="1596921" y="4907042"/>
            <a:ext cx="3267241" cy="246221"/>
          </a:xfrm>
          <a:prstGeom prst="rect">
            <a:avLst/>
          </a:prstGeom>
          <a:noFill/>
        </p:spPr>
        <p:txBody>
          <a:bodyPr wrap="none" rtlCol="0">
            <a:spAutoFit/>
          </a:bodyPr>
          <a:lstStyle/>
          <a:p>
            <a:r>
              <a:rPr lang="en-US" sz="1000" dirty="0">
                <a:solidFill>
                  <a:schemeClr val="accent5"/>
                </a:solidFill>
              </a:rPr>
              <a:t>Adapted from </a:t>
            </a:r>
            <a:r>
              <a:rPr lang="en-US" sz="1000" dirty="0" err="1">
                <a:solidFill>
                  <a:schemeClr val="accent5"/>
                </a:solidFill>
              </a:rPr>
              <a:t>Morgentaler</a:t>
            </a:r>
            <a:r>
              <a:rPr lang="en-US" sz="1000" dirty="0">
                <a:solidFill>
                  <a:schemeClr val="accent5"/>
                </a:solidFill>
              </a:rPr>
              <a:t> </a:t>
            </a:r>
            <a:r>
              <a:rPr lang="en-US" sz="1000" i="1" dirty="0">
                <a:solidFill>
                  <a:schemeClr val="accent5"/>
                </a:solidFill>
              </a:rPr>
              <a:t>et al</a:t>
            </a:r>
            <a:r>
              <a:rPr lang="en-US" sz="1000" dirty="0">
                <a:solidFill>
                  <a:schemeClr val="accent5"/>
                </a:solidFill>
              </a:rPr>
              <a:t>. 2009 and 2015</a:t>
            </a:r>
            <a:r>
              <a:rPr lang="en-US" sz="1000" baseline="30000" dirty="0">
                <a:solidFill>
                  <a:schemeClr val="accent5"/>
                </a:solidFill>
              </a:rPr>
              <a:t>1,2</a:t>
            </a:r>
            <a:endParaRPr lang="en-US" sz="1000" dirty="0">
              <a:solidFill>
                <a:schemeClr val="accent5"/>
              </a:solidFill>
            </a:endParaRPr>
          </a:p>
        </p:txBody>
      </p:sp>
      <p:pic>
        <p:nvPicPr>
          <p:cNvPr id="13" name="Picture 12">
            <a:extLst>
              <a:ext uri="{FF2B5EF4-FFF2-40B4-BE49-F238E27FC236}">
                <a16:creationId xmlns:a16="http://schemas.microsoft.com/office/drawing/2014/main" id="{AA342C97-2875-4215-90A1-24A3769E232D}"/>
              </a:ext>
            </a:extLst>
          </p:cNvPr>
          <p:cNvPicPr>
            <a:picLocks noChangeAspect="1"/>
          </p:cNvPicPr>
          <p:nvPr/>
        </p:nvPicPr>
        <p:blipFill>
          <a:blip r:embed="rId3"/>
          <a:stretch>
            <a:fillRect/>
          </a:stretch>
        </p:blipFill>
        <p:spPr>
          <a:xfrm>
            <a:off x="465638" y="1848192"/>
            <a:ext cx="5377378" cy="2974840"/>
          </a:xfrm>
          <a:prstGeom prst="rect">
            <a:avLst/>
          </a:prstGeom>
        </p:spPr>
      </p:pic>
    </p:spTree>
    <p:extLst>
      <p:ext uri="{BB962C8B-B14F-4D97-AF65-F5344CB8AC3E}">
        <p14:creationId xmlns:p14="http://schemas.microsoft.com/office/powerpoint/2010/main" val="27580678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609" y="298582"/>
            <a:ext cx="11017008" cy="678979"/>
          </a:xfrm>
        </p:spPr>
        <p:txBody>
          <a:bodyPr>
            <a:noAutofit/>
          </a:bodyPr>
          <a:lstStyle/>
          <a:p>
            <a:pPr algn="ctr"/>
            <a:r>
              <a:rPr lang="en-US" sz="3600" dirty="0">
                <a:solidFill>
                  <a:srgbClr val="000000"/>
                </a:solidFill>
              </a:rPr>
              <a:t>The relationship between total testosterone (TT) and prostate cancer (</a:t>
            </a:r>
            <a:r>
              <a:rPr lang="en-US" sz="3600" dirty="0" err="1">
                <a:solidFill>
                  <a:srgbClr val="000000"/>
                </a:solidFill>
              </a:rPr>
              <a:t>PCa</a:t>
            </a:r>
            <a:r>
              <a:rPr lang="en-US" sz="3600" dirty="0">
                <a:solidFill>
                  <a:srgbClr val="000000"/>
                </a:solidFill>
              </a:rPr>
              <a:t>) is unclear</a:t>
            </a:r>
          </a:p>
        </p:txBody>
      </p:sp>
      <p:sp>
        <p:nvSpPr>
          <p:cNvPr id="18" name="Text Placeholder 3"/>
          <p:cNvSpPr txBox="1">
            <a:spLocks/>
          </p:cNvSpPr>
          <p:nvPr/>
        </p:nvSpPr>
        <p:spPr>
          <a:xfrm>
            <a:off x="1524000" y="5894910"/>
            <a:ext cx="9854153" cy="514054"/>
          </a:xfrm>
          <a:prstGeom prst="rect">
            <a:avLst/>
          </a:prstGeom>
        </p:spPr>
        <p:txBody>
          <a:bodyPr vert="horz" lIns="91440" tIns="45720" rIns="91440" bIns="45720" rtlCol="0" anchor="b">
            <a:no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00" dirty="0">
                <a:solidFill>
                  <a:srgbClr val="000000"/>
                </a:solidFill>
              </a:rPr>
              <a:t>1. </a:t>
            </a:r>
            <a:r>
              <a:rPr lang="en-GB" sz="900" dirty="0" err="1">
                <a:solidFill>
                  <a:srgbClr val="000000"/>
                </a:solidFill>
              </a:rPr>
              <a:t>Klap</a:t>
            </a:r>
            <a:r>
              <a:rPr lang="en-GB" sz="900" dirty="0">
                <a:solidFill>
                  <a:srgbClr val="000000"/>
                </a:solidFill>
              </a:rPr>
              <a:t> J </a:t>
            </a:r>
            <a:r>
              <a:rPr lang="en-GB" sz="900" i="1" dirty="0">
                <a:solidFill>
                  <a:srgbClr val="000000"/>
                </a:solidFill>
              </a:rPr>
              <a:t>et al. J </a:t>
            </a:r>
            <a:r>
              <a:rPr lang="en-GB" sz="900" i="1" dirty="0" err="1">
                <a:solidFill>
                  <a:srgbClr val="000000"/>
                </a:solidFill>
              </a:rPr>
              <a:t>Urol</a:t>
            </a:r>
            <a:r>
              <a:rPr lang="en-GB" sz="900" i="1" dirty="0">
                <a:solidFill>
                  <a:srgbClr val="000000"/>
                </a:solidFill>
              </a:rPr>
              <a:t> </a:t>
            </a:r>
            <a:r>
              <a:rPr lang="en-GB" sz="900" dirty="0">
                <a:solidFill>
                  <a:srgbClr val="000000"/>
                </a:solidFill>
              </a:rPr>
              <a:t>2015; 193: 403–13. 2. </a:t>
            </a:r>
            <a:r>
              <a:rPr lang="en-US" sz="900" dirty="0">
                <a:solidFill>
                  <a:srgbClr val="000000"/>
                </a:solidFill>
              </a:rPr>
              <a:t>TESTOGEL</a:t>
            </a:r>
            <a:r>
              <a:rPr lang="en-US" sz="900" baseline="30000" dirty="0">
                <a:solidFill>
                  <a:srgbClr val="000000"/>
                </a:solidFill>
              </a:rPr>
              <a:t>® </a:t>
            </a:r>
            <a:r>
              <a:rPr lang="en-US" sz="900" dirty="0">
                <a:solidFill>
                  <a:srgbClr val="000000"/>
                </a:solidFill>
              </a:rPr>
              <a:t>16.2 mg/g Summary of Product Characteristics July 2018. 3. TESTOGEL</a:t>
            </a:r>
            <a:r>
              <a:rPr lang="en-US" sz="900" baseline="30000" dirty="0">
                <a:solidFill>
                  <a:srgbClr val="000000"/>
                </a:solidFill>
              </a:rPr>
              <a:t>®</a:t>
            </a:r>
            <a:r>
              <a:rPr lang="en-US" sz="900" dirty="0">
                <a:solidFill>
                  <a:srgbClr val="000000"/>
                </a:solidFill>
              </a:rPr>
              <a:t> 50 mg Summary of Product Characteristics August 2018. 4. </a:t>
            </a:r>
            <a:r>
              <a:rPr lang="en-US" sz="900" dirty="0" err="1">
                <a:solidFill>
                  <a:srgbClr val="000000"/>
                </a:solidFill>
              </a:rPr>
              <a:t>Tostran</a:t>
            </a:r>
            <a:r>
              <a:rPr lang="en-US" sz="900" dirty="0">
                <a:solidFill>
                  <a:srgbClr val="000000"/>
                </a:solidFill>
              </a:rPr>
              <a:t> 2% gel Summary of Product Characteristics February 2017. 5. </a:t>
            </a:r>
            <a:r>
              <a:rPr lang="en-US" sz="900" dirty="0" err="1">
                <a:solidFill>
                  <a:srgbClr val="000000"/>
                </a:solidFill>
              </a:rPr>
              <a:t>Testavan</a:t>
            </a:r>
            <a:r>
              <a:rPr lang="en-US" sz="900" dirty="0">
                <a:solidFill>
                  <a:srgbClr val="000000"/>
                </a:solidFill>
              </a:rPr>
              <a:t> 20 mg/g Summary of Product Characteristics September 2018. 6. </a:t>
            </a:r>
            <a:r>
              <a:rPr lang="en-US" sz="900" dirty="0" err="1">
                <a:solidFill>
                  <a:srgbClr val="000000"/>
                </a:solidFill>
              </a:rPr>
              <a:t>Nebido</a:t>
            </a:r>
            <a:r>
              <a:rPr lang="en-US" sz="900" dirty="0">
                <a:solidFill>
                  <a:srgbClr val="000000"/>
                </a:solidFill>
              </a:rPr>
              <a:t> 1000mg/4ml Summary of Product Characteristics October 2018. 7. </a:t>
            </a:r>
            <a:r>
              <a:rPr lang="en-US" sz="900" dirty="0" err="1">
                <a:solidFill>
                  <a:srgbClr val="000000"/>
                </a:solidFill>
              </a:rPr>
              <a:t>Sustanon</a:t>
            </a:r>
            <a:r>
              <a:rPr lang="en-US" sz="900" dirty="0">
                <a:solidFill>
                  <a:srgbClr val="000000"/>
                </a:solidFill>
              </a:rPr>
              <a:t> 250, 250mg/ml Summary of Product Characteristics January 2017.</a:t>
            </a:r>
          </a:p>
          <a:p>
            <a:endParaRPr lang="en-GB" sz="700" dirty="0">
              <a:solidFill>
                <a:srgbClr val="7F7F7F"/>
              </a:solidFill>
              <a:latin typeface="Arial"/>
            </a:endParaRPr>
          </a:p>
        </p:txBody>
      </p:sp>
      <p:sp>
        <p:nvSpPr>
          <p:cNvPr id="7" name="TextBox 6"/>
          <p:cNvSpPr txBox="1"/>
          <p:nvPr/>
        </p:nvSpPr>
        <p:spPr>
          <a:xfrm>
            <a:off x="4517789" y="2314840"/>
            <a:ext cx="2571206" cy="261610"/>
          </a:xfrm>
          <a:prstGeom prst="rect">
            <a:avLst/>
          </a:prstGeom>
          <a:solidFill>
            <a:srgbClr val="4EA5DA"/>
          </a:solidFill>
          <a:ln>
            <a:noFill/>
          </a:ln>
        </p:spPr>
        <p:txBody>
          <a:bodyPr wrap="square" rtlCol="0">
            <a:spAutoFit/>
          </a:bodyPr>
          <a:lstStyle/>
          <a:p>
            <a:pPr algn="ctr"/>
            <a:r>
              <a:rPr lang="en-GB" sz="1100" dirty="0">
                <a:solidFill>
                  <a:srgbClr val="000000"/>
                </a:solidFill>
                <a:latin typeface="Arial"/>
              </a:rPr>
              <a:t>Review of 45 articles*</a:t>
            </a:r>
            <a:r>
              <a:rPr lang="en-GB" sz="1100" baseline="30000" dirty="0">
                <a:solidFill>
                  <a:srgbClr val="000000"/>
                </a:solidFill>
                <a:latin typeface="Arial"/>
              </a:rPr>
              <a:t>1</a:t>
            </a:r>
          </a:p>
        </p:txBody>
      </p:sp>
      <p:sp>
        <p:nvSpPr>
          <p:cNvPr id="8" name="TextBox 7"/>
          <p:cNvSpPr txBox="1"/>
          <p:nvPr/>
        </p:nvSpPr>
        <p:spPr>
          <a:xfrm>
            <a:off x="7316654" y="2921494"/>
            <a:ext cx="2571206" cy="261610"/>
          </a:xfrm>
          <a:prstGeom prst="rect">
            <a:avLst/>
          </a:prstGeom>
          <a:solidFill>
            <a:srgbClr val="4EA5DA"/>
          </a:solidFill>
          <a:ln>
            <a:noFill/>
          </a:ln>
        </p:spPr>
        <p:txBody>
          <a:bodyPr wrap="square" rtlCol="0">
            <a:spAutoFit/>
          </a:bodyPr>
          <a:lstStyle/>
          <a:p>
            <a:pPr algn="ctr"/>
            <a:r>
              <a:rPr lang="en-GB" sz="1100" dirty="0">
                <a:solidFill>
                  <a:srgbClr val="000000"/>
                </a:solidFill>
                <a:latin typeface="Arial"/>
              </a:rPr>
              <a:t>10 studies</a:t>
            </a:r>
          </a:p>
        </p:txBody>
      </p:sp>
      <p:sp>
        <p:nvSpPr>
          <p:cNvPr id="9" name="TextBox 8"/>
          <p:cNvSpPr txBox="1"/>
          <p:nvPr/>
        </p:nvSpPr>
        <p:spPr>
          <a:xfrm>
            <a:off x="4517789" y="2917928"/>
            <a:ext cx="2571206" cy="261610"/>
          </a:xfrm>
          <a:prstGeom prst="rect">
            <a:avLst/>
          </a:prstGeom>
          <a:solidFill>
            <a:srgbClr val="4EA5DA"/>
          </a:solidFill>
          <a:ln>
            <a:noFill/>
          </a:ln>
        </p:spPr>
        <p:txBody>
          <a:bodyPr wrap="square" rtlCol="0">
            <a:spAutoFit/>
          </a:bodyPr>
          <a:lstStyle/>
          <a:p>
            <a:pPr algn="ctr"/>
            <a:r>
              <a:rPr lang="en-GB" sz="1100" dirty="0">
                <a:solidFill>
                  <a:srgbClr val="000000"/>
                </a:solidFill>
                <a:latin typeface="Arial"/>
              </a:rPr>
              <a:t>17 studies</a:t>
            </a:r>
          </a:p>
        </p:txBody>
      </p:sp>
      <p:sp>
        <p:nvSpPr>
          <p:cNvPr id="10" name="TextBox 9"/>
          <p:cNvSpPr txBox="1"/>
          <p:nvPr/>
        </p:nvSpPr>
        <p:spPr>
          <a:xfrm>
            <a:off x="1718924" y="2920609"/>
            <a:ext cx="2571206" cy="261610"/>
          </a:xfrm>
          <a:prstGeom prst="rect">
            <a:avLst/>
          </a:prstGeom>
          <a:solidFill>
            <a:srgbClr val="4EA5DA"/>
          </a:solidFill>
          <a:ln>
            <a:noFill/>
          </a:ln>
        </p:spPr>
        <p:txBody>
          <a:bodyPr wrap="square" rtlCol="0">
            <a:spAutoFit/>
          </a:bodyPr>
          <a:lstStyle/>
          <a:p>
            <a:pPr algn="ctr"/>
            <a:r>
              <a:rPr lang="en-GB" sz="1100" dirty="0">
                <a:solidFill>
                  <a:srgbClr val="000000"/>
                </a:solidFill>
                <a:latin typeface="Arial"/>
              </a:rPr>
              <a:t>18 studies</a:t>
            </a:r>
          </a:p>
        </p:txBody>
      </p:sp>
      <p:sp>
        <p:nvSpPr>
          <p:cNvPr id="11" name="TextBox 10"/>
          <p:cNvSpPr txBox="1"/>
          <p:nvPr/>
        </p:nvSpPr>
        <p:spPr>
          <a:xfrm>
            <a:off x="4517789" y="3525121"/>
            <a:ext cx="2571206" cy="430887"/>
          </a:xfrm>
          <a:prstGeom prst="rect">
            <a:avLst/>
          </a:prstGeom>
          <a:solidFill>
            <a:srgbClr val="4EA5DA"/>
          </a:solidFill>
          <a:ln>
            <a:noFill/>
          </a:ln>
        </p:spPr>
        <p:txBody>
          <a:bodyPr wrap="square" rtlCol="0">
            <a:spAutoFit/>
          </a:bodyPr>
          <a:lstStyle/>
          <a:p>
            <a:pPr algn="ctr"/>
            <a:r>
              <a:rPr lang="en-GB" sz="1100" dirty="0">
                <a:solidFill>
                  <a:srgbClr val="000000"/>
                </a:solidFill>
                <a:latin typeface="Arial"/>
              </a:rPr>
              <a:t>Association between </a:t>
            </a:r>
            <a:r>
              <a:rPr lang="en-GB" sz="1100" b="1" dirty="0">
                <a:solidFill>
                  <a:srgbClr val="000000"/>
                </a:solidFill>
                <a:latin typeface="Arial"/>
              </a:rPr>
              <a:t>high</a:t>
            </a:r>
            <a:r>
              <a:rPr lang="en-GB" sz="1100" dirty="0">
                <a:solidFill>
                  <a:srgbClr val="000000"/>
                </a:solidFill>
                <a:latin typeface="Arial"/>
              </a:rPr>
              <a:t> </a:t>
            </a:r>
          </a:p>
          <a:p>
            <a:pPr algn="ctr"/>
            <a:r>
              <a:rPr lang="en-GB" sz="1100" dirty="0">
                <a:solidFill>
                  <a:srgbClr val="000000"/>
                </a:solidFill>
                <a:latin typeface="Arial"/>
              </a:rPr>
              <a:t>TT &amp; </a:t>
            </a:r>
            <a:r>
              <a:rPr lang="en-GB" sz="1100" dirty="0" err="1">
                <a:solidFill>
                  <a:srgbClr val="000000"/>
                </a:solidFill>
                <a:latin typeface="Arial"/>
              </a:rPr>
              <a:t>PCa</a:t>
            </a:r>
            <a:endParaRPr lang="en-GB" sz="1100" dirty="0">
              <a:solidFill>
                <a:srgbClr val="000000"/>
              </a:solidFill>
              <a:latin typeface="Arial"/>
            </a:endParaRPr>
          </a:p>
        </p:txBody>
      </p:sp>
      <p:sp>
        <p:nvSpPr>
          <p:cNvPr id="12" name="TextBox 11"/>
          <p:cNvSpPr txBox="1"/>
          <p:nvPr/>
        </p:nvSpPr>
        <p:spPr>
          <a:xfrm>
            <a:off x="7316654" y="3525121"/>
            <a:ext cx="2571206" cy="430887"/>
          </a:xfrm>
          <a:prstGeom prst="rect">
            <a:avLst/>
          </a:prstGeom>
          <a:solidFill>
            <a:srgbClr val="4EA5DA"/>
          </a:solidFill>
          <a:ln>
            <a:noFill/>
          </a:ln>
        </p:spPr>
        <p:txBody>
          <a:bodyPr wrap="square" rtlCol="0">
            <a:spAutoFit/>
          </a:bodyPr>
          <a:lstStyle/>
          <a:p>
            <a:pPr algn="ctr"/>
            <a:r>
              <a:rPr lang="en-GB" sz="1100" b="1" dirty="0">
                <a:solidFill>
                  <a:srgbClr val="000000"/>
                </a:solidFill>
                <a:latin typeface="Arial"/>
              </a:rPr>
              <a:t>No association </a:t>
            </a:r>
            <a:r>
              <a:rPr lang="en-GB" sz="1100" dirty="0">
                <a:solidFill>
                  <a:srgbClr val="000000"/>
                </a:solidFill>
                <a:latin typeface="Arial"/>
              </a:rPr>
              <a:t>between </a:t>
            </a:r>
          </a:p>
          <a:p>
            <a:pPr algn="ctr"/>
            <a:r>
              <a:rPr lang="en-GB" sz="1100" dirty="0">
                <a:solidFill>
                  <a:srgbClr val="000000"/>
                </a:solidFill>
                <a:latin typeface="Arial"/>
              </a:rPr>
              <a:t>TT &amp; </a:t>
            </a:r>
            <a:r>
              <a:rPr lang="en-GB" sz="1100" dirty="0" err="1">
                <a:solidFill>
                  <a:srgbClr val="000000"/>
                </a:solidFill>
                <a:latin typeface="Arial"/>
              </a:rPr>
              <a:t>PCa</a:t>
            </a:r>
            <a:endParaRPr lang="en-GB" sz="1100" dirty="0">
              <a:solidFill>
                <a:srgbClr val="000000"/>
              </a:solidFill>
              <a:latin typeface="Arial"/>
            </a:endParaRPr>
          </a:p>
        </p:txBody>
      </p:sp>
      <p:sp>
        <p:nvSpPr>
          <p:cNvPr id="13" name="Down Arrow 12"/>
          <p:cNvSpPr/>
          <p:nvPr/>
        </p:nvSpPr>
        <p:spPr>
          <a:xfrm>
            <a:off x="5647511" y="3236200"/>
            <a:ext cx="335589" cy="232258"/>
          </a:xfrm>
          <a:prstGeom prst="downArrow">
            <a:avLst/>
          </a:prstGeom>
          <a:solidFill>
            <a:srgbClr val="4544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bg1"/>
              </a:solidFill>
              <a:latin typeface="Arial"/>
            </a:endParaRPr>
          </a:p>
        </p:txBody>
      </p:sp>
      <p:sp>
        <p:nvSpPr>
          <p:cNvPr id="16" name="Down Arrow 15"/>
          <p:cNvSpPr/>
          <p:nvPr/>
        </p:nvSpPr>
        <p:spPr>
          <a:xfrm>
            <a:off x="5635201" y="2631288"/>
            <a:ext cx="335589" cy="247863"/>
          </a:xfrm>
          <a:prstGeom prst="downArrow">
            <a:avLst/>
          </a:prstGeom>
          <a:solidFill>
            <a:srgbClr val="4544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bg1"/>
              </a:solidFill>
              <a:latin typeface="Arial"/>
            </a:endParaRPr>
          </a:p>
        </p:txBody>
      </p:sp>
      <p:sp>
        <p:nvSpPr>
          <p:cNvPr id="6" name="TextBox 5"/>
          <p:cNvSpPr txBox="1"/>
          <p:nvPr/>
        </p:nvSpPr>
        <p:spPr>
          <a:xfrm>
            <a:off x="1718924" y="3536724"/>
            <a:ext cx="2571206" cy="430887"/>
          </a:xfrm>
          <a:prstGeom prst="rect">
            <a:avLst/>
          </a:prstGeom>
          <a:solidFill>
            <a:srgbClr val="4EA5DA"/>
          </a:solidFill>
        </p:spPr>
        <p:txBody>
          <a:bodyPr wrap="square" rtlCol="0">
            <a:spAutoFit/>
          </a:bodyPr>
          <a:lstStyle/>
          <a:p>
            <a:pPr algn="ctr"/>
            <a:r>
              <a:rPr lang="en-GB" sz="1100" dirty="0">
                <a:solidFill>
                  <a:srgbClr val="000000"/>
                </a:solidFill>
                <a:latin typeface="Arial"/>
              </a:rPr>
              <a:t>Association between </a:t>
            </a:r>
            <a:r>
              <a:rPr lang="en-GB" sz="1100" b="1" dirty="0">
                <a:solidFill>
                  <a:srgbClr val="000000"/>
                </a:solidFill>
                <a:latin typeface="Arial"/>
              </a:rPr>
              <a:t>low </a:t>
            </a:r>
          </a:p>
          <a:p>
            <a:pPr algn="ctr"/>
            <a:r>
              <a:rPr lang="en-GB" sz="1100" dirty="0">
                <a:solidFill>
                  <a:srgbClr val="000000"/>
                </a:solidFill>
                <a:latin typeface="Arial"/>
              </a:rPr>
              <a:t>TT &amp; </a:t>
            </a:r>
            <a:r>
              <a:rPr lang="en-GB" sz="1100" dirty="0" err="1">
                <a:solidFill>
                  <a:srgbClr val="000000"/>
                </a:solidFill>
                <a:latin typeface="Arial"/>
              </a:rPr>
              <a:t>PCa</a:t>
            </a:r>
            <a:endParaRPr lang="en-GB" sz="1100" dirty="0">
              <a:solidFill>
                <a:srgbClr val="000000"/>
              </a:solidFill>
              <a:latin typeface="Arial"/>
            </a:endParaRPr>
          </a:p>
        </p:txBody>
      </p:sp>
      <p:sp>
        <p:nvSpPr>
          <p:cNvPr id="20" name="Down Arrow 19"/>
          <p:cNvSpPr/>
          <p:nvPr/>
        </p:nvSpPr>
        <p:spPr>
          <a:xfrm>
            <a:off x="8456726" y="3223564"/>
            <a:ext cx="335589" cy="247863"/>
          </a:xfrm>
          <a:prstGeom prst="downArrow">
            <a:avLst/>
          </a:prstGeom>
          <a:solidFill>
            <a:srgbClr val="4544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bg1"/>
              </a:solidFill>
              <a:latin typeface="Arial"/>
            </a:endParaRPr>
          </a:p>
        </p:txBody>
      </p:sp>
      <p:sp>
        <p:nvSpPr>
          <p:cNvPr id="21" name="Down Arrow 20"/>
          <p:cNvSpPr/>
          <p:nvPr/>
        </p:nvSpPr>
        <p:spPr>
          <a:xfrm>
            <a:off x="2858996" y="3241784"/>
            <a:ext cx="335589" cy="247863"/>
          </a:xfrm>
          <a:prstGeom prst="downArrow">
            <a:avLst/>
          </a:prstGeom>
          <a:solidFill>
            <a:srgbClr val="4544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bg1"/>
              </a:solidFill>
              <a:latin typeface="Arial"/>
            </a:endParaRPr>
          </a:p>
        </p:txBody>
      </p:sp>
      <p:sp>
        <p:nvSpPr>
          <p:cNvPr id="5" name="TextBox 4">
            <a:extLst>
              <a:ext uri="{FF2B5EF4-FFF2-40B4-BE49-F238E27FC236}">
                <a16:creationId xmlns:a16="http://schemas.microsoft.com/office/drawing/2014/main" id="{F9FFD45B-0206-4366-AEBF-70B57DB3D8FC}"/>
              </a:ext>
            </a:extLst>
          </p:cNvPr>
          <p:cNvSpPr txBox="1"/>
          <p:nvPr/>
        </p:nvSpPr>
        <p:spPr>
          <a:xfrm>
            <a:off x="3344119" y="5057817"/>
            <a:ext cx="4802553" cy="246221"/>
          </a:xfrm>
          <a:prstGeom prst="rect">
            <a:avLst/>
          </a:prstGeom>
          <a:noFill/>
        </p:spPr>
        <p:txBody>
          <a:bodyPr wrap="square" rtlCol="0">
            <a:spAutoFit/>
          </a:bodyPr>
          <a:lstStyle/>
          <a:p>
            <a:pPr algn="ctr"/>
            <a:r>
              <a:rPr lang="en-GB" sz="1000" b="1" dirty="0">
                <a:solidFill>
                  <a:schemeClr val="accent5"/>
                </a:solidFill>
              </a:rPr>
              <a:t>Chart adapted from </a:t>
            </a:r>
            <a:r>
              <a:rPr lang="en-GB" sz="1000" b="1" dirty="0" err="1">
                <a:solidFill>
                  <a:schemeClr val="accent5"/>
                </a:solidFill>
              </a:rPr>
              <a:t>Klap</a:t>
            </a:r>
            <a:r>
              <a:rPr lang="en-GB" sz="1000" b="1" dirty="0">
                <a:solidFill>
                  <a:schemeClr val="accent5"/>
                </a:solidFill>
              </a:rPr>
              <a:t> et al </a:t>
            </a:r>
            <a:r>
              <a:rPr lang="pl-PL" sz="1000" b="1" dirty="0">
                <a:solidFill>
                  <a:schemeClr val="accent5"/>
                </a:solidFill>
              </a:rPr>
              <a:t>J Urol 2015; 193: 403–13</a:t>
            </a:r>
            <a:r>
              <a:rPr lang="pl-PL" sz="1000" b="1" dirty="0"/>
              <a:t>. </a:t>
            </a:r>
            <a:endParaRPr lang="en-GB" sz="1000" b="1" dirty="0"/>
          </a:p>
        </p:txBody>
      </p:sp>
      <p:grpSp>
        <p:nvGrpSpPr>
          <p:cNvPr id="22" name="Group 21">
            <a:extLst>
              <a:ext uri="{FF2B5EF4-FFF2-40B4-BE49-F238E27FC236}">
                <a16:creationId xmlns:a16="http://schemas.microsoft.com/office/drawing/2014/main" id="{5AF17C90-4C8F-4C4D-95D0-4320A40995EC}"/>
              </a:ext>
            </a:extLst>
          </p:cNvPr>
          <p:cNvGrpSpPr/>
          <p:nvPr/>
        </p:nvGrpSpPr>
        <p:grpSpPr>
          <a:xfrm>
            <a:off x="1524000" y="4134737"/>
            <a:ext cx="8534006" cy="432244"/>
            <a:chOff x="325226" y="3602560"/>
            <a:chExt cx="8466618" cy="394952"/>
          </a:xfrm>
          <a:noFill/>
        </p:grpSpPr>
        <p:sp>
          <p:nvSpPr>
            <p:cNvPr id="23" name="Rectangle 22">
              <a:extLst>
                <a:ext uri="{FF2B5EF4-FFF2-40B4-BE49-F238E27FC236}">
                  <a16:creationId xmlns:a16="http://schemas.microsoft.com/office/drawing/2014/main" id="{3AE3D260-E580-4EE5-9806-F22FBE5E3858}"/>
                </a:ext>
              </a:extLst>
            </p:cNvPr>
            <p:cNvSpPr/>
            <p:nvPr/>
          </p:nvSpPr>
          <p:spPr>
            <a:xfrm>
              <a:off x="370474" y="3602560"/>
              <a:ext cx="8421370" cy="33259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tx1"/>
                </a:solidFill>
                <a:latin typeface="Arial"/>
              </a:endParaRPr>
            </a:p>
          </p:txBody>
        </p:sp>
        <p:sp>
          <p:nvSpPr>
            <p:cNvPr id="24" name="Rectangle 23">
              <a:extLst>
                <a:ext uri="{FF2B5EF4-FFF2-40B4-BE49-F238E27FC236}">
                  <a16:creationId xmlns:a16="http://schemas.microsoft.com/office/drawing/2014/main" id="{C4C432C4-A076-4D36-A832-5857E63FF570}"/>
                </a:ext>
              </a:extLst>
            </p:cNvPr>
            <p:cNvSpPr/>
            <p:nvPr/>
          </p:nvSpPr>
          <p:spPr>
            <a:xfrm>
              <a:off x="325226" y="3765502"/>
              <a:ext cx="8376124" cy="232010"/>
            </a:xfrm>
            <a:prstGeom prst="rect">
              <a:avLst/>
            </a:prstGeom>
            <a:grpFill/>
          </p:spPr>
          <p:txBody>
            <a:bodyPr wrap="square">
              <a:spAutoFit/>
            </a:bodyPr>
            <a:lstStyle/>
            <a:p>
              <a:pPr algn="ctr"/>
              <a:endParaRPr lang="en-US" sz="1050" dirty="0">
                <a:latin typeface="Arial"/>
              </a:endParaRPr>
            </a:p>
          </p:txBody>
        </p:sp>
      </p:grpSp>
      <p:sp>
        <p:nvSpPr>
          <p:cNvPr id="14" name="TextBox 13">
            <a:extLst>
              <a:ext uri="{FF2B5EF4-FFF2-40B4-BE49-F238E27FC236}">
                <a16:creationId xmlns:a16="http://schemas.microsoft.com/office/drawing/2014/main" id="{5D29EB2C-8392-4737-8B7E-B2722335E2CA}"/>
              </a:ext>
            </a:extLst>
          </p:cNvPr>
          <p:cNvSpPr txBox="1"/>
          <p:nvPr/>
        </p:nvSpPr>
        <p:spPr>
          <a:xfrm>
            <a:off x="365760" y="1649359"/>
            <a:ext cx="10799064" cy="338554"/>
          </a:xfrm>
          <a:prstGeom prst="rect">
            <a:avLst/>
          </a:prstGeom>
          <a:noFill/>
        </p:spPr>
        <p:txBody>
          <a:bodyPr wrap="square" rtlCol="0">
            <a:spAutoFit/>
          </a:bodyPr>
          <a:lstStyle/>
          <a:p>
            <a:pPr algn="ctr"/>
            <a:r>
              <a:rPr lang="en-GB" sz="1600" b="1" u="sng" dirty="0">
                <a:solidFill>
                  <a:schemeClr val="accent5"/>
                </a:solidFill>
              </a:rPr>
              <a:t>Summary chart highlighting inconsistent results in trials that looked at association between TT and </a:t>
            </a:r>
            <a:r>
              <a:rPr lang="en-GB" sz="1600" b="1" u="sng" dirty="0" err="1">
                <a:solidFill>
                  <a:schemeClr val="accent5"/>
                </a:solidFill>
              </a:rPr>
              <a:t>PCa</a:t>
            </a:r>
            <a:endParaRPr lang="en-GB" sz="1600" b="1" u="sng" dirty="0">
              <a:solidFill>
                <a:schemeClr val="accent5"/>
              </a:solidFill>
            </a:endParaRPr>
          </a:p>
        </p:txBody>
      </p:sp>
      <p:sp>
        <p:nvSpPr>
          <p:cNvPr id="25" name="Text Placeholder 3">
            <a:extLst>
              <a:ext uri="{FF2B5EF4-FFF2-40B4-BE49-F238E27FC236}">
                <a16:creationId xmlns:a16="http://schemas.microsoft.com/office/drawing/2014/main" id="{2D574BBB-25B0-4615-9D60-31C2DA6EE103}"/>
              </a:ext>
            </a:extLst>
          </p:cNvPr>
          <p:cNvSpPr txBox="1">
            <a:spLocks/>
          </p:cNvSpPr>
          <p:nvPr/>
        </p:nvSpPr>
        <p:spPr>
          <a:xfrm>
            <a:off x="1658423" y="4748834"/>
            <a:ext cx="8481816" cy="346443"/>
          </a:xfrm>
          <a:prstGeom prst="rect">
            <a:avLst/>
          </a:prstGeom>
        </p:spPr>
        <p:txBody>
          <a:bodyPr vert="horz" lIns="91440" tIns="45720" rIns="91440" bIns="45720" rtlCol="0" anchor="b">
            <a:no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000" dirty="0">
                <a:solidFill>
                  <a:srgbClr val="000000"/>
                </a:solidFill>
              </a:rPr>
              <a:t>*Literature search identified 45 articles published between 1994 and 2014 reporting the findings of randomised controlled trials, prospective studies or studies containing observational data on the relationship between TT and </a:t>
            </a:r>
            <a:r>
              <a:rPr lang="en-GB" sz="1000" dirty="0" err="1">
                <a:solidFill>
                  <a:srgbClr val="000000"/>
                </a:solidFill>
              </a:rPr>
              <a:t>PCa</a:t>
            </a:r>
            <a:r>
              <a:rPr lang="en-GB" sz="1000" dirty="0">
                <a:solidFill>
                  <a:srgbClr val="000000"/>
                </a:solidFill>
              </a:rPr>
              <a:t>.</a:t>
            </a:r>
            <a:br>
              <a:rPr lang="en-GB" sz="700" dirty="0">
                <a:solidFill>
                  <a:schemeClr val="tx1"/>
                </a:solidFill>
                <a:latin typeface="Arial"/>
              </a:rPr>
            </a:br>
            <a:endParaRPr lang="en-GB" sz="700" dirty="0">
              <a:solidFill>
                <a:schemeClr val="tx1"/>
              </a:solidFill>
              <a:latin typeface="Arial"/>
            </a:endParaRPr>
          </a:p>
        </p:txBody>
      </p:sp>
      <p:sp>
        <p:nvSpPr>
          <p:cNvPr id="3" name="Content Placeholder 2"/>
          <p:cNvSpPr>
            <a:spLocks noGrp="1"/>
          </p:cNvSpPr>
          <p:nvPr>
            <p:ph idx="1"/>
          </p:nvPr>
        </p:nvSpPr>
        <p:spPr>
          <a:xfrm>
            <a:off x="1569608" y="4066495"/>
            <a:ext cx="8659446" cy="409938"/>
          </a:xfrm>
          <a:ln>
            <a:solidFill>
              <a:srgbClr val="002060"/>
            </a:solidFill>
          </a:ln>
        </p:spPr>
        <p:txBody>
          <a:bodyPr anchor="ctr" anchorCtr="0">
            <a:normAutofit/>
          </a:bodyPr>
          <a:lstStyle/>
          <a:p>
            <a:pPr marL="0" indent="0" algn="ctr">
              <a:spcAft>
                <a:spcPts val="600"/>
              </a:spcAft>
              <a:buNone/>
            </a:pPr>
            <a:r>
              <a:rPr lang="en-US" sz="1100" b="1" dirty="0">
                <a:solidFill>
                  <a:srgbClr val="000000"/>
                </a:solidFill>
              </a:rPr>
              <a:t>Because the relationship is unclear, SPCs for all testosterone therapies still carry the contraindication and warnings</a:t>
            </a:r>
            <a:r>
              <a:rPr lang="en-US" sz="1100" b="1" baseline="30000" dirty="0">
                <a:solidFill>
                  <a:srgbClr val="000000"/>
                </a:solidFill>
              </a:rPr>
              <a:t>2-7</a:t>
            </a:r>
          </a:p>
        </p:txBody>
      </p:sp>
    </p:spTree>
    <p:extLst>
      <p:ext uri="{BB962C8B-B14F-4D97-AF65-F5344CB8AC3E}">
        <p14:creationId xmlns:p14="http://schemas.microsoft.com/office/powerpoint/2010/main" val="460260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7CD77FD-0155-4BCD-93B8-2F810E0957EC}"/>
              </a:ext>
            </a:extLst>
          </p:cNvPr>
          <p:cNvPicPr>
            <a:picLocks noGrp="1" noChangeAspect="1"/>
          </p:cNvPicPr>
          <p:nvPr>
            <p:ph idx="1"/>
          </p:nvPr>
        </p:nvPicPr>
        <p:blipFill>
          <a:blip r:embed="rId3"/>
          <a:stretch>
            <a:fillRect/>
          </a:stretch>
        </p:blipFill>
        <p:spPr>
          <a:xfrm>
            <a:off x="2666749" y="1190552"/>
            <a:ext cx="6379966" cy="4476896"/>
          </a:xfrm>
          <a:prstGeom prst="rect">
            <a:avLst/>
          </a:prstGeom>
        </p:spPr>
      </p:pic>
      <p:sp>
        <p:nvSpPr>
          <p:cNvPr id="7" name="Title 1">
            <a:extLst>
              <a:ext uri="{FF2B5EF4-FFF2-40B4-BE49-F238E27FC236}">
                <a16:creationId xmlns:a16="http://schemas.microsoft.com/office/drawing/2014/main" id="{0277CEA1-BF96-4C85-AC24-77524D1AAE9A}"/>
              </a:ext>
            </a:extLst>
          </p:cNvPr>
          <p:cNvSpPr txBox="1">
            <a:spLocks/>
          </p:cNvSpPr>
          <p:nvPr/>
        </p:nvSpPr>
        <p:spPr>
          <a:xfrm>
            <a:off x="246888" y="304799"/>
            <a:ext cx="11219688" cy="746761"/>
          </a:xfrm>
          <a:prstGeom prst="rect">
            <a:avLst/>
          </a:prstGeom>
        </p:spPr>
        <p:txBody>
          <a:bodyPr vert="horz" lIns="91440" tIns="45720" rIns="91440" bIns="45720" rtlCol="0" anchor="ctr">
            <a:normAutofit fontScale="97500"/>
          </a:bodyPr>
          <a:lstStyle>
            <a:lvl1pPr algn="l" defTabSz="457200" rtl="0" eaLnBrk="1" latinLnBrk="0" hangingPunct="1">
              <a:lnSpc>
                <a:spcPct val="80000"/>
              </a:lnSpc>
              <a:spcBef>
                <a:spcPct val="0"/>
              </a:spcBef>
              <a:buClr>
                <a:schemeClr val="tx2"/>
              </a:buClr>
              <a:buNone/>
              <a:defRPr sz="4400" b="1" i="0" kern="1200" baseline="0">
                <a:solidFill>
                  <a:schemeClr val="tx2"/>
                </a:solidFill>
                <a:latin typeface="Calibri"/>
                <a:ea typeface="+mj-ea"/>
                <a:cs typeface="+mj-cs"/>
              </a:defRPr>
            </a:lvl1pPr>
          </a:lstStyle>
          <a:p>
            <a:pPr algn="ctr"/>
            <a:r>
              <a:rPr lang="en-US" sz="4000" b="0" dirty="0">
                <a:solidFill>
                  <a:srgbClr val="000000"/>
                </a:solidFill>
                <a:latin typeface="+mj-lt"/>
              </a:rPr>
              <a:t>Testosterone Physiology - Conversion</a:t>
            </a:r>
          </a:p>
        </p:txBody>
      </p:sp>
      <p:sp>
        <p:nvSpPr>
          <p:cNvPr id="8" name="Rectangle 7">
            <a:extLst>
              <a:ext uri="{FF2B5EF4-FFF2-40B4-BE49-F238E27FC236}">
                <a16:creationId xmlns:a16="http://schemas.microsoft.com/office/drawing/2014/main" id="{B24E7F48-7CF8-4796-84B5-3F14DDC67930}"/>
              </a:ext>
            </a:extLst>
          </p:cNvPr>
          <p:cNvSpPr/>
          <p:nvPr/>
        </p:nvSpPr>
        <p:spPr>
          <a:xfrm>
            <a:off x="1723696" y="5841093"/>
            <a:ext cx="8744607" cy="523220"/>
          </a:xfrm>
          <a:prstGeom prst="rect">
            <a:avLst/>
          </a:prstGeom>
        </p:spPr>
        <p:txBody>
          <a:bodyPr wrap="square">
            <a:spAutoFit/>
          </a:bodyPr>
          <a:lstStyle/>
          <a:p>
            <a:pPr algn="ctr"/>
            <a:r>
              <a:rPr lang="en-GB" altLang="en-US" sz="1400" dirty="0">
                <a:solidFill>
                  <a:schemeClr val="accent5"/>
                </a:solidFill>
              </a:rPr>
              <a:t>Figure adapted from Molina PE. Male Reproductive System. In: Raff H, </a:t>
            </a:r>
            <a:r>
              <a:rPr lang="en-GB" altLang="en-US" sz="1400" dirty="0" err="1">
                <a:solidFill>
                  <a:schemeClr val="accent5"/>
                </a:solidFill>
              </a:rPr>
              <a:t>Levitzky</a:t>
            </a:r>
            <a:r>
              <a:rPr lang="en-GB" altLang="en-US" sz="1400" dirty="0">
                <a:solidFill>
                  <a:schemeClr val="accent5"/>
                </a:solidFill>
              </a:rPr>
              <a:t> M, eds. </a:t>
            </a:r>
            <a:r>
              <a:rPr lang="en-GB" altLang="en-US" sz="1400" i="1" dirty="0">
                <a:solidFill>
                  <a:schemeClr val="accent5"/>
                </a:solidFill>
              </a:rPr>
              <a:t>Medical Physiology: A Systems Approach</a:t>
            </a:r>
            <a:r>
              <a:rPr lang="en-GB" altLang="en-US" sz="1400" dirty="0">
                <a:solidFill>
                  <a:schemeClr val="accent5"/>
                </a:solidFill>
              </a:rPr>
              <a:t>: The McGraw-Hill Companies; 2011: 683-694.</a:t>
            </a:r>
            <a:endParaRPr lang="en-NZ" altLang="en-US" sz="1400" dirty="0">
              <a:solidFill>
                <a:schemeClr val="accent5"/>
              </a:solidFill>
            </a:endParaRPr>
          </a:p>
        </p:txBody>
      </p:sp>
    </p:spTree>
    <p:extLst>
      <p:ext uri="{BB962C8B-B14F-4D97-AF65-F5344CB8AC3E}">
        <p14:creationId xmlns:p14="http://schemas.microsoft.com/office/powerpoint/2010/main" val="27667628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792" y="264043"/>
            <a:ext cx="11019934" cy="834047"/>
          </a:xfrm>
        </p:spPr>
        <p:txBody>
          <a:bodyPr>
            <a:noAutofit/>
          </a:bodyPr>
          <a:lstStyle/>
          <a:p>
            <a:pPr algn="ctr"/>
            <a:r>
              <a:rPr lang="en-GB" sz="3200" dirty="0">
                <a:solidFill>
                  <a:srgbClr val="000000"/>
                </a:solidFill>
              </a:rPr>
              <a:t>Meta-analysis of 51 studies showed no significant effect on prostate outcomes (1 of 2)</a:t>
            </a:r>
            <a:endParaRPr lang="en-US" sz="3200" dirty="0">
              <a:solidFill>
                <a:srgbClr val="000000"/>
              </a:solidFill>
            </a:endParaRPr>
          </a:p>
        </p:txBody>
      </p:sp>
      <p:sp>
        <p:nvSpPr>
          <p:cNvPr id="3" name="Content Placeholder 2"/>
          <p:cNvSpPr>
            <a:spLocks noGrp="1"/>
          </p:cNvSpPr>
          <p:nvPr>
            <p:ph idx="1"/>
          </p:nvPr>
        </p:nvSpPr>
        <p:spPr>
          <a:xfrm>
            <a:off x="480767" y="1653364"/>
            <a:ext cx="10642861" cy="3435583"/>
          </a:xfrm>
        </p:spPr>
        <p:txBody>
          <a:bodyPr>
            <a:normAutofit/>
          </a:bodyPr>
          <a:lstStyle/>
          <a:p>
            <a:pPr marL="0" indent="0" algn="ctr">
              <a:buNone/>
            </a:pPr>
            <a:r>
              <a:rPr lang="en-GB" sz="1600" u="sng" dirty="0">
                <a:solidFill>
                  <a:schemeClr val="accent5"/>
                </a:solidFill>
              </a:rPr>
              <a:t>Fernandez-</a:t>
            </a:r>
            <a:r>
              <a:rPr lang="en-GB" sz="1600" u="sng" dirty="0" err="1">
                <a:solidFill>
                  <a:schemeClr val="accent5"/>
                </a:solidFill>
              </a:rPr>
              <a:t>Balsells</a:t>
            </a:r>
            <a:r>
              <a:rPr lang="en-GB" sz="1600" u="sng" dirty="0">
                <a:solidFill>
                  <a:schemeClr val="accent5"/>
                </a:solidFill>
              </a:rPr>
              <a:t> et al. Adverse Effects of </a:t>
            </a:r>
            <a:r>
              <a:rPr lang="en-GB" sz="1600" u="sng" dirty="0" err="1">
                <a:solidFill>
                  <a:schemeClr val="accent5"/>
                </a:solidFill>
              </a:rPr>
              <a:t>TTh</a:t>
            </a:r>
            <a:r>
              <a:rPr lang="en-GB" sz="1600" u="sng" dirty="0">
                <a:solidFill>
                  <a:schemeClr val="accent5"/>
                </a:solidFill>
              </a:rPr>
              <a:t> in Adult Men: A Systematic Review &amp; Meta-analysis </a:t>
            </a:r>
          </a:p>
          <a:p>
            <a:pPr marL="0" indent="0" algn="ctr">
              <a:buNone/>
            </a:pPr>
            <a:r>
              <a:rPr lang="en-GB" sz="1700" b="1" i="1" u="sng" dirty="0">
                <a:solidFill>
                  <a:schemeClr val="accent5"/>
                </a:solidFill>
              </a:rPr>
              <a:t>Journal of </a:t>
            </a:r>
            <a:r>
              <a:rPr lang="it-IT" sz="1700" b="1" i="1" u="sng" dirty="0">
                <a:solidFill>
                  <a:schemeClr val="accent5"/>
                </a:solidFill>
              </a:rPr>
              <a:t>Clinical Endocrinol Metab, June 2010, 95(6):2560–2575</a:t>
            </a:r>
          </a:p>
          <a:p>
            <a:pPr>
              <a:buClr>
                <a:srgbClr val="000000"/>
              </a:buClr>
              <a:buFont typeface="Calibri" panose="020F0502020204030204" pitchFamily="34" charset="0"/>
              <a:buChar char="-"/>
            </a:pPr>
            <a:endParaRPr lang="en-GB" sz="1500" b="1" i="1" dirty="0">
              <a:solidFill>
                <a:srgbClr val="000000"/>
              </a:solidFill>
            </a:endParaRPr>
          </a:p>
          <a:p>
            <a:pPr lvl="1">
              <a:buClr>
                <a:srgbClr val="000000"/>
              </a:buClr>
              <a:buFont typeface="Calibri" panose="020F0502020204030204" pitchFamily="34" charset="0"/>
              <a:buChar char="-"/>
            </a:pPr>
            <a:r>
              <a:rPr lang="en-GB" sz="1500" dirty="0">
                <a:solidFill>
                  <a:srgbClr val="000000"/>
                </a:solidFill>
              </a:rPr>
              <a:t>Systematic review &amp; meta-analysis of 51 randomised and non-randomised comparative studies of adult men with low or low-normal testosterone receiving </a:t>
            </a:r>
            <a:r>
              <a:rPr lang="en-GB" sz="1500" dirty="0" err="1">
                <a:solidFill>
                  <a:srgbClr val="000000"/>
                </a:solidFill>
              </a:rPr>
              <a:t>TTh</a:t>
            </a:r>
            <a:r>
              <a:rPr lang="en-GB" sz="1500" dirty="0">
                <a:solidFill>
                  <a:srgbClr val="000000"/>
                </a:solidFill>
              </a:rPr>
              <a:t> for ≥3 months to 3 years</a:t>
            </a:r>
          </a:p>
          <a:p>
            <a:pPr lvl="1">
              <a:buClr>
                <a:srgbClr val="000000"/>
              </a:buClr>
              <a:buFont typeface="Calibri" panose="020F0502020204030204" pitchFamily="34" charset="0"/>
              <a:buChar char="-"/>
            </a:pPr>
            <a:r>
              <a:rPr lang="en-GB" sz="1500" dirty="0">
                <a:solidFill>
                  <a:srgbClr val="000000"/>
                </a:solidFill>
              </a:rPr>
              <a:t>Objective was to conduct an updated systematic review of randomised trials and observational studies with long term follow up, to evaluate the adverse effects of testosterone therapy in men, including prostate outcomes.</a:t>
            </a:r>
          </a:p>
          <a:p>
            <a:pPr lvl="1">
              <a:buClr>
                <a:srgbClr val="000000"/>
              </a:buClr>
              <a:buFont typeface="Calibri" panose="020F0502020204030204" pitchFamily="34" charset="0"/>
              <a:buChar char="-"/>
            </a:pPr>
            <a:r>
              <a:rPr lang="en-GB" sz="1500" dirty="0">
                <a:solidFill>
                  <a:srgbClr val="000000"/>
                </a:solidFill>
              </a:rPr>
              <a:t>Prostate outcomes included: Diagnosis of prostate cancer, PSA &gt; 4ng/mL or an increase of PSA &gt;1.4ng/mL above baseline, prostatic biopsy, increase in IPSS &gt;4, acute urinary retention and a composite endpoint that combines all of the above</a:t>
            </a:r>
          </a:p>
          <a:p>
            <a:pPr lvl="1">
              <a:buClr>
                <a:srgbClr val="000000"/>
              </a:buClr>
              <a:buFont typeface="Calibri" panose="020F0502020204030204" pitchFamily="34" charset="0"/>
              <a:buChar char="-"/>
            </a:pPr>
            <a:r>
              <a:rPr lang="en-GB" sz="1500" dirty="0">
                <a:solidFill>
                  <a:srgbClr val="000000"/>
                </a:solidFill>
              </a:rPr>
              <a:t>There was no significant effect of </a:t>
            </a:r>
            <a:r>
              <a:rPr lang="en-GB" sz="1500" dirty="0" err="1">
                <a:solidFill>
                  <a:srgbClr val="000000"/>
                </a:solidFill>
              </a:rPr>
              <a:t>TTh</a:t>
            </a:r>
            <a:r>
              <a:rPr lang="en-GB" sz="1500" dirty="0">
                <a:solidFill>
                  <a:srgbClr val="000000"/>
                </a:solidFill>
              </a:rPr>
              <a:t> on any prostatic/urological outcomes when compared with the placebo/non-intervention group (See Table 1 on following slide)</a:t>
            </a:r>
          </a:p>
          <a:p>
            <a:pPr marL="0" indent="0">
              <a:buNone/>
            </a:pPr>
            <a:endParaRPr lang="en-US" dirty="0"/>
          </a:p>
        </p:txBody>
      </p:sp>
      <p:sp>
        <p:nvSpPr>
          <p:cNvPr id="7" name="Rectangle 6"/>
          <p:cNvSpPr/>
          <p:nvPr/>
        </p:nvSpPr>
        <p:spPr>
          <a:xfrm>
            <a:off x="1510340" y="6043684"/>
            <a:ext cx="3885831" cy="215444"/>
          </a:xfrm>
          <a:prstGeom prst="rect">
            <a:avLst/>
          </a:prstGeom>
        </p:spPr>
        <p:txBody>
          <a:bodyPr wrap="square">
            <a:spAutoFit/>
          </a:bodyPr>
          <a:lstStyle/>
          <a:p>
            <a:r>
              <a:rPr lang="en-US" sz="800" dirty="0">
                <a:solidFill>
                  <a:srgbClr val="000000"/>
                </a:solidFill>
                <a:cs typeface="Arial" panose="020B0604020202020204" pitchFamily="34" charset="0"/>
              </a:rPr>
              <a:t>1. </a:t>
            </a:r>
            <a:r>
              <a:rPr lang="en-US" sz="800" dirty="0" err="1">
                <a:solidFill>
                  <a:srgbClr val="000000"/>
                </a:solidFill>
                <a:cs typeface="Arial" panose="020B0604020202020204" pitchFamily="34" charset="0"/>
              </a:rPr>
              <a:t>Fernández-Balsells</a:t>
            </a:r>
            <a:r>
              <a:rPr lang="en-US" sz="800" dirty="0">
                <a:solidFill>
                  <a:srgbClr val="000000"/>
                </a:solidFill>
                <a:cs typeface="Arial" panose="020B0604020202020204" pitchFamily="34" charset="0"/>
              </a:rPr>
              <a:t> MM </a:t>
            </a:r>
            <a:r>
              <a:rPr lang="en-US" sz="800" i="1" dirty="0">
                <a:solidFill>
                  <a:srgbClr val="000000"/>
                </a:solidFill>
                <a:cs typeface="Arial" panose="020B0604020202020204" pitchFamily="34" charset="0"/>
              </a:rPr>
              <a:t>et al</a:t>
            </a:r>
            <a:r>
              <a:rPr lang="en-US" sz="800" dirty="0">
                <a:solidFill>
                  <a:srgbClr val="000000"/>
                </a:solidFill>
                <a:cs typeface="Arial" panose="020B0604020202020204" pitchFamily="34" charset="0"/>
              </a:rPr>
              <a:t>. </a:t>
            </a:r>
            <a:r>
              <a:rPr lang="en-US" sz="800" i="1" dirty="0">
                <a:solidFill>
                  <a:srgbClr val="000000"/>
                </a:solidFill>
                <a:cs typeface="Arial" panose="020B0604020202020204" pitchFamily="34" charset="0"/>
              </a:rPr>
              <a:t>J Clin </a:t>
            </a:r>
            <a:r>
              <a:rPr lang="en-US" sz="800" i="1" dirty="0" err="1">
                <a:solidFill>
                  <a:srgbClr val="000000"/>
                </a:solidFill>
                <a:cs typeface="Arial" panose="020B0604020202020204" pitchFamily="34" charset="0"/>
              </a:rPr>
              <a:t>Endocrinol</a:t>
            </a:r>
            <a:r>
              <a:rPr lang="en-US" sz="800" i="1" dirty="0">
                <a:solidFill>
                  <a:srgbClr val="000000"/>
                </a:solidFill>
                <a:cs typeface="Arial" panose="020B0604020202020204" pitchFamily="34" charset="0"/>
              </a:rPr>
              <a:t> Metab </a:t>
            </a:r>
            <a:r>
              <a:rPr lang="en-US" sz="800" dirty="0">
                <a:solidFill>
                  <a:srgbClr val="000000"/>
                </a:solidFill>
                <a:cs typeface="Arial" panose="020B0604020202020204" pitchFamily="34" charset="0"/>
              </a:rPr>
              <a:t>2010; 95: 2560–75</a:t>
            </a:r>
            <a:r>
              <a:rPr lang="en-US" sz="700" dirty="0">
                <a:solidFill>
                  <a:srgbClr val="7F7F7F"/>
                </a:solidFill>
                <a:cs typeface="Arial" panose="020B0604020202020204" pitchFamily="34" charset="0"/>
              </a:rPr>
              <a:t>.</a:t>
            </a:r>
          </a:p>
        </p:txBody>
      </p:sp>
      <p:sp>
        <p:nvSpPr>
          <p:cNvPr id="5" name="Rectangle 4">
            <a:extLst>
              <a:ext uri="{FF2B5EF4-FFF2-40B4-BE49-F238E27FC236}">
                <a16:creationId xmlns:a16="http://schemas.microsoft.com/office/drawing/2014/main" id="{4AAC3BE8-9083-41CB-AD90-6A3676F25B83}"/>
              </a:ext>
            </a:extLst>
          </p:cNvPr>
          <p:cNvSpPr/>
          <p:nvPr/>
        </p:nvSpPr>
        <p:spPr>
          <a:xfrm>
            <a:off x="5221829" y="5920574"/>
            <a:ext cx="6335432" cy="338554"/>
          </a:xfrm>
          <a:prstGeom prst="rect">
            <a:avLst/>
          </a:prstGeom>
        </p:spPr>
        <p:txBody>
          <a:bodyPr wrap="square">
            <a:spAutoFit/>
          </a:bodyPr>
          <a:lstStyle/>
          <a:p>
            <a:pPr algn="r"/>
            <a:r>
              <a:rPr lang="en-US" sz="800" dirty="0">
                <a:solidFill>
                  <a:srgbClr val="000000"/>
                </a:solidFill>
                <a:cs typeface="Arial" panose="020B0604020202020204" pitchFamily="34" charset="0"/>
              </a:rPr>
              <a:t>IPSS – International Prostate Symptom Score</a:t>
            </a:r>
            <a:br>
              <a:rPr lang="en-US" sz="800" dirty="0">
                <a:solidFill>
                  <a:srgbClr val="000000"/>
                </a:solidFill>
                <a:cs typeface="Arial" panose="020B0604020202020204" pitchFamily="34" charset="0"/>
              </a:rPr>
            </a:br>
            <a:r>
              <a:rPr lang="en-US" sz="800" dirty="0">
                <a:solidFill>
                  <a:srgbClr val="000000"/>
                </a:solidFill>
                <a:cs typeface="Arial" panose="020B0604020202020204" pitchFamily="34" charset="0"/>
              </a:rPr>
              <a:t>CI, confidence interval; NA, not available; PSA, prostate-specific antigen; RR, relative risk; </a:t>
            </a:r>
            <a:r>
              <a:rPr lang="en-US" sz="800" dirty="0" err="1">
                <a:solidFill>
                  <a:srgbClr val="000000"/>
                </a:solidFill>
                <a:cs typeface="Arial" panose="020B0604020202020204" pitchFamily="34" charset="0"/>
              </a:rPr>
              <a:t>TTh</a:t>
            </a:r>
            <a:r>
              <a:rPr lang="en-US" sz="800" dirty="0">
                <a:solidFill>
                  <a:srgbClr val="000000"/>
                </a:solidFill>
                <a:cs typeface="Arial" panose="020B0604020202020204" pitchFamily="34" charset="0"/>
              </a:rPr>
              <a:t>, testosterone therapy</a:t>
            </a:r>
            <a:r>
              <a:rPr lang="en-US" sz="700" dirty="0">
                <a:cs typeface="Arial" panose="020B0604020202020204" pitchFamily="34" charset="0"/>
              </a:rPr>
              <a:t>.</a:t>
            </a:r>
          </a:p>
        </p:txBody>
      </p:sp>
    </p:spTree>
    <p:extLst>
      <p:ext uri="{BB962C8B-B14F-4D97-AF65-F5344CB8AC3E}">
        <p14:creationId xmlns:p14="http://schemas.microsoft.com/office/powerpoint/2010/main" val="3461800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912" y="264043"/>
            <a:ext cx="10835640" cy="834047"/>
          </a:xfrm>
        </p:spPr>
        <p:txBody>
          <a:bodyPr>
            <a:noAutofit/>
          </a:bodyPr>
          <a:lstStyle/>
          <a:p>
            <a:pPr algn="ctr"/>
            <a:r>
              <a:rPr lang="en-GB" sz="3200" dirty="0">
                <a:solidFill>
                  <a:srgbClr val="000000"/>
                </a:solidFill>
              </a:rPr>
              <a:t>Meta-analysis of 51 studies showed no significant effect on prostate outcomes (2 of 2)</a:t>
            </a:r>
            <a:endParaRPr lang="en-US" sz="3200" dirty="0">
              <a:solidFill>
                <a:srgbClr val="000000"/>
              </a:solidFill>
            </a:endParaRPr>
          </a:p>
        </p:txBody>
      </p:sp>
      <p:sp>
        <p:nvSpPr>
          <p:cNvPr id="3" name="Content Placeholder 2"/>
          <p:cNvSpPr>
            <a:spLocks noGrp="1"/>
          </p:cNvSpPr>
          <p:nvPr>
            <p:ph idx="1"/>
          </p:nvPr>
        </p:nvSpPr>
        <p:spPr>
          <a:xfrm>
            <a:off x="594360" y="1664208"/>
            <a:ext cx="10396728" cy="3424739"/>
          </a:xfrm>
        </p:spPr>
        <p:txBody>
          <a:bodyPr>
            <a:normAutofit/>
          </a:bodyPr>
          <a:lstStyle/>
          <a:p>
            <a:pPr marL="0" indent="0" algn="ctr">
              <a:buNone/>
            </a:pPr>
            <a:r>
              <a:rPr lang="en-GB" sz="1600" b="1" u="sng" dirty="0">
                <a:solidFill>
                  <a:srgbClr val="000000"/>
                </a:solidFill>
              </a:rPr>
              <a:t>Fernandez-</a:t>
            </a:r>
            <a:r>
              <a:rPr lang="en-GB" sz="1600" b="1" u="sng" dirty="0" err="1">
                <a:solidFill>
                  <a:srgbClr val="000000"/>
                </a:solidFill>
              </a:rPr>
              <a:t>Balsells</a:t>
            </a:r>
            <a:r>
              <a:rPr lang="en-GB" sz="1600" b="1" u="sng" dirty="0">
                <a:solidFill>
                  <a:srgbClr val="000000"/>
                </a:solidFill>
              </a:rPr>
              <a:t> et al. Adverse Effects of </a:t>
            </a:r>
            <a:r>
              <a:rPr lang="en-GB" sz="1600" b="1" u="sng" dirty="0" err="1">
                <a:solidFill>
                  <a:srgbClr val="000000"/>
                </a:solidFill>
              </a:rPr>
              <a:t>TTh</a:t>
            </a:r>
            <a:r>
              <a:rPr lang="en-GB" sz="1600" b="1" u="sng" dirty="0">
                <a:solidFill>
                  <a:srgbClr val="000000"/>
                </a:solidFill>
              </a:rPr>
              <a:t> in Adult Men: A Systematic Review &amp; Meta-analysis </a:t>
            </a:r>
          </a:p>
          <a:p>
            <a:pPr marL="0" indent="0" algn="ctr">
              <a:buNone/>
            </a:pPr>
            <a:r>
              <a:rPr lang="en-GB" sz="1700" b="1" i="1" u="sng" dirty="0">
                <a:solidFill>
                  <a:srgbClr val="000000"/>
                </a:solidFill>
              </a:rPr>
              <a:t>Journal of </a:t>
            </a:r>
            <a:r>
              <a:rPr lang="it-IT" sz="1700" b="1" i="1" u="sng" dirty="0">
                <a:solidFill>
                  <a:srgbClr val="000000"/>
                </a:solidFill>
              </a:rPr>
              <a:t>Clinical Endocrinol Metab, June 2010, 95(6):2560–2575</a:t>
            </a:r>
          </a:p>
          <a:p>
            <a:pPr>
              <a:buClr>
                <a:srgbClr val="000000"/>
              </a:buClr>
              <a:buFont typeface="Calibri" panose="020F0502020204030204" pitchFamily="34" charset="0"/>
              <a:buChar char="-"/>
            </a:pPr>
            <a:endParaRPr lang="en-GB" sz="1500" b="1" i="1" dirty="0">
              <a:solidFill>
                <a:srgbClr val="000000"/>
              </a:solidFill>
            </a:endParaRPr>
          </a:p>
          <a:p>
            <a:pPr marL="0" indent="0">
              <a:buNone/>
            </a:pPr>
            <a:endParaRPr lang="en-US" dirty="0"/>
          </a:p>
        </p:txBody>
      </p:sp>
      <p:sp>
        <p:nvSpPr>
          <p:cNvPr id="7" name="Rectangle 6"/>
          <p:cNvSpPr/>
          <p:nvPr/>
        </p:nvSpPr>
        <p:spPr>
          <a:xfrm>
            <a:off x="1521180" y="6109645"/>
            <a:ext cx="3885831" cy="215444"/>
          </a:xfrm>
          <a:prstGeom prst="rect">
            <a:avLst/>
          </a:prstGeom>
        </p:spPr>
        <p:txBody>
          <a:bodyPr wrap="square">
            <a:spAutoFit/>
          </a:bodyPr>
          <a:lstStyle/>
          <a:p>
            <a:r>
              <a:rPr lang="en-US" sz="800" dirty="0">
                <a:solidFill>
                  <a:srgbClr val="000000"/>
                </a:solidFill>
                <a:cs typeface="Arial" panose="020B0604020202020204" pitchFamily="34" charset="0"/>
              </a:rPr>
              <a:t>1. </a:t>
            </a:r>
            <a:r>
              <a:rPr lang="en-US" sz="800" dirty="0" err="1">
                <a:solidFill>
                  <a:srgbClr val="000000"/>
                </a:solidFill>
                <a:cs typeface="Arial" panose="020B0604020202020204" pitchFamily="34" charset="0"/>
              </a:rPr>
              <a:t>Fernández-Balsells</a:t>
            </a:r>
            <a:r>
              <a:rPr lang="en-US" sz="800" dirty="0">
                <a:solidFill>
                  <a:srgbClr val="000000"/>
                </a:solidFill>
                <a:cs typeface="Arial" panose="020B0604020202020204" pitchFamily="34" charset="0"/>
              </a:rPr>
              <a:t> MM </a:t>
            </a:r>
            <a:r>
              <a:rPr lang="en-US" sz="800" i="1" dirty="0">
                <a:solidFill>
                  <a:srgbClr val="000000"/>
                </a:solidFill>
                <a:cs typeface="Arial" panose="020B0604020202020204" pitchFamily="34" charset="0"/>
              </a:rPr>
              <a:t>et al</a:t>
            </a:r>
            <a:r>
              <a:rPr lang="en-US" sz="800" dirty="0">
                <a:solidFill>
                  <a:srgbClr val="000000"/>
                </a:solidFill>
                <a:cs typeface="Arial" panose="020B0604020202020204" pitchFamily="34" charset="0"/>
              </a:rPr>
              <a:t>. </a:t>
            </a:r>
            <a:r>
              <a:rPr lang="en-US" sz="800" i="1" dirty="0">
                <a:solidFill>
                  <a:srgbClr val="000000"/>
                </a:solidFill>
                <a:cs typeface="Arial" panose="020B0604020202020204" pitchFamily="34" charset="0"/>
              </a:rPr>
              <a:t>J Clin </a:t>
            </a:r>
            <a:r>
              <a:rPr lang="en-US" sz="800" i="1" dirty="0" err="1">
                <a:solidFill>
                  <a:srgbClr val="000000"/>
                </a:solidFill>
                <a:cs typeface="Arial" panose="020B0604020202020204" pitchFamily="34" charset="0"/>
              </a:rPr>
              <a:t>Endocrinol</a:t>
            </a:r>
            <a:r>
              <a:rPr lang="en-US" sz="800" i="1" dirty="0">
                <a:solidFill>
                  <a:srgbClr val="000000"/>
                </a:solidFill>
                <a:cs typeface="Arial" panose="020B0604020202020204" pitchFamily="34" charset="0"/>
              </a:rPr>
              <a:t> Metab </a:t>
            </a:r>
            <a:r>
              <a:rPr lang="en-US" sz="800" dirty="0">
                <a:solidFill>
                  <a:srgbClr val="000000"/>
                </a:solidFill>
                <a:cs typeface="Arial" panose="020B0604020202020204" pitchFamily="34" charset="0"/>
              </a:rPr>
              <a:t>2010; 95: 2560–75</a:t>
            </a:r>
            <a:r>
              <a:rPr lang="en-US" sz="700" dirty="0">
                <a:solidFill>
                  <a:srgbClr val="7F7F7F"/>
                </a:solidFill>
                <a:latin typeface="Arial" panose="020B0604020202020204" pitchFamily="34" charset="0"/>
                <a:cs typeface="Arial" panose="020B0604020202020204" pitchFamily="34" charset="0"/>
              </a:rPr>
              <a:t>.</a:t>
            </a:r>
          </a:p>
        </p:txBody>
      </p:sp>
      <p:sp>
        <p:nvSpPr>
          <p:cNvPr id="5" name="Rectangle 4">
            <a:extLst>
              <a:ext uri="{FF2B5EF4-FFF2-40B4-BE49-F238E27FC236}">
                <a16:creationId xmlns:a16="http://schemas.microsoft.com/office/drawing/2014/main" id="{4AAC3BE8-9083-41CB-AD90-6A3676F25B83}"/>
              </a:ext>
            </a:extLst>
          </p:cNvPr>
          <p:cNvSpPr/>
          <p:nvPr/>
        </p:nvSpPr>
        <p:spPr>
          <a:xfrm>
            <a:off x="5737860" y="6048090"/>
            <a:ext cx="5948172" cy="338554"/>
          </a:xfrm>
          <a:prstGeom prst="rect">
            <a:avLst/>
          </a:prstGeom>
        </p:spPr>
        <p:txBody>
          <a:bodyPr wrap="square">
            <a:spAutoFit/>
          </a:bodyPr>
          <a:lstStyle/>
          <a:p>
            <a:pPr algn="r"/>
            <a:r>
              <a:rPr lang="en-US" sz="800" dirty="0">
                <a:solidFill>
                  <a:srgbClr val="000000"/>
                </a:solidFill>
                <a:cs typeface="Arial" panose="020B0604020202020204" pitchFamily="34" charset="0"/>
              </a:rPr>
              <a:t>IPSS – International Prostate Symptom Score</a:t>
            </a:r>
            <a:br>
              <a:rPr lang="en-US" sz="800" dirty="0">
                <a:solidFill>
                  <a:srgbClr val="000000"/>
                </a:solidFill>
                <a:cs typeface="Arial" panose="020B0604020202020204" pitchFamily="34" charset="0"/>
              </a:rPr>
            </a:br>
            <a:r>
              <a:rPr lang="en-US" sz="800" dirty="0">
                <a:solidFill>
                  <a:srgbClr val="000000"/>
                </a:solidFill>
                <a:cs typeface="Arial" panose="020B0604020202020204" pitchFamily="34" charset="0"/>
              </a:rPr>
              <a:t>CI, confidence interval; NA, not available; PSA, prostate-specific antigen; RR, relative risk; </a:t>
            </a:r>
            <a:r>
              <a:rPr lang="en-US" sz="800" dirty="0" err="1">
                <a:solidFill>
                  <a:srgbClr val="000000"/>
                </a:solidFill>
                <a:cs typeface="Arial" panose="020B0604020202020204" pitchFamily="34" charset="0"/>
              </a:rPr>
              <a:t>TTh</a:t>
            </a:r>
            <a:r>
              <a:rPr lang="en-US" sz="800" dirty="0">
                <a:solidFill>
                  <a:srgbClr val="000000"/>
                </a:solidFill>
                <a:cs typeface="Arial" panose="020B0604020202020204" pitchFamily="34" charset="0"/>
              </a:rPr>
              <a:t>, testosterone therapy</a:t>
            </a:r>
            <a:r>
              <a:rPr lang="en-US" sz="700" dirty="0">
                <a:cs typeface="Arial" panose="020B0604020202020204" pitchFamily="34" charset="0"/>
              </a:rPr>
              <a:t>.</a:t>
            </a:r>
          </a:p>
        </p:txBody>
      </p:sp>
      <p:sp>
        <p:nvSpPr>
          <p:cNvPr id="10" name="Rectangle 9">
            <a:extLst>
              <a:ext uri="{FF2B5EF4-FFF2-40B4-BE49-F238E27FC236}">
                <a16:creationId xmlns:a16="http://schemas.microsoft.com/office/drawing/2014/main" id="{2E6565DF-58F4-48D2-B05F-4A153DB31125}"/>
              </a:ext>
            </a:extLst>
          </p:cNvPr>
          <p:cNvSpPr/>
          <p:nvPr/>
        </p:nvSpPr>
        <p:spPr>
          <a:xfrm>
            <a:off x="859536" y="2539516"/>
            <a:ext cx="9957816" cy="447324"/>
          </a:xfrm>
          <a:prstGeom prst="rect">
            <a:avLst/>
          </a:prstGeom>
          <a:noFill/>
          <a:ln w="28575">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tx1"/>
              </a:solidFill>
              <a:latin typeface="Arial"/>
            </a:endParaRPr>
          </a:p>
        </p:txBody>
      </p:sp>
      <p:sp>
        <p:nvSpPr>
          <p:cNvPr id="11" name="TextBox 10">
            <a:extLst>
              <a:ext uri="{FF2B5EF4-FFF2-40B4-BE49-F238E27FC236}">
                <a16:creationId xmlns:a16="http://schemas.microsoft.com/office/drawing/2014/main" id="{0076F072-168A-41D0-9E90-5D78FF5E6F26}"/>
              </a:ext>
            </a:extLst>
          </p:cNvPr>
          <p:cNvSpPr txBox="1"/>
          <p:nvPr/>
        </p:nvSpPr>
        <p:spPr>
          <a:xfrm>
            <a:off x="827532" y="2609289"/>
            <a:ext cx="10058400" cy="307777"/>
          </a:xfrm>
          <a:prstGeom prst="rect">
            <a:avLst/>
          </a:prstGeom>
          <a:noFill/>
        </p:spPr>
        <p:txBody>
          <a:bodyPr wrap="square" rtlCol="0">
            <a:spAutoFit/>
          </a:bodyPr>
          <a:lstStyle/>
          <a:p>
            <a:pPr algn="ctr"/>
            <a:r>
              <a:rPr lang="en-GB" sz="1400" b="1" dirty="0">
                <a:solidFill>
                  <a:schemeClr val="accent5"/>
                </a:solidFill>
              </a:rPr>
              <a:t>Table 1: Relative risk of prostatic/urological outcomes for testosterone treated group vs placebo treated group</a:t>
            </a:r>
          </a:p>
        </p:txBody>
      </p:sp>
      <p:graphicFrame>
        <p:nvGraphicFramePr>
          <p:cNvPr id="12" name="Table 11">
            <a:extLst>
              <a:ext uri="{FF2B5EF4-FFF2-40B4-BE49-F238E27FC236}">
                <a16:creationId xmlns:a16="http://schemas.microsoft.com/office/drawing/2014/main" id="{1E26B4C2-1E0A-4696-B152-6E5F1EB0CF1C}"/>
              </a:ext>
            </a:extLst>
          </p:cNvPr>
          <p:cNvGraphicFramePr>
            <a:graphicFrameLocks noGrp="1"/>
          </p:cNvGraphicFramePr>
          <p:nvPr>
            <p:extLst>
              <p:ext uri="{D42A27DB-BD31-4B8C-83A1-F6EECF244321}">
                <p14:modId xmlns:p14="http://schemas.microsoft.com/office/powerpoint/2010/main" val="1616291087"/>
              </p:ext>
            </p:extLst>
          </p:nvPr>
        </p:nvGraphicFramePr>
        <p:xfrm>
          <a:off x="859536" y="3114776"/>
          <a:ext cx="9957816" cy="1850390"/>
        </p:xfrm>
        <a:graphic>
          <a:graphicData uri="http://schemas.openxmlformats.org/drawingml/2006/table">
            <a:tbl>
              <a:tblPr/>
              <a:tblGrid>
                <a:gridCol w="5984264">
                  <a:extLst>
                    <a:ext uri="{9D8B030D-6E8A-4147-A177-3AD203B41FA5}">
                      <a16:colId xmlns:a16="http://schemas.microsoft.com/office/drawing/2014/main" val="763080288"/>
                    </a:ext>
                  </a:extLst>
                </a:gridCol>
                <a:gridCol w="1914965">
                  <a:extLst>
                    <a:ext uri="{9D8B030D-6E8A-4147-A177-3AD203B41FA5}">
                      <a16:colId xmlns:a16="http://schemas.microsoft.com/office/drawing/2014/main" val="281834064"/>
                    </a:ext>
                  </a:extLst>
                </a:gridCol>
                <a:gridCol w="1133021">
                  <a:extLst>
                    <a:ext uri="{9D8B030D-6E8A-4147-A177-3AD203B41FA5}">
                      <a16:colId xmlns:a16="http://schemas.microsoft.com/office/drawing/2014/main" val="3070326845"/>
                    </a:ext>
                  </a:extLst>
                </a:gridCol>
                <a:gridCol w="925566">
                  <a:extLst>
                    <a:ext uri="{9D8B030D-6E8A-4147-A177-3AD203B41FA5}">
                      <a16:colId xmlns:a16="http://schemas.microsoft.com/office/drawing/2014/main" val="4225631703"/>
                    </a:ext>
                  </a:extLst>
                </a:gridCol>
              </a:tblGrid>
              <a:tr h="186055">
                <a:tc rowSpan="2">
                  <a:txBody>
                    <a:bodyPr/>
                    <a:lstStyle/>
                    <a:p>
                      <a:pPr algn="ctr" rtl="0" fontAlgn="ctr"/>
                      <a:r>
                        <a:rPr lang="en-GB" sz="1100" b="1" i="0" u="none" strike="noStrike" dirty="0">
                          <a:solidFill>
                            <a:schemeClr val="accent5"/>
                          </a:solidFill>
                          <a:effectLst/>
                          <a:latin typeface="Calibri" panose="020F0502020204030204" pitchFamily="34" charset="0"/>
                        </a:rPr>
                        <a:t>Endpoint</a:t>
                      </a:r>
                    </a:p>
                  </a:txBody>
                  <a:tcPr marL="4763" marR="4763" marT="4763" marB="0" anchor="ctr">
                    <a:lnL w="6350" cap="flat" cmpd="sng" algn="ctr">
                      <a:solidFill>
                        <a:srgbClr val="00B0F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solidFill>
                      <a:srgbClr val="00A8E1"/>
                    </a:solidFill>
                  </a:tcPr>
                </a:tc>
                <a:tc rowSpan="2">
                  <a:txBody>
                    <a:bodyPr/>
                    <a:lstStyle/>
                    <a:p>
                      <a:pPr algn="ctr" rtl="0" fontAlgn="ctr"/>
                      <a:r>
                        <a:rPr lang="en-GB" sz="1100" b="1" i="0" u="none" strike="noStrike" dirty="0">
                          <a:solidFill>
                            <a:schemeClr val="accent5"/>
                          </a:solidFill>
                          <a:effectLst/>
                          <a:latin typeface="Calibri" panose="020F0502020204030204" pitchFamily="34" charset="0"/>
                        </a:rPr>
                        <a:t>Relative Risk (RR)</a:t>
                      </a:r>
                    </a:p>
                  </a:txBody>
                  <a:tcPr marL="4763" marR="4763" marT="476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00B0F0"/>
                      </a:solidFill>
                      <a:prstDash val="solid"/>
                      <a:round/>
                      <a:headEnd type="none" w="med" len="med"/>
                      <a:tailEnd type="none" w="med" len="med"/>
                    </a:lnB>
                    <a:solidFill>
                      <a:srgbClr val="00A8E1"/>
                    </a:solidFill>
                  </a:tcPr>
                </a:tc>
                <a:tc gridSpan="2">
                  <a:txBody>
                    <a:bodyPr/>
                    <a:lstStyle/>
                    <a:p>
                      <a:pPr algn="ctr" rtl="0" fontAlgn="ctr"/>
                      <a:r>
                        <a:rPr lang="en-GB" sz="1100" b="1" i="0" u="none" strike="noStrike" dirty="0">
                          <a:solidFill>
                            <a:schemeClr val="accent5"/>
                          </a:solidFill>
                          <a:effectLst/>
                          <a:latin typeface="Calibri" panose="020F0502020204030204" pitchFamily="34" charset="0"/>
                        </a:rPr>
                        <a:t>95% CI</a:t>
                      </a:r>
                    </a:p>
                  </a:txBody>
                  <a:tcPr marL="4763" marR="4763" marT="4763" marB="0" anchor="ctr">
                    <a:lnL w="12700" cap="flat" cmpd="sng" algn="ctr">
                      <a:solidFill>
                        <a:srgbClr val="FFFFFF"/>
                      </a:solidFill>
                      <a:prstDash val="solid"/>
                      <a:round/>
                      <a:headEnd type="none" w="med" len="med"/>
                      <a:tailEnd type="none" w="med" len="med"/>
                    </a:lnL>
                    <a:lnR w="63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A8E1"/>
                    </a:solidFill>
                  </a:tcPr>
                </a:tc>
                <a:tc hMerge="1">
                  <a:txBody>
                    <a:bodyPr/>
                    <a:lstStyle/>
                    <a:p>
                      <a:endParaRPr lang="en-GB"/>
                    </a:p>
                  </a:txBody>
                  <a:tcPr/>
                </a:tc>
                <a:extLst>
                  <a:ext uri="{0D108BD9-81ED-4DB2-BD59-A6C34878D82A}">
                    <a16:rowId xmlns:a16="http://schemas.microsoft.com/office/drawing/2014/main" val="1983701812"/>
                  </a:ext>
                </a:extLst>
              </a:tr>
              <a:tr h="361950">
                <a:tc vMerge="1">
                  <a:txBody>
                    <a:bodyPr/>
                    <a:lstStyle/>
                    <a:p>
                      <a:endParaRPr lang="en-GB"/>
                    </a:p>
                  </a:txBody>
                  <a:tcPr/>
                </a:tc>
                <a:tc vMerge="1">
                  <a:txBody>
                    <a:bodyPr/>
                    <a:lstStyle/>
                    <a:p>
                      <a:endParaRPr lang="en-GB"/>
                    </a:p>
                  </a:txBody>
                  <a:tcPr/>
                </a:tc>
                <a:tc>
                  <a:txBody>
                    <a:bodyPr/>
                    <a:lstStyle/>
                    <a:p>
                      <a:pPr algn="ctr" rtl="0" fontAlgn="ctr"/>
                      <a:r>
                        <a:rPr lang="en-GB" sz="1100" b="1" i="0" u="none" strike="noStrike" dirty="0">
                          <a:solidFill>
                            <a:schemeClr val="accent5"/>
                          </a:solidFill>
                          <a:effectLst/>
                          <a:latin typeface="Calibri" panose="020F0502020204030204" pitchFamily="34" charset="0"/>
                        </a:rPr>
                        <a:t>Lower boundary</a:t>
                      </a:r>
                    </a:p>
                  </a:txBody>
                  <a:tcPr marL="4763" marR="4763" marT="476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B0F0"/>
                      </a:solidFill>
                      <a:prstDash val="solid"/>
                      <a:round/>
                      <a:headEnd type="none" w="med" len="med"/>
                      <a:tailEnd type="none" w="med" len="med"/>
                    </a:lnB>
                    <a:solidFill>
                      <a:srgbClr val="00A8E1"/>
                    </a:solidFill>
                  </a:tcPr>
                </a:tc>
                <a:tc>
                  <a:txBody>
                    <a:bodyPr/>
                    <a:lstStyle/>
                    <a:p>
                      <a:pPr algn="ctr" rtl="0" fontAlgn="ctr"/>
                      <a:r>
                        <a:rPr lang="en-GB" sz="1100" b="1" i="0" u="none" strike="noStrike">
                          <a:solidFill>
                            <a:schemeClr val="accent5"/>
                          </a:solidFill>
                          <a:effectLst/>
                          <a:latin typeface="Calibri" panose="020F0502020204030204" pitchFamily="34" charset="0"/>
                        </a:rPr>
                        <a:t>Upper boundary</a:t>
                      </a:r>
                    </a:p>
                  </a:txBody>
                  <a:tcPr marL="4763" marR="4763" marT="4763"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6350" cap="flat" cmpd="sng" algn="ctr">
                      <a:solidFill>
                        <a:srgbClr val="00B0F0"/>
                      </a:solidFill>
                      <a:prstDash val="solid"/>
                      <a:round/>
                      <a:headEnd type="none" w="med" len="med"/>
                      <a:tailEnd type="none" w="med" len="med"/>
                    </a:lnB>
                    <a:solidFill>
                      <a:srgbClr val="00A8E1"/>
                    </a:solidFill>
                  </a:tcPr>
                </a:tc>
                <a:extLst>
                  <a:ext uri="{0D108BD9-81ED-4DB2-BD59-A6C34878D82A}">
                    <a16:rowId xmlns:a16="http://schemas.microsoft.com/office/drawing/2014/main" val="3753857560"/>
                  </a:ext>
                </a:extLst>
              </a:tr>
              <a:tr h="186055">
                <a:tc>
                  <a:txBody>
                    <a:bodyPr/>
                    <a:lstStyle/>
                    <a:p>
                      <a:pPr algn="ctr" rtl="0" fontAlgn="ctr"/>
                      <a:r>
                        <a:rPr lang="en-GB" sz="1100" b="1" i="0" u="none" strike="noStrike" dirty="0">
                          <a:solidFill>
                            <a:schemeClr val="accent5"/>
                          </a:solidFill>
                          <a:effectLst/>
                          <a:latin typeface="Calibri" panose="020F0502020204030204" pitchFamily="34" charset="0"/>
                        </a:rPr>
                        <a:t>Composite prostate endpoint (a combination of all the below) </a:t>
                      </a:r>
                    </a:p>
                  </a:txBody>
                  <a:tcPr marL="4763" marR="4763" marT="4763" marB="0"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6350" cap="flat" cmpd="sng" algn="ctr">
                      <a:solidFill>
                        <a:srgbClr val="00B0F0"/>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rgbClr val="FFFFFF"/>
                    </a:solidFill>
                  </a:tcPr>
                </a:tc>
                <a:tc>
                  <a:txBody>
                    <a:bodyPr/>
                    <a:lstStyle/>
                    <a:p>
                      <a:pPr algn="ctr" rtl="0" fontAlgn="ctr"/>
                      <a:r>
                        <a:rPr lang="en-GB" sz="1100" b="0" i="0" u="none" strike="noStrike">
                          <a:solidFill>
                            <a:schemeClr val="accent5"/>
                          </a:solidFill>
                          <a:effectLst/>
                          <a:latin typeface="Calibri" panose="020F0502020204030204" pitchFamily="34" charset="0"/>
                        </a:rPr>
                        <a:t>1.41</a:t>
                      </a:r>
                    </a:p>
                  </a:txBody>
                  <a:tcPr marL="4763" marR="4763" marT="4763" marB="0"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6350" cap="flat" cmpd="sng" algn="ctr">
                      <a:solidFill>
                        <a:srgbClr val="00B0F0"/>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rgbClr val="FFFFFF"/>
                    </a:solidFill>
                  </a:tcPr>
                </a:tc>
                <a:tc>
                  <a:txBody>
                    <a:bodyPr/>
                    <a:lstStyle/>
                    <a:p>
                      <a:pPr algn="ctr" rtl="0" fontAlgn="ctr"/>
                      <a:r>
                        <a:rPr lang="en-GB" sz="1100" b="0" i="0" u="none" strike="noStrike" dirty="0">
                          <a:solidFill>
                            <a:schemeClr val="accent5"/>
                          </a:solidFill>
                          <a:effectLst/>
                          <a:latin typeface="Calibri" panose="020F0502020204030204" pitchFamily="34" charset="0"/>
                        </a:rPr>
                        <a:t>0.93</a:t>
                      </a:r>
                    </a:p>
                  </a:txBody>
                  <a:tcPr marL="4763" marR="4763" marT="4763" marB="0"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6350" cap="flat" cmpd="sng" algn="ctr">
                      <a:solidFill>
                        <a:srgbClr val="00B0F0"/>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rgbClr val="FFFFFF"/>
                    </a:solidFill>
                  </a:tcPr>
                </a:tc>
                <a:tc>
                  <a:txBody>
                    <a:bodyPr/>
                    <a:lstStyle/>
                    <a:p>
                      <a:pPr algn="ctr" rtl="0" fontAlgn="ctr"/>
                      <a:r>
                        <a:rPr lang="en-GB" sz="1100" b="0" i="0" u="none" strike="noStrike">
                          <a:solidFill>
                            <a:schemeClr val="accent5"/>
                          </a:solidFill>
                          <a:effectLst/>
                          <a:latin typeface="Calibri" panose="020F0502020204030204" pitchFamily="34" charset="0"/>
                        </a:rPr>
                        <a:t>2.14</a:t>
                      </a:r>
                    </a:p>
                  </a:txBody>
                  <a:tcPr marL="4763" marR="4763" marT="4763" marB="0"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6350" cap="flat" cmpd="sng" algn="ctr">
                      <a:solidFill>
                        <a:srgbClr val="00B0F0"/>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rgbClr val="FFFFFF"/>
                    </a:solidFill>
                  </a:tcPr>
                </a:tc>
                <a:extLst>
                  <a:ext uri="{0D108BD9-81ED-4DB2-BD59-A6C34878D82A}">
                    <a16:rowId xmlns:a16="http://schemas.microsoft.com/office/drawing/2014/main" val="3592962000"/>
                  </a:ext>
                </a:extLst>
              </a:tr>
              <a:tr h="186055">
                <a:tc>
                  <a:txBody>
                    <a:bodyPr/>
                    <a:lstStyle/>
                    <a:p>
                      <a:pPr algn="ctr" rtl="0" fontAlgn="ctr"/>
                      <a:r>
                        <a:rPr lang="en-GB" sz="1100" b="1" i="0" u="none" strike="noStrike" dirty="0">
                          <a:solidFill>
                            <a:schemeClr val="accent5"/>
                          </a:solidFill>
                          <a:effectLst/>
                          <a:latin typeface="Calibri" panose="020F0502020204030204" pitchFamily="34" charset="0"/>
                        </a:rPr>
                        <a:t>Impaired urinary flow</a:t>
                      </a:r>
                    </a:p>
                  </a:txBody>
                  <a:tcPr marL="4763" marR="4763" marT="4763" marB="0"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rgbClr val="FFFFFF"/>
                    </a:solidFill>
                  </a:tcPr>
                </a:tc>
                <a:tc>
                  <a:txBody>
                    <a:bodyPr/>
                    <a:lstStyle/>
                    <a:p>
                      <a:pPr algn="ctr" rtl="0" fontAlgn="ctr"/>
                      <a:r>
                        <a:rPr lang="en-GB" sz="1100" b="0" i="0" u="none" strike="noStrike" dirty="0">
                          <a:solidFill>
                            <a:schemeClr val="accent5"/>
                          </a:solidFill>
                          <a:effectLst/>
                          <a:latin typeface="Calibri" panose="020F0502020204030204" pitchFamily="34" charset="0"/>
                        </a:rPr>
                        <a:t>0.86</a:t>
                      </a:r>
                    </a:p>
                  </a:txBody>
                  <a:tcPr marL="4763" marR="4763" marT="4763" marB="0"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rgbClr val="FFFFFF"/>
                    </a:solidFill>
                  </a:tcPr>
                </a:tc>
                <a:tc>
                  <a:txBody>
                    <a:bodyPr/>
                    <a:lstStyle/>
                    <a:p>
                      <a:pPr algn="ctr" rtl="0" fontAlgn="ctr"/>
                      <a:r>
                        <a:rPr lang="en-GB" sz="1100" b="0" i="0" u="none" strike="noStrike" dirty="0">
                          <a:solidFill>
                            <a:schemeClr val="accent5"/>
                          </a:solidFill>
                          <a:effectLst/>
                          <a:latin typeface="Calibri" panose="020F0502020204030204" pitchFamily="34" charset="0"/>
                        </a:rPr>
                        <a:t>0.13</a:t>
                      </a:r>
                    </a:p>
                  </a:txBody>
                  <a:tcPr marL="4763" marR="4763" marT="4763" marB="0"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rgbClr val="FFFFFF"/>
                    </a:solidFill>
                  </a:tcPr>
                </a:tc>
                <a:tc>
                  <a:txBody>
                    <a:bodyPr/>
                    <a:lstStyle/>
                    <a:p>
                      <a:pPr algn="ctr" rtl="0" fontAlgn="ctr"/>
                      <a:r>
                        <a:rPr lang="en-GB" sz="1100" b="0" i="0" u="none" strike="noStrike">
                          <a:solidFill>
                            <a:schemeClr val="accent5"/>
                          </a:solidFill>
                          <a:effectLst/>
                          <a:latin typeface="Calibri" panose="020F0502020204030204" pitchFamily="34" charset="0"/>
                        </a:rPr>
                        <a:t>5.53</a:t>
                      </a:r>
                    </a:p>
                  </a:txBody>
                  <a:tcPr marL="4763" marR="4763" marT="4763" marB="0"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rgbClr val="FFFFFF"/>
                    </a:solidFill>
                  </a:tcPr>
                </a:tc>
                <a:extLst>
                  <a:ext uri="{0D108BD9-81ED-4DB2-BD59-A6C34878D82A}">
                    <a16:rowId xmlns:a16="http://schemas.microsoft.com/office/drawing/2014/main" val="822079384"/>
                  </a:ext>
                </a:extLst>
              </a:tr>
              <a:tr h="186055">
                <a:tc>
                  <a:txBody>
                    <a:bodyPr/>
                    <a:lstStyle/>
                    <a:p>
                      <a:pPr algn="ctr" rtl="0" fontAlgn="ctr"/>
                      <a:r>
                        <a:rPr lang="en-GB" sz="1100" b="1" i="0" u="none" strike="noStrike">
                          <a:solidFill>
                            <a:schemeClr val="accent5"/>
                          </a:solidFill>
                          <a:effectLst/>
                          <a:latin typeface="Calibri" panose="020F0502020204030204" pitchFamily="34" charset="0"/>
                        </a:rPr>
                        <a:t>PSA level &gt;4 ng/mL</a:t>
                      </a:r>
                    </a:p>
                  </a:txBody>
                  <a:tcPr marL="4763" marR="4763" marT="4763" marB="0"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rgbClr val="FFFFFF"/>
                    </a:solidFill>
                  </a:tcPr>
                </a:tc>
                <a:tc>
                  <a:txBody>
                    <a:bodyPr/>
                    <a:lstStyle/>
                    <a:p>
                      <a:pPr algn="ctr" rtl="0" fontAlgn="ctr"/>
                      <a:r>
                        <a:rPr lang="en-GB" sz="1100" b="0" i="0" u="none" strike="noStrike" dirty="0">
                          <a:solidFill>
                            <a:schemeClr val="accent5"/>
                          </a:solidFill>
                          <a:effectLst/>
                          <a:latin typeface="Calibri" panose="020F0502020204030204" pitchFamily="34" charset="0"/>
                        </a:rPr>
                        <a:t>1.22</a:t>
                      </a:r>
                    </a:p>
                  </a:txBody>
                  <a:tcPr marL="4763" marR="4763" marT="4763" marB="0"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rgbClr val="FFFFFF"/>
                    </a:solidFill>
                  </a:tcPr>
                </a:tc>
                <a:tc>
                  <a:txBody>
                    <a:bodyPr/>
                    <a:lstStyle/>
                    <a:p>
                      <a:pPr algn="ctr" rtl="0" fontAlgn="ctr"/>
                      <a:r>
                        <a:rPr lang="en-GB" sz="1100" b="0" i="0" u="none" strike="noStrike" dirty="0">
                          <a:solidFill>
                            <a:schemeClr val="accent5"/>
                          </a:solidFill>
                          <a:effectLst/>
                          <a:latin typeface="Calibri" panose="020F0502020204030204" pitchFamily="34" charset="0"/>
                        </a:rPr>
                        <a:t>0.67</a:t>
                      </a:r>
                    </a:p>
                  </a:txBody>
                  <a:tcPr marL="4763" marR="4763" marT="4763" marB="0"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rgbClr val="FFFFFF"/>
                    </a:solidFill>
                  </a:tcPr>
                </a:tc>
                <a:tc>
                  <a:txBody>
                    <a:bodyPr/>
                    <a:lstStyle/>
                    <a:p>
                      <a:pPr algn="ctr" rtl="0" fontAlgn="ctr"/>
                      <a:r>
                        <a:rPr lang="en-GB" sz="1100" b="0" i="0" u="none" strike="noStrike">
                          <a:solidFill>
                            <a:schemeClr val="accent5"/>
                          </a:solidFill>
                          <a:effectLst/>
                          <a:latin typeface="Calibri" panose="020F0502020204030204" pitchFamily="34" charset="0"/>
                        </a:rPr>
                        <a:t>2.21</a:t>
                      </a:r>
                    </a:p>
                  </a:txBody>
                  <a:tcPr marL="4763" marR="4763" marT="4763" marB="0"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rgbClr val="FFFFFF"/>
                    </a:solidFill>
                  </a:tcPr>
                </a:tc>
                <a:extLst>
                  <a:ext uri="{0D108BD9-81ED-4DB2-BD59-A6C34878D82A}">
                    <a16:rowId xmlns:a16="http://schemas.microsoft.com/office/drawing/2014/main" val="4004098117"/>
                  </a:ext>
                </a:extLst>
              </a:tr>
              <a:tr h="186055">
                <a:tc>
                  <a:txBody>
                    <a:bodyPr/>
                    <a:lstStyle/>
                    <a:p>
                      <a:pPr algn="ctr" rtl="0" fontAlgn="ctr"/>
                      <a:r>
                        <a:rPr lang="en-GB" sz="1100" b="1" i="0" u="none" strike="noStrike" dirty="0">
                          <a:solidFill>
                            <a:schemeClr val="accent5"/>
                          </a:solidFill>
                          <a:effectLst/>
                          <a:latin typeface="Calibri" panose="020F0502020204030204" pitchFamily="34" charset="0"/>
                        </a:rPr>
                        <a:t>Increase in PSA (&gt;1.5 ng/mL unless otherwise specified)</a:t>
                      </a:r>
                    </a:p>
                  </a:txBody>
                  <a:tcPr marL="4763" marR="4763" marT="4763" marB="0"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rgbClr val="FFFFFF"/>
                    </a:solidFill>
                  </a:tcPr>
                </a:tc>
                <a:tc>
                  <a:txBody>
                    <a:bodyPr/>
                    <a:lstStyle/>
                    <a:p>
                      <a:pPr algn="ctr" rtl="0" fontAlgn="ctr"/>
                      <a:r>
                        <a:rPr lang="en-GB" sz="1100" b="0" i="0" u="none" strike="noStrike" dirty="0">
                          <a:solidFill>
                            <a:schemeClr val="accent5"/>
                          </a:solidFill>
                          <a:effectLst/>
                          <a:latin typeface="Calibri" panose="020F0502020204030204" pitchFamily="34" charset="0"/>
                        </a:rPr>
                        <a:t>1.56</a:t>
                      </a:r>
                    </a:p>
                  </a:txBody>
                  <a:tcPr marL="4763" marR="4763" marT="4763" marB="0"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rgbClr val="FFFFFF"/>
                    </a:solidFill>
                  </a:tcPr>
                </a:tc>
                <a:tc>
                  <a:txBody>
                    <a:bodyPr/>
                    <a:lstStyle/>
                    <a:p>
                      <a:pPr algn="ctr" rtl="0" fontAlgn="ctr"/>
                      <a:r>
                        <a:rPr lang="en-GB" sz="1100" b="0" i="0" u="none" strike="noStrike" dirty="0">
                          <a:solidFill>
                            <a:schemeClr val="accent5"/>
                          </a:solidFill>
                          <a:effectLst/>
                          <a:latin typeface="Calibri" panose="020F0502020204030204" pitchFamily="34" charset="0"/>
                        </a:rPr>
                        <a:t>0.87</a:t>
                      </a:r>
                    </a:p>
                  </a:txBody>
                  <a:tcPr marL="4763" marR="4763" marT="4763" marB="0"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rgbClr val="FFFFFF"/>
                    </a:solidFill>
                  </a:tcPr>
                </a:tc>
                <a:tc>
                  <a:txBody>
                    <a:bodyPr/>
                    <a:lstStyle/>
                    <a:p>
                      <a:pPr algn="ctr" rtl="0" fontAlgn="ctr"/>
                      <a:r>
                        <a:rPr lang="en-GB" sz="1100" b="0" i="0" u="none" strike="noStrike">
                          <a:solidFill>
                            <a:schemeClr val="accent5"/>
                          </a:solidFill>
                          <a:effectLst/>
                          <a:latin typeface="Calibri" panose="020F0502020204030204" pitchFamily="34" charset="0"/>
                        </a:rPr>
                        <a:t>2.8</a:t>
                      </a:r>
                    </a:p>
                  </a:txBody>
                  <a:tcPr marL="4763" marR="4763" marT="4763" marB="0"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rgbClr val="FFFFFF"/>
                    </a:solidFill>
                  </a:tcPr>
                </a:tc>
                <a:extLst>
                  <a:ext uri="{0D108BD9-81ED-4DB2-BD59-A6C34878D82A}">
                    <a16:rowId xmlns:a16="http://schemas.microsoft.com/office/drawing/2014/main" val="2545426287"/>
                  </a:ext>
                </a:extLst>
              </a:tr>
              <a:tr h="186055">
                <a:tc>
                  <a:txBody>
                    <a:bodyPr/>
                    <a:lstStyle/>
                    <a:p>
                      <a:pPr algn="ctr" rtl="0" fontAlgn="ctr"/>
                      <a:r>
                        <a:rPr lang="en-GB" sz="1100" b="1" i="0" u="none" strike="noStrike" dirty="0">
                          <a:solidFill>
                            <a:schemeClr val="accent5"/>
                          </a:solidFill>
                          <a:effectLst/>
                          <a:latin typeface="Calibri" panose="020F0502020204030204" pitchFamily="34" charset="0"/>
                        </a:rPr>
                        <a:t>Prostate symptom scale </a:t>
                      </a:r>
                      <a:r>
                        <a:rPr lang="en-GB" sz="1100" b="1" i="0" kern="1200" dirty="0">
                          <a:solidFill>
                            <a:schemeClr val="accent5"/>
                          </a:solidFill>
                          <a:effectLst/>
                          <a:latin typeface="+mn-lt"/>
                          <a:ea typeface="+mn-ea"/>
                          <a:cs typeface="+mn-cs"/>
                        </a:rPr>
                        <a:t>(increases in IPSS &gt;4)</a:t>
                      </a:r>
                      <a:endParaRPr lang="en-GB" sz="1100" b="1" i="0" u="none" strike="noStrike" dirty="0">
                        <a:solidFill>
                          <a:schemeClr val="accent5"/>
                        </a:solidFill>
                        <a:effectLst/>
                        <a:latin typeface="+mn-lt"/>
                      </a:endParaRPr>
                    </a:p>
                  </a:txBody>
                  <a:tcPr marL="4763" marR="4763" marT="4763" marB="0"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rgbClr val="FFFFFF"/>
                    </a:solidFill>
                  </a:tcPr>
                </a:tc>
                <a:tc>
                  <a:txBody>
                    <a:bodyPr/>
                    <a:lstStyle/>
                    <a:p>
                      <a:pPr algn="ctr" rtl="0" fontAlgn="ctr"/>
                      <a:r>
                        <a:rPr lang="en-GB" sz="1100" b="0" i="0" u="none" strike="noStrike">
                          <a:solidFill>
                            <a:schemeClr val="accent5"/>
                          </a:solidFill>
                          <a:effectLst/>
                          <a:latin typeface="Calibri" panose="020F0502020204030204" pitchFamily="34" charset="0"/>
                        </a:rPr>
                        <a:t>0.29</a:t>
                      </a:r>
                    </a:p>
                  </a:txBody>
                  <a:tcPr marL="4763" marR="4763" marT="4763" marB="0"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rgbClr val="FFFFFF"/>
                    </a:solidFill>
                  </a:tcPr>
                </a:tc>
                <a:tc>
                  <a:txBody>
                    <a:bodyPr/>
                    <a:lstStyle/>
                    <a:p>
                      <a:pPr algn="ctr" rtl="0" fontAlgn="ctr"/>
                      <a:r>
                        <a:rPr lang="en-GB" sz="1100" b="0" i="0" u="none" strike="noStrike" dirty="0">
                          <a:solidFill>
                            <a:schemeClr val="accent5"/>
                          </a:solidFill>
                          <a:effectLst/>
                          <a:latin typeface="Calibri" panose="020F0502020204030204" pitchFamily="34" charset="0"/>
                        </a:rPr>
                        <a:t>-0.44</a:t>
                      </a:r>
                    </a:p>
                  </a:txBody>
                  <a:tcPr marL="4763" marR="4763" marT="4763" marB="0"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rgbClr val="FFFFFF"/>
                    </a:solidFill>
                  </a:tcPr>
                </a:tc>
                <a:tc>
                  <a:txBody>
                    <a:bodyPr/>
                    <a:lstStyle/>
                    <a:p>
                      <a:pPr algn="ctr" rtl="0" fontAlgn="ctr"/>
                      <a:r>
                        <a:rPr lang="en-GB" sz="1100" b="0" i="0" u="none" strike="noStrike" dirty="0">
                          <a:solidFill>
                            <a:schemeClr val="accent5"/>
                          </a:solidFill>
                          <a:effectLst/>
                          <a:latin typeface="Calibri" panose="020F0502020204030204" pitchFamily="34" charset="0"/>
                        </a:rPr>
                        <a:t>1.02</a:t>
                      </a:r>
                    </a:p>
                  </a:txBody>
                  <a:tcPr marL="4763" marR="4763" marT="4763" marB="0"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rgbClr val="FFFFFF"/>
                    </a:solidFill>
                  </a:tcPr>
                </a:tc>
                <a:extLst>
                  <a:ext uri="{0D108BD9-81ED-4DB2-BD59-A6C34878D82A}">
                    <a16:rowId xmlns:a16="http://schemas.microsoft.com/office/drawing/2014/main" val="307560560"/>
                  </a:ext>
                </a:extLst>
              </a:tr>
              <a:tr h="186055">
                <a:tc>
                  <a:txBody>
                    <a:bodyPr/>
                    <a:lstStyle/>
                    <a:p>
                      <a:pPr algn="ctr" rtl="0" fontAlgn="ctr"/>
                      <a:r>
                        <a:rPr lang="en-GB" sz="1100" b="1" i="0" u="none" strike="noStrike">
                          <a:solidFill>
                            <a:schemeClr val="accent5"/>
                          </a:solidFill>
                          <a:effectLst/>
                          <a:latin typeface="Calibri" panose="020F0502020204030204" pitchFamily="34" charset="0"/>
                        </a:rPr>
                        <a:t>Prostate cancer</a:t>
                      </a:r>
                    </a:p>
                  </a:txBody>
                  <a:tcPr marL="4763" marR="4763" marT="4763" marB="0"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rgbClr val="FFFFFF"/>
                    </a:solidFill>
                  </a:tcPr>
                </a:tc>
                <a:tc>
                  <a:txBody>
                    <a:bodyPr/>
                    <a:lstStyle/>
                    <a:p>
                      <a:pPr algn="ctr" rtl="0" fontAlgn="ctr"/>
                      <a:r>
                        <a:rPr lang="en-GB" sz="1100" b="0" i="0" u="none" strike="noStrike">
                          <a:solidFill>
                            <a:schemeClr val="accent5"/>
                          </a:solidFill>
                          <a:effectLst/>
                          <a:latin typeface="Calibri" panose="020F0502020204030204" pitchFamily="34" charset="0"/>
                        </a:rPr>
                        <a:t>0.79</a:t>
                      </a:r>
                    </a:p>
                  </a:txBody>
                  <a:tcPr marL="4763" marR="4763" marT="4763" marB="0"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rgbClr val="FFFFFF"/>
                    </a:solidFill>
                  </a:tcPr>
                </a:tc>
                <a:tc>
                  <a:txBody>
                    <a:bodyPr/>
                    <a:lstStyle/>
                    <a:p>
                      <a:pPr algn="ctr" rtl="0" fontAlgn="ctr"/>
                      <a:r>
                        <a:rPr lang="en-GB" sz="1100" b="0" i="0" u="none" strike="noStrike" dirty="0">
                          <a:solidFill>
                            <a:schemeClr val="accent5"/>
                          </a:solidFill>
                          <a:effectLst/>
                          <a:latin typeface="Calibri" panose="020F0502020204030204" pitchFamily="34" charset="0"/>
                        </a:rPr>
                        <a:t>0.28</a:t>
                      </a:r>
                    </a:p>
                  </a:txBody>
                  <a:tcPr marL="4763" marR="4763" marT="4763" marB="0"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rgbClr val="FFFFFF"/>
                    </a:solidFill>
                  </a:tcPr>
                </a:tc>
                <a:tc>
                  <a:txBody>
                    <a:bodyPr/>
                    <a:lstStyle/>
                    <a:p>
                      <a:pPr algn="ctr" rtl="0" fontAlgn="ctr"/>
                      <a:r>
                        <a:rPr lang="en-GB" sz="1100" b="0" i="0" u="none" strike="noStrike" dirty="0">
                          <a:solidFill>
                            <a:schemeClr val="accent5"/>
                          </a:solidFill>
                          <a:effectLst/>
                          <a:latin typeface="Calibri" panose="020F0502020204030204" pitchFamily="34" charset="0"/>
                        </a:rPr>
                        <a:t>2.28</a:t>
                      </a:r>
                    </a:p>
                  </a:txBody>
                  <a:tcPr marL="4763" marR="4763" marT="4763" marB="0"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rgbClr val="FFFFFF"/>
                    </a:solidFill>
                  </a:tcPr>
                </a:tc>
                <a:extLst>
                  <a:ext uri="{0D108BD9-81ED-4DB2-BD59-A6C34878D82A}">
                    <a16:rowId xmlns:a16="http://schemas.microsoft.com/office/drawing/2014/main" val="4108002211"/>
                  </a:ext>
                </a:extLst>
              </a:tr>
              <a:tr h="186055">
                <a:tc>
                  <a:txBody>
                    <a:bodyPr/>
                    <a:lstStyle/>
                    <a:p>
                      <a:pPr algn="ctr" rtl="0" fontAlgn="ctr"/>
                      <a:r>
                        <a:rPr lang="en-GB" sz="1100" b="1" i="0" u="none" strike="noStrike" dirty="0">
                          <a:solidFill>
                            <a:schemeClr val="accent5"/>
                          </a:solidFill>
                          <a:effectLst/>
                          <a:latin typeface="Calibri" panose="020F0502020204030204" pitchFamily="34" charset="0"/>
                        </a:rPr>
                        <a:t>Prostate biopsies</a:t>
                      </a:r>
                    </a:p>
                  </a:txBody>
                  <a:tcPr marL="4763" marR="4763" marT="4763" marB="0"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rgbClr val="FFFFFF"/>
                    </a:solidFill>
                  </a:tcPr>
                </a:tc>
                <a:tc>
                  <a:txBody>
                    <a:bodyPr/>
                    <a:lstStyle/>
                    <a:p>
                      <a:pPr algn="ctr" rtl="0" fontAlgn="ctr"/>
                      <a:r>
                        <a:rPr lang="en-GB" sz="1100" b="0" i="0" u="none" strike="noStrike">
                          <a:solidFill>
                            <a:schemeClr val="accent5"/>
                          </a:solidFill>
                          <a:effectLst/>
                          <a:latin typeface="Calibri" panose="020F0502020204030204" pitchFamily="34" charset="0"/>
                        </a:rPr>
                        <a:t>3.82</a:t>
                      </a:r>
                    </a:p>
                  </a:txBody>
                  <a:tcPr marL="4763" marR="4763" marT="4763" marB="0"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rgbClr val="FFFFFF"/>
                    </a:solidFill>
                  </a:tcPr>
                </a:tc>
                <a:tc>
                  <a:txBody>
                    <a:bodyPr/>
                    <a:lstStyle/>
                    <a:p>
                      <a:pPr algn="ctr" rtl="0" fontAlgn="ctr"/>
                      <a:r>
                        <a:rPr lang="en-GB" sz="1100" b="0" i="0" u="none" strike="noStrike">
                          <a:solidFill>
                            <a:schemeClr val="accent5"/>
                          </a:solidFill>
                          <a:effectLst/>
                          <a:latin typeface="Calibri" panose="020F0502020204030204" pitchFamily="34" charset="0"/>
                        </a:rPr>
                        <a:t>0.97</a:t>
                      </a:r>
                    </a:p>
                  </a:txBody>
                  <a:tcPr marL="4763" marR="4763" marT="4763" marB="0"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rgbClr val="FFFFFF"/>
                    </a:solidFill>
                  </a:tcPr>
                </a:tc>
                <a:tc>
                  <a:txBody>
                    <a:bodyPr/>
                    <a:lstStyle/>
                    <a:p>
                      <a:pPr algn="ctr" rtl="0" fontAlgn="ctr"/>
                      <a:r>
                        <a:rPr lang="en-GB" sz="1100" b="0" i="0" u="none" strike="noStrike" dirty="0">
                          <a:solidFill>
                            <a:schemeClr val="accent5"/>
                          </a:solidFill>
                          <a:effectLst/>
                          <a:latin typeface="Calibri" panose="020F0502020204030204" pitchFamily="34" charset="0"/>
                        </a:rPr>
                        <a:t>15</a:t>
                      </a:r>
                    </a:p>
                  </a:txBody>
                  <a:tcPr marL="4763" marR="4763" marT="4763" marB="0"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rgbClr val="FFFFFF"/>
                    </a:solidFill>
                  </a:tcPr>
                </a:tc>
                <a:extLst>
                  <a:ext uri="{0D108BD9-81ED-4DB2-BD59-A6C34878D82A}">
                    <a16:rowId xmlns:a16="http://schemas.microsoft.com/office/drawing/2014/main" val="353072413"/>
                  </a:ext>
                </a:extLst>
              </a:tr>
            </a:tbl>
          </a:graphicData>
        </a:graphic>
      </p:graphicFrame>
      <p:sp>
        <p:nvSpPr>
          <p:cNvPr id="13" name="TextBox 12">
            <a:extLst>
              <a:ext uri="{FF2B5EF4-FFF2-40B4-BE49-F238E27FC236}">
                <a16:creationId xmlns:a16="http://schemas.microsoft.com/office/drawing/2014/main" id="{C0AA2208-C931-41C4-A391-40CE6F6326E7}"/>
              </a:ext>
            </a:extLst>
          </p:cNvPr>
          <p:cNvSpPr txBox="1"/>
          <p:nvPr/>
        </p:nvSpPr>
        <p:spPr>
          <a:xfrm>
            <a:off x="1728551" y="5193792"/>
            <a:ext cx="7086265" cy="253916"/>
          </a:xfrm>
          <a:prstGeom prst="rect">
            <a:avLst/>
          </a:prstGeom>
          <a:noFill/>
        </p:spPr>
        <p:txBody>
          <a:bodyPr wrap="square" rtlCol="0">
            <a:spAutoFit/>
          </a:bodyPr>
          <a:lstStyle/>
          <a:p>
            <a:pPr algn="r"/>
            <a:r>
              <a:rPr lang="en-GB" sz="1050" b="1" dirty="0">
                <a:solidFill>
                  <a:schemeClr val="accent5"/>
                </a:solidFill>
              </a:rPr>
              <a:t>Adapted from Fernández-</a:t>
            </a:r>
            <a:r>
              <a:rPr lang="en-GB" sz="1050" b="1" dirty="0" err="1">
                <a:solidFill>
                  <a:schemeClr val="accent5"/>
                </a:solidFill>
              </a:rPr>
              <a:t>Balsells</a:t>
            </a:r>
            <a:r>
              <a:rPr lang="en-GB" sz="1050" b="1" dirty="0">
                <a:solidFill>
                  <a:schemeClr val="accent5"/>
                </a:solidFill>
              </a:rPr>
              <a:t> MM et al. J Clin Endocrinol </a:t>
            </a:r>
            <a:r>
              <a:rPr lang="en-GB" sz="1050" b="1" dirty="0" err="1">
                <a:solidFill>
                  <a:schemeClr val="accent5"/>
                </a:solidFill>
              </a:rPr>
              <a:t>Metab</a:t>
            </a:r>
            <a:r>
              <a:rPr lang="en-GB" sz="1050" b="1" dirty="0">
                <a:solidFill>
                  <a:schemeClr val="accent5"/>
                </a:solidFill>
              </a:rPr>
              <a:t> 2010; 95: 2560–75. </a:t>
            </a:r>
          </a:p>
        </p:txBody>
      </p:sp>
    </p:spTree>
    <p:extLst>
      <p:ext uri="{BB962C8B-B14F-4D97-AF65-F5344CB8AC3E}">
        <p14:creationId xmlns:p14="http://schemas.microsoft.com/office/powerpoint/2010/main" val="15366475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5A2F8CE-CDB5-499C-99B1-991EBE873A3A}"/>
              </a:ext>
            </a:extLst>
          </p:cNvPr>
          <p:cNvSpPr/>
          <p:nvPr/>
        </p:nvSpPr>
        <p:spPr>
          <a:xfrm>
            <a:off x="1987934" y="3804864"/>
            <a:ext cx="7533138" cy="356888"/>
          </a:xfrm>
          <a:prstGeom prst="rect">
            <a:avLst/>
          </a:prstGeom>
          <a:noFill/>
          <a:ln w="28575">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tx1"/>
              </a:solidFill>
              <a:latin typeface="Arial"/>
            </a:endParaRPr>
          </a:p>
        </p:txBody>
      </p:sp>
      <p:sp>
        <p:nvSpPr>
          <p:cNvPr id="4" name="TextBox 3">
            <a:extLst>
              <a:ext uri="{FF2B5EF4-FFF2-40B4-BE49-F238E27FC236}">
                <a16:creationId xmlns:a16="http://schemas.microsoft.com/office/drawing/2014/main" id="{BAD27572-D81C-4456-ACC9-92112CCF20E7}"/>
              </a:ext>
            </a:extLst>
          </p:cNvPr>
          <p:cNvSpPr txBox="1"/>
          <p:nvPr/>
        </p:nvSpPr>
        <p:spPr>
          <a:xfrm>
            <a:off x="2073335" y="3816212"/>
            <a:ext cx="7533138" cy="276999"/>
          </a:xfrm>
          <a:prstGeom prst="rect">
            <a:avLst/>
          </a:prstGeom>
          <a:noFill/>
        </p:spPr>
        <p:txBody>
          <a:bodyPr wrap="square" rtlCol="0">
            <a:spAutoFit/>
          </a:bodyPr>
          <a:lstStyle/>
          <a:p>
            <a:pPr algn="ctr"/>
            <a:r>
              <a:rPr lang="en-GB" sz="1200" b="1" dirty="0">
                <a:solidFill>
                  <a:schemeClr val="accent5"/>
                </a:solidFill>
              </a:rPr>
              <a:t>Table 2: Odds Ratio (OR) for prostate cancer in patients using transdermal </a:t>
            </a:r>
            <a:r>
              <a:rPr lang="en-GB" sz="1200" b="1" dirty="0" err="1">
                <a:solidFill>
                  <a:schemeClr val="accent5"/>
                </a:solidFill>
              </a:rPr>
              <a:t>TTh</a:t>
            </a:r>
            <a:r>
              <a:rPr lang="en-GB" sz="1200" b="1" dirty="0">
                <a:solidFill>
                  <a:schemeClr val="accent5"/>
                </a:solidFill>
              </a:rPr>
              <a:t> vs placebo</a:t>
            </a:r>
          </a:p>
        </p:txBody>
      </p:sp>
      <p:sp>
        <p:nvSpPr>
          <p:cNvPr id="2" name="Title 1"/>
          <p:cNvSpPr>
            <a:spLocks noGrp="1"/>
          </p:cNvSpPr>
          <p:nvPr>
            <p:ph type="title"/>
          </p:nvPr>
        </p:nvSpPr>
        <p:spPr>
          <a:xfrm>
            <a:off x="358218" y="49564"/>
            <a:ext cx="10963373" cy="1004711"/>
          </a:xfrm>
        </p:spPr>
        <p:txBody>
          <a:bodyPr>
            <a:noAutofit/>
          </a:bodyPr>
          <a:lstStyle/>
          <a:p>
            <a:pPr algn="ctr"/>
            <a:r>
              <a:rPr lang="en-GB" sz="2400" dirty="0">
                <a:solidFill>
                  <a:srgbClr val="000000"/>
                </a:solidFill>
              </a:rPr>
              <a:t>A more recent meta-analysis (2014) of 22 RCTs also showed no significant effect of </a:t>
            </a:r>
            <a:r>
              <a:rPr lang="en-GB" sz="2400" dirty="0" err="1">
                <a:solidFill>
                  <a:srgbClr val="000000"/>
                </a:solidFill>
              </a:rPr>
              <a:t>TTh</a:t>
            </a:r>
            <a:r>
              <a:rPr lang="en-GB" sz="2400" dirty="0">
                <a:solidFill>
                  <a:srgbClr val="000000"/>
                </a:solidFill>
              </a:rPr>
              <a:t> on incidence of prostate cancer vs placebo</a:t>
            </a:r>
            <a:endParaRPr lang="en-US" sz="2400" dirty="0">
              <a:solidFill>
                <a:srgbClr val="000000"/>
              </a:solidFill>
            </a:endParaRPr>
          </a:p>
        </p:txBody>
      </p:sp>
      <p:sp>
        <p:nvSpPr>
          <p:cNvPr id="3" name="Content Placeholder 2"/>
          <p:cNvSpPr>
            <a:spLocks noGrp="1"/>
          </p:cNvSpPr>
          <p:nvPr>
            <p:ph idx="1"/>
          </p:nvPr>
        </p:nvSpPr>
        <p:spPr>
          <a:xfrm>
            <a:off x="490194" y="1157556"/>
            <a:ext cx="10605154" cy="2832374"/>
          </a:xfrm>
        </p:spPr>
        <p:txBody>
          <a:bodyPr>
            <a:normAutofit/>
          </a:bodyPr>
          <a:lstStyle/>
          <a:p>
            <a:pPr marL="0" indent="0" algn="ctr">
              <a:buNone/>
            </a:pPr>
            <a:r>
              <a:rPr lang="en-GB" sz="1400" b="1" u="sng" dirty="0">
                <a:solidFill>
                  <a:srgbClr val="000000"/>
                </a:solidFill>
              </a:rPr>
              <a:t>Cui et al. The effect of testosterone replacement therapy on prostate cancer: a systematic review and meta-analysis. </a:t>
            </a:r>
          </a:p>
          <a:p>
            <a:pPr marL="0" indent="0" algn="ctr">
              <a:buNone/>
            </a:pPr>
            <a:r>
              <a:rPr lang="en-GB" sz="1200" b="1" i="1" u="sng" dirty="0">
                <a:solidFill>
                  <a:srgbClr val="000000"/>
                </a:solidFill>
              </a:rPr>
              <a:t>Prostate Cancer and Prostatic Disease (2014) 17, 132–143</a:t>
            </a:r>
          </a:p>
          <a:p>
            <a:pPr marL="0" indent="0" algn="ctr">
              <a:buNone/>
            </a:pPr>
            <a:endParaRPr lang="en-GB" sz="500" b="1" i="1" dirty="0">
              <a:solidFill>
                <a:srgbClr val="000000"/>
              </a:solidFill>
            </a:endParaRPr>
          </a:p>
          <a:p>
            <a:pPr lvl="1">
              <a:buClr>
                <a:srgbClr val="000000"/>
              </a:buClr>
              <a:buFont typeface="Calibri" panose="020F0502020204030204" pitchFamily="34" charset="0"/>
              <a:buChar char="-"/>
            </a:pPr>
            <a:r>
              <a:rPr lang="en-GB" sz="1400" dirty="0">
                <a:solidFill>
                  <a:srgbClr val="000000"/>
                </a:solidFill>
              </a:rPr>
              <a:t>Meta-analysis of 22 randomised controlled trials in men receiving </a:t>
            </a:r>
            <a:r>
              <a:rPr lang="en-GB" sz="1400" dirty="0" err="1">
                <a:solidFill>
                  <a:srgbClr val="000000"/>
                </a:solidFill>
              </a:rPr>
              <a:t>TTh</a:t>
            </a:r>
            <a:r>
              <a:rPr lang="en-GB" sz="1400" dirty="0">
                <a:solidFill>
                  <a:srgbClr val="000000"/>
                </a:solidFill>
              </a:rPr>
              <a:t>^ or placebo</a:t>
            </a:r>
          </a:p>
          <a:p>
            <a:pPr lvl="2">
              <a:buClr>
                <a:srgbClr val="000000"/>
              </a:buClr>
              <a:buFont typeface="Wingdings" panose="05000000000000000000" pitchFamily="2" charset="2"/>
              <a:buChar char="q"/>
            </a:pPr>
            <a:r>
              <a:rPr lang="en-GB" sz="1400" dirty="0">
                <a:solidFill>
                  <a:srgbClr val="000000"/>
                </a:solidFill>
              </a:rPr>
              <a:t>11 RCTs compared </a:t>
            </a:r>
            <a:r>
              <a:rPr lang="en-GB" sz="1400" dirty="0" err="1">
                <a:solidFill>
                  <a:srgbClr val="000000"/>
                </a:solidFill>
              </a:rPr>
              <a:t>TTh</a:t>
            </a:r>
            <a:r>
              <a:rPr lang="en-GB" sz="1400" dirty="0">
                <a:solidFill>
                  <a:srgbClr val="000000"/>
                </a:solidFill>
              </a:rPr>
              <a:t> vs Placebo over the short term (&lt;12 months)</a:t>
            </a:r>
          </a:p>
          <a:p>
            <a:pPr lvl="2">
              <a:buClr>
                <a:srgbClr val="000000"/>
              </a:buClr>
              <a:buFont typeface="Wingdings" panose="05000000000000000000" pitchFamily="2" charset="2"/>
              <a:buChar char="q"/>
            </a:pPr>
            <a:r>
              <a:rPr lang="en-GB" sz="1400" dirty="0">
                <a:solidFill>
                  <a:srgbClr val="000000"/>
                </a:solidFill>
              </a:rPr>
              <a:t>11 RCTs compared </a:t>
            </a:r>
            <a:r>
              <a:rPr lang="en-GB" sz="1400" dirty="0" err="1">
                <a:solidFill>
                  <a:srgbClr val="000000"/>
                </a:solidFill>
              </a:rPr>
              <a:t>TTh</a:t>
            </a:r>
            <a:r>
              <a:rPr lang="en-GB" sz="1400" dirty="0">
                <a:solidFill>
                  <a:srgbClr val="000000"/>
                </a:solidFill>
              </a:rPr>
              <a:t> vs placebo over the long term (12-36 months)</a:t>
            </a:r>
          </a:p>
          <a:p>
            <a:pPr lvl="1">
              <a:buClr>
                <a:srgbClr val="000000"/>
              </a:buClr>
              <a:buFont typeface="Calibri" panose="020F0502020204030204" pitchFamily="34" charset="0"/>
              <a:buChar char="-"/>
            </a:pPr>
            <a:r>
              <a:rPr lang="en-GB" sz="1400" dirty="0">
                <a:solidFill>
                  <a:srgbClr val="000000"/>
                </a:solidFill>
              </a:rPr>
              <a:t>For all 22 RCTs, no patients had prostate enlargement at baseline, all had normal PSA levels at baseline, and no patient had suspected or confirmed diagnosis of prostate cancer at study entry</a:t>
            </a:r>
          </a:p>
          <a:p>
            <a:pPr lvl="1">
              <a:buClr>
                <a:srgbClr val="000000"/>
              </a:buClr>
              <a:buFont typeface="Calibri" panose="020F0502020204030204" pitchFamily="34" charset="0"/>
              <a:buChar char="-"/>
            </a:pPr>
            <a:r>
              <a:rPr lang="en-GB" sz="1400" dirty="0">
                <a:solidFill>
                  <a:srgbClr val="000000"/>
                </a:solidFill>
              </a:rPr>
              <a:t>Objective of the study was to evaluate the effect of testosterone therapy on incidence of prostate cancer</a:t>
            </a:r>
          </a:p>
          <a:p>
            <a:pPr lvl="1">
              <a:buClr>
                <a:srgbClr val="000000"/>
              </a:buClr>
              <a:buFont typeface="Calibri" panose="020F0502020204030204" pitchFamily="34" charset="0"/>
              <a:buChar char="-"/>
            </a:pPr>
            <a:r>
              <a:rPr lang="en-GB" sz="1400" dirty="0">
                <a:solidFill>
                  <a:srgbClr val="000000"/>
                </a:solidFill>
              </a:rPr>
              <a:t>No significant effect of </a:t>
            </a:r>
            <a:r>
              <a:rPr lang="en-GB" sz="1400" dirty="0" err="1">
                <a:solidFill>
                  <a:srgbClr val="000000"/>
                </a:solidFill>
              </a:rPr>
              <a:t>TTh</a:t>
            </a:r>
            <a:r>
              <a:rPr lang="en-GB" sz="1400" dirty="0">
                <a:solidFill>
                  <a:srgbClr val="000000"/>
                </a:solidFill>
              </a:rPr>
              <a:t> on the incidence of prostate cancer, compared with placebo.</a:t>
            </a:r>
          </a:p>
        </p:txBody>
      </p:sp>
      <p:graphicFrame>
        <p:nvGraphicFramePr>
          <p:cNvPr id="6" name="Table 5"/>
          <p:cNvGraphicFramePr>
            <a:graphicFrameLocks noGrp="1"/>
          </p:cNvGraphicFramePr>
          <p:nvPr>
            <p:extLst>
              <p:ext uri="{D42A27DB-BD31-4B8C-83A1-F6EECF244321}">
                <p14:modId xmlns:p14="http://schemas.microsoft.com/office/powerpoint/2010/main" val="556038612"/>
              </p:ext>
            </p:extLst>
          </p:nvPr>
        </p:nvGraphicFramePr>
        <p:xfrm>
          <a:off x="1987934" y="4180129"/>
          <a:ext cx="7533138" cy="963462"/>
        </p:xfrm>
        <a:graphic>
          <a:graphicData uri="http://schemas.openxmlformats.org/drawingml/2006/table">
            <a:tbl>
              <a:tblPr firstRow="1" bandRow="1">
                <a:tableStyleId>{5C22544A-7EE6-4342-B048-85BDC9FD1C3A}</a:tableStyleId>
              </a:tblPr>
              <a:tblGrid>
                <a:gridCol w="1394446">
                  <a:extLst>
                    <a:ext uri="{9D8B030D-6E8A-4147-A177-3AD203B41FA5}">
                      <a16:colId xmlns:a16="http://schemas.microsoft.com/office/drawing/2014/main" val="20000"/>
                    </a:ext>
                  </a:extLst>
                </a:gridCol>
                <a:gridCol w="1534673">
                  <a:extLst>
                    <a:ext uri="{9D8B030D-6E8A-4147-A177-3AD203B41FA5}">
                      <a16:colId xmlns:a16="http://schemas.microsoft.com/office/drawing/2014/main" val="20002"/>
                    </a:ext>
                  </a:extLst>
                </a:gridCol>
                <a:gridCol w="1534673">
                  <a:extLst>
                    <a:ext uri="{9D8B030D-6E8A-4147-A177-3AD203B41FA5}">
                      <a16:colId xmlns:a16="http://schemas.microsoft.com/office/drawing/2014/main" val="20003"/>
                    </a:ext>
                  </a:extLst>
                </a:gridCol>
                <a:gridCol w="1534673">
                  <a:extLst>
                    <a:ext uri="{9D8B030D-6E8A-4147-A177-3AD203B41FA5}">
                      <a16:colId xmlns:a16="http://schemas.microsoft.com/office/drawing/2014/main" val="20004"/>
                    </a:ext>
                  </a:extLst>
                </a:gridCol>
                <a:gridCol w="1534673">
                  <a:extLst>
                    <a:ext uri="{9D8B030D-6E8A-4147-A177-3AD203B41FA5}">
                      <a16:colId xmlns:a16="http://schemas.microsoft.com/office/drawing/2014/main" val="20005"/>
                    </a:ext>
                  </a:extLst>
                </a:gridCol>
              </a:tblGrid>
              <a:tr h="185542">
                <a:tc rowSpan="2">
                  <a:txBody>
                    <a:bodyPr/>
                    <a:lstStyle/>
                    <a:p>
                      <a:pPr algn="ctr"/>
                      <a:r>
                        <a:rPr lang="en-GB" sz="1100" dirty="0">
                          <a:solidFill>
                            <a:schemeClr val="accent5"/>
                          </a:solidFill>
                        </a:rPr>
                        <a:t>Event</a:t>
                      </a:r>
                    </a:p>
                  </a:txBody>
                  <a:tcPr anchor="ctr">
                    <a:lnL w="12700" cap="flat" cmpd="sng" algn="ctr">
                      <a:solidFill>
                        <a:srgbClr val="00A8E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rgbClr val="00A8E1"/>
                    </a:solidFill>
                  </a:tcPr>
                </a:tc>
                <a:tc gridSpan="2">
                  <a:txBody>
                    <a:bodyPr/>
                    <a:lstStyle/>
                    <a:p>
                      <a:pPr algn="ctr"/>
                      <a:r>
                        <a:rPr lang="en-GB" sz="1100" dirty="0">
                          <a:solidFill>
                            <a:schemeClr val="accent5"/>
                          </a:solidFill>
                        </a:rPr>
                        <a:t>Short-term studies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8E1"/>
                    </a:solidFill>
                  </a:tcPr>
                </a:tc>
                <a:tc hMerge="1">
                  <a:txBody>
                    <a:bodyPr/>
                    <a:lstStyle/>
                    <a:p>
                      <a:pPr algn="ctr"/>
                      <a:endParaRPr lang="en-GB" sz="1600" dirty="0"/>
                    </a:p>
                  </a:txBody>
                  <a:tcPr/>
                </a:tc>
                <a:tc gridSpan="2">
                  <a:txBody>
                    <a:bodyPr/>
                    <a:lstStyle/>
                    <a:p>
                      <a:pPr algn="ctr"/>
                      <a:r>
                        <a:rPr lang="en-GB" sz="1100" dirty="0">
                          <a:solidFill>
                            <a:schemeClr val="accent5"/>
                          </a:solidFill>
                        </a:rPr>
                        <a:t>Long-term</a:t>
                      </a:r>
                      <a:r>
                        <a:rPr lang="en-GB" sz="1100" baseline="0" dirty="0">
                          <a:solidFill>
                            <a:schemeClr val="accent5"/>
                          </a:solidFill>
                        </a:rPr>
                        <a:t> studies **</a:t>
                      </a:r>
                      <a:endParaRPr lang="en-GB" sz="1100" dirty="0">
                        <a:solidFill>
                          <a:schemeClr val="accent5"/>
                        </a:solidFill>
                      </a:endParaRPr>
                    </a:p>
                  </a:txBody>
                  <a:tcPr anchor="ctr">
                    <a:lnL w="12700" cap="flat" cmpd="sng" algn="ctr">
                      <a:solidFill>
                        <a:schemeClr val="bg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8E1"/>
                    </a:solidFill>
                  </a:tcPr>
                </a:tc>
                <a:tc hMerge="1">
                  <a:txBody>
                    <a:bodyPr/>
                    <a:lstStyle/>
                    <a:p>
                      <a:pPr algn="ctr"/>
                      <a:endParaRPr lang="en-GB" sz="1600" dirty="0"/>
                    </a:p>
                  </a:txBody>
                  <a:tcPr/>
                </a:tc>
                <a:extLst>
                  <a:ext uri="{0D108BD9-81ED-4DB2-BD59-A6C34878D82A}">
                    <a16:rowId xmlns:a16="http://schemas.microsoft.com/office/drawing/2014/main" val="10000"/>
                  </a:ext>
                </a:extLst>
              </a:tr>
              <a:tr h="185542">
                <a:tc vMerge="1">
                  <a:txBody>
                    <a:bodyPr/>
                    <a:lstStyle/>
                    <a:p>
                      <a:endParaRPr lang="en-GB"/>
                    </a:p>
                  </a:txBody>
                  <a:tcPr/>
                </a:tc>
                <a:tc>
                  <a:txBody>
                    <a:bodyPr/>
                    <a:lstStyle/>
                    <a:p>
                      <a:pPr algn="ctr"/>
                      <a:r>
                        <a:rPr lang="en-GB" sz="1100" b="1" dirty="0">
                          <a:solidFill>
                            <a:schemeClr val="accent5"/>
                          </a:solidFill>
                        </a:rPr>
                        <a:t>OR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rgbClr val="00A8E1"/>
                    </a:solidFill>
                  </a:tcPr>
                </a:tc>
                <a:tc>
                  <a:txBody>
                    <a:bodyPr/>
                    <a:lstStyle/>
                    <a:p>
                      <a:pPr algn="ctr"/>
                      <a:r>
                        <a:rPr lang="en-GB" sz="1100" b="1" dirty="0">
                          <a:solidFill>
                            <a:schemeClr val="accent5"/>
                          </a:solidFill>
                        </a:rPr>
                        <a:t>95% CI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rgbClr val="00A8E1"/>
                    </a:solidFill>
                  </a:tcPr>
                </a:tc>
                <a:tc>
                  <a:txBody>
                    <a:bodyPr/>
                    <a:lstStyle/>
                    <a:p>
                      <a:pPr algn="ctr"/>
                      <a:r>
                        <a:rPr lang="en-GB" sz="1100" b="1" dirty="0">
                          <a:solidFill>
                            <a:schemeClr val="accent5"/>
                          </a:solidFill>
                        </a:rPr>
                        <a:t>OR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rgbClr val="00A8E1"/>
                    </a:solidFill>
                  </a:tcPr>
                </a:tc>
                <a:tc>
                  <a:txBody>
                    <a:bodyPr/>
                    <a:lstStyle/>
                    <a:p>
                      <a:pPr algn="ctr"/>
                      <a:r>
                        <a:rPr lang="en-GB" sz="1100" b="1" dirty="0">
                          <a:solidFill>
                            <a:schemeClr val="accent5"/>
                          </a:solidFill>
                        </a:rPr>
                        <a:t>95% CI</a:t>
                      </a:r>
                    </a:p>
                  </a:txBody>
                  <a:tcPr anchor="ctr">
                    <a:lnL w="12700" cap="flat" cmpd="sng" algn="ctr">
                      <a:solidFill>
                        <a:schemeClr val="bg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rgbClr val="00A8E1"/>
                    </a:solidFill>
                  </a:tcPr>
                </a:tc>
                <a:extLst>
                  <a:ext uri="{0D108BD9-81ED-4DB2-BD59-A6C34878D82A}">
                    <a16:rowId xmlns:a16="http://schemas.microsoft.com/office/drawing/2014/main" val="10001"/>
                  </a:ext>
                </a:extLst>
              </a:tr>
              <a:tr h="445302">
                <a:tc>
                  <a:txBody>
                    <a:bodyPr/>
                    <a:lstStyle/>
                    <a:p>
                      <a:pPr marL="0" indent="0">
                        <a:buFont typeface="Arial" panose="020B0604020202020204" pitchFamily="34" charset="0"/>
                        <a:buNone/>
                      </a:pPr>
                      <a:r>
                        <a:rPr lang="en-GB" sz="1100" b="1" dirty="0">
                          <a:solidFill>
                            <a:schemeClr val="accent5"/>
                          </a:solidFill>
                        </a:rPr>
                        <a:t>Prostate cancer</a:t>
                      </a:r>
                    </a:p>
                  </a:txBody>
                  <a:tcP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chemeClr val="bg1"/>
                    </a:solidFill>
                  </a:tcPr>
                </a:tc>
                <a:tc>
                  <a:txBody>
                    <a:bodyPr/>
                    <a:lstStyle/>
                    <a:p>
                      <a:pPr algn="ctr"/>
                      <a:r>
                        <a:rPr lang="en-GB" sz="1100" dirty="0">
                          <a:solidFill>
                            <a:schemeClr val="accent5"/>
                          </a:solidFill>
                        </a:rPr>
                        <a:t>1.10</a:t>
                      </a:r>
                    </a:p>
                    <a:p>
                      <a:pPr algn="ctr"/>
                      <a:endParaRPr lang="en-GB" sz="1100" dirty="0">
                        <a:solidFill>
                          <a:schemeClr val="accent5"/>
                        </a:solidFill>
                      </a:endParaRPr>
                    </a:p>
                  </a:txBody>
                  <a:tcP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chemeClr val="bg1"/>
                    </a:solidFill>
                  </a:tcPr>
                </a:tc>
                <a:tc>
                  <a:txBody>
                    <a:bodyPr/>
                    <a:lstStyle/>
                    <a:p>
                      <a:pPr algn="ctr"/>
                      <a:r>
                        <a:rPr lang="en-GB" sz="1100" dirty="0">
                          <a:solidFill>
                            <a:schemeClr val="accent5"/>
                          </a:solidFill>
                        </a:rPr>
                        <a:t>0.26,</a:t>
                      </a:r>
                      <a:r>
                        <a:rPr lang="en-GB" sz="1100" baseline="0" dirty="0">
                          <a:solidFill>
                            <a:schemeClr val="accent5"/>
                          </a:solidFill>
                        </a:rPr>
                        <a:t> 4.65</a:t>
                      </a:r>
                    </a:p>
                  </a:txBody>
                  <a:tcP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chemeClr val="bg1"/>
                    </a:solidFill>
                  </a:tcPr>
                </a:tc>
                <a:tc>
                  <a:txBody>
                    <a:bodyPr/>
                    <a:lstStyle/>
                    <a:p>
                      <a:pPr algn="ctr"/>
                      <a:r>
                        <a:rPr lang="en-GB" sz="1100" dirty="0">
                          <a:solidFill>
                            <a:schemeClr val="accent5"/>
                          </a:solidFill>
                        </a:rPr>
                        <a:t>3.06</a:t>
                      </a:r>
                    </a:p>
                    <a:p>
                      <a:pPr algn="ctr"/>
                      <a:endParaRPr lang="en-GB" sz="1100" dirty="0">
                        <a:solidFill>
                          <a:schemeClr val="accent5"/>
                        </a:solidFill>
                      </a:endParaRPr>
                    </a:p>
                  </a:txBody>
                  <a:tcP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chemeClr val="bg1"/>
                    </a:solidFill>
                  </a:tcPr>
                </a:tc>
                <a:tc>
                  <a:txBody>
                    <a:bodyPr/>
                    <a:lstStyle/>
                    <a:p>
                      <a:pPr algn="ctr"/>
                      <a:r>
                        <a:rPr lang="en-GB" sz="1100" dirty="0">
                          <a:solidFill>
                            <a:schemeClr val="accent5"/>
                          </a:solidFill>
                        </a:rPr>
                        <a:t>0.12, 76.70</a:t>
                      </a:r>
                    </a:p>
                    <a:p>
                      <a:pPr algn="ctr"/>
                      <a:endParaRPr lang="en-GB" sz="1100" dirty="0">
                        <a:solidFill>
                          <a:schemeClr val="accent5"/>
                        </a:solidFill>
                      </a:endParaRPr>
                    </a:p>
                  </a:txBody>
                  <a:tcP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7" name="Rectangle 6"/>
          <p:cNvSpPr/>
          <p:nvPr/>
        </p:nvSpPr>
        <p:spPr>
          <a:xfrm>
            <a:off x="1591619" y="5954833"/>
            <a:ext cx="5732585" cy="338554"/>
          </a:xfrm>
          <a:prstGeom prst="rect">
            <a:avLst/>
          </a:prstGeom>
        </p:spPr>
        <p:txBody>
          <a:bodyPr wrap="square">
            <a:spAutoFit/>
          </a:bodyPr>
          <a:lstStyle/>
          <a:p>
            <a:r>
              <a:rPr lang="en-US" sz="800" dirty="0">
                <a:solidFill>
                  <a:srgbClr val="000000"/>
                </a:solidFill>
                <a:cs typeface="Arial" panose="020B0604020202020204" pitchFamily="34" charset="0"/>
              </a:rPr>
              <a:t>CI, confidence interval; </a:t>
            </a:r>
            <a:r>
              <a:rPr lang="en-US" sz="800" dirty="0" err="1">
                <a:solidFill>
                  <a:srgbClr val="000000"/>
                </a:solidFill>
                <a:cs typeface="Arial" panose="020B0604020202020204" pitchFamily="34" charset="0"/>
              </a:rPr>
              <a:t>pCA</a:t>
            </a:r>
            <a:r>
              <a:rPr lang="en-US" sz="800" dirty="0">
                <a:solidFill>
                  <a:srgbClr val="000000"/>
                </a:solidFill>
                <a:cs typeface="Arial" panose="020B0604020202020204" pitchFamily="34" charset="0"/>
              </a:rPr>
              <a:t>, prostate cancer; OR, Odds Ratio; </a:t>
            </a:r>
            <a:r>
              <a:rPr lang="en-US" sz="800" dirty="0" err="1">
                <a:solidFill>
                  <a:srgbClr val="000000"/>
                </a:solidFill>
                <a:cs typeface="Arial" panose="020B0604020202020204" pitchFamily="34" charset="0"/>
              </a:rPr>
              <a:t>TTh</a:t>
            </a:r>
            <a:r>
              <a:rPr lang="en-US" sz="800" dirty="0">
                <a:solidFill>
                  <a:srgbClr val="000000"/>
                </a:solidFill>
                <a:cs typeface="Arial" panose="020B0604020202020204" pitchFamily="34" charset="0"/>
              </a:rPr>
              <a:t>, testosterone therapy</a:t>
            </a:r>
          </a:p>
          <a:p>
            <a:r>
              <a:rPr lang="en-US" sz="800" dirty="0">
                <a:solidFill>
                  <a:srgbClr val="000000"/>
                </a:solidFill>
                <a:cs typeface="Arial" panose="020B0604020202020204" pitchFamily="34" charset="0"/>
              </a:rPr>
              <a:t>1. Cui Y et al. </a:t>
            </a:r>
            <a:r>
              <a:rPr lang="en-US" sz="800" i="1" dirty="0">
                <a:solidFill>
                  <a:srgbClr val="000000"/>
                </a:solidFill>
                <a:cs typeface="Arial" panose="020B0604020202020204" pitchFamily="34" charset="0"/>
              </a:rPr>
              <a:t>Prostate Cancer Prostatic Dis </a:t>
            </a:r>
            <a:r>
              <a:rPr lang="en-US" sz="800" dirty="0">
                <a:solidFill>
                  <a:srgbClr val="000000"/>
                </a:solidFill>
                <a:cs typeface="Arial" panose="020B0604020202020204" pitchFamily="34" charset="0"/>
              </a:rPr>
              <a:t>2014; 17: 132–43.</a:t>
            </a:r>
          </a:p>
        </p:txBody>
      </p:sp>
      <p:sp>
        <p:nvSpPr>
          <p:cNvPr id="9" name="TextBox 8">
            <a:extLst>
              <a:ext uri="{FF2B5EF4-FFF2-40B4-BE49-F238E27FC236}">
                <a16:creationId xmlns:a16="http://schemas.microsoft.com/office/drawing/2014/main" id="{4F620F08-C708-4371-BBA8-CE836364ABEE}"/>
              </a:ext>
            </a:extLst>
          </p:cNvPr>
          <p:cNvSpPr txBox="1"/>
          <p:nvPr/>
        </p:nvSpPr>
        <p:spPr>
          <a:xfrm>
            <a:off x="2999951" y="5325171"/>
            <a:ext cx="5003405" cy="253916"/>
          </a:xfrm>
          <a:prstGeom prst="rect">
            <a:avLst/>
          </a:prstGeom>
          <a:noFill/>
        </p:spPr>
        <p:txBody>
          <a:bodyPr wrap="square" rtlCol="0">
            <a:spAutoFit/>
          </a:bodyPr>
          <a:lstStyle/>
          <a:p>
            <a:pPr algn="r"/>
            <a:r>
              <a:rPr lang="en-GB" sz="1050" b="1" dirty="0">
                <a:solidFill>
                  <a:schemeClr val="accent5"/>
                </a:solidFill>
              </a:rPr>
              <a:t>Adapted from </a:t>
            </a:r>
            <a:r>
              <a:rPr lang="it-IT" sz="1050" b="1" dirty="0">
                <a:solidFill>
                  <a:schemeClr val="accent5"/>
                </a:solidFill>
              </a:rPr>
              <a:t>Cui Y et al. Prostate Cancer Prostatic Dis 2014; 17: 132–43.</a:t>
            </a:r>
            <a:endParaRPr lang="en-GB" sz="1050" b="1" dirty="0">
              <a:solidFill>
                <a:schemeClr val="accent5"/>
              </a:solidFill>
            </a:endParaRPr>
          </a:p>
        </p:txBody>
      </p:sp>
      <p:sp>
        <p:nvSpPr>
          <p:cNvPr id="10" name="Rectangle 9">
            <a:extLst>
              <a:ext uri="{FF2B5EF4-FFF2-40B4-BE49-F238E27FC236}">
                <a16:creationId xmlns:a16="http://schemas.microsoft.com/office/drawing/2014/main" id="{2C90DD5C-0CB9-4B8B-861D-E57FCBFFE588}"/>
              </a:ext>
            </a:extLst>
          </p:cNvPr>
          <p:cNvSpPr/>
          <p:nvPr/>
        </p:nvSpPr>
        <p:spPr>
          <a:xfrm>
            <a:off x="7909090" y="5939444"/>
            <a:ext cx="3627548" cy="369332"/>
          </a:xfrm>
          <a:prstGeom prst="rect">
            <a:avLst/>
          </a:prstGeom>
        </p:spPr>
        <p:txBody>
          <a:bodyPr wrap="square">
            <a:spAutoFit/>
          </a:bodyPr>
          <a:lstStyle/>
          <a:p>
            <a:pPr algn="r"/>
            <a:r>
              <a:rPr lang="en-US" sz="900" dirty="0">
                <a:solidFill>
                  <a:srgbClr val="000000"/>
                </a:solidFill>
                <a:cs typeface="Arial" panose="020B0604020202020204" pitchFamily="34" charset="0"/>
              </a:rPr>
              <a:t>^ Oral, transdermal or injectable T therapy</a:t>
            </a:r>
          </a:p>
          <a:p>
            <a:pPr algn="r"/>
            <a:r>
              <a:rPr lang="en-US" sz="900" dirty="0">
                <a:solidFill>
                  <a:srgbClr val="000000"/>
                </a:solidFill>
                <a:cs typeface="Arial" panose="020B0604020202020204" pitchFamily="34" charset="0"/>
              </a:rPr>
              <a:t>* Data from 5 RCTs (n = 1168). ** Data from 3 RCTs (n=379)</a:t>
            </a:r>
          </a:p>
        </p:txBody>
      </p:sp>
    </p:spTree>
    <p:extLst>
      <p:ext uri="{BB962C8B-B14F-4D97-AF65-F5344CB8AC3E}">
        <p14:creationId xmlns:p14="http://schemas.microsoft.com/office/powerpoint/2010/main" val="23127296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59879" y="4031267"/>
            <a:ext cx="10369482" cy="1146740"/>
          </a:xfrm>
          <a:prstGeom prst="rect">
            <a:avLst/>
          </a:prstGeom>
          <a:solidFill>
            <a:srgbClr val="4EA5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tx1"/>
              </a:solidFill>
              <a:latin typeface="Arial"/>
            </a:endParaRPr>
          </a:p>
        </p:txBody>
      </p:sp>
      <p:sp>
        <p:nvSpPr>
          <p:cNvPr id="2" name="Title 1"/>
          <p:cNvSpPr>
            <a:spLocks noGrp="1"/>
          </p:cNvSpPr>
          <p:nvPr>
            <p:ph type="title"/>
          </p:nvPr>
        </p:nvSpPr>
        <p:spPr>
          <a:xfrm>
            <a:off x="386498" y="281764"/>
            <a:ext cx="10840825" cy="697609"/>
          </a:xfrm>
        </p:spPr>
        <p:txBody>
          <a:bodyPr>
            <a:noAutofit/>
          </a:bodyPr>
          <a:lstStyle/>
          <a:p>
            <a:pPr algn="ctr"/>
            <a:r>
              <a:rPr lang="en-US" sz="3600" dirty="0">
                <a:solidFill>
                  <a:srgbClr val="000000"/>
                </a:solidFill>
              </a:rPr>
              <a:t>What do the Guidelines say about </a:t>
            </a:r>
            <a:r>
              <a:rPr lang="en-US" sz="3600" dirty="0" err="1">
                <a:solidFill>
                  <a:srgbClr val="000000"/>
                </a:solidFill>
              </a:rPr>
              <a:t>TTh</a:t>
            </a:r>
            <a:r>
              <a:rPr lang="en-US" sz="3600" dirty="0">
                <a:solidFill>
                  <a:srgbClr val="000000"/>
                </a:solidFill>
              </a:rPr>
              <a:t> and risk of prostate cancer?</a:t>
            </a:r>
          </a:p>
        </p:txBody>
      </p:sp>
      <p:sp>
        <p:nvSpPr>
          <p:cNvPr id="3" name="Content Placeholder 2"/>
          <p:cNvSpPr>
            <a:spLocks noGrp="1"/>
          </p:cNvSpPr>
          <p:nvPr>
            <p:ph idx="1"/>
          </p:nvPr>
        </p:nvSpPr>
        <p:spPr>
          <a:xfrm>
            <a:off x="386498" y="1610834"/>
            <a:ext cx="10840825" cy="2427315"/>
          </a:xfrm>
        </p:spPr>
        <p:txBody>
          <a:bodyPr>
            <a:normAutofit/>
          </a:bodyPr>
          <a:lstStyle/>
          <a:p>
            <a:pPr marL="182563" indent="-182563">
              <a:spcAft>
                <a:spcPts val="600"/>
              </a:spcAft>
              <a:buClrTx/>
            </a:pPr>
            <a:r>
              <a:rPr lang="en-US" sz="1600" dirty="0">
                <a:solidFill>
                  <a:schemeClr val="accent5"/>
                </a:solidFill>
              </a:rPr>
              <a:t>The Endocrine Society state that </a:t>
            </a:r>
            <a:r>
              <a:rPr lang="en-GB" sz="1600" dirty="0">
                <a:solidFill>
                  <a:schemeClr val="accent5"/>
                </a:solidFill>
              </a:rPr>
              <a:t>the relationship between T administration and the risk of prostate cancer remains poorly understood and that no RCT has been long enough or large enough to have adequate statistical power to determine whether T administration increases the risk of prostate cancer</a:t>
            </a:r>
            <a:r>
              <a:rPr lang="en-GB" sz="1600" baseline="30000" dirty="0">
                <a:solidFill>
                  <a:schemeClr val="accent5"/>
                </a:solidFill>
              </a:rPr>
              <a:t>5</a:t>
            </a:r>
          </a:p>
          <a:p>
            <a:pPr marL="182563" indent="-182563">
              <a:spcAft>
                <a:spcPts val="600"/>
              </a:spcAft>
              <a:buClrTx/>
            </a:pPr>
            <a:r>
              <a:rPr lang="en-GB" sz="1600" dirty="0">
                <a:solidFill>
                  <a:schemeClr val="accent5"/>
                </a:solidFill>
              </a:rPr>
              <a:t>The EAU Guidelines state that most recent studies indicate that testosterone therapy does not increase the risk of prostate cancer, but long-term follow-up data are not yet available</a:t>
            </a:r>
            <a:r>
              <a:rPr lang="en-GB" sz="1600" baseline="30000" dirty="0">
                <a:solidFill>
                  <a:schemeClr val="accent5"/>
                </a:solidFill>
              </a:rPr>
              <a:t>1</a:t>
            </a:r>
          </a:p>
          <a:p>
            <a:pPr marL="182563" indent="-182563">
              <a:spcAft>
                <a:spcPts val="600"/>
              </a:spcAft>
              <a:buClrTx/>
            </a:pPr>
            <a:r>
              <a:rPr lang="en-US" sz="1600" dirty="0">
                <a:solidFill>
                  <a:schemeClr val="accent5"/>
                </a:solidFill>
              </a:rPr>
              <a:t>Other guidelines from the BSSM,</a:t>
            </a:r>
            <a:r>
              <a:rPr lang="en-US" sz="1600" baseline="30000" dirty="0">
                <a:solidFill>
                  <a:schemeClr val="accent5"/>
                </a:solidFill>
              </a:rPr>
              <a:t>2</a:t>
            </a:r>
            <a:r>
              <a:rPr lang="en-US" sz="1600" dirty="0">
                <a:solidFill>
                  <a:schemeClr val="accent5"/>
                </a:solidFill>
              </a:rPr>
              <a:t> ICSM,</a:t>
            </a:r>
            <a:r>
              <a:rPr lang="en-US" sz="1600" baseline="30000" dirty="0">
                <a:solidFill>
                  <a:schemeClr val="accent5"/>
                </a:solidFill>
              </a:rPr>
              <a:t>3</a:t>
            </a:r>
            <a:r>
              <a:rPr lang="en-US" sz="1600" dirty="0">
                <a:solidFill>
                  <a:schemeClr val="accent5"/>
                </a:solidFill>
              </a:rPr>
              <a:t> ISSM,</a:t>
            </a:r>
            <a:r>
              <a:rPr lang="en-US" sz="1600" baseline="30000" dirty="0">
                <a:solidFill>
                  <a:schemeClr val="accent5"/>
                </a:solidFill>
              </a:rPr>
              <a:t>4</a:t>
            </a:r>
            <a:r>
              <a:rPr lang="en-US" sz="1600" dirty="0">
                <a:solidFill>
                  <a:schemeClr val="accent5"/>
                </a:solidFill>
              </a:rPr>
              <a:t> and ISSAM</a:t>
            </a:r>
            <a:r>
              <a:rPr lang="en-US" sz="1600" baseline="30000" dirty="0">
                <a:solidFill>
                  <a:schemeClr val="accent5"/>
                </a:solidFill>
              </a:rPr>
              <a:t>6</a:t>
            </a:r>
            <a:r>
              <a:rPr lang="en-US" sz="1600" dirty="0">
                <a:solidFill>
                  <a:schemeClr val="accent5"/>
                </a:solidFill>
              </a:rPr>
              <a:t> conclude that </a:t>
            </a:r>
            <a:r>
              <a:rPr lang="en-US" sz="1600" b="1" dirty="0">
                <a:solidFill>
                  <a:schemeClr val="accent5"/>
                </a:solidFill>
              </a:rPr>
              <a:t>there is no compelling evidence that T therapy is associated with an increased risk of </a:t>
            </a:r>
            <a:r>
              <a:rPr lang="en-US" sz="1600" b="1" dirty="0" err="1">
                <a:solidFill>
                  <a:schemeClr val="accent5"/>
                </a:solidFill>
              </a:rPr>
              <a:t>pCA</a:t>
            </a:r>
            <a:endParaRPr lang="en-US" sz="1600" b="1" dirty="0">
              <a:solidFill>
                <a:schemeClr val="accent5"/>
              </a:solidFill>
            </a:endParaRPr>
          </a:p>
          <a:p>
            <a:pPr marL="0" indent="0" algn="ctr">
              <a:spcAft>
                <a:spcPts val="600"/>
              </a:spcAft>
              <a:buNone/>
            </a:pPr>
            <a:endParaRPr lang="en-US" sz="1600" i="1" dirty="0">
              <a:solidFill>
                <a:schemeClr val="tx1"/>
              </a:solidFill>
            </a:endParaRPr>
          </a:p>
        </p:txBody>
      </p:sp>
      <p:sp>
        <p:nvSpPr>
          <p:cNvPr id="4" name="TextBox 3"/>
          <p:cNvSpPr txBox="1"/>
          <p:nvPr/>
        </p:nvSpPr>
        <p:spPr>
          <a:xfrm>
            <a:off x="1606237" y="5851804"/>
            <a:ext cx="9873351" cy="569387"/>
          </a:xfrm>
          <a:prstGeom prst="rect">
            <a:avLst/>
          </a:prstGeom>
          <a:noFill/>
        </p:spPr>
        <p:txBody>
          <a:bodyPr wrap="square" rtlCol="0">
            <a:spAutoFit/>
          </a:bodyPr>
          <a:lstStyle/>
          <a:p>
            <a:r>
              <a:rPr lang="en-US" sz="800" dirty="0">
                <a:solidFill>
                  <a:srgbClr val="000000"/>
                </a:solidFill>
              </a:rPr>
              <a:t>1. </a:t>
            </a:r>
            <a:r>
              <a:rPr lang="en-US" sz="800" dirty="0" err="1">
                <a:solidFill>
                  <a:srgbClr val="000000"/>
                </a:solidFill>
              </a:rPr>
              <a:t>Dohle</a:t>
            </a:r>
            <a:r>
              <a:rPr lang="en-US" sz="800" dirty="0">
                <a:solidFill>
                  <a:srgbClr val="000000"/>
                </a:solidFill>
              </a:rPr>
              <a:t> GR </a:t>
            </a:r>
            <a:r>
              <a:rPr lang="en-US" sz="800" i="1" dirty="0">
                <a:solidFill>
                  <a:srgbClr val="000000"/>
                </a:solidFill>
              </a:rPr>
              <a:t>et al</a:t>
            </a:r>
            <a:r>
              <a:rPr lang="en-US" sz="800" dirty="0">
                <a:solidFill>
                  <a:srgbClr val="000000"/>
                </a:solidFill>
              </a:rPr>
              <a:t>. Guidelines of Male </a:t>
            </a:r>
            <a:r>
              <a:rPr lang="en-US" sz="800" dirty="0" err="1">
                <a:solidFill>
                  <a:srgbClr val="000000"/>
                </a:solidFill>
              </a:rPr>
              <a:t>Hypogonadism</a:t>
            </a:r>
            <a:r>
              <a:rPr lang="en-US" sz="800" dirty="0">
                <a:solidFill>
                  <a:srgbClr val="000000"/>
                </a:solidFill>
              </a:rPr>
              <a:t>. European Association of Urology 2015. Available at: https://uroweb.org/wp-content/uploads/18-Male-Hypogonadism_LR1.pdf Accessed February 2019. 2. Hackett G,  </a:t>
            </a:r>
            <a:r>
              <a:rPr lang="en-US" sz="800" i="1" dirty="0">
                <a:solidFill>
                  <a:srgbClr val="000000"/>
                </a:solidFill>
              </a:rPr>
              <a:t>et al</a:t>
            </a:r>
            <a:r>
              <a:rPr lang="en-US" sz="800" dirty="0">
                <a:solidFill>
                  <a:srgbClr val="000000"/>
                </a:solidFill>
              </a:rPr>
              <a:t>. </a:t>
            </a:r>
            <a:r>
              <a:rPr lang="en-US" sz="800" i="1" dirty="0">
                <a:solidFill>
                  <a:srgbClr val="000000"/>
                </a:solidFill>
              </a:rPr>
              <a:t>J Sex Med </a:t>
            </a:r>
            <a:r>
              <a:rPr lang="en-US" sz="800" dirty="0">
                <a:solidFill>
                  <a:srgbClr val="000000"/>
                </a:solidFill>
              </a:rPr>
              <a:t>2017;14:1504-1523. 3. </a:t>
            </a:r>
            <a:r>
              <a:rPr lang="en-US" sz="800" dirty="0" err="1">
                <a:solidFill>
                  <a:srgbClr val="000000"/>
                </a:solidFill>
              </a:rPr>
              <a:t>Khera</a:t>
            </a:r>
            <a:r>
              <a:rPr lang="en-US" sz="800" dirty="0">
                <a:solidFill>
                  <a:srgbClr val="000000"/>
                </a:solidFill>
              </a:rPr>
              <a:t> M, </a:t>
            </a:r>
            <a:r>
              <a:rPr lang="en-US" sz="800" dirty="0" err="1">
                <a:solidFill>
                  <a:srgbClr val="000000"/>
                </a:solidFill>
              </a:rPr>
              <a:t>Adaikan</a:t>
            </a:r>
            <a:r>
              <a:rPr lang="en-US" sz="800" dirty="0">
                <a:solidFill>
                  <a:srgbClr val="000000"/>
                </a:solidFill>
              </a:rPr>
              <a:t> G, </a:t>
            </a:r>
            <a:r>
              <a:rPr lang="en-US" sz="800" dirty="0" err="1">
                <a:solidFill>
                  <a:srgbClr val="000000"/>
                </a:solidFill>
              </a:rPr>
              <a:t>Buvat</a:t>
            </a:r>
            <a:r>
              <a:rPr lang="en-US" sz="800" dirty="0">
                <a:solidFill>
                  <a:srgbClr val="000000"/>
                </a:solidFill>
              </a:rPr>
              <a:t> J, </a:t>
            </a:r>
            <a:r>
              <a:rPr lang="en-US" sz="800" i="1" dirty="0">
                <a:solidFill>
                  <a:srgbClr val="000000"/>
                </a:solidFill>
              </a:rPr>
              <a:t>et al</a:t>
            </a:r>
            <a:r>
              <a:rPr lang="en-US" sz="800" dirty="0">
                <a:solidFill>
                  <a:srgbClr val="000000"/>
                </a:solidFill>
              </a:rPr>
              <a:t>. </a:t>
            </a:r>
            <a:r>
              <a:rPr lang="is-IS" sz="800" i="1" dirty="0">
                <a:solidFill>
                  <a:srgbClr val="000000"/>
                </a:solidFill>
              </a:rPr>
              <a:t>J Sex Med </a:t>
            </a:r>
            <a:r>
              <a:rPr lang="is-IS" sz="800" dirty="0">
                <a:solidFill>
                  <a:srgbClr val="000000"/>
                </a:solidFill>
              </a:rPr>
              <a:t>2016;13:1787-1804. 4. </a:t>
            </a:r>
            <a:r>
              <a:rPr lang="en-US" sz="800" dirty="0">
                <a:solidFill>
                  <a:srgbClr val="000000"/>
                </a:solidFill>
              </a:rPr>
              <a:t>Dean JD, McMahon CG, </a:t>
            </a:r>
            <a:r>
              <a:rPr lang="en-US" sz="800" dirty="0" err="1">
                <a:solidFill>
                  <a:srgbClr val="000000"/>
                </a:solidFill>
              </a:rPr>
              <a:t>Guay</a:t>
            </a:r>
            <a:r>
              <a:rPr lang="en-US" sz="800" dirty="0">
                <a:solidFill>
                  <a:srgbClr val="000000"/>
                </a:solidFill>
              </a:rPr>
              <a:t> AT, </a:t>
            </a:r>
            <a:r>
              <a:rPr lang="en-US" sz="800" i="1" dirty="0">
                <a:solidFill>
                  <a:srgbClr val="000000"/>
                </a:solidFill>
              </a:rPr>
              <a:t>et al</a:t>
            </a:r>
            <a:r>
              <a:rPr lang="en-US" sz="800" dirty="0">
                <a:solidFill>
                  <a:srgbClr val="000000"/>
                </a:solidFill>
              </a:rPr>
              <a:t>. </a:t>
            </a:r>
            <a:r>
              <a:rPr lang="en-US" sz="800" i="1" dirty="0">
                <a:solidFill>
                  <a:srgbClr val="000000"/>
                </a:solidFill>
              </a:rPr>
              <a:t>J Sex Med </a:t>
            </a:r>
            <a:r>
              <a:rPr lang="en-US" sz="800" dirty="0">
                <a:solidFill>
                  <a:srgbClr val="000000"/>
                </a:solidFill>
              </a:rPr>
              <a:t>2015;12:1660-1686. 5. </a:t>
            </a:r>
            <a:r>
              <a:rPr lang="en-US" sz="800" dirty="0" err="1">
                <a:solidFill>
                  <a:srgbClr val="000000"/>
                </a:solidFill>
              </a:rPr>
              <a:t>Bhasin</a:t>
            </a:r>
            <a:r>
              <a:rPr lang="en-US" sz="800" dirty="0">
                <a:solidFill>
                  <a:srgbClr val="000000"/>
                </a:solidFill>
              </a:rPr>
              <a:t> S, Cunningham GR, Hayes FJ, </a:t>
            </a:r>
            <a:r>
              <a:rPr lang="en-US" sz="800" i="1" dirty="0">
                <a:solidFill>
                  <a:srgbClr val="000000"/>
                </a:solidFill>
              </a:rPr>
              <a:t>et al</a:t>
            </a:r>
            <a:r>
              <a:rPr lang="en-US" sz="800" dirty="0">
                <a:solidFill>
                  <a:srgbClr val="000000"/>
                </a:solidFill>
              </a:rPr>
              <a:t>; </a:t>
            </a:r>
            <a:r>
              <a:rPr lang="en-US" sz="800" i="1" dirty="0">
                <a:solidFill>
                  <a:srgbClr val="000000"/>
                </a:solidFill>
              </a:rPr>
              <a:t>J Clin </a:t>
            </a:r>
            <a:r>
              <a:rPr lang="en-US" sz="800" i="1" dirty="0" err="1">
                <a:solidFill>
                  <a:srgbClr val="000000"/>
                </a:solidFill>
              </a:rPr>
              <a:t>Endocrinol</a:t>
            </a:r>
            <a:r>
              <a:rPr lang="en-US" sz="800" i="1" dirty="0">
                <a:solidFill>
                  <a:srgbClr val="000000"/>
                </a:solidFill>
              </a:rPr>
              <a:t> Metab </a:t>
            </a:r>
            <a:r>
              <a:rPr lang="en-US" sz="800" dirty="0">
                <a:solidFill>
                  <a:srgbClr val="000000"/>
                </a:solidFill>
              </a:rPr>
              <a:t>2010;</a:t>
            </a:r>
            <a:r>
              <a:rPr lang="it-IT" sz="800" dirty="0">
                <a:solidFill>
                  <a:srgbClr val="000000"/>
                </a:solidFill>
              </a:rPr>
              <a:t>95:2536-2559. 6. </a:t>
            </a:r>
            <a:r>
              <a:rPr lang="en-US" sz="800" dirty="0" err="1">
                <a:solidFill>
                  <a:srgbClr val="000000"/>
                </a:solidFill>
              </a:rPr>
              <a:t>Lunenfeld</a:t>
            </a:r>
            <a:r>
              <a:rPr lang="en-US" sz="800" dirty="0">
                <a:solidFill>
                  <a:srgbClr val="000000"/>
                </a:solidFill>
              </a:rPr>
              <a:t> B, </a:t>
            </a:r>
            <a:r>
              <a:rPr lang="en-US" sz="800" dirty="0" err="1">
                <a:solidFill>
                  <a:srgbClr val="000000"/>
                </a:solidFill>
              </a:rPr>
              <a:t>Mskhalaya</a:t>
            </a:r>
            <a:r>
              <a:rPr lang="en-US" sz="800" dirty="0">
                <a:solidFill>
                  <a:srgbClr val="000000"/>
                </a:solidFill>
              </a:rPr>
              <a:t> G, </a:t>
            </a:r>
            <a:r>
              <a:rPr lang="en-US" sz="800" dirty="0" err="1">
                <a:solidFill>
                  <a:srgbClr val="000000"/>
                </a:solidFill>
              </a:rPr>
              <a:t>Zitzmann</a:t>
            </a:r>
            <a:r>
              <a:rPr lang="en-US" sz="800" dirty="0">
                <a:solidFill>
                  <a:srgbClr val="000000"/>
                </a:solidFill>
              </a:rPr>
              <a:t> M, </a:t>
            </a:r>
            <a:r>
              <a:rPr lang="en-US" sz="800" i="1" dirty="0">
                <a:solidFill>
                  <a:srgbClr val="000000"/>
                </a:solidFill>
              </a:rPr>
              <a:t>et al</a:t>
            </a:r>
            <a:r>
              <a:rPr lang="en-US" sz="800" dirty="0">
                <a:solidFill>
                  <a:srgbClr val="000000"/>
                </a:solidFill>
              </a:rPr>
              <a:t>. </a:t>
            </a:r>
            <a:r>
              <a:rPr lang="en-US" sz="800" i="1" dirty="0">
                <a:solidFill>
                  <a:srgbClr val="000000"/>
                </a:solidFill>
              </a:rPr>
              <a:t>Aging Male </a:t>
            </a:r>
            <a:r>
              <a:rPr lang="en-US" sz="800" dirty="0">
                <a:solidFill>
                  <a:srgbClr val="000000"/>
                </a:solidFill>
              </a:rPr>
              <a:t>2015;18:5-15.</a:t>
            </a:r>
          </a:p>
          <a:p>
            <a:endParaRPr lang="en-US" sz="700" dirty="0">
              <a:solidFill>
                <a:schemeClr val="bg1">
                  <a:lumMod val="50000"/>
                </a:schemeClr>
              </a:solidFill>
              <a:latin typeface="Arial"/>
            </a:endParaRPr>
          </a:p>
        </p:txBody>
      </p:sp>
      <p:sp>
        <p:nvSpPr>
          <p:cNvPr id="7" name="Content Placeholder 2">
            <a:extLst>
              <a:ext uri="{FF2B5EF4-FFF2-40B4-BE49-F238E27FC236}">
                <a16:creationId xmlns:a16="http://schemas.microsoft.com/office/drawing/2014/main" id="{AC523875-FE97-49AD-9E13-ACE2E29B84D1}"/>
              </a:ext>
            </a:extLst>
          </p:cNvPr>
          <p:cNvSpPr txBox="1">
            <a:spLocks/>
          </p:cNvSpPr>
          <p:nvPr/>
        </p:nvSpPr>
        <p:spPr>
          <a:xfrm>
            <a:off x="758860" y="4078331"/>
            <a:ext cx="10171520" cy="1182557"/>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1pPr>
            <a:lvl2pPr marL="742950" indent="-28575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2pPr>
            <a:lvl3pPr marL="1143000" indent="-22860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3pPr>
            <a:lvl4pPr marL="1600200" indent="-22860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4pPr>
            <a:lvl5pPr marL="2057400" indent="-22860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600"/>
              </a:spcAft>
              <a:buNone/>
            </a:pPr>
            <a:r>
              <a:rPr lang="en-US" i="1" dirty="0">
                <a:solidFill>
                  <a:srgbClr val="000000"/>
                </a:solidFill>
              </a:rPr>
              <a:t>“Careful assessment of the prostate before starting T therapy and regular monitoring for prostate disease once the patient is on T therapy remain essential. Early increases in PSA after initiation of T therapy could unmask an occult prostate carcinoma that was undetected at baseline.”</a:t>
            </a:r>
          </a:p>
          <a:p>
            <a:pPr marL="0" indent="0" algn="ctr">
              <a:spcAft>
                <a:spcPts val="600"/>
              </a:spcAft>
              <a:buNone/>
            </a:pPr>
            <a:endParaRPr lang="en-US" sz="200" b="1" dirty="0">
              <a:solidFill>
                <a:srgbClr val="000000"/>
              </a:solidFill>
            </a:endParaRPr>
          </a:p>
          <a:p>
            <a:pPr marL="0" indent="0" algn="ctr">
              <a:spcAft>
                <a:spcPts val="600"/>
              </a:spcAft>
              <a:buNone/>
            </a:pPr>
            <a:r>
              <a:rPr lang="en-US" sz="1600" b="1" dirty="0">
                <a:solidFill>
                  <a:srgbClr val="000000"/>
                </a:solidFill>
              </a:rPr>
              <a:t>BSSM Guidelines on Adult Testosterone Deficiency with Statements for UK Practice 2017</a:t>
            </a:r>
            <a:r>
              <a:rPr lang="en-US" sz="1600" b="1" baseline="30000" dirty="0">
                <a:solidFill>
                  <a:srgbClr val="000000"/>
                </a:solidFill>
              </a:rPr>
              <a:t>2</a:t>
            </a:r>
            <a:endParaRPr lang="en-US" sz="1600" b="1" dirty="0">
              <a:solidFill>
                <a:srgbClr val="000000"/>
              </a:solidFill>
            </a:endParaRPr>
          </a:p>
          <a:p>
            <a:pPr marL="0" indent="0" algn="ctr">
              <a:spcAft>
                <a:spcPts val="600"/>
              </a:spcAft>
              <a:buNone/>
            </a:pPr>
            <a:endParaRPr lang="en-US" sz="2000" i="1" dirty="0">
              <a:solidFill>
                <a:schemeClr val="tx1"/>
              </a:solidFill>
            </a:endParaRPr>
          </a:p>
        </p:txBody>
      </p:sp>
      <p:sp>
        <p:nvSpPr>
          <p:cNvPr id="8" name="TextBox 7">
            <a:extLst>
              <a:ext uri="{FF2B5EF4-FFF2-40B4-BE49-F238E27FC236}">
                <a16:creationId xmlns:a16="http://schemas.microsoft.com/office/drawing/2014/main" id="{A00327BA-3B76-4A69-AB4A-B0E6F6CE6463}"/>
              </a:ext>
            </a:extLst>
          </p:cNvPr>
          <p:cNvSpPr txBox="1"/>
          <p:nvPr/>
        </p:nvSpPr>
        <p:spPr>
          <a:xfrm>
            <a:off x="2403907" y="5405528"/>
            <a:ext cx="8823416" cy="446276"/>
          </a:xfrm>
          <a:prstGeom prst="rect">
            <a:avLst/>
          </a:prstGeom>
          <a:noFill/>
        </p:spPr>
        <p:txBody>
          <a:bodyPr wrap="square" rtlCol="0">
            <a:spAutoFit/>
          </a:bodyPr>
          <a:lstStyle/>
          <a:p>
            <a:pPr algn="r"/>
            <a:r>
              <a:rPr lang="en-US" sz="800" dirty="0">
                <a:solidFill>
                  <a:srgbClr val="000000"/>
                </a:solidFill>
              </a:rPr>
              <a:t>EAU, European Association of Urology; BSSM, British Society for Sexual Medicine; ICSM, International Consultation for Sexual Medicine; </a:t>
            </a:r>
          </a:p>
          <a:p>
            <a:pPr algn="r"/>
            <a:r>
              <a:rPr lang="en-US" sz="800" dirty="0">
                <a:solidFill>
                  <a:srgbClr val="000000"/>
                </a:solidFill>
              </a:rPr>
              <a:t>ISSM, International Society of Sexual Medicine; ES, Endocrine Society; ISAAM, International Study of the Aging Male.  </a:t>
            </a:r>
          </a:p>
          <a:p>
            <a:endParaRPr lang="en-US" sz="700" dirty="0">
              <a:latin typeface="Arial"/>
            </a:endParaRPr>
          </a:p>
        </p:txBody>
      </p:sp>
    </p:spTree>
    <p:extLst>
      <p:ext uri="{BB962C8B-B14F-4D97-AF65-F5344CB8AC3E}">
        <p14:creationId xmlns:p14="http://schemas.microsoft.com/office/powerpoint/2010/main" val="137651191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52400"/>
            <a:ext cx="324040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356616" y="802394"/>
            <a:ext cx="9067800" cy="1428083"/>
          </a:xfrm>
          <a:noFill/>
        </p:spPr>
        <p:txBody>
          <a:bodyPr wrap="square">
            <a:spAutoFit/>
          </a:bodyPr>
          <a:lstStyle/>
          <a:p>
            <a:r>
              <a:rPr lang="en-GB" dirty="0"/>
              <a:t>Testosterone &amp; </a:t>
            </a:r>
            <a:br>
              <a:rPr lang="en-GB" dirty="0"/>
            </a:br>
            <a:r>
              <a:rPr lang="en-GB" dirty="0"/>
              <a:t>Cardiovascular Disease </a:t>
            </a:r>
          </a:p>
        </p:txBody>
      </p:sp>
    </p:spTree>
    <p:extLst>
      <p:ext uri="{BB962C8B-B14F-4D97-AF65-F5344CB8AC3E}">
        <p14:creationId xmlns:p14="http://schemas.microsoft.com/office/powerpoint/2010/main" val="294195519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608" y="252656"/>
            <a:ext cx="11019151" cy="756994"/>
          </a:xfrm>
        </p:spPr>
        <p:txBody>
          <a:bodyPr>
            <a:normAutofit/>
          </a:bodyPr>
          <a:lstStyle/>
          <a:p>
            <a:pPr algn="ctr"/>
            <a:r>
              <a:rPr lang="en-US" dirty="0">
                <a:solidFill>
                  <a:srgbClr val="000000"/>
                </a:solidFill>
              </a:rPr>
              <a:t>TESTOGEL</a:t>
            </a:r>
            <a:r>
              <a:rPr lang="en-US" baseline="30000" dirty="0">
                <a:solidFill>
                  <a:srgbClr val="000000"/>
                </a:solidFill>
              </a:rPr>
              <a:t>® </a:t>
            </a:r>
            <a:r>
              <a:rPr lang="en-US" dirty="0">
                <a:solidFill>
                  <a:srgbClr val="000000"/>
                </a:solidFill>
              </a:rPr>
              <a:t>and Cardiovascular Risk</a:t>
            </a:r>
            <a:r>
              <a:rPr lang="en-US" baseline="30000" dirty="0">
                <a:solidFill>
                  <a:srgbClr val="000000"/>
                </a:solidFill>
              </a:rPr>
              <a:t>1</a:t>
            </a:r>
            <a:endParaRPr lang="en-US" dirty="0">
              <a:solidFill>
                <a:srgbClr val="000000"/>
              </a:solidFill>
            </a:endParaRPr>
          </a:p>
        </p:txBody>
      </p:sp>
      <p:sp>
        <p:nvSpPr>
          <p:cNvPr id="3" name="Content Placeholder 2"/>
          <p:cNvSpPr>
            <a:spLocks noGrp="1"/>
          </p:cNvSpPr>
          <p:nvPr>
            <p:ph idx="1"/>
          </p:nvPr>
        </p:nvSpPr>
        <p:spPr>
          <a:xfrm>
            <a:off x="457200" y="1378982"/>
            <a:ext cx="10698480" cy="4123185"/>
          </a:xfrm>
        </p:spPr>
        <p:txBody>
          <a:bodyPr>
            <a:normAutofit/>
          </a:bodyPr>
          <a:lstStyle/>
          <a:p>
            <a:pPr marL="0" indent="0">
              <a:spcBef>
                <a:spcPts val="1200"/>
              </a:spcBef>
              <a:buNone/>
            </a:pPr>
            <a:r>
              <a:rPr lang="en-US" sz="1600" b="1" u="sng" dirty="0">
                <a:solidFill>
                  <a:srgbClr val="000000"/>
                </a:solidFill>
              </a:rPr>
              <a:t>Special Warnings and Precautions</a:t>
            </a:r>
          </a:p>
          <a:p>
            <a:pPr>
              <a:spcBef>
                <a:spcPts val="1200"/>
              </a:spcBef>
            </a:pPr>
            <a:r>
              <a:rPr lang="en-US" sz="1500" dirty="0">
                <a:solidFill>
                  <a:srgbClr val="000000"/>
                </a:solidFill>
              </a:rPr>
              <a:t>In patients suffering from severe cardiac, hepatic or renal insufficiency or ischaemic heart disease, treatment with testosterone may cause severe complications characterised by oedema with or without congestive cardiac failure. In such case treatment must be stopped immediately. In addition, diuretic therapy may be required</a:t>
            </a:r>
          </a:p>
          <a:p>
            <a:pPr>
              <a:spcBef>
                <a:spcPts val="1200"/>
              </a:spcBef>
            </a:pPr>
            <a:r>
              <a:rPr lang="en-US" sz="1500" dirty="0">
                <a:solidFill>
                  <a:srgbClr val="000000"/>
                </a:solidFill>
              </a:rPr>
              <a:t>Testosterone may cause a rise in blood pressure and TESTOGEL</a:t>
            </a:r>
            <a:r>
              <a:rPr lang="en-US" sz="1500" baseline="30000" dirty="0">
                <a:solidFill>
                  <a:srgbClr val="000000"/>
                </a:solidFill>
              </a:rPr>
              <a:t>®</a:t>
            </a:r>
            <a:r>
              <a:rPr lang="en-US" sz="1500" dirty="0">
                <a:solidFill>
                  <a:srgbClr val="000000"/>
                </a:solidFill>
              </a:rPr>
              <a:t> should be used with caution in men with hypertension</a:t>
            </a:r>
          </a:p>
          <a:p>
            <a:pPr>
              <a:spcBef>
                <a:spcPts val="1200"/>
              </a:spcBef>
            </a:pPr>
            <a:r>
              <a:rPr lang="en-GB" sz="1500" dirty="0">
                <a:solidFill>
                  <a:srgbClr val="000000"/>
                </a:solidFill>
              </a:rPr>
              <a:t>Testosterone should be used with caution in patients with thrombophilia or risk factors for venous thromboembolism (VTE), as there have been post-marketing studies and reports of thrombotic events (e.g. deep-vein thrombosis, pulmonary embolism, ocular thrombosis) in these patients during testosterone therapy. </a:t>
            </a:r>
          </a:p>
          <a:p>
            <a:pPr>
              <a:spcBef>
                <a:spcPts val="1200"/>
              </a:spcBef>
            </a:pPr>
            <a:r>
              <a:rPr lang="en-GB" sz="1500" dirty="0">
                <a:solidFill>
                  <a:srgbClr val="000000"/>
                </a:solidFill>
              </a:rPr>
              <a:t>In </a:t>
            </a:r>
            <a:r>
              <a:rPr lang="en-GB" sz="1500" dirty="0" err="1">
                <a:solidFill>
                  <a:srgbClr val="000000"/>
                </a:solidFill>
              </a:rPr>
              <a:t>thrombophilic</a:t>
            </a:r>
            <a:r>
              <a:rPr lang="en-GB" sz="1500" dirty="0">
                <a:solidFill>
                  <a:srgbClr val="000000"/>
                </a:solidFill>
              </a:rPr>
              <a:t> patients, VTE cases have been reported even under anticoagulation treatment, therefore continuing testosterone treatment after first thrombotic event should be carefully evaluated. In case of treatment continuation, further measures should be taken to minimise the individual VTE risk.</a:t>
            </a:r>
            <a:endParaRPr lang="en-US" sz="1500" dirty="0">
              <a:solidFill>
                <a:srgbClr val="000000"/>
              </a:solidFill>
            </a:endParaRPr>
          </a:p>
        </p:txBody>
      </p:sp>
      <p:sp>
        <p:nvSpPr>
          <p:cNvPr id="6" name="TextBox 5"/>
          <p:cNvSpPr txBox="1"/>
          <p:nvPr/>
        </p:nvSpPr>
        <p:spPr>
          <a:xfrm>
            <a:off x="1727200" y="1009650"/>
            <a:ext cx="184666" cy="369332"/>
          </a:xfrm>
          <a:prstGeom prst="rect">
            <a:avLst/>
          </a:prstGeom>
          <a:noFill/>
        </p:spPr>
        <p:txBody>
          <a:bodyPr wrap="none" rtlCol="0">
            <a:spAutoFit/>
          </a:bodyPr>
          <a:lstStyle/>
          <a:p>
            <a:endParaRPr lang="en-US"/>
          </a:p>
        </p:txBody>
      </p:sp>
      <p:sp>
        <p:nvSpPr>
          <p:cNvPr id="7" name="Rectangle 6"/>
          <p:cNvSpPr/>
          <p:nvPr/>
        </p:nvSpPr>
        <p:spPr>
          <a:xfrm>
            <a:off x="1473933" y="6029979"/>
            <a:ext cx="7274560" cy="230832"/>
          </a:xfrm>
          <a:prstGeom prst="rect">
            <a:avLst/>
          </a:prstGeom>
        </p:spPr>
        <p:txBody>
          <a:bodyPr wrap="square">
            <a:spAutoFit/>
          </a:bodyPr>
          <a:lstStyle/>
          <a:p>
            <a:r>
              <a:rPr lang="en-US" sz="900" dirty="0">
                <a:solidFill>
                  <a:srgbClr val="000000"/>
                </a:solidFill>
              </a:rPr>
              <a:t>1. TESTOGEL</a:t>
            </a:r>
            <a:r>
              <a:rPr lang="en-US" sz="900" baseline="30000" dirty="0">
                <a:solidFill>
                  <a:srgbClr val="000000"/>
                </a:solidFill>
              </a:rPr>
              <a:t>®</a:t>
            </a:r>
            <a:r>
              <a:rPr lang="en-US" sz="900" dirty="0">
                <a:solidFill>
                  <a:srgbClr val="000000"/>
                </a:solidFill>
              </a:rPr>
              <a:t> 16.2 mg/g Summary of Product Characteristics March 2021. </a:t>
            </a:r>
            <a:endParaRPr lang="en-US" dirty="0"/>
          </a:p>
        </p:txBody>
      </p:sp>
    </p:spTree>
    <p:extLst>
      <p:ext uri="{BB962C8B-B14F-4D97-AF65-F5344CB8AC3E}">
        <p14:creationId xmlns:p14="http://schemas.microsoft.com/office/powerpoint/2010/main" val="8029516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912" y="74427"/>
            <a:ext cx="10780776" cy="1331900"/>
          </a:xfrm>
        </p:spPr>
        <p:txBody>
          <a:bodyPr>
            <a:noAutofit/>
          </a:bodyPr>
          <a:lstStyle/>
          <a:p>
            <a:pPr algn="ctr"/>
            <a:r>
              <a:rPr lang="en-US" dirty="0">
                <a:solidFill>
                  <a:srgbClr val="000000"/>
                </a:solidFill>
              </a:rPr>
              <a:t>Recent media controversy surrounding CV risk of </a:t>
            </a:r>
            <a:r>
              <a:rPr lang="en-US" dirty="0" err="1">
                <a:solidFill>
                  <a:srgbClr val="000000"/>
                </a:solidFill>
              </a:rPr>
              <a:t>TTh</a:t>
            </a:r>
            <a:endParaRPr lang="en-US" dirty="0">
              <a:solidFill>
                <a:srgbClr val="000000"/>
              </a:solidFill>
            </a:endParaRPr>
          </a:p>
        </p:txBody>
      </p:sp>
      <p:sp>
        <p:nvSpPr>
          <p:cNvPr id="3" name="Content Placeholder 2"/>
          <p:cNvSpPr>
            <a:spLocks noGrp="1"/>
          </p:cNvSpPr>
          <p:nvPr>
            <p:ph idx="1"/>
          </p:nvPr>
        </p:nvSpPr>
        <p:spPr>
          <a:xfrm>
            <a:off x="438912" y="1521418"/>
            <a:ext cx="10780776" cy="3518788"/>
          </a:xfrm>
        </p:spPr>
        <p:txBody>
          <a:bodyPr>
            <a:normAutofit/>
          </a:bodyPr>
          <a:lstStyle/>
          <a:p>
            <a:pPr marL="0" indent="0">
              <a:spcAft>
                <a:spcPts val="600"/>
              </a:spcAft>
              <a:buClrTx/>
              <a:buNone/>
            </a:pPr>
            <a:r>
              <a:rPr lang="en-US" sz="1400" b="1" u="sng" dirty="0">
                <a:solidFill>
                  <a:srgbClr val="000000"/>
                </a:solidFill>
              </a:rPr>
              <a:t>Historical Evidence</a:t>
            </a:r>
          </a:p>
          <a:p>
            <a:pPr>
              <a:spcAft>
                <a:spcPts val="600"/>
              </a:spcAft>
              <a:buClrTx/>
              <a:buFont typeface="Arial" panose="020B0604020202020204" pitchFamily="34" charset="0"/>
              <a:buChar char="•"/>
            </a:pPr>
            <a:r>
              <a:rPr lang="en-US" sz="1400" dirty="0">
                <a:solidFill>
                  <a:schemeClr val="accent5"/>
                </a:solidFill>
              </a:rPr>
              <a:t>There is extensive literature, spanning &gt;30 years in which low levels of testosterone (T) have been repeatedly associated with increased mortality and CV risk factors, and treatment with T in these cases appears to improve both outcomes and risk factors</a:t>
            </a:r>
            <a:r>
              <a:rPr lang="en-US" sz="1400" baseline="30000" dirty="0">
                <a:solidFill>
                  <a:schemeClr val="accent5"/>
                </a:solidFill>
              </a:rPr>
              <a:t>1</a:t>
            </a:r>
            <a:endParaRPr lang="en-US" sz="1400" dirty="0">
              <a:solidFill>
                <a:schemeClr val="accent5"/>
              </a:solidFill>
            </a:endParaRPr>
          </a:p>
          <a:p>
            <a:pPr>
              <a:spcAft>
                <a:spcPts val="600"/>
              </a:spcAft>
              <a:buClrTx/>
              <a:buFont typeface="Arial" panose="020B0604020202020204" pitchFamily="34" charset="0"/>
              <a:buChar char="•"/>
            </a:pPr>
            <a:r>
              <a:rPr lang="en-US" sz="1400" dirty="0">
                <a:solidFill>
                  <a:schemeClr val="accent5"/>
                </a:solidFill>
              </a:rPr>
              <a:t>Papers published from 2010 to 2014 by Vigen</a:t>
            </a:r>
            <a:r>
              <a:rPr lang="en-US" sz="1400" baseline="30000" dirty="0">
                <a:solidFill>
                  <a:schemeClr val="accent5"/>
                </a:solidFill>
              </a:rPr>
              <a:t>2 </a:t>
            </a:r>
            <a:r>
              <a:rPr lang="en-US" sz="1400" dirty="0">
                <a:solidFill>
                  <a:schemeClr val="accent5"/>
                </a:solidFill>
              </a:rPr>
              <a:t>, Finkle</a:t>
            </a:r>
            <a:r>
              <a:rPr lang="en-US" sz="1400" baseline="30000" dirty="0">
                <a:solidFill>
                  <a:schemeClr val="accent5"/>
                </a:solidFill>
              </a:rPr>
              <a:t>3</a:t>
            </a:r>
            <a:r>
              <a:rPr lang="en-US" sz="1400" dirty="0">
                <a:solidFill>
                  <a:schemeClr val="accent5"/>
                </a:solidFill>
              </a:rPr>
              <a:t> , Basaria</a:t>
            </a:r>
            <a:r>
              <a:rPr lang="en-US" sz="1400" baseline="30000" dirty="0">
                <a:solidFill>
                  <a:schemeClr val="accent5"/>
                </a:solidFill>
              </a:rPr>
              <a:t>4</a:t>
            </a:r>
            <a:r>
              <a:rPr lang="en-US" sz="1400" dirty="0">
                <a:solidFill>
                  <a:schemeClr val="accent5"/>
                </a:solidFill>
              </a:rPr>
              <a:t> and Xu</a:t>
            </a:r>
            <a:r>
              <a:rPr lang="en-US" sz="1400" baseline="30000" dirty="0">
                <a:solidFill>
                  <a:schemeClr val="accent5"/>
                </a:solidFill>
              </a:rPr>
              <a:t>5</a:t>
            </a:r>
            <a:r>
              <a:rPr lang="en-US" sz="1400" dirty="0">
                <a:solidFill>
                  <a:schemeClr val="accent5"/>
                </a:solidFill>
              </a:rPr>
              <a:t> demonstrated an association between </a:t>
            </a:r>
            <a:r>
              <a:rPr lang="en-US" sz="1400" dirty="0" err="1">
                <a:solidFill>
                  <a:schemeClr val="accent5"/>
                </a:solidFill>
              </a:rPr>
              <a:t>TTh</a:t>
            </a:r>
            <a:r>
              <a:rPr lang="en-US" sz="1400" dirty="0">
                <a:solidFill>
                  <a:schemeClr val="accent5"/>
                </a:solidFill>
              </a:rPr>
              <a:t> with increased rate of mortality, MI and stroke</a:t>
            </a:r>
          </a:p>
          <a:p>
            <a:pPr lvl="1">
              <a:spcAft>
                <a:spcPts val="600"/>
              </a:spcAft>
              <a:buClrTx/>
              <a:buFont typeface="Calibri" panose="020F0502020204030204" pitchFamily="34" charset="0"/>
              <a:buChar char="-"/>
            </a:pPr>
            <a:r>
              <a:rPr lang="en-US" sz="1400" dirty="0">
                <a:solidFill>
                  <a:schemeClr val="accent5"/>
                </a:solidFill>
              </a:rPr>
              <a:t>Media coverage of these findings led some physicians to stop prescribing </a:t>
            </a:r>
            <a:r>
              <a:rPr lang="en-US" sz="1400" dirty="0" err="1">
                <a:solidFill>
                  <a:schemeClr val="accent5"/>
                </a:solidFill>
              </a:rPr>
              <a:t>TTh</a:t>
            </a:r>
            <a:endParaRPr lang="en-US" sz="1400" dirty="0">
              <a:solidFill>
                <a:schemeClr val="accent5"/>
              </a:solidFill>
            </a:endParaRPr>
          </a:p>
          <a:p>
            <a:pPr>
              <a:spcAft>
                <a:spcPts val="600"/>
              </a:spcAft>
              <a:buClrTx/>
              <a:buFont typeface="Arial" panose="020B0604020202020204" pitchFamily="34" charset="0"/>
              <a:buChar char="•"/>
            </a:pPr>
            <a:r>
              <a:rPr lang="en-US" sz="1400" dirty="0">
                <a:solidFill>
                  <a:schemeClr val="accent5"/>
                </a:solidFill>
              </a:rPr>
              <a:t>The FDA announced plans to review CV safety issues, and issue alerts to HCPs to inform patients of possible elevated CV risk with testosterone use, as well as requiring manufacturers of T therapies to conduct a trial to address the question of whether an increased risk of heart attack or stroke exists with testosterone products</a:t>
            </a:r>
            <a:r>
              <a:rPr lang="en-US" sz="1400" baseline="30000" dirty="0">
                <a:solidFill>
                  <a:schemeClr val="accent5"/>
                </a:solidFill>
              </a:rPr>
              <a:t>6,7 </a:t>
            </a:r>
            <a:r>
              <a:rPr lang="en-US" sz="1400" dirty="0">
                <a:solidFill>
                  <a:schemeClr val="accent5"/>
                </a:solidFill>
              </a:rPr>
              <a:t>(TRAVERSE study ongoing)</a:t>
            </a:r>
          </a:p>
          <a:p>
            <a:pPr lvl="1">
              <a:spcAft>
                <a:spcPts val="600"/>
              </a:spcAft>
              <a:buClrTx/>
              <a:buFont typeface="Calibri" panose="020F0502020204030204" pitchFamily="34" charset="0"/>
              <a:buChar char="-"/>
            </a:pPr>
            <a:r>
              <a:rPr lang="en-US" sz="1400" dirty="0">
                <a:solidFill>
                  <a:schemeClr val="accent5"/>
                </a:solidFill>
              </a:rPr>
              <a:t>The EMA PRAC was also asked to review the benefit/risk balance following concerns raised with regards to potential risk of CV events in the Finkle, </a:t>
            </a:r>
            <a:r>
              <a:rPr lang="en-US" sz="1400" dirty="0" err="1">
                <a:solidFill>
                  <a:schemeClr val="accent5"/>
                </a:solidFill>
              </a:rPr>
              <a:t>Vigen</a:t>
            </a:r>
            <a:r>
              <a:rPr lang="en-US" sz="1400" dirty="0">
                <a:solidFill>
                  <a:schemeClr val="accent5"/>
                </a:solidFill>
              </a:rPr>
              <a:t> and Xu studies</a:t>
            </a:r>
            <a:r>
              <a:rPr lang="en-US" sz="1400" baseline="30000" dirty="0">
                <a:solidFill>
                  <a:schemeClr val="accent5"/>
                </a:solidFill>
              </a:rPr>
              <a:t>8</a:t>
            </a:r>
          </a:p>
        </p:txBody>
      </p:sp>
      <p:sp>
        <p:nvSpPr>
          <p:cNvPr id="4" name="Rectangle 3"/>
          <p:cNvSpPr/>
          <p:nvPr/>
        </p:nvSpPr>
        <p:spPr>
          <a:xfrm>
            <a:off x="1555644" y="5848402"/>
            <a:ext cx="9755484" cy="461665"/>
          </a:xfrm>
          <a:prstGeom prst="rect">
            <a:avLst/>
          </a:prstGeom>
        </p:spPr>
        <p:txBody>
          <a:bodyPr wrap="square">
            <a:spAutoFit/>
          </a:bodyPr>
          <a:lstStyle/>
          <a:p>
            <a:r>
              <a:rPr lang="nb-NO" sz="800" dirty="0">
                <a:solidFill>
                  <a:srgbClr val="000000"/>
                </a:solidFill>
              </a:rPr>
              <a:t>1. Morgentaler A &amp; </a:t>
            </a:r>
            <a:r>
              <a:rPr lang="nb-NO" sz="800" dirty="0" err="1">
                <a:solidFill>
                  <a:srgbClr val="000000"/>
                </a:solidFill>
              </a:rPr>
              <a:t>Lunenfeld</a:t>
            </a:r>
            <a:r>
              <a:rPr lang="nb-NO" sz="800" dirty="0">
                <a:solidFill>
                  <a:srgbClr val="000000"/>
                </a:solidFill>
              </a:rPr>
              <a:t> B. </a:t>
            </a:r>
            <a:r>
              <a:rPr lang="is-IS" sz="800" i="1" dirty="0">
                <a:solidFill>
                  <a:srgbClr val="000000"/>
                </a:solidFill>
              </a:rPr>
              <a:t>Aging Male </a:t>
            </a:r>
            <a:r>
              <a:rPr lang="is-IS" sz="800" dirty="0">
                <a:solidFill>
                  <a:srgbClr val="000000"/>
                </a:solidFill>
              </a:rPr>
              <a:t>2014;17(2)63–65</a:t>
            </a:r>
            <a:r>
              <a:rPr lang="nb-NO" sz="800" dirty="0">
                <a:solidFill>
                  <a:srgbClr val="000000"/>
                </a:solidFill>
              </a:rPr>
              <a:t>2. 2. Vigen R, </a:t>
            </a:r>
            <a:r>
              <a:rPr lang="nb-NO" sz="800" i="1" dirty="0">
                <a:solidFill>
                  <a:srgbClr val="000000"/>
                </a:solidFill>
              </a:rPr>
              <a:t>et al</a:t>
            </a:r>
            <a:r>
              <a:rPr lang="nb-NO" sz="800" dirty="0">
                <a:solidFill>
                  <a:srgbClr val="000000"/>
                </a:solidFill>
              </a:rPr>
              <a:t>. </a:t>
            </a:r>
            <a:r>
              <a:rPr lang="nb-NO" sz="800" i="1" dirty="0">
                <a:solidFill>
                  <a:srgbClr val="000000"/>
                </a:solidFill>
              </a:rPr>
              <a:t>JAMA</a:t>
            </a:r>
            <a:r>
              <a:rPr lang="nb-NO" sz="800" dirty="0">
                <a:solidFill>
                  <a:srgbClr val="000000"/>
                </a:solidFill>
              </a:rPr>
              <a:t> 2013;310(17):1829-36; 3. </a:t>
            </a:r>
            <a:r>
              <a:rPr lang="nb-NO" sz="800" dirty="0" err="1">
                <a:solidFill>
                  <a:srgbClr val="000000"/>
                </a:solidFill>
              </a:rPr>
              <a:t>Finkle</a:t>
            </a:r>
            <a:r>
              <a:rPr lang="nb-NO" sz="800" dirty="0">
                <a:solidFill>
                  <a:srgbClr val="000000"/>
                </a:solidFill>
              </a:rPr>
              <a:t> WD, </a:t>
            </a:r>
            <a:r>
              <a:rPr lang="nb-NO" sz="800" i="1" dirty="0">
                <a:solidFill>
                  <a:srgbClr val="000000"/>
                </a:solidFill>
              </a:rPr>
              <a:t>et al.</a:t>
            </a:r>
            <a:r>
              <a:rPr lang="nb-NO" sz="800" dirty="0">
                <a:solidFill>
                  <a:srgbClr val="000000"/>
                </a:solidFill>
              </a:rPr>
              <a:t> </a:t>
            </a:r>
            <a:r>
              <a:rPr lang="nb-NO" sz="800" i="1" dirty="0">
                <a:solidFill>
                  <a:srgbClr val="000000"/>
                </a:solidFill>
              </a:rPr>
              <a:t>PloS One </a:t>
            </a:r>
            <a:r>
              <a:rPr lang="nb-NO" sz="800" dirty="0">
                <a:solidFill>
                  <a:srgbClr val="000000"/>
                </a:solidFill>
              </a:rPr>
              <a:t>2014;9(1):e85805. 4</a:t>
            </a:r>
            <a:r>
              <a:rPr lang="da-DK" sz="800" dirty="0">
                <a:solidFill>
                  <a:srgbClr val="000000"/>
                </a:solidFill>
              </a:rPr>
              <a:t>. Basaria S, et al. N Engl J Med 2010;363:109-22.  5. Xu L et al. BMC Medicine 2013, 11:108  </a:t>
            </a:r>
            <a:r>
              <a:rPr lang="nb-NO" sz="800" dirty="0">
                <a:solidFill>
                  <a:srgbClr val="000000"/>
                </a:solidFill>
              </a:rPr>
              <a:t>6. Morgentaler A, </a:t>
            </a:r>
            <a:r>
              <a:rPr lang="nb-NO" sz="800" i="1" dirty="0">
                <a:solidFill>
                  <a:srgbClr val="000000"/>
                </a:solidFill>
              </a:rPr>
              <a:t>et al</a:t>
            </a:r>
            <a:r>
              <a:rPr lang="nb-NO" sz="800" dirty="0">
                <a:solidFill>
                  <a:srgbClr val="000000"/>
                </a:solidFill>
              </a:rPr>
              <a:t>. </a:t>
            </a:r>
            <a:r>
              <a:rPr lang="nb-NO" sz="800" i="1" dirty="0">
                <a:solidFill>
                  <a:srgbClr val="000000"/>
                </a:solidFill>
              </a:rPr>
              <a:t>May Clin Proc</a:t>
            </a:r>
            <a:r>
              <a:rPr lang="nb-NO" sz="800" dirty="0">
                <a:solidFill>
                  <a:srgbClr val="000000"/>
                </a:solidFill>
              </a:rPr>
              <a:t> 2015.90(2):224-251. </a:t>
            </a:r>
            <a:r>
              <a:rPr lang="en-GB" sz="800" dirty="0">
                <a:solidFill>
                  <a:srgbClr val="000000"/>
                </a:solidFill>
              </a:rPr>
              <a:t>7. https://www.fda.gov/downloads/Drugs/DrugSafety/UCM436270.pdf 8</a:t>
            </a:r>
            <a:r>
              <a:rPr lang="nb-NO" sz="800" dirty="0">
                <a:solidFill>
                  <a:srgbClr val="000000"/>
                </a:solidFill>
              </a:rPr>
              <a:t>. Pharmacovigilance Risk Assessment Committee EMEA/H/A-31/1396 EMA/PRAC/599233/2014. </a:t>
            </a:r>
          </a:p>
        </p:txBody>
      </p:sp>
      <p:sp>
        <p:nvSpPr>
          <p:cNvPr id="5" name="TextBox 4"/>
          <p:cNvSpPr txBox="1"/>
          <p:nvPr/>
        </p:nvSpPr>
        <p:spPr>
          <a:xfrm>
            <a:off x="649224" y="5336582"/>
            <a:ext cx="10497312" cy="215444"/>
          </a:xfrm>
          <a:prstGeom prst="rect">
            <a:avLst/>
          </a:prstGeom>
          <a:noFill/>
        </p:spPr>
        <p:txBody>
          <a:bodyPr wrap="square" rtlCol="0">
            <a:spAutoFit/>
          </a:bodyPr>
          <a:lstStyle/>
          <a:p>
            <a:r>
              <a:rPr lang="en-US" sz="800" b="1" dirty="0">
                <a:solidFill>
                  <a:srgbClr val="000000"/>
                </a:solidFill>
              </a:rPr>
              <a:t>MI, myocardial infarction; FDA, Food and Drug Administration; CV, cardiovascular; HCP, healthcare professional; EMA, European Medicines Agency; PRAC, </a:t>
            </a:r>
            <a:r>
              <a:rPr lang="en-US" sz="800" b="1" dirty="0" err="1">
                <a:solidFill>
                  <a:srgbClr val="000000"/>
                </a:solidFill>
              </a:rPr>
              <a:t>pharmacovigilance</a:t>
            </a:r>
            <a:r>
              <a:rPr lang="en-US" sz="800" b="1" dirty="0">
                <a:solidFill>
                  <a:srgbClr val="000000"/>
                </a:solidFill>
              </a:rPr>
              <a:t> &amp; risk assessment committee</a:t>
            </a:r>
            <a:r>
              <a:rPr lang="en-US" sz="800" dirty="0">
                <a:solidFill>
                  <a:srgbClr val="000000"/>
                </a:solidFill>
                <a:latin typeface="Arial"/>
              </a:rPr>
              <a:t>. </a:t>
            </a:r>
          </a:p>
        </p:txBody>
      </p:sp>
    </p:spTree>
    <p:extLst>
      <p:ext uri="{BB962C8B-B14F-4D97-AF65-F5344CB8AC3E}">
        <p14:creationId xmlns:p14="http://schemas.microsoft.com/office/powerpoint/2010/main" val="93849319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39AF6-7BF5-4915-AD3F-0EF98594BBA9}"/>
              </a:ext>
            </a:extLst>
          </p:cNvPr>
          <p:cNvSpPr>
            <a:spLocks noGrp="1"/>
          </p:cNvSpPr>
          <p:nvPr>
            <p:ph type="title"/>
          </p:nvPr>
        </p:nvSpPr>
        <p:spPr>
          <a:xfrm>
            <a:off x="338328" y="143540"/>
            <a:ext cx="11009376" cy="1196163"/>
          </a:xfrm>
        </p:spPr>
        <p:txBody>
          <a:bodyPr>
            <a:normAutofit/>
          </a:bodyPr>
          <a:lstStyle/>
          <a:p>
            <a:pPr algn="ctr"/>
            <a:r>
              <a:rPr lang="en-GB" dirty="0">
                <a:solidFill>
                  <a:srgbClr val="000000"/>
                </a:solidFill>
              </a:rPr>
              <a:t>EMA PRAC Evaluation of CV risk following </a:t>
            </a:r>
            <a:r>
              <a:rPr lang="en-GB" dirty="0" err="1">
                <a:solidFill>
                  <a:srgbClr val="000000"/>
                </a:solidFill>
              </a:rPr>
              <a:t>TTh</a:t>
            </a:r>
            <a:r>
              <a:rPr lang="en-GB" dirty="0">
                <a:solidFill>
                  <a:srgbClr val="000000"/>
                </a:solidFill>
              </a:rPr>
              <a:t> </a:t>
            </a:r>
            <a:r>
              <a:rPr lang="en-GB" baseline="30000" dirty="0">
                <a:solidFill>
                  <a:srgbClr val="000000"/>
                </a:solidFill>
              </a:rPr>
              <a:t>1</a:t>
            </a:r>
          </a:p>
        </p:txBody>
      </p:sp>
      <p:sp>
        <p:nvSpPr>
          <p:cNvPr id="3" name="Content Placeholder 2">
            <a:extLst>
              <a:ext uri="{FF2B5EF4-FFF2-40B4-BE49-F238E27FC236}">
                <a16:creationId xmlns:a16="http://schemas.microsoft.com/office/drawing/2014/main" id="{D1DE65D4-1CDA-40C3-87FE-0A7D2EAE7A9A}"/>
              </a:ext>
            </a:extLst>
          </p:cNvPr>
          <p:cNvSpPr>
            <a:spLocks noGrp="1"/>
          </p:cNvSpPr>
          <p:nvPr>
            <p:ph idx="1"/>
          </p:nvPr>
        </p:nvSpPr>
        <p:spPr>
          <a:xfrm>
            <a:off x="429768" y="1453896"/>
            <a:ext cx="10771632" cy="4048453"/>
          </a:xfrm>
        </p:spPr>
        <p:txBody>
          <a:bodyPr>
            <a:normAutofit/>
          </a:bodyPr>
          <a:lstStyle/>
          <a:p>
            <a:pPr>
              <a:buClrTx/>
              <a:buFont typeface="Arial" panose="020B0604020202020204" pitchFamily="34" charset="0"/>
              <a:buChar char="•"/>
            </a:pPr>
            <a:r>
              <a:rPr lang="en-GB" sz="1800" dirty="0">
                <a:solidFill>
                  <a:srgbClr val="000000"/>
                </a:solidFill>
              </a:rPr>
              <a:t>In 2014, the EMA Pharmacovigilance &amp; Risk Assessment Committee (PRAC) were also prompted to conduct a review of the benefit risk balance of testosterone containing medicinal products, with regards to the potential increased risk of CV events.</a:t>
            </a:r>
          </a:p>
          <a:p>
            <a:pPr>
              <a:buClrTx/>
              <a:buFont typeface="Arial" panose="020B0604020202020204" pitchFamily="34" charset="0"/>
              <a:buChar char="•"/>
            </a:pPr>
            <a:endParaRPr lang="en-GB" sz="1050" dirty="0">
              <a:solidFill>
                <a:srgbClr val="000000"/>
              </a:solidFill>
            </a:endParaRPr>
          </a:p>
          <a:p>
            <a:pPr lvl="1">
              <a:buClrTx/>
              <a:buFont typeface="Calibri" panose="020F0502020204030204" pitchFamily="34" charset="0"/>
              <a:buChar char="-"/>
            </a:pPr>
            <a:r>
              <a:rPr lang="en-GB" sz="1600" dirty="0">
                <a:solidFill>
                  <a:srgbClr val="000000"/>
                </a:solidFill>
              </a:rPr>
              <a:t>The PRAC reviewed all data available from clinical trials, observational studies, meta-analyses, post-marketing data and further published data on the cardiovascular risks associated with testosterone therapy</a:t>
            </a:r>
          </a:p>
          <a:p>
            <a:pPr lvl="1">
              <a:buClrTx/>
              <a:buFont typeface="Calibri" panose="020F0502020204030204" pitchFamily="34" charset="0"/>
              <a:buChar char="-"/>
            </a:pPr>
            <a:endParaRPr lang="en-GB" sz="800" dirty="0">
              <a:solidFill>
                <a:srgbClr val="000000"/>
              </a:solidFill>
            </a:endParaRPr>
          </a:p>
          <a:p>
            <a:pPr lvl="1">
              <a:buClrTx/>
              <a:buFont typeface="Calibri" panose="020F0502020204030204" pitchFamily="34" charset="0"/>
              <a:buChar char="-"/>
            </a:pPr>
            <a:r>
              <a:rPr lang="en-GB" sz="1600" dirty="0">
                <a:solidFill>
                  <a:srgbClr val="000000"/>
                </a:solidFill>
              </a:rPr>
              <a:t>The studies and their limitations were considered together with the overall evidence available to date, and judged that the signal for an increased cardiovascular risk associated with the use of testosterone remains weak and inconclusive.</a:t>
            </a:r>
          </a:p>
          <a:p>
            <a:pPr lvl="1">
              <a:buClrTx/>
              <a:buFont typeface="Calibri" panose="020F0502020204030204" pitchFamily="34" charset="0"/>
              <a:buChar char="-"/>
            </a:pPr>
            <a:endParaRPr lang="en-GB" sz="800" dirty="0">
              <a:solidFill>
                <a:srgbClr val="000000"/>
              </a:solidFill>
            </a:endParaRPr>
          </a:p>
          <a:p>
            <a:pPr lvl="1">
              <a:buClrTx/>
              <a:buFont typeface="Calibri" panose="020F0502020204030204" pitchFamily="34" charset="0"/>
              <a:buChar char="-"/>
            </a:pPr>
            <a:r>
              <a:rPr lang="en-GB" sz="1600" dirty="0">
                <a:solidFill>
                  <a:srgbClr val="000000"/>
                </a:solidFill>
              </a:rPr>
              <a:t>The PRAC recommended the variation to the European licenses for testosterone-containing medicinal products to reflect current knowledge on CV risks associated with testosterone therapy and the need to monitor </a:t>
            </a:r>
            <a:endParaRPr lang="en-GB" sz="3600" dirty="0">
              <a:solidFill>
                <a:srgbClr val="000000"/>
              </a:solidFill>
            </a:endParaRPr>
          </a:p>
        </p:txBody>
      </p:sp>
      <p:sp>
        <p:nvSpPr>
          <p:cNvPr id="6" name="Rectangle 5">
            <a:extLst>
              <a:ext uri="{FF2B5EF4-FFF2-40B4-BE49-F238E27FC236}">
                <a16:creationId xmlns:a16="http://schemas.microsoft.com/office/drawing/2014/main" id="{50746012-5A65-4DA7-BA4E-796F52AEA5DE}"/>
              </a:ext>
            </a:extLst>
          </p:cNvPr>
          <p:cNvSpPr/>
          <p:nvPr/>
        </p:nvSpPr>
        <p:spPr>
          <a:xfrm>
            <a:off x="1687092" y="5808910"/>
            <a:ext cx="6012938" cy="246221"/>
          </a:xfrm>
          <a:prstGeom prst="rect">
            <a:avLst/>
          </a:prstGeom>
        </p:spPr>
        <p:txBody>
          <a:bodyPr wrap="square">
            <a:spAutoFit/>
          </a:bodyPr>
          <a:lstStyle/>
          <a:p>
            <a:r>
              <a:rPr lang="nb-NO" sz="1000" dirty="0">
                <a:solidFill>
                  <a:srgbClr val="000000"/>
                </a:solidFill>
              </a:rPr>
              <a:t>1. Pharmacovigilance Risk Assessment Committee EMEA/H/A-31/1396 EMA/PRAC/599233/2014</a:t>
            </a:r>
            <a:r>
              <a:rPr lang="nb-NO" sz="900" dirty="0">
                <a:solidFill>
                  <a:srgbClr val="000000"/>
                </a:solidFill>
                <a:latin typeface="Arial"/>
              </a:rPr>
              <a:t>.</a:t>
            </a:r>
            <a:endParaRPr lang="en-GB" sz="2000" dirty="0">
              <a:solidFill>
                <a:srgbClr val="000000"/>
              </a:solidFill>
            </a:endParaRPr>
          </a:p>
        </p:txBody>
      </p:sp>
    </p:spTree>
    <p:extLst>
      <p:ext uri="{BB962C8B-B14F-4D97-AF65-F5344CB8AC3E}">
        <p14:creationId xmlns:p14="http://schemas.microsoft.com/office/powerpoint/2010/main" val="415589374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39AF6-7BF5-4915-AD3F-0EF98594BBA9}"/>
              </a:ext>
            </a:extLst>
          </p:cNvPr>
          <p:cNvSpPr>
            <a:spLocks noGrp="1"/>
          </p:cNvSpPr>
          <p:nvPr>
            <p:ph type="title"/>
          </p:nvPr>
        </p:nvSpPr>
        <p:spPr>
          <a:xfrm>
            <a:off x="429768" y="143540"/>
            <a:ext cx="10853927" cy="1110783"/>
          </a:xfrm>
        </p:spPr>
        <p:txBody>
          <a:bodyPr>
            <a:noAutofit/>
          </a:bodyPr>
          <a:lstStyle/>
          <a:p>
            <a:pPr algn="ctr"/>
            <a:r>
              <a:rPr lang="en-GB" sz="3200" dirty="0">
                <a:solidFill>
                  <a:srgbClr val="000000"/>
                </a:solidFill>
              </a:rPr>
              <a:t>Subsequent studies have also shown no compelling evidence of increased CV risk with </a:t>
            </a:r>
            <a:r>
              <a:rPr lang="en-GB" sz="3200" dirty="0" err="1">
                <a:solidFill>
                  <a:srgbClr val="000000"/>
                </a:solidFill>
              </a:rPr>
              <a:t>TTh</a:t>
            </a:r>
            <a:endParaRPr lang="en-GB" sz="3200" dirty="0">
              <a:solidFill>
                <a:srgbClr val="000000"/>
              </a:solidFill>
            </a:endParaRPr>
          </a:p>
        </p:txBody>
      </p:sp>
      <p:sp>
        <p:nvSpPr>
          <p:cNvPr id="3" name="Content Placeholder 2">
            <a:extLst>
              <a:ext uri="{FF2B5EF4-FFF2-40B4-BE49-F238E27FC236}">
                <a16:creationId xmlns:a16="http://schemas.microsoft.com/office/drawing/2014/main" id="{D1DE65D4-1CDA-40C3-87FE-0A7D2EAE7A9A}"/>
              </a:ext>
            </a:extLst>
          </p:cNvPr>
          <p:cNvSpPr>
            <a:spLocks noGrp="1"/>
          </p:cNvSpPr>
          <p:nvPr>
            <p:ph idx="1"/>
          </p:nvPr>
        </p:nvSpPr>
        <p:spPr>
          <a:xfrm>
            <a:off x="429768" y="1600200"/>
            <a:ext cx="10771632" cy="3796689"/>
          </a:xfrm>
        </p:spPr>
        <p:txBody>
          <a:bodyPr>
            <a:normAutofit/>
          </a:bodyPr>
          <a:lstStyle/>
          <a:p>
            <a:pPr>
              <a:buClrTx/>
              <a:buFont typeface="Arial" panose="020B0604020202020204" pitchFamily="34" charset="0"/>
              <a:buChar char="•"/>
            </a:pPr>
            <a:r>
              <a:rPr lang="en-GB" sz="1600" dirty="0">
                <a:solidFill>
                  <a:schemeClr val="accent5"/>
                </a:solidFill>
              </a:rPr>
              <a:t>In 2015, Morgentaler et al</a:t>
            </a:r>
            <a:r>
              <a:rPr lang="en-GB" sz="1600" baseline="30000" dirty="0">
                <a:solidFill>
                  <a:schemeClr val="accent5"/>
                </a:solidFill>
              </a:rPr>
              <a:t>1</a:t>
            </a:r>
            <a:r>
              <a:rPr lang="en-GB" sz="1600" dirty="0">
                <a:solidFill>
                  <a:schemeClr val="accent5"/>
                </a:solidFill>
              </a:rPr>
              <a:t> published a review of the literature looking at a number of specific topics related to T and CV risks. As studies with considerable media attention, </a:t>
            </a:r>
            <a:r>
              <a:rPr lang="en-GB" sz="1600" dirty="0" err="1">
                <a:solidFill>
                  <a:schemeClr val="accent5"/>
                </a:solidFill>
              </a:rPr>
              <a:t>Vigen</a:t>
            </a:r>
            <a:r>
              <a:rPr lang="en-GB" sz="1600" dirty="0">
                <a:solidFill>
                  <a:schemeClr val="accent5"/>
                </a:solidFill>
              </a:rPr>
              <a:t> and Finkle were individually analysed in this paper, which were both found to have methodological limitations.  </a:t>
            </a:r>
          </a:p>
          <a:p>
            <a:pPr lvl="1">
              <a:buClrTx/>
              <a:buFont typeface="Calibri" panose="020F0502020204030204" pitchFamily="34" charset="0"/>
              <a:buChar char="-"/>
            </a:pPr>
            <a:r>
              <a:rPr lang="en-GB" sz="1400" dirty="0">
                <a:solidFill>
                  <a:schemeClr val="accent5"/>
                </a:solidFill>
              </a:rPr>
              <a:t>He concluded that there was no compelling evidence suggesting T therapy is associated with elevated CV risk.</a:t>
            </a:r>
            <a:r>
              <a:rPr lang="en-GB" sz="1400" baseline="30000" dirty="0">
                <a:solidFill>
                  <a:schemeClr val="accent5"/>
                </a:solidFill>
              </a:rPr>
              <a:t>1</a:t>
            </a:r>
          </a:p>
          <a:p>
            <a:pPr>
              <a:buClrTx/>
              <a:buFont typeface="Calibri" panose="020F0502020204030204" pitchFamily="34" charset="0"/>
              <a:buChar char="-"/>
            </a:pPr>
            <a:endParaRPr lang="en-GB" sz="1600" baseline="30000" dirty="0">
              <a:solidFill>
                <a:schemeClr val="accent5"/>
              </a:solidFill>
            </a:endParaRPr>
          </a:p>
          <a:p>
            <a:pPr>
              <a:buClrTx/>
              <a:buFont typeface="Arial" panose="020B0604020202020204" pitchFamily="34" charset="0"/>
              <a:buChar char="•"/>
            </a:pPr>
            <a:r>
              <a:rPr lang="en-GB" sz="1600" dirty="0">
                <a:solidFill>
                  <a:schemeClr val="accent5"/>
                </a:solidFill>
              </a:rPr>
              <a:t>A meta-analysis by Corona et al</a:t>
            </a:r>
            <a:r>
              <a:rPr lang="en-GB" sz="1600" baseline="30000" dirty="0">
                <a:solidFill>
                  <a:schemeClr val="accent5"/>
                </a:solidFill>
              </a:rPr>
              <a:t>2</a:t>
            </a:r>
            <a:r>
              <a:rPr lang="en-GB" sz="1600" dirty="0">
                <a:solidFill>
                  <a:schemeClr val="accent5"/>
                </a:solidFill>
              </a:rPr>
              <a:t> was conducted in 2018 including 15 pharmaco-epidemiological studies and 93 RCTs looking at whether </a:t>
            </a:r>
            <a:r>
              <a:rPr lang="en-GB" sz="1600" dirty="0" err="1">
                <a:solidFill>
                  <a:schemeClr val="accent5"/>
                </a:solidFill>
              </a:rPr>
              <a:t>TTh</a:t>
            </a:r>
            <a:r>
              <a:rPr lang="en-GB" sz="1600" dirty="0">
                <a:solidFill>
                  <a:schemeClr val="accent5"/>
                </a:solidFill>
              </a:rPr>
              <a:t> represents a possible risk factor for CV morbidity and mortality. </a:t>
            </a:r>
          </a:p>
          <a:p>
            <a:pPr lvl="1">
              <a:buClrTx/>
              <a:buFont typeface="Calibri" panose="020F0502020204030204" pitchFamily="34" charset="0"/>
              <a:buChar char="-"/>
            </a:pPr>
            <a:r>
              <a:rPr lang="en-GB" sz="1400" dirty="0">
                <a:solidFill>
                  <a:schemeClr val="accent5"/>
                </a:solidFill>
              </a:rPr>
              <a:t>The objective was to verify whether T therapy (</a:t>
            </a:r>
            <a:r>
              <a:rPr lang="en-GB" sz="1400" dirty="0" err="1">
                <a:solidFill>
                  <a:schemeClr val="accent5"/>
                </a:solidFill>
              </a:rPr>
              <a:t>TTh</a:t>
            </a:r>
            <a:r>
              <a:rPr lang="en-GB" sz="1400" dirty="0">
                <a:solidFill>
                  <a:schemeClr val="accent5"/>
                </a:solidFill>
              </a:rPr>
              <a:t>) represents a possible risk factor for CV morbidity and mortality. </a:t>
            </a:r>
          </a:p>
          <a:p>
            <a:pPr lvl="1">
              <a:buClrTx/>
              <a:buFont typeface="Calibri" panose="020F0502020204030204" pitchFamily="34" charset="0"/>
              <a:buChar char="-"/>
            </a:pPr>
            <a:r>
              <a:rPr lang="en-GB" sz="1400" dirty="0">
                <a:solidFill>
                  <a:schemeClr val="accent5"/>
                </a:solidFill>
              </a:rPr>
              <a:t>When </a:t>
            </a:r>
            <a:r>
              <a:rPr lang="en-GB" sz="1400" dirty="0" err="1">
                <a:solidFill>
                  <a:schemeClr val="accent5"/>
                </a:solidFill>
              </a:rPr>
              <a:t>TTh</a:t>
            </a:r>
            <a:r>
              <a:rPr lang="en-GB" sz="1400" dirty="0">
                <a:solidFill>
                  <a:schemeClr val="accent5"/>
                </a:solidFill>
              </a:rPr>
              <a:t> was applied within recommended dosages, it was not associated with an increase in CV risk</a:t>
            </a:r>
            <a:endParaRPr lang="en-GB" sz="1400" baseline="30000" dirty="0">
              <a:solidFill>
                <a:schemeClr val="accent5"/>
              </a:solidFill>
            </a:endParaRPr>
          </a:p>
          <a:p>
            <a:pPr marL="0" indent="0">
              <a:buNone/>
            </a:pPr>
            <a:endParaRPr lang="en-GB" dirty="0"/>
          </a:p>
        </p:txBody>
      </p:sp>
      <p:sp>
        <p:nvSpPr>
          <p:cNvPr id="6" name="Rectangle 5">
            <a:extLst>
              <a:ext uri="{FF2B5EF4-FFF2-40B4-BE49-F238E27FC236}">
                <a16:creationId xmlns:a16="http://schemas.microsoft.com/office/drawing/2014/main" id="{6B5E8E1E-3B4A-475B-A430-5AB4604D0015}"/>
              </a:ext>
            </a:extLst>
          </p:cNvPr>
          <p:cNvSpPr/>
          <p:nvPr/>
        </p:nvSpPr>
        <p:spPr>
          <a:xfrm>
            <a:off x="1556724" y="5953962"/>
            <a:ext cx="5902578" cy="230832"/>
          </a:xfrm>
          <a:prstGeom prst="rect">
            <a:avLst/>
          </a:prstGeom>
        </p:spPr>
        <p:txBody>
          <a:bodyPr wrap="none">
            <a:spAutoFit/>
          </a:bodyPr>
          <a:lstStyle/>
          <a:p>
            <a:r>
              <a:rPr lang="nb-NO" sz="900" dirty="0">
                <a:solidFill>
                  <a:srgbClr val="000000"/>
                </a:solidFill>
              </a:rPr>
              <a:t>1. Morgentaler A, </a:t>
            </a:r>
            <a:r>
              <a:rPr lang="nb-NO" sz="900" i="1" dirty="0">
                <a:solidFill>
                  <a:srgbClr val="000000"/>
                </a:solidFill>
              </a:rPr>
              <a:t>et al</a:t>
            </a:r>
            <a:r>
              <a:rPr lang="nb-NO" sz="900" dirty="0">
                <a:solidFill>
                  <a:srgbClr val="000000"/>
                </a:solidFill>
              </a:rPr>
              <a:t>. </a:t>
            </a:r>
            <a:r>
              <a:rPr lang="nb-NO" sz="900" i="1" dirty="0">
                <a:solidFill>
                  <a:srgbClr val="000000"/>
                </a:solidFill>
              </a:rPr>
              <a:t>Mayo Clin Proc</a:t>
            </a:r>
            <a:r>
              <a:rPr lang="nb-NO" sz="900" dirty="0">
                <a:solidFill>
                  <a:srgbClr val="000000"/>
                </a:solidFill>
              </a:rPr>
              <a:t> 2015.90(2):224-251, 2. Corona G, </a:t>
            </a:r>
            <a:r>
              <a:rPr lang="nb-NO" sz="900" i="1" dirty="0">
                <a:solidFill>
                  <a:srgbClr val="000000"/>
                </a:solidFill>
              </a:rPr>
              <a:t>et al</a:t>
            </a:r>
            <a:r>
              <a:rPr lang="nb-NO" sz="900" dirty="0">
                <a:solidFill>
                  <a:srgbClr val="000000"/>
                </a:solidFill>
              </a:rPr>
              <a:t>. </a:t>
            </a:r>
            <a:r>
              <a:rPr lang="nb-NO" sz="900" i="1" dirty="0">
                <a:solidFill>
                  <a:srgbClr val="000000"/>
                </a:solidFill>
              </a:rPr>
              <a:t>J Sex Med </a:t>
            </a:r>
            <a:r>
              <a:rPr lang="nb-NO" sz="900" dirty="0">
                <a:solidFill>
                  <a:srgbClr val="000000"/>
                </a:solidFill>
              </a:rPr>
              <a:t>2018;15:820-838</a:t>
            </a:r>
            <a:endParaRPr lang="en-GB" sz="2000" dirty="0">
              <a:solidFill>
                <a:srgbClr val="000000"/>
              </a:solidFill>
            </a:endParaRPr>
          </a:p>
        </p:txBody>
      </p:sp>
      <p:sp>
        <p:nvSpPr>
          <p:cNvPr id="7" name="Rectangle 6">
            <a:extLst>
              <a:ext uri="{FF2B5EF4-FFF2-40B4-BE49-F238E27FC236}">
                <a16:creationId xmlns:a16="http://schemas.microsoft.com/office/drawing/2014/main" id="{2F2CD854-047B-4927-BC80-14AEC0E50CEF}"/>
              </a:ext>
            </a:extLst>
          </p:cNvPr>
          <p:cNvSpPr/>
          <p:nvPr/>
        </p:nvSpPr>
        <p:spPr>
          <a:xfrm>
            <a:off x="5975472" y="5690814"/>
            <a:ext cx="235962" cy="200055"/>
          </a:xfrm>
          <a:prstGeom prst="rect">
            <a:avLst/>
          </a:prstGeom>
        </p:spPr>
        <p:txBody>
          <a:bodyPr wrap="none">
            <a:spAutoFit/>
          </a:bodyPr>
          <a:lstStyle/>
          <a:p>
            <a:r>
              <a:rPr lang="nb-NO" sz="700" dirty="0">
                <a:solidFill>
                  <a:srgbClr val="7F7F7F"/>
                </a:solidFill>
                <a:latin typeface="Arial"/>
              </a:rPr>
              <a:t>. </a:t>
            </a:r>
            <a:endParaRPr lang="en-GB" dirty="0"/>
          </a:p>
        </p:txBody>
      </p:sp>
    </p:spTree>
    <p:extLst>
      <p:ext uri="{BB962C8B-B14F-4D97-AF65-F5344CB8AC3E}">
        <p14:creationId xmlns:p14="http://schemas.microsoft.com/office/powerpoint/2010/main" val="4586265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867" y="38138"/>
            <a:ext cx="11013549" cy="1015794"/>
          </a:xfrm>
        </p:spPr>
        <p:txBody>
          <a:bodyPr>
            <a:noAutofit/>
          </a:bodyPr>
          <a:lstStyle/>
          <a:p>
            <a:pPr algn="ctr"/>
            <a:r>
              <a:rPr lang="en-US" sz="2200" dirty="0" err="1">
                <a:solidFill>
                  <a:srgbClr val="000000"/>
                </a:solidFill>
              </a:rPr>
              <a:t>Normalisation</a:t>
            </a:r>
            <a:r>
              <a:rPr lang="en-US" sz="2200" dirty="0">
                <a:solidFill>
                  <a:srgbClr val="000000"/>
                </a:solidFill>
              </a:rPr>
              <a:t> of T level was associated with reduced incidence of MI &amp; mortality in men without previous history of MI or ischaemic stroke</a:t>
            </a:r>
            <a:r>
              <a:rPr lang="en-US" sz="2200" baseline="30000" dirty="0">
                <a:solidFill>
                  <a:srgbClr val="000000"/>
                </a:solidFill>
              </a:rPr>
              <a:t>1</a:t>
            </a:r>
            <a:endParaRPr lang="en-US" sz="2200" dirty="0">
              <a:solidFill>
                <a:srgbClr val="000000"/>
              </a:solidFill>
            </a:endParaRPr>
          </a:p>
        </p:txBody>
      </p:sp>
      <p:sp>
        <p:nvSpPr>
          <p:cNvPr id="5" name="TextBox 4"/>
          <p:cNvSpPr txBox="1"/>
          <p:nvPr/>
        </p:nvSpPr>
        <p:spPr>
          <a:xfrm>
            <a:off x="5572261" y="1206362"/>
            <a:ext cx="5821163" cy="4216539"/>
          </a:xfrm>
          <a:prstGeom prst="rect">
            <a:avLst/>
          </a:prstGeom>
          <a:noFill/>
        </p:spPr>
        <p:txBody>
          <a:bodyPr wrap="square" rtlCol="0">
            <a:spAutoFit/>
          </a:bodyPr>
          <a:lstStyle/>
          <a:p>
            <a:pPr>
              <a:defRPr/>
            </a:pPr>
            <a:r>
              <a:rPr lang="en-US" sz="1200" dirty="0">
                <a:solidFill>
                  <a:srgbClr val="000000"/>
                </a:solidFill>
              </a:rPr>
              <a:t>A retrospective analysis of  83,010 US veterans with low T levels:</a:t>
            </a:r>
          </a:p>
          <a:p>
            <a:pPr>
              <a:defRPr/>
            </a:pPr>
            <a:endParaRPr lang="en-US" sz="1200" dirty="0">
              <a:solidFill>
                <a:srgbClr val="000000"/>
              </a:solidFill>
            </a:endParaRPr>
          </a:p>
          <a:p>
            <a:pPr>
              <a:defRPr/>
            </a:pPr>
            <a:r>
              <a:rPr lang="en-US" sz="1200" b="1" dirty="0">
                <a:solidFill>
                  <a:srgbClr val="000000"/>
                </a:solidFill>
              </a:rPr>
              <a:t>   -   Group 1: 	</a:t>
            </a:r>
            <a:r>
              <a:rPr lang="en-US" sz="1200" b="1" dirty="0" err="1">
                <a:solidFill>
                  <a:srgbClr val="000000"/>
                </a:solidFill>
              </a:rPr>
              <a:t>normalised</a:t>
            </a:r>
            <a:r>
              <a:rPr lang="en-US" sz="1200" b="1" dirty="0">
                <a:solidFill>
                  <a:srgbClr val="000000"/>
                </a:solidFill>
              </a:rPr>
              <a:t> T with treatment</a:t>
            </a:r>
          </a:p>
          <a:p>
            <a:pPr>
              <a:defRPr/>
            </a:pPr>
            <a:r>
              <a:rPr lang="en-US" sz="1200" b="1" dirty="0">
                <a:solidFill>
                  <a:srgbClr val="000000"/>
                </a:solidFill>
              </a:rPr>
              <a:t>   -   Group 2: 	non-</a:t>
            </a:r>
            <a:r>
              <a:rPr lang="en-US" sz="1200" b="1" dirty="0" err="1">
                <a:solidFill>
                  <a:srgbClr val="000000"/>
                </a:solidFill>
              </a:rPr>
              <a:t>normalised</a:t>
            </a:r>
            <a:r>
              <a:rPr lang="en-US" sz="1200" b="1" dirty="0">
                <a:solidFill>
                  <a:srgbClr val="000000"/>
                </a:solidFill>
              </a:rPr>
              <a:t> T with treatment</a:t>
            </a:r>
          </a:p>
          <a:p>
            <a:pPr>
              <a:defRPr/>
            </a:pPr>
            <a:r>
              <a:rPr lang="en-US" sz="1200" b="1" dirty="0">
                <a:solidFill>
                  <a:srgbClr val="000000"/>
                </a:solidFill>
              </a:rPr>
              <a:t>   -   Group 3: 	untreated</a:t>
            </a:r>
          </a:p>
          <a:p>
            <a:pPr>
              <a:defRPr/>
            </a:pPr>
            <a:endParaRPr lang="en-US" sz="1200" dirty="0">
              <a:solidFill>
                <a:srgbClr val="000000"/>
              </a:solidFill>
            </a:endParaRPr>
          </a:p>
          <a:p>
            <a:pPr>
              <a:defRPr/>
            </a:pPr>
            <a:r>
              <a:rPr lang="en-US" sz="1200" b="1" dirty="0">
                <a:solidFill>
                  <a:srgbClr val="000000"/>
                </a:solidFill>
              </a:rPr>
              <a:t>Primary outcome measures:</a:t>
            </a:r>
          </a:p>
          <a:p>
            <a:pPr>
              <a:defRPr/>
            </a:pPr>
            <a:endParaRPr lang="en-US" sz="600" dirty="0">
              <a:solidFill>
                <a:srgbClr val="000000"/>
              </a:solidFill>
            </a:endParaRPr>
          </a:p>
          <a:p>
            <a:pPr>
              <a:defRPr/>
            </a:pPr>
            <a:r>
              <a:rPr lang="en-US" sz="1200" dirty="0">
                <a:solidFill>
                  <a:srgbClr val="000000"/>
                </a:solidFill>
              </a:rPr>
              <a:t>Incidence of MI, </a:t>
            </a:r>
            <a:r>
              <a:rPr lang="en-US" sz="1200" dirty="0" err="1">
                <a:solidFill>
                  <a:srgbClr val="000000"/>
                </a:solidFill>
              </a:rPr>
              <a:t>ischaemic</a:t>
            </a:r>
            <a:r>
              <a:rPr lang="en-US" sz="1200" dirty="0">
                <a:solidFill>
                  <a:srgbClr val="000000"/>
                </a:solidFill>
              </a:rPr>
              <a:t> stroke, and all-cause mortality determined using dates of death in CDW data augmented with vital status files</a:t>
            </a:r>
          </a:p>
          <a:p>
            <a:pPr>
              <a:defRPr/>
            </a:pPr>
            <a:endParaRPr lang="en-US" sz="1200" dirty="0">
              <a:solidFill>
                <a:srgbClr val="000000"/>
              </a:solidFill>
            </a:endParaRPr>
          </a:p>
          <a:p>
            <a:pPr>
              <a:defRPr/>
            </a:pPr>
            <a:r>
              <a:rPr lang="en-US" sz="1200" b="1" dirty="0">
                <a:solidFill>
                  <a:srgbClr val="000000"/>
                </a:solidFill>
              </a:rPr>
              <a:t>Results:</a:t>
            </a:r>
          </a:p>
          <a:p>
            <a:pPr>
              <a:defRPr/>
            </a:pPr>
            <a:endParaRPr lang="en-US" sz="500" dirty="0">
              <a:solidFill>
                <a:srgbClr val="000000"/>
              </a:solidFill>
            </a:endParaRPr>
          </a:p>
          <a:p>
            <a:pPr>
              <a:defRPr/>
            </a:pPr>
            <a:r>
              <a:rPr lang="en-US" sz="1200" dirty="0">
                <a:solidFill>
                  <a:srgbClr val="000000"/>
                </a:solidFill>
              </a:rPr>
              <a:t>Group 1 (normalized treated) vs Group 3 (untreated):</a:t>
            </a:r>
          </a:p>
          <a:p>
            <a:pPr>
              <a:defRPr/>
            </a:pPr>
            <a:r>
              <a:rPr lang="en-US" sz="1200" dirty="0">
                <a:solidFill>
                  <a:srgbClr val="000000"/>
                </a:solidFill>
              </a:rPr>
              <a:t>  </a:t>
            </a:r>
          </a:p>
          <a:p>
            <a:pPr marL="171450" indent="-171450">
              <a:buFont typeface="Arial" panose="020B0604020202020204" pitchFamily="34" charset="0"/>
              <a:buChar char="•"/>
              <a:defRPr/>
            </a:pPr>
            <a:r>
              <a:rPr lang="en-US" sz="1200" dirty="0">
                <a:solidFill>
                  <a:srgbClr val="000000"/>
                </a:solidFill>
              </a:rPr>
              <a:t>Mortality  HR 0.44 (CI95% 0.42 - 0.46)</a:t>
            </a:r>
          </a:p>
          <a:p>
            <a:pPr marL="171450" indent="-171450">
              <a:buFont typeface="Arial" panose="020B0604020202020204" pitchFamily="34" charset="0"/>
              <a:buChar char="•"/>
              <a:defRPr/>
            </a:pPr>
            <a:r>
              <a:rPr lang="en-US" sz="1200" dirty="0">
                <a:solidFill>
                  <a:srgbClr val="000000"/>
                </a:solidFill>
              </a:rPr>
              <a:t>MI 	HR 0.76 (CI95% 0.63 - 0.93)</a:t>
            </a:r>
          </a:p>
          <a:p>
            <a:pPr marL="171450" indent="-171450">
              <a:buFont typeface="Arial" panose="020B0604020202020204" pitchFamily="34" charset="0"/>
              <a:buChar char="•"/>
              <a:defRPr/>
            </a:pPr>
            <a:r>
              <a:rPr lang="en-US" sz="1200" dirty="0">
                <a:solidFill>
                  <a:srgbClr val="000000"/>
                </a:solidFill>
              </a:rPr>
              <a:t>Stroke 	HR 0.64 (CI95% 0.43 - 0.96)</a:t>
            </a:r>
          </a:p>
          <a:p>
            <a:pPr>
              <a:defRPr/>
            </a:pPr>
            <a:endParaRPr lang="en-US" sz="1000" dirty="0">
              <a:solidFill>
                <a:srgbClr val="000000"/>
              </a:solidFill>
            </a:endParaRPr>
          </a:p>
          <a:p>
            <a:pPr>
              <a:defRPr/>
            </a:pPr>
            <a:r>
              <a:rPr lang="en-US" sz="1200" dirty="0">
                <a:solidFill>
                  <a:srgbClr val="000000"/>
                </a:solidFill>
              </a:rPr>
              <a:t>Similarly, all cause mortality, MI risk and stroke were significantly lower in the </a:t>
            </a:r>
            <a:r>
              <a:rPr lang="en-US" sz="1200" dirty="0" err="1">
                <a:solidFill>
                  <a:srgbClr val="000000"/>
                </a:solidFill>
              </a:rPr>
              <a:t>normalised</a:t>
            </a:r>
            <a:r>
              <a:rPr lang="en-US" sz="1200" dirty="0">
                <a:solidFill>
                  <a:srgbClr val="000000"/>
                </a:solidFill>
              </a:rPr>
              <a:t> treated group vs the non-normalized treated group but </a:t>
            </a:r>
            <a:r>
              <a:rPr lang="en-GB" sz="1200" dirty="0">
                <a:solidFill>
                  <a:srgbClr val="000000"/>
                </a:solidFill>
              </a:rPr>
              <a:t>only for all-cause mortality in the non-normalised vs untreated groups</a:t>
            </a:r>
          </a:p>
          <a:p>
            <a:pPr>
              <a:defRPr/>
            </a:pPr>
            <a:endParaRPr lang="en-GB" sz="1100" dirty="0">
              <a:solidFill>
                <a:prstClr val="white"/>
              </a:solidFill>
              <a:latin typeface="Arial"/>
            </a:endParaRPr>
          </a:p>
          <a:p>
            <a:pPr>
              <a:defRPr/>
            </a:pPr>
            <a:endParaRPr lang="en-US" sz="800" dirty="0">
              <a:solidFill>
                <a:prstClr val="white"/>
              </a:solidFill>
              <a:latin typeface="Arial"/>
            </a:endParaRPr>
          </a:p>
        </p:txBody>
      </p:sp>
      <p:sp>
        <p:nvSpPr>
          <p:cNvPr id="6" name="TextBox 5"/>
          <p:cNvSpPr txBox="1"/>
          <p:nvPr/>
        </p:nvSpPr>
        <p:spPr>
          <a:xfrm>
            <a:off x="1524240" y="6040077"/>
            <a:ext cx="9133757" cy="230832"/>
          </a:xfrm>
          <a:prstGeom prst="rect">
            <a:avLst/>
          </a:prstGeom>
          <a:noFill/>
        </p:spPr>
        <p:txBody>
          <a:bodyPr wrap="square" rtlCol="0">
            <a:spAutoFit/>
          </a:bodyPr>
          <a:lstStyle/>
          <a:p>
            <a:pPr>
              <a:defRPr/>
            </a:pPr>
            <a:r>
              <a:rPr lang="en-US" sz="900" dirty="0">
                <a:solidFill>
                  <a:srgbClr val="000000"/>
                </a:solidFill>
              </a:rPr>
              <a:t>1. Sharma R, </a:t>
            </a:r>
            <a:r>
              <a:rPr lang="en-US" sz="900" i="1" dirty="0">
                <a:solidFill>
                  <a:srgbClr val="000000"/>
                </a:solidFill>
              </a:rPr>
              <a:t>et al</a:t>
            </a:r>
            <a:r>
              <a:rPr lang="en-US" sz="900" dirty="0">
                <a:solidFill>
                  <a:srgbClr val="000000"/>
                </a:solidFill>
              </a:rPr>
              <a:t>. </a:t>
            </a:r>
            <a:r>
              <a:rPr lang="en-US" sz="900" i="1" dirty="0">
                <a:solidFill>
                  <a:srgbClr val="000000"/>
                </a:solidFill>
              </a:rPr>
              <a:t>Eur Heart J</a:t>
            </a:r>
            <a:r>
              <a:rPr lang="en-US" sz="900" dirty="0">
                <a:solidFill>
                  <a:srgbClr val="000000"/>
                </a:solidFill>
              </a:rPr>
              <a:t> 2015.36(40):2706-2715.</a:t>
            </a:r>
          </a:p>
        </p:txBody>
      </p:sp>
      <p:sp>
        <p:nvSpPr>
          <p:cNvPr id="30" name="TextBox 29"/>
          <p:cNvSpPr txBox="1"/>
          <p:nvPr/>
        </p:nvSpPr>
        <p:spPr>
          <a:xfrm>
            <a:off x="1593734" y="5794623"/>
            <a:ext cx="9815508" cy="215444"/>
          </a:xfrm>
          <a:prstGeom prst="rect">
            <a:avLst/>
          </a:prstGeom>
          <a:noFill/>
        </p:spPr>
        <p:txBody>
          <a:bodyPr wrap="none" rtlCol="0">
            <a:spAutoFit/>
          </a:bodyPr>
          <a:lstStyle/>
          <a:p>
            <a:pPr>
              <a:defRPr/>
            </a:pPr>
            <a:r>
              <a:rPr lang="en-US" sz="800" dirty="0">
                <a:solidFill>
                  <a:srgbClr val="000000"/>
                </a:solidFill>
                <a:cs typeface="Arial"/>
              </a:rPr>
              <a:t>T, testosterone; MI, myocardial infarction; ICD, International Classification of Diseases; CDW, corporate data warehouse; HR, hazard ratio; CI, confidence interval; CVD, cardiovascular disease. </a:t>
            </a:r>
          </a:p>
        </p:txBody>
      </p:sp>
      <p:sp>
        <p:nvSpPr>
          <p:cNvPr id="31" name="Content Placeholder 2"/>
          <p:cNvSpPr>
            <a:spLocks noGrp="1"/>
          </p:cNvSpPr>
          <p:nvPr>
            <p:ph idx="1"/>
          </p:nvPr>
        </p:nvSpPr>
        <p:spPr>
          <a:xfrm>
            <a:off x="554343" y="1280228"/>
            <a:ext cx="4904570" cy="312463"/>
          </a:xfrm>
        </p:spPr>
        <p:txBody>
          <a:bodyPr>
            <a:normAutofit fontScale="92500"/>
          </a:bodyPr>
          <a:lstStyle/>
          <a:p>
            <a:pPr marL="0" indent="0" algn="ctr">
              <a:buNone/>
            </a:pPr>
            <a:r>
              <a:rPr lang="en-US" sz="1200" b="1" dirty="0">
                <a:solidFill>
                  <a:srgbClr val="000000"/>
                </a:solidFill>
              </a:rPr>
              <a:t>All-cause mortality among untreated vs normalised treated men </a:t>
            </a:r>
          </a:p>
        </p:txBody>
      </p:sp>
      <p:pic>
        <p:nvPicPr>
          <p:cNvPr id="10" name="Picture 9">
            <a:extLst>
              <a:ext uri="{FF2B5EF4-FFF2-40B4-BE49-F238E27FC236}">
                <a16:creationId xmlns:a16="http://schemas.microsoft.com/office/drawing/2014/main" id="{E0884982-80A0-463C-B655-9E9139977E23}"/>
              </a:ext>
            </a:extLst>
          </p:cNvPr>
          <p:cNvPicPr>
            <a:picLocks noChangeAspect="1"/>
          </p:cNvPicPr>
          <p:nvPr/>
        </p:nvPicPr>
        <p:blipFill>
          <a:blip r:embed="rId3"/>
          <a:stretch>
            <a:fillRect/>
          </a:stretch>
        </p:blipFill>
        <p:spPr>
          <a:xfrm>
            <a:off x="1033271" y="1592691"/>
            <a:ext cx="3810557" cy="2963337"/>
          </a:xfrm>
          <a:prstGeom prst="rect">
            <a:avLst/>
          </a:prstGeom>
        </p:spPr>
      </p:pic>
      <p:sp>
        <p:nvSpPr>
          <p:cNvPr id="9" name="TextBox 8">
            <a:extLst>
              <a:ext uri="{FF2B5EF4-FFF2-40B4-BE49-F238E27FC236}">
                <a16:creationId xmlns:a16="http://schemas.microsoft.com/office/drawing/2014/main" id="{D66270F0-A260-4F60-9A91-DD9F488DE32B}"/>
              </a:ext>
            </a:extLst>
          </p:cNvPr>
          <p:cNvSpPr txBox="1"/>
          <p:nvPr/>
        </p:nvSpPr>
        <p:spPr>
          <a:xfrm>
            <a:off x="1033272" y="4568409"/>
            <a:ext cx="4065640" cy="600164"/>
          </a:xfrm>
          <a:prstGeom prst="rect">
            <a:avLst/>
          </a:prstGeom>
          <a:noFill/>
        </p:spPr>
        <p:txBody>
          <a:bodyPr wrap="square" rtlCol="0">
            <a:spAutoFit/>
          </a:bodyPr>
          <a:lstStyle/>
          <a:p>
            <a:pPr algn="ctr"/>
            <a:r>
              <a:rPr lang="en-US" sz="1100" b="1" i="1" dirty="0">
                <a:solidFill>
                  <a:schemeClr val="accent5"/>
                </a:solidFill>
              </a:rPr>
              <a:t>“</a:t>
            </a:r>
            <a:r>
              <a:rPr lang="is-IS" sz="1100" b="1" i="1" dirty="0">
                <a:solidFill>
                  <a:schemeClr val="accent5"/>
                </a:solidFill>
              </a:rPr>
              <a:t>…the weight of evidence indicates that T therapy is not associated with increased cardiovascular risk...” </a:t>
            </a:r>
            <a:r>
              <a:rPr lang="is-IS" sz="1100" b="1" dirty="0">
                <a:solidFill>
                  <a:schemeClr val="accent5"/>
                </a:solidFill>
              </a:rPr>
              <a:t>Khera M, </a:t>
            </a:r>
            <a:r>
              <a:rPr lang="is-IS" sz="1100" b="1" i="1" dirty="0">
                <a:solidFill>
                  <a:schemeClr val="accent5"/>
                </a:solidFill>
              </a:rPr>
              <a:t>et al</a:t>
            </a:r>
            <a:r>
              <a:rPr lang="is-IS" sz="1100" b="1" dirty="0">
                <a:solidFill>
                  <a:schemeClr val="accent5"/>
                </a:solidFill>
              </a:rPr>
              <a:t>. 2015</a:t>
            </a:r>
            <a:r>
              <a:rPr lang="is-IS" sz="1100" b="1" baseline="30000" dirty="0">
                <a:solidFill>
                  <a:schemeClr val="accent5"/>
                </a:solidFill>
              </a:rPr>
              <a:t>2</a:t>
            </a:r>
            <a:endParaRPr lang="en-US" sz="1100" b="1" dirty="0">
              <a:solidFill>
                <a:schemeClr val="accent5"/>
              </a:solidFill>
            </a:endParaRPr>
          </a:p>
        </p:txBody>
      </p:sp>
      <p:sp>
        <p:nvSpPr>
          <p:cNvPr id="11" name="TextBox 10">
            <a:extLst>
              <a:ext uri="{FF2B5EF4-FFF2-40B4-BE49-F238E27FC236}">
                <a16:creationId xmlns:a16="http://schemas.microsoft.com/office/drawing/2014/main" id="{2813CA54-934B-40F6-9EEC-29ED804F5975}"/>
              </a:ext>
            </a:extLst>
          </p:cNvPr>
          <p:cNvSpPr txBox="1"/>
          <p:nvPr/>
        </p:nvSpPr>
        <p:spPr>
          <a:xfrm>
            <a:off x="772316" y="5372198"/>
            <a:ext cx="10100649" cy="276999"/>
          </a:xfrm>
          <a:prstGeom prst="rect">
            <a:avLst/>
          </a:prstGeom>
          <a:noFill/>
        </p:spPr>
        <p:txBody>
          <a:bodyPr wrap="square" rtlCol="0">
            <a:spAutoFit/>
          </a:bodyPr>
          <a:lstStyle/>
          <a:p>
            <a:pPr algn="ctr"/>
            <a:r>
              <a:rPr lang="en-US" sz="1200" b="1" dirty="0">
                <a:solidFill>
                  <a:srgbClr val="C00000"/>
                </a:solidFill>
              </a:rPr>
              <a:t>Regulators have requested a study to further define the issue of CV safety with testosterone and that is currently ongoing</a:t>
            </a:r>
          </a:p>
        </p:txBody>
      </p:sp>
    </p:spTree>
    <p:extLst>
      <p:ext uri="{BB962C8B-B14F-4D97-AF65-F5344CB8AC3E}">
        <p14:creationId xmlns:p14="http://schemas.microsoft.com/office/powerpoint/2010/main" val="3123635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4984" y="153446"/>
            <a:ext cx="9598752" cy="675895"/>
          </a:xfrm>
        </p:spPr>
        <p:txBody>
          <a:bodyPr>
            <a:normAutofit fontScale="90000"/>
          </a:bodyPr>
          <a:lstStyle/>
          <a:p>
            <a:pPr algn="ctr"/>
            <a:r>
              <a:rPr lang="en-US" dirty="0">
                <a:solidFill>
                  <a:srgbClr val="000000"/>
                </a:solidFill>
              </a:rPr>
              <a:t>What is Testosterone Deficiency (TD)?</a:t>
            </a:r>
          </a:p>
        </p:txBody>
      </p:sp>
      <p:sp>
        <p:nvSpPr>
          <p:cNvPr id="3" name="Content Placeholder 2"/>
          <p:cNvSpPr>
            <a:spLocks noGrp="1"/>
          </p:cNvSpPr>
          <p:nvPr>
            <p:ph idx="1"/>
          </p:nvPr>
        </p:nvSpPr>
        <p:spPr>
          <a:xfrm>
            <a:off x="1014984" y="1252090"/>
            <a:ext cx="9765792" cy="4078862"/>
          </a:xfrm>
        </p:spPr>
        <p:txBody>
          <a:bodyPr>
            <a:normAutofit fontScale="40000" lnSpcReduction="20000"/>
          </a:bodyPr>
          <a:lstStyle/>
          <a:p>
            <a:pPr marL="0" indent="0" algn="ctr">
              <a:buNone/>
            </a:pPr>
            <a:endParaRPr lang="en-US" sz="3600" i="1" dirty="0">
              <a:solidFill>
                <a:srgbClr val="000000"/>
              </a:solidFill>
            </a:endParaRPr>
          </a:p>
          <a:p>
            <a:pPr>
              <a:buClrTx/>
            </a:pPr>
            <a:r>
              <a:rPr lang="en-US" sz="5000" dirty="0">
                <a:solidFill>
                  <a:srgbClr val="000000"/>
                </a:solidFill>
              </a:rPr>
              <a:t>Testosterone deficiency is a well-established and significant medical condition</a:t>
            </a:r>
          </a:p>
          <a:p>
            <a:pPr marL="0" indent="0">
              <a:buClrTx/>
              <a:buNone/>
            </a:pPr>
            <a:endParaRPr lang="en-US" sz="5000" dirty="0">
              <a:solidFill>
                <a:srgbClr val="000000"/>
              </a:solidFill>
            </a:endParaRPr>
          </a:p>
          <a:p>
            <a:pPr>
              <a:buClrTx/>
            </a:pPr>
            <a:r>
              <a:rPr lang="en-US" sz="5000" dirty="0">
                <a:solidFill>
                  <a:srgbClr val="000000"/>
                </a:solidFill>
              </a:rPr>
              <a:t>It is defined as a clinical and biochemical syndrome associated with advancing age and comorbidities</a:t>
            </a:r>
          </a:p>
          <a:p>
            <a:pPr marL="0" indent="0">
              <a:buClrTx/>
              <a:buNone/>
            </a:pPr>
            <a:endParaRPr lang="en-US" sz="5000" dirty="0">
              <a:solidFill>
                <a:srgbClr val="000000"/>
              </a:solidFill>
            </a:endParaRPr>
          </a:p>
          <a:p>
            <a:pPr>
              <a:buClrTx/>
            </a:pPr>
            <a:r>
              <a:rPr lang="en-US" sz="5000" dirty="0">
                <a:solidFill>
                  <a:srgbClr val="000000"/>
                </a:solidFill>
              </a:rPr>
              <a:t>It is </a:t>
            </a:r>
            <a:r>
              <a:rPr lang="en-US" sz="5000" dirty="0" err="1">
                <a:solidFill>
                  <a:srgbClr val="000000"/>
                </a:solidFill>
              </a:rPr>
              <a:t>characterised</a:t>
            </a:r>
            <a:r>
              <a:rPr lang="en-US" sz="5000" dirty="0">
                <a:solidFill>
                  <a:srgbClr val="000000"/>
                </a:solidFill>
              </a:rPr>
              <a:t> by a deficiency in serum androgen levels and relevant signs and symptoms</a:t>
            </a:r>
          </a:p>
          <a:p>
            <a:pPr marL="0" indent="0">
              <a:buClrTx/>
              <a:buNone/>
            </a:pPr>
            <a:endParaRPr lang="en-US" sz="5000" dirty="0">
              <a:solidFill>
                <a:srgbClr val="000000"/>
              </a:solidFill>
            </a:endParaRPr>
          </a:p>
          <a:p>
            <a:pPr>
              <a:buClrTx/>
            </a:pPr>
            <a:r>
              <a:rPr lang="en-US" sz="5000" dirty="0">
                <a:solidFill>
                  <a:srgbClr val="000000"/>
                </a:solidFill>
              </a:rPr>
              <a:t>Testosterone deficiency can adversely affect multiple organ systems and result in significant decreases in quality of life, including changes in sexual function</a:t>
            </a:r>
          </a:p>
          <a:p>
            <a:pPr marL="0" indent="0" algn="ctr">
              <a:buNone/>
            </a:pPr>
            <a:br>
              <a:rPr lang="en-US" i="1" dirty="0">
                <a:solidFill>
                  <a:srgbClr val="000000"/>
                </a:solidFill>
              </a:rPr>
            </a:br>
            <a:endParaRPr lang="en-US" i="1" dirty="0">
              <a:solidFill>
                <a:srgbClr val="000000"/>
              </a:solidFill>
            </a:endParaRPr>
          </a:p>
        </p:txBody>
      </p:sp>
      <p:sp>
        <p:nvSpPr>
          <p:cNvPr id="10" name="Rectangle 9">
            <a:extLst>
              <a:ext uri="{FF2B5EF4-FFF2-40B4-BE49-F238E27FC236}">
                <a16:creationId xmlns:a16="http://schemas.microsoft.com/office/drawing/2014/main" id="{8D8EFCB0-B4BB-466D-B3F5-4440EB97543A}"/>
              </a:ext>
            </a:extLst>
          </p:cNvPr>
          <p:cNvSpPr/>
          <p:nvPr/>
        </p:nvSpPr>
        <p:spPr>
          <a:xfrm>
            <a:off x="1600096" y="5850846"/>
            <a:ext cx="9363560" cy="230832"/>
          </a:xfrm>
          <a:prstGeom prst="rect">
            <a:avLst/>
          </a:prstGeom>
        </p:spPr>
        <p:txBody>
          <a:bodyPr wrap="square">
            <a:spAutoFit/>
          </a:bodyPr>
          <a:lstStyle/>
          <a:p>
            <a:pPr algn="ctr"/>
            <a:r>
              <a:rPr lang="en-US" sz="900" dirty="0">
                <a:solidFill>
                  <a:srgbClr val="000000"/>
                </a:solidFill>
              </a:rPr>
              <a:t>1. Hackett G,  et al. British Society for Sexual Medicine Guidelines on Adult Testosterone Deficiency, With Statements for UK Practice. J Sex Med 2017;14:1504-1523</a:t>
            </a:r>
            <a:r>
              <a:rPr lang="en-US" sz="800" b="1" dirty="0">
                <a:solidFill>
                  <a:srgbClr val="000000"/>
                </a:solidFill>
                <a:latin typeface="Arial"/>
              </a:rPr>
              <a:t>. </a:t>
            </a:r>
          </a:p>
        </p:txBody>
      </p:sp>
    </p:spTree>
    <p:extLst>
      <p:ext uri="{BB962C8B-B14F-4D97-AF65-F5344CB8AC3E}">
        <p14:creationId xmlns:p14="http://schemas.microsoft.com/office/powerpoint/2010/main" val="11090682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257" y="53819"/>
            <a:ext cx="10635342" cy="1033799"/>
          </a:xfrm>
        </p:spPr>
        <p:txBody>
          <a:bodyPr/>
          <a:lstStyle/>
          <a:p>
            <a:pPr algn="ctr"/>
            <a:r>
              <a:rPr lang="en-US" dirty="0">
                <a:solidFill>
                  <a:srgbClr val="000000"/>
                </a:solidFill>
              </a:rPr>
              <a:t>Summary (1/4)</a:t>
            </a:r>
          </a:p>
        </p:txBody>
      </p:sp>
      <p:sp>
        <p:nvSpPr>
          <p:cNvPr id="3" name="Content Placeholder 2"/>
          <p:cNvSpPr>
            <a:spLocks noGrp="1"/>
          </p:cNvSpPr>
          <p:nvPr>
            <p:ph idx="1"/>
          </p:nvPr>
        </p:nvSpPr>
        <p:spPr>
          <a:xfrm>
            <a:off x="457200" y="1671146"/>
            <a:ext cx="10635342" cy="3393905"/>
          </a:xfrm>
        </p:spPr>
        <p:txBody>
          <a:bodyPr>
            <a:normAutofit/>
          </a:bodyPr>
          <a:lstStyle/>
          <a:p>
            <a:pPr marL="180975" indent="-180975">
              <a:spcAft>
                <a:spcPts val="600"/>
              </a:spcAft>
              <a:buClr>
                <a:srgbClr val="000000"/>
              </a:buClr>
            </a:pPr>
            <a:r>
              <a:rPr lang="en-US" sz="1600" dirty="0">
                <a:solidFill>
                  <a:srgbClr val="000000"/>
                </a:solidFill>
              </a:rPr>
              <a:t>Testosterone is important to many aspects of men’s health, including mood, energy levels, sexual function and sexual desire</a:t>
            </a:r>
            <a:r>
              <a:rPr lang="en-US" sz="1600" baseline="30000" dirty="0">
                <a:solidFill>
                  <a:srgbClr val="000000"/>
                </a:solidFill>
              </a:rPr>
              <a:t>1,2</a:t>
            </a:r>
            <a:endParaRPr lang="en-US" sz="1600" dirty="0">
              <a:solidFill>
                <a:srgbClr val="000000"/>
              </a:solidFill>
            </a:endParaRPr>
          </a:p>
          <a:p>
            <a:pPr marL="180975" indent="-180975">
              <a:spcAft>
                <a:spcPts val="600"/>
              </a:spcAft>
              <a:buClr>
                <a:srgbClr val="000000"/>
              </a:buClr>
            </a:pPr>
            <a:r>
              <a:rPr lang="en-US" sz="1600" dirty="0">
                <a:solidFill>
                  <a:srgbClr val="000000"/>
                </a:solidFill>
              </a:rPr>
              <a:t>Testosterone exerts a biological effect in multiple organs of the body, including the testes, muscles, adipose tissue, skin, hair, bone and the brain</a:t>
            </a:r>
            <a:r>
              <a:rPr lang="en-US" sz="1600" baseline="30000" dirty="0">
                <a:solidFill>
                  <a:srgbClr val="000000"/>
                </a:solidFill>
              </a:rPr>
              <a:t>3</a:t>
            </a:r>
            <a:endParaRPr lang="en-US" sz="1600" dirty="0">
              <a:solidFill>
                <a:srgbClr val="000000"/>
              </a:solidFill>
            </a:endParaRPr>
          </a:p>
          <a:p>
            <a:pPr marL="180975" indent="-180975">
              <a:spcAft>
                <a:spcPts val="600"/>
              </a:spcAft>
              <a:buClr>
                <a:srgbClr val="000000"/>
              </a:buClr>
            </a:pPr>
            <a:r>
              <a:rPr lang="en-US" sz="1600" dirty="0">
                <a:solidFill>
                  <a:srgbClr val="000000"/>
                </a:solidFill>
              </a:rPr>
              <a:t>In healthy younger men, testosterone levels are highest in the morning, but this circadian rhythm tends to become less pronounced in older men</a:t>
            </a:r>
            <a:r>
              <a:rPr lang="en-US" sz="1600" baseline="30000" dirty="0">
                <a:solidFill>
                  <a:srgbClr val="000000"/>
                </a:solidFill>
              </a:rPr>
              <a:t>4</a:t>
            </a:r>
            <a:endParaRPr lang="en-US" sz="1600" dirty="0">
              <a:solidFill>
                <a:srgbClr val="000000"/>
              </a:solidFill>
            </a:endParaRPr>
          </a:p>
          <a:p>
            <a:pPr marL="180975" indent="-180975">
              <a:spcAft>
                <a:spcPts val="600"/>
              </a:spcAft>
              <a:buClr>
                <a:srgbClr val="000000"/>
              </a:buClr>
            </a:pPr>
            <a:r>
              <a:rPr lang="en-US" sz="1600" dirty="0">
                <a:solidFill>
                  <a:srgbClr val="000000"/>
                </a:solidFill>
              </a:rPr>
              <a:t>There can be many causes of testosterone deficiency, including obesity, type 2 diabetes, </a:t>
            </a:r>
            <a:r>
              <a:rPr lang="en-GB" sz="1600" dirty="0">
                <a:solidFill>
                  <a:srgbClr val="000000"/>
                </a:solidFill>
              </a:rPr>
              <a:t>certain medications, as well as the normal ageing process</a:t>
            </a:r>
            <a:r>
              <a:rPr lang="en-US" sz="1600" baseline="30000" dirty="0">
                <a:solidFill>
                  <a:srgbClr val="000000"/>
                </a:solidFill>
              </a:rPr>
              <a:t>5</a:t>
            </a:r>
            <a:endParaRPr lang="en-US" sz="1600" dirty="0">
              <a:solidFill>
                <a:srgbClr val="000000"/>
              </a:solidFill>
            </a:endParaRPr>
          </a:p>
          <a:p>
            <a:pPr marL="180975" indent="-180975">
              <a:spcAft>
                <a:spcPts val="600"/>
              </a:spcAft>
              <a:buClr>
                <a:srgbClr val="000000"/>
              </a:buClr>
            </a:pPr>
            <a:r>
              <a:rPr lang="en-US" sz="1600" dirty="0">
                <a:solidFill>
                  <a:srgbClr val="000000"/>
                </a:solidFill>
              </a:rPr>
              <a:t>Symptoms of testosterone deficiency can be </a:t>
            </a:r>
            <a:r>
              <a:rPr lang="en-GB" sz="1600" dirty="0">
                <a:solidFill>
                  <a:srgbClr val="000000"/>
                </a:solidFill>
              </a:rPr>
              <a:t>sexual, cardiometabolic, physical and psychological</a:t>
            </a:r>
            <a:r>
              <a:rPr lang="en-US" sz="1600" baseline="30000" dirty="0">
                <a:solidFill>
                  <a:srgbClr val="000000"/>
                </a:solidFill>
              </a:rPr>
              <a:t>1</a:t>
            </a:r>
            <a:endParaRPr lang="en-US" sz="1600" dirty="0">
              <a:solidFill>
                <a:srgbClr val="000000"/>
              </a:solidFill>
            </a:endParaRPr>
          </a:p>
        </p:txBody>
      </p:sp>
      <p:sp>
        <p:nvSpPr>
          <p:cNvPr id="4" name="Rectangle 3"/>
          <p:cNvSpPr/>
          <p:nvPr/>
        </p:nvSpPr>
        <p:spPr>
          <a:xfrm>
            <a:off x="1602155" y="5648579"/>
            <a:ext cx="9727892" cy="1015663"/>
          </a:xfrm>
          <a:prstGeom prst="rect">
            <a:avLst/>
          </a:prstGeom>
        </p:spPr>
        <p:txBody>
          <a:bodyPr wrap="square">
            <a:spAutoFit/>
          </a:bodyPr>
          <a:lstStyle/>
          <a:p>
            <a:r>
              <a:rPr lang="en-US" sz="900" dirty="0">
                <a:solidFill>
                  <a:srgbClr val="000000"/>
                </a:solidFill>
              </a:rPr>
              <a:t>1. Hackett G, et al. British Society for Sexual Medicine Guidelines on Adult Testosterone Deficiency, With Statements for UK Practice. J Sex Med 2017;14:1504-1523. 2. Kumar P, et al. </a:t>
            </a:r>
            <a:r>
              <a:rPr lang="en-US" sz="900" i="1" dirty="0">
                <a:solidFill>
                  <a:srgbClr val="000000"/>
                </a:solidFill>
              </a:rPr>
              <a:t>J Adv Pharm Technol Res 20</a:t>
            </a:r>
            <a:r>
              <a:rPr lang="en-US" sz="900" dirty="0">
                <a:solidFill>
                  <a:srgbClr val="000000"/>
                </a:solidFill>
              </a:rPr>
              <a:t>10.1(3):297-301. 3. Dandona P &amp; Rosenberg MT. A practical guide to male hypogonadism in the primary care setting. </a:t>
            </a:r>
            <a:r>
              <a:rPr lang="en-US" sz="900" i="1" dirty="0">
                <a:solidFill>
                  <a:srgbClr val="000000"/>
                </a:solidFill>
              </a:rPr>
              <a:t>J Clin Pract </a:t>
            </a:r>
            <a:r>
              <a:rPr lang="en-US" sz="900" dirty="0">
                <a:solidFill>
                  <a:srgbClr val="000000"/>
                </a:solidFill>
              </a:rPr>
              <a:t>2010.64(6):682-696. 4. Tenover JS, Matsumoto AM </a:t>
            </a:r>
            <a:r>
              <a:rPr lang="en-US" sz="900" i="1" dirty="0">
                <a:solidFill>
                  <a:srgbClr val="000000"/>
                </a:solidFill>
              </a:rPr>
              <a:t>et al</a:t>
            </a:r>
            <a:r>
              <a:rPr lang="en-US" sz="900" dirty="0">
                <a:solidFill>
                  <a:srgbClr val="000000"/>
                </a:solidFill>
              </a:rPr>
              <a:t>. Age-related alterations in the circadian rhythms of pulsatile luteinizing hormone and testosterone secretion in healthy men. </a:t>
            </a:r>
            <a:r>
              <a:rPr lang="en-US" sz="900" i="1" dirty="0">
                <a:solidFill>
                  <a:srgbClr val="000000"/>
                </a:solidFill>
              </a:rPr>
              <a:t>J Gerontol</a:t>
            </a:r>
            <a:r>
              <a:rPr lang="en-US" sz="900" dirty="0">
                <a:solidFill>
                  <a:srgbClr val="000000"/>
                </a:solidFill>
              </a:rPr>
              <a:t>. 1988 Nov;43(6):M163-9.</a:t>
            </a:r>
            <a:r>
              <a:rPr lang="en-US" sz="900" u="sng" dirty="0">
                <a:solidFill>
                  <a:srgbClr val="000000"/>
                </a:solidFill>
              </a:rPr>
              <a:t> </a:t>
            </a:r>
            <a:r>
              <a:rPr lang="en-US" sz="900" dirty="0">
                <a:solidFill>
                  <a:srgbClr val="000000"/>
                </a:solidFill>
              </a:rPr>
              <a:t>5. </a:t>
            </a:r>
            <a:r>
              <a:rPr lang="da-DK" sz="900" dirty="0" err="1">
                <a:solidFill>
                  <a:srgbClr val="000000"/>
                </a:solidFill>
              </a:rPr>
              <a:t>Khera</a:t>
            </a:r>
            <a:r>
              <a:rPr lang="da-DK" sz="900" dirty="0">
                <a:solidFill>
                  <a:srgbClr val="000000"/>
                </a:solidFill>
              </a:rPr>
              <a:t> et al </a:t>
            </a:r>
            <a:r>
              <a:rPr lang="da-DK" sz="900" i="1" dirty="0">
                <a:solidFill>
                  <a:srgbClr val="000000"/>
                </a:solidFill>
              </a:rPr>
              <a:t>J Sex Med </a:t>
            </a:r>
            <a:r>
              <a:rPr lang="da-DK" sz="900" dirty="0">
                <a:solidFill>
                  <a:srgbClr val="000000"/>
                </a:solidFill>
              </a:rPr>
              <a:t>2016;13:1787-1804.  </a:t>
            </a:r>
            <a:endParaRPr lang="en-US" sz="900" dirty="0">
              <a:solidFill>
                <a:srgbClr val="000000"/>
              </a:solidFill>
            </a:endParaRPr>
          </a:p>
          <a:p>
            <a:pPr marL="92075" indent="-92075">
              <a:buFontTx/>
              <a:buAutoNum type="arabicPeriod"/>
            </a:pPr>
            <a:endParaRPr lang="en-US" sz="800" u="sng" dirty="0">
              <a:solidFill>
                <a:srgbClr val="7F7F7F"/>
              </a:solidFill>
              <a:latin typeface="Arial" charset="0"/>
            </a:endParaRPr>
          </a:p>
          <a:p>
            <a:pPr marL="92075" indent="-92075">
              <a:buFontTx/>
              <a:buAutoNum type="arabicPeriod"/>
            </a:pPr>
            <a:endParaRPr lang="en-US" sz="800" dirty="0">
              <a:solidFill>
                <a:srgbClr val="7F7F7F"/>
              </a:solidFill>
              <a:latin typeface="Arial"/>
            </a:endParaRPr>
          </a:p>
          <a:p>
            <a:pPr marL="92075" indent="-92075">
              <a:buFontTx/>
              <a:buAutoNum type="arabicPeriod"/>
            </a:pPr>
            <a:endParaRPr lang="en-US" sz="800" dirty="0">
              <a:solidFill>
                <a:srgbClr val="7F7F7F"/>
              </a:solidFill>
              <a:latin typeface="Arial"/>
            </a:endParaRPr>
          </a:p>
        </p:txBody>
      </p:sp>
    </p:spTree>
    <p:extLst>
      <p:ext uri="{BB962C8B-B14F-4D97-AF65-F5344CB8AC3E}">
        <p14:creationId xmlns:p14="http://schemas.microsoft.com/office/powerpoint/2010/main" val="412092314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105" y="218821"/>
            <a:ext cx="10635342" cy="646331"/>
          </a:xfrm>
        </p:spPr>
        <p:txBody>
          <a:bodyPr/>
          <a:lstStyle/>
          <a:p>
            <a:pPr algn="ctr"/>
            <a:r>
              <a:rPr lang="en-US" dirty="0">
                <a:solidFill>
                  <a:srgbClr val="000000"/>
                </a:solidFill>
              </a:rPr>
              <a:t>Summary (2/4)</a:t>
            </a:r>
          </a:p>
        </p:txBody>
      </p:sp>
      <p:sp>
        <p:nvSpPr>
          <p:cNvPr id="3" name="Content Placeholder 2"/>
          <p:cNvSpPr>
            <a:spLocks noGrp="1"/>
          </p:cNvSpPr>
          <p:nvPr>
            <p:ph idx="1"/>
          </p:nvPr>
        </p:nvSpPr>
        <p:spPr>
          <a:xfrm>
            <a:off x="466105" y="1289305"/>
            <a:ext cx="10707863" cy="3867912"/>
          </a:xfrm>
        </p:spPr>
        <p:txBody>
          <a:bodyPr>
            <a:normAutofit fontScale="92500" lnSpcReduction="20000"/>
          </a:bodyPr>
          <a:lstStyle/>
          <a:p>
            <a:pPr marL="180975" indent="-180975">
              <a:spcAft>
                <a:spcPts val="600"/>
              </a:spcAft>
              <a:buClr>
                <a:srgbClr val="000000"/>
              </a:buClr>
            </a:pPr>
            <a:r>
              <a:rPr lang="en-GB" sz="1600" dirty="0">
                <a:solidFill>
                  <a:srgbClr val="000000"/>
                </a:solidFill>
              </a:rPr>
              <a:t>As well as ‘classical’ forms of TD, ‘functional’ (late-onset or age-related) TD is now recognised as being common in men &gt;50 </a:t>
            </a:r>
            <a:r>
              <a:rPr lang="en-GB" sz="1600" dirty="0" err="1">
                <a:solidFill>
                  <a:srgbClr val="000000"/>
                </a:solidFill>
              </a:rPr>
              <a:t>yrs</a:t>
            </a:r>
            <a:r>
              <a:rPr lang="en-GB" sz="1600" dirty="0">
                <a:solidFill>
                  <a:srgbClr val="000000"/>
                </a:solidFill>
              </a:rPr>
              <a:t> with conditions such as obesity and type 2 diabetes</a:t>
            </a:r>
            <a:r>
              <a:rPr lang="en-GB" sz="1600" baseline="30000" dirty="0">
                <a:solidFill>
                  <a:srgbClr val="000000"/>
                </a:solidFill>
              </a:rPr>
              <a:t>1</a:t>
            </a:r>
          </a:p>
          <a:p>
            <a:pPr marL="180975" indent="-180975">
              <a:spcAft>
                <a:spcPts val="600"/>
              </a:spcAft>
              <a:buClr>
                <a:srgbClr val="000000"/>
              </a:buClr>
            </a:pPr>
            <a:r>
              <a:rPr lang="en-GB" sz="1600" dirty="0">
                <a:solidFill>
                  <a:srgbClr val="000000"/>
                </a:solidFill>
              </a:rPr>
              <a:t>TD causes not only physical symptoms, but also has a psychological impact in men, leading to depression, anxiety, and changes in sexual desire</a:t>
            </a:r>
            <a:r>
              <a:rPr lang="en-GB" sz="1600" baseline="30000" dirty="0">
                <a:solidFill>
                  <a:srgbClr val="000000"/>
                </a:solidFill>
              </a:rPr>
              <a:t>2</a:t>
            </a:r>
          </a:p>
          <a:p>
            <a:pPr marL="180975" indent="-180975">
              <a:spcAft>
                <a:spcPts val="600"/>
              </a:spcAft>
              <a:buClr>
                <a:srgbClr val="000000"/>
              </a:buClr>
            </a:pPr>
            <a:r>
              <a:rPr lang="en-GB" sz="1600" dirty="0">
                <a:solidFill>
                  <a:srgbClr val="000000"/>
                </a:solidFill>
              </a:rPr>
              <a:t>TD is challenging to diagnose due to: </a:t>
            </a:r>
          </a:p>
          <a:p>
            <a:pPr marL="581025" lvl="1" indent="-180975">
              <a:spcAft>
                <a:spcPts val="600"/>
              </a:spcAft>
              <a:buClr>
                <a:srgbClr val="000000"/>
              </a:buClr>
            </a:pPr>
            <a:r>
              <a:rPr lang="en-GB" sz="1300" dirty="0">
                <a:solidFill>
                  <a:srgbClr val="000000"/>
                </a:solidFill>
              </a:rPr>
              <a:t>variable and non-specific signs and symptoms</a:t>
            </a:r>
          </a:p>
          <a:p>
            <a:pPr marL="581025" lvl="1" indent="-180975">
              <a:spcAft>
                <a:spcPts val="600"/>
              </a:spcAft>
              <a:buClr>
                <a:srgbClr val="000000"/>
              </a:buClr>
            </a:pPr>
            <a:r>
              <a:rPr lang="en-GB" sz="1300" dirty="0">
                <a:solidFill>
                  <a:srgbClr val="000000"/>
                </a:solidFill>
              </a:rPr>
              <a:t>lack of definitive cut-off point for serum levels</a:t>
            </a:r>
          </a:p>
          <a:p>
            <a:pPr marL="581025" lvl="1" indent="-180975">
              <a:spcAft>
                <a:spcPts val="600"/>
              </a:spcAft>
              <a:buClr>
                <a:srgbClr val="000000"/>
              </a:buClr>
            </a:pPr>
            <a:r>
              <a:rPr lang="en-GB" sz="1300" dirty="0">
                <a:solidFill>
                  <a:srgbClr val="000000"/>
                </a:solidFill>
              </a:rPr>
              <a:t>a wide variation in laboratory reference ranges for total testosterone</a:t>
            </a:r>
          </a:p>
          <a:p>
            <a:pPr marL="581025" lvl="1" indent="-180975">
              <a:spcAft>
                <a:spcPts val="600"/>
              </a:spcAft>
              <a:buClr>
                <a:srgbClr val="000000"/>
              </a:buClr>
            </a:pPr>
            <a:r>
              <a:rPr lang="en-GB" sz="1300" dirty="0">
                <a:solidFill>
                  <a:srgbClr val="000000"/>
                </a:solidFill>
              </a:rPr>
              <a:t>inadequate attention to sexual health by men and physicians</a:t>
            </a:r>
          </a:p>
          <a:p>
            <a:pPr marL="581025" lvl="1" indent="-180975">
              <a:spcAft>
                <a:spcPts val="600"/>
              </a:spcAft>
              <a:buClr>
                <a:srgbClr val="000000"/>
              </a:buClr>
            </a:pPr>
            <a:r>
              <a:rPr lang="en-GB" sz="1300" dirty="0">
                <a:solidFill>
                  <a:srgbClr val="000000"/>
                </a:solidFill>
              </a:rPr>
              <a:t>An undefined age range for investigation of T levels</a:t>
            </a:r>
            <a:r>
              <a:rPr lang="en-GB" sz="1300" baseline="30000" dirty="0">
                <a:solidFill>
                  <a:srgbClr val="000000"/>
                </a:solidFill>
              </a:rPr>
              <a:t>3</a:t>
            </a:r>
          </a:p>
          <a:p>
            <a:pPr marL="180975" indent="-180975">
              <a:spcAft>
                <a:spcPts val="600"/>
              </a:spcAft>
              <a:buClr>
                <a:srgbClr val="000000"/>
              </a:buClr>
            </a:pPr>
            <a:r>
              <a:rPr lang="en-GB" sz="1600" dirty="0">
                <a:solidFill>
                  <a:srgbClr val="000000"/>
                </a:solidFill>
              </a:rPr>
              <a:t>The ADAM questionnaire can help establish signs and symptoms of TD and the BSSM has recommended action levels to advise HCPs of serum T values that may require TTh</a:t>
            </a:r>
            <a:r>
              <a:rPr lang="en-GB" sz="1600" baseline="30000" dirty="0">
                <a:solidFill>
                  <a:srgbClr val="000000"/>
                </a:solidFill>
              </a:rPr>
              <a:t>1</a:t>
            </a:r>
          </a:p>
          <a:p>
            <a:pPr marL="180975" indent="-180975">
              <a:spcAft>
                <a:spcPts val="600"/>
              </a:spcAft>
              <a:buClr>
                <a:srgbClr val="000000"/>
              </a:buClr>
            </a:pPr>
            <a:r>
              <a:rPr lang="en-GB" sz="1600" dirty="0">
                <a:solidFill>
                  <a:srgbClr val="000000"/>
                </a:solidFill>
              </a:rPr>
              <a:t>Early diagnosis and management can help men make lifestyle changes,</a:t>
            </a:r>
            <a:r>
              <a:rPr lang="en-GB" sz="1600" baseline="30000" dirty="0">
                <a:solidFill>
                  <a:srgbClr val="000000"/>
                </a:solidFill>
              </a:rPr>
              <a:t>3</a:t>
            </a:r>
            <a:r>
              <a:rPr lang="en-GB" sz="1600" dirty="0">
                <a:solidFill>
                  <a:srgbClr val="000000"/>
                </a:solidFill>
              </a:rPr>
              <a:t> receive treatment</a:t>
            </a:r>
            <a:r>
              <a:rPr lang="en-GB" sz="1600" baseline="30000" dirty="0">
                <a:solidFill>
                  <a:srgbClr val="000000"/>
                </a:solidFill>
              </a:rPr>
              <a:t>3</a:t>
            </a:r>
            <a:r>
              <a:rPr lang="en-GB" sz="1600" dirty="0">
                <a:solidFill>
                  <a:srgbClr val="000000"/>
                </a:solidFill>
              </a:rPr>
              <a:t> and enjoy an improved quality of life,</a:t>
            </a:r>
            <a:r>
              <a:rPr lang="en-GB" sz="1600" baseline="30000" dirty="0">
                <a:solidFill>
                  <a:srgbClr val="000000"/>
                </a:solidFill>
              </a:rPr>
              <a:t>1</a:t>
            </a:r>
            <a:r>
              <a:rPr lang="en-GB" sz="1600" dirty="0">
                <a:solidFill>
                  <a:srgbClr val="000000"/>
                </a:solidFill>
              </a:rPr>
              <a:t> which can potentially deliver cost and time savings in primary and secondary care</a:t>
            </a:r>
            <a:r>
              <a:rPr lang="en-GB" sz="1600" baseline="30000" dirty="0">
                <a:solidFill>
                  <a:srgbClr val="000000"/>
                </a:solidFill>
              </a:rPr>
              <a:t>5</a:t>
            </a:r>
          </a:p>
        </p:txBody>
      </p:sp>
      <p:sp>
        <p:nvSpPr>
          <p:cNvPr id="8" name="TextBox 7">
            <a:extLst>
              <a:ext uri="{FF2B5EF4-FFF2-40B4-BE49-F238E27FC236}">
                <a16:creationId xmlns:a16="http://schemas.microsoft.com/office/drawing/2014/main" id="{501B74CD-D93C-43AD-AA04-BFF9D4BB56F0}"/>
              </a:ext>
            </a:extLst>
          </p:cNvPr>
          <p:cNvSpPr txBox="1"/>
          <p:nvPr/>
        </p:nvSpPr>
        <p:spPr>
          <a:xfrm>
            <a:off x="1519993" y="5691975"/>
            <a:ext cx="9727127" cy="646331"/>
          </a:xfrm>
          <a:prstGeom prst="rect">
            <a:avLst/>
          </a:prstGeom>
          <a:noFill/>
        </p:spPr>
        <p:txBody>
          <a:bodyPr wrap="square" rtlCol="0">
            <a:spAutoFit/>
          </a:bodyPr>
          <a:lstStyle/>
          <a:p>
            <a:r>
              <a:rPr lang="en-US" sz="900" dirty="0">
                <a:solidFill>
                  <a:srgbClr val="000000"/>
                </a:solidFill>
              </a:rPr>
              <a:t>1. </a:t>
            </a:r>
            <a:r>
              <a:rPr lang="en-GB" sz="900" dirty="0">
                <a:solidFill>
                  <a:srgbClr val="000000"/>
                </a:solidFill>
              </a:rPr>
              <a:t>Hackett G, </a:t>
            </a:r>
            <a:r>
              <a:rPr lang="en-GB" sz="900" i="1" dirty="0">
                <a:solidFill>
                  <a:srgbClr val="000000"/>
                </a:solidFill>
              </a:rPr>
              <a:t>et al. </a:t>
            </a:r>
            <a:r>
              <a:rPr lang="en-GB" sz="900" dirty="0">
                <a:solidFill>
                  <a:srgbClr val="000000"/>
                </a:solidFill>
              </a:rPr>
              <a:t>British Society for Sexual Medicine Guidelines on Adult Testosterone Deficiency, With Statements for UK Practice. </a:t>
            </a:r>
            <a:r>
              <a:rPr lang="en-GB" sz="900" i="1" dirty="0">
                <a:solidFill>
                  <a:srgbClr val="000000"/>
                </a:solidFill>
              </a:rPr>
              <a:t>J Sex Med </a:t>
            </a:r>
            <a:r>
              <a:rPr lang="en-GB" sz="900" dirty="0">
                <a:solidFill>
                  <a:srgbClr val="000000"/>
                </a:solidFill>
              </a:rPr>
              <a:t>2017;14:1504-1523. 2. </a:t>
            </a:r>
            <a:r>
              <a:rPr lang="en-US" sz="900" dirty="0">
                <a:solidFill>
                  <a:srgbClr val="000000"/>
                </a:solidFill>
              </a:rPr>
              <a:t>Kumar P, et al. </a:t>
            </a:r>
            <a:r>
              <a:rPr lang="en-US" sz="900" i="1" dirty="0">
                <a:solidFill>
                  <a:srgbClr val="000000"/>
                </a:solidFill>
              </a:rPr>
              <a:t>J Adv Pharm Technol Res 20</a:t>
            </a:r>
            <a:r>
              <a:rPr lang="en-US" sz="900" dirty="0">
                <a:solidFill>
                  <a:srgbClr val="000000"/>
                </a:solidFill>
              </a:rPr>
              <a:t>10.1(3):297-301. </a:t>
            </a:r>
            <a:r>
              <a:rPr lang="en-GB" sz="900" dirty="0">
                <a:solidFill>
                  <a:srgbClr val="000000"/>
                </a:solidFill>
              </a:rPr>
              <a:t>3. </a:t>
            </a:r>
            <a:r>
              <a:rPr lang="en-US" sz="900" dirty="0">
                <a:solidFill>
                  <a:srgbClr val="000000"/>
                </a:solidFill>
              </a:rPr>
              <a:t>Defeudis G, </a:t>
            </a:r>
            <a:r>
              <a:rPr lang="en-US" sz="900" i="1" dirty="0">
                <a:solidFill>
                  <a:srgbClr val="000000"/>
                </a:solidFill>
              </a:rPr>
              <a:t>et al</a:t>
            </a:r>
            <a:r>
              <a:rPr lang="en-US" sz="900" dirty="0">
                <a:solidFill>
                  <a:srgbClr val="000000"/>
                </a:solidFill>
              </a:rPr>
              <a:t>. The CATCH checklist to investigate adult-onset hypogonadism. </a:t>
            </a:r>
            <a:r>
              <a:rPr lang="en-US" sz="900" i="1" dirty="0">
                <a:solidFill>
                  <a:srgbClr val="000000"/>
                </a:solidFill>
              </a:rPr>
              <a:t>Andrology </a:t>
            </a:r>
            <a:r>
              <a:rPr lang="en-US" sz="900" dirty="0">
                <a:solidFill>
                  <a:srgbClr val="000000"/>
                </a:solidFill>
              </a:rPr>
              <a:t>2018.6;5. Available at: </a:t>
            </a:r>
            <a:r>
              <a:rPr lang="en-US" sz="900" dirty="0">
                <a:solidFill>
                  <a:srgbClr val="000000"/>
                </a:solidFill>
                <a:hlinkClick r:id="rId3">
                  <a:extLst>
                    <a:ext uri="{A12FA001-AC4F-418D-AE19-62706E023703}">
                      <ahyp:hlinkClr xmlns:ahyp="http://schemas.microsoft.com/office/drawing/2018/hyperlinkcolor" val="tx"/>
                    </a:ext>
                  </a:extLst>
                </a:hlinkClick>
              </a:rPr>
              <a:t>https://onlinelibrary.wiley.com/doi/full/10.1111/andr.12506</a:t>
            </a:r>
            <a:r>
              <a:rPr lang="en-US" sz="900" dirty="0">
                <a:solidFill>
                  <a:srgbClr val="000000"/>
                </a:solidFill>
              </a:rPr>
              <a:t> Accessed February 2019. 4. </a:t>
            </a:r>
            <a:r>
              <a:rPr lang="en-GB" sz="900" kern="0" dirty="0">
                <a:solidFill>
                  <a:srgbClr val="000000"/>
                </a:solidFill>
              </a:rPr>
              <a:t>Morley JE </a:t>
            </a:r>
            <a:r>
              <a:rPr lang="en-GB" sz="900" i="1" kern="0" dirty="0">
                <a:solidFill>
                  <a:srgbClr val="000000"/>
                </a:solidFill>
              </a:rPr>
              <a:t>et al</a:t>
            </a:r>
            <a:r>
              <a:rPr lang="en-GB" sz="900" kern="0" dirty="0">
                <a:solidFill>
                  <a:srgbClr val="000000"/>
                </a:solidFill>
              </a:rPr>
              <a:t>. </a:t>
            </a:r>
            <a:r>
              <a:rPr lang="en-GB" sz="900" i="1" kern="0" dirty="0">
                <a:solidFill>
                  <a:srgbClr val="000000"/>
                </a:solidFill>
              </a:rPr>
              <a:t>Metabolism</a:t>
            </a:r>
            <a:r>
              <a:rPr lang="en-GB" sz="900" kern="0" dirty="0">
                <a:solidFill>
                  <a:srgbClr val="000000"/>
                </a:solidFill>
              </a:rPr>
              <a:t> 2000; 49:1239–1242. </a:t>
            </a:r>
            <a:r>
              <a:rPr lang="en-US" sz="900" dirty="0">
                <a:solidFill>
                  <a:srgbClr val="000000"/>
                </a:solidFill>
              </a:rPr>
              <a:t>5. Hackett G. An ED patient with low testosterone. Trends in urology and men’s health 2016. Tales from the clinic pp1-2. </a:t>
            </a:r>
          </a:p>
        </p:txBody>
      </p:sp>
    </p:spTree>
    <p:extLst>
      <p:ext uri="{BB962C8B-B14F-4D97-AF65-F5344CB8AC3E}">
        <p14:creationId xmlns:p14="http://schemas.microsoft.com/office/powerpoint/2010/main" val="41669364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484632" y="1330434"/>
            <a:ext cx="10725912" cy="3552176"/>
          </a:xfrm>
        </p:spPr>
        <p:txBody>
          <a:bodyPr>
            <a:noAutofit/>
          </a:bodyPr>
          <a:lstStyle/>
          <a:p>
            <a:pPr>
              <a:buClrTx/>
              <a:buFont typeface="Arial" panose="020B0604020202020204" pitchFamily="34" charset="0"/>
              <a:buChar char="•"/>
            </a:pPr>
            <a:r>
              <a:rPr lang="en-GB" sz="1400" dirty="0">
                <a:solidFill>
                  <a:srgbClr val="000000"/>
                </a:solidFill>
              </a:rPr>
              <a:t>TD is an increasingly common problem, however despite this many patients with TD remain untreated</a:t>
            </a:r>
            <a:r>
              <a:rPr lang="en-GB" sz="1400" baseline="30000" dirty="0">
                <a:solidFill>
                  <a:srgbClr val="000000"/>
                </a:solidFill>
              </a:rPr>
              <a:t>1,2</a:t>
            </a:r>
          </a:p>
          <a:p>
            <a:pPr>
              <a:buClrTx/>
              <a:buFont typeface="Arial" panose="020B0604020202020204" pitchFamily="34" charset="0"/>
              <a:buChar char="•"/>
            </a:pPr>
            <a:r>
              <a:rPr lang="en-GB" sz="1400" dirty="0">
                <a:solidFill>
                  <a:srgbClr val="000000"/>
                </a:solidFill>
              </a:rPr>
              <a:t>There are historical concerns surrounding the use of </a:t>
            </a:r>
            <a:r>
              <a:rPr lang="en-GB" sz="1400" dirty="0" err="1">
                <a:solidFill>
                  <a:srgbClr val="000000"/>
                </a:solidFill>
              </a:rPr>
              <a:t>TTh</a:t>
            </a:r>
            <a:r>
              <a:rPr lang="en-GB" sz="1400" dirty="0">
                <a:solidFill>
                  <a:srgbClr val="000000"/>
                </a:solidFill>
              </a:rPr>
              <a:t> specifically with regards to prostate cancer (</a:t>
            </a:r>
            <a:r>
              <a:rPr lang="en-GB" sz="1400" dirty="0" err="1">
                <a:solidFill>
                  <a:srgbClr val="000000"/>
                </a:solidFill>
              </a:rPr>
              <a:t>PCa</a:t>
            </a:r>
            <a:r>
              <a:rPr lang="en-GB" sz="1400" dirty="0">
                <a:solidFill>
                  <a:srgbClr val="000000"/>
                </a:solidFill>
              </a:rPr>
              <a:t>) and CV risk</a:t>
            </a:r>
            <a:r>
              <a:rPr lang="en-GB" sz="1400" baseline="30000" dirty="0">
                <a:solidFill>
                  <a:srgbClr val="000000"/>
                </a:solidFill>
              </a:rPr>
              <a:t>3-5</a:t>
            </a:r>
          </a:p>
          <a:p>
            <a:pPr>
              <a:buClrTx/>
              <a:buFont typeface="Arial" panose="020B0604020202020204" pitchFamily="34" charset="0"/>
              <a:buChar char="•"/>
            </a:pPr>
            <a:r>
              <a:rPr lang="en-GB" sz="1400" dirty="0">
                <a:solidFill>
                  <a:srgbClr val="000000"/>
                </a:solidFill>
              </a:rPr>
              <a:t>Guidelines from the </a:t>
            </a:r>
            <a:r>
              <a:rPr lang="en-US" sz="1400" dirty="0">
                <a:solidFill>
                  <a:srgbClr val="000000"/>
                </a:solidFill>
              </a:rPr>
              <a:t>EAU,</a:t>
            </a:r>
            <a:r>
              <a:rPr lang="en-US" sz="1400" baseline="30000" dirty="0">
                <a:solidFill>
                  <a:srgbClr val="000000"/>
                </a:solidFill>
              </a:rPr>
              <a:t>6</a:t>
            </a:r>
            <a:r>
              <a:rPr lang="en-US" sz="1400" dirty="0">
                <a:solidFill>
                  <a:srgbClr val="000000"/>
                </a:solidFill>
              </a:rPr>
              <a:t> BSSM,</a:t>
            </a:r>
            <a:r>
              <a:rPr lang="en-US" sz="1400" baseline="30000" dirty="0">
                <a:solidFill>
                  <a:srgbClr val="000000"/>
                </a:solidFill>
              </a:rPr>
              <a:t>1</a:t>
            </a:r>
            <a:r>
              <a:rPr lang="en-US" sz="1400" dirty="0">
                <a:solidFill>
                  <a:srgbClr val="000000"/>
                </a:solidFill>
              </a:rPr>
              <a:t> ICSM,</a:t>
            </a:r>
            <a:r>
              <a:rPr lang="en-US" sz="1400" baseline="30000" dirty="0">
                <a:solidFill>
                  <a:srgbClr val="000000"/>
                </a:solidFill>
              </a:rPr>
              <a:t>7</a:t>
            </a:r>
            <a:r>
              <a:rPr lang="en-US" sz="1400" dirty="0">
                <a:solidFill>
                  <a:srgbClr val="000000"/>
                </a:solidFill>
              </a:rPr>
              <a:t> ISSM,</a:t>
            </a:r>
            <a:r>
              <a:rPr lang="en-US" sz="1400" baseline="30000" dirty="0">
                <a:solidFill>
                  <a:srgbClr val="000000"/>
                </a:solidFill>
              </a:rPr>
              <a:t>8</a:t>
            </a:r>
            <a:r>
              <a:rPr lang="en-US" sz="1400" dirty="0">
                <a:solidFill>
                  <a:srgbClr val="000000"/>
                </a:solidFill>
              </a:rPr>
              <a:t> ES</a:t>
            </a:r>
            <a:r>
              <a:rPr lang="en-US" sz="1400" baseline="30000" dirty="0">
                <a:solidFill>
                  <a:srgbClr val="000000"/>
                </a:solidFill>
              </a:rPr>
              <a:t>9</a:t>
            </a:r>
            <a:r>
              <a:rPr lang="en-US" sz="1400" dirty="0">
                <a:solidFill>
                  <a:srgbClr val="000000"/>
                </a:solidFill>
              </a:rPr>
              <a:t> and ISSAM</a:t>
            </a:r>
            <a:r>
              <a:rPr lang="en-US" sz="1400" baseline="30000" dirty="0">
                <a:solidFill>
                  <a:srgbClr val="000000"/>
                </a:solidFill>
              </a:rPr>
              <a:t>10</a:t>
            </a:r>
            <a:r>
              <a:rPr lang="en-US" sz="1400" dirty="0">
                <a:solidFill>
                  <a:srgbClr val="000000"/>
                </a:solidFill>
              </a:rPr>
              <a:t> </a:t>
            </a:r>
            <a:r>
              <a:rPr lang="en-GB" sz="1400" dirty="0">
                <a:solidFill>
                  <a:srgbClr val="000000"/>
                </a:solidFill>
              </a:rPr>
              <a:t>state that there is no compelling evidence that </a:t>
            </a:r>
            <a:r>
              <a:rPr lang="en-GB" sz="1400" dirty="0" err="1">
                <a:solidFill>
                  <a:srgbClr val="000000"/>
                </a:solidFill>
              </a:rPr>
              <a:t>TTh</a:t>
            </a:r>
            <a:r>
              <a:rPr lang="en-GB" sz="1400" dirty="0">
                <a:solidFill>
                  <a:srgbClr val="000000"/>
                </a:solidFill>
              </a:rPr>
              <a:t> is associated with an increased risk of </a:t>
            </a:r>
            <a:r>
              <a:rPr lang="en-GB" sz="1400" dirty="0" err="1">
                <a:solidFill>
                  <a:srgbClr val="000000"/>
                </a:solidFill>
              </a:rPr>
              <a:t>PCa</a:t>
            </a:r>
            <a:endParaRPr lang="en-GB" sz="1400" dirty="0">
              <a:solidFill>
                <a:srgbClr val="000000"/>
              </a:solidFill>
            </a:endParaRPr>
          </a:p>
          <a:p>
            <a:pPr lvl="1">
              <a:buClrTx/>
              <a:buFont typeface="Calibri" panose="020F0502020204030204" pitchFamily="34" charset="0"/>
              <a:buChar char="-"/>
            </a:pPr>
            <a:r>
              <a:rPr lang="en-GB" sz="1400" dirty="0">
                <a:solidFill>
                  <a:srgbClr val="000000"/>
                </a:solidFill>
              </a:rPr>
              <a:t>However, studies have been unable to demonstrate conclusively what the relationship between </a:t>
            </a:r>
            <a:r>
              <a:rPr lang="en-GB" sz="1400" dirty="0" err="1">
                <a:solidFill>
                  <a:srgbClr val="000000"/>
                </a:solidFill>
              </a:rPr>
              <a:t>TTh</a:t>
            </a:r>
            <a:r>
              <a:rPr lang="en-GB" sz="1400" dirty="0">
                <a:solidFill>
                  <a:srgbClr val="000000"/>
                </a:solidFill>
              </a:rPr>
              <a:t> and </a:t>
            </a:r>
            <a:r>
              <a:rPr lang="en-GB" sz="1400" dirty="0" err="1">
                <a:solidFill>
                  <a:srgbClr val="000000"/>
                </a:solidFill>
              </a:rPr>
              <a:t>PCa</a:t>
            </a:r>
            <a:r>
              <a:rPr lang="en-GB" sz="1400" dirty="0">
                <a:solidFill>
                  <a:srgbClr val="000000"/>
                </a:solidFill>
              </a:rPr>
              <a:t> is</a:t>
            </a:r>
          </a:p>
          <a:p>
            <a:pPr lvl="1">
              <a:buClrTx/>
              <a:buFont typeface="Calibri" panose="020F0502020204030204" pitchFamily="34" charset="0"/>
              <a:buChar char="-"/>
            </a:pPr>
            <a:r>
              <a:rPr lang="en-GB" sz="1400" dirty="0">
                <a:solidFill>
                  <a:srgbClr val="000000"/>
                </a:solidFill>
              </a:rPr>
              <a:t>Please note that </a:t>
            </a:r>
            <a:r>
              <a:rPr lang="en-GB" sz="1400" dirty="0" err="1">
                <a:solidFill>
                  <a:srgbClr val="000000"/>
                </a:solidFill>
              </a:rPr>
              <a:t>Testogel</a:t>
            </a:r>
            <a:r>
              <a:rPr lang="en-GB" sz="1400" dirty="0">
                <a:solidFill>
                  <a:srgbClr val="000000"/>
                </a:solidFill>
              </a:rPr>
              <a:t> is contraindicated in known or suspected PCa</a:t>
            </a:r>
            <a:r>
              <a:rPr lang="en-GB" sz="1400" baseline="30000" dirty="0">
                <a:solidFill>
                  <a:srgbClr val="000000"/>
                </a:solidFill>
              </a:rPr>
              <a:t>11,12</a:t>
            </a:r>
          </a:p>
          <a:p>
            <a:pPr>
              <a:buClrTx/>
              <a:buFont typeface="Arial" panose="020B0604020202020204" pitchFamily="34" charset="0"/>
              <a:buChar char="•"/>
            </a:pPr>
            <a:r>
              <a:rPr lang="en-GB" sz="1400" dirty="0">
                <a:solidFill>
                  <a:srgbClr val="000000"/>
                </a:solidFill>
              </a:rPr>
              <a:t>In 2014 the EMA PRAC reviewed all available published data on the CV risks associated with </a:t>
            </a:r>
            <a:r>
              <a:rPr lang="en-GB" sz="1400" dirty="0" err="1">
                <a:solidFill>
                  <a:srgbClr val="000000"/>
                </a:solidFill>
              </a:rPr>
              <a:t>TTh</a:t>
            </a:r>
            <a:r>
              <a:rPr lang="en-GB" sz="1400" dirty="0">
                <a:solidFill>
                  <a:srgbClr val="000000"/>
                </a:solidFill>
              </a:rPr>
              <a:t>, and judged that the signal for an increased risk of CV risk associated with the use of </a:t>
            </a:r>
            <a:r>
              <a:rPr lang="en-GB" sz="1400" dirty="0" err="1">
                <a:solidFill>
                  <a:srgbClr val="000000"/>
                </a:solidFill>
              </a:rPr>
              <a:t>TTh</a:t>
            </a:r>
            <a:r>
              <a:rPr lang="en-GB" sz="1400" dirty="0">
                <a:solidFill>
                  <a:srgbClr val="000000"/>
                </a:solidFill>
              </a:rPr>
              <a:t> remains weak and inconclusive</a:t>
            </a:r>
            <a:r>
              <a:rPr lang="en-GB" sz="1400" baseline="30000" dirty="0">
                <a:solidFill>
                  <a:srgbClr val="000000"/>
                </a:solidFill>
              </a:rPr>
              <a:t>13</a:t>
            </a:r>
          </a:p>
          <a:p>
            <a:pPr lvl="1">
              <a:buClrTx/>
              <a:buFont typeface="Calibri" panose="020F0502020204030204" pitchFamily="34" charset="0"/>
              <a:buChar char="-"/>
            </a:pPr>
            <a:r>
              <a:rPr lang="en-GB" sz="1400" dirty="0">
                <a:solidFill>
                  <a:srgbClr val="000000"/>
                </a:solidFill>
              </a:rPr>
              <a:t>The PRAC recommended the variation to the European licenses for testosterone-containing medicinal products to reflect current knowledge on CV risks associated with testosterone therapy and the need to monitor</a:t>
            </a:r>
            <a:r>
              <a:rPr lang="en-GB" sz="1400" baseline="30000" dirty="0">
                <a:solidFill>
                  <a:srgbClr val="000000"/>
                </a:solidFill>
              </a:rPr>
              <a:t>13</a:t>
            </a:r>
          </a:p>
        </p:txBody>
      </p:sp>
      <p:sp>
        <p:nvSpPr>
          <p:cNvPr id="11" name="TextBox 10"/>
          <p:cNvSpPr txBox="1"/>
          <p:nvPr/>
        </p:nvSpPr>
        <p:spPr>
          <a:xfrm>
            <a:off x="1501932" y="5698964"/>
            <a:ext cx="9809196" cy="630942"/>
          </a:xfrm>
          <a:prstGeom prst="rect">
            <a:avLst/>
          </a:prstGeom>
          <a:noFill/>
        </p:spPr>
        <p:txBody>
          <a:bodyPr wrap="square" rtlCol="0">
            <a:spAutoFit/>
          </a:bodyPr>
          <a:lstStyle/>
          <a:p>
            <a:r>
              <a:rPr lang="en-US" sz="700" dirty="0">
                <a:solidFill>
                  <a:srgbClr val="000000"/>
                </a:solidFill>
              </a:rPr>
              <a:t>1. Hackett G, </a:t>
            </a:r>
            <a:r>
              <a:rPr lang="en-US" sz="700" i="1" dirty="0">
                <a:solidFill>
                  <a:srgbClr val="000000"/>
                </a:solidFill>
              </a:rPr>
              <a:t>et al.</a:t>
            </a:r>
            <a:r>
              <a:rPr lang="en-US" sz="700" dirty="0">
                <a:solidFill>
                  <a:srgbClr val="000000"/>
                </a:solidFill>
              </a:rPr>
              <a:t> </a:t>
            </a:r>
            <a:r>
              <a:rPr lang="en-US" sz="700" i="1" dirty="0">
                <a:solidFill>
                  <a:srgbClr val="000000"/>
                </a:solidFill>
              </a:rPr>
              <a:t>J Sex Med </a:t>
            </a:r>
            <a:r>
              <a:rPr lang="en-US" sz="700" dirty="0">
                <a:solidFill>
                  <a:srgbClr val="000000"/>
                </a:solidFill>
              </a:rPr>
              <a:t>2017;14:1504-1523.</a:t>
            </a:r>
            <a:r>
              <a:rPr lang="en-GB" sz="700" dirty="0">
                <a:solidFill>
                  <a:srgbClr val="000000"/>
                </a:solidFill>
              </a:rPr>
              <a:t> 2. David J, Diabetes &amp; Primary Care Vol 19 No 2 2017 </a:t>
            </a:r>
            <a:r>
              <a:rPr lang="en-US" sz="700" dirty="0">
                <a:solidFill>
                  <a:srgbClr val="000000"/>
                </a:solidFill>
              </a:rPr>
              <a:t>3. </a:t>
            </a:r>
            <a:r>
              <a:rPr lang="en-US" sz="700" dirty="0" err="1">
                <a:solidFill>
                  <a:srgbClr val="000000"/>
                </a:solidFill>
              </a:rPr>
              <a:t>Vigen</a:t>
            </a:r>
            <a:r>
              <a:rPr lang="en-US" sz="700" dirty="0">
                <a:solidFill>
                  <a:srgbClr val="000000"/>
                </a:solidFill>
              </a:rPr>
              <a:t> R, et al. JAMA 2013;310(17):1829-36; 4. Finkle WD, et al. </a:t>
            </a:r>
            <a:r>
              <a:rPr lang="en-US" sz="700" dirty="0" err="1">
                <a:solidFill>
                  <a:srgbClr val="000000"/>
                </a:solidFill>
              </a:rPr>
              <a:t>PloS</a:t>
            </a:r>
            <a:r>
              <a:rPr lang="en-US" sz="700" dirty="0">
                <a:solidFill>
                  <a:srgbClr val="000000"/>
                </a:solidFill>
              </a:rPr>
              <a:t> One 2014;9(1):e85805. 5. Huggins C, Hodges CV. </a:t>
            </a:r>
            <a:r>
              <a:rPr lang="en-US" sz="700" i="1" dirty="0">
                <a:solidFill>
                  <a:srgbClr val="000000"/>
                </a:solidFill>
              </a:rPr>
              <a:t>Cancer Res </a:t>
            </a:r>
            <a:r>
              <a:rPr lang="en-US" sz="700" dirty="0">
                <a:solidFill>
                  <a:srgbClr val="000000"/>
                </a:solidFill>
              </a:rPr>
              <a:t>1941;1:293-297. 6. </a:t>
            </a:r>
            <a:r>
              <a:rPr lang="en-US" sz="700" dirty="0" err="1">
                <a:solidFill>
                  <a:srgbClr val="000000"/>
                </a:solidFill>
              </a:rPr>
              <a:t>Dohle</a:t>
            </a:r>
            <a:r>
              <a:rPr lang="en-US" sz="700" dirty="0">
                <a:solidFill>
                  <a:srgbClr val="000000"/>
                </a:solidFill>
              </a:rPr>
              <a:t> GR </a:t>
            </a:r>
            <a:r>
              <a:rPr lang="en-US" sz="700" i="1" dirty="0">
                <a:solidFill>
                  <a:srgbClr val="000000"/>
                </a:solidFill>
              </a:rPr>
              <a:t>et al</a:t>
            </a:r>
            <a:r>
              <a:rPr lang="en-US" sz="700" dirty="0">
                <a:solidFill>
                  <a:srgbClr val="000000"/>
                </a:solidFill>
              </a:rPr>
              <a:t>. Guidelines of Male Hypogonadism. European Association of Urology 2015. Available at: https://uroweb.org/wp-content/uploads/18-Male-Hypogonadism_LR1.pdf Accessed February 2019. 7. </a:t>
            </a:r>
            <a:r>
              <a:rPr lang="en-US" sz="700" dirty="0" err="1">
                <a:solidFill>
                  <a:srgbClr val="000000"/>
                </a:solidFill>
              </a:rPr>
              <a:t>Khera</a:t>
            </a:r>
            <a:r>
              <a:rPr lang="en-US" sz="700" dirty="0">
                <a:solidFill>
                  <a:srgbClr val="000000"/>
                </a:solidFill>
              </a:rPr>
              <a:t> M, </a:t>
            </a:r>
            <a:r>
              <a:rPr lang="en-US" sz="700" dirty="0" err="1">
                <a:solidFill>
                  <a:srgbClr val="000000"/>
                </a:solidFill>
              </a:rPr>
              <a:t>Adaikan</a:t>
            </a:r>
            <a:r>
              <a:rPr lang="en-US" sz="700" dirty="0">
                <a:solidFill>
                  <a:srgbClr val="000000"/>
                </a:solidFill>
              </a:rPr>
              <a:t> G, </a:t>
            </a:r>
            <a:r>
              <a:rPr lang="en-US" sz="700" dirty="0" err="1">
                <a:solidFill>
                  <a:srgbClr val="000000"/>
                </a:solidFill>
              </a:rPr>
              <a:t>Buvat</a:t>
            </a:r>
            <a:r>
              <a:rPr lang="en-US" sz="700" dirty="0">
                <a:solidFill>
                  <a:srgbClr val="000000"/>
                </a:solidFill>
              </a:rPr>
              <a:t> J, </a:t>
            </a:r>
            <a:r>
              <a:rPr lang="en-US" sz="700" i="1" dirty="0">
                <a:solidFill>
                  <a:srgbClr val="000000"/>
                </a:solidFill>
              </a:rPr>
              <a:t>et al</a:t>
            </a:r>
            <a:r>
              <a:rPr lang="en-US" sz="700" dirty="0">
                <a:solidFill>
                  <a:srgbClr val="000000"/>
                </a:solidFill>
              </a:rPr>
              <a:t>. </a:t>
            </a:r>
            <a:r>
              <a:rPr lang="is-IS" sz="700" i="1" dirty="0">
                <a:solidFill>
                  <a:srgbClr val="000000"/>
                </a:solidFill>
              </a:rPr>
              <a:t>J Sex Med </a:t>
            </a:r>
            <a:r>
              <a:rPr lang="is-IS" sz="700" dirty="0">
                <a:solidFill>
                  <a:srgbClr val="000000"/>
                </a:solidFill>
              </a:rPr>
              <a:t>2016;13:1787-1804. 8. </a:t>
            </a:r>
            <a:r>
              <a:rPr lang="en-US" sz="700" dirty="0">
                <a:solidFill>
                  <a:srgbClr val="000000"/>
                </a:solidFill>
              </a:rPr>
              <a:t>Dean JD, McMahon CG, </a:t>
            </a:r>
            <a:r>
              <a:rPr lang="en-US" sz="700" dirty="0" err="1">
                <a:solidFill>
                  <a:srgbClr val="000000"/>
                </a:solidFill>
              </a:rPr>
              <a:t>Guay</a:t>
            </a:r>
            <a:r>
              <a:rPr lang="en-US" sz="700" dirty="0">
                <a:solidFill>
                  <a:srgbClr val="000000"/>
                </a:solidFill>
              </a:rPr>
              <a:t> AT, </a:t>
            </a:r>
            <a:r>
              <a:rPr lang="en-US" sz="700" i="1" dirty="0">
                <a:solidFill>
                  <a:srgbClr val="000000"/>
                </a:solidFill>
              </a:rPr>
              <a:t>et al</a:t>
            </a:r>
            <a:r>
              <a:rPr lang="en-US" sz="700" dirty="0">
                <a:solidFill>
                  <a:srgbClr val="000000"/>
                </a:solidFill>
              </a:rPr>
              <a:t>. </a:t>
            </a:r>
            <a:r>
              <a:rPr lang="en-US" sz="700" i="1" dirty="0">
                <a:solidFill>
                  <a:srgbClr val="000000"/>
                </a:solidFill>
              </a:rPr>
              <a:t>J Sex Med </a:t>
            </a:r>
            <a:r>
              <a:rPr lang="en-US" sz="700" dirty="0">
                <a:solidFill>
                  <a:srgbClr val="000000"/>
                </a:solidFill>
              </a:rPr>
              <a:t>2015;12:1660-1686. 9. </a:t>
            </a:r>
            <a:r>
              <a:rPr lang="en-US" sz="700" dirty="0" err="1">
                <a:solidFill>
                  <a:srgbClr val="000000"/>
                </a:solidFill>
              </a:rPr>
              <a:t>Bhasin</a:t>
            </a:r>
            <a:r>
              <a:rPr lang="en-US" sz="700" dirty="0">
                <a:solidFill>
                  <a:srgbClr val="000000"/>
                </a:solidFill>
              </a:rPr>
              <a:t> S, Cunningham GR, Hayes FJ, </a:t>
            </a:r>
            <a:r>
              <a:rPr lang="en-US" sz="700" i="1" dirty="0">
                <a:solidFill>
                  <a:srgbClr val="000000"/>
                </a:solidFill>
              </a:rPr>
              <a:t>et al</a:t>
            </a:r>
            <a:r>
              <a:rPr lang="en-US" sz="700" dirty="0">
                <a:solidFill>
                  <a:srgbClr val="000000"/>
                </a:solidFill>
              </a:rPr>
              <a:t>; </a:t>
            </a:r>
            <a:r>
              <a:rPr lang="en-US" sz="700" i="1" dirty="0">
                <a:solidFill>
                  <a:srgbClr val="000000"/>
                </a:solidFill>
              </a:rPr>
              <a:t>J Clin Endocrinol </a:t>
            </a:r>
            <a:r>
              <a:rPr lang="en-US" sz="700" i="1" dirty="0" err="1">
                <a:solidFill>
                  <a:srgbClr val="000000"/>
                </a:solidFill>
              </a:rPr>
              <a:t>Metab</a:t>
            </a:r>
            <a:r>
              <a:rPr lang="en-US" sz="700" i="1" dirty="0">
                <a:solidFill>
                  <a:srgbClr val="000000"/>
                </a:solidFill>
              </a:rPr>
              <a:t> </a:t>
            </a:r>
            <a:r>
              <a:rPr lang="en-US" sz="700" dirty="0">
                <a:solidFill>
                  <a:srgbClr val="000000"/>
                </a:solidFill>
              </a:rPr>
              <a:t>2010;</a:t>
            </a:r>
            <a:r>
              <a:rPr lang="it-IT" sz="700" dirty="0">
                <a:solidFill>
                  <a:srgbClr val="000000"/>
                </a:solidFill>
              </a:rPr>
              <a:t>95:2536-2559. 10. </a:t>
            </a:r>
            <a:r>
              <a:rPr lang="en-US" sz="700" dirty="0" err="1">
                <a:solidFill>
                  <a:srgbClr val="000000"/>
                </a:solidFill>
              </a:rPr>
              <a:t>Lunenfeld</a:t>
            </a:r>
            <a:r>
              <a:rPr lang="en-US" sz="700" dirty="0">
                <a:solidFill>
                  <a:srgbClr val="000000"/>
                </a:solidFill>
              </a:rPr>
              <a:t> B, </a:t>
            </a:r>
            <a:r>
              <a:rPr lang="en-US" sz="700" dirty="0" err="1">
                <a:solidFill>
                  <a:srgbClr val="000000"/>
                </a:solidFill>
              </a:rPr>
              <a:t>Mskhalaya</a:t>
            </a:r>
            <a:r>
              <a:rPr lang="en-US" sz="700" dirty="0">
                <a:solidFill>
                  <a:srgbClr val="000000"/>
                </a:solidFill>
              </a:rPr>
              <a:t> G, </a:t>
            </a:r>
            <a:r>
              <a:rPr lang="en-US" sz="700" dirty="0" err="1">
                <a:solidFill>
                  <a:srgbClr val="000000"/>
                </a:solidFill>
              </a:rPr>
              <a:t>Zitzmann</a:t>
            </a:r>
            <a:r>
              <a:rPr lang="en-US" sz="700" dirty="0">
                <a:solidFill>
                  <a:srgbClr val="000000"/>
                </a:solidFill>
              </a:rPr>
              <a:t> M, </a:t>
            </a:r>
            <a:r>
              <a:rPr lang="en-US" sz="700" i="1" dirty="0">
                <a:solidFill>
                  <a:srgbClr val="000000"/>
                </a:solidFill>
              </a:rPr>
              <a:t>et al</a:t>
            </a:r>
            <a:r>
              <a:rPr lang="en-US" sz="700" dirty="0">
                <a:solidFill>
                  <a:srgbClr val="000000"/>
                </a:solidFill>
              </a:rPr>
              <a:t>. </a:t>
            </a:r>
            <a:r>
              <a:rPr lang="en-US" sz="700" i="1" dirty="0">
                <a:solidFill>
                  <a:srgbClr val="000000"/>
                </a:solidFill>
              </a:rPr>
              <a:t>Aging Male </a:t>
            </a:r>
            <a:r>
              <a:rPr lang="en-US" sz="700" dirty="0">
                <a:solidFill>
                  <a:srgbClr val="000000"/>
                </a:solidFill>
              </a:rPr>
              <a:t>2015;18:5-15. 11. </a:t>
            </a:r>
            <a:r>
              <a:rPr lang="en-GB" sz="700" dirty="0">
                <a:solidFill>
                  <a:srgbClr val="000000"/>
                </a:solidFill>
              </a:rPr>
              <a:t>TESTOGEL® 16.2 mg/g Summary of Product Characteristics July 2018. 12. TESTOGEL® 50 mg Summary of Product Characteristics August 2018.</a:t>
            </a:r>
            <a:r>
              <a:rPr lang="en-US" sz="700" dirty="0">
                <a:solidFill>
                  <a:srgbClr val="000000"/>
                </a:solidFill>
              </a:rPr>
              <a:t>13.</a:t>
            </a:r>
            <a:r>
              <a:rPr lang="nb-NO" sz="700" dirty="0">
                <a:solidFill>
                  <a:srgbClr val="000000"/>
                </a:solidFill>
              </a:rPr>
              <a:t> Pharmacovigilance Risk Assessment Committee EMEA/H/A-31/1396 EMA/PRAC/599233/2014.</a:t>
            </a:r>
            <a:r>
              <a:rPr lang="en-GB" sz="700" dirty="0">
                <a:solidFill>
                  <a:srgbClr val="000000"/>
                </a:solidFill>
              </a:rPr>
              <a:t> </a:t>
            </a:r>
            <a:endParaRPr lang="en-US" sz="700" dirty="0">
              <a:solidFill>
                <a:srgbClr val="000000"/>
              </a:solidFill>
            </a:endParaRPr>
          </a:p>
        </p:txBody>
      </p:sp>
      <p:sp>
        <p:nvSpPr>
          <p:cNvPr id="6" name="Rectangle 5">
            <a:extLst>
              <a:ext uri="{FF2B5EF4-FFF2-40B4-BE49-F238E27FC236}">
                <a16:creationId xmlns:a16="http://schemas.microsoft.com/office/drawing/2014/main" id="{832B2B4B-B9E7-411C-B5B0-F840F37DDAD5}"/>
              </a:ext>
            </a:extLst>
          </p:cNvPr>
          <p:cNvSpPr/>
          <p:nvPr/>
        </p:nvSpPr>
        <p:spPr>
          <a:xfrm>
            <a:off x="1501932" y="5226596"/>
            <a:ext cx="9065422" cy="400110"/>
          </a:xfrm>
          <a:prstGeom prst="rect">
            <a:avLst/>
          </a:prstGeom>
        </p:spPr>
        <p:txBody>
          <a:bodyPr wrap="square">
            <a:spAutoFit/>
          </a:bodyPr>
          <a:lstStyle/>
          <a:p>
            <a:pPr algn="ctr"/>
            <a:r>
              <a:rPr lang="nb-NO" sz="1000" dirty="0">
                <a:solidFill>
                  <a:schemeClr val="accent5"/>
                </a:solidFill>
              </a:rPr>
              <a:t>European Association of Urology (EAU); British Society for Sexual Medicine (BSSM); International Consultation for Sexual Medicine (ICSM); International Society for Sexual Medicine (ISSM); Endocrine Society (ES); International Society for the Study of the Ageing Male (ISSAM)</a:t>
            </a:r>
            <a:endParaRPr lang="en-GB" sz="2400" dirty="0">
              <a:solidFill>
                <a:schemeClr val="accent5"/>
              </a:solidFill>
            </a:endParaRPr>
          </a:p>
        </p:txBody>
      </p:sp>
      <p:sp>
        <p:nvSpPr>
          <p:cNvPr id="8" name="Title 1">
            <a:extLst>
              <a:ext uri="{FF2B5EF4-FFF2-40B4-BE49-F238E27FC236}">
                <a16:creationId xmlns:a16="http://schemas.microsoft.com/office/drawing/2014/main" id="{02E8D954-29BD-49A2-AA10-F6C3D419C702}"/>
              </a:ext>
            </a:extLst>
          </p:cNvPr>
          <p:cNvSpPr>
            <a:spLocks noGrp="1"/>
          </p:cNvSpPr>
          <p:nvPr>
            <p:ph type="title"/>
          </p:nvPr>
        </p:nvSpPr>
        <p:spPr>
          <a:xfrm>
            <a:off x="658368" y="152401"/>
            <a:ext cx="10250424" cy="834047"/>
          </a:xfrm>
        </p:spPr>
        <p:txBody>
          <a:bodyPr/>
          <a:lstStyle/>
          <a:p>
            <a:pPr algn="ctr"/>
            <a:r>
              <a:rPr lang="en-US" dirty="0">
                <a:solidFill>
                  <a:srgbClr val="000000"/>
                </a:solidFill>
              </a:rPr>
              <a:t>Summary (3/4)</a:t>
            </a:r>
          </a:p>
        </p:txBody>
      </p:sp>
    </p:spTree>
    <p:extLst>
      <p:ext uri="{BB962C8B-B14F-4D97-AF65-F5344CB8AC3E}">
        <p14:creationId xmlns:p14="http://schemas.microsoft.com/office/powerpoint/2010/main" val="6159324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13328-25A4-4B9D-896A-60D71F636645}"/>
              </a:ext>
            </a:extLst>
          </p:cNvPr>
          <p:cNvSpPr>
            <a:spLocks noGrp="1"/>
          </p:cNvSpPr>
          <p:nvPr>
            <p:ph type="title"/>
          </p:nvPr>
        </p:nvSpPr>
        <p:spPr>
          <a:xfrm>
            <a:off x="614362" y="140963"/>
            <a:ext cx="10515600" cy="892310"/>
          </a:xfrm>
        </p:spPr>
        <p:txBody>
          <a:bodyPr>
            <a:normAutofit/>
          </a:bodyPr>
          <a:lstStyle/>
          <a:p>
            <a:pPr algn="ctr"/>
            <a:r>
              <a:rPr lang="en-GB" sz="4000" dirty="0">
                <a:solidFill>
                  <a:srgbClr val="000000"/>
                </a:solidFill>
              </a:rPr>
              <a:t>Summary (4/4)</a:t>
            </a:r>
            <a:r>
              <a:rPr lang="en-GB" sz="4000" dirty="0"/>
              <a:t> </a:t>
            </a:r>
          </a:p>
        </p:txBody>
      </p:sp>
      <p:sp>
        <p:nvSpPr>
          <p:cNvPr id="3" name="Content Placeholder 2">
            <a:extLst>
              <a:ext uri="{FF2B5EF4-FFF2-40B4-BE49-F238E27FC236}">
                <a16:creationId xmlns:a16="http://schemas.microsoft.com/office/drawing/2014/main" id="{32189340-CF6B-4D98-AD55-3EF6108E5437}"/>
              </a:ext>
            </a:extLst>
          </p:cNvPr>
          <p:cNvSpPr>
            <a:spLocks noGrp="1"/>
          </p:cNvSpPr>
          <p:nvPr>
            <p:ph idx="1"/>
          </p:nvPr>
        </p:nvSpPr>
        <p:spPr>
          <a:xfrm>
            <a:off x="447675" y="1364924"/>
            <a:ext cx="10848975" cy="4246766"/>
          </a:xfrm>
        </p:spPr>
        <p:txBody>
          <a:bodyPr>
            <a:noAutofit/>
          </a:bodyPr>
          <a:lstStyle/>
          <a:p>
            <a:r>
              <a:rPr lang="en-GB" sz="1600" dirty="0">
                <a:solidFill>
                  <a:srgbClr val="000000"/>
                </a:solidFill>
              </a:rPr>
              <a:t>TD is not just a “lifestyle” condition but rather a well-established and significant medical condition</a:t>
            </a:r>
          </a:p>
          <a:p>
            <a:r>
              <a:rPr lang="en-GB" sz="1600" dirty="0">
                <a:solidFill>
                  <a:srgbClr val="000000"/>
                </a:solidFill>
              </a:rPr>
              <a:t>There are an abundance of patient cohorts that should be screened for TD.  Is it worth focussing on one cohort initially e.g. T2DM?</a:t>
            </a:r>
          </a:p>
          <a:p>
            <a:r>
              <a:rPr lang="en-GB" sz="1600" dirty="0">
                <a:solidFill>
                  <a:srgbClr val="000000"/>
                </a:solidFill>
              </a:rPr>
              <a:t>We need to be aware of, and adhere to, evidence-based action limits as opposed to varying local laboratory reference ranges when diagnosing patients </a:t>
            </a:r>
          </a:p>
          <a:p>
            <a:r>
              <a:rPr lang="en-GB" sz="1600" dirty="0">
                <a:solidFill>
                  <a:srgbClr val="000000"/>
                </a:solidFill>
              </a:rPr>
              <a:t>We need to reinforce compliance to and longevity of treatment.  Manage expectations of the patient at treatment initiation.</a:t>
            </a:r>
          </a:p>
          <a:p>
            <a:pPr marL="0" indent="0">
              <a:buNone/>
            </a:pPr>
            <a:endParaRPr lang="en-GB" dirty="0"/>
          </a:p>
          <a:p>
            <a:pPr marL="0" indent="0" algn="ctr">
              <a:buNone/>
            </a:pPr>
            <a:r>
              <a:rPr lang="en-GB" b="1" dirty="0">
                <a:solidFill>
                  <a:srgbClr val="000000"/>
                </a:solidFill>
              </a:rPr>
              <a:t>You may only get one opportunity to positively impact the health of any given male patient – Don’t waste that opportunity!</a:t>
            </a:r>
          </a:p>
        </p:txBody>
      </p:sp>
      <p:sp>
        <p:nvSpPr>
          <p:cNvPr id="4" name="Rectangle: Rounded Corners 3">
            <a:extLst>
              <a:ext uri="{FF2B5EF4-FFF2-40B4-BE49-F238E27FC236}">
                <a16:creationId xmlns:a16="http://schemas.microsoft.com/office/drawing/2014/main" id="{B1BC1770-1A7F-47BD-8A31-C69F58D742A1}"/>
              </a:ext>
            </a:extLst>
          </p:cNvPr>
          <p:cNvSpPr/>
          <p:nvPr/>
        </p:nvSpPr>
        <p:spPr>
          <a:xfrm>
            <a:off x="614362" y="3763044"/>
            <a:ext cx="10515600" cy="983511"/>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defRPr/>
            </a:pPr>
            <a:endParaRPr lang="en-GB" sz="2400">
              <a:solidFill>
                <a:prstClr val="white"/>
              </a:solidFill>
              <a:latin typeface="Calibri"/>
            </a:endParaRPr>
          </a:p>
        </p:txBody>
      </p:sp>
    </p:spTree>
    <p:extLst>
      <p:ext uri="{BB962C8B-B14F-4D97-AF65-F5344CB8AC3E}">
        <p14:creationId xmlns:p14="http://schemas.microsoft.com/office/powerpoint/2010/main" val="123903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395" y="1105789"/>
            <a:ext cx="5214605" cy="1325563"/>
          </a:xfrm>
        </p:spPr>
        <p:txBody>
          <a:bodyPr>
            <a:normAutofit fontScale="90000"/>
          </a:bodyPr>
          <a:lstStyle/>
          <a:p>
            <a:pPr algn="ctr"/>
            <a:r>
              <a:rPr lang="en-US" sz="5400" dirty="0">
                <a:solidFill>
                  <a:schemeClr val="accent5"/>
                </a:solidFill>
              </a:rPr>
              <a:t>Thank you for </a:t>
            </a:r>
            <a:br>
              <a:rPr lang="en-US" sz="5400" dirty="0">
                <a:solidFill>
                  <a:schemeClr val="accent5"/>
                </a:solidFill>
              </a:rPr>
            </a:br>
            <a:r>
              <a:rPr lang="en-US" sz="5400" dirty="0">
                <a:solidFill>
                  <a:schemeClr val="accent5"/>
                </a:solidFill>
              </a:rPr>
              <a:t>your attention</a:t>
            </a:r>
          </a:p>
        </p:txBody>
      </p:sp>
      <p:sp>
        <p:nvSpPr>
          <p:cNvPr id="6" name="Rectangle 5"/>
          <p:cNvSpPr/>
          <p:nvPr/>
        </p:nvSpPr>
        <p:spPr>
          <a:xfrm>
            <a:off x="-596586" y="2579578"/>
            <a:ext cx="8434954" cy="1015663"/>
          </a:xfrm>
          <a:prstGeom prst="rect">
            <a:avLst/>
          </a:prstGeom>
        </p:spPr>
        <p:txBody>
          <a:bodyPr wrap="square">
            <a:spAutoFit/>
          </a:bodyPr>
          <a:lstStyle/>
          <a:p>
            <a:pPr algn="ctr">
              <a:defRPr/>
            </a:pPr>
            <a:r>
              <a:rPr lang="en-GB" sz="6000" b="1" dirty="0">
                <a:solidFill>
                  <a:srgbClr val="272727"/>
                </a:solidFill>
                <a:latin typeface="Arial"/>
              </a:rPr>
              <a:t>QUESTIONS?</a:t>
            </a:r>
            <a:endParaRPr lang="en-US" sz="6000" b="1" dirty="0">
              <a:solidFill>
                <a:srgbClr val="272727"/>
              </a:solidFill>
              <a:latin typeface="Arial"/>
            </a:endParaRPr>
          </a:p>
        </p:txBody>
      </p:sp>
    </p:spTree>
    <p:extLst>
      <p:ext uri="{BB962C8B-B14F-4D97-AF65-F5344CB8AC3E}">
        <p14:creationId xmlns:p14="http://schemas.microsoft.com/office/powerpoint/2010/main" val="544829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08789"/>
            <a:ext cx="9642915" cy="675484"/>
          </a:xfrm>
        </p:spPr>
        <p:txBody>
          <a:bodyPr>
            <a:normAutofit fontScale="90000"/>
          </a:bodyPr>
          <a:lstStyle/>
          <a:p>
            <a:r>
              <a:rPr lang="en-US" dirty="0">
                <a:solidFill>
                  <a:srgbClr val="000000"/>
                </a:solidFill>
              </a:rPr>
              <a:t>Symptoms of Testosterone Deficiency </a:t>
            </a:r>
            <a:r>
              <a:rPr lang="en-GB" sz="3100" baseline="30000" dirty="0">
                <a:solidFill>
                  <a:srgbClr val="000000"/>
                </a:solidFill>
              </a:rPr>
              <a:t>1-5</a:t>
            </a:r>
            <a:endParaRPr lang="en-GB" dirty="0">
              <a:solidFill>
                <a:srgbClr val="000000"/>
              </a:solidFill>
            </a:endParaRPr>
          </a:p>
        </p:txBody>
      </p:sp>
      <p:pic>
        <p:nvPicPr>
          <p:cNvPr id="6" name="Picture 5" descr="dxfdddfdArtboard 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2592" y="1235108"/>
            <a:ext cx="2284321" cy="3858099"/>
          </a:xfrm>
          <a:prstGeom prst="rect">
            <a:avLst/>
          </a:prstGeom>
        </p:spPr>
      </p:pic>
      <p:sp>
        <p:nvSpPr>
          <p:cNvPr id="13" name="TextBox 12"/>
          <p:cNvSpPr txBox="1"/>
          <p:nvPr/>
        </p:nvSpPr>
        <p:spPr>
          <a:xfrm>
            <a:off x="6995160" y="2189586"/>
            <a:ext cx="2128244" cy="2354491"/>
          </a:xfrm>
          <a:prstGeom prst="rect">
            <a:avLst/>
          </a:prstGeom>
          <a:noFill/>
          <a:ln w="12700">
            <a:solidFill>
              <a:srgbClr val="00A8E1"/>
            </a:solidFill>
          </a:ln>
        </p:spPr>
        <p:txBody>
          <a:bodyPr wrap="square" numCol="1" rtlCol="0">
            <a:spAutoFit/>
          </a:bodyPr>
          <a:lstStyle>
            <a:defPPr>
              <a:defRPr lang="en-US"/>
            </a:defPPr>
            <a:lvl1pPr marL="285750" lvl="0" indent="-285750">
              <a:buFont typeface="Arial" panose="020B0604020202020204" pitchFamily="34" charset="0"/>
              <a:buChar char="•"/>
              <a:defRPr sz="700"/>
            </a:lvl1pPr>
          </a:lstStyle>
          <a:p>
            <a:pPr marL="180975" indent="-180975">
              <a:tabLst>
                <a:tab pos="180975" algn="l"/>
              </a:tabLst>
            </a:pPr>
            <a:r>
              <a:rPr lang="en-GB" sz="1050" dirty="0">
                <a:solidFill>
                  <a:srgbClr val="000000"/>
                </a:solidFill>
              </a:rPr>
              <a:t>Delayed puberty</a:t>
            </a:r>
          </a:p>
          <a:p>
            <a:pPr marL="180975" indent="-180975">
              <a:tabLst>
                <a:tab pos="180975" algn="l"/>
              </a:tabLst>
            </a:pPr>
            <a:r>
              <a:rPr lang="en-GB" sz="1050" dirty="0">
                <a:solidFill>
                  <a:srgbClr val="000000"/>
                </a:solidFill>
              </a:rPr>
              <a:t>Small testes</a:t>
            </a:r>
          </a:p>
          <a:p>
            <a:pPr marL="180975" indent="-180975">
              <a:tabLst>
                <a:tab pos="180975" algn="l"/>
              </a:tabLst>
            </a:pPr>
            <a:r>
              <a:rPr lang="en-GB" sz="1050" dirty="0">
                <a:solidFill>
                  <a:srgbClr val="000000"/>
                </a:solidFill>
              </a:rPr>
              <a:t>Infertility</a:t>
            </a:r>
          </a:p>
          <a:p>
            <a:pPr marL="180975" indent="-180975">
              <a:tabLst>
                <a:tab pos="180975" algn="l"/>
              </a:tabLst>
            </a:pPr>
            <a:r>
              <a:rPr lang="en-GB" sz="1050" dirty="0">
                <a:solidFill>
                  <a:srgbClr val="000000"/>
                </a:solidFill>
              </a:rPr>
              <a:t>Decreased sexual desire and activity</a:t>
            </a:r>
          </a:p>
          <a:p>
            <a:pPr marL="180975" indent="-180975">
              <a:tabLst>
                <a:tab pos="180975" algn="l"/>
              </a:tabLst>
            </a:pPr>
            <a:r>
              <a:rPr lang="en-GB" sz="1050" dirty="0">
                <a:solidFill>
                  <a:srgbClr val="000000"/>
                </a:solidFill>
              </a:rPr>
              <a:t>Decreased frequency of sexual thoughts</a:t>
            </a:r>
          </a:p>
          <a:p>
            <a:pPr marL="180975" indent="-180975">
              <a:tabLst>
                <a:tab pos="180975" algn="l"/>
              </a:tabLst>
            </a:pPr>
            <a:r>
              <a:rPr lang="en-GB" sz="1050" dirty="0">
                <a:solidFill>
                  <a:srgbClr val="000000"/>
                </a:solidFill>
              </a:rPr>
              <a:t>Erectile dysfunction</a:t>
            </a:r>
          </a:p>
          <a:p>
            <a:pPr marL="180975" indent="-180975">
              <a:tabLst>
                <a:tab pos="180975" algn="l"/>
              </a:tabLst>
            </a:pPr>
            <a:r>
              <a:rPr lang="en-GB" sz="1050" dirty="0">
                <a:solidFill>
                  <a:srgbClr val="000000"/>
                </a:solidFill>
              </a:rPr>
              <a:t>Delayed ejaculation</a:t>
            </a:r>
          </a:p>
          <a:p>
            <a:pPr marL="180975" indent="-180975">
              <a:tabLst>
                <a:tab pos="180975" algn="l"/>
              </a:tabLst>
            </a:pPr>
            <a:r>
              <a:rPr lang="en-GB" sz="1050" dirty="0">
                <a:solidFill>
                  <a:srgbClr val="000000"/>
                </a:solidFill>
              </a:rPr>
              <a:t>Decreased volume of ejaculate</a:t>
            </a:r>
          </a:p>
          <a:p>
            <a:pPr marL="180975" indent="-180975">
              <a:tabLst>
                <a:tab pos="180975" algn="l"/>
              </a:tabLst>
            </a:pPr>
            <a:r>
              <a:rPr lang="en-GB" sz="1050" dirty="0">
                <a:solidFill>
                  <a:srgbClr val="000000"/>
                </a:solidFill>
              </a:rPr>
              <a:t>Decreased or absent morning/night-time erections</a:t>
            </a:r>
          </a:p>
        </p:txBody>
      </p:sp>
      <p:sp>
        <p:nvSpPr>
          <p:cNvPr id="14" name="Rectangle 13"/>
          <p:cNvSpPr/>
          <p:nvPr/>
        </p:nvSpPr>
        <p:spPr>
          <a:xfrm>
            <a:off x="183536" y="1842381"/>
            <a:ext cx="2114462" cy="356971"/>
          </a:xfrm>
          <a:prstGeom prst="rect">
            <a:avLst/>
          </a:prstGeom>
          <a:solidFill>
            <a:srgbClr val="00A8E1"/>
          </a:solidFill>
          <a:ln w="12700">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b="1" dirty="0"/>
              <a:t>Psychological</a:t>
            </a:r>
          </a:p>
        </p:txBody>
      </p:sp>
      <p:sp>
        <p:nvSpPr>
          <p:cNvPr id="15" name="Rectangle 14"/>
          <p:cNvSpPr/>
          <p:nvPr/>
        </p:nvSpPr>
        <p:spPr>
          <a:xfrm>
            <a:off x="2447186" y="1842852"/>
            <a:ext cx="2114462" cy="356971"/>
          </a:xfrm>
          <a:prstGeom prst="rect">
            <a:avLst/>
          </a:prstGeom>
          <a:solidFill>
            <a:srgbClr val="00A8E1"/>
          </a:solidFill>
          <a:ln w="12700">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1200" b="1" dirty="0"/>
              <a:t>Cardiometabolic</a:t>
            </a:r>
          </a:p>
        </p:txBody>
      </p:sp>
      <p:sp>
        <p:nvSpPr>
          <p:cNvPr id="16" name="Rectangle 15"/>
          <p:cNvSpPr/>
          <p:nvPr/>
        </p:nvSpPr>
        <p:spPr>
          <a:xfrm>
            <a:off x="4717727" y="1842381"/>
            <a:ext cx="2128245" cy="356971"/>
          </a:xfrm>
          <a:prstGeom prst="rect">
            <a:avLst/>
          </a:prstGeom>
          <a:solidFill>
            <a:srgbClr val="00A8E1"/>
          </a:solidFill>
          <a:ln w="12700">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1200" b="1" dirty="0"/>
              <a:t>Physical</a:t>
            </a:r>
          </a:p>
        </p:txBody>
      </p:sp>
      <p:sp>
        <p:nvSpPr>
          <p:cNvPr id="17" name="Rectangle 16"/>
          <p:cNvSpPr/>
          <p:nvPr/>
        </p:nvSpPr>
        <p:spPr>
          <a:xfrm>
            <a:off x="6995160" y="1842381"/>
            <a:ext cx="2128244" cy="356971"/>
          </a:xfrm>
          <a:prstGeom prst="rect">
            <a:avLst/>
          </a:prstGeom>
          <a:solidFill>
            <a:srgbClr val="00A8E1"/>
          </a:solidFill>
          <a:ln w="12700">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b="1" dirty="0"/>
              <a:t>Sexual</a:t>
            </a:r>
          </a:p>
        </p:txBody>
      </p:sp>
      <p:sp>
        <p:nvSpPr>
          <p:cNvPr id="18" name="TextBox 17"/>
          <p:cNvSpPr txBox="1"/>
          <p:nvPr/>
        </p:nvSpPr>
        <p:spPr>
          <a:xfrm>
            <a:off x="4717727" y="2189586"/>
            <a:ext cx="2128245" cy="1708160"/>
          </a:xfrm>
          <a:prstGeom prst="rect">
            <a:avLst/>
          </a:prstGeom>
          <a:noFill/>
          <a:ln w="12700">
            <a:solidFill>
              <a:srgbClr val="00A8E1"/>
            </a:solidFill>
          </a:ln>
        </p:spPr>
        <p:txBody>
          <a:bodyPr wrap="square" numCol="1" rtlCol="0">
            <a:spAutoFit/>
          </a:bodyPr>
          <a:lstStyle>
            <a:defPPr>
              <a:defRPr lang="en-US"/>
            </a:defPPr>
            <a:lvl1pPr marL="285750" lvl="0" indent="-285750">
              <a:buFont typeface="Arial" panose="020B0604020202020204" pitchFamily="34" charset="0"/>
              <a:buChar char="•"/>
              <a:defRPr sz="700"/>
            </a:lvl1pPr>
          </a:lstStyle>
          <a:p>
            <a:pPr marL="180975" indent="-180975">
              <a:tabLst>
                <a:tab pos="180975" algn="l"/>
              </a:tabLst>
            </a:pPr>
            <a:r>
              <a:rPr lang="en-GB" sz="1050" dirty="0">
                <a:solidFill>
                  <a:srgbClr val="000000"/>
                </a:solidFill>
              </a:rPr>
              <a:t>Decreased body hair</a:t>
            </a:r>
          </a:p>
          <a:p>
            <a:pPr marL="180975" indent="-180975">
              <a:tabLst>
                <a:tab pos="180975" algn="l"/>
              </a:tabLst>
            </a:pPr>
            <a:r>
              <a:rPr lang="en-GB" sz="1050" dirty="0">
                <a:solidFill>
                  <a:srgbClr val="000000"/>
                </a:solidFill>
              </a:rPr>
              <a:t>Gynaecomastia</a:t>
            </a:r>
          </a:p>
          <a:p>
            <a:pPr marL="180975" indent="-180975">
              <a:tabLst>
                <a:tab pos="180975" algn="l"/>
              </a:tabLst>
            </a:pPr>
            <a:r>
              <a:rPr lang="en-GB" sz="1050" dirty="0">
                <a:solidFill>
                  <a:srgbClr val="000000"/>
                </a:solidFill>
              </a:rPr>
              <a:t>Decreased muscle mass and strength</a:t>
            </a:r>
          </a:p>
          <a:p>
            <a:pPr marL="180975" indent="-180975">
              <a:tabLst>
                <a:tab pos="180975" algn="l"/>
              </a:tabLst>
            </a:pPr>
            <a:r>
              <a:rPr lang="en-GB" sz="1050" dirty="0">
                <a:solidFill>
                  <a:srgbClr val="000000"/>
                </a:solidFill>
              </a:rPr>
              <a:t>Hot flushes/sweats</a:t>
            </a:r>
          </a:p>
          <a:p>
            <a:pPr marL="180975" indent="-180975">
              <a:tabLst>
                <a:tab pos="180975" algn="l"/>
              </a:tabLst>
            </a:pPr>
            <a:r>
              <a:rPr lang="en-GB" sz="1050" dirty="0">
                <a:solidFill>
                  <a:srgbClr val="000000"/>
                </a:solidFill>
              </a:rPr>
              <a:t>Sleep disturbances</a:t>
            </a:r>
            <a:endParaRPr lang="en-GB" sz="1050" baseline="30000" dirty="0">
              <a:solidFill>
                <a:srgbClr val="000000"/>
              </a:solidFill>
            </a:endParaRPr>
          </a:p>
          <a:p>
            <a:pPr marL="180975" indent="-180975">
              <a:tabLst>
                <a:tab pos="180975" algn="l"/>
              </a:tabLst>
            </a:pPr>
            <a:r>
              <a:rPr lang="en-GB" sz="1050" dirty="0">
                <a:solidFill>
                  <a:srgbClr val="000000"/>
                </a:solidFill>
              </a:rPr>
              <a:t>Fatigue</a:t>
            </a:r>
          </a:p>
          <a:p>
            <a:pPr marL="180975" indent="-180975">
              <a:tabLst>
                <a:tab pos="180975" algn="l"/>
              </a:tabLst>
            </a:pPr>
            <a:r>
              <a:rPr lang="en-GB" sz="1050" dirty="0">
                <a:solidFill>
                  <a:srgbClr val="000000"/>
                </a:solidFill>
              </a:rPr>
              <a:t>Osteoporosis/height loss/low trauma fractures</a:t>
            </a:r>
          </a:p>
          <a:p>
            <a:pPr marL="180975" indent="-180975">
              <a:tabLst>
                <a:tab pos="180975" algn="l"/>
              </a:tabLst>
            </a:pPr>
            <a:endParaRPr lang="en-GB" sz="1050" dirty="0"/>
          </a:p>
        </p:txBody>
      </p:sp>
      <p:sp>
        <p:nvSpPr>
          <p:cNvPr id="19" name="TextBox 18"/>
          <p:cNvSpPr txBox="1"/>
          <p:nvPr/>
        </p:nvSpPr>
        <p:spPr>
          <a:xfrm>
            <a:off x="2447186" y="2190057"/>
            <a:ext cx="2114462" cy="1223412"/>
          </a:xfrm>
          <a:prstGeom prst="rect">
            <a:avLst/>
          </a:prstGeom>
          <a:noFill/>
          <a:ln w="12700">
            <a:solidFill>
              <a:srgbClr val="00A8E1"/>
            </a:solidFill>
          </a:ln>
        </p:spPr>
        <p:txBody>
          <a:bodyPr wrap="square" numCol="1" rtlCol="0">
            <a:spAutoFit/>
          </a:bodyPr>
          <a:lstStyle>
            <a:defPPr>
              <a:defRPr lang="en-US"/>
            </a:defPPr>
            <a:lvl1pPr marL="285750" lvl="0" indent="-285750">
              <a:buFont typeface="Arial" panose="020B0604020202020204" pitchFamily="34" charset="0"/>
              <a:buChar char="•"/>
              <a:defRPr sz="700"/>
            </a:lvl1pPr>
          </a:lstStyle>
          <a:p>
            <a:pPr marL="180975" indent="-180975">
              <a:tabLst>
                <a:tab pos="180975" algn="l"/>
              </a:tabLst>
            </a:pPr>
            <a:r>
              <a:rPr lang="en-GB" sz="1050" dirty="0">
                <a:solidFill>
                  <a:srgbClr val="000000"/>
                </a:solidFill>
              </a:rPr>
              <a:t>Increased body mass index (BMI)/obesity</a:t>
            </a:r>
          </a:p>
          <a:p>
            <a:pPr marL="180975" indent="-180975">
              <a:tabLst>
                <a:tab pos="180975" algn="l"/>
              </a:tabLst>
            </a:pPr>
            <a:r>
              <a:rPr lang="en-GB" sz="1050" dirty="0">
                <a:solidFill>
                  <a:srgbClr val="000000"/>
                </a:solidFill>
              </a:rPr>
              <a:t>Visceral obesity</a:t>
            </a:r>
          </a:p>
          <a:p>
            <a:pPr marL="180975" indent="-180975">
              <a:tabLst>
                <a:tab pos="180975" algn="l"/>
              </a:tabLst>
            </a:pPr>
            <a:r>
              <a:rPr lang="en-GB" sz="1050" dirty="0">
                <a:solidFill>
                  <a:srgbClr val="000000"/>
                </a:solidFill>
              </a:rPr>
              <a:t>Metabolic syndrome</a:t>
            </a:r>
          </a:p>
          <a:p>
            <a:pPr marL="180975" indent="-180975">
              <a:tabLst>
                <a:tab pos="180975" algn="l"/>
              </a:tabLst>
            </a:pPr>
            <a:r>
              <a:rPr lang="en-GB" sz="1050" dirty="0">
                <a:solidFill>
                  <a:srgbClr val="000000"/>
                </a:solidFill>
              </a:rPr>
              <a:t>Insulin resistance and type 2 diabetes</a:t>
            </a:r>
          </a:p>
          <a:p>
            <a:endParaRPr lang="en-GB" sz="1050" dirty="0"/>
          </a:p>
        </p:txBody>
      </p:sp>
      <p:sp>
        <p:nvSpPr>
          <p:cNvPr id="20" name="TextBox 19"/>
          <p:cNvSpPr txBox="1"/>
          <p:nvPr/>
        </p:nvSpPr>
        <p:spPr>
          <a:xfrm>
            <a:off x="183536" y="2189587"/>
            <a:ext cx="2114462" cy="2031325"/>
          </a:xfrm>
          <a:prstGeom prst="rect">
            <a:avLst/>
          </a:prstGeom>
          <a:noFill/>
          <a:ln w="12700">
            <a:solidFill>
              <a:srgbClr val="00A8E1"/>
            </a:solidFill>
          </a:ln>
        </p:spPr>
        <p:txBody>
          <a:bodyPr wrap="square" numCol="1" rtlCol="0">
            <a:spAutoFit/>
          </a:bodyPr>
          <a:lstStyle>
            <a:defPPr>
              <a:defRPr lang="en-US"/>
            </a:defPPr>
            <a:lvl1pPr marL="285750" lvl="0" indent="-285750">
              <a:buFont typeface="Arial" panose="020B0604020202020204" pitchFamily="34" charset="0"/>
              <a:buChar char="•"/>
              <a:defRPr sz="700"/>
            </a:lvl1pPr>
          </a:lstStyle>
          <a:p>
            <a:pPr marL="180975" indent="-180975">
              <a:tabLst>
                <a:tab pos="180975" algn="l"/>
              </a:tabLst>
            </a:pPr>
            <a:r>
              <a:rPr lang="en-GB" sz="1050" dirty="0">
                <a:solidFill>
                  <a:srgbClr val="000000"/>
                </a:solidFill>
              </a:rPr>
              <a:t>Changes in mood (e.g. anger, irritability, sadness, depression)</a:t>
            </a:r>
          </a:p>
          <a:p>
            <a:pPr marL="180975" indent="-180975">
              <a:tabLst>
                <a:tab pos="180975" algn="l"/>
              </a:tabLst>
            </a:pPr>
            <a:r>
              <a:rPr lang="en-GB" sz="1050" dirty="0">
                <a:solidFill>
                  <a:srgbClr val="000000"/>
                </a:solidFill>
              </a:rPr>
              <a:t>Decreased well-being/poor self-rated health</a:t>
            </a:r>
          </a:p>
          <a:p>
            <a:pPr marL="180975" indent="-180975">
              <a:tabLst>
                <a:tab pos="180975" algn="l"/>
              </a:tabLst>
            </a:pPr>
            <a:r>
              <a:rPr lang="en-GB" sz="1050" dirty="0">
                <a:solidFill>
                  <a:srgbClr val="000000"/>
                </a:solidFill>
              </a:rPr>
              <a:t>Diminished cognitive function (including impaired concentration, verbal memory and spatial performance)</a:t>
            </a:r>
          </a:p>
          <a:p>
            <a:pPr marL="0" indent="0">
              <a:buNone/>
            </a:pPr>
            <a:endParaRPr lang="en-GB" sz="1050" dirty="0"/>
          </a:p>
        </p:txBody>
      </p:sp>
      <p:sp>
        <p:nvSpPr>
          <p:cNvPr id="22" name="Rectangle 21"/>
          <p:cNvSpPr/>
          <p:nvPr/>
        </p:nvSpPr>
        <p:spPr>
          <a:xfrm>
            <a:off x="1413479" y="5648391"/>
            <a:ext cx="10143434" cy="707886"/>
          </a:xfrm>
          <a:prstGeom prst="rect">
            <a:avLst/>
          </a:prstGeom>
        </p:spPr>
        <p:txBody>
          <a:bodyPr wrap="square">
            <a:spAutoFit/>
          </a:bodyPr>
          <a:lstStyle/>
          <a:p>
            <a:r>
              <a:rPr lang="en-GB" sz="800" dirty="0">
                <a:solidFill>
                  <a:schemeClr val="accent5"/>
                </a:solidFill>
              </a:rPr>
              <a:t>1. Khera M </a:t>
            </a:r>
            <a:r>
              <a:rPr lang="en-GB" sz="800" i="1" dirty="0">
                <a:solidFill>
                  <a:schemeClr val="accent5"/>
                </a:solidFill>
              </a:rPr>
              <a:t>et al. </a:t>
            </a:r>
            <a:r>
              <a:rPr lang="en-GB" sz="800" dirty="0">
                <a:solidFill>
                  <a:schemeClr val="accent5"/>
                </a:solidFill>
              </a:rPr>
              <a:t>Diagnosis and Treatment of Testosterone Deficiency: Recommendations From the Fourth International Consultation for Sexual Medicine (ICSM 2015). </a:t>
            </a:r>
            <a:r>
              <a:rPr lang="en-GB" sz="800" i="1" dirty="0">
                <a:solidFill>
                  <a:schemeClr val="accent5"/>
                </a:solidFill>
              </a:rPr>
              <a:t>J Sex Med </a:t>
            </a:r>
            <a:r>
              <a:rPr lang="en-GB" sz="800" dirty="0">
                <a:solidFill>
                  <a:schemeClr val="accent5"/>
                </a:solidFill>
              </a:rPr>
              <a:t>2016;13:1787-804. 2. Lunenfeld B </a:t>
            </a:r>
            <a:r>
              <a:rPr lang="en-GB" sz="800" i="1" dirty="0">
                <a:solidFill>
                  <a:schemeClr val="accent5"/>
                </a:solidFill>
              </a:rPr>
              <a:t>et al. </a:t>
            </a:r>
            <a:r>
              <a:rPr lang="en-GB" sz="800" dirty="0">
                <a:solidFill>
                  <a:schemeClr val="accent5"/>
                </a:solidFill>
              </a:rPr>
              <a:t>Recommendations on the diagnosis, treatment and monitoring of hypogonadism in men. </a:t>
            </a:r>
            <a:r>
              <a:rPr lang="en-GB" sz="800" i="1" dirty="0">
                <a:solidFill>
                  <a:schemeClr val="accent5"/>
                </a:solidFill>
              </a:rPr>
              <a:t>Aging Male </a:t>
            </a:r>
            <a:r>
              <a:rPr lang="en-GB" sz="800" dirty="0">
                <a:solidFill>
                  <a:schemeClr val="accent5"/>
                </a:solidFill>
              </a:rPr>
              <a:t>2015;18:5-15. 3. Hackett G </a:t>
            </a:r>
            <a:r>
              <a:rPr lang="en-GB" sz="800" i="1" dirty="0">
                <a:solidFill>
                  <a:schemeClr val="accent5"/>
                </a:solidFill>
              </a:rPr>
              <a:t>et al. </a:t>
            </a:r>
            <a:r>
              <a:rPr lang="en-GB" sz="800" dirty="0">
                <a:solidFill>
                  <a:schemeClr val="accent5"/>
                </a:solidFill>
              </a:rPr>
              <a:t>UK policy statements on testosterone deficiency. </a:t>
            </a:r>
            <a:r>
              <a:rPr lang="en-GB" sz="800" i="1" dirty="0">
                <a:solidFill>
                  <a:schemeClr val="accent5"/>
                </a:solidFill>
              </a:rPr>
              <a:t>Int J Clin Pract </a:t>
            </a:r>
            <a:r>
              <a:rPr lang="en-GB" sz="800" dirty="0">
                <a:solidFill>
                  <a:schemeClr val="accent5"/>
                </a:solidFill>
              </a:rPr>
              <a:t>2017 Mar;71(3-4). doi: 10.1111/ijcp.12901. Epub 2017 Mar 20. 4. Dohle GH </a:t>
            </a:r>
            <a:r>
              <a:rPr lang="en-GB" sz="800" i="1" dirty="0">
                <a:solidFill>
                  <a:schemeClr val="accent5"/>
                </a:solidFill>
              </a:rPr>
              <a:t>et al.</a:t>
            </a:r>
            <a:r>
              <a:rPr lang="en-GB" sz="800" dirty="0">
                <a:solidFill>
                  <a:schemeClr val="accent5"/>
                </a:solidFill>
              </a:rPr>
              <a:t> Guidelines on Male Hypogonadism. European Association of Urology 2017. Available at: http://uroweb.org/guideline/male-hypogonadism/ (Accessed September 2017). 5. Dean JD </a:t>
            </a:r>
            <a:r>
              <a:rPr lang="en-GB" sz="800" i="1" dirty="0">
                <a:solidFill>
                  <a:schemeClr val="accent5"/>
                </a:solidFill>
              </a:rPr>
              <a:t>et al.</a:t>
            </a:r>
            <a:r>
              <a:rPr lang="en-GB" sz="800" dirty="0">
                <a:solidFill>
                  <a:schemeClr val="accent5"/>
                </a:solidFill>
              </a:rPr>
              <a:t> The International Society for Sexual Medicine’s process of care for the assessment and management of testosterone deficiency in adult men. </a:t>
            </a:r>
            <a:r>
              <a:rPr lang="en-GB" sz="800" i="1" dirty="0">
                <a:solidFill>
                  <a:schemeClr val="accent5"/>
                </a:solidFill>
              </a:rPr>
              <a:t>J Sex Med</a:t>
            </a:r>
            <a:r>
              <a:rPr lang="en-GB" sz="800" dirty="0">
                <a:solidFill>
                  <a:schemeClr val="accent5"/>
                </a:solidFill>
              </a:rPr>
              <a:t> 2015;12:1660-86.</a:t>
            </a:r>
            <a:endParaRPr lang="en-US" sz="800" dirty="0">
              <a:solidFill>
                <a:schemeClr val="accent5"/>
              </a:solidFill>
            </a:endParaRPr>
          </a:p>
        </p:txBody>
      </p:sp>
    </p:spTree>
    <p:extLst>
      <p:ext uri="{BB962C8B-B14F-4D97-AF65-F5344CB8AC3E}">
        <p14:creationId xmlns:p14="http://schemas.microsoft.com/office/powerpoint/2010/main" val="3631321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p:cNvCxnSpPr/>
          <p:nvPr/>
        </p:nvCxnSpPr>
        <p:spPr>
          <a:xfrm>
            <a:off x="2432686" y="4241800"/>
            <a:ext cx="7668000" cy="0"/>
          </a:xfrm>
          <a:prstGeom prst="line">
            <a:avLst/>
          </a:prstGeom>
          <a:ln w="6350">
            <a:solidFill>
              <a:srgbClr val="F0F1F4"/>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432686" y="4418013"/>
            <a:ext cx="7668000" cy="0"/>
          </a:xfrm>
          <a:prstGeom prst="line">
            <a:avLst/>
          </a:prstGeom>
          <a:ln w="6350">
            <a:solidFill>
              <a:srgbClr val="F0F1F4"/>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432686" y="4584701"/>
            <a:ext cx="7668000" cy="0"/>
          </a:xfrm>
          <a:prstGeom prst="line">
            <a:avLst/>
          </a:prstGeom>
          <a:ln w="6350">
            <a:solidFill>
              <a:srgbClr val="F0F1F4"/>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432686" y="4775200"/>
            <a:ext cx="7668000" cy="0"/>
          </a:xfrm>
          <a:prstGeom prst="line">
            <a:avLst/>
          </a:prstGeom>
          <a:ln w="6350">
            <a:solidFill>
              <a:srgbClr val="F0F1F4"/>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432686" y="4941888"/>
            <a:ext cx="7668000" cy="0"/>
          </a:xfrm>
          <a:prstGeom prst="line">
            <a:avLst/>
          </a:prstGeom>
          <a:ln w="6350">
            <a:solidFill>
              <a:srgbClr val="F0F1F4"/>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432686" y="3713163"/>
            <a:ext cx="7668000" cy="0"/>
          </a:xfrm>
          <a:prstGeom prst="line">
            <a:avLst/>
          </a:prstGeom>
          <a:ln w="6350">
            <a:solidFill>
              <a:srgbClr val="F0F1F4"/>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432686" y="3903662"/>
            <a:ext cx="7668000" cy="0"/>
          </a:xfrm>
          <a:prstGeom prst="line">
            <a:avLst/>
          </a:prstGeom>
          <a:ln w="6350">
            <a:solidFill>
              <a:srgbClr val="F0F1F4"/>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2432686" y="4070350"/>
            <a:ext cx="7668000" cy="0"/>
          </a:xfrm>
          <a:prstGeom prst="line">
            <a:avLst/>
          </a:prstGeom>
          <a:ln w="6350">
            <a:solidFill>
              <a:srgbClr val="F0F1F4"/>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432686" y="3332163"/>
            <a:ext cx="7668000" cy="0"/>
          </a:xfrm>
          <a:prstGeom prst="line">
            <a:avLst/>
          </a:prstGeom>
          <a:ln w="6350">
            <a:solidFill>
              <a:srgbClr val="F0F1F4"/>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432686" y="3522662"/>
            <a:ext cx="7668000" cy="0"/>
          </a:xfrm>
          <a:prstGeom prst="line">
            <a:avLst/>
          </a:prstGeom>
          <a:ln w="6350">
            <a:solidFill>
              <a:srgbClr val="F0F1F4"/>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714290" y="180913"/>
            <a:ext cx="10635342" cy="784362"/>
          </a:xfrm>
        </p:spPr>
        <p:txBody>
          <a:bodyPr>
            <a:normAutofit/>
          </a:bodyPr>
          <a:lstStyle/>
          <a:p>
            <a:pPr algn="ctr"/>
            <a:r>
              <a:rPr lang="en-GB" dirty="0">
                <a:solidFill>
                  <a:srgbClr val="000000"/>
                </a:solidFill>
              </a:rPr>
              <a:t>Prevalence of TD</a:t>
            </a:r>
          </a:p>
        </p:txBody>
      </p:sp>
      <p:sp>
        <p:nvSpPr>
          <p:cNvPr id="40" name="Content Placeholder 39"/>
          <p:cNvSpPr>
            <a:spLocks noGrp="1"/>
          </p:cNvSpPr>
          <p:nvPr>
            <p:ph idx="1"/>
          </p:nvPr>
        </p:nvSpPr>
        <p:spPr>
          <a:xfrm>
            <a:off x="815928" y="1120452"/>
            <a:ext cx="10202212" cy="1189343"/>
          </a:xfrm>
          <a:ln>
            <a:noFill/>
          </a:ln>
          <a:effectLst/>
        </p:spPr>
        <p:style>
          <a:lnRef idx="2">
            <a:schemeClr val="accent1"/>
          </a:lnRef>
          <a:fillRef idx="0">
            <a:schemeClr val="accent1"/>
          </a:fillRef>
          <a:effectRef idx="1">
            <a:schemeClr val="accent1"/>
          </a:effectRef>
          <a:fontRef idx="minor">
            <a:schemeClr val="tx1"/>
          </a:fontRef>
        </p:style>
        <p:txBody>
          <a:bodyPr>
            <a:normAutofit fontScale="92500" lnSpcReduction="20000"/>
          </a:bodyPr>
          <a:lstStyle/>
          <a:p>
            <a:pPr marL="180975" indent="-180975">
              <a:spcAft>
                <a:spcPts val="1200"/>
              </a:spcAft>
            </a:pPr>
            <a:r>
              <a:rPr lang="en-GB" sz="2000" dirty="0">
                <a:solidFill>
                  <a:srgbClr val="000000"/>
                </a:solidFill>
              </a:rPr>
              <a:t>Estimates vary widely depending on the criteria used to define TD</a:t>
            </a:r>
          </a:p>
          <a:p>
            <a:pPr marL="180975" indent="-180975">
              <a:spcAft>
                <a:spcPts val="1200"/>
              </a:spcAft>
            </a:pPr>
            <a:r>
              <a:rPr lang="en-GB" sz="2000" dirty="0">
                <a:solidFill>
                  <a:srgbClr val="000000"/>
                </a:solidFill>
              </a:rPr>
              <a:t>TD prevalence increases with age but can occur in men of all ages. Conditions associated with a high prevalence include:</a:t>
            </a:r>
            <a:r>
              <a:rPr lang="en-GB" sz="2000" baseline="30000" dirty="0">
                <a:solidFill>
                  <a:srgbClr val="000000"/>
                </a:solidFill>
              </a:rPr>
              <a:t>1</a:t>
            </a:r>
            <a:endParaRPr lang="en-GB" sz="2000" dirty="0">
              <a:solidFill>
                <a:srgbClr val="000000"/>
              </a:solidFill>
            </a:endParaRPr>
          </a:p>
          <a:p>
            <a:pPr marL="581025" lvl="1" indent="-180975">
              <a:spcAft>
                <a:spcPts val="1200"/>
              </a:spcAft>
            </a:pPr>
            <a:endParaRPr lang="en-GB" dirty="0"/>
          </a:p>
          <a:p>
            <a:pPr lvl="0"/>
            <a:endParaRPr lang="en-GB" dirty="0"/>
          </a:p>
          <a:p>
            <a:pPr lvl="0"/>
            <a:endParaRPr lang="en-GB" dirty="0"/>
          </a:p>
          <a:p>
            <a:pPr lvl="0"/>
            <a:endParaRPr lang="en-GB" dirty="0"/>
          </a:p>
          <a:p>
            <a:endParaRPr lang="en-US" dirty="0"/>
          </a:p>
        </p:txBody>
      </p:sp>
      <p:sp>
        <p:nvSpPr>
          <p:cNvPr id="3" name="TextBox 2"/>
          <p:cNvSpPr txBox="1"/>
          <p:nvPr/>
        </p:nvSpPr>
        <p:spPr>
          <a:xfrm>
            <a:off x="1534672" y="5979053"/>
            <a:ext cx="9122656" cy="253916"/>
          </a:xfrm>
          <a:prstGeom prst="rect">
            <a:avLst/>
          </a:prstGeom>
          <a:noFill/>
        </p:spPr>
        <p:txBody>
          <a:bodyPr wrap="square" rtlCol="0">
            <a:spAutoFit/>
          </a:bodyPr>
          <a:lstStyle/>
          <a:p>
            <a:r>
              <a:rPr lang="en-US" sz="1050" dirty="0">
                <a:solidFill>
                  <a:schemeClr val="accent5"/>
                </a:solidFill>
              </a:rPr>
              <a:t>1. </a:t>
            </a:r>
            <a:r>
              <a:rPr lang="da-DK" sz="1050" dirty="0" err="1">
                <a:solidFill>
                  <a:schemeClr val="accent5"/>
                </a:solidFill>
              </a:rPr>
              <a:t>Khera</a:t>
            </a:r>
            <a:r>
              <a:rPr lang="da-DK" sz="1050" dirty="0">
                <a:solidFill>
                  <a:schemeClr val="accent5"/>
                </a:solidFill>
              </a:rPr>
              <a:t> et al </a:t>
            </a:r>
            <a:r>
              <a:rPr lang="da-DK" sz="1050" i="1" dirty="0">
                <a:solidFill>
                  <a:schemeClr val="accent5"/>
                </a:solidFill>
              </a:rPr>
              <a:t>J Sex Med </a:t>
            </a:r>
            <a:r>
              <a:rPr lang="da-DK" sz="1050" dirty="0">
                <a:solidFill>
                  <a:schemeClr val="accent5"/>
                </a:solidFill>
              </a:rPr>
              <a:t>2016;13:1787-1804</a:t>
            </a:r>
            <a:r>
              <a:rPr lang="da-DK" sz="1050" b="1" dirty="0">
                <a:solidFill>
                  <a:schemeClr val="accent5"/>
                </a:solidFill>
                <a:latin typeface="Arial"/>
              </a:rPr>
              <a:t>. </a:t>
            </a:r>
            <a:r>
              <a:rPr lang="en-GB" sz="1050" dirty="0">
                <a:latin typeface="Arial"/>
              </a:rPr>
              <a:t>		</a:t>
            </a:r>
            <a:endParaRPr lang="en-US" sz="1050" dirty="0">
              <a:latin typeface="Arial"/>
            </a:endParaRPr>
          </a:p>
        </p:txBody>
      </p:sp>
      <p:sp>
        <p:nvSpPr>
          <p:cNvPr id="7" name="Rectangle 6"/>
          <p:cNvSpPr/>
          <p:nvPr/>
        </p:nvSpPr>
        <p:spPr>
          <a:xfrm>
            <a:off x="5129534" y="3650097"/>
            <a:ext cx="902429" cy="1287315"/>
          </a:xfrm>
          <a:prstGeom prst="rect">
            <a:avLst/>
          </a:prstGeom>
          <a:solidFill>
            <a:srgbClr val="75DB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8" name="Rectangle 7"/>
          <p:cNvSpPr/>
          <p:nvPr/>
        </p:nvSpPr>
        <p:spPr>
          <a:xfrm>
            <a:off x="6402925" y="4060558"/>
            <a:ext cx="902430" cy="875015"/>
          </a:xfrm>
          <a:prstGeom prst="rect">
            <a:avLst/>
          </a:prstGeom>
          <a:solidFill>
            <a:srgbClr val="75DB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9" name="Rectangle 8"/>
          <p:cNvSpPr/>
          <p:nvPr/>
        </p:nvSpPr>
        <p:spPr>
          <a:xfrm>
            <a:off x="2585173" y="4028813"/>
            <a:ext cx="900000" cy="906758"/>
          </a:xfrm>
          <a:prstGeom prst="rect">
            <a:avLst/>
          </a:prstGeom>
          <a:solidFill>
            <a:srgbClr val="00A8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0" name="Rectangle 9"/>
          <p:cNvSpPr/>
          <p:nvPr/>
        </p:nvSpPr>
        <p:spPr>
          <a:xfrm>
            <a:off x="3858567" y="4060556"/>
            <a:ext cx="900000" cy="879326"/>
          </a:xfrm>
          <a:prstGeom prst="rect">
            <a:avLst/>
          </a:prstGeom>
          <a:solidFill>
            <a:srgbClr val="00A8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1" name="Rectangle 10"/>
          <p:cNvSpPr/>
          <p:nvPr/>
        </p:nvSpPr>
        <p:spPr>
          <a:xfrm>
            <a:off x="5131961" y="3993549"/>
            <a:ext cx="900000" cy="950644"/>
          </a:xfrm>
          <a:prstGeom prst="rect">
            <a:avLst/>
          </a:prstGeom>
          <a:solidFill>
            <a:srgbClr val="00A8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pic>
        <p:nvPicPr>
          <p:cNvPr id="12" name="Picture 11" descr="dxfdddfdArtboard 2.png"/>
          <p:cNvPicPr>
            <a:picLocks noChangeAspect="1"/>
          </p:cNvPicPr>
          <p:nvPr/>
        </p:nvPicPr>
        <p:blipFill rotWithShape="1">
          <a:blip r:embed="rId3">
            <a:extLst>
              <a:ext uri="{28A0092B-C50C-407E-A947-70E740481C1C}">
                <a14:useLocalDpi xmlns:a14="http://schemas.microsoft.com/office/drawing/2010/main" val="0"/>
              </a:ext>
            </a:extLst>
          </a:blip>
          <a:srcRect l="16507" t="1994" r="73871" b="54233"/>
          <a:stretch/>
        </p:blipFill>
        <p:spPr>
          <a:xfrm>
            <a:off x="2785473" y="4065792"/>
            <a:ext cx="493927" cy="815494"/>
          </a:xfrm>
          <a:prstGeom prst="rect">
            <a:avLst/>
          </a:prstGeom>
        </p:spPr>
      </p:pic>
      <p:pic>
        <p:nvPicPr>
          <p:cNvPr id="13" name="Picture 12" descr="dxfdddfdArtboard 2.png"/>
          <p:cNvPicPr>
            <a:picLocks noChangeAspect="1"/>
          </p:cNvPicPr>
          <p:nvPr/>
        </p:nvPicPr>
        <p:blipFill rotWithShape="1">
          <a:blip r:embed="rId3">
            <a:extLst>
              <a:ext uri="{28A0092B-C50C-407E-A947-70E740481C1C}">
                <a14:useLocalDpi xmlns:a14="http://schemas.microsoft.com/office/drawing/2010/main" val="0"/>
              </a:ext>
            </a:extLst>
          </a:blip>
          <a:srcRect l="30221" t="3858" r="61709" b="54233"/>
          <a:stretch/>
        </p:blipFill>
        <p:spPr>
          <a:xfrm>
            <a:off x="4091674" y="4113942"/>
            <a:ext cx="449262" cy="846732"/>
          </a:xfrm>
          <a:prstGeom prst="rect">
            <a:avLst/>
          </a:prstGeom>
        </p:spPr>
      </p:pic>
      <p:pic>
        <p:nvPicPr>
          <p:cNvPr id="14" name="Picture 13" descr="dxfdddfdArtboard 2.png"/>
          <p:cNvPicPr>
            <a:picLocks noChangeAspect="1"/>
          </p:cNvPicPr>
          <p:nvPr/>
        </p:nvPicPr>
        <p:blipFill rotWithShape="1">
          <a:blip r:embed="rId3">
            <a:extLst>
              <a:ext uri="{28A0092B-C50C-407E-A947-70E740481C1C}">
                <a14:useLocalDpi xmlns:a14="http://schemas.microsoft.com/office/drawing/2010/main" val="0"/>
              </a:ext>
            </a:extLst>
          </a:blip>
          <a:srcRect l="42380" t="4868" r="47377" b="54232"/>
          <a:stretch/>
        </p:blipFill>
        <p:spPr>
          <a:xfrm>
            <a:off x="5299566" y="4052538"/>
            <a:ext cx="570217" cy="826350"/>
          </a:xfrm>
          <a:prstGeom prst="rect">
            <a:avLst/>
          </a:prstGeom>
        </p:spPr>
      </p:pic>
      <p:sp>
        <p:nvSpPr>
          <p:cNvPr id="16" name="Rectangle 15"/>
          <p:cNvSpPr/>
          <p:nvPr/>
        </p:nvSpPr>
        <p:spPr>
          <a:xfrm>
            <a:off x="7678749" y="4153881"/>
            <a:ext cx="900000" cy="782380"/>
          </a:xfrm>
          <a:prstGeom prst="rect">
            <a:avLst/>
          </a:prstGeom>
          <a:solidFill>
            <a:srgbClr val="00A8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pic>
        <p:nvPicPr>
          <p:cNvPr id="18" name="Picture 17" descr="fdArtboard 2.png"/>
          <p:cNvPicPr>
            <a:picLocks noChangeAspect="1"/>
          </p:cNvPicPr>
          <p:nvPr/>
        </p:nvPicPr>
        <p:blipFill rotWithShape="1">
          <a:blip r:embed="rId4">
            <a:extLst>
              <a:ext uri="{28A0092B-C50C-407E-A947-70E740481C1C}">
                <a14:useLocalDpi xmlns:a14="http://schemas.microsoft.com/office/drawing/2010/main" val="0"/>
              </a:ext>
            </a:extLst>
          </a:blip>
          <a:srcRect l="56439" t="-2753" r="3507" b="67126"/>
          <a:stretch/>
        </p:blipFill>
        <p:spPr>
          <a:xfrm rot="3499571">
            <a:off x="7800997" y="4065063"/>
            <a:ext cx="695517" cy="944495"/>
          </a:xfrm>
          <a:prstGeom prst="rect">
            <a:avLst/>
          </a:prstGeom>
        </p:spPr>
      </p:pic>
      <p:sp>
        <p:nvSpPr>
          <p:cNvPr id="31" name="Rectangle 30"/>
          <p:cNvSpPr/>
          <p:nvPr/>
        </p:nvSpPr>
        <p:spPr>
          <a:xfrm>
            <a:off x="6405355" y="4597435"/>
            <a:ext cx="900000" cy="346759"/>
          </a:xfrm>
          <a:prstGeom prst="rect">
            <a:avLst/>
          </a:prstGeom>
          <a:solidFill>
            <a:srgbClr val="00A8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pic>
        <p:nvPicPr>
          <p:cNvPr id="17" name="Picture 16" descr="fdArtboard 2.png"/>
          <p:cNvPicPr>
            <a:picLocks noChangeAspect="1"/>
          </p:cNvPicPr>
          <p:nvPr/>
        </p:nvPicPr>
        <p:blipFill rotWithShape="1">
          <a:blip r:embed="rId4">
            <a:extLst>
              <a:ext uri="{28A0092B-C50C-407E-A947-70E740481C1C}">
                <a14:useLocalDpi xmlns:a14="http://schemas.microsoft.com/office/drawing/2010/main" val="0"/>
              </a:ext>
            </a:extLst>
          </a:blip>
          <a:srcRect l="6268" t="69482" r="41400" b="2348"/>
          <a:stretch/>
        </p:blipFill>
        <p:spPr>
          <a:xfrm>
            <a:off x="6487895" y="4216541"/>
            <a:ext cx="755949" cy="621242"/>
          </a:xfrm>
          <a:prstGeom prst="rect">
            <a:avLst/>
          </a:prstGeom>
        </p:spPr>
      </p:pic>
      <p:cxnSp>
        <p:nvCxnSpPr>
          <p:cNvPr id="53" name="Straight Connector 52"/>
          <p:cNvCxnSpPr/>
          <p:nvPr/>
        </p:nvCxnSpPr>
        <p:spPr>
          <a:xfrm>
            <a:off x="2392997" y="3154397"/>
            <a:ext cx="0" cy="1789796"/>
          </a:xfrm>
          <a:prstGeom prst="line">
            <a:avLst/>
          </a:prstGeom>
          <a:ln>
            <a:solidFill>
              <a:srgbClr val="515676"/>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392997" y="4935571"/>
            <a:ext cx="7668000" cy="0"/>
          </a:xfrm>
          <a:prstGeom prst="line">
            <a:avLst/>
          </a:prstGeom>
          <a:ln w="19050">
            <a:solidFill>
              <a:srgbClr val="515676"/>
            </a:solidFill>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2044233" y="4805456"/>
            <a:ext cx="357790" cy="261610"/>
          </a:xfrm>
          <a:prstGeom prst="rect">
            <a:avLst/>
          </a:prstGeom>
          <a:noFill/>
        </p:spPr>
        <p:txBody>
          <a:bodyPr wrap="none" rtlCol="0">
            <a:spAutoFit/>
          </a:bodyPr>
          <a:lstStyle/>
          <a:p>
            <a:r>
              <a:rPr lang="en-GB" sz="1100" dirty="0"/>
              <a:t>0%</a:t>
            </a:r>
          </a:p>
        </p:txBody>
      </p:sp>
      <p:sp>
        <p:nvSpPr>
          <p:cNvPr id="56" name="TextBox 55"/>
          <p:cNvSpPr txBox="1"/>
          <p:nvPr/>
        </p:nvSpPr>
        <p:spPr>
          <a:xfrm>
            <a:off x="1972097" y="4626047"/>
            <a:ext cx="402674" cy="261610"/>
          </a:xfrm>
          <a:prstGeom prst="rect">
            <a:avLst/>
          </a:prstGeom>
          <a:noFill/>
        </p:spPr>
        <p:txBody>
          <a:bodyPr wrap="none" rtlCol="0">
            <a:spAutoFit/>
          </a:bodyPr>
          <a:lstStyle/>
          <a:p>
            <a:r>
              <a:rPr lang="en-GB" sz="1100" dirty="0"/>
              <a:t>10%</a:t>
            </a:r>
          </a:p>
        </p:txBody>
      </p:sp>
      <p:sp>
        <p:nvSpPr>
          <p:cNvPr id="57" name="TextBox 56"/>
          <p:cNvSpPr txBox="1"/>
          <p:nvPr/>
        </p:nvSpPr>
        <p:spPr>
          <a:xfrm>
            <a:off x="1972097" y="4446642"/>
            <a:ext cx="441146" cy="261610"/>
          </a:xfrm>
          <a:prstGeom prst="rect">
            <a:avLst/>
          </a:prstGeom>
          <a:noFill/>
        </p:spPr>
        <p:txBody>
          <a:bodyPr wrap="none" rtlCol="0">
            <a:spAutoFit/>
          </a:bodyPr>
          <a:lstStyle/>
          <a:p>
            <a:r>
              <a:rPr lang="en-GB" sz="1100" dirty="0"/>
              <a:t>20%</a:t>
            </a:r>
          </a:p>
        </p:txBody>
      </p:sp>
      <p:sp>
        <p:nvSpPr>
          <p:cNvPr id="58" name="TextBox 57"/>
          <p:cNvSpPr txBox="1"/>
          <p:nvPr/>
        </p:nvSpPr>
        <p:spPr>
          <a:xfrm>
            <a:off x="1972097" y="4267237"/>
            <a:ext cx="442750" cy="261610"/>
          </a:xfrm>
          <a:prstGeom prst="rect">
            <a:avLst/>
          </a:prstGeom>
          <a:noFill/>
        </p:spPr>
        <p:txBody>
          <a:bodyPr wrap="none" rtlCol="0">
            <a:spAutoFit/>
          </a:bodyPr>
          <a:lstStyle/>
          <a:p>
            <a:r>
              <a:rPr lang="en-GB" sz="1100" dirty="0"/>
              <a:t>30%</a:t>
            </a:r>
          </a:p>
        </p:txBody>
      </p:sp>
      <p:sp>
        <p:nvSpPr>
          <p:cNvPr id="59" name="TextBox 58"/>
          <p:cNvSpPr txBox="1"/>
          <p:nvPr/>
        </p:nvSpPr>
        <p:spPr>
          <a:xfrm>
            <a:off x="1972097" y="4087832"/>
            <a:ext cx="447558" cy="261610"/>
          </a:xfrm>
          <a:prstGeom prst="rect">
            <a:avLst/>
          </a:prstGeom>
          <a:noFill/>
        </p:spPr>
        <p:txBody>
          <a:bodyPr wrap="none" rtlCol="0">
            <a:spAutoFit/>
          </a:bodyPr>
          <a:lstStyle/>
          <a:p>
            <a:r>
              <a:rPr lang="en-GB" sz="1100" dirty="0"/>
              <a:t>40%</a:t>
            </a:r>
          </a:p>
        </p:txBody>
      </p:sp>
      <p:sp>
        <p:nvSpPr>
          <p:cNvPr id="60" name="TextBox 59"/>
          <p:cNvSpPr txBox="1"/>
          <p:nvPr/>
        </p:nvSpPr>
        <p:spPr>
          <a:xfrm>
            <a:off x="1972097" y="3908427"/>
            <a:ext cx="447558" cy="261610"/>
          </a:xfrm>
          <a:prstGeom prst="rect">
            <a:avLst/>
          </a:prstGeom>
          <a:noFill/>
        </p:spPr>
        <p:txBody>
          <a:bodyPr wrap="none" rtlCol="0">
            <a:spAutoFit/>
          </a:bodyPr>
          <a:lstStyle/>
          <a:p>
            <a:r>
              <a:rPr lang="en-GB" sz="1100" dirty="0"/>
              <a:t>50%</a:t>
            </a:r>
          </a:p>
        </p:txBody>
      </p:sp>
      <p:sp>
        <p:nvSpPr>
          <p:cNvPr id="61" name="TextBox 60"/>
          <p:cNvSpPr txBox="1"/>
          <p:nvPr/>
        </p:nvSpPr>
        <p:spPr>
          <a:xfrm>
            <a:off x="1972097" y="3729022"/>
            <a:ext cx="449162" cy="261610"/>
          </a:xfrm>
          <a:prstGeom prst="rect">
            <a:avLst/>
          </a:prstGeom>
          <a:noFill/>
        </p:spPr>
        <p:txBody>
          <a:bodyPr wrap="none" rtlCol="0">
            <a:spAutoFit/>
          </a:bodyPr>
          <a:lstStyle/>
          <a:p>
            <a:r>
              <a:rPr lang="en-GB" sz="1100" dirty="0"/>
              <a:t>60%</a:t>
            </a:r>
          </a:p>
        </p:txBody>
      </p:sp>
      <p:sp>
        <p:nvSpPr>
          <p:cNvPr id="62" name="TextBox 61"/>
          <p:cNvSpPr txBox="1"/>
          <p:nvPr/>
        </p:nvSpPr>
        <p:spPr>
          <a:xfrm>
            <a:off x="1972097" y="3549617"/>
            <a:ext cx="436338" cy="261610"/>
          </a:xfrm>
          <a:prstGeom prst="rect">
            <a:avLst/>
          </a:prstGeom>
          <a:noFill/>
        </p:spPr>
        <p:txBody>
          <a:bodyPr wrap="none" rtlCol="0">
            <a:spAutoFit/>
          </a:bodyPr>
          <a:lstStyle/>
          <a:p>
            <a:r>
              <a:rPr lang="en-GB" sz="1100" dirty="0"/>
              <a:t>70%</a:t>
            </a:r>
          </a:p>
        </p:txBody>
      </p:sp>
      <p:sp>
        <p:nvSpPr>
          <p:cNvPr id="63" name="TextBox 62"/>
          <p:cNvSpPr txBox="1"/>
          <p:nvPr/>
        </p:nvSpPr>
        <p:spPr>
          <a:xfrm>
            <a:off x="1899964" y="3021005"/>
            <a:ext cx="502061" cy="261610"/>
          </a:xfrm>
          <a:prstGeom prst="rect">
            <a:avLst/>
          </a:prstGeom>
          <a:noFill/>
        </p:spPr>
        <p:txBody>
          <a:bodyPr wrap="none" rtlCol="0">
            <a:spAutoFit/>
          </a:bodyPr>
          <a:lstStyle/>
          <a:p>
            <a:r>
              <a:rPr lang="en-GB" sz="1100" dirty="0"/>
              <a:t>100%</a:t>
            </a:r>
          </a:p>
        </p:txBody>
      </p:sp>
      <p:sp>
        <p:nvSpPr>
          <p:cNvPr id="64" name="TextBox 63"/>
          <p:cNvSpPr txBox="1"/>
          <p:nvPr/>
        </p:nvSpPr>
        <p:spPr>
          <a:xfrm>
            <a:off x="1972097" y="3190807"/>
            <a:ext cx="449162" cy="261610"/>
          </a:xfrm>
          <a:prstGeom prst="rect">
            <a:avLst/>
          </a:prstGeom>
          <a:noFill/>
        </p:spPr>
        <p:txBody>
          <a:bodyPr wrap="none" rtlCol="0">
            <a:spAutoFit/>
          </a:bodyPr>
          <a:lstStyle/>
          <a:p>
            <a:r>
              <a:rPr lang="en-GB" sz="1100" dirty="0"/>
              <a:t>90%</a:t>
            </a:r>
          </a:p>
        </p:txBody>
      </p:sp>
      <p:sp>
        <p:nvSpPr>
          <p:cNvPr id="65" name="TextBox 64"/>
          <p:cNvSpPr txBox="1"/>
          <p:nvPr/>
        </p:nvSpPr>
        <p:spPr>
          <a:xfrm>
            <a:off x="1972097" y="3370212"/>
            <a:ext cx="449162" cy="261610"/>
          </a:xfrm>
          <a:prstGeom prst="rect">
            <a:avLst/>
          </a:prstGeom>
          <a:noFill/>
        </p:spPr>
        <p:txBody>
          <a:bodyPr wrap="none" rtlCol="0">
            <a:spAutoFit/>
          </a:bodyPr>
          <a:lstStyle/>
          <a:p>
            <a:r>
              <a:rPr lang="en-GB" sz="1100" dirty="0"/>
              <a:t>80%</a:t>
            </a:r>
          </a:p>
        </p:txBody>
      </p:sp>
      <p:sp>
        <p:nvSpPr>
          <p:cNvPr id="66" name="Rectangle 65"/>
          <p:cNvSpPr/>
          <p:nvPr/>
        </p:nvSpPr>
        <p:spPr>
          <a:xfrm>
            <a:off x="2349851" y="3536157"/>
            <a:ext cx="1546704" cy="461665"/>
          </a:xfrm>
          <a:prstGeom prst="rect">
            <a:avLst/>
          </a:prstGeom>
        </p:spPr>
        <p:txBody>
          <a:bodyPr wrap="square">
            <a:spAutoFit/>
          </a:bodyPr>
          <a:lstStyle/>
          <a:p>
            <a:pPr marL="123825" indent="-180975" algn="ctr"/>
            <a:r>
              <a:rPr lang="en-GB" sz="1200" b="1" dirty="0"/>
              <a:t>Obesity</a:t>
            </a:r>
            <a:r>
              <a:rPr lang="en-GB" sz="1200" dirty="0"/>
              <a:t>: </a:t>
            </a:r>
            <a:r>
              <a:rPr lang="en-GB" sz="1200" b="1" dirty="0"/>
              <a:t>52%</a:t>
            </a:r>
            <a:r>
              <a:rPr lang="en-GB" sz="1200" dirty="0"/>
              <a:t> </a:t>
            </a:r>
          </a:p>
          <a:p>
            <a:pPr marL="123825" indent="-180975" algn="ctr"/>
            <a:r>
              <a:rPr lang="en-GB" sz="1200" dirty="0"/>
              <a:t>(BMI &gt; 30 kg/m</a:t>
            </a:r>
            <a:r>
              <a:rPr lang="en-GB" sz="1200" baseline="30000" dirty="0"/>
              <a:t>2</a:t>
            </a:r>
            <a:r>
              <a:rPr lang="en-GB" sz="1200" dirty="0"/>
              <a:t>)</a:t>
            </a:r>
          </a:p>
        </p:txBody>
      </p:sp>
      <p:sp>
        <p:nvSpPr>
          <p:cNvPr id="67" name="Rectangle 66"/>
          <p:cNvSpPr/>
          <p:nvPr/>
        </p:nvSpPr>
        <p:spPr>
          <a:xfrm>
            <a:off x="3703768" y="3613499"/>
            <a:ext cx="1263487" cy="461665"/>
          </a:xfrm>
          <a:prstGeom prst="rect">
            <a:avLst/>
          </a:prstGeom>
        </p:spPr>
        <p:txBody>
          <a:bodyPr wrap="none">
            <a:spAutoFit/>
          </a:bodyPr>
          <a:lstStyle/>
          <a:p>
            <a:pPr marL="123825" indent="-180975" algn="ctr"/>
            <a:r>
              <a:rPr lang="en-GB" sz="1200" b="1" dirty="0"/>
              <a:t>Type 2 </a:t>
            </a:r>
          </a:p>
          <a:p>
            <a:pPr marL="123825" indent="-180975" algn="ctr">
              <a:spcAft>
                <a:spcPts val="1200"/>
              </a:spcAft>
            </a:pPr>
            <a:r>
              <a:rPr lang="en-GB" sz="1200" b="1" dirty="0"/>
              <a:t>diabetes: 50%</a:t>
            </a:r>
            <a:r>
              <a:rPr lang="en-GB" sz="1200" dirty="0"/>
              <a:t> </a:t>
            </a:r>
          </a:p>
        </p:txBody>
      </p:sp>
      <p:sp>
        <p:nvSpPr>
          <p:cNvPr id="68" name="Rectangle 67"/>
          <p:cNvSpPr/>
          <p:nvPr/>
        </p:nvSpPr>
        <p:spPr>
          <a:xfrm>
            <a:off x="4493013" y="3030672"/>
            <a:ext cx="2228850" cy="646331"/>
          </a:xfrm>
          <a:prstGeom prst="rect">
            <a:avLst/>
          </a:prstGeom>
        </p:spPr>
        <p:txBody>
          <a:bodyPr wrap="square">
            <a:spAutoFit/>
          </a:bodyPr>
          <a:lstStyle/>
          <a:p>
            <a:pPr marL="123825" indent="-180975" algn="ctr"/>
            <a:r>
              <a:rPr lang="en-GB" sz="1200" b="1" dirty="0"/>
              <a:t>Chronic opioid </a:t>
            </a:r>
          </a:p>
          <a:p>
            <a:pPr marL="123825" indent="-180975" algn="ctr"/>
            <a:r>
              <a:rPr lang="en-GB" sz="1200" b="1" dirty="0"/>
              <a:t>use </a:t>
            </a:r>
            <a:r>
              <a:rPr lang="en-GB" sz="1200" dirty="0"/>
              <a:t>– </a:t>
            </a:r>
            <a:r>
              <a:rPr lang="en-GB" sz="1200" b="1" dirty="0"/>
              <a:t>53%</a:t>
            </a:r>
            <a:r>
              <a:rPr lang="en-GB" sz="1200" dirty="0"/>
              <a:t> (</a:t>
            </a:r>
            <a:r>
              <a:rPr lang="en-GB" sz="1200" b="1" dirty="0"/>
              <a:t>74%</a:t>
            </a:r>
            <a:r>
              <a:rPr lang="en-GB" sz="1200" dirty="0"/>
              <a:t> with </a:t>
            </a:r>
          </a:p>
          <a:p>
            <a:pPr marL="123825" indent="-180975" algn="ctr"/>
            <a:r>
              <a:rPr lang="en-GB" sz="1200" dirty="0"/>
              <a:t>long-acting formulations)</a:t>
            </a:r>
          </a:p>
        </p:txBody>
      </p:sp>
      <p:sp>
        <p:nvSpPr>
          <p:cNvPr id="69" name="Rectangle 68"/>
          <p:cNvSpPr/>
          <p:nvPr/>
        </p:nvSpPr>
        <p:spPr>
          <a:xfrm>
            <a:off x="6054066" y="3618483"/>
            <a:ext cx="1612942" cy="461665"/>
          </a:xfrm>
          <a:prstGeom prst="rect">
            <a:avLst/>
          </a:prstGeom>
        </p:spPr>
        <p:txBody>
          <a:bodyPr wrap="none">
            <a:spAutoFit/>
          </a:bodyPr>
          <a:lstStyle/>
          <a:p>
            <a:pPr marL="123825" indent="-180975" algn="ctr"/>
            <a:r>
              <a:rPr lang="en-GB" sz="1200" b="1" dirty="0"/>
              <a:t>Fractures</a:t>
            </a:r>
            <a:r>
              <a:rPr lang="en-GB" sz="1200" dirty="0"/>
              <a:t>: </a:t>
            </a:r>
            <a:r>
              <a:rPr lang="en-GB" sz="1200" b="1" dirty="0"/>
              <a:t>50%</a:t>
            </a:r>
            <a:r>
              <a:rPr lang="en-GB" sz="1200" dirty="0"/>
              <a:t> hip, </a:t>
            </a:r>
          </a:p>
          <a:p>
            <a:pPr marL="123825" indent="-180975" algn="ctr"/>
            <a:r>
              <a:rPr lang="en-GB" sz="1200" b="1" dirty="0"/>
              <a:t>20%</a:t>
            </a:r>
            <a:r>
              <a:rPr lang="en-GB" sz="1200" dirty="0"/>
              <a:t> vertebral</a:t>
            </a:r>
          </a:p>
        </p:txBody>
      </p:sp>
      <p:sp>
        <p:nvSpPr>
          <p:cNvPr id="70" name="Rectangle 69"/>
          <p:cNvSpPr/>
          <p:nvPr/>
        </p:nvSpPr>
        <p:spPr>
          <a:xfrm>
            <a:off x="7033339" y="3483170"/>
            <a:ext cx="2181225" cy="646331"/>
          </a:xfrm>
          <a:prstGeom prst="rect">
            <a:avLst/>
          </a:prstGeom>
        </p:spPr>
        <p:txBody>
          <a:bodyPr wrap="square">
            <a:spAutoFit/>
          </a:bodyPr>
          <a:lstStyle/>
          <a:p>
            <a:pPr marL="123825" indent="-180975" algn="ctr"/>
            <a:r>
              <a:rPr lang="en-GB" sz="1200" b="1" dirty="0"/>
              <a:t>Osteoporosis: 44% </a:t>
            </a:r>
          </a:p>
          <a:p>
            <a:pPr marL="123825" indent="-180975" algn="ctr"/>
            <a:r>
              <a:rPr lang="en-GB" sz="1200" dirty="0"/>
              <a:t>(effect mediated </a:t>
            </a:r>
          </a:p>
          <a:p>
            <a:pPr marL="123825" indent="-180975" algn="ctr"/>
            <a:r>
              <a:rPr lang="en-GB" sz="1200" dirty="0"/>
              <a:t>by low E2/SHBG)</a:t>
            </a:r>
          </a:p>
        </p:txBody>
      </p:sp>
      <p:sp>
        <p:nvSpPr>
          <p:cNvPr id="71" name="Rectangle 70"/>
          <p:cNvSpPr/>
          <p:nvPr/>
        </p:nvSpPr>
        <p:spPr>
          <a:xfrm>
            <a:off x="8952143" y="3725895"/>
            <a:ext cx="900000" cy="1210366"/>
          </a:xfrm>
          <a:prstGeom prst="rect">
            <a:avLst/>
          </a:prstGeom>
          <a:gradFill>
            <a:gsLst>
              <a:gs pos="68000">
                <a:srgbClr val="75DBFF"/>
              </a:gs>
              <a:gs pos="88000">
                <a:srgbClr val="00A8E1"/>
              </a:gs>
              <a:gs pos="100000">
                <a:srgbClr val="00A8E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pic>
        <p:nvPicPr>
          <p:cNvPr id="72" name="Picture 71" descr="fdArtboard 2.png"/>
          <p:cNvPicPr>
            <a:picLocks noChangeAspect="1"/>
          </p:cNvPicPr>
          <p:nvPr/>
        </p:nvPicPr>
        <p:blipFill rotWithShape="1">
          <a:blip r:embed="rId4">
            <a:extLst>
              <a:ext uri="{28A0092B-C50C-407E-A947-70E740481C1C}">
                <a14:useLocalDpi xmlns:a14="http://schemas.microsoft.com/office/drawing/2010/main" val="0"/>
              </a:ext>
            </a:extLst>
          </a:blip>
          <a:srcRect l="56440" t="40615" r="6872" b="36186"/>
          <a:stretch/>
        </p:blipFill>
        <p:spPr>
          <a:xfrm>
            <a:off x="9117118" y="4242260"/>
            <a:ext cx="529955" cy="511609"/>
          </a:xfrm>
          <a:prstGeom prst="rect">
            <a:avLst/>
          </a:prstGeom>
        </p:spPr>
      </p:pic>
      <p:sp>
        <p:nvSpPr>
          <p:cNvPr id="73" name="Rectangle 72"/>
          <p:cNvSpPr/>
          <p:nvPr/>
        </p:nvSpPr>
        <p:spPr>
          <a:xfrm>
            <a:off x="8409846" y="2933961"/>
            <a:ext cx="1944494" cy="830997"/>
          </a:xfrm>
          <a:prstGeom prst="rect">
            <a:avLst/>
          </a:prstGeom>
        </p:spPr>
        <p:txBody>
          <a:bodyPr wrap="square">
            <a:spAutoFit/>
          </a:bodyPr>
          <a:lstStyle/>
          <a:p>
            <a:pPr marL="123825" indent="-180975" algn="ctr"/>
            <a:r>
              <a:rPr lang="en-US" sz="1200" b="1" dirty="0">
                <a:latin typeface="+mj-lt"/>
              </a:rPr>
              <a:t>HIV-associated </a:t>
            </a:r>
          </a:p>
          <a:p>
            <a:pPr marL="123825" indent="-180975" algn="ctr"/>
            <a:r>
              <a:rPr lang="en-US" sz="1200" b="1" dirty="0">
                <a:latin typeface="+mj-lt"/>
              </a:rPr>
              <a:t>weight loss: 16-70% </a:t>
            </a:r>
          </a:p>
          <a:p>
            <a:pPr marL="123825" indent="-180975" algn="ctr"/>
            <a:r>
              <a:rPr lang="en-GB" sz="1200" dirty="0"/>
              <a:t>(linked to poor </a:t>
            </a:r>
          </a:p>
          <a:p>
            <a:pPr marL="123825" indent="-180975" algn="ctr"/>
            <a:r>
              <a:rPr lang="en-GB" sz="1200" dirty="0"/>
              <a:t>health status)</a:t>
            </a:r>
            <a:endParaRPr lang="en-US" sz="1200" b="1" dirty="0">
              <a:latin typeface="+mj-lt"/>
            </a:endParaRPr>
          </a:p>
        </p:txBody>
      </p:sp>
      <p:sp>
        <p:nvSpPr>
          <p:cNvPr id="4" name="Rectangle 3">
            <a:extLst>
              <a:ext uri="{FF2B5EF4-FFF2-40B4-BE49-F238E27FC236}">
                <a16:creationId xmlns:a16="http://schemas.microsoft.com/office/drawing/2014/main" id="{75B76D09-0EDC-471F-937C-B185F8568B26}"/>
              </a:ext>
            </a:extLst>
          </p:cNvPr>
          <p:cNvSpPr/>
          <p:nvPr/>
        </p:nvSpPr>
        <p:spPr>
          <a:xfrm>
            <a:off x="4064049" y="5254180"/>
            <a:ext cx="5938578" cy="276999"/>
          </a:xfrm>
          <a:prstGeom prst="rect">
            <a:avLst/>
          </a:prstGeom>
        </p:spPr>
        <p:txBody>
          <a:bodyPr wrap="square">
            <a:spAutoFit/>
          </a:bodyPr>
          <a:lstStyle/>
          <a:p>
            <a:r>
              <a:rPr lang="en-GB" sz="1200" b="1" dirty="0">
                <a:solidFill>
                  <a:schemeClr val="accent5"/>
                </a:solidFill>
              </a:rPr>
              <a:t>E2: </a:t>
            </a:r>
            <a:r>
              <a:rPr lang="en-GB" sz="1200" b="1" dirty="0" err="1">
                <a:solidFill>
                  <a:schemeClr val="accent5"/>
                </a:solidFill>
              </a:rPr>
              <a:t>estradiol</a:t>
            </a:r>
            <a:r>
              <a:rPr lang="en-GB" sz="1200" b="1" dirty="0">
                <a:solidFill>
                  <a:schemeClr val="accent5"/>
                </a:solidFill>
              </a:rPr>
              <a:t>, SHBG: sex hormone binding globulin</a:t>
            </a:r>
          </a:p>
        </p:txBody>
      </p:sp>
      <p:pic>
        <p:nvPicPr>
          <p:cNvPr id="6" name="Picture 5">
            <a:extLst>
              <a:ext uri="{FF2B5EF4-FFF2-40B4-BE49-F238E27FC236}">
                <a16:creationId xmlns:a16="http://schemas.microsoft.com/office/drawing/2014/main" id="{5F56218C-7A81-49A9-BCF1-1604F97E3E94}"/>
              </a:ext>
            </a:extLst>
          </p:cNvPr>
          <p:cNvPicPr>
            <a:picLocks noChangeAspect="1"/>
          </p:cNvPicPr>
          <p:nvPr/>
        </p:nvPicPr>
        <p:blipFill>
          <a:blip r:embed="rId5"/>
          <a:stretch>
            <a:fillRect/>
          </a:stretch>
        </p:blipFill>
        <p:spPr>
          <a:xfrm>
            <a:off x="815927" y="2472581"/>
            <a:ext cx="10202212" cy="2703927"/>
          </a:xfrm>
          <a:prstGeom prst="rect">
            <a:avLst/>
          </a:prstGeom>
        </p:spPr>
      </p:pic>
    </p:spTree>
    <p:extLst>
      <p:ext uri="{BB962C8B-B14F-4D97-AF65-F5344CB8AC3E}">
        <p14:creationId xmlns:p14="http://schemas.microsoft.com/office/powerpoint/2010/main" val="2957087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705" y="134863"/>
            <a:ext cx="10635342" cy="890633"/>
          </a:xfrm>
        </p:spPr>
        <p:txBody>
          <a:bodyPr>
            <a:normAutofit/>
          </a:bodyPr>
          <a:lstStyle/>
          <a:p>
            <a:pPr algn="ctr"/>
            <a:r>
              <a:rPr lang="en-GB" dirty="0">
                <a:solidFill>
                  <a:schemeClr val="accent5"/>
                </a:solidFill>
              </a:rPr>
              <a:t>Classification of TD</a:t>
            </a:r>
            <a:r>
              <a:rPr lang="en-GB" baseline="30000" dirty="0">
                <a:solidFill>
                  <a:schemeClr val="accent5"/>
                </a:solidFill>
              </a:rPr>
              <a:t>1,2</a:t>
            </a:r>
            <a:endParaRPr lang="en-GB" dirty="0">
              <a:solidFill>
                <a:schemeClr val="accent5"/>
              </a:solidFill>
            </a:endParaRPr>
          </a:p>
        </p:txBody>
      </p:sp>
      <p:sp>
        <p:nvSpPr>
          <p:cNvPr id="6" name="Rectangle 5"/>
          <p:cNvSpPr/>
          <p:nvPr/>
        </p:nvSpPr>
        <p:spPr>
          <a:xfrm>
            <a:off x="5843122" y="1562621"/>
            <a:ext cx="3233769" cy="784003"/>
          </a:xfrm>
          <a:prstGeom prst="rect">
            <a:avLst/>
          </a:prstGeom>
          <a:solidFill>
            <a:srgbClr val="95D6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ysClr val="windowText" lastClr="000000"/>
                </a:solidFill>
              </a:rPr>
              <a:t>Primary TD</a:t>
            </a:r>
          </a:p>
          <a:p>
            <a:pPr algn="ctr"/>
            <a:r>
              <a:rPr lang="en-US" sz="1100" b="1" dirty="0">
                <a:solidFill>
                  <a:sysClr val="windowText" lastClr="000000"/>
                </a:solidFill>
              </a:rPr>
              <a:t>Testicular damage</a:t>
            </a:r>
          </a:p>
        </p:txBody>
      </p:sp>
      <p:sp>
        <p:nvSpPr>
          <p:cNvPr id="7" name="TextBox 6"/>
          <p:cNvSpPr txBox="1"/>
          <p:nvPr/>
        </p:nvSpPr>
        <p:spPr>
          <a:xfrm>
            <a:off x="5834625" y="2436665"/>
            <a:ext cx="3233771" cy="1169551"/>
          </a:xfrm>
          <a:prstGeom prst="rect">
            <a:avLst/>
          </a:prstGeom>
          <a:solidFill>
            <a:srgbClr val="F0C945"/>
          </a:solidFill>
        </p:spPr>
        <p:txBody>
          <a:bodyPr wrap="square" rtlCol="0">
            <a:spAutoFit/>
          </a:bodyPr>
          <a:lstStyle/>
          <a:p>
            <a:pPr algn="ctr"/>
            <a:endParaRPr lang="en-US" sz="1400" b="1" dirty="0">
              <a:solidFill>
                <a:sysClr val="windowText" lastClr="000000"/>
              </a:solidFill>
              <a:latin typeface="Arial"/>
            </a:endParaRPr>
          </a:p>
          <a:p>
            <a:pPr algn="ctr"/>
            <a:r>
              <a:rPr lang="en-US" sz="1400" b="1" dirty="0">
                <a:solidFill>
                  <a:sysClr val="windowText" lastClr="000000"/>
                </a:solidFill>
              </a:rPr>
              <a:t>Functional TD</a:t>
            </a:r>
          </a:p>
          <a:p>
            <a:pPr algn="ctr"/>
            <a:r>
              <a:rPr lang="en-US" sz="1100" b="1" dirty="0">
                <a:solidFill>
                  <a:sysClr val="windowText" lastClr="000000"/>
                </a:solidFill>
              </a:rPr>
              <a:t>Caused by morbidities influencing Leydig Cell function and hypothalamic/pituitary response</a:t>
            </a:r>
            <a:endParaRPr lang="en-US" sz="700" b="1" dirty="0">
              <a:solidFill>
                <a:sysClr val="windowText" lastClr="000000"/>
              </a:solidFill>
            </a:endParaRPr>
          </a:p>
          <a:p>
            <a:pPr algn="ctr"/>
            <a:endParaRPr lang="en-US" sz="900" b="1" dirty="0">
              <a:solidFill>
                <a:sysClr val="windowText" lastClr="000000"/>
              </a:solidFill>
              <a:latin typeface="Arial"/>
            </a:endParaRPr>
          </a:p>
        </p:txBody>
      </p:sp>
      <p:sp>
        <p:nvSpPr>
          <p:cNvPr id="9" name="Rectangle 8"/>
          <p:cNvSpPr/>
          <p:nvPr/>
        </p:nvSpPr>
        <p:spPr>
          <a:xfrm>
            <a:off x="5843119" y="3700415"/>
            <a:ext cx="3233770" cy="785670"/>
          </a:xfrm>
          <a:prstGeom prst="rect">
            <a:avLst/>
          </a:prstGeom>
          <a:solidFill>
            <a:srgbClr val="95D6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ysClr val="windowText" lastClr="000000"/>
                </a:solidFill>
              </a:rPr>
              <a:t>Secondary TD </a:t>
            </a:r>
          </a:p>
          <a:p>
            <a:pPr algn="ctr"/>
            <a:r>
              <a:rPr lang="en-US" sz="1100" b="1" dirty="0">
                <a:solidFill>
                  <a:sysClr val="windowText" lastClr="000000"/>
                </a:solidFill>
              </a:rPr>
              <a:t>Hypothalamic/pituitary damage</a:t>
            </a:r>
          </a:p>
        </p:txBody>
      </p:sp>
      <p:cxnSp>
        <p:nvCxnSpPr>
          <p:cNvPr id="18" name="Straight Connector 17"/>
          <p:cNvCxnSpPr>
            <a:cxnSpLocks/>
          </p:cNvCxnSpPr>
          <p:nvPr/>
        </p:nvCxnSpPr>
        <p:spPr>
          <a:xfrm>
            <a:off x="9053606" y="1954621"/>
            <a:ext cx="856235" cy="0"/>
          </a:xfrm>
          <a:prstGeom prst="line">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cxnSpLocks/>
          </p:cNvCxnSpPr>
          <p:nvPr/>
        </p:nvCxnSpPr>
        <p:spPr>
          <a:xfrm flipH="1" flipV="1">
            <a:off x="9909839" y="1963089"/>
            <a:ext cx="2" cy="2137795"/>
          </a:xfrm>
          <a:prstGeom prst="line">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cxnSpLocks/>
          </p:cNvCxnSpPr>
          <p:nvPr/>
        </p:nvCxnSpPr>
        <p:spPr>
          <a:xfrm flipV="1">
            <a:off x="8867339" y="4100689"/>
            <a:ext cx="1042501" cy="1"/>
          </a:xfrm>
          <a:prstGeom prst="line">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94705" y="2663688"/>
            <a:ext cx="1282011" cy="719666"/>
          </a:xfrm>
          <a:prstGeom prst="rect">
            <a:avLst/>
          </a:prstGeom>
          <a:solidFill>
            <a:srgbClr val="00A8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2000">
                <a:solidFill>
                  <a:srgbClr val="00A8E1"/>
                </a:solidFill>
                <a:latin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200" dirty="0">
                <a:solidFill>
                  <a:sysClr val="windowText" lastClr="000000"/>
                </a:solidFill>
                <a:latin typeface="+mn-lt"/>
              </a:rPr>
              <a:t>Testosterone</a:t>
            </a:r>
            <a:r>
              <a:rPr lang="en-GB" sz="1200" dirty="0">
                <a:solidFill>
                  <a:sysClr val="windowText" lastClr="000000"/>
                </a:solidFill>
              </a:rPr>
              <a:t> </a:t>
            </a:r>
          </a:p>
          <a:p>
            <a:r>
              <a:rPr lang="en-GB" sz="2400" dirty="0">
                <a:solidFill>
                  <a:sysClr val="windowText" lastClr="000000"/>
                </a:solidFill>
              </a:rPr>
              <a:t>↓</a:t>
            </a:r>
            <a:r>
              <a:rPr lang="en-GB" sz="1600" dirty="0">
                <a:solidFill>
                  <a:sysClr val="windowText" lastClr="000000"/>
                </a:solidFill>
              </a:rPr>
              <a:t> </a:t>
            </a:r>
          </a:p>
        </p:txBody>
      </p:sp>
      <p:sp>
        <p:nvSpPr>
          <p:cNvPr id="26" name="TextBox 25"/>
          <p:cNvSpPr txBox="1"/>
          <p:nvPr/>
        </p:nvSpPr>
        <p:spPr>
          <a:xfrm>
            <a:off x="3549498" y="1762201"/>
            <a:ext cx="638594" cy="400110"/>
          </a:xfrm>
          <a:prstGeom prst="rect">
            <a:avLst/>
          </a:prstGeom>
          <a:solidFill>
            <a:srgbClr val="FF64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1100">
                <a:solidFill>
                  <a:schemeClr val="bg1"/>
                </a:solidFill>
                <a:latin typeface="Arial"/>
              </a:defRPr>
            </a:lvl1pPr>
          </a:lstStyle>
          <a:p>
            <a:r>
              <a:rPr lang="en-GB" sz="2000" dirty="0">
                <a:solidFill>
                  <a:sysClr val="windowText" lastClr="000000"/>
                </a:solidFill>
              </a:rPr>
              <a:t>↑</a:t>
            </a:r>
          </a:p>
        </p:txBody>
      </p:sp>
      <p:sp>
        <p:nvSpPr>
          <p:cNvPr id="27" name="TextBox 26"/>
          <p:cNvSpPr txBox="1"/>
          <p:nvPr/>
        </p:nvSpPr>
        <p:spPr>
          <a:xfrm>
            <a:off x="3549498" y="2831098"/>
            <a:ext cx="638594" cy="400110"/>
          </a:xfrm>
          <a:prstGeom prst="rect">
            <a:avLst/>
          </a:prstGeom>
          <a:solidFill>
            <a:srgbClr val="FF64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1100">
                <a:solidFill>
                  <a:schemeClr val="bg1"/>
                </a:solidFill>
                <a:latin typeface="Arial"/>
              </a:defRPr>
            </a:lvl1pPr>
          </a:lstStyle>
          <a:p>
            <a:r>
              <a:rPr lang="en-GB" sz="2000" dirty="0">
                <a:solidFill>
                  <a:sysClr val="windowText" lastClr="000000"/>
                </a:solidFill>
              </a:rPr>
              <a:t>→</a:t>
            </a:r>
          </a:p>
        </p:txBody>
      </p:sp>
      <p:sp>
        <p:nvSpPr>
          <p:cNvPr id="28" name="TextBox 27"/>
          <p:cNvSpPr txBox="1"/>
          <p:nvPr/>
        </p:nvSpPr>
        <p:spPr>
          <a:xfrm>
            <a:off x="3549497" y="3889049"/>
            <a:ext cx="638594" cy="400110"/>
          </a:xfrm>
          <a:prstGeom prst="rect">
            <a:avLst/>
          </a:prstGeom>
          <a:solidFill>
            <a:srgbClr val="FF64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1100">
                <a:solidFill>
                  <a:schemeClr val="bg1"/>
                </a:solidFill>
                <a:latin typeface="Arial"/>
              </a:defRPr>
            </a:lvl1pPr>
          </a:lstStyle>
          <a:p>
            <a:r>
              <a:rPr lang="en-GB" sz="2000" dirty="0">
                <a:solidFill>
                  <a:sysClr val="windowText" lastClr="000000"/>
                </a:solidFill>
              </a:rPr>
              <a:t>↓</a:t>
            </a:r>
          </a:p>
        </p:txBody>
      </p:sp>
      <p:cxnSp>
        <p:nvCxnSpPr>
          <p:cNvPr id="30" name="Straight Arrow Connector 29"/>
          <p:cNvCxnSpPr>
            <a:cxnSpLocks/>
            <a:stCxn id="24" idx="3"/>
            <a:endCxn id="51" idx="1"/>
          </p:cNvCxnSpPr>
          <p:nvPr/>
        </p:nvCxnSpPr>
        <p:spPr>
          <a:xfrm>
            <a:off x="1976716" y="3023521"/>
            <a:ext cx="459659" cy="3816"/>
          </a:xfrm>
          <a:prstGeom prst="straightConnector1">
            <a:avLst/>
          </a:prstGeom>
          <a:ln w="9525">
            <a:solidFill>
              <a:schemeClr val="bg1">
                <a:lumMod val="65000"/>
              </a:schemeClr>
            </a:solidFill>
            <a:prstDash val="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endCxn id="27" idx="1"/>
          </p:cNvCxnSpPr>
          <p:nvPr/>
        </p:nvCxnSpPr>
        <p:spPr>
          <a:xfrm>
            <a:off x="3230202" y="3031153"/>
            <a:ext cx="319296" cy="0"/>
          </a:xfrm>
          <a:prstGeom prst="straightConnector1">
            <a:avLst/>
          </a:prstGeom>
          <a:ln w="9525">
            <a:solidFill>
              <a:schemeClr val="bg1">
                <a:lumMod val="65000"/>
              </a:schemeClr>
            </a:solidFill>
            <a:prstDash val="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cxnSpLocks/>
            <a:stCxn id="27" idx="3"/>
            <a:endCxn id="7" idx="1"/>
          </p:cNvCxnSpPr>
          <p:nvPr/>
        </p:nvCxnSpPr>
        <p:spPr>
          <a:xfrm flipV="1">
            <a:off x="4188092" y="3021441"/>
            <a:ext cx="1646533" cy="9712"/>
          </a:xfrm>
          <a:prstGeom prst="straightConnector1">
            <a:avLst/>
          </a:prstGeom>
          <a:ln w="9525">
            <a:solidFill>
              <a:schemeClr val="bg1">
                <a:lumMod val="65000"/>
              </a:schemeClr>
            </a:solidFill>
            <a:prstDash val="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cxnSpLocks/>
            <a:stCxn id="26" idx="3"/>
            <a:endCxn id="6" idx="1"/>
          </p:cNvCxnSpPr>
          <p:nvPr/>
        </p:nvCxnSpPr>
        <p:spPr>
          <a:xfrm flipV="1">
            <a:off x="4188092" y="1954623"/>
            <a:ext cx="1655030" cy="7633"/>
          </a:xfrm>
          <a:prstGeom prst="straightConnector1">
            <a:avLst/>
          </a:prstGeom>
          <a:ln w="9525">
            <a:solidFill>
              <a:schemeClr val="bg1">
                <a:lumMod val="65000"/>
              </a:schemeClr>
            </a:solidFill>
            <a:prstDash val="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cxnSpLocks/>
            <a:stCxn id="28" idx="3"/>
            <a:endCxn id="9" idx="1"/>
          </p:cNvCxnSpPr>
          <p:nvPr/>
        </p:nvCxnSpPr>
        <p:spPr>
          <a:xfrm>
            <a:off x="4188091" y="4089104"/>
            <a:ext cx="1655028" cy="4146"/>
          </a:xfrm>
          <a:prstGeom prst="straightConnector1">
            <a:avLst/>
          </a:prstGeom>
          <a:ln w="9525">
            <a:solidFill>
              <a:schemeClr val="bg1">
                <a:lumMod val="65000"/>
              </a:schemeClr>
            </a:solidFill>
            <a:prstDash val="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2910905" y="1962256"/>
            <a:ext cx="638592" cy="0"/>
          </a:xfrm>
          <a:prstGeom prst="straightConnector1">
            <a:avLst/>
          </a:prstGeom>
          <a:ln w="9525">
            <a:solidFill>
              <a:schemeClr val="bg1">
                <a:lumMod val="65000"/>
              </a:schemeClr>
            </a:solidFill>
            <a:prstDash val="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2910905" y="4089103"/>
            <a:ext cx="638592" cy="0"/>
          </a:xfrm>
          <a:prstGeom prst="straightConnector1">
            <a:avLst/>
          </a:prstGeom>
          <a:ln w="9525">
            <a:solidFill>
              <a:schemeClr val="bg1">
                <a:lumMod val="65000"/>
              </a:schemeClr>
            </a:solidFill>
            <a:prstDash val="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2910905" y="1973206"/>
            <a:ext cx="0" cy="2126847"/>
          </a:xfrm>
          <a:prstGeom prst="line">
            <a:avLst/>
          </a:prstGeom>
          <a:ln w="9525">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436375" y="2671320"/>
            <a:ext cx="876719" cy="712034"/>
          </a:xfrm>
          <a:prstGeom prst="rect">
            <a:avLst/>
          </a:prstGeom>
          <a:solidFill>
            <a:srgbClr val="FF64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2000">
                <a:solidFill>
                  <a:srgbClr val="00A8E1"/>
                </a:solidFill>
                <a:latin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100" dirty="0">
                <a:solidFill>
                  <a:sysClr val="windowText" lastClr="000000"/>
                </a:solidFill>
                <a:latin typeface="+mn-lt"/>
              </a:rPr>
              <a:t>LH/FSH</a:t>
            </a:r>
          </a:p>
        </p:txBody>
      </p:sp>
      <p:sp>
        <p:nvSpPr>
          <p:cNvPr id="60" name="Rectangle 59"/>
          <p:cNvSpPr/>
          <p:nvPr/>
        </p:nvSpPr>
        <p:spPr>
          <a:xfrm>
            <a:off x="9343169" y="2672152"/>
            <a:ext cx="1133343" cy="712035"/>
          </a:xfrm>
          <a:prstGeom prst="rect">
            <a:avLst/>
          </a:prstGeom>
          <a:solidFill>
            <a:srgbClr val="95D6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solidFill>
                  <a:sysClr val="windowText" lastClr="000000"/>
                </a:solidFill>
              </a:rPr>
              <a:t>Classical</a:t>
            </a:r>
          </a:p>
          <a:p>
            <a:pPr algn="ctr"/>
            <a:r>
              <a:rPr lang="en-US" sz="1050" b="1" dirty="0">
                <a:solidFill>
                  <a:sysClr val="windowText" lastClr="000000"/>
                </a:solidFill>
              </a:rPr>
              <a:t>TD</a:t>
            </a:r>
            <a:endParaRPr lang="en-US" sz="900" b="1" dirty="0">
              <a:solidFill>
                <a:sysClr val="windowText" lastClr="000000"/>
              </a:solidFill>
            </a:endParaRPr>
          </a:p>
        </p:txBody>
      </p:sp>
      <p:sp>
        <p:nvSpPr>
          <p:cNvPr id="67" name="Rectangle 66"/>
          <p:cNvSpPr/>
          <p:nvPr/>
        </p:nvSpPr>
        <p:spPr>
          <a:xfrm>
            <a:off x="1630013" y="5934485"/>
            <a:ext cx="10009535" cy="338554"/>
          </a:xfrm>
          <a:prstGeom prst="rect">
            <a:avLst/>
          </a:prstGeom>
        </p:spPr>
        <p:txBody>
          <a:bodyPr wrap="square">
            <a:spAutoFit/>
          </a:bodyPr>
          <a:lstStyle/>
          <a:p>
            <a:pPr marL="228600" indent="-228600">
              <a:buAutoNum type="arabicPeriod"/>
            </a:pPr>
            <a:r>
              <a:rPr lang="en-GB" sz="800" dirty="0" err="1">
                <a:solidFill>
                  <a:schemeClr val="accent5"/>
                </a:solidFill>
              </a:rPr>
              <a:t>Dohle</a:t>
            </a:r>
            <a:r>
              <a:rPr lang="en-GB" sz="800" dirty="0">
                <a:solidFill>
                  <a:schemeClr val="accent5"/>
                </a:solidFill>
              </a:rPr>
              <a:t> GR </a:t>
            </a:r>
            <a:r>
              <a:rPr lang="en-GB" sz="800" i="1" dirty="0">
                <a:solidFill>
                  <a:schemeClr val="accent5"/>
                </a:solidFill>
              </a:rPr>
              <a:t>et al. </a:t>
            </a:r>
            <a:r>
              <a:rPr lang="en-GB" sz="800" dirty="0">
                <a:solidFill>
                  <a:schemeClr val="accent5"/>
                </a:solidFill>
              </a:rPr>
              <a:t>Guidelines of Male Hypogonadism. European Association of Urology 2018. Available at: https://uroweb.org/guideline/male-hypogonadism/#4 Accessed Sept 2020</a:t>
            </a:r>
          </a:p>
          <a:p>
            <a:pPr marL="228600" indent="-228600">
              <a:buAutoNum type="arabicPeriod"/>
            </a:pPr>
            <a:r>
              <a:rPr lang="en-GB" sz="800" dirty="0">
                <a:solidFill>
                  <a:schemeClr val="accent5"/>
                </a:solidFill>
              </a:rPr>
              <a:t>Bhasin </a:t>
            </a:r>
            <a:r>
              <a:rPr lang="en-GB" sz="800" i="1" dirty="0">
                <a:solidFill>
                  <a:schemeClr val="accent5"/>
                </a:solidFill>
              </a:rPr>
              <a:t>et al.</a:t>
            </a:r>
            <a:r>
              <a:rPr lang="en-GB" sz="800" dirty="0">
                <a:solidFill>
                  <a:schemeClr val="accent5"/>
                </a:solidFill>
              </a:rPr>
              <a:t> Testosterone Therapy in Men With Hypogonadism: An Endocrine Society Clinical Practice Guideline. </a:t>
            </a:r>
            <a:r>
              <a:rPr lang="en-GB" sz="800" i="1" dirty="0">
                <a:solidFill>
                  <a:schemeClr val="accent5"/>
                </a:solidFill>
              </a:rPr>
              <a:t>J Clin Endocrinol Metab.</a:t>
            </a:r>
            <a:r>
              <a:rPr lang="en-GB" sz="800" dirty="0">
                <a:solidFill>
                  <a:schemeClr val="accent5"/>
                </a:solidFill>
              </a:rPr>
              <a:t> 2018;103(5):1715-1744.</a:t>
            </a:r>
          </a:p>
        </p:txBody>
      </p:sp>
      <p:sp>
        <p:nvSpPr>
          <p:cNvPr id="3" name="TextBox 2"/>
          <p:cNvSpPr txBox="1"/>
          <p:nvPr/>
        </p:nvSpPr>
        <p:spPr>
          <a:xfrm>
            <a:off x="4527906" y="3028950"/>
            <a:ext cx="184731" cy="369332"/>
          </a:xfrm>
          <a:prstGeom prst="rect">
            <a:avLst/>
          </a:prstGeom>
          <a:noFill/>
        </p:spPr>
        <p:txBody>
          <a:bodyPr wrap="none" rtlCol="0">
            <a:spAutoFit/>
          </a:bodyPr>
          <a:lstStyle/>
          <a:p>
            <a:endParaRPr lang="en-GB" dirty="0">
              <a:solidFill>
                <a:sysClr val="windowText" lastClr="000000"/>
              </a:solidFill>
            </a:endParaRPr>
          </a:p>
        </p:txBody>
      </p:sp>
      <p:sp>
        <p:nvSpPr>
          <p:cNvPr id="4" name="TextBox 3"/>
          <p:cNvSpPr txBox="1"/>
          <p:nvPr/>
        </p:nvSpPr>
        <p:spPr>
          <a:xfrm>
            <a:off x="3246668" y="2131147"/>
            <a:ext cx="1548822" cy="261610"/>
          </a:xfrm>
          <a:prstGeom prst="rect">
            <a:avLst/>
          </a:prstGeom>
          <a:noFill/>
        </p:spPr>
        <p:txBody>
          <a:bodyPr wrap="none" rtlCol="0">
            <a:spAutoFit/>
          </a:bodyPr>
          <a:lstStyle/>
          <a:p>
            <a:r>
              <a:rPr lang="en-GB" sz="1100" dirty="0">
                <a:solidFill>
                  <a:sysClr val="windowText" lastClr="000000"/>
                </a:solidFill>
              </a:rPr>
              <a:t>Hypergonadotropic</a:t>
            </a:r>
            <a:endParaRPr lang="en-GB" sz="1050" dirty="0">
              <a:solidFill>
                <a:sysClr val="windowText" lastClr="000000"/>
              </a:solidFill>
            </a:endParaRPr>
          </a:p>
        </p:txBody>
      </p:sp>
      <p:sp>
        <p:nvSpPr>
          <p:cNvPr id="8" name="TextBox 7"/>
          <p:cNvSpPr txBox="1"/>
          <p:nvPr/>
        </p:nvSpPr>
        <p:spPr>
          <a:xfrm>
            <a:off x="3192171" y="3193872"/>
            <a:ext cx="1655023" cy="430887"/>
          </a:xfrm>
          <a:prstGeom prst="rect">
            <a:avLst/>
          </a:prstGeom>
          <a:noFill/>
        </p:spPr>
        <p:txBody>
          <a:bodyPr wrap="square" rtlCol="0">
            <a:spAutoFit/>
          </a:bodyPr>
          <a:lstStyle/>
          <a:p>
            <a:pPr algn="ctr"/>
            <a:r>
              <a:rPr lang="en-GB" sz="1100" dirty="0">
                <a:solidFill>
                  <a:sysClr val="windowText" lastClr="000000"/>
                </a:solidFill>
              </a:rPr>
              <a:t>Low normogonadotropic</a:t>
            </a:r>
          </a:p>
        </p:txBody>
      </p:sp>
      <p:sp>
        <p:nvSpPr>
          <p:cNvPr id="10" name="TextBox 9"/>
          <p:cNvSpPr txBox="1"/>
          <p:nvPr/>
        </p:nvSpPr>
        <p:spPr>
          <a:xfrm>
            <a:off x="3260258" y="4318139"/>
            <a:ext cx="1499128" cy="261610"/>
          </a:xfrm>
          <a:prstGeom prst="rect">
            <a:avLst/>
          </a:prstGeom>
          <a:noFill/>
        </p:spPr>
        <p:txBody>
          <a:bodyPr wrap="none" rtlCol="0">
            <a:spAutoFit/>
          </a:bodyPr>
          <a:lstStyle/>
          <a:p>
            <a:r>
              <a:rPr lang="en-GB" sz="1100" dirty="0">
                <a:solidFill>
                  <a:sysClr val="windowText" lastClr="000000"/>
                </a:solidFill>
              </a:rPr>
              <a:t>Hypogonadotropic</a:t>
            </a:r>
            <a:endParaRPr lang="en-GB" dirty="0">
              <a:solidFill>
                <a:sysClr val="windowText" lastClr="000000"/>
              </a:solidFill>
            </a:endParaRPr>
          </a:p>
        </p:txBody>
      </p:sp>
      <p:sp>
        <p:nvSpPr>
          <p:cNvPr id="29" name="TextBox 28"/>
          <p:cNvSpPr txBox="1"/>
          <p:nvPr/>
        </p:nvSpPr>
        <p:spPr>
          <a:xfrm>
            <a:off x="2187383" y="5067894"/>
            <a:ext cx="4001416" cy="253916"/>
          </a:xfrm>
          <a:prstGeom prst="rect">
            <a:avLst/>
          </a:prstGeom>
          <a:noFill/>
        </p:spPr>
        <p:txBody>
          <a:bodyPr wrap="none" rtlCol="0">
            <a:spAutoFit/>
          </a:bodyPr>
          <a:lstStyle/>
          <a:p>
            <a:r>
              <a:rPr lang="en-GB" sz="1050" b="1" dirty="0">
                <a:solidFill>
                  <a:schemeClr val="accent5"/>
                </a:solidFill>
              </a:rPr>
              <a:t>LH: luteinizing hormone, </a:t>
            </a:r>
            <a:r>
              <a:rPr lang="en-US" sz="1050" b="1" dirty="0">
                <a:solidFill>
                  <a:schemeClr val="accent5"/>
                </a:solidFill>
              </a:rPr>
              <a:t>FSH: </a:t>
            </a:r>
            <a:r>
              <a:rPr lang="en-GB" sz="1050" b="1" dirty="0">
                <a:solidFill>
                  <a:schemeClr val="accent5"/>
                </a:solidFill>
              </a:rPr>
              <a:t>follicle-stimulating hormone</a:t>
            </a:r>
            <a:r>
              <a:rPr lang="en-US" sz="1050" b="1" dirty="0">
                <a:solidFill>
                  <a:schemeClr val="accent5"/>
                </a:solidFill>
              </a:rPr>
              <a:t> </a:t>
            </a:r>
          </a:p>
        </p:txBody>
      </p:sp>
    </p:spTree>
    <p:extLst>
      <p:ext uri="{BB962C8B-B14F-4D97-AF65-F5344CB8AC3E}">
        <p14:creationId xmlns:p14="http://schemas.microsoft.com/office/powerpoint/2010/main" val="1205399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07BF593-2FCE-46BB-BA23-DD92776052A9}"/>
              </a:ext>
            </a:extLst>
          </p:cNvPr>
          <p:cNvSpPr txBox="1">
            <a:spLocks/>
          </p:cNvSpPr>
          <p:nvPr/>
        </p:nvSpPr>
        <p:spPr>
          <a:xfrm>
            <a:off x="1581150" y="1"/>
            <a:ext cx="9086850" cy="1179414"/>
          </a:xfrm>
          <a:prstGeom prst="rect">
            <a:avLst/>
          </a:prstGeom>
        </p:spPr>
        <p:txBody>
          <a:bodyPr vert="horz" lIns="91440" tIns="45720" rIns="91440" bIns="45720" rtlCol="0" anchor="ctr">
            <a:normAutofit/>
          </a:bodyPr>
          <a:lstStyle>
            <a:lvl1pPr algn="l" defTabSz="457200" rtl="0" eaLnBrk="1" latinLnBrk="0" hangingPunct="1">
              <a:lnSpc>
                <a:spcPct val="80000"/>
              </a:lnSpc>
              <a:spcBef>
                <a:spcPct val="0"/>
              </a:spcBef>
              <a:buClr>
                <a:schemeClr val="tx2"/>
              </a:buClr>
              <a:buNone/>
              <a:defRPr sz="4400" b="1" i="0" kern="1200" baseline="0">
                <a:solidFill>
                  <a:schemeClr val="tx2"/>
                </a:solidFill>
                <a:latin typeface="Calibri"/>
                <a:ea typeface="+mj-ea"/>
                <a:cs typeface="+mj-cs"/>
              </a:defRPr>
            </a:lvl1pPr>
          </a:lstStyle>
          <a:p>
            <a:pPr algn="ctr">
              <a:buClr>
                <a:srgbClr val="005294"/>
              </a:buClr>
              <a:defRPr/>
            </a:pPr>
            <a:r>
              <a:rPr lang="en-GB" sz="4000" b="0" dirty="0">
                <a:solidFill>
                  <a:schemeClr val="accent5"/>
                </a:solidFill>
                <a:latin typeface="+mj-lt"/>
              </a:rPr>
              <a:t>Causes of (TD)</a:t>
            </a:r>
          </a:p>
        </p:txBody>
      </p:sp>
      <p:graphicFrame>
        <p:nvGraphicFramePr>
          <p:cNvPr id="6" name="Content Placeholder 9">
            <a:extLst>
              <a:ext uri="{FF2B5EF4-FFF2-40B4-BE49-F238E27FC236}">
                <a16:creationId xmlns:a16="http://schemas.microsoft.com/office/drawing/2014/main" id="{404CBCB4-3B99-4AA5-999E-6F7A56BBD653}"/>
              </a:ext>
            </a:extLst>
          </p:cNvPr>
          <p:cNvGraphicFramePr>
            <a:graphicFrameLocks/>
          </p:cNvGraphicFramePr>
          <p:nvPr>
            <p:extLst>
              <p:ext uri="{D42A27DB-BD31-4B8C-83A1-F6EECF244321}">
                <p14:modId xmlns:p14="http://schemas.microsoft.com/office/powerpoint/2010/main" val="118885642"/>
              </p:ext>
            </p:extLst>
          </p:nvPr>
        </p:nvGraphicFramePr>
        <p:xfrm>
          <a:off x="1129266" y="1476891"/>
          <a:ext cx="9460262" cy="3679903"/>
        </p:xfrm>
        <a:graphic>
          <a:graphicData uri="http://schemas.openxmlformats.org/drawingml/2006/table">
            <a:tbl>
              <a:tblPr firstRow="1" bandRow="1">
                <a:tableStyleId>{5C22544A-7EE6-4342-B048-85BDC9FD1C3A}</a:tableStyleId>
              </a:tblPr>
              <a:tblGrid>
                <a:gridCol w="2077192">
                  <a:extLst>
                    <a:ext uri="{9D8B030D-6E8A-4147-A177-3AD203B41FA5}">
                      <a16:colId xmlns:a16="http://schemas.microsoft.com/office/drawing/2014/main" val="3524964432"/>
                    </a:ext>
                  </a:extLst>
                </a:gridCol>
                <a:gridCol w="1670786">
                  <a:extLst>
                    <a:ext uri="{9D8B030D-6E8A-4147-A177-3AD203B41FA5}">
                      <a16:colId xmlns:a16="http://schemas.microsoft.com/office/drawing/2014/main" val="2286098851"/>
                    </a:ext>
                  </a:extLst>
                </a:gridCol>
                <a:gridCol w="2235240">
                  <a:extLst>
                    <a:ext uri="{9D8B030D-6E8A-4147-A177-3AD203B41FA5}">
                      <a16:colId xmlns:a16="http://schemas.microsoft.com/office/drawing/2014/main" val="2260614357"/>
                    </a:ext>
                  </a:extLst>
                </a:gridCol>
                <a:gridCol w="3477044">
                  <a:extLst>
                    <a:ext uri="{9D8B030D-6E8A-4147-A177-3AD203B41FA5}">
                      <a16:colId xmlns:a16="http://schemas.microsoft.com/office/drawing/2014/main" val="3325599383"/>
                    </a:ext>
                  </a:extLst>
                </a:gridCol>
              </a:tblGrid>
              <a:tr h="299242">
                <a:tc gridSpan="2">
                  <a:txBody>
                    <a:bodyPr/>
                    <a:lstStyle/>
                    <a:p>
                      <a:r>
                        <a:rPr lang="en-GB" sz="1200" dirty="0">
                          <a:latin typeface="+mn-lt"/>
                          <a:cs typeface="Helvetica" panose="020B0604020202020204" pitchFamily="34" charset="0"/>
                        </a:rPr>
                        <a:t>Primary TD</a:t>
                      </a:r>
                    </a:p>
                  </a:txBody>
                  <a:tcPr marL="68580" marR="68580" marT="34290" marB="34290"/>
                </a:tc>
                <a:tc hMerge="1">
                  <a:txBody>
                    <a:bodyPr/>
                    <a:lstStyle/>
                    <a:p>
                      <a:endParaRPr lang="en-GB"/>
                    </a:p>
                  </a:txBody>
                  <a:tcPr/>
                </a:tc>
                <a:tc gridSpan="2">
                  <a:txBody>
                    <a:bodyPr/>
                    <a:lstStyle/>
                    <a:p>
                      <a:r>
                        <a:rPr lang="en-GB" sz="1200" dirty="0">
                          <a:latin typeface="+mn-lt"/>
                          <a:cs typeface="Helvetica" panose="020B0604020202020204" pitchFamily="34" charset="0"/>
                        </a:rPr>
                        <a:t>Secondary TD</a:t>
                      </a:r>
                    </a:p>
                  </a:txBody>
                  <a:tcPr marL="68580" marR="68580" marT="34290" marB="34290"/>
                </a:tc>
                <a:tc hMerge="1">
                  <a:txBody>
                    <a:bodyPr/>
                    <a:lstStyle/>
                    <a:p>
                      <a:endParaRPr lang="en-GB"/>
                    </a:p>
                  </a:txBody>
                  <a:tcPr/>
                </a:tc>
                <a:extLst>
                  <a:ext uri="{0D108BD9-81ED-4DB2-BD59-A6C34878D82A}">
                    <a16:rowId xmlns:a16="http://schemas.microsoft.com/office/drawing/2014/main" val="2648212255"/>
                  </a:ext>
                </a:extLst>
              </a:tr>
              <a:tr h="3380661">
                <a:tc>
                  <a:txBody>
                    <a:bodyPr/>
                    <a:lstStyle/>
                    <a:p>
                      <a:pPr marL="0" indent="0">
                        <a:buFont typeface="Arial" panose="020B0604020202020204" pitchFamily="34" charset="0"/>
                        <a:buNone/>
                      </a:pPr>
                      <a:r>
                        <a:rPr lang="en-US" sz="1200" b="1" kern="1200" dirty="0">
                          <a:solidFill>
                            <a:srgbClr val="000000"/>
                          </a:solidFill>
                          <a:effectLst/>
                          <a:latin typeface="+mn-lt"/>
                          <a:ea typeface="+mn-ea"/>
                          <a:cs typeface="Helvetica" panose="020B0604020202020204" pitchFamily="34" charset="0"/>
                        </a:rPr>
                        <a:t>Organic</a:t>
                      </a:r>
                      <a:endParaRPr lang="en-GB" sz="1200" kern="1200" dirty="0">
                        <a:solidFill>
                          <a:srgbClr val="000000"/>
                        </a:solidFill>
                        <a:effectLst/>
                        <a:latin typeface="+mn-lt"/>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mn-lt"/>
                          <a:ea typeface="+mn-ea"/>
                          <a:cs typeface="Helvetica" panose="020B0604020202020204" pitchFamily="34" charset="0"/>
                        </a:rPr>
                        <a:t>Klinefelter syndrome</a:t>
                      </a:r>
                      <a:endParaRPr lang="en-GB" sz="1200" kern="1200" dirty="0">
                        <a:solidFill>
                          <a:srgbClr val="000000"/>
                        </a:solidFill>
                        <a:effectLst/>
                        <a:latin typeface="+mn-lt"/>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mn-lt"/>
                          <a:ea typeface="+mn-ea"/>
                          <a:cs typeface="Helvetica" panose="020B0604020202020204" pitchFamily="34" charset="0"/>
                        </a:rPr>
                        <a:t>Cryptorchidism, anorchia</a:t>
                      </a:r>
                      <a:endParaRPr lang="en-GB" sz="1200" kern="1200" dirty="0">
                        <a:solidFill>
                          <a:srgbClr val="000000"/>
                        </a:solidFill>
                        <a:effectLst/>
                        <a:latin typeface="+mn-lt"/>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mn-lt"/>
                          <a:ea typeface="+mn-ea"/>
                          <a:cs typeface="Helvetica" panose="020B0604020202020204" pitchFamily="34" charset="0"/>
                        </a:rPr>
                        <a:t>Myotonic dystrophy</a:t>
                      </a:r>
                      <a:endParaRPr lang="en-GB" sz="1200" kern="1200" dirty="0">
                        <a:solidFill>
                          <a:srgbClr val="000000"/>
                        </a:solidFill>
                        <a:effectLst/>
                        <a:latin typeface="+mn-lt"/>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mn-lt"/>
                          <a:ea typeface="+mn-ea"/>
                          <a:cs typeface="Helvetica" panose="020B0604020202020204" pitchFamily="34" charset="0"/>
                        </a:rPr>
                        <a:t>Irradiation, chemotherapy</a:t>
                      </a:r>
                      <a:endParaRPr lang="en-GB" sz="1200" kern="1200" dirty="0">
                        <a:solidFill>
                          <a:srgbClr val="000000"/>
                        </a:solidFill>
                        <a:effectLst/>
                        <a:latin typeface="+mn-lt"/>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mn-lt"/>
                          <a:ea typeface="+mn-ea"/>
                          <a:cs typeface="Helvetica" panose="020B0604020202020204" pitchFamily="34" charset="0"/>
                        </a:rPr>
                        <a:t>Castration, trauma</a:t>
                      </a:r>
                      <a:endParaRPr lang="en-GB" sz="1200" kern="1200" dirty="0">
                        <a:solidFill>
                          <a:srgbClr val="000000"/>
                        </a:solidFill>
                        <a:effectLst/>
                        <a:latin typeface="+mn-lt"/>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mn-lt"/>
                          <a:ea typeface="+mn-ea"/>
                          <a:cs typeface="Helvetica" panose="020B0604020202020204" pitchFamily="34" charset="0"/>
                        </a:rPr>
                        <a:t>Orchitis</a:t>
                      </a:r>
                      <a:endParaRPr lang="en-GB" sz="1200" kern="1200" dirty="0">
                        <a:solidFill>
                          <a:srgbClr val="000000"/>
                        </a:solidFill>
                        <a:effectLst/>
                        <a:latin typeface="+mn-lt"/>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mn-lt"/>
                          <a:ea typeface="+mn-ea"/>
                          <a:cs typeface="Helvetica" panose="020B0604020202020204" pitchFamily="34" charset="0"/>
                        </a:rPr>
                        <a:t>Older age*</a:t>
                      </a:r>
                      <a:endParaRPr lang="en-GB" sz="1200" dirty="0">
                        <a:solidFill>
                          <a:srgbClr val="000000"/>
                        </a:solidFill>
                        <a:latin typeface="+mn-lt"/>
                        <a:cs typeface="Helvetica" panose="020B0604020202020204" pitchFamily="34" charset="0"/>
                      </a:endParaRPr>
                    </a:p>
                  </a:txBody>
                  <a:tcPr marL="68580" marR="68580" marT="34290" marB="34290"/>
                </a:tc>
                <a:tc>
                  <a:txBody>
                    <a:bodyPr/>
                    <a:lstStyle/>
                    <a:p>
                      <a:pPr marL="0" indent="0">
                        <a:buFont typeface="Arial" panose="020B0604020202020204" pitchFamily="34" charset="0"/>
                        <a:buNone/>
                      </a:pPr>
                      <a:r>
                        <a:rPr lang="en-US" sz="1200" b="1" kern="1200" dirty="0">
                          <a:solidFill>
                            <a:srgbClr val="000000"/>
                          </a:solidFill>
                          <a:effectLst/>
                          <a:latin typeface="+mn-lt"/>
                          <a:ea typeface="+mn-ea"/>
                          <a:cs typeface="Helvetica" panose="020B0604020202020204" pitchFamily="34" charset="0"/>
                        </a:rPr>
                        <a:t>Functional</a:t>
                      </a:r>
                      <a:endParaRPr lang="en-GB" sz="1200" kern="1200" dirty="0">
                        <a:solidFill>
                          <a:srgbClr val="000000"/>
                        </a:solidFill>
                        <a:effectLst/>
                        <a:latin typeface="+mn-lt"/>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mn-lt"/>
                          <a:ea typeface="+mn-ea"/>
                          <a:cs typeface="Helvetica" panose="020B0604020202020204" pitchFamily="34" charset="0"/>
                        </a:rPr>
                        <a:t>Chronic illness*</a:t>
                      </a:r>
                      <a:endParaRPr lang="en-GB" sz="1200" kern="1200" dirty="0">
                        <a:solidFill>
                          <a:srgbClr val="000000"/>
                        </a:solidFill>
                        <a:effectLst/>
                        <a:latin typeface="+mn-lt"/>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mn-lt"/>
                          <a:ea typeface="+mn-ea"/>
                          <a:cs typeface="Helvetica" panose="020B0604020202020204" pitchFamily="34" charset="0"/>
                        </a:rPr>
                        <a:t>Ketoconazole</a:t>
                      </a:r>
                      <a:endParaRPr lang="en-GB" sz="1200" dirty="0">
                        <a:solidFill>
                          <a:srgbClr val="000000"/>
                        </a:solidFill>
                        <a:latin typeface="+mn-lt"/>
                        <a:cs typeface="Helvetica" panose="020B0604020202020204" pitchFamily="34" charset="0"/>
                      </a:endParaRPr>
                    </a:p>
                  </a:txBody>
                  <a:tcPr marL="68580" marR="68580" marT="34290" marB="34290"/>
                </a:tc>
                <a:tc>
                  <a:txBody>
                    <a:bodyPr/>
                    <a:lstStyle/>
                    <a:p>
                      <a:pPr marL="0" indent="0">
                        <a:buFont typeface="Arial" panose="020B0604020202020204" pitchFamily="34" charset="0"/>
                        <a:buNone/>
                      </a:pPr>
                      <a:r>
                        <a:rPr lang="en-US" sz="1200" b="1" kern="1200" dirty="0">
                          <a:solidFill>
                            <a:srgbClr val="000000"/>
                          </a:solidFill>
                          <a:effectLst/>
                          <a:latin typeface="+mn-lt"/>
                          <a:ea typeface="+mn-ea"/>
                          <a:cs typeface="Helvetica" panose="020B0604020202020204" pitchFamily="34" charset="0"/>
                        </a:rPr>
                        <a:t>Organic</a:t>
                      </a:r>
                      <a:endParaRPr lang="en-GB" sz="1200" kern="1200" dirty="0">
                        <a:solidFill>
                          <a:srgbClr val="000000"/>
                        </a:solidFill>
                        <a:effectLst/>
                        <a:latin typeface="+mn-lt"/>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mn-lt"/>
                          <a:ea typeface="+mn-ea"/>
                          <a:cs typeface="Helvetica" panose="020B0604020202020204" pitchFamily="34" charset="0"/>
                        </a:rPr>
                        <a:t>Pituitary/hypothalamic </a:t>
                      </a:r>
                      <a:r>
                        <a:rPr lang="en-US" sz="1200" kern="1200" dirty="0" err="1">
                          <a:solidFill>
                            <a:srgbClr val="000000"/>
                          </a:solidFill>
                          <a:effectLst/>
                          <a:latin typeface="+mn-lt"/>
                          <a:ea typeface="+mn-ea"/>
                          <a:cs typeface="Helvetica" panose="020B0604020202020204" pitchFamily="34" charset="0"/>
                        </a:rPr>
                        <a:t>tumour</a:t>
                      </a:r>
                      <a:r>
                        <a:rPr lang="en-US" sz="1200" kern="1200" dirty="0">
                          <a:solidFill>
                            <a:srgbClr val="000000"/>
                          </a:solidFill>
                          <a:effectLst/>
                          <a:latin typeface="+mn-lt"/>
                          <a:ea typeface="+mn-ea"/>
                          <a:cs typeface="Helvetica" panose="020B0604020202020204" pitchFamily="34" charset="0"/>
                        </a:rPr>
                        <a:t>, surgery, trauma or disease</a:t>
                      </a:r>
                      <a:endParaRPr lang="en-GB" sz="1200" kern="1200" dirty="0">
                        <a:solidFill>
                          <a:srgbClr val="000000"/>
                        </a:solidFill>
                        <a:effectLst/>
                        <a:latin typeface="+mn-lt"/>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mn-lt"/>
                          <a:ea typeface="+mn-ea"/>
                          <a:cs typeface="Helvetica" panose="020B0604020202020204" pitchFamily="34" charset="0"/>
                        </a:rPr>
                        <a:t>Stalk section or disease</a:t>
                      </a:r>
                      <a:endParaRPr lang="en-GB" sz="1200" kern="1200" dirty="0">
                        <a:solidFill>
                          <a:srgbClr val="000000"/>
                        </a:solidFill>
                        <a:effectLst/>
                        <a:latin typeface="+mn-lt"/>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mn-lt"/>
                          <a:ea typeface="+mn-ea"/>
                          <a:cs typeface="Helvetica" panose="020B0604020202020204" pitchFamily="34" charset="0"/>
                        </a:rPr>
                        <a:t>Hypopituitarism</a:t>
                      </a:r>
                      <a:endParaRPr lang="en-GB" sz="1200" kern="1200" dirty="0">
                        <a:solidFill>
                          <a:srgbClr val="000000"/>
                        </a:solidFill>
                        <a:effectLst/>
                        <a:latin typeface="+mn-lt"/>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mn-lt"/>
                          <a:ea typeface="+mn-ea"/>
                          <a:cs typeface="Helvetica" panose="020B0604020202020204" pitchFamily="34" charset="0"/>
                        </a:rPr>
                        <a:t>Haemochromatosis</a:t>
                      </a:r>
                      <a:endParaRPr lang="en-GB" sz="1200" kern="1200" dirty="0">
                        <a:solidFill>
                          <a:srgbClr val="000000"/>
                        </a:solidFill>
                        <a:effectLst/>
                        <a:latin typeface="+mn-lt"/>
                        <a:ea typeface="+mn-ea"/>
                        <a:cs typeface="Helvetica" panose="020B0604020202020204" pitchFamily="34" charset="0"/>
                      </a:endParaRPr>
                    </a:p>
                    <a:p>
                      <a:pPr marL="285750" indent="-285750">
                        <a:buFont typeface="Arial" panose="020B0604020202020204" pitchFamily="34" charset="0"/>
                        <a:buChar char="•"/>
                      </a:pPr>
                      <a:r>
                        <a:rPr lang="en-US" sz="1200" kern="1200" dirty="0" err="1">
                          <a:solidFill>
                            <a:srgbClr val="000000"/>
                          </a:solidFill>
                          <a:effectLst/>
                          <a:latin typeface="+mn-lt"/>
                          <a:ea typeface="+mn-ea"/>
                          <a:cs typeface="Helvetica" panose="020B0604020202020204" pitchFamily="34" charset="0"/>
                        </a:rPr>
                        <a:t>Kallman</a:t>
                      </a:r>
                      <a:r>
                        <a:rPr lang="en-US" sz="1200" kern="1200" dirty="0">
                          <a:solidFill>
                            <a:srgbClr val="000000"/>
                          </a:solidFill>
                          <a:effectLst/>
                          <a:latin typeface="+mn-lt"/>
                          <a:ea typeface="+mn-ea"/>
                          <a:cs typeface="Helvetica" panose="020B0604020202020204" pitchFamily="34" charset="0"/>
                        </a:rPr>
                        <a:t> syndrome, idiopathic hypogonadotropic hypogonadism</a:t>
                      </a:r>
                      <a:endParaRPr lang="en-GB" sz="1200" dirty="0">
                        <a:solidFill>
                          <a:srgbClr val="000000"/>
                        </a:solidFill>
                        <a:latin typeface="+mn-lt"/>
                        <a:cs typeface="Helvetica" panose="020B0604020202020204" pitchFamily="34" charset="0"/>
                      </a:endParaRPr>
                    </a:p>
                  </a:txBody>
                  <a:tcPr marL="68580" marR="68580" marT="34290" marB="34290"/>
                </a:tc>
                <a:tc>
                  <a:txBody>
                    <a:bodyPr/>
                    <a:lstStyle/>
                    <a:p>
                      <a:pPr marL="0" indent="0">
                        <a:buFont typeface="Arial" panose="020B0604020202020204" pitchFamily="34" charset="0"/>
                        <a:buNone/>
                      </a:pPr>
                      <a:r>
                        <a:rPr lang="en-US" sz="1200" b="1" kern="1200" dirty="0">
                          <a:solidFill>
                            <a:srgbClr val="000000"/>
                          </a:solidFill>
                          <a:effectLst/>
                          <a:latin typeface="+mn-lt"/>
                          <a:ea typeface="+mn-ea"/>
                          <a:cs typeface="Helvetica" panose="020B0604020202020204" pitchFamily="34" charset="0"/>
                        </a:rPr>
                        <a:t>Functional</a:t>
                      </a:r>
                      <a:endParaRPr lang="en-GB" sz="1200" kern="1200" dirty="0">
                        <a:solidFill>
                          <a:srgbClr val="000000"/>
                        </a:solidFill>
                        <a:effectLst/>
                        <a:latin typeface="+mn-lt"/>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mn-lt"/>
                          <a:ea typeface="+mn-ea"/>
                          <a:cs typeface="Helvetica" panose="020B0604020202020204" pitchFamily="34" charset="0"/>
                        </a:rPr>
                        <a:t>Opioids</a:t>
                      </a:r>
                      <a:endParaRPr lang="en-GB" sz="1200" kern="1200" dirty="0">
                        <a:solidFill>
                          <a:srgbClr val="000000"/>
                        </a:solidFill>
                        <a:effectLst/>
                        <a:latin typeface="+mn-lt"/>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mn-lt"/>
                          <a:ea typeface="+mn-ea"/>
                          <a:cs typeface="Helvetica" panose="020B0604020202020204" pitchFamily="34" charset="0"/>
                        </a:rPr>
                        <a:t>Glucocorticoid excess*</a:t>
                      </a:r>
                      <a:endParaRPr lang="en-GB" sz="1200" kern="1200" dirty="0">
                        <a:solidFill>
                          <a:srgbClr val="000000"/>
                        </a:solidFill>
                        <a:effectLst/>
                        <a:latin typeface="+mn-lt"/>
                        <a:ea typeface="+mn-ea"/>
                        <a:cs typeface="Helvetica" panose="020B0604020202020204" pitchFamily="34" charset="0"/>
                      </a:endParaRPr>
                    </a:p>
                    <a:p>
                      <a:pPr marL="285750" indent="-285750">
                        <a:buFont typeface="Arial" panose="020B0604020202020204" pitchFamily="34" charset="0"/>
                        <a:buChar char="•"/>
                      </a:pPr>
                      <a:r>
                        <a:rPr lang="en-US" sz="1200" kern="1200" dirty="0" err="1">
                          <a:solidFill>
                            <a:srgbClr val="000000"/>
                          </a:solidFill>
                          <a:effectLst/>
                          <a:latin typeface="+mn-lt"/>
                          <a:ea typeface="+mn-ea"/>
                          <a:cs typeface="Helvetica" panose="020B0604020202020204" pitchFamily="34" charset="0"/>
                        </a:rPr>
                        <a:t>Hyperprolactinaemia</a:t>
                      </a:r>
                      <a:endParaRPr lang="en-GB" sz="1200" kern="1200" dirty="0">
                        <a:solidFill>
                          <a:srgbClr val="000000"/>
                        </a:solidFill>
                        <a:effectLst/>
                        <a:latin typeface="+mn-lt"/>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mn-lt"/>
                          <a:ea typeface="+mn-ea"/>
                          <a:cs typeface="Helvetica" panose="020B0604020202020204" pitchFamily="34" charset="0"/>
                        </a:rPr>
                        <a:t>Organ failure</a:t>
                      </a:r>
                      <a:endParaRPr lang="en-GB" sz="1200" kern="1200" dirty="0">
                        <a:solidFill>
                          <a:srgbClr val="000000"/>
                        </a:solidFill>
                        <a:effectLst/>
                        <a:latin typeface="+mn-lt"/>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mn-lt"/>
                          <a:ea typeface="+mn-ea"/>
                          <a:cs typeface="Helvetica" panose="020B0604020202020204" pitchFamily="34" charset="0"/>
                        </a:rPr>
                        <a:t>Chronic illness*, malnutrition, wasting</a:t>
                      </a:r>
                      <a:endParaRPr lang="en-GB" sz="1200" kern="1200" dirty="0">
                        <a:solidFill>
                          <a:srgbClr val="000000"/>
                        </a:solidFill>
                        <a:effectLst/>
                        <a:latin typeface="+mn-lt"/>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mn-lt"/>
                          <a:ea typeface="+mn-ea"/>
                          <a:cs typeface="Helvetica" panose="020B0604020202020204" pitchFamily="34" charset="0"/>
                        </a:rPr>
                        <a:t>Malnutrition</a:t>
                      </a:r>
                      <a:endParaRPr lang="en-GB" sz="1200" kern="1200" dirty="0">
                        <a:solidFill>
                          <a:srgbClr val="000000"/>
                        </a:solidFill>
                        <a:effectLst/>
                        <a:latin typeface="+mn-lt"/>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mn-lt"/>
                          <a:ea typeface="+mn-ea"/>
                          <a:cs typeface="Helvetica" panose="020B0604020202020204" pitchFamily="34" charset="0"/>
                        </a:rPr>
                        <a:t>Obesity/ type 2 diabetes mellitus*</a:t>
                      </a:r>
                      <a:endParaRPr lang="en-GB" sz="1200" kern="1200" dirty="0">
                        <a:solidFill>
                          <a:srgbClr val="000000"/>
                        </a:solidFill>
                        <a:effectLst/>
                        <a:latin typeface="+mn-lt"/>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mn-lt"/>
                          <a:ea typeface="+mn-ea"/>
                          <a:cs typeface="Helvetica" panose="020B0604020202020204" pitchFamily="34" charset="0"/>
                        </a:rPr>
                        <a:t>Excessive exercise</a:t>
                      </a:r>
                      <a:endParaRPr lang="en-GB" sz="1200" kern="1200" dirty="0">
                        <a:solidFill>
                          <a:srgbClr val="000000"/>
                        </a:solidFill>
                        <a:effectLst/>
                        <a:latin typeface="+mn-lt"/>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mn-lt"/>
                          <a:ea typeface="+mn-ea"/>
                          <a:cs typeface="Helvetica" panose="020B0604020202020204" pitchFamily="34" charset="0"/>
                        </a:rPr>
                        <a:t>Androgens, progestins, </a:t>
                      </a:r>
                      <a:r>
                        <a:rPr lang="en-US" sz="1200" kern="1200" dirty="0" err="1">
                          <a:solidFill>
                            <a:srgbClr val="000000"/>
                          </a:solidFill>
                          <a:effectLst/>
                          <a:latin typeface="+mn-lt"/>
                          <a:ea typeface="+mn-ea"/>
                          <a:cs typeface="Helvetica" panose="020B0604020202020204" pitchFamily="34" charset="0"/>
                        </a:rPr>
                        <a:t>oestrogens</a:t>
                      </a:r>
                      <a:r>
                        <a:rPr lang="en-US" sz="1200" kern="1200" dirty="0">
                          <a:solidFill>
                            <a:srgbClr val="000000"/>
                          </a:solidFill>
                          <a:effectLst/>
                          <a:latin typeface="+mn-lt"/>
                          <a:ea typeface="+mn-ea"/>
                          <a:cs typeface="Helvetica" panose="020B0604020202020204" pitchFamily="34" charset="0"/>
                        </a:rPr>
                        <a:t>, GnRH agonists</a:t>
                      </a:r>
                      <a:endParaRPr lang="en-GB" sz="1200" kern="1200" dirty="0">
                        <a:solidFill>
                          <a:srgbClr val="000000"/>
                        </a:solidFill>
                        <a:effectLst/>
                        <a:latin typeface="+mn-lt"/>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mn-lt"/>
                          <a:ea typeface="+mn-ea"/>
                          <a:cs typeface="Helvetica" panose="020B0604020202020204" pitchFamily="34" charset="0"/>
                        </a:rPr>
                        <a:t>Older age (with comorbidities)*</a:t>
                      </a:r>
                      <a:endParaRPr lang="en-GB" sz="1200" dirty="0">
                        <a:solidFill>
                          <a:srgbClr val="000000"/>
                        </a:solidFill>
                        <a:latin typeface="+mn-lt"/>
                        <a:cs typeface="Helvetica" panose="020B0604020202020204" pitchFamily="34" charset="0"/>
                      </a:endParaRPr>
                    </a:p>
                  </a:txBody>
                  <a:tcPr marL="68580" marR="68580" marT="34290" marB="34290"/>
                </a:tc>
                <a:extLst>
                  <a:ext uri="{0D108BD9-81ED-4DB2-BD59-A6C34878D82A}">
                    <a16:rowId xmlns:a16="http://schemas.microsoft.com/office/drawing/2014/main" val="3957859503"/>
                  </a:ext>
                </a:extLst>
              </a:tr>
            </a:tbl>
          </a:graphicData>
        </a:graphic>
      </p:graphicFrame>
      <p:sp>
        <p:nvSpPr>
          <p:cNvPr id="7" name="object 7">
            <a:extLst>
              <a:ext uri="{FF2B5EF4-FFF2-40B4-BE49-F238E27FC236}">
                <a16:creationId xmlns:a16="http://schemas.microsoft.com/office/drawing/2014/main" id="{62F7CFA4-2B50-4104-8E7C-273A868D6A1F}"/>
              </a:ext>
            </a:extLst>
          </p:cNvPr>
          <p:cNvSpPr txBox="1"/>
          <p:nvPr/>
        </p:nvSpPr>
        <p:spPr>
          <a:xfrm>
            <a:off x="2328342" y="5381109"/>
            <a:ext cx="8261186" cy="177502"/>
          </a:xfrm>
          <a:prstGeom prst="rect">
            <a:avLst/>
          </a:prstGeom>
        </p:spPr>
        <p:txBody>
          <a:bodyPr wrap="square" lIns="0" tIns="8145" rIns="0" bIns="0" anchor="b">
            <a:spAutoFit/>
          </a:bodyPr>
          <a:lstStyle>
            <a:lvl1pPr marL="9525">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a:spcBef>
                <a:spcPts val="66"/>
              </a:spcBef>
              <a:defRPr/>
            </a:pPr>
            <a:r>
              <a:rPr lang="en-US" sz="1000" dirty="0">
                <a:solidFill>
                  <a:srgbClr val="272727"/>
                </a:solidFill>
                <a:latin typeface="+mn-lt"/>
                <a:cs typeface="Helvetica" panose="020B0604020202020204" pitchFamily="34" charset="0"/>
              </a:rPr>
              <a:t>*</a:t>
            </a:r>
            <a:r>
              <a:rPr lang="en-US" sz="1100" b="1" dirty="0">
                <a:solidFill>
                  <a:srgbClr val="272727"/>
                </a:solidFill>
                <a:latin typeface="+mn-lt"/>
                <a:cs typeface="Helvetica" panose="020B0604020202020204" pitchFamily="34" charset="0"/>
              </a:rPr>
              <a:t>Combined primary and secondary.  </a:t>
            </a:r>
            <a:r>
              <a:rPr lang="en-US" sz="1050" b="1" dirty="0">
                <a:solidFill>
                  <a:srgbClr val="272727"/>
                </a:solidFill>
                <a:latin typeface="+mn-lt"/>
                <a:cs typeface="Helvetica" panose="020B0604020202020204" pitchFamily="34" charset="0"/>
              </a:rPr>
              <a:t>GnRH, gonadotropin-release hormone; TD, testosterone deficiency</a:t>
            </a:r>
            <a:r>
              <a:rPr lang="en-US" sz="1050" b="1" dirty="0">
                <a:solidFill>
                  <a:srgbClr val="272727"/>
                </a:solidFill>
                <a:latin typeface="Helvetica" panose="020B0604020202020204" pitchFamily="34" charset="0"/>
                <a:cs typeface="Helvetica" panose="020B0604020202020204" pitchFamily="34" charset="0"/>
              </a:rPr>
              <a:t>.</a:t>
            </a:r>
          </a:p>
        </p:txBody>
      </p:sp>
      <p:sp>
        <p:nvSpPr>
          <p:cNvPr id="11" name="Rectangle 10">
            <a:extLst>
              <a:ext uri="{FF2B5EF4-FFF2-40B4-BE49-F238E27FC236}">
                <a16:creationId xmlns:a16="http://schemas.microsoft.com/office/drawing/2014/main" id="{93AD297D-7128-438D-A830-E7EB1A02C1E8}"/>
              </a:ext>
            </a:extLst>
          </p:cNvPr>
          <p:cNvSpPr/>
          <p:nvPr/>
        </p:nvSpPr>
        <p:spPr>
          <a:xfrm>
            <a:off x="1352577" y="6051141"/>
            <a:ext cx="9013640" cy="223138"/>
          </a:xfrm>
          <a:prstGeom prst="rect">
            <a:avLst/>
          </a:prstGeom>
        </p:spPr>
        <p:txBody>
          <a:bodyPr wrap="square">
            <a:spAutoFit/>
          </a:bodyPr>
          <a:lstStyle/>
          <a:p>
            <a:pPr algn="ctr"/>
            <a:r>
              <a:rPr lang="en-US" sz="850" dirty="0">
                <a:solidFill>
                  <a:srgbClr val="000000"/>
                </a:solidFill>
              </a:rPr>
              <a:t>1. Hackett G,  et al. British Society for Sexual Medicine Guidelines on Adult Testosterone Deficiency, With Statements for UK Practice. J Sex Med 2017;14:1504-1523</a:t>
            </a:r>
            <a:r>
              <a:rPr lang="en-US" sz="800" dirty="0">
                <a:solidFill>
                  <a:srgbClr val="000000"/>
                </a:solidFill>
              </a:rPr>
              <a:t>. </a:t>
            </a:r>
          </a:p>
        </p:txBody>
      </p:sp>
    </p:spTree>
    <p:extLst>
      <p:ext uri="{BB962C8B-B14F-4D97-AF65-F5344CB8AC3E}">
        <p14:creationId xmlns:p14="http://schemas.microsoft.com/office/powerpoint/2010/main" val="585679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4C6688-981A-40ED-94E9-C7E1207CDFE0}"/>
              </a:ext>
            </a:extLst>
          </p:cNvPr>
          <p:cNvSpPr txBox="1"/>
          <p:nvPr/>
        </p:nvSpPr>
        <p:spPr>
          <a:xfrm>
            <a:off x="1597450" y="5955459"/>
            <a:ext cx="8280920" cy="276999"/>
          </a:xfrm>
          <a:prstGeom prst="rect">
            <a:avLst/>
          </a:prstGeom>
          <a:noFill/>
        </p:spPr>
        <p:txBody>
          <a:bodyPr wrap="square" rtlCol="0">
            <a:spAutoFit/>
          </a:bodyPr>
          <a:lstStyle/>
          <a:p>
            <a:pPr>
              <a:defRPr/>
            </a:pPr>
            <a:r>
              <a:rPr lang="en-GB" sz="1200" b="1" dirty="0">
                <a:solidFill>
                  <a:schemeClr val="accent5"/>
                </a:solidFill>
                <a:cs typeface="Arial" charset="0"/>
              </a:rPr>
              <a:t>Dean J et al. J Sex Med 2015;12:1660-86. </a:t>
            </a:r>
          </a:p>
        </p:txBody>
      </p:sp>
      <p:sp>
        <p:nvSpPr>
          <p:cNvPr id="6" name="Content Placeholder 2">
            <a:extLst>
              <a:ext uri="{FF2B5EF4-FFF2-40B4-BE49-F238E27FC236}">
                <a16:creationId xmlns:a16="http://schemas.microsoft.com/office/drawing/2014/main" id="{6A1614B8-A2DF-403A-A359-1307E656CEB8}"/>
              </a:ext>
            </a:extLst>
          </p:cNvPr>
          <p:cNvSpPr txBox="1">
            <a:spLocks/>
          </p:cNvSpPr>
          <p:nvPr/>
        </p:nvSpPr>
        <p:spPr>
          <a:xfrm>
            <a:off x="1063488" y="1507078"/>
            <a:ext cx="9531062" cy="44483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tx2"/>
              </a:buClr>
              <a:buFont typeface="Arial"/>
              <a:buChar char="•"/>
              <a:defRPr sz="32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2pPr>
            <a:lvl3pPr marL="1143000" indent="-22860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Tx/>
              <a:buFont typeface="Arial" panose="020B0604020202020204" pitchFamily="34" charset="0"/>
              <a:buChar char="•"/>
              <a:defRPr/>
            </a:pPr>
            <a:r>
              <a:rPr lang="en-GB" sz="2800" b="1" dirty="0">
                <a:solidFill>
                  <a:srgbClr val="272727"/>
                </a:solidFill>
                <a:latin typeface="+mn-lt"/>
              </a:rPr>
              <a:t>Opioids</a:t>
            </a:r>
            <a:endParaRPr lang="en-GB" sz="2800" dirty="0">
              <a:solidFill>
                <a:srgbClr val="272727"/>
              </a:solidFill>
              <a:latin typeface="+mn-lt"/>
            </a:endParaRPr>
          </a:p>
          <a:p>
            <a:pPr lvl="1">
              <a:buClrTx/>
              <a:buFont typeface="Wingdings" panose="05000000000000000000" pitchFamily="2" charset="2"/>
              <a:buChar char="Ø"/>
              <a:defRPr/>
            </a:pPr>
            <a:r>
              <a:rPr lang="en-GB" sz="2000" dirty="0">
                <a:solidFill>
                  <a:srgbClr val="272727"/>
                </a:solidFill>
                <a:latin typeface="+mn-lt"/>
              </a:rPr>
              <a:t>Regular use can suppress Testosterone levels in up to 70% of men</a:t>
            </a:r>
          </a:p>
          <a:p>
            <a:pPr>
              <a:buClrTx/>
              <a:buFont typeface="Arial" panose="020B0604020202020204" pitchFamily="34" charset="0"/>
              <a:buChar char="•"/>
              <a:defRPr/>
            </a:pPr>
            <a:r>
              <a:rPr lang="en-GB" sz="2800" b="1" dirty="0">
                <a:solidFill>
                  <a:srgbClr val="272727"/>
                </a:solidFill>
                <a:latin typeface="+mn-lt"/>
              </a:rPr>
              <a:t>Glucocorticoids</a:t>
            </a:r>
          </a:p>
          <a:p>
            <a:pPr lvl="1">
              <a:buClrTx/>
              <a:buFont typeface="Wingdings" panose="05000000000000000000" pitchFamily="2" charset="2"/>
              <a:buChar char="Ø"/>
              <a:defRPr/>
            </a:pPr>
            <a:r>
              <a:rPr lang="en-GB" sz="2000" dirty="0">
                <a:solidFill>
                  <a:srgbClr val="272727"/>
                </a:solidFill>
                <a:latin typeface="+mn-lt"/>
              </a:rPr>
              <a:t>May suppress HPT-axis</a:t>
            </a:r>
          </a:p>
          <a:p>
            <a:pPr>
              <a:buClrTx/>
              <a:buFont typeface="Arial" panose="020B0604020202020204" pitchFamily="34" charset="0"/>
              <a:buChar char="•"/>
              <a:defRPr/>
            </a:pPr>
            <a:r>
              <a:rPr lang="en-GB" sz="2800" b="1" dirty="0">
                <a:solidFill>
                  <a:srgbClr val="272727"/>
                </a:solidFill>
                <a:latin typeface="+mn-lt"/>
              </a:rPr>
              <a:t>Anticonvulsants</a:t>
            </a:r>
            <a:endParaRPr lang="en-GB" sz="2800" dirty="0">
              <a:solidFill>
                <a:srgbClr val="272727"/>
              </a:solidFill>
              <a:latin typeface="+mn-lt"/>
            </a:endParaRPr>
          </a:p>
          <a:p>
            <a:pPr lvl="1" fontAlgn="base">
              <a:spcAft>
                <a:spcPct val="0"/>
              </a:spcAft>
              <a:buClrTx/>
              <a:buFont typeface="Wingdings" panose="05000000000000000000" pitchFamily="2" charset="2"/>
              <a:buChar char="Ø"/>
              <a:defRPr/>
            </a:pPr>
            <a:r>
              <a:rPr lang="en-GB" sz="2000" dirty="0">
                <a:solidFill>
                  <a:srgbClr val="272727"/>
                </a:solidFill>
                <a:latin typeface="+mn-lt"/>
              </a:rPr>
              <a:t>↑ SHBG, ↓ Free &amp; Bioavailable Testosterone</a:t>
            </a:r>
          </a:p>
          <a:p>
            <a:pPr>
              <a:buClrTx/>
              <a:buFont typeface="Arial" panose="020B0604020202020204" pitchFamily="34" charset="0"/>
              <a:buChar char="•"/>
              <a:defRPr/>
            </a:pPr>
            <a:r>
              <a:rPr lang="en-GB" sz="2800" b="1" dirty="0">
                <a:solidFill>
                  <a:srgbClr val="272727"/>
                </a:solidFill>
                <a:latin typeface="+mn-lt"/>
              </a:rPr>
              <a:t>Antipsychotics</a:t>
            </a:r>
          </a:p>
          <a:p>
            <a:pPr lvl="1">
              <a:buClrTx/>
              <a:buFont typeface="Wingdings" panose="05000000000000000000" pitchFamily="2" charset="2"/>
              <a:buChar char="Ø"/>
              <a:defRPr/>
            </a:pPr>
            <a:r>
              <a:rPr lang="en-GB" sz="2000" dirty="0">
                <a:solidFill>
                  <a:srgbClr val="272727"/>
                </a:solidFill>
                <a:latin typeface="+mn-lt"/>
              </a:rPr>
              <a:t> Can lead to hyperprolactinemia, or ↑ prolactin levels</a:t>
            </a:r>
            <a:endParaRPr lang="en-GB" sz="2000" b="1" dirty="0">
              <a:solidFill>
                <a:srgbClr val="272727"/>
              </a:solidFill>
              <a:latin typeface="+mn-lt"/>
            </a:endParaRPr>
          </a:p>
          <a:p>
            <a:pPr marL="457200" lvl="1" indent="0">
              <a:buClr>
                <a:srgbClr val="005294"/>
              </a:buClr>
              <a:buNone/>
              <a:defRPr/>
            </a:pPr>
            <a:endParaRPr lang="en-GB" dirty="0">
              <a:solidFill>
                <a:srgbClr val="005294"/>
              </a:solidFill>
            </a:endParaRPr>
          </a:p>
          <a:p>
            <a:pPr lvl="1">
              <a:buClr>
                <a:srgbClr val="005294"/>
              </a:buClr>
              <a:defRPr/>
            </a:pPr>
            <a:endParaRPr lang="en-GB" dirty="0">
              <a:solidFill>
                <a:srgbClr val="005294"/>
              </a:solidFill>
            </a:endParaRPr>
          </a:p>
        </p:txBody>
      </p:sp>
      <p:sp>
        <p:nvSpPr>
          <p:cNvPr id="7" name="Title 1">
            <a:extLst>
              <a:ext uri="{FF2B5EF4-FFF2-40B4-BE49-F238E27FC236}">
                <a16:creationId xmlns:a16="http://schemas.microsoft.com/office/drawing/2014/main" id="{65BE327B-C834-4501-810C-A8F833C492B1}"/>
              </a:ext>
            </a:extLst>
          </p:cNvPr>
          <p:cNvSpPr txBox="1">
            <a:spLocks/>
          </p:cNvSpPr>
          <p:nvPr/>
        </p:nvSpPr>
        <p:spPr>
          <a:xfrm>
            <a:off x="868680" y="116632"/>
            <a:ext cx="9994392" cy="1008112"/>
          </a:xfrm>
          <a:prstGeom prst="rect">
            <a:avLst/>
          </a:prstGeom>
        </p:spPr>
        <p:txBody>
          <a:bodyPr vert="horz" lIns="91440" tIns="45720" rIns="91440" bIns="45720" rtlCol="0" anchor="ctr">
            <a:normAutofit/>
          </a:bodyPr>
          <a:lstStyle>
            <a:lvl1pPr algn="l" defTabSz="457200" rtl="0" eaLnBrk="1" latinLnBrk="0" hangingPunct="1">
              <a:lnSpc>
                <a:spcPct val="80000"/>
              </a:lnSpc>
              <a:spcBef>
                <a:spcPct val="0"/>
              </a:spcBef>
              <a:buClr>
                <a:schemeClr val="tx2"/>
              </a:buClr>
              <a:buNone/>
              <a:defRPr sz="4400" b="1" i="0" kern="1200" baseline="0">
                <a:solidFill>
                  <a:schemeClr val="tx2"/>
                </a:solidFill>
                <a:latin typeface="Calibri"/>
                <a:ea typeface="+mj-ea"/>
                <a:cs typeface="+mj-cs"/>
              </a:defRPr>
            </a:lvl1pPr>
          </a:lstStyle>
          <a:p>
            <a:pPr algn="ctr">
              <a:buClr>
                <a:srgbClr val="005294"/>
              </a:buClr>
              <a:defRPr/>
            </a:pPr>
            <a:r>
              <a:rPr lang="en-GB" sz="4000" b="0" dirty="0">
                <a:solidFill>
                  <a:srgbClr val="000000"/>
                </a:solidFill>
                <a:latin typeface="+mj-lt"/>
              </a:rPr>
              <a:t>Drugs that affect testosterone levels</a:t>
            </a:r>
          </a:p>
        </p:txBody>
      </p:sp>
    </p:spTree>
    <p:extLst>
      <p:ext uri="{BB962C8B-B14F-4D97-AF65-F5344CB8AC3E}">
        <p14:creationId xmlns:p14="http://schemas.microsoft.com/office/powerpoint/2010/main" val="3930861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54" y="-12441"/>
            <a:ext cx="10635342" cy="1325563"/>
          </a:xfrm>
        </p:spPr>
        <p:txBody>
          <a:bodyPr>
            <a:normAutofit/>
          </a:bodyPr>
          <a:lstStyle/>
          <a:p>
            <a:pPr algn="l"/>
            <a:r>
              <a:rPr lang="en-US" dirty="0">
                <a:solidFill>
                  <a:schemeClr val="accent5"/>
                </a:solidFill>
              </a:rPr>
              <a:t>Case study – Part 1: Patient Profile</a:t>
            </a:r>
          </a:p>
        </p:txBody>
      </p:sp>
      <p:sp>
        <p:nvSpPr>
          <p:cNvPr id="4" name="TextBox 3"/>
          <p:cNvSpPr txBox="1"/>
          <p:nvPr/>
        </p:nvSpPr>
        <p:spPr>
          <a:xfrm>
            <a:off x="1541107" y="5841807"/>
            <a:ext cx="8503920" cy="477054"/>
          </a:xfrm>
          <a:prstGeom prst="rect">
            <a:avLst/>
          </a:prstGeom>
          <a:noFill/>
        </p:spPr>
        <p:txBody>
          <a:bodyPr wrap="square" rtlCol="0">
            <a:spAutoFit/>
          </a:bodyPr>
          <a:lstStyle/>
          <a:p>
            <a:pPr>
              <a:defRPr/>
            </a:pPr>
            <a:endParaRPr lang="en-GB" sz="800" dirty="0">
              <a:solidFill>
                <a:srgbClr val="272727"/>
              </a:solidFill>
              <a:cs typeface="Arial" panose="020B0604020202020204" pitchFamily="34" charset="0"/>
            </a:endParaRPr>
          </a:p>
          <a:p>
            <a:pPr>
              <a:defRPr/>
            </a:pPr>
            <a:r>
              <a:rPr lang="en-GB" sz="900" b="1" dirty="0">
                <a:solidFill>
                  <a:srgbClr val="272727"/>
                </a:solidFill>
                <a:cs typeface="Arial" panose="020B0604020202020204" pitchFamily="34" charset="0"/>
              </a:rPr>
              <a:t> * This patient profile is based on a real patient, and has been anonymised and reproduced with permission</a:t>
            </a:r>
            <a:r>
              <a:rPr lang="en-GB" sz="800" dirty="0">
                <a:solidFill>
                  <a:srgbClr val="272727"/>
                </a:solidFill>
                <a:latin typeface="Arial" panose="020B0604020202020204" pitchFamily="34" charset="0"/>
                <a:cs typeface="Arial" panose="020B0604020202020204" pitchFamily="34" charset="0"/>
              </a:rPr>
              <a:t>.</a:t>
            </a:r>
          </a:p>
          <a:p>
            <a:pPr>
              <a:defRPr/>
            </a:pPr>
            <a:endParaRPr lang="en-GB" sz="800" dirty="0">
              <a:solidFill>
                <a:srgbClr val="7F7F7F"/>
              </a:solidFill>
              <a:latin typeface="Arial" panose="020B0604020202020204" pitchFamily="34" charset="0"/>
              <a:cs typeface="Arial" panose="020B0604020202020204" pitchFamily="34" charset="0"/>
            </a:endParaRPr>
          </a:p>
        </p:txBody>
      </p:sp>
      <p:sp>
        <p:nvSpPr>
          <p:cNvPr id="6" name="Rectangle 5"/>
          <p:cNvSpPr/>
          <p:nvPr/>
        </p:nvSpPr>
        <p:spPr>
          <a:xfrm>
            <a:off x="1075620" y="1221282"/>
            <a:ext cx="9434894" cy="400110"/>
          </a:xfrm>
          <a:prstGeom prst="rect">
            <a:avLst/>
          </a:prstGeom>
        </p:spPr>
        <p:txBody>
          <a:bodyPr wrap="square">
            <a:spAutoFit/>
          </a:bodyPr>
          <a:lstStyle/>
          <a:p>
            <a:pPr>
              <a:defRPr/>
            </a:pPr>
            <a:r>
              <a:rPr lang="en-GB" sz="2000" b="1" dirty="0">
                <a:solidFill>
                  <a:srgbClr val="272727"/>
                </a:solidFill>
              </a:rPr>
              <a:t>Chris: 54 year old office worker with type 2 diabetes mellitus (T2DM)</a:t>
            </a:r>
            <a:endParaRPr lang="en-US" sz="2000" b="1" dirty="0">
              <a:solidFill>
                <a:srgbClr val="272727"/>
              </a:solidFill>
            </a:endParaRPr>
          </a:p>
        </p:txBody>
      </p:sp>
      <p:sp>
        <p:nvSpPr>
          <p:cNvPr id="8" name="Rectangle 7"/>
          <p:cNvSpPr/>
          <p:nvPr/>
        </p:nvSpPr>
        <p:spPr>
          <a:xfrm>
            <a:off x="876301" y="2186021"/>
            <a:ext cx="6086474" cy="3149580"/>
          </a:xfrm>
          <a:prstGeom prst="rect">
            <a:avLst/>
          </a:prstGeom>
        </p:spPr>
        <p:txBody>
          <a:bodyPr wrap="square">
            <a:spAutoFit/>
          </a:bodyPr>
          <a:lstStyle/>
          <a:p>
            <a:pPr marL="263525" indent="-173038">
              <a:spcAft>
                <a:spcPts val="400"/>
              </a:spcAft>
              <a:buFont typeface="Arial"/>
              <a:buChar char="•"/>
              <a:defRPr/>
            </a:pPr>
            <a:r>
              <a:rPr lang="en-GB" dirty="0">
                <a:solidFill>
                  <a:srgbClr val="272727"/>
                </a:solidFill>
              </a:rPr>
              <a:t>He has had erectile dysfunction for several years which is putting a strain on his marriage.</a:t>
            </a:r>
          </a:p>
          <a:p>
            <a:pPr marL="90487">
              <a:spcAft>
                <a:spcPts val="400"/>
              </a:spcAft>
              <a:defRPr/>
            </a:pPr>
            <a:endParaRPr lang="en-GB" dirty="0">
              <a:solidFill>
                <a:srgbClr val="272727"/>
              </a:solidFill>
            </a:endParaRPr>
          </a:p>
          <a:p>
            <a:pPr marL="263525" indent="-173038">
              <a:spcAft>
                <a:spcPts val="400"/>
              </a:spcAft>
              <a:buFont typeface="Arial"/>
              <a:buChar char="•"/>
              <a:defRPr/>
            </a:pPr>
            <a:r>
              <a:rPr lang="en-GB" dirty="0">
                <a:solidFill>
                  <a:srgbClr val="272727"/>
                </a:solidFill>
              </a:rPr>
              <a:t>Whilst he was being managed by the secondary care diabetic team he was started on daily sildenafil 50mg for erectile dysfunction which worked on rare occasions. </a:t>
            </a:r>
          </a:p>
          <a:p>
            <a:pPr marL="90487">
              <a:spcAft>
                <a:spcPts val="400"/>
              </a:spcAft>
              <a:defRPr/>
            </a:pPr>
            <a:endParaRPr lang="en-GB" dirty="0">
              <a:solidFill>
                <a:srgbClr val="272727"/>
              </a:solidFill>
            </a:endParaRPr>
          </a:p>
          <a:p>
            <a:pPr marL="263525" indent="-173038">
              <a:spcAft>
                <a:spcPts val="400"/>
              </a:spcAft>
              <a:buFont typeface="Arial"/>
              <a:buChar char="•"/>
              <a:defRPr/>
            </a:pPr>
            <a:r>
              <a:rPr lang="en-GB" dirty="0">
                <a:solidFill>
                  <a:srgbClr val="272727"/>
                </a:solidFill>
              </a:rPr>
              <a:t>He didn’t think anymore could be done about it.</a:t>
            </a:r>
          </a:p>
          <a:p>
            <a:pPr marL="90487">
              <a:spcAft>
                <a:spcPts val="400"/>
              </a:spcAft>
              <a:defRPr/>
            </a:pPr>
            <a:endParaRPr lang="en-US" sz="2000" dirty="0">
              <a:solidFill>
                <a:srgbClr val="272727"/>
              </a:solidFill>
              <a:latin typeface="Arial"/>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8868" y="1935400"/>
            <a:ext cx="3445800" cy="3445800"/>
          </a:xfrm>
          <a:prstGeom prst="rect">
            <a:avLst/>
          </a:prstGeom>
        </p:spPr>
      </p:pic>
    </p:spTree>
    <p:extLst>
      <p:ext uri="{BB962C8B-B14F-4D97-AF65-F5344CB8AC3E}">
        <p14:creationId xmlns:p14="http://schemas.microsoft.com/office/powerpoint/2010/main" val="1104568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52400"/>
            <a:ext cx="324040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a:extLst>
              <a:ext uri="{FF2B5EF4-FFF2-40B4-BE49-F238E27FC236}">
                <a16:creationId xmlns:a16="http://schemas.microsoft.com/office/drawing/2014/main" id="{2FE96A58-3D82-45BE-BF7E-08EA922E5240}"/>
              </a:ext>
            </a:extLst>
          </p:cNvPr>
          <p:cNvSpPr>
            <a:spLocks noGrp="1"/>
          </p:cNvSpPr>
          <p:nvPr>
            <p:ph type="ctrTitle"/>
          </p:nvPr>
        </p:nvSpPr>
        <p:spPr>
          <a:xfrm>
            <a:off x="268620" y="539496"/>
            <a:ext cx="10474037" cy="1960050"/>
          </a:xfrm>
        </p:spPr>
        <p:txBody>
          <a:bodyPr>
            <a:normAutofit/>
          </a:bodyPr>
          <a:lstStyle/>
          <a:p>
            <a:r>
              <a:rPr lang="en-GB" sz="4300" dirty="0"/>
              <a:t>Diagnosis of </a:t>
            </a:r>
            <a:br>
              <a:rPr lang="en-GB" sz="4300" dirty="0"/>
            </a:br>
            <a:r>
              <a:rPr lang="en-GB" sz="4300" dirty="0"/>
              <a:t>Testosterone Deficiency (TD)</a:t>
            </a:r>
          </a:p>
        </p:txBody>
      </p:sp>
    </p:spTree>
    <p:extLst>
      <p:ext uri="{BB962C8B-B14F-4D97-AF65-F5344CB8AC3E}">
        <p14:creationId xmlns:p14="http://schemas.microsoft.com/office/powerpoint/2010/main" val="3818208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8DA54515-5C4C-452B-88BB-B20CF3CCDDC0}"/>
              </a:ext>
            </a:extLst>
          </p:cNvPr>
          <p:cNvSpPr txBox="1">
            <a:spLocks/>
          </p:cNvSpPr>
          <p:nvPr/>
        </p:nvSpPr>
        <p:spPr>
          <a:xfrm>
            <a:off x="566928" y="1837944"/>
            <a:ext cx="10753344" cy="175260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Clr>
                <a:schemeClr val="tx2"/>
              </a:buClr>
              <a:buFont typeface="Arial"/>
              <a:buChar char="•"/>
              <a:defRPr sz="32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2pPr>
            <a:lvl3pPr marL="1143000" indent="-22860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dirty="0">
                <a:solidFill>
                  <a:srgbClr val="FF0000"/>
                </a:solidFill>
                <a:latin typeface="+mn-lt"/>
              </a:rPr>
              <a:t>Please ask the healthcare professional to complete this slide, stating if he/she has received honorarium from Besins Healthcare and other healthcare organisations to speak at such meetings</a:t>
            </a:r>
          </a:p>
        </p:txBody>
      </p:sp>
      <p:sp>
        <p:nvSpPr>
          <p:cNvPr id="9" name="Rectangle 1026">
            <a:extLst>
              <a:ext uri="{FF2B5EF4-FFF2-40B4-BE49-F238E27FC236}">
                <a16:creationId xmlns:a16="http://schemas.microsoft.com/office/drawing/2014/main" id="{31533614-887D-4834-A9C1-6D38180D52BC}"/>
              </a:ext>
            </a:extLst>
          </p:cNvPr>
          <p:cNvSpPr txBox="1">
            <a:spLocks noChangeArrowheads="1"/>
          </p:cNvSpPr>
          <p:nvPr/>
        </p:nvSpPr>
        <p:spPr>
          <a:xfrm>
            <a:off x="2363504" y="301147"/>
            <a:ext cx="7464992" cy="1008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GB" dirty="0">
                <a:solidFill>
                  <a:prstClr val="black"/>
                </a:solidFill>
              </a:rPr>
              <a:t>Disclosure</a:t>
            </a:r>
          </a:p>
        </p:txBody>
      </p:sp>
    </p:spTree>
    <p:extLst>
      <p:ext uri="{BB962C8B-B14F-4D97-AF65-F5344CB8AC3E}">
        <p14:creationId xmlns:p14="http://schemas.microsoft.com/office/powerpoint/2010/main" val="1376779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31334" y="152401"/>
            <a:ext cx="8702749" cy="834047"/>
          </a:xfrm>
        </p:spPr>
        <p:txBody>
          <a:bodyPr>
            <a:normAutofit/>
          </a:bodyPr>
          <a:lstStyle/>
          <a:p>
            <a:pPr algn="ctr"/>
            <a:r>
              <a:rPr lang="en-GB" dirty="0">
                <a:solidFill>
                  <a:schemeClr val="accent5"/>
                </a:solidFill>
              </a:rPr>
              <a:t>Challenges of diagnosing TD</a:t>
            </a:r>
          </a:p>
        </p:txBody>
      </p:sp>
      <p:sp>
        <p:nvSpPr>
          <p:cNvPr id="2" name="Content Placeholder 1"/>
          <p:cNvSpPr>
            <a:spLocks noGrp="1"/>
          </p:cNvSpPr>
          <p:nvPr>
            <p:ph idx="1"/>
          </p:nvPr>
        </p:nvSpPr>
        <p:spPr>
          <a:xfrm>
            <a:off x="650450" y="1391272"/>
            <a:ext cx="10397764" cy="3613144"/>
          </a:xfrm>
        </p:spPr>
        <p:txBody>
          <a:bodyPr>
            <a:normAutofit/>
          </a:bodyPr>
          <a:lstStyle/>
          <a:p>
            <a:pPr>
              <a:buClrTx/>
              <a:buFont typeface="Arial" panose="020B0604020202020204" pitchFamily="34" charset="0"/>
              <a:buChar char="•"/>
            </a:pPr>
            <a:r>
              <a:rPr lang="en-GB" dirty="0">
                <a:solidFill>
                  <a:srgbClr val="000000"/>
                </a:solidFill>
              </a:rPr>
              <a:t>Treatment seeking is often delayed</a:t>
            </a:r>
          </a:p>
          <a:p>
            <a:pPr>
              <a:buClrTx/>
              <a:buFont typeface="Arial" panose="020B0604020202020204" pitchFamily="34" charset="0"/>
              <a:buChar char="•"/>
            </a:pPr>
            <a:r>
              <a:rPr lang="en-GB" dirty="0">
                <a:solidFill>
                  <a:srgbClr val="000000"/>
                </a:solidFill>
              </a:rPr>
              <a:t>Variable and non-specific signs and symptoms</a:t>
            </a:r>
            <a:r>
              <a:rPr lang="en-GB" baseline="30000" dirty="0">
                <a:solidFill>
                  <a:srgbClr val="000000"/>
                </a:solidFill>
              </a:rPr>
              <a:t>1</a:t>
            </a:r>
            <a:endParaRPr lang="en-GB" dirty="0">
              <a:solidFill>
                <a:srgbClr val="000000"/>
              </a:solidFill>
            </a:endParaRPr>
          </a:p>
          <a:p>
            <a:pPr>
              <a:buClrTx/>
              <a:buFont typeface="Arial" panose="020B0604020202020204" pitchFamily="34" charset="0"/>
              <a:buChar char="•"/>
            </a:pPr>
            <a:r>
              <a:rPr lang="en-GB" dirty="0">
                <a:solidFill>
                  <a:srgbClr val="000000"/>
                </a:solidFill>
              </a:rPr>
              <a:t>Lack of definitive cut-off point for serum levels</a:t>
            </a:r>
            <a:r>
              <a:rPr lang="en-GB" baseline="30000" dirty="0">
                <a:solidFill>
                  <a:srgbClr val="000000"/>
                </a:solidFill>
              </a:rPr>
              <a:t>1</a:t>
            </a:r>
            <a:endParaRPr lang="en-GB" dirty="0">
              <a:solidFill>
                <a:srgbClr val="000000"/>
              </a:solidFill>
            </a:endParaRPr>
          </a:p>
          <a:p>
            <a:pPr>
              <a:buClrTx/>
              <a:buFont typeface="Arial" panose="020B0604020202020204" pitchFamily="34" charset="0"/>
              <a:buChar char="•"/>
            </a:pPr>
            <a:r>
              <a:rPr lang="en-GB" dirty="0">
                <a:solidFill>
                  <a:srgbClr val="000000"/>
                </a:solidFill>
              </a:rPr>
              <a:t>There is a wide variation in reference ranges for total testosterone</a:t>
            </a:r>
            <a:r>
              <a:rPr lang="en-GB" baseline="30000" dirty="0">
                <a:solidFill>
                  <a:srgbClr val="000000"/>
                </a:solidFill>
              </a:rPr>
              <a:t>2</a:t>
            </a:r>
            <a:endParaRPr lang="en-GB" dirty="0">
              <a:solidFill>
                <a:srgbClr val="000000"/>
              </a:solidFill>
            </a:endParaRPr>
          </a:p>
          <a:p>
            <a:pPr>
              <a:buClrTx/>
              <a:buFont typeface="Arial" panose="020B0604020202020204" pitchFamily="34" charset="0"/>
              <a:buChar char="•"/>
            </a:pPr>
            <a:r>
              <a:rPr lang="en-GB" dirty="0">
                <a:solidFill>
                  <a:srgbClr val="000000"/>
                </a:solidFill>
              </a:rPr>
              <a:t>Inadequate attention to sexual health by men and physicians</a:t>
            </a:r>
            <a:r>
              <a:rPr lang="en-GB" baseline="30000" dirty="0">
                <a:solidFill>
                  <a:srgbClr val="000000"/>
                </a:solidFill>
              </a:rPr>
              <a:t>1</a:t>
            </a:r>
            <a:endParaRPr lang="en-GB" dirty="0">
              <a:solidFill>
                <a:srgbClr val="000000"/>
              </a:solidFill>
            </a:endParaRPr>
          </a:p>
          <a:p>
            <a:pPr>
              <a:buClrTx/>
              <a:buFont typeface="Arial" panose="020B0604020202020204" pitchFamily="34" charset="0"/>
              <a:buChar char="•"/>
            </a:pPr>
            <a:r>
              <a:rPr lang="en-GB" dirty="0">
                <a:solidFill>
                  <a:srgbClr val="000000"/>
                </a:solidFill>
              </a:rPr>
              <a:t>Undefined age range for investigation of testosterone levels</a:t>
            </a:r>
            <a:r>
              <a:rPr lang="en-GB" baseline="30000" dirty="0">
                <a:solidFill>
                  <a:srgbClr val="000000"/>
                </a:solidFill>
              </a:rPr>
              <a:t>1</a:t>
            </a:r>
          </a:p>
          <a:p>
            <a:pPr>
              <a:buClrTx/>
              <a:buFont typeface="Arial" panose="020B0604020202020204" pitchFamily="34" charset="0"/>
              <a:buChar char="•"/>
            </a:pPr>
            <a:r>
              <a:rPr lang="en-GB" dirty="0">
                <a:solidFill>
                  <a:srgbClr val="000000"/>
                </a:solidFill>
              </a:rPr>
              <a:t>No NICE guidelines for TD</a:t>
            </a:r>
          </a:p>
          <a:p>
            <a:pPr marL="180975" indent="-180975"/>
            <a:endParaRPr lang="en-US" dirty="0"/>
          </a:p>
        </p:txBody>
      </p:sp>
      <p:sp>
        <p:nvSpPr>
          <p:cNvPr id="3" name="Rectangle 2"/>
          <p:cNvSpPr/>
          <p:nvPr/>
        </p:nvSpPr>
        <p:spPr>
          <a:xfrm>
            <a:off x="1616623" y="5831100"/>
            <a:ext cx="8923786" cy="338554"/>
          </a:xfrm>
          <a:prstGeom prst="rect">
            <a:avLst/>
          </a:prstGeom>
        </p:spPr>
        <p:txBody>
          <a:bodyPr wrap="square">
            <a:spAutoFit/>
          </a:bodyPr>
          <a:lstStyle/>
          <a:p>
            <a:pPr marL="85725" indent="-85725"/>
            <a:r>
              <a:rPr lang="en-US" sz="800" dirty="0">
                <a:solidFill>
                  <a:schemeClr val="accent5"/>
                </a:solidFill>
              </a:rPr>
              <a:t>1. Defeudis G, </a:t>
            </a:r>
            <a:r>
              <a:rPr lang="en-US" sz="800" i="1" dirty="0">
                <a:solidFill>
                  <a:schemeClr val="accent5"/>
                </a:solidFill>
              </a:rPr>
              <a:t>et al</a:t>
            </a:r>
            <a:r>
              <a:rPr lang="en-US" sz="800" dirty="0">
                <a:solidFill>
                  <a:schemeClr val="accent5"/>
                </a:solidFill>
              </a:rPr>
              <a:t>. The CATCH checklist to investigate adult-onset hypogonadism. </a:t>
            </a:r>
            <a:r>
              <a:rPr lang="en-US" sz="800" i="1" dirty="0">
                <a:solidFill>
                  <a:schemeClr val="accent5"/>
                </a:solidFill>
              </a:rPr>
              <a:t>Andrology </a:t>
            </a:r>
            <a:r>
              <a:rPr lang="en-US" sz="800" dirty="0">
                <a:solidFill>
                  <a:schemeClr val="accent5"/>
                </a:solidFill>
              </a:rPr>
              <a:t>2018.6;5. Available at: </a:t>
            </a:r>
            <a:r>
              <a:rPr lang="en-US" sz="800" dirty="0">
                <a:solidFill>
                  <a:schemeClr val="accent5"/>
                </a:solidFill>
                <a:hlinkClick r:id="rId3">
                  <a:extLst>
                    <a:ext uri="{A12FA001-AC4F-418D-AE19-62706E023703}">
                      <ahyp:hlinkClr xmlns:ahyp="http://schemas.microsoft.com/office/drawing/2018/hyperlinkcolor" val="tx"/>
                    </a:ext>
                  </a:extLst>
                </a:hlinkClick>
              </a:rPr>
              <a:t>https://onlinelibrary.wiley.com/doi/full/10.1111/andr.12506</a:t>
            </a:r>
            <a:r>
              <a:rPr lang="en-US" sz="800" dirty="0">
                <a:solidFill>
                  <a:schemeClr val="accent5"/>
                </a:solidFill>
              </a:rPr>
              <a:t>  </a:t>
            </a:r>
            <a:br>
              <a:rPr lang="en-US" sz="800" dirty="0">
                <a:solidFill>
                  <a:schemeClr val="accent5"/>
                </a:solidFill>
              </a:rPr>
            </a:br>
            <a:r>
              <a:rPr lang="en-US" sz="800" dirty="0">
                <a:solidFill>
                  <a:schemeClr val="accent5"/>
                </a:solidFill>
              </a:rPr>
              <a:t> Accessed February 2019. 2. Ramachandran </a:t>
            </a:r>
            <a:r>
              <a:rPr lang="en-US" sz="800" i="1" dirty="0">
                <a:solidFill>
                  <a:schemeClr val="accent5"/>
                </a:solidFill>
              </a:rPr>
              <a:t>et al. </a:t>
            </a:r>
            <a:r>
              <a:rPr lang="en-GB" sz="800" dirty="0">
                <a:solidFill>
                  <a:schemeClr val="accent5"/>
                </a:solidFill>
              </a:rPr>
              <a:t>Managing Clinical Heterogeneity: An Argument for Benefit-Based Action Limits </a:t>
            </a:r>
            <a:r>
              <a:rPr lang="en-GB" sz="800" i="1" dirty="0">
                <a:solidFill>
                  <a:schemeClr val="accent5"/>
                </a:solidFill>
              </a:rPr>
              <a:t>ASME J of Medical Diagnostics</a:t>
            </a:r>
            <a:r>
              <a:rPr lang="en-GB" sz="800" dirty="0">
                <a:solidFill>
                  <a:schemeClr val="accent5"/>
                </a:solidFill>
              </a:rPr>
              <a:t> 1(3), 034701</a:t>
            </a:r>
            <a:endParaRPr lang="en-US" sz="800" dirty="0">
              <a:solidFill>
                <a:schemeClr val="accent5"/>
              </a:solidFill>
            </a:endParaRPr>
          </a:p>
        </p:txBody>
      </p:sp>
    </p:spTree>
    <p:extLst>
      <p:ext uri="{BB962C8B-B14F-4D97-AF65-F5344CB8AC3E}">
        <p14:creationId xmlns:p14="http://schemas.microsoft.com/office/powerpoint/2010/main" val="2445448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 y="152401"/>
            <a:ext cx="11000232" cy="834047"/>
          </a:xfrm>
        </p:spPr>
        <p:txBody>
          <a:bodyPr>
            <a:noAutofit/>
          </a:bodyPr>
          <a:lstStyle/>
          <a:p>
            <a:pPr algn="ctr"/>
            <a:r>
              <a:rPr lang="en-GB" sz="3200" dirty="0">
                <a:solidFill>
                  <a:srgbClr val="000000"/>
                </a:solidFill>
              </a:rPr>
              <a:t>Treatment seeking for TD can often be delayed</a:t>
            </a:r>
          </a:p>
        </p:txBody>
      </p:sp>
      <p:grpSp>
        <p:nvGrpSpPr>
          <p:cNvPr id="5" name="Group 4"/>
          <p:cNvGrpSpPr/>
          <p:nvPr/>
        </p:nvGrpSpPr>
        <p:grpSpPr>
          <a:xfrm>
            <a:off x="1479804" y="1831295"/>
            <a:ext cx="9492996" cy="4792876"/>
            <a:chOff x="241042" y="2102565"/>
            <a:chExt cx="8661916" cy="4463127"/>
          </a:xfrm>
        </p:grpSpPr>
        <p:sp>
          <p:nvSpPr>
            <p:cNvPr id="32" name="Rectangle 31"/>
            <p:cNvSpPr/>
            <p:nvPr/>
          </p:nvSpPr>
          <p:spPr>
            <a:xfrm>
              <a:off x="241042" y="2254966"/>
              <a:ext cx="8661916" cy="4310726"/>
            </a:xfrm>
            <a:prstGeom prst="rect">
              <a:avLst/>
            </a:prstGeom>
            <a:solidFill>
              <a:schemeClr val="bg1"/>
            </a:solid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a:solidFill>
                  <a:prstClr val="white"/>
                </a:solidFill>
                <a:latin typeface="Calibri"/>
              </a:endParaRPr>
            </a:p>
          </p:txBody>
        </p:sp>
        <p:grpSp>
          <p:nvGrpSpPr>
            <p:cNvPr id="18" name="Group 17"/>
            <p:cNvGrpSpPr/>
            <p:nvPr/>
          </p:nvGrpSpPr>
          <p:grpSpPr>
            <a:xfrm>
              <a:off x="351416" y="2431195"/>
              <a:ext cx="8441168" cy="4099095"/>
              <a:chOff x="904320" y="2651555"/>
              <a:chExt cx="8441168" cy="4099095"/>
            </a:xfrm>
          </p:grpSpPr>
          <p:graphicFrame>
            <p:nvGraphicFramePr>
              <p:cNvPr id="19" name="Chart 18"/>
              <p:cNvGraphicFramePr/>
              <p:nvPr>
                <p:extLst>
                  <p:ext uri="{D42A27DB-BD31-4B8C-83A1-F6EECF244321}">
                    <p14:modId xmlns:p14="http://schemas.microsoft.com/office/powerpoint/2010/main" val="3928528477"/>
                  </p:ext>
                </p:extLst>
              </p:nvPr>
            </p:nvGraphicFramePr>
            <p:xfrm>
              <a:off x="904320" y="2651555"/>
              <a:ext cx="8441168" cy="3883668"/>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p:cNvSpPr txBox="1"/>
              <p:nvPr/>
            </p:nvSpPr>
            <p:spPr>
              <a:xfrm>
                <a:off x="5874554" y="6406728"/>
                <a:ext cx="2324321" cy="343922"/>
              </a:xfrm>
              <a:prstGeom prst="rect">
                <a:avLst/>
              </a:prstGeom>
              <a:noFill/>
            </p:spPr>
            <p:txBody>
              <a:bodyPr wrap="none" rtlCol="0">
                <a:spAutoFit/>
              </a:bodyPr>
              <a:lstStyle/>
              <a:p>
                <a:pPr algn="ctr" defTabSz="457200">
                  <a:defRPr/>
                </a:pPr>
                <a:r>
                  <a:rPr lang="en-GB" b="1" dirty="0">
                    <a:solidFill>
                      <a:srgbClr val="005294"/>
                    </a:solidFill>
                    <a:latin typeface="Calibri"/>
                    <a:cs typeface="Arial" charset="0"/>
                  </a:rPr>
                  <a:t>Respondents (n=90), %</a:t>
                </a:r>
              </a:p>
            </p:txBody>
          </p:sp>
        </p:grpSp>
        <p:sp>
          <p:nvSpPr>
            <p:cNvPr id="33" name="Rectangle 32"/>
            <p:cNvSpPr/>
            <p:nvPr/>
          </p:nvSpPr>
          <p:spPr>
            <a:xfrm>
              <a:off x="241042" y="2102565"/>
              <a:ext cx="8661916" cy="329592"/>
            </a:xfrm>
            <a:prstGeom prst="rect">
              <a:avLst/>
            </a:prstGeom>
            <a:solidFill>
              <a:schemeClr val="accent2"/>
            </a:solidFill>
            <a:ln w="28575">
              <a:solidFill>
                <a:schemeClr val="accent2"/>
              </a:solidFill>
            </a:ln>
          </p:spPr>
          <p:txBody>
            <a:bodyPr wrap="square">
              <a:spAutoFit/>
            </a:bodyPr>
            <a:lstStyle/>
            <a:p>
              <a:pPr algn="ctr" defTabSz="457200">
                <a:defRPr/>
              </a:pPr>
              <a:r>
                <a:rPr lang="en-GB" sz="1700" b="1" dirty="0">
                  <a:solidFill>
                    <a:prstClr val="white"/>
                  </a:solidFill>
                  <a:effectLst>
                    <a:outerShdw blurRad="38100" dist="38100" dir="2700000" algn="tl">
                      <a:srgbClr val="000000">
                        <a:alpha val="43137"/>
                      </a:srgbClr>
                    </a:outerShdw>
                  </a:effectLst>
                  <a:latin typeface="Calibri"/>
                  <a:cs typeface="Arial" charset="0"/>
                </a:rPr>
                <a:t>Reasons for delaying among respondents who waited at least 3 months before seeking advice</a:t>
              </a:r>
            </a:p>
          </p:txBody>
        </p:sp>
      </p:grpSp>
      <p:sp>
        <p:nvSpPr>
          <p:cNvPr id="3" name="Content Placeholder 2"/>
          <p:cNvSpPr>
            <a:spLocks noGrp="1"/>
          </p:cNvSpPr>
          <p:nvPr>
            <p:ph idx="1"/>
          </p:nvPr>
        </p:nvSpPr>
        <p:spPr>
          <a:xfrm>
            <a:off x="928116" y="958356"/>
            <a:ext cx="9784080" cy="901031"/>
          </a:xfrm>
          <a:noFill/>
        </p:spPr>
        <p:txBody>
          <a:bodyPr>
            <a:normAutofit/>
          </a:bodyPr>
          <a:lstStyle/>
          <a:p>
            <a:pPr>
              <a:buClrTx/>
            </a:pPr>
            <a:r>
              <a:rPr lang="en-GB" sz="2000" dirty="0">
                <a:solidFill>
                  <a:srgbClr val="000000"/>
                </a:solidFill>
              </a:rPr>
              <a:t>In total, 55% of all respondents waited between 3 and 24 months, with </a:t>
            </a:r>
            <a:r>
              <a:rPr lang="en-GB" sz="2000" b="1" dirty="0">
                <a:solidFill>
                  <a:srgbClr val="000000"/>
                </a:solidFill>
              </a:rPr>
              <a:t>35% waiting for more than 2 years </a:t>
            </a:r>
            <a:r>
              <a:rPr lang="en-GB" sz="2000" dirty="0">
                <a:solidFill>
                  <a:srgbClr val="000000"/>
                </a:solidFill>
              </a:rPr>
              <a:t>before seeking advice</a:t>
            </a:r>
          </a:p>
        </p:txBody>
      </p:sp>
      <p:sp>
        <p:nvSpPr>
          <p:cNvPr id="10" name="Rectangle 9">
            <a:extLst>
              <a:ext uri="{FF2B5EF4-FFF2-40B4-BE49-F238E27FC236}">
                <a16:creationId xmlns:a16="http://schemas.microsoft.com/office/drawing/2014/main" id="{B12B45D7-2AB8-44C7-BC49-1E3CC55EE5BE}"/>
              </a:ext>
            </a:extLst>
          </p:cNvPr>
          <p:cNvSpPr/>
          <p:nvPr/>
        </p:nvSpPr>
        <p:spPr>
          <a:xfrm>
            <a:off x="8296997" y="5152700"/>
            <a:ext cx="2415199" cy="646331"/>
          </a:xfrm>
          <a:prstGeom prst="rect">
            <a:avLst/>
          </a:prstGeom>
        </p:spPr>
        <p:txBody>
          <a:bodyPr wrap="square">
            <a:spAutoFit/>
          </a:bodyPr>
          <a:lstStyle/>
          <a:p>
            <a:pPr>
              <a:defRPr/>
            </a:pPr>
            <a:r>
              <a:rPr lang="en-GB" sz="1200" kern="0" dirty="0">
                <a:solidFill>
                  <a:srgbClr val="000000"/>
                </a:solidFill>
                <a:latin typeface="Calibri"/>
                <a:cs typeface="Arial" charset="0"/>
              </a:rPr>
              <a:t>J David et al: The Journal of Sexual Medicine, Volume 13, Number 5, Supplement 2, May 2016</a:t>
            </a:r>
          </a:p>
        </p:txBody>
      </p:sp>
    </p:spTree>
    <p:extLst>
      <p:ext uri="{BB962C8B-B14F-4D97-AF65-F5344CB8AC3E}">
        <p14:creationId xmlns:p14="http://schemas.microsoft.com/office/powerpoint/2010/main" val="689249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90472" y="1204211"/>
            <a:ext cx="9400032" cy="5442679"/>
            <a:chOff x="241042" y="1204210"/>
            <a:chExt cx="8661916" cy="5442679"/>
          </a:xfrm>
        </p:grpSpPr>
        <p:sp>
          <p:nvSpPr>
            <p:cNvPr id="8" name="Rectangle 7"/>
            <p:cNvSpPr/>
            <p:nvPr/>
          </p:nvSpPr>
          <p:spPr>
            <a:xfrm>
              <a:off x="241042" y="1356610"/>
              <a:ext cx="8661916" cy="5290279"/>
            </a:xfrm>
            <a:prstGeom prst="rect">
              <a:avLst/>
            </a:prstGeom>
            <a:solidFill>
              <a:schemeClr val="bg1"/>
            </a:solid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a:solidFill>
                  <a:prstClr val="white"/>
                </a:solidFill>
                <a:latin typeface="Calibri"/>
              </a:endParaRPr>
            </a:p>
          </p:txBody>
        </p:sp>
        <p:grpSp>
          <p:nvGrpSpPr>
            <p:cNvPr id="5" name="Group 4"/>
            <p:cNvGrpSpPr>
              <a:grpSpLocks noChangeAspect="1"/>
            </p:cNvGrpSpPr>
            <p:nvPr/>
          </p:nvGrpSpPr>
          <p:grpSpPr>
            <a:xfrm>
              <a:off x="675068" y="1538966"/>
              <a:ext cx="7793864" cy="5062954"/>
              <a:chOff x="-1042343" y="-1851153"/>
              <a:chExt cx="13100026" cy="8509877"/>
            </a:xfrm>
          </p:grpSpPr>
          <p:graphicFrame>
            <p:nvGraphicFramePr>
              <p:cNvPr id="6" name="Chart 5"/>
              <p:cNvGraphicFramePr/>
              <p:nvPr/>
            </p:nvGraphicFramePr>
            <p:xfrm>
              <a:off x="-1042343" y="-1851153"/>
              <a:ext cx="13100026" cy="816047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5681749" y="6089678"/>
                <a:ext cx="3866715" cy="569046"/>
              </a:xfrm>
              <a:prstGeom prst="rect">
                <a:avLst/>
              </a:prstGeom>
              <a:noFill/>
            </p:spPr>
            <p:txBody>
              <a:bodyPr wrap="none" rtlCol="0">
                <a:spAutoFit/>
              </a:bodyPr>
              <a:lstStyle/>
              <a:p>
                <a:pPr algn="ctr" defTabSz="457200">
                  <a:defRPr/>
                </a:pPr>
                <a:r>
                  <a:rPr lang="en-GB" sz="1600" b="1" dirty="0">
                    <a:solidFill>
                      <a:srgbClr val="005294"/>
                    </a:solidFill>
                    <a:latin typeface="Calibri"/>
                    <a:cs typeface="Arial" charset="0"/>
                  </a:rPr>
                  <a:t>Respondents (n=101), %</a:t>
                </a:r>
              </a:p>
            </p:txBody>
          </p:sp>
        </p:grpSp>
        <p:sp>
          <p:nvSpPr>
            <p:cNvPr id="9" name="Rectangle 8"/>
            <p:cNvSpPr/>
            <p:nvPr/>
          </p:nvSpPr>
          <p:spPr>
            <a:xfrm>
              <a:off x="241042" y="1204210"/>
              <a:ext cx="8661916" cy="353943"/>
            </a:xfrm>
            <a:prstGeom prst="rect">
              <a:avLst/>
            </a:prstGeom>
            <a:solidFill>
              <a:schemeClr val="accent2"/>
            </a:solidFill>
            <a:ln w="28575">
              <a:solidFill>
                <a:schemeClr val="accent2"/>
              </a:solidFill>
            </a:ln>
          </p:spPr>
          <p:txBody>
            <a:bodyPr wrap="square">
              <a:spAutoFit/>
            </a:bodyPr>
            <a:lstStyle/>
            <a:p>
              <a:pPr algn="ctr" defTabSz="457200">
                <a:defRPr/>
              </a:pPr>
              <a:r>
                <a:rPr lang="en-GB" sz="1700" b="1" dirty="0">
                  <a:solidFill>
                    <a:prstClr val="white"/>
                  </a:solidFill>
                  <a:effectLst>
                    <a:outerShdw blurRad="38100" dist="38100" dir="2700000" algn="tl">
                      <a:srgbClr val="000000">
                        <a:alpha val="43137"/>
                      </a:srgbClr>
                    </a:outerShdw>
                  </a:effectLst>
                  <a:latin typeface="Calibri"/>
                  <a:cs typeface="Arial" charset="0"/>
                </a:rPr>
                <a:t>Single most influential symptom that encouraged seeking of doctor’s advice prior to diagnosis</a:t>
              </a:r>
            </a:p>
          </p:txBody>
        </p:sp>
      </p:grpSp>
      <p:sp>
        <p:nvSpPr>
          <p:cNvPr id="2" name="Title 1"/>
          <p:cNvSpPr>
            <a:spLocks noGrp="1"/>
          </p:cNvSpPr>
          <p:nvPr>
            <p:ph type="title"/>
          </p:nvPr>
        </p:nvSpPr>
        <p:spPr>
          <a:xfrm>
            <a:off x="576072" y="178486"/>
            <a:ext cx="10533888" cy="834047"/>
          </a:xfrm>
        </p:spPr>
        <p:txBody>
          <a:bodyPr>
            <a:noAutofit/>
          </a:bodyPr>
          <a:lstStyle/>
          <a:p>
            <a:pPr algn="ctr"/>
            <a:r>
              <a:rPr lang="en-GB" sz="3200" dirty="0">
                <a:solidFill>
                  <a:srgbClr val="000000"/>
                </a:solidFill>
              </a:rPr>
              <a:t>Variable &amp; non-specific signs and symptoms of testosterone deficiency (TD)</a:t>
            </a:r>
          </a:p>
        </p:txBody>
      </p:sp>
      <p:sp>
        <p:nvSpPr>
          <p:cNvPr id="10" name="Rectangle 9"/>
          <p:cNvSpPr/>
          <p:nvPr/>
        </p:nvSpPr>
        <p:spPr>
          <a:xfrm>
            <a:off x="3008376" y="1672317"/>
            <a:ext cx="7059168" cy="485775"/>
          </a:xfrm>
          <a:prstGeom prst="rect">
            <a:avLst/>
          </a:prstGeom>
          <a:noFill/>
          <a:ln w="28575">
            <a:solidFill>
              <a:srgbClr val="CC00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a:solidFill>
                <a:prstClr val="white"/>
              </a:solidFill>
              <a:latin typeface="Calibri"/>
            </a:endParaRPr>
          </a:p>
        </p:txBody>
      </p:sp>
      <p:sp>
        <p:nvSpPr>
          <p:cNvPr id="11" name="Rectangle 10">
            <a:extLst>
              <a:ext uri="{FF2B5EF4-FFF2-40B4-BE49-F238E27FC236}">
                <a16:creationId xmlns:a16="http://schemas.microsoft.com/office/drawing/2014/main" id="{2967F27F-2CD2-4E17-9C47-6CFF4148EDAB}"/>
              </a:ext>
            </a:extLst>
          </p:cNvPr>
          <p:cNvSpPr/>
          <p:nvPr/>
        </p:nvSpPr>
        <p:spPr>
          <a:xfrm>
            <a:off x="7031927" y="3445070"/>
            <a:ext cx="3145757" cy="830997"/>
          </a:xfrm>
          <a:prstGeom prst="rect">
            <a:avLst/>
          </a:prstGeom>
        </p:spPr>
        <p:txBody>
          <a:bodyPr wrap="square">
            <a:spAutoFit/>
          </a:bodyPr>
          <a:lstStyle/>
          <a:p>
            <a:pPr>
              <a:defRPr/>
            </a:pPr>
            <a:r>
              <a:rPr lang="en-GB" sz="1600" kern="0" dirty="0">
                <a:solidFill>
                  <a:srgbClr val="000000"/>
                </a:solidFill>
                <a:latin typeface="Calibri"/>
                <a:cs typeface="Arial" charset="0"/>
              </a:rPr>
              <a:t>J David et al: The Journal of Sexual Medicine, Volume 13, Number 5, Supplement 2, May 2016</a:t>
            </a:r>
          </a:p>
        </p:txBody>
      </p:sp>
      <p:sp>
        <p:nvSpPr>
          <p:cNvPr id="12" name="Rectangle 11">
            <a:extLst>
              <a:ext uri="{FF2B5EF4-FFF2-40B4-BE49-F238E27FC236}">
                <a16:creationId xmlns:a16="http://schemas.microsoft.com/office/drawing/2014/main" id="{AA87D720-BA3B-4FEF-9CA5-92D294854FB3}"/>
              </a:ext>
            </a:extLst>
          </p:cNvPr>
          <p:cNvSpPr/>
          <p:nvPr/>
        </p:nvSpPr>
        <p:spPr>
          <a:xfrm>
            <a:off x="1975446" y="2158092"/>
            <a:ext cx="4814671" cy="3143117"/>
          </a:xfrm>
          <a:prstGeom prst="rect">
            <a:avLst/>
          </a:prstGeom>
          <a:noFill/>
          <a:ln w="28575">
            <a:solidFill>
              <a:srgbClr val="CC00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a:solidFill>
                <a:prstClr val="white"/>
              </a:solidFill>
              <a:latin typeface="Calibri"/>
            </a:endParaRPr>
          </a:p>
        </p:txBody>
      </p:sp>
    </p:spTree>
    <p:extLst>
      <p:ext uri="{BB962C8B-B14F-4D97-AF65-F5344CB8AC3E}">
        <p14:creationId xmlns:p14="http://schemas.microsoft.com/office/powerpoint/2010/main" val="1014256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FB03FAEE-7C2E-4153-86D9-73D6280463D1}"/>
              </a:ext>
            </a:extLst>
          </p:cNvPr>
          <p:cNvSpPr/>
          <p:nvPr/>
        </p:nvSpPr>
        <p:spPr bwMode="auto">
          <a:xfrm>
            <a:off x="960120" y="620688"/>
            <a:ext cx="9588307" cy="4115904"/>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GB" sz="2400">
              <a:solidFill>
                <a:srgbClr val="272727"/>
              </a:solidFill>
              <a:latin typeface="Times" pitchFamily="18" charset="0"/>
              <a:cs typeface="Arial" charset="0"/>
            </a:endParaRPr>
          </a:p>
        </p:txBody>
      </p:sp>
      <p:sp>
        <p:nvSpPr>
          <p:cNvPr id="5" name="TextBox 4">
            <a:extLst>
              <a:ext uri="{FF2B5EF4-FFF2-40B4-BE49-F238E27FC236}">
                <a16:creationId xmlns:a16="http://schemas.microsoft.com/office/drawing/2014/main" id="{127DF657-FD38-44A1-B481-E2F34D78F761}"/>
              </a:ext>
            </a:extLst>
          </p:cNvPr>
          <p:cNvSpPr txBox="1"/>
          <p:nvPr/>
        </p:nvSpPr>
        <p:spPr>
          <a:xfrm>
            <a:off x="2585091" y="1070013"/>
            <a:ext cx="2738566" cy="461665"/>
          </a:xfrm>
          <a:prstGeom prst="rect">
            <a:avLst/>
          </a:prstGeom>
          <a:noFill/>
        </p:spPr>
        <p:txBody>
          <a:bodyPr wrap="square" rtlCol="0">
            <a:spAutoFit/>
          </a:bodyPr>
          <a:lstStyle/>
          <a:p>
            <a:pPr fontAlgn="base">
              <a:spcBef>
                <a:spcPct val="0"/>
              </a:spcBef>
              <a:spcAft>
                <a:spcPct val="0"/>
              </a:spcAft>
              <a:defRPr/>
            </a:pPr>
            <a:r>
              <a:rPr lang="en-GB" sz="2400" dirty="0">
                <a:solidFill>
                  <a:srgbClr val="000000"/>
                </a:solidFill>
                <a:latin typeface="Times"/>
                <a:cs typeface="Arial" charset="0"/>
              </a:rPr>
              <a:t>Erectile Dysfunction</a:t>
            </a:r>
          </a:p>
        </p:txBody>
      </p:sp>
      <p:sp>
        <p:nvSpPr>
          <p:cNvPr id="6" name="TextBox 5">
            <a:extLst>
              <a:ext uri="{FF2B5EF4-FFF2-40B4-BE49-F238E27FC236}">
                <a16:creationId xmlns:a16="http://schemas.microsoft.com/office/drawing/2014/main" id="{8EF29875-2F87-418E-A46A-27F5C8C045D8}"/>
              </a:ext>
            </a:extLst>
          </p:cNvPr>
          <p:cNvSpPr txBox="1"/>
          <p:nvPr/>
        </p:nvSpPr>
        <p:spPr>
          <a:xfrm>
            <a:off x="6583798" y="1084698"/>
            <a:ext cx="2160240" cy="461665"/>
          </a:xfrm>
          <a:prstGeom prst="rect">
            <a:avLst/>
          </a:prstGeom>
          <a:noFill/>
        </p:spPr>
        <p:txBody>
          <a:bodyPr wrap="square" rtlCol="0">
            <a:spAutoFit/>
          </a:bodyPr>
          <a:lstStyle/>
          <a:p>
            <a:pPr fontAlgn="base">
              <a:spcBef>
                <a:spcPct val="0"/>
              </a:spcBef>
              <a:spcAft>
                <a:spcPct val="0"/>
              </a:spcAft>
              <a:defRPr/>
            </a:pPr>
            <a:r>
              <a:rPr lang="en-GB" sz="2400" dirty="0">
                <a:solidFill>
                  <a:srgbClr val="000000"/>
                </a:solidFill>
                <a:latin typeface="Times"/>
                <a:cs typeface="Arial" charset="0"/>
              </a:rPr>
              <a:t>Osteoporosis</a:t>
            </a:r>
          </a:p>
        </p:txBody>
      </p:sp>
      <p:sp>
        <p:nvSpPr>
          <p:cNvPr id="7" name="TextBox 6">
            <a:extLst>
              <a:ext uri="{FF2B5EF4-FFF2-40B4-BE49-F238E27FC236}">
                <a16:creationId xmlns:a16="http://schemas.microsoft.com/office/drawing/2014/main" id="{E98DCD50-5785-4FEF-AA1E-6D7A70534A24}"/>
              </a:ext>
            </a:extLst>
          </p:cNvPr>
          <p:cNvSpPr txBox="1"/>
          <p:nvPr/>
        </p:nvSpPr>
        <p:spPr>
          <a:xfrm>
            <a:off x="2079207" y="4021264"/>
            <a:ext cx="2319951" cy="461665"/>
          </a:xfrm>
          <a:prstGeom prst="rect">
            <a:avLst/>
          </a:prstGeom>
          <a:noFill/>
        </p:spPr>
        <p:txBody>
          <a:bodyPr wrap="square" rtlCol="0">
            <a:spAutoFit/>
          </a:bodyPr>
          <a:lstStyle/>
          <a:p>
            <a:pPr fontAlgn="base">
              <a:spcBef>
                <a:spcPct val="0"/>
              </a:spcBef>
              <a:spcAft>
                <a:spcPct val="0"/>
              </a:spcAft>
              <a:defRPr/>
            </a:pPr>
            <a:r>
              <a:rPr lang="en-GB" sz="2400" dirty="0">
                <a:solidFill>
                  <a:srgbClr val="000000"/>
                </a:solidFill>
                <a:latin typeface="Times"/>
                <a:cs typeface="Arial" charset="0"/>
              </a:rPr>
              <a:t>T2DM/</a:t>
            </a:r>
            <a:r>
              <a:rPr lang="en-GB" sz="2400" dirty="0" err="1">
                <a:solidFill>
                  <a:srgbClr val="000000"/>
                </a:solidFill>
                <a:latin typeface="Times"/>
                <a:cs typeface="Arial" charset="0"/>
              </a:rPr>
              <a:t>MetS</a:t>
            </a:r>
            <a:endParaRPr lang="en-GB" sz="2400" dirty="0">
              <a:solidFill>
                <a:srgbClr val="000000"/>
              </a:solidFill>
              <a:latin typeface="Times"/>
              <a:cs typeface="Arial" charset="0"/>
            </a:endParaRPr>
          </a:p>
        </p:txBody>
      </p:sp>
      <p:sp>
        <p:nvSpPr>
          <p:cNvPr id="8" name="TextBox 7">
            <a:extLst>
              <a:ext uri="{FF2B5EF4-FFF2-40B4-BE49-F238E27FC236}">
                <a16:creationId xmlns:a16="http://schemas.microsoft.com/office/drawing/2014/main" id="{AB281241-9AA0-446B-A287-6244152FD2ED}"/>
              </a:ext>
            </a:extLst>
          </p:cNvPr>
          <p:cNvSpPr txBox="1"/>
          <p:nvPr/>
        </p:nvSpPr>
        <p:spPr>
          <a:xfrm>
            <a:off x="5359661" y="1078762"/>
            <a:ext cx="1152128" cy="461665"/>
          </a:xfrm>
          <a:prstGeom prst="rect">
            <a:avLst/>
          </a:prstGeom>
          <a:noFill/>
        </p:spPr>
        <p:txBody>
          <a:bodyPr wrap="square" rtlCol="0">
            <a:spAutoFit/>
          </a:bodyPr>
          <a:lstStyle/>
          <a:p>
            <a:pPr fontAlgn="base">
              <a:spcBef>
                <a:spcPct val="0"/>
              </a:spcBef>
              <a:spcAft>
                <a:spcPct val="0"/>
              </a:spcAft>
              <a:defRPr/>
            </a:pPr>
            <a:r>
              <a:rPr lang="en-GB" sz="2400" dirty="0">
                <a:solidFill>
                  <a:srgbClr val="000000"/>
                </a:solidFill>
                <a:latin typeface="Times"/>
                <a:cs typeface="Arial" charset="0"/>
              </a:rPr>
              <a:t>Obesity</a:t>
            </a:r>
          </a:p>
        </p:txBody>
      </p:sp>
      <p:sp>
        <p:nvSpPr>
          <p:cNvPr id="9" name="TextBox 8">
            <a:extLst>
              <a:ext uri="{FF2B5EF4-FFF2-40B4-BE49-F238E27FC236}">
                <a16:creationId xmlns:a16="http://schemas.microsoft.com/office/drawing/2014/main" id="{8E61C63D-5907-4D71-8D37-792863285452}"/>
              </a:ext>
            </a:extLst>
          </p:cNvPr>
          <p:cNvSpPr txBox="1"/>
          <p:nvPr/>
        </p:nvSpPr>
        <p:spPr>
          <a:xfrm>
            <a:off x="2564780" y="2746541"/>
            <a:ext cx="2160240" cy="461665"/>
          </a:xfrm>
          <a:prstGeom prst="rect">
            <a:avLst/>
          </a:prstGeom>
          <a:noFill/>
        </p:spPr>
        <p:txBody>
          <a:bodyPr wrap="square" rtlCol="0">
            <a:spAutoFit/>
          </a:bodyPr>
          <a:lstStyle/>
          <a:p>
            <a:pPr fontAlgn="base">
              <a:spcBef>
                <a:spcPct val="0"/>
              </a:spcBef>
              <a:spcAft>
                <a:spcPct val="0"/>
              </a:spcAft>
              <a:defRPr/>
            </a:pPr>
            <a:r>
              <a:rPr lang="en-GB" sz="2400" dirty="0">
                <a:solidFill>
                  <a:srgbClr val="000000"/>
                </a:solidFill>
                <a:latin typeface="Times"/>
                <a:cs typeface="Arial" charset="0"/>
              </a:rPr>
              <a:t>Anaemia*</a:t>
            </a:r>
          </a:p>
        </p:txBody>
      </p:sp>
      <p:sp>
        <p:nvSpPr>
          <p:cNvPr id="10" name="TextBox 9">
            <a:extLst>
              <a:ext uri="{FF2B5EF4-FFF2-40B4-BE49-F238E27FC236}">
                <a16:creationId xmlns:a16="http://schemas.microsoft.com/office/drawing/2014/main" id="{88E4AB4A-52BE-4676-BFFA-2036D76386EA}"/>
              </a:ext>
            </a:extLst>
          </p:cNvPr>
          <p:cNvSpPr txBox="1"/>
          <p:nvPr/>
        </p:nvSpPr>
        <p:spPr>
          <a:xfrm>
            <a:off x="2332241" y="1798257"/>
            <a:ext cx="2160240" cy="461665"/>
          </a:xfrm>
          <a:prstGeom prst="rect">
            <a:avLst/>
          </a:prstGeom>
          <a:noFill/>
        </p:spPr>
        <p:txBody>
          <a:bodyPr wrap="square" rtlCol="0">
            <a:spAutoFit/>
          </a:bodyPr>
          <a:lstStyle/>
          <a:p>
            <a:pPr fontAlgn="base">
              <a:spcBef>
                <a:spcPct val="0"/>
              </a:spcBef>
              <a:spcAft>
                <a:spcPct val="0"/>
              </a:spcAft>
              <a:defRPr/>
            </a:pPr>
            <a:r>
              <a:rPr lang="en-GB" sz="2400" dirty="0">
                <a:solidFill>
                  <a:srgbClr val="000000"/>
                </a:solidFill>
                <a:latin typeface="Times"/>
                <a:cs typeface="Arial" charset="0"/>
              </a:rPr>
              <a:t>Depression</a:t>
            </a:r>
          </a:p>
        </p:txBody>
      </p:sp>
      <p:sp>
        <p:nvSpPr>
          <p:cNvPr id="11" name="TextBox 10">
            <a:extLst>
              <a:ext uri="{FF2B5EF4-FFF2-40B4-BE49-F238E27FC236}">
                <a16:creationId xmlns:a16="http://schemas.microsoft.com/office/drawing/2014/main" id="{9D65EDE2-5999-405F-BDB6-95C1C9EC9A3D}"/>
              </a:ext>
            </a:extLst>
          </p:cNvPr>
          <p:cNvSpPr txBox="1"/>
          <p:nvPr/>
        </p:nvSpPr>
        <p:spPr>
          <a:xfrm>
            <a:off x="4727019" y="4142126"/>
            <a:ext cx="1642158" cy="461665"/>
          </a:xfrm>
          <a:prstGeom prst="rect">
            <a:avLst/>
          </a:prstGeom>
          <a:noFill/>
        </p:spPr>
        <p:txBody>
          <a:bodyPr wrap="square" rtlCol="0">
            <a:spAutoFit/>
          </a:bodyPr>
          <a:lstStyle/>
          <a:p>
            <a:pPr fontAlgn="base">
              <a:spcBef>
                <a:spcPct val="0"/>
              </a:spcBef>
              <a:spcAft>
                <a:spcPct val="0"/>
              </a:spcAft>
              <a:defRPr/>
            </a:pPr>
            <a:r>
              <a:rPr lang="en-GB" sz="2400" dirty="0">
                <a:solidFill>
                  <a:srgbClr val="000000"/>
                </a:solidFill>
                <a:latin typeface="Times"/>
                <a:cs typeface="Arial" charset="0"/>
              </a:rPr>
              <a:t>Low Libido</a:t>
            </a:r>
          </a:p>
        </p:txBody>
      </p:sp>
      <p:sp>
        <p:nvSpPr>
          <p:cNvPr id="12" name="TextBox 11">
            <a:extLst>
              <a:ext uri="{FF2B5EF4-FFF2-40B4-BE49-F238E27FC236}">
                <a16:creationId xmlns:a16="http://schemas.microsoft.com/office/drawing/2014/main" id="{2085F6A9-0788-4A56-ADCE-F3E4C0D36FF7}"/>
              </a:ext>
            </a:extLst>
          </p:cNvPr>
          <p:cNvSpPr txBox="1"/>
          <p:nvPr/>
        </p:nvSpPr>
        <p:spPr>
          <a:xfrm>
            <a:off x="7157502" y="1794694"/>
            <a:ext cx="2941804" cy="461665"/>
          </a:xfrm>
          <a:prstGeom prst="rect">
            <a:avLst/>
          </a:prstGeom>
          <a:noFill/>
        </p:spPr>
        <p:txBody>
          <a:bodyPr wrap="square" rtlCol="0">
            <a:spAutoFit/>
          </a:bodyPr>
          <a:lstStyle/>
          <a:p>
            <a:pPr fontAlgn="base">
              <a:spcBef>
                <a:spcPct val="0"/>
              </a:spcBef>
              <a:spcAft>
                <a:spcPct val="0"/>
              </a:spcAft>
              <a:defRPr/>
            </a:pPr>
            <a:r>
              <a:rPr lang="en-GB" sz="2400" dirty="0">
                <a:solidFill>
                  <a:srgbClr val="000000"/>
                </a:solidFill>
                <a:latin typeface="Times"/>
                <a:cs typeface="Arial" charset="0"/>
              </a:rPr>
              <a:t>Medications</a:t>
            </a:r>
            <a:r>
              <a:rPr lang="en-GB" sz="2400" dirty="0">
                <a:solidFill>
                  <a:srgbClr val="272727"/>
                </a:solidFill>
                <a:latin typeface="Times"/>
                <a:cs typeface="Arial" charset="0"/>
              </a:rPr>
              <a:t> </a:t>
            </a:r>
          </a:p>
        </p:txBody>
      </p:sp>
      <p:sp>
        <p:nvSpPr>
          <p:cNvPr id="13" name="TextBox 12">
            <a:extLst>
              <a:ext uri="{FF2B5EF4-FFF2-40B4-BE49-F238E27FC236}">
                <a16:creationId xmlns:a16="http://schemas.microsoft.com/office/drawing/2014/main" id="{7D87EDEE-75E6-4032-AF72-C6B47C330242}"/>
              </a:ext>
            </a:extLst>
          </p:cNvPr>
          <p:cNvSpPr txBox="1"/>
          <p:nvPr/>
        </p:nvSpPr>
        <p:spPr>
          <a:xfrm>
            <a:off x="1458860" y="3232372"/>
            <a:ext cx="2576370" cy="461665"/>
          </a:xfrm>
          <a:prstGeom prst="rect">
            <a:avLst/>
          </a:prstGeom>
          <a:noFill/>
        </p:spPr>
        <p:txBody>
          <a:bodyPr wrap="square" rtlCol="0">
            <a:spAutoFit/>
          </a:bodyPr>
          <a:lstStyle/>
          <a:p>
            <a:pPr fontAlgn="base">
              <a:spcBef>
                <a:spcPct val="0"/>
              </a:spcBef>
              <a:spcAft>
                <a:spcPct val="0"/>
              </a:spcAft>
              <a:defRPr/>
            </a:pPr>
            <a:r>
              <a:rPr lang="en-GB" sz="2400" dirty="0">
                <a:solidFill>
                  <a:srgbClr val="000000"/>
                </a:solidFill>
                <a:latin typeface="Times"/>
                <a:cs typeface="Arial" charset="0"/>
              </a:rPr>
              <a:t>Cognition/Memory </a:t>
            </a:r>
          </a:p>
        </p:txBody>
      </p:sp>
      <p:sp>
        <p:nvSpPr>
          <p:cNvPr id="14" name="TextBox 13">
            <a:extLst>
              <a:ext uri="{FF2B5EF4-FFF2-40B4-BE49-F238E27FC236}">
                <a16:creationId xmlns:a16="http://schemas.microsoft.com/office/drawing/2014/main" id="{E49DC175-5654-4E61-A7E7-74C3BBFA8567}"/>
              </a:ext>
            </a:extLst>
          </p:cNvPr>
          <p:cNvSpPr txBox="1"/>
          <p:nvPr/>
        </p:nvSpPr>
        <p:spPr>
          <a:xfrm>
            <a:off x="7170025" y="3240817"/>
            <a:ext cx="2955672" cy="461665"/>
          </a:xfrm>
          <a:prstGeom prst="rect">
            <a:avLst/>
          </a:prstGeom>
          <a:noFill/>
        </p:spPr>
        <p:txBody>
          <a:bodyPr wrap="square" rtlCol="0">
            <a:spAutoFit/>
          </a:bodyPr>
          <a:lstStyle/>
          <a:p>
            <a:pPr fontAlgn="base">
              <a:spcBef>
                <a:spcPct val="0"/>
              </a:spcBef>
              <a:spcAft>
                <a:spcPct val="0"/>
              </a:spcAft>
              <a:defRPr/>
            </a:pPr>
            <a:r>
              <a:rPr lang="en-GB" sz="2400" dirty="0">
                <a:solidFill>
                  <a:srgbClr val="000000"/>
                </a:solidFill>
                <a:latin typeface="Times"/>
                <a:cs typeface="Arial" charset="0"/>
              </a:rPr>
              <a:t>Reduced Muscle Mass</a:t>
            </a:r>
          </a:p>
        </p:txBody>
      </p:sp>
      <p:sp>
        <p:nvSpPr>
          <p:cNvPr id="15" name="TextBox 14">
            <a:extLst>
              <a:ext uri="{FF2B5EF4-FFF2-40B4-BE49-F238E27FC236}">
                <a16:creationId xmlns:a16="http://schemas.microsoft.com/office/drawing/2014/main" id="{DE4DA0E2-F3CF-4022-B02A-8A9512F9E600}"/>
              </a:ext>
            </a:extLst>
          </p:cNvPr>
          <p:cNvSpPr txBox="1"/>
          <p:nvPr/>
        </p:nvSpPr>
        <p:spPr>
          <a:xfrm>
            <a:off x="7167356" y="2697106"/>
            <a:ext cx="2808312" cy="461665"/>
          </a:xfrm>
          <a:prstGeom prst="rect">
            <a:avLst/>
          </a:prstGeom>
          <a:noFill/>
        </p:spPr>
        <p:txBody>
          <a:bodyPr wrap="square" rtlCol="0">
            <a:spAutoFit/>
          </a:bodyPr>
          <a:lstStyle/>
          <a:p>
            <a:pPr fontAlgn="base">
              <a:spcBef>
                <a:spcPct val="0"/>
              </a:spcBef>
              <a:spcAft>
                <a:spcPct val="0"/>
              </a:spcAft>
              <a:defRPr/>
            </a:pPr>
            <a:r>
              <a:rPr lang="en-GB" sz="2400" dirty="0">
                <a:solidFill>
                  <a:srgbClr val="000000"/>
                </a:solidFill>
                <a:latin typeface="Times"/>
                <a:cs typeface="Arial" charset="0"/>
              </a:rPr>
              <a:t>Fatigue/Sleep </a:t>
            </a:r>
          </a:p>
        </p:txBody>
      </p:sp>
      <p:cxnSp>
        <p:nvCxnSpPr>
          <p:cNvPr id="16" name="Straight Arrow Connector 15">
            <a:extLst>
              <a:ext uri="{FF2B5EF4-FFF2-40B4-BE49-F238E27FC236}">
                <a16:creationId xmlns:a16="http://schemas.microsoft.com/office/drawing/2014/main" id="{EA5EF2DB-56E5-4534-B24A-E394AFD91519}"/>
              </a:ext>
            </a:extLst>
          </p:cNvPr>
          <p:cNvCxnSpPr>
            <a:cxnSpLocks/>
          </p:cNvCxnSpPr>
          <p:nvPr/>
        </p:nvCxnSpPr>
        <p:spPr bwMode="auto">
          <a:xfrm flipH="1" flipV="1">
            <a:off x="4093022" y="1566233"/>
            <a:ext cx="258242" cy="22005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a:extLst>
              <a:ext uri="{FF2B5EF4-FFF2-40B4-BE49-F238E27FC236}">
                <a16:creationId xmlns:a16="http://schemas.microsoft.com/office/drawing/2014/main" id="{7018D3B2-6E1B-4899-AA37-703CBC4B89B3}"/>
              </a:ext>
            </a:extLst>
          </p:cNvPr>
          <p:cNvCxnSpPr>
            <a:cxnSpLocks/>
          </p:cNvCxnSpPr>
          <p:nvPr/>
        </p:nvCxnSpPr>
        <p:spPr bwMode="auto">
          <a:xfrm flipV="1">
            <a:off x="6811760" y="1566235"/>
            <a:ext cx="252194" cy="22845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a:extLst>
              <a:ext uri="{FF2B5EF4-FFF2-40B4-BE49-F238E27FC236}">
                <a16:creationId xmlns:a16="http://schemas.microsoft.com/office/drawing/2014/main" id="{FB845581-A67D-45C0-B89B-B9E9C7CE7998}"/>
              </a:ext>
            </a:extLst>
          </p:cNvPr>
          <p:cNvCxnSpPr>
            <a:cxnSpLocks/>
          </p:cNvCxnSpPr>
          <p:nvPr/>
        </p:nvCxnSpPr>
        <p:spPr bwMode="auto">
          <a:xfrm>
            <a:off x="5531521" y="3806389"/>
            <a:ext cx="0" cy="33573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a:extLst>
              <a:ext uri="{FF2B5EF4-FFF2-40B4-BE49-F238E27FC236}">
                <a16:creationId xmlns:a16="http://schemas.microsoft.com/office/drawing/2014/main" id="{78CEDC9C-3162-400B-B45A-18FA10D102BB}"/>
              </a:ext>
            </a:extLst>
          </p:cNvPr>
          <p:cNvCxnSpPr>
            <a:cxnSpLocks/>
          </p:cNvCxnSpPr>
          <p:nvPr/>
        </p:nvCxnSpPr>
        <p:spPr bwMode="auto">
          <a:xfrm flipH="1">
            <a:off x="3920778" y="3808481"/>
            <a:ext cx="460071" cy="21596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a:extLst>
              <a:ext uri="{FF2B5EF4-FFF2-40B4-BE49-F238E27FC236}">
                <a16:creationId xmlns:a16="http://schemas.microsoft.com/office/drawing/2014/main" id="{780EDBE3-D904-42F3-90A7-C5BF7998F400}"/>
              </a:ext>
            </a:extLst>
          </p:cNvPr>
          <p:cNvCxnSpPr>
            <a:cxnSpLocks/>
          </p:cNvCxnSpPr>
          <p:nvPr/>
        </p:nvCxnSpPr>
        <p:spPr bwMode="auto">
          <a:xfrm>
            <a:off x="6745006" y="3791295"/>
            <a:ext cx="420407" cy="24022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a:extLst>
              <a:ext uri="{FF2B5EF4-FFF2-40B4-BE49-F238E27FC236}">
                <a16:creationId xmlns:a16="http://schemas.microsoft.com/office/drawing/2014/main" id="{6509A7D8-DBB6-4B07-B328-E6472A294D24}"/>
              </a:ext>
            </a:extLst>
          </p:cNvPr>
          <p:cNvCxnSpPr>
            <a:cxnSpLocks/>
          </p:cNvCxnSpPr>
          <p:nvPr/>
        </p:nvCxnSpPr>
        <p:spPr bwMode="auto">
          <a:xfrm>
            <a:off x="5695801" y="1480345"/>
            <a:ext cx="1" cy="34357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a:extLst>
              <a:ext uri="{FF2B5EF4-FFF2-40B4-BE49-F238E27FC236}">
                <a16:creationId xmlns:a16="http://schemas.microsoft.com/office/drawing/2014/main" id="{D92F5A08-0F70-4284-BFAB-D1B5A7C418B0}"/>
              </a:ext>
            </a:extLst>
          </p:cNvPr>
          <p:cNvCxnSpPr>
            <a:cxnSpLocks/>
          </p:cNvCxnSpPr>
          <p:nvPr/>
        </p:nvCxnSpPr>
        <p:spPr bwMode="auto">
          <a:xfrm flipH="1" flipV="1">
            <a:off x="3946686" y="2093847"/>
            <a:ext cx="350268" cy="844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a:extLst>
              <a:ext uri="{FF2B5EF4-FFF2-40B4-BE49-F238E27FC236}">
                <a16:creationId xmlns:a16="http://schemas.microsoft.com/office/drawing/2014/main" id="{19E804BA-3569-4855-B877-9CC662071462}"/>
              </a:ext>
            </a:extLst>
          </p:cNvPr>
          <p:cNvCxnSpPr>
            <a:cxnSpLocks/>
          </p:cNvCxnSpPr>
          <p:nvPr/>
        </p:nvCxnSpPr>
        <p:spPr bwMode="auto">
          <a:xfrm flipH="1" flipV="1">
            <a:off x="3964133" y="3025723"/>
            <a:ext cx="331840" cy="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CE2DE016-5445-494A-8912-B79867A17A29}"/>
              </a:ext>
            </a:extLst>
          </p:cNvPr>
          <p:cNvCxnSpPr>
            <a:cxnSpLocks/>
          </p:cNvCxnSpPr>
          <p:nvPr/>
        </p:nvCxnSpPr>
        <p:spPr bwMode="auto">
          <a:xfrm flipH="1" flipV="1">
            <a:off x="3950122" y="3478528"/>
            <a:ext cx="331840" cy="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0BDCAF8C-BF87-4D8A-BE57-E30CE8152A52}"/>
              </a:ext>
            </a:extLst>
          </p:cNvPr>
          <p:cNvCxnSpPr>
            <a:cxnSpLocks/>
          </p:cNvCxnSpPr>
          <p:nvPr/>
        </p:nvCxnSpPr>
        <p:spPr bwMode="auto">
          <a:xfrm flipV="1">
            <a:off x="6814416" y="2110356"/>
            <a:ext cx="350814" cy="668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072A5C67-0F0C-4D54-AE77-CE5E6A45373B}"/>
              </a:ext>
            </a:extLst>
          </p:cNvPr>
          <p:cNvCxnSpPr>
            <a:cxnSpLocks/>
          </p:cNvCxnSpPr>
          <p:nvPr/>
        </p:nvCxnSpPr>
        <p:spPr bwMode="auto">
          <a:xfrm flipV="1">
            <a:off x="6815664" y="2992682"/>
            <a:ext cx="350814" cy="668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74B3F051-6DC6-49C9-AEFC-98ACE616BDC6}"/>
              </a:ext>
            </a:extLst>
          </p:cNvPr>
          <p:cNvCxnSpPr>
            <a:cxnSpLocks/>
          </p:cNvCxnSpPr>
          <p:nvPr/>
        </p:nvCxnSpPr>
        <p:spPr bwMode="auto">
          <a:xfrm flipV="1">
            <a:off x="6814598" y="3471760"/>
            <a:ext cx="350814" cy="668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ectangle: Top Corners Snipped 27">
            <a:extLst>
              <a:ext uri="{FF2B5EF4-FFF2-40B4-BE49-F238E27FC236}">
                <a16:creationId xmlns:a16="http://schemas.microsoft.com/office/drawing/2014/main" id="{12DC6009-17E2-4C52-902E-2A7F07EDDAC8}"/>
              </a:ext>
            </a:extLst>
          </p:cNvPr>
          <p:cNvSpPr/>
          <p:nvPr/>
        </p:nvSpPr>
        <p:spPr bwMode="auto">
          <a:xfrm>
            <a:off x="2137028" y="206433"/>
            <a:ext cx="7358545" cy="648072"/>
          </a:xfrm>
          <a:prstGeom prst="snip2Same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GB" sz="2400">
              <a:solidFill>
                <a:srgbClr val="272727"/>
              </a:solidFill>
              <a:latin typeface="Times" pitchFamily="18" charset="0"/>
              <a:cs typeface="Arial" charset="0"/>
            </a:endParaRPr>
          </a:p>
        </p:txBody>
      </p:sp>
      <p:sp>
        <p:nvSpPr>
          <p:cNvPr id="31" name="TextBox 30">
            <a:extLst>
              <a:ext uri="{FF2B5EF4-FFF2-40B4-BE49-F238E27FC236}">
                <a16:creationId xmlns:a16="http://schemas.microsoft.com/office/drawing/2014/main" id="{A085E1EC-A744-4792-9B2E-D3B016DBB6BE}"/>
              </a:ext>
            </a:extLst>
          </p:cNvPr>
          <p:cNvSpPr txBox="1"/>
          <p:nvPr/>
        </p:nvSpPr>
        <p:spPr>
          <a:xfrm>
            <a:off x="7094504" y="4039540"/>
            <a:ext cx="2160240" cy="461665"/>
          </a:xfrm>
          <a:prstGeom prst="rect">
            <a:avLst/>
          </a:prstGeom>
          <a:noFill/>
        </p:spPr>
        <p:txBody>
          <a:bodyPr wrap="square" rtlCol="0">
            <a:spAutoFit/>
          </a:bodyPr>
          <a:lstStyle/>
          <a:p>
            <a:pPr fontAlgn="base">
              <a:spcBef>
                <a:spcPct val="0"/>
              </a:spcBef>
              <a:spcAft>
                <a:spcPct val="0"/>
              </a:spcAft>
              <a:defRPr/>
            </a:pPr>
            <a:r>
              <a:rPr lang="en-GB" sz="2400" dirty="0">
                <a:solidFill>
                  <a:srgbClr val="000000"/>
                </a:solidFill>
                <a:latin typeface="Times"/>
                <a:cs typeface="Arial" charset="0"/>
              </a:rPr>
              <a:t>CVD</a:t>
            </a:r>
          </a:p>
        </p:txBody>
      </p:sp>
      <p:sp>
        <p:nvSpPr>
          <p:cNvPr id="33" name="Title 1">
            <a:extLst>
              <a:ext uri="{FF2B5EF4-FFF2-40B4-BE49-F238E27FC236}">
                <a16:creationId xmlns:a16="http://schemas.microsoft.com/office/drawing/2014/main" id="{AA967FD2-87DF-4BE5-9BA6-6A377B314322}"/>
              </a:ext>
            </a:extLst>
          </p:cNvPr>
          <p:cNvSpPr>
            <a:spLocks noGrp="1"/>
          </p:cNvSpPr>
          <p:nvPr>
            <p:ph type="title"/>
          </p:nvPr>
        </p:nvSpPr>
        <p:spPr>
          <a:xfrm>
            <a:off x="2272714" y="3607"/>
            <a:ext cx="7086128" cy="1075073"/>
          </a:xfrm>
        </p:spPr>
        <p:txBody>
          <a:bodyPr>
            <a:normAutofit/>
          </a:bodyPr>
          <a:lstStyle/>
          <a:p>
            <a:pPr algn="ctr"/>
            <a:r>
              <a:rPr lang="en-US" altLang="en-US" sz="3200" dirty="0">
                <a:solidFill>
                  <a:srgbClr val="000000"/>
                </a:solidFill>
              </a:rPr>
              <a:t>GP triggers for considering TD</a:t>
            </a:r>
            <a:endParaRPr lang="en-GB" sz="3200" dirty="0">
              <a:solidFill>
                <a:srgbClr val="000000"/>
              </a:solidFill>
            </a:endParaRPr>
          </a:p>
        </p:txBody>
      </p:sp>
      <p:sp>
        <p:nvSpPr>
          <p:cNvPr id="34" name="TextBox 33">
            <a:extLst>
              <a:ext uri="{FF2B5EF4-FFF2-40B4-BE49-F238E27FC236}">
                <a16:creationId xmlns:a16="http://schemas.microsoft.com/office/drawing/2014/main" id="{883A26EB-3FFB-44A6-8602-BD92DF471D07}"/>
              </a:ext>
            </a:extLst>
          </p:cNvPr>
          <p:cNvSpPr txBox="1"/>
          <p:nvPr/>
        </p:nvSpPr>
        <p:spPr>
          <a:xfrm>
            <a:off x="7116677" y="2304908"/>
            <a:ext cx="3390925" cy="461665"/>
          </a:xfrm>
          <a:prstGeom prst="rect">
            <a:avLst/>
          </a:prstGeom>
          <a:noFill/>
        </p:spPr>
        <p:txBody>
          <a:bodyPr wrap="square" rtlCol="0">
            <a:spAutoFit/>
          </a:bodyPr>
          <a:lstStyle/>
          <a:p>
            <a:pPr fontAlgn="base">
              <a:spcBef>
                <a:spcPct val="0"/>
              </a:spcBef>
              <a:spcAft>
                <a:spcPct val="0"/>
              </a:spcAft>
              <a:defRPr/>
            </a:pPr>
            <a:r>
              <a:rPr lang="en-GB" sz="2400" dirty="0">
                <a:solidFill>
                  <a:srgbClr val="000000"/>
                </a:solidFill>
                <a:latin typeface="Times"/>
                <a:cs typeface="Arial" charset="0"/>
              </a:rPr>
              <a:t>Tired all the time (TATT)</a:t>
            </a:r>
            <a:r>
              <a:rPr lang="en-GB" sz="2400" dirty="0">
                <a:solidFill>
                  <a:srgbClr val="272727"/>
                </a:solidFill>
                <a:latin typeface="Times"/>
                <a:cs typeface="Arial" charset="0"/>
              </a:rPr>
              <a:t> </a:t>
            </a:r>
          </a:p>
        </p:txBody>
      </p:sp>
      <p:cxnSp>
        <p:nvCxnSpPr>
          <p:cNvPr id="35" name="Straight Arrow Connector 34">
            <a:extLst>
              <a:ext uri="{FF2B5EF4-FFF2-40B4-BE49-F238E27FC236}">
                <a16:creationId xmlns:a16="http://schemas.microsoft.com/office/drawing/2014/main" id="{83733937-F90C-4558-8EB8-38B5AF264D80}"/>
              </a:ext>
            </a:extLst>
          </p:cNvPr>
          <p:cNvCxnSpPr>
            <a:cxnSpLocks/>
          </p:cNvCxnSpPr>
          <p:nvPr/>
        </p:nvCxnSpPr>
        <p:spPr bwMode="auto">
          <a:xfrm flipV="1">
            <a:off x="6814416" y="2566131"/>
            <a:ext cx="350814" cy="668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Rounded Rectangle 7">
            <a:extLst>
              <a:ext uri="{FF2B5EF4-FFF2-40B4-BE49-F238E27FC236}">
                <a16:creationId xmlns:a16="http://schemas.microsoft.com/office/drawing/2014/main" id="{1AE49C7E-C113-4BAA-BFF6-74E6DDB9377E}"/>
              </a:ext>
            </a:extLst>
          </p:cNvPr>
          <p:cNvSpPr/>
          <p:nvPr/>
        </p:nvSpPr>
        <p:spPr>
          <a:xfrm>
            <a:off x="274515" y="4843299"/>
            <a:ext cx="11082527" cy="855784"/>
          </a:xfrm>
          <a:prstGeom prst="roundRect">
            <a:avLst/>
          </a:prstGeom>
          <a:solidFill>
            <a:schemeClr val="accent1">
              <a:lumMod val="40000"/>
              <a:lumOff val="60000"/>
            </a:schemeClr>
          </a:solidFill>
          <a:ln w="57150">
            <a:solidFill>
              <a:schemeClr val="tx2"/>
            </a:solid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marL="714375" algn="ctr"/>
            <a:r>
              <a:rPr lang="en-GB" sz="2000" b="1" dirty="0">
                <a:solidFill>
                  <a:schemeClr val="accent5"/>
                </a:solidFill>
              </a:rPr>
              <a:t>*Screening for primary hypogonadism should form part of</a:t>
            </a:r>
            <a:br>
              <a:rPr lang="en-GB" sz="2000" b="1" dirty="0">
                <a:solidFill>
                  <a:schemeClr val="accent5"/>
                </a:solidFill>
              </a:rPr>
            </a:br>
            <a:r>
              <a:rPr lang="en-GB" sz="2000" b="1" dirty="0">
                <a:solidFill>
                  <a:schemeClr val="accent5"/>
                </a:solidFill>
              </a:rPr>
              <a:t>anaemia work-up by all physicians, not just endocrinologists</a:t>
            </a:r>
            <a:r>
              <a:rPr lang="en-GB" sz="2000" b="1" baseline="30000" dirty="0">
                <a:solidFill>
                  <a:schemeClr val="accent5"/>
                </a:solidFill>
              </a:rPr>
              <a:t>1</a:t>
            </a:r>
          </a:p>
        </p:txBody>
      </p:sp>
      <p:sp>
        <p:nvSpPr>
          <p:cNvPr id="38" name="TextBox 37">
            <a:extLst>
              <a:ext uri="{FF2B5EF4-FFF2-40B4-BE49-F238E27FC236}">
                <a16:creationId xmlns:a16="http://schemas.microsoft.com/office/drawing/2014/main" id="{103CDCA1-3F87-4F1C-95A1-F3DE7EC7413B}"/>
              </a:ext>
            </a:extLst>
          </p:cNvPr>
          <p:cNvSpPr txBox="1"/>
          <p:nvPr/>
        </p:nvSpPr>
        <p:spPr>
          <a:xfrm>
            <a:off x="1524001" y="6082929"/>
            <a:ext cx="7971051" cy="261610"/>
          </a:xfrm>
          <a:prstGeom prst="rect">
            <a:avLst/>
          </a:prstGeom>
          <a:noFill/>
        </p:spPr>
        <p:txBody>
          <a:bodyPr wrap="square">
            <a:spAutoFit/>
          </a:bodyPr>
          <a:lstStyle/>
          <a:p>
            <a:r>
              <a:rPr lang="en-GB" sz="1100" dirty="0">
                <a:solidFill>
                  <a:schemeClr val="accent5"/>
                </a:solidFill>
              </a:rPr>
              <a:t>1. </a:t>
            </a:r>
            <a:r>
              <a:rPr lang="en-GB" sz="1100" dirty="0" err="1">
                <a:solidFill>
                  <a:schemeClr val="accent5"/>
                </a:solidFill>
              </a:rPr>
              <a:t>Al-Sharefi</a:t>
            </a:r>
            <a:r>
              <a:rPr lang="en-GB" sz="1100" dirty="0">
                <a:solidFill>
                  <a:schemeClr val="accent5"/>
                </a:solidFill>
              </a:rPr>
              <a:t> A &amp; Quinton R. </a:t>
            </a:r>
            <a:r>
              <a:rPr lang="en-GB" sz="1100" i="1" dirty="0">
                <a:solidFill>
                  <a:schemeClr val="accent5"/>
                </a:solidFill>
              </a:rPr>
              <a:t>Clin Endocrinol (</a:t>
            </a:r>
            <a:r>
              <a:rPr lang="en-GB" sz="1100" i="1" dirty="0" err="1">
                <a:solidFill>
                  <a:schemeClr val="accent5"/>
                </a:solidFill>
              </a:rPr>
              <a:t>Oxf</a:t>
            </a:r>
            <a:r>
              <a:rPr lang="en-GB" sz="1100" i="1" dirty="0">
                <a:solidFill>
                  <a:schemeClr val="accent5"/>
                </a:solidFill>
              </a:rPr>
              <a:t>)</a:t>
            </a:r>
            <a:r>
              <a:rPr lang="en-GB" sz="1100" dirty="0">
                <a:solidFill>
                  <a:schemeClr val="accent5"/>
                </a:solidFill>
              </a:rPr>
              <a:t> 2018;89:527–9</a:t>
            </a:r>
            <a:r>
              <a:rPr lang="en-GB" sz="1100" dirty="0">
                <a:solidFill>
                  <a:schemeClr val="tx2"/>
                </a:solidFill>
              </a:rPr>
              <a:t>.</a:t>
            </a:r>
          </a:p>
        </p:txBody>
      </p:sp>
      <p:pic>
        <p:nvPicPr>
          <p:cNvPr id="40" name="Picture 39">
            <a:extLst>
              <a:ext uri="{FF2B5EF4-FFF2-40B4-BE49-F238E27FC236}">
                <a16:creationId xmlns:a16="http://schemas.microsoft.com/office/drawing/2014/main" id="{31D0D702-0D0C-466C-B9BE-4B07FFFD5337}"/>
              </a:ext>
            </a:extLst>
          </p:cNvPr>
          <p:cNvPicPr>
            <a:picLocks noChangeAspect="1"/>
          </p:cNvPicPr>
          <p:nvPr/>
        </p:nvPicPr>
        <p:blipFill>
          <a:blip r:embed="rId2"/>
          <a:stretch>
            <a:fillRect/>
          </a:stretch>
        </p:blipFill>
        <p:spPr>
          <a:xfrm>
            <a:off x="4340273" y="1927114"/>
            <a:ext cx="2415650" cy="1798888"/>
          </a:xfrm>
          <a:prstGeom prst="rect">
            <a:avLst/>
          </a:prstGeom>
        </p:spPr>
      </p:pic>
      <p:sp>
        <p:nvSpPr>
          <p:cNvPr id="36" name="TextBox 35">
            <a:extLst>
              <a:ext uri="{FF2B5EF4-FFF2-40B4-BE49-F238E27FC236}">
                <a16:creationId xmlns:a16="http://schemas.microsoft.com/office/drawing/2014/main" id="{42402999-E850-4739-8E8A-2CC2FB9899D9}"/>
              </a:ext>
            </a:extLst>
          </p:cNvPr>
          <p:cNvSpPr txBox="1"/>
          <p:nvPr/>
        </p:nvSpPr>
        <p:spPr>
          <a:xfrm>
            <a:off x="1342827" y="2267272"/>
            <a:ext cx="3025800" cy="461665"/>
          </a:xfrm>
          <a:prstGeom prst="rect">
            <a:avLst/>
          </a:prstGeom>
          <a:noFill/>
        </p:spPr>
        <p:txBody>
          <a:bodyPr wrap="square" rtlCol="0">
            <a:spAutoFit/>
          </a:bodyPr>
          <a:lstStyle/>
          <a:p>
            <a:pPr fontAlgn="base">
              <a:spcBef>
                <a:spcPct val="0"/>
              </a:spcBef>
              <a:spcAft>
                <a:spcPct val="0"/>
              </a:spcAft>
              <a:defRPr/>
            </a:pPr>
            <a:r>
              <a:rPr lang="en-GB" sz="2400" dirty="0">
                <a:solidFill>
                  <a:srgbClr val="000000"/>
                </a:solidFill>
                <a:latin typeface="Times"/>
                <a:cs typeface="Arial" charset="0"/>
              </a:rPr>
              <a:t>Post-Orchidectomy</a:t>
            </a:r>
          </a:p>
        </p:txBody>
      </p:sp>
      <p:cxnSp>
        <p:nvCxnSpPr>
          <p:cNvPr id="39" name="Straight Arrow Connector 38">
            <a:extLst>
              <a:ext uri="{FF2B5EF4-FFF2-40B4-BE49-F238E27FC236}">
                <a16:creationId xmlns:a16="http://schemas.microsoft.com/office/drawing/2014/main" id="{F9367931-C7B0-4C70-8548-D521C32992C6}"/>
              </a:ext>
            </a:extLst>
          </p:cNvPr>
          <p:cNvCxnSpPr>
            <a:cxnSpLocks/>
          </p:cNvCxnSpPr>
          <p:nvPr/>
        </p:nvCxnSpPr>
        <p:spPr bwMode="auto">
          <a:xfrm flipH="1" flipV="1">
            <a:off x="3944405" y="2530869"/>
            <a:ext cx="331840" cy="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743920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888FC25-EA5F-476D-98D0-5ACDBD1CF6B2}"/>
              </a:ext>
            </a:extLst>
          </p:cNvPr>
          <p:cNvSpPr>
            <a:spLocks noGrp="1" noChangeArrowheads="1"/>
          </p:cNvSpPr>
          <p:nvPr>
            <p:ph type="title"/>
          </p:nvPr>
        </p:nvSpPr>
        <p:spPr>
          <a:xfrm>
            <a:off x="1143977" y="98536"/>
            <a:ext cx="9256776" cy="922410"/>
          </a:xfrm>
        </p:spPr>
        <p:txBody>
          <a:bodyPr>
            <a:normAutofit/>
          </a:bodyPr>
          <a:lstStyle/>
          <a:p>
            <a:pPr algn="ctr"/>
            <a:r>
              <a:rPr lang="en-US" altLang="en-US" sz="4000" dirty="0">
                <a:solidFill>
                  <a:schemeClr val="accent5"/>
                </a:solidFill>
              </a:rPr>
              <a:t>What is required to diagnose TD?</a:t>
            </a:r>
          </a:p>
        </p:txBody>
      </p:sp>
      <p:sp>
        <p:nvSpPr>
          <p:cNvPr id="6" name="Rectangle 3">
            <a:extLst>
              <a:ext uri="{FF2B5EF4-FFF2-40B4-BE49-F238E27FC236}">
                <a16:creationId xmlns:a16="http://schemas.microsoft.com/office/drawing/2014/main" id="{627CF390-F412-4829-A130-C2441E466F3B}"/>
              </a:ext>
            </a:extLst>
          </p:cNvPr>
          <p:cNvSpPr txBox="1">
            <a:spLocks noChangeArrowheads="1"/>
          </p:cNvSpPr>
          <p:nvPr/>
        </p:nvSpPr>
        <p:spPr>
          <a:xfrm>
            <a:off x="734399" y="1703992"/>
            <a:ext cx="7092271" cy="3447352"/>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Clr>
                <a:schemeClr val="tx2"/>
              </a:buClr>
              <a:buFont typeface="Arial"/>
              <a:buChar char="•"/>
              <a:defRPr sz="32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2pPr>
            <a:lvl3pPr marL="1143000" indent="-22860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50000"/>
              </a:lnSpc>
              <a:buNone/>
            </a:pPr>
            <a:r>
              <a:rPr lang="en-GB" altLang="en-US" sz="2400" b="1" dirty="0">
                <a:solidFill>
                  <a:schemeClr val="tx1"/>
                </a:solidFill>
                <a:latin typeface="+mn-lt"/>
              </a:rPr>
              <a:t>The 2018 Endocrine Society guidelines recommend diagnosing hypogonadism in men with </a:t>
            </a:r>
            <a:r>
              <a:rPr lang="en-GB" altLang="en-US" sz="2400" b="1" dirty="0">
                <a:solidFill>
                  <a:srgbClr val="FF0000"/>
                </a:solidFill>
                <a:latin typeface="+mn-lt"/>
              </a:rPr>
              <a:t>symptoms and signs </a:t>
            </a:r>
            <a:r>
              <a:rPr lang="en-GB" altLang="en-US" sz="2400" b="1" dirty="0">
                <a:solidFill>
                  <a:schemeClr val="tx1"/>
                </a:solidFill>
                <a:latin typeface="+mn-lt"/>
              </a:rPr>
              <a:t>of testosterone deficiency and unequivocally and consistently </a:t>
            </a:r>
            <a:r>
              <a:rPr lang="en-GB" altLang="en-US" sz="2400" b="1" dirty="0">
                <a:solidFill>
                  <a:srgbClr val="FF0000"/>
                </a:solidFill>
                <a:latin typeface="+mn-lt"/>
              </a:rPr>
              <a:t>low serum total testosterone </a:t>
            </a:r>
            <a:r>
              <a:rPr lang="en-GB" altLang="en-US" sz="2400" b="1" dirty="0">
                <a:solidFill>
                  <a:schemeClr val="tx1"/>
                </a:solidFill>
                <a:latin typeface="+mn-lt"/>
              </a:rPr>
              <a:t>and/or free testosterone concentrations (when indicated).</a:t>
            </a:r>
            <a:endParaRPr lang="en-NZ" altLang="en-US" sz="2400" b="1" dirty="0">
              <a:solidFill>
                <a:schemeClr val="tx1"/>
              </a:solidFill>
              <a:latin typeface="+mn-lt"/>
            </a:endParaRPr>
          </a:p>
        </p:txBody>
      </p:sp>
      <p:pic>
        <p:nvPicPr>
          <p:cNvPr id="7" name="Picture 4">
            <a:extLst>
              <a:ext uri="{FF2B5EF4-FFF2-40B4-BE49-F238E27FC236}">
                <a16:creationId xmlns:a16="http://schemas.microsoft.com/office/drawing/2014/main" id="{87988B9F-37E9-4959-99F9-64B25F8E21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37994" y="1283349"/>
            <a:ext cx="2862238" cy="4291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65137C7-1DC8-4F4A-8AB7-0BCD179866C3}"/>
              </a:ext>
            </a:extLst>
          </p:cNvPr>
          <p:cNvSpPr txBox="1"/>
          <p:nvPr/>
        </p:nvSpPr>
        <p:spPr>
          <a:xfrm>
            <a:off x="1563625" y="5996087"/>
            <a:ext cx="8260189" cy="261610"/>
          </a:xfrm>
          <a:prstGeom prst="rect">
            <a:avLst/>
          </a:prstGeom>
          <a:noFill/>
        </p:spPr>
        <p:txBody>
          <a:bodyPr wrap="square" rtlCol="0" anchor="b">
            <a:spAutoFit/>
          </a:bodyPr>
          <a:lstStyle/>
          <a:p>
            <a:r>
              <a:rPr lang="en-NZ" altLang="en-US" sz="1100" dirty="0">
                <a:solidFill>
                  <a:schemeClr val="accent5"/>
                </a:solidFill>
              </a:rPr>
              <a:t>1. </a:t>
            </a:r>
            <a:r>
              <a:rPr lang="en-GB" altLang="en-US" sz="1100" dirty="0" err="1">
                <a:solidFill>
                  <a:schemeClr val="accent5"/>
                </a:solidFill>
              </a:rPr>
              <a:t>Bhasin</a:t>
            </a:r>
            <a:r>
              <a:rPr lang="en-GB" altLang="en-US" sz="1100" dirty="0">
                <a:solidFill>
                  <a:schemeClr val="accent5"/>
                </a:solidFill>
              </a:rPr>
              <a:t> S, et al. </a:t>
            </a:r>
            <a:r>
              <a:rPr lang="en-GB" altLang="en-US" sz="1100" i="1" dirty="0">
                <a:solidFill>
                  <a:schemeClr val="accent5"/>
                </a:solidFill>
              </a:rPr>
              <a:t>J </a:t>
            </a:r>
            <a:r>
              <a:rPr lang="en-GB" altLang="en-US" sz="1100" i="1" dirty="0" err="1">
                <a:solidFill>
                  <a:schemeClr val="accent5"/>
                </a:solidFill>
              </a:rPr>
              <a:t>Clin</a:t>
            </a:r>
            <a:r>
              <a:rPr lang="en-GB" altLang="en-US" sz="1100" i="1" dirty="0">
                <a:solidFill>
                  <a:schemeClr val="accent5"/>
                </a:solidFill>
              </a:rPr>
              <a:t> </a:t>
            </a:r>
            <a:r>
              <a:rPr lang="en-GB" altLang="en-US" sz="1100" i="1" dirty="0" err="1">
                <a:solidFill>
                  <a:schemeClr val="accent5"/>
                </a:solidFill>
              </a:rPr>
              <a:t>Endocrinol</a:t>
            </a:r>
            <a:r>
              <a:rPr lang="en-GB" altLang="en-US" sz="1100" i="1" dirty="0">
                <a:solidFill>
                  <a:schemeClr val="accent5"/>
                </a:solidFill>
              </a:rPr>
              <a:t> </a:t>
            </a:r>
            <a:r>
              <a:rPr lang="en-GB" altLang="en-US" sz="1100" i="1" dirty="0" err="1">
                <a:solidFill>
                  <a:schemeClr val="accent5"/>
                </a:solidFill>
              </a:rPr>
              <a:t>Metab</a:t>
            </a:r>
            <a:r>
              <a:rPr lang="en-GB" altLang="en-US" sz="1100" i="1" dirty="0">
                <a:solidFill>
                  <a:schemeClr val="accent5"/>
                </a:solidFill>
              </a:rPr>
              <a:t> </a:t>
            </a:r>
            <a:r>
              <a:rPr lang="en-GB" altLang="en-US" sz="1100" dirty="0">
                <a:solidFill>
                  <a:schemeClr val="accent5"/>
                </a:solidFill>
              </a:rPr>
              <a:t>2018; 103: 1715–1744.</a:t>
            </a:r>
          </a:p>
        </p:txBody>
      </p:sp>
    </p:spTree>
    <p:extLst>
      <p:ext uri="{BB962C8B-B14F-4D97-AF65-F5344CB8AC3E}">
        <p14:creationId xmlns:p14="http://schemas.microsoft.com/office/powerpoint/2010/main" val="1059569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334274" y="3183990"/>
            <a:ext cx="7209209" cy="164446"/>
          </a:xfrm>
          <a:prstGeom prst="rect">
            <a:avLst/>
          </a:prstGeom>
          <a:solidFill>
            <a:srgbClr val="00A8E1">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2334274" y="3628738"/>
            <a:ext cx="7209209" cy="164446"/>
          </a:xfrm>
          <a:prstGeom prst="rect">
            <a:avLst/>
          </a:prstGeom>
          <a:solidFill>
            <a:srgbClr val="00A8E1">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2334274" y="4073486"/>
            <a:ext cx="7209209" cy="164446"/>
          </a:xfrm>
          <a:prstGeom prst="rect">
            <a:avLst/>
          </a:prstGeom>
          <a:solidFill>
            <a:srgbClr val="00A8E1">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2334274" y="4509098"/>
            <a:ext cx="7209209" cy="164446"/>
          </a:xfrm>
          <a:prstGeom prst="rect">
            <a:avLst/>
          </a:prstGeom>
          <a:solidFill>
            <a:srgbClr val="00A8E1">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2334274" y="4944710"/>
            <a:ext cx="7209209" cy="164446"/>
          </a:xfrm>
          <a:prstGeom prst="rect">
            <a:avLst/>
          </a:prstGeom>
          <a:solidFill>
            <a:srgbClr val="00A8E1">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2334274" y="2958503"/>
            <a:ext cx="7209209" cy="164446"/>
          </a:xfrm>
          <a:prstGeom prst="rect">
            <a:avLst/>
          </a:prstGeom>
          <a:solidFill>
            <a:srgbClr val="00A8E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10312" y="221496"/>
            <a:ext cx="11201400" cy="834047"/>
          </a:xfrm>
        </p:spPr>
        <p:txBody>
          <a:bodyPr>
            <a:noAutofit/>
          </a:bodyPr>
          <a:lstStyle/>
          <a:p>
            <a:pPr algn="ctr"/>
            <a:r>
              <a:rPr lang="en-US" sz="3600" dirty="0">
                <a:solidFill>
                  <a:srgbClr val="000000"/>
                </a:solidFill>
              </a:rPr>
              <a:t>Establishing presence of signs &amp; symptoms of TD - ADAM Questionnaire</a:t>
            </a:r>
            <a:r>
              <a:rPr lang="en-US" sz="3600" baseline="30000" dirty="0">
                <a:solidFill>
                  <a:srgbClr val="000000"/>
                </a:solidFill>
              </a:rPr>
              <a:t>1</a:t>
            </a:r>
            <a:endParaRPr lang="en-US" sz="3600" dirty="0">
              <a:solidFill>
                <a:srgbClr val="000000"/>
              </a:solidFill>
            </a:endParaRPr>
          </a:p>
        </p:txBody>
      </p:sp>
      <p:sp>
        <p:nvSpPr>
          <p:cNvPr id="7" name="Rectangle 6"/>
          <p:cNvSpPr/>
          <p:nvPr/>
        </p:nvSpPr>
        <p:spPr>
          <a:xfrm>
            <a:off x="1534915" y="5923078"/>
            <a:ext cx="4572000" cy="246221"/>
          </a:xfrm>
          <a:prstGeom prst="rect">
            <a:avLst/>
          </a:prstGeom>
        </p:spPr>
        <p:txBody>
          <a:bodyPr>
            <a:spAutoFit/>
          </a:bodyPr>
          <a:lstStyle/>
          <a:p>
            <a:r>
              <a:rPr lang="en-GB" sz="1000" b="1" kern="0" dirty="0">
                <a:solidFill>
                  <a:srgbClr val="000000"/>
                </a:solidFill>
              </a:rPr>
              <a:t>1. Morley JE </a:t>
            </a:r>
            <a:r>
              <a:rPr lang="en-GB" sz="1000" b="1" i="1" kern="0" dirty="0">
                <a:solidFill>
                  <a:srgbClr val="000000"/>
                </a:solidFill>
              </a:rPr>
              <a:t>et al</a:t>
            </a:r>
            <a:r>
              <a:rPr lang="en-GB" sz="1000" b="1" kern="0" dirty="0">
                <a:solidFill>
                  <a:srgbClr val="000000"/>
                </a:solidFill>
              </a:rPr>
              <a:t>. </a:t>
            </a:r>
            <a:r>
              <a:rPr lang="en-GB" sz="1000" b="1" i="1" kern="0" dirty="0">
                <a:solidFill>
                  <a:srgbClr val="000000"/>
                </a:solidFill>
              </a:rPr>
              <a:t>Metabolism</a:t>
            </a:r>
            <a:r>
              <a:rPr lang="en-GB" sz="1000" b="1" kern="0" dirty="0">
                <a:solidFill>
                  <a:srgbClr val="000000"/>
                </a:solidFill>
              </a:rPr>
              <a:t> 2000; 49:1239–1242. </a:t>
            </a:r>
            <a:endParaRPr lang="en-US" sz="2400" b="1" dirty="0">
              <a:solidFill>
                <a:srgbClr val="000000"/>
              </a:solidFill>
            </a:endParaRPr>
          </a:p>
        </p:txBody>
      </p:sp>
      <p:sp>
        <p:nvSpPr>
          <p:cNvPr id="4" name="Rectangle 3"/>
          <p:cNvSpPr/>
          <p:nvPr/>
        </p:nvSpPr>
        <p:spPr>
          <a:xfrm>
            <a:off x="507492" y="1468608"/>
            <a:ext cx="10607040" cy="523220"/>
          </a:xfrm>
          <a:prstGeom prst="rect">
            <a:avLst/>
          </a:prstGeom>
        </p:spPr>
        <p:txBody>
          <a:bodyPr wrap="square">
            <a:spAutoFit/>
          </a:bodyPr>
          <a:lstStyle/>
          <a:p>
            <a:pPr algn="ctr"/>
            <a:r>
              <a:rPr lang="en-US" sz="1400" b="1" dirty="0">
                <a:solidFill>
                  <a:srgbClr val="000000"/>
                </a:solidFill>
              </a:rPr>
              <a:t>Validated clinical screening tool to identify males &gt;40 years who may have TD. Positive result defined as respondent answering “yes” to questions 1 or 7 or any 3 other questions</a:t>
            </a:r>
          </a:p>
        </p:txBody>
      </p:sp>
      <p:sp>
        <p:nvSpPr>
          <p:cNvPr id="9" name="Rectangle 8"/>
          <p:cNvSpPr/>
          <p:nvPr/>
        </p:nvSpPr>
        <p:spPr>
          <a:xfrm>
            <a:off x="2334274" y="3403251"/>
            <a:ext cx="7209209" cy="164446"/>
          </a:xfrm>
          <a:prstGeom prst="rect">
            <a:avLst/>
          </a:prstGeom>
          <a:solidFill>
            <a:srgbClr val="00A8E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2334274" y="3847999"/>
            <a:ext cx="7209209" cy="164446"/>
          </a:xfrm>
          <a:prstGeom prst="rect">
            <a:avLst/>
          </a:prstGeom>
          <a:solidFill>
            <a:srgbClr val="00A8E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2334274" y="4283611"/>
            <a:ext cx="7209209" cy="164446"/>
          </a:xfrm>
          <a:prstGeom prst="rect">
            <a:avLst/>
          </a:prstGeom>
          <a:solidFill>
            <a:srgbClr val="00A8E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2334274" y="4719223"/>
            <a:ext cx="7209209" cy="164446"/>
          </a:xfrm>
          <a:prstGeom prst="rect">
            <a:avLst/>
          </a:prstGeom>
          <a:solidFill>
            <a:srgbClr val="00A8E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stretch>
            <a:fillRect/>
          </a:stretch>
        </p:blipFill>
        <p:spPr>
          <a:xfrm>
            <a:off x="1428308" y="2139484"/>
            <a:ext cx="9021140" cy="2958018"/>
          </a:xfrm>
          <a:prstGeom prst="rect">
            <a:avLst/>
          </a:prstGeom>
        </p:spPr>
      </p:pic>
      <p:sp>
        <p:nvSpPr>
          <p:cNvPr id="21" name="Rectangle 20">
            <a:extLst>
              <a:ext uri="{FF2B5EF4-FFF2-40B4-BE49-F238E27FC236}">
                <a16:creationId xmlns:a16="http://schemas.microsoft.com/office/drawing/2014/main" id="{275B1ED2-D0E9-479A-835F-F83B7DFD4461}"/>
              </a:ext>
            </a:extLst>
          </p:cNvPr>
          <p:cNvSpPr/>
          <p:nvPr/>
        </p:nvSpPr>
        <p:spPr>
          <a:xfrm>
            <a:off x="1534915" y="5665203"/>
            <a:ext cx="4572000" cy="246221"/>
          </a:xfrm>
          <a:prstGeom prst="rect">
            <a:avLst/>
          </a:prstGeom>
        </p:spPr>
        <p:txBody>
          <a:bodyPr>
            <a:spAutoFit/>
          </a:bodyPr>
          <a:lstStyle/>
          <a:p>
            <a:r>
              <a:rPr lang="en-GB" sz="1000" b="1" kern="0" dirty="0">
                <a:solidFill>
                  <a:srgbClr val="000000"/>
                </a:solidFill>
              </a:rPr>
              <a:t>ADAM – Androgen Deficiency in the Ageing Male </a:t>
            </a:r>
            <a:endParaRPr lang="en-US" sz="2400" b="1" dirty="0">
              <a:solidFill>
                <a:srgbClr val="000000"/>
              </a:solidFill>
            </a:endParaRPr>
          </a:p>
        </p:txBody>
      </p:sp>
    </p:spTree>
    <p:extLst>
      <p:ext uri="{BB962C8B-B14F-4D97-AF65-F5344CB8AC3E}">
        <p14:creationId xmlns:p14="http://schemas.microsoft.com/office/powerpoint/2010/main" val="809397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221496"/>
            <a:ext cx="11018520" cy="834047"/>
          </a:xfrm>
        </p:spPr>
        <p:txBody>
          <a:bodyPr>
            <a:noAutofit/>
          </a:bodyPr>
          <a:lstStyle/>
          <a:p>
            <a:pPr algn="ctr"/>
            <a:r>
              <a:rPr lang="en-US" sz="3600" dirty="0">
                <a:solidFill>
                  <a:srgbClr val="000000"/>
                </a:solidFill>
              </a:rPr>
              <a:t>Establishing presence of signs &amp; symptoms of TD - AMS Score</a:t>
            </a:r>
            <a:r>
              <a:rPr lang="en-US" sz="3600" baseline="30000" dirty="0">
                <a:solidFill>
                  <a:srgbClr val="000000"/>
                </a:solidFill>
              </a:rPr>
              <a:t>1</a:t>
            </a:r>
            <a:endParaRPr lang="en-US" sz="3600" dirty="0">
              <a:solidFill>
                <a:srgbClr val="000000"/>
              </a:solidFill>
            </a:endParaRPr>
          </a:p>
        </p:txBody>
      </p:sp>
      <p:sp>
        <p:nvSpPr>
          <p:cNvPr id="7" name="Rectangle 6"/>
          <p:cNvSpPr/>
          <p:nvPr/>
        </p:nvSpPr>
        <p:spPr>
          <a:xfrm>
            <a:off x="8579689" y="6033304"/>
            <a:ext cx="2844424" cy="400110"/>
          </a:xfrm>
          <a:prstGeom prst="rect">
            <a:avLst/>
          </a:prstGeom>
        </p:spPr>
        <p:txBody>
          <a:bodyPr wrap="square">
            <a:spAutoFit/>
          </a:bodyPr>
          <a:lstStyle/>
          <a:p>
            <a:r>
              <a:rPr lang="en-GB" sz="1000" b="1" dirty="0">
                <a:solidFill>
                  <a:schemeClr val="accent5"/>
                </a:solidFill>
                <a:cs typeface="Arial" panose="020B0604020202020204" pitchFamily="34" charset="0"/>
              </a:rPr>
              <a:t>1. Moore C, </a:t>
            </a:r>
            <a:r>
              <a:rPr lang="en-GB" sz="1000" b="1" i="1" dirty="0">
                <a:solidFill>
                  <a:schemeClr val="accent5"/>
                </a:solidFill>
                <a:cs typeface="Arial" panose="020B0604020202020204" pitchFamily="34" charset="0"/>
              </a:rPr>
              <a:t>et al</a:t>
            </a:r>
            <a:r>
              <a:rPr lang="en-GB" sz="1000" b="1" dirty="0">
                <a:solidFill>
                  <a:schemeClr val="accent5"/>
                </a:solidFill>
                <a:cs typeface="Arial" panose="020B0604020202020204" pitchFamily="34" charset="0"/>
              </a:rPr>
              <a:t>. </a:t>
            </a:r>
            <a:r>
              <a:rPr lang="en-GB" sz="1000" b="1" i="1" dirty="0">
                <a:solidFill>
                  <a:schemeClr val="accent5"/>
                </a:solidFill>
                <a:cs typeface="Arial" panose="020B0604020202020204" pitchFamily="34" charset="0"/>
              </a:rPr>
              <a:t>Eur </a:t>
            </a:r>
            <a:r>
              <a:rPr lang="en-GB" sz="1000" b="1" i="1" dirty="0" err="1">
                <a:solidFill>
                  <a:schemeClr val="accent5"/>
                </a:solidFill>
                <a:cs typeface="Arial" panose="020B0604020202020204" pitchFamily="34" charset="0"/>
              </a:rPr>
              <a:t>Urol</a:t>
            </a:r>
            <a:r>
              <a:rPr lang="en-GB" sz="1000" b="1" i="1" dirty="0">
                <a:solidFill>
                  <a:schemeClr val="accent5"/>
                </a:solidFill>
                <a:cs typeface="Arial" panose="020B0604020202020204" pitchFamily="34" charset="0"/>
              </a:rPr>
              <a:t> </a:t>
            </a:r>
            <a:r>
              <a:rPr lang="en-GB" sz="1000" b="1" dirty="0">
                <a:solidFill>
                  <a:schemeClr val="accent5"/>
                </a:solidFill>
                <a:cs typeface="Arial" panose="020B0604020202020204" pitchFamily="34" charset="0"/>
              </a:rPr>
              <a:t>2004. 46(1):80-7</a:t>
            </a:r>
            <a:r>
              <a:rPr lang="en-GB" sz="1000" b="1" dirty="0">
                <a:cs typeface="Arial" panose="020B0604020202020204" pitchFamily="34" charset="0"/>
              </a:rPr>
              <a:t>.</a:t>
            </a:r>
          </a:p>
          <a:p>
            <a:r>
              <a:rPr lang="en-GB" sz="1000" b="1" kern="0" dirty="0">
                <a:solidFill>
                  <a:srgbClr val="000000"/>
                </a:solidFill>
                <a:latin typeface="Arial"/>
              </a:rPr>
              <a:t> </a:t>
            </a:r>
            <a:endParaRPr lang="en-US" sz="2400" b="1" dirty="0">
              <a:solidFill>
                <a:srgbClr val="000000"/>
              </a:solidFill>
              <a:latin typeface="Arial"/>
            </a:endParaRPr>
          </a:p>
        </p:txBody>
      </p:sp>
      <p:sp>
        <p:nvSpPr>
          <p:cNvPr id="21" name="Rectangle 20">
            <a:extLst>
              <a:ext uri="{FF2B5EF4-FFF2-40B4-BE49-F238E27FC236}">
                <a16:creationId xmlns:a16="http://schemas.microsoft.com/office/drawing/2014/main" id="{275B1ED2-D0E9-479A-835F-F83B7DFD4461}"/>
              </a:ext>
            </a:extLst>
          </p:cNvPr>
          <p:cNvSpPr/>
          <p:nvPr/>
        </p:nvSpPr>
        <p:spPr>
          <a:xfrm>
            <a:off x="8579689" y="5729097"/>
            <a:ext cx="2489083" cy="246221"/>
          </a:xfrm>
          <a:prstGeom prst="rect">
            <a:avLst/>
          </a:prstGeom>
        </p:spPr>
        <p:txBody>
          <a:bodyPr wrap="square">
            <a:spAutoFit/>
          </a:bodyPr>
          <a:lstStyle/>
          <a:p>
            <a:r>
              <a:rPr lang="en-GB" sz="1000" b="1" kern="0" dirty="0">
                <a:solidFill>
                  <a:srgbClr val="000000"/>
                </a:solidFill>
              </a:rPr>
              <a:t>AMS – Ageing Male Symptoms </a:t>
            </a:r>
            <a:endParaRPr lang="en-US" sz="2400" b="1" dirty="0">
              <a:solidFill>
                <a:srgbClr val="000000"/>
              </a:solidFill>
            </a:endParaRPr>
          </a:p>
        </p:txBody>
      </p:sp>
      <p:pic>
        <p:nvPicPr>
          <p:cNvPr id="22" name="Picture 21">
            <a:extLst>
              <a:ext uri="{FF2B5EF4-FFF2-40B4-BE49-F238E27FC236}">
                <a16:creationId xmlns:a16="http://schemas.microsoft.com/office/drawing/2014/main" id="{1D5F393A-F5E6-41FC-A42B-B944C8C4C28D}"/>
              </a:ext>
            </a:extLst>
          </p:cNvPr>
          <p:cNvPicPr>
            <a:picLocks noChangeAspect="1"/>
          </p:cNvPicPr>
          <p:nvPr/>
        </p:nvPicPr>
        <p:blipFill>
          <a:blip r:embed="rId3"/>
          <a:stretch>
            <a:fillRect/>
          </a:stretch>
        </p:blipFill>
        <p:spPr>
          <a:xfrm>
            <a:off x="1527048" y="1206049"/>
            <a:ext cx="4274991" cy="4941433"/>
          </a:xfrm>
          <a:prstGeom prst="rect">
            <a:avLst/>
          </a:prstGeom>
        </p:spPr>
      </p:pic>
      <p:pic>
        <p:nvPicPr>
          <p:cNvPr id="23" name="Picture 22">
            <a:extLst>
              <a:ext uri="{FF2B5EF4-FFF2-40B4-BE49-F238E27FC236}">
                <a16:creationId xmlns:a16="http://schemas.microsoft.com/office/drawing/2014/main" id="{0BA9C13F-F5D3-44F4-92E7-16A06FC2A548}"/>
              </a:ext>
            </a:extLst>
          </p:cNvPr>
          <p:cNvPicPr>
            <a:picLocks noChangeAspect="1"/>
          </p:cNvPicPr>
          <p:nvPr/>
        </p:nvPicPr>
        <p:blipFill>
          <a:blip r:embed="rId4"/>
          <a:stretch>
            <a:fillRect/>
          </a:stretch>
        </p:blipFill>
        <p:spPr>
          <a:xfrm>
            <a:off x="6389963" y="2245603"/>
            <a:ext cx="3611938" cy="2293434"/>
          </a:xfrm>
          <a:prstGeom prst="rect">
            <a:avLst/>
          </a:prstGeom>
        </p:spPr>
      </p:pic>
    </p:spTree>
    <p:extLst>
      <p:ext uri="{BB962C8B-B14F-4D97-AF65-F5344CB8AC3E}">
        <p14:creationId xmlns:p14="http://schemas.microsoft.com/office/powerpoint/2010/main" val="3632329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p:nvPr/>
        </p:nvSpPr>
        <p:spPr>
          <a:xfrm>
            <a:off x="829057" y="1726345"/>
            <a:ext cx="4635794" cy="3680241"/>
          </a:xfrm>
          <a:prstGeom prst="rect">
            <a:avLst/>
          </a:prstGeom>
          <a:blipFill>
            <a:blip r:embed="rId2" cstate="print"/>
            <a:stretch>
              <a:fillRect/>
            </a:stretch>
          </a:blipFill>
        </p:spPr>
        <p:txBody>
          <a:bodyPr wrap="square" lIns="0" tIns="0" rIns="0" bIns="0" rtlCol="0">
            <a:noAutofit/>
          </a:bodyPr>
          <a:lstStyle/>
          <a:p>
            <a:pPr>
              <a:defRPr/>
            </a:pPr>
            <a:endParaRPr kern="0">
              <a:solidFill>
                <a:sysClr val="windowText" lastClr="000000"/>
              </a:solidFill>
              <a:latin typeface="Calibri"/>
            </a:endParaRPr>
          </a:p>
        </p:txBody>
      </p:sp>
      <p:sp>
        <p:nvSpPr>
          <p:cNvPr id="3" name="object 3"/>
          <p:cNvSpPr txBox="1"/>
          <p:nvPr/>
        </p:nvSpPr>
        <p:spPr>
          <a:xfrm>
            <a:off x="1446496" y="5433134"/>
            <a:ext cx="3785646" cy="228091"/>
          </a:xfrm>
          <a:prstGeom prst="rect">
            <a:avLst/>
          </a:prstGeom>
        </p:spPr>
        <p:txBody>
          <a:bodyPr wrap="square" lIns="0" tIns="0" rIns="0" bIns="0" rtlCol="0">
            <a:noAutofit/>
          </a:bodyPr>
          <a:lstStyle/>
          <a:p>
            <a:pPr marL="12700">
              <a:lnSpc>
                <a:spcPts val="1725"/>
              </a:lnSpc>
              <a:spcBef>
                <a:spcPts val="86"/>
              </a:spcBef>
              <a:defRPr/>
            </a:pPr>
            <a:r>
              <a:rPr sz="1600" kern="0" baseline="3413" dirty="0">
                <a:solidFill>
                  <a:srgbClr val="272727"/>
                </a:solidFill>
                <a:latin typeface="Calibri"/>
                <a:cs typeface="Calibri"/>
              </a:rPr>
              <a:t>*</a:t>
            </a:r>
            <a:r>
              <a:rPr sz="1600" kern="0" spc="-2" baseline="3413" dirty="0">
                <a:solidFill>
                  <a:srgbClr val="272727"/>
                </a:solidFill>
                <a:latin typeface="Calibri"/>
                <a:cs typeface="Calibri"/>
              </a:rPr>
              <a:t> </a:t>
            </a:r>
            <a:r>
              <a:rPr sz="1600" kern="0" baseline="3413" dirty="0">
                <a:solidFill>
                  <a:srgbClr val="272727"/>
                </a:solidFill>
                <a:latin typeface="Calibri"/>
                <a:cs typeface="Calibri"/>
              </a:rPr>
              <a:t>Above</a:t>
            </a:r>
            <a:r>
              <a:rPr sz="1600" kern="0" spc="-21" baseline="3413" dirty="0">
                <a:solidFill>
                  <a:srgbClr val="272727"/>
                </a:solidFill>
                <a:latin typeface="Calibri"/>
                <a:cs typeface="Calibri"/>
              </a:rPr>
              <a:t> </a:t>
            </a:r>
            <a:r>
              <a:rPr sz="1600" kern="0" spc="4" baseline="3413" dirty="0">
                <a:solidFill>
                  <a:srgbClr val="272727"/>
                </a:solidFill>
                <a:latin typeface="Calibri"/>
                <a:cs typeface="Calibri"/>
              </a:rPr>
              <a:t>l</a:t>
            </a:r>
            <a:r>
              <a:rPr sz="1600" kern="0" baseline="3413" dirty="0">
                <a:solidFill>
                  <a:srgbClr val="272727"/>
                </a:solidFill>
                <a:latin typeface="Calibri"/>
                <a:cs typeface="Calibri"/>
              </a:rPr>
              <a:t>ev</a:t>
            </a:r>
            <a:r>
              <a:rPr sz="1600" kern="0" spc="-4" baseline="3413" dirty="0">
                <a:solidFill>
                  <a:srgbClr val="272727"/>
                </a:solidFill>
                <a:latin typeface="Calibri"/>
                <a:cs typeface="Calibri"/>
              </a:rPr>
              <a:t>e</a:t>
            </a:r>
            <a:r>
              <a:rPr sz="1600" kern="0" spc="4" baseline="3413" dirty="0">
                <a:solidFill>
                  <a:srgbClr val="272727"/>
                </a:solidFill>
                <a:latin typeface="Calibri"/>
                <a:cs typeface="Calibri"/>
              </a:rPr>
              <a:t>l</a:t>
            </a:r>
            <a:r>
              <a:rPr sz="1600" kern="0" baseline="3413" dirty="0">
                <a:solidFill>
                  <a:srgbClr val="272727"/>
                </a:solidFill>
                <a:latin typeface="Calibri"/>
                <a:cs typeface="Calibri"/>
              </a:rPr>
              <a:t>s</a:t>
            </a:r>
            <a:r>
              <a:rPr sz="1600" kern="0" spc="-36" baseline="3413" dirty="0">
                <a:solidFill>
                  <a:srgbClr val="272727"/>
                </a:solidFill>
                <a:latin typeface="Calibri"/>
                <a:cs typeface="Calibri"/>
              </a:rPr>
              <a:t> </a:t>
            </a:r>
            <a:r>
              <a:rPr sz="1600" kern="0" baseline="3413" dirty="0">
                <a:solidFill>
                  <a:srgbClr val="272727"/>
                </a:solidFill>
                <a:latin typeface="Calibri"/>
                <a:cs typeface="Calibri"/>
              </a:rPr>
              <a:t>of</a:t>
            </a:r>
            <a:r>
              <a:rPr sz="1600" kern="0" spc="-3" baseline="3413" dirty="0">
                <a:solidFill>
                  <a:srgbClr val="272727"/>
                </a:solidFill>
                <a:latin typeface="Calibri"/>
                <a:cs typeface="Calibri"/>
              </a:rPr>
              <a:t> </a:t>
            </a:r>
            <a:r>
              <a:rPr sz="1600" kern="0" spc="4" baseline="3413" dirty="0">
                <a:solidFill>
                  <a:srgbClr val="272727"/>
                </a:solidFill>
                <a:latin typeface="Calibri"/>
                <a:cs typeface="Calibri"/>
              </a:rPr>
              <a:t>t</a:t>
            </a:r>
            <a:r>
              <a:rPr sz="1600" kern="0" baseline="3413" dirty="0">
                <a:solidFill>
                  <a:srgbClr val="272727"/>
                </a:solidFill>
                <a:latin typeface="Calibri"/>
                <a:cs typeface="Calibri"/>
              </a:rPr>
              <a:t>estos</a:t>
            </a:r>
            <a:r>
              <a:rPr sz="1600" kern="0" spc="4" baseline="3413" dirty="0">
                <a:solidFill>
                  <a:srgbClr val="272727"/>
                </a:solidFill>
                <a:latin typeface="Calibri"/>
                <a:cs typeface="Calibri"/>
              </a:rPr>
              <a:t>t</a:t>
            </a:r>
            <a:r>
              <a:rPr sz="1600" kern="0" baseline="3413" dirty="0">
                <a:solidFill>
                  <a:srgbClr val="272727"/>
                </a:solidFill>
                <a:latin typeface="Calibri"/>
                <a:cs typeface="Calibri"/>
              </a:rPr>
              <a:t>e</a:t>
            </a:r>
            <a:r>
              <a:rPr sz="1600" kern="0" spc="-4" baseline="3413" dirty="0">
                <a:solidFill>
                  <a:srgbClr val="272727"/>
                </a:solidFill>
                <a:latin typeface="Calibri"/>
                <a:cs typeface="Calibri"/>
              </a:rPr>
              <a:t>r</a:t>
            </a:r>
            <a:r>
              <a:rPr sz="1600" kern="0" baseline="3413" dirty="0">
                <a:solidFill>
                  <a:srgbClr val="272727"/>
                </a:solidFill>
                <a:latin typeface="Calibri"/>
                <a:cs typeface="Calibri"/>
              </a:rPr>
              <a:t>one</a:t>
            </a:r>
            <a:r>
              <a:rPr sz="1600" kern="0" spc="-32" baseline="3413" dirty="0">
                <a:solidFill>
                  <a:srgbClr val="272727"/>
                </a:solidFill>
                <a:latin typeface="Calibri"/>
                <a:cs typeface="Calibri"/>
              </a:rPr>
              <a:t> </a:t>
            </a:r>
            <a:r>
              <a:rPr sz="1600" kern="0" baseline="3413" dirty="0">
                <a:solidFill>
                  <a:srgbClr val="272727"/>
                </a:solidFill>
                <a:latin typeface="Calibri"/>
                <a:cs typeface="Calibri"/>
              </a:rPr>
              <a:t>are</a:t>
            </a:r>
            <a:r>
              <a:rPr sz="1600" kern="0" spc="-16" baseline="3413" dirty="0">
                <a:solidFill>
                  <a:srgbClr val="272727"/>
                </a:solidFill>
                <a:latin typeface="Calibri"/>
                <a:cs typeface="Calibri"/>
              </a:rPr>
              <a:t> </a:t>
            </a:r>
            <a:r>
              <a:rPr sz="1600" kern="0" spc="4" baseline="3413" dirty="0">
                <a:solidFill>
                  <a:srgbClr val="272727"/>
                </a:solidFill>
                <a:latin typeface="Calibri"/>
                <a:cs typeface="Calibri"/>
              </a:rPr>
              <a:t>t</a:t>
            </a:r>
            <a:r>
              <a:rPr sz="1600" kern="0" baseline="3413" dirty="0">
                <a:solidFill>
                  <a:srgbClr val="272727"/>
                </a:solidFill>
                <a:latin typeface="Calibri"/>
                <a:cs typeface="Calibri"/>
              </a:rPr>
              <a:t>ak</a:t>
            </a:r>
            <a:r>
              <a:rPr sz="1600" kern="0" spc="-4" baseline="3413" dirty="0">
                <a:solidFill>
                  <a:srgbClr val="272727"/>
                </a:solidFill>
                <a:latin typeface="Calibri"/>
                <a:cs typeface="Calibri"/>
              </a:rPr>
              <a:t>e</a:t>
            </a:r>
            <a:r>
              <a:rPr sz="1600" kern="0" baseline="3413" dirty="0">
                <a:solidFill>
                  <a:srgbClr val="272727"/>
                </a:solidFill>
                <a:latin typeface="Calibri"/>
                <a:cs typeface="Calibri"/>
              </a:rPr>
              <a:t>n</a:t>
            </a:r>
            <a:r>
              <a:rPr sz="1600" kern="0" spc="-21" baseline="3413" dirty="0">
                <a:solidFill>
                  <a:srgbClr val="272727"/>
                </a:solidFill>
                <a:latin typeface="Calibri"/>
                <a:cs typeface="Calibri"/>
              </a:rPr>
              <a:t> </a:t>
            </a:r>
            <a:r>
              <a:rPr sz="1600" kern="0" spc="4" baseline="3413" dirty="0">
                <a:solidFill>
                  <a:srgbClr val="272727"/>
                </a:solidFill>
                <a:latin typeface="Calibri"/>
                <a:cs typeface="Calibri"/>
              </a:rPr>
              <a:t>f</a:t>
            </a:r>
            <a:r>
              <a:rPr sz="1600" kern="0" spc="-4" baseline="3413" dirty="0">
                <a:solidFill>
                  <a:srgbClr val="272727"/>
                </a:solidFill>
                <a:latin typeface="Calibri"/>
                <a:cs typeface="Calibri"/>
              </a:rPr>
              <a:t>r</a:t>
            </a:r>
            <a:r>
              <a:rPr sz="1600" kern="0" baseline="3413" dirty="0">
                <a:solidFill>
                  <a:srgbClr val="272727"/>
                </a:solidFill>
                <a:latin typeface="Calibri"/>
                <a:cs typeface="Calibri"/>
              </a:rPr>
              <a:t>om</a:t>
            </a:r>
            <a:r>
              <a:rPr sz="1600" kern="0" spc="-16" baseline="3413" dirty="0">
                <a:solidFill>
                  <a:srgbClr val="272727"/>
                </a:solidFill>
                <a:latin typeface="Calibri"/>
                <a:cs typeface="Calibri"/>
              </a:rPr>
              <a:t> </a:t>
            </a:r>
            <a:r>
              <a:rPr sz="1600" kern="0" baseline="3413" dirty="0">
                <a:solidFill>
                  <a:srgbClr val="272727"/>
                </a:solidFill>
                <a:latin typeface="Calibri"/>
                <a:cs typeface="Calibri"/>
              </a:rPr>
              <a:t>young</a:t>
            </a:r>
            <a:r>
              <a:rPr sz="1600" kern="0" spc="-39" baseline="3413" dirty="0">
                <a:solidFill>
                  <a:srgbClr val="272727"/>
                </a:solidFill>
                <a:latin typeface="Calibri"/>
                <a:cs typeface="Calibri"/>
              </a:rPr>
              <a:t> </a:t>
            </a:r>
            <a:r>
              <a:rPr sz="1600" kern="0" spc="4" baseline="3413" dirty="0">
                <a:solidFill>
                  <a:srgbClr val="272727"/>
                </a:solidFill>
                <a:latin typeface="Calibri"/>
                <a:cs typeface="Calibri"/>
              </a:rPr>
              <a:t>h</a:t>
            </a:r>
            <a:r>
              <a:rPr sz="1600" kern="0" baseline="3413" dirty="0">
                <a:solidFill>
                  <a:srgbClr val="272727"/>
                </a:solidFill>
                <a:latin typeface="Calibri"/>
                <a:cs typeface="Calibri"/>
              </a:rPr>
              <a:t>ea</a:t>
            </a:r>
            <a:r>
              <a:rPr sz="1600" kern="0" spc="4" baseline="3413" dirty="0">
                <a:solidFill>
                  <a:srgbClr val="272727"/>
                </a:solidFill>
                <a:latin typeface="Calibri"/>
                <a:cs typeface="Calibri"/>
              </a:rPr>
              <a:t>lt</a:t>
            </a:r>
            <a:r>
              <a:rPr sz="1600" kern="0" baseline="3413" dirty="0">
                <a:solidFill>
                  <a:srgbClr val="272727"/>
                </a:solidFill>
                <a:latin typeface="Calibri"/>
                <a:cs typeface="Calibri"/>
              </a:rPr>
              <a:t>hy</a:t>
            </a:r>
            <a:r>
              <a:rPr sz="1600" kern="0" spc="-43" baseline="3413" dirty="0">
                <a:solidFill>
                  <a:srgbClr val="272727"/>
                </a:solidFill>
                <a:latin typeface="Calibri"/>
                <a:cs typeface="Calibri"/>
              </a:rPr>
              <a:t> </a:t>
            </a:r>
            <a:r>
              <a:rPr sz="1600" kern="0" spc="-4" baseline="3413" dirty="0">
                <a:solidFill>
                  <a:srgbClr val="272727"/>
                </a:solidFill>
                <a:latin typeface="Calibri"/>
                <a:cs typeface="Calibri"/>
              </a:rPr>
              <a:t>m</a:t>
            </a:r>
            <a:r>
              <a:rPr sz="1600" kern="0" baseline="3413" dirty="0">
                <a:solidFill>
                  <a:srgbClr val="272727"/>
                </a:solidFill>
                <a:latin typeface="Calibri"/>
                <a:cs typeface="Calibri"/>
              </a:rPr>
              <a:t>a</a:t>
            </a:r>
            <a:r>
              <a:rPr sz="1600" kern="0" spc="4" baseline="3413" dirty="0">
                <a:solidFill>
                  <a:srgbClr val="272727"/>
                </a:solidFill>
                <a:latin typeface="Calibri"/>
                <a:cs typeface="Calibri"/>
              </a:rPr>
              <a:t>l</a:t>
            </a:r>
            <a:r>
              <a:rPr sz="1600" kern="0" baseline="3413" dirty="0">
                <a:solidFill>
                  <a:srgbClr val="272727"/>
                </a:solidFill>
                <a:latin typeface="Calibri"/>
                <a:cs typeface="Calibri"/>
              </a:rPr>
              <a:t>es</a:t>
            </a:r>
            <a:endParaRPr sz="1100" kern="0" dirty="0">
              <a:solidFill>
                <a:sysClr val="windowText" lastClr="000000"/>
              </a:solidFill>
              <a:latin typeface="Calibri"/>
              <a:cs typeface="Calibri"/>
            </a:endParaRPr>
          </a:p>
        </p:txBody>
      </p:sp>
      <p:sp>
        <p:nvSpPr>
          <p:cNvPr id="2" name="object 2"/>
          <p:cNvSpPr txBox="1"/>
          <p:nvPr/>
        </p:nvSpPr>
        <p:spPr>
          <a:xfrm>
            <a:off x="1674486" y="6050232"/>
            <a:ext cx="4772034" cy="350567"/>
          </a:xfrm>
          <a:prstGeom prst="rect">
            <a:avLst/>
          </a:prstGeom>
        </p:spPr>
        <p:txBody>
          <a:bodyPr wrap="square" lIns="0" tIns="0" rIns="0" bIns="0" rtlCol="0">
            <a:noAutofit/>
          </a:bodyPr>
          <a:lstStyle/>
          <a:p>
            <a:pPr marL="12700">
              <a:lnSpc>
                <a:spcPts val="1320"/>
              </a:lnSpc>
              <a:spcBef>
                <a:spcPts val="66"/>
              </a:spcBef>
              <a:defRPr/>
            </a:pPr>
            <a:r>
              <a:rPr kern="0" baseline="2275" dirty="0">
                <a:solidFill>
                  <a:srgbClr val="272727"/>
                </a:solidFill>
                <a:cs typeface="Calibri"/>
              </a:rPr>
              <a:t>A</a:t>
            </a:r>
            <a:r>
              <a:rPr kern="0" spc="4" baseline="2275" dirty="0">
                <a:solidFill>
                  <a:srgbClr val="272727"/>
                </a:solidFill>
                <a:cs typeface="Calibri"/>
              </a:rPr>
              <a:t>d</a:t>
            </a:r>
            <a:r>
              <a:rPr kern="0" baseline="2275" dirty="0">
                <a:solidFill>
                  <a:srgbClr val="272727"/>
                </a:solidFill>
                <a:cs typeface="Calibri"/>
              </a:rPr>
              <a:t>a</a:t>
            </a:r>
            <a:r>
              <a:rPr kern="0" spc="4" baseline="2275" dirty="0">
                <a:solidFill>
                  <a:srgbClr val="272727"/>
                </a:solidFill>
                <a:cs typeface="Calibri"/>
              </a:rPr>
              <a:t>pt</a:t>
            </a:r>
            <a:r>
              <a:rPr kern="0" baseline="2275" dirty="0">
                <a:solidFill>
                  <a:srgbClr val="272727"/>
                </a:solidFill>
                <a:cs typeface="Calibri"/>
              </a:rPr>
              <a:t>ed</a:t>
            </a:r>
            <a:r>
              <a:rPr kern="0" spc="-24" baseline="2275" dirty="0">
                <a:solidFill>
                  <a:srgbClr val="272727"/>
                </a:solidFill>
                <a:cs typeface="Calibri"/>
              </a:rPr>
              <a:t> </a:t>
            </a:r>
            <a:r>
              <a:rPr kern="0" spc="4" baseline="2275" dirty="0">
                <a:solidFill>
                  <a:srgbClr val="272727"/>
                </a:solidFill>
                <a:cs typeface="Calibri"/>
              </a:rPr>
              <a:t>f</a:t>
            </a:r>
            <a:r>
              <a:rPr kern="0" baseline="2275" dirty="0">
                <a:solidFill>
                  <a:srgbClr val="272727"/>
                </a:solidFill>
                <a:cs typeface="Calibri"/>
              </a:rPr>
              <a:t>r</a:t>
            </a:r>
            <a:r>
              <a:rPr kern="0" spc="4" baseline="2275" dirty="0">
                <a:solidFill>
                  <a:srgbClr val="272727"/>
                </a:solidFill>
                <a:cs typeface="Calibri"/>
              </a:rPr>
              <a:t>o</a:t>
            </a:r>
            <a:r>
              <a:rPr kern="0" baseline="2275" dirty="0">
                <a:solidFill>
                  <a:srgbClr val="272727"/>
                </a:solidFill>
                <a:cs typeface="Calibri"/>
              </a:rPr>
              <a:t>m</a:t>
            </a:r>
            <a:r>
              <a:rPr kern="0" spc="-4" baseline="2275" dirty="0">
                <a:solidFill>
                  <a:srgbClr val="272727"/>
                </a:solidFill>
                <a:cs typeface="Calibri"/>
              </a:rPr>
              <a:t> </a:t>
            </a:r>
            <a:r>
              <a:rPr kern="0" spc="4" baseline="2275" dirty="0">
                <a:solidFill>
                  <a:srgbClr val="272727"/>
                </a:solidFill>
                <a:cs typeface="Calibri"/>
              </a:rPr>
              <a:t>D</a:t>
            </a:r>
            <a:r>
              <a:rPr kern="0" baseline="2275" dirty="0">
                <a:solidFill>
                  <a:srgbClr val="272727"/>
                </a:solidFill>
                <a:cs typeface="Calibri"/>
              </a:rPr>
              <a:t>iver</a:t>
            </a:r>
            <a:r>
              <a:rPr kern="0" spc="-14" baseline="2275" dirty="0">
                <a:solidFill>
                  <a:srgbClr val="272727"/>
                </a:solidFill>
                <a:cs typeface="Calibri"/>
              </a:rPr>
              <a:t> </a:t>
            </a:r>
            <a:r>
              <a:rPr kern="0" baseline="2275" dirty="0">
                <a:solidFill>
                  <a:srgbClr val="272727"/>
                </a:solidFill>
                <a:cs typeface="Calibri"/>
              </a:rPr>
              <a:t>M</a:t>
            </a:r>
            <a:r>
              <a:rPr kern="0" spc="9" baseline="2275" dirty="0">
                <a:solidFill>
                  <a:srgbClr val="272727"/>
                </a:solidFill>
                <a:cs typeface="Calibri"/>
              </a:rPr>
              <a:t> </a:t>
            </a:r>
            <a:r>
              <a:rPr i="1" kern="0" baseline="2275" dirty="0">
                <a:solidFill>
                  <a:srgbClr val="272727"/>
                </a:solidFill>
                <a:cs typeface="Calibri"/>
              </a:rPr>
              <a:t>et</a:t>
            </a:r>
            <a:r>
              <a:rPr i="1" kern="0" spc="9" baseline="2275" dirty="0">
                <a:solidFill>
                  <a:srgbClr val="272727"/>
                </a:solidFill>
                <a:cs typeface="Calibri"/>
              </a:rPr>
              <a:t> </a:t>
            </a:r>
            <a:r>
              <a:rPr i="1" kern="0" spc="-4" baseline="2275" dirty="0">
                <a:solidFill>
                  <a:srgbClr val="272727"/>
                </a:solidFill>
                <a:cs typeface="Calibri"/>
              </a:rPr>
              <a:t>a</a:t>
            </a:r>
            <a:r>
              <a:rPr i="1" kern="0" baseline="2275" dirty="0">
                <a:solidFill>
                  <a:srgbClr val="272727"/>
                </a:solidFill>
                <a:cs typeface="Calibri"/>
              </a:rPr>
              <a:t>l.</a:t>
            </a:r>
            <a:r>
              <a:rPr i="1" kern="0" spc="266" baseline="2275" dirty="0">
                <a:solidFill>
                  <a:srgbClr val="272727"/>
                </a:solidFill>
                <a:cs typeface="Calibri"/>
              </a:rPr>
              <a:t> </a:t>
            </a:r>
            <a:r>
              <a:rPr i="1" kern="0" baseline="2275" dirty="0">
                <a:solidFill>
                  <a:srgbClr val="272727"/>
                </a:solidFill>
                <a:cs typeface="Calibri"/>
              </a:rPr>
              <a:t>Clin</a:t>
            </a:r>
            <a:r>
              <a:rPr i="1" kern="0" spc="-4" baseline="2275" dirty="0">
                <a:solidFill>
                  <a:srgbClr val="272727"/>
                </a:solidFill>
                <a:cs typeface="Calibri"/>
              </a:rPr>
              <a:t> </a:t>
            </a:r>
            <a:r>
              <a:rPr i="1" kern="0" baseline="2275" dirty="0">
                <a:solidFill>
                  <a:srgbClr val="272727"/>
                </a:solidFill>
                <a:cs typeface="Calibri"/>
              </a:rPr>
              <a:t>En</a:t>
            </a:r>
            <a:r>
              <a:rPr i="1" kern="0" spc="-9" baseline="2275" dirty="0">
                <a:solidFill>
                  <a:srgbClr val="272727"/>
                </a:solidFill>
                <a:cs typeface="Calibri"/>
              </a:rPr>
              <a:t>d</a:t>
            </a:r>
            <a:r>
              <a:rPr i="1" kern="0" spc="-4" baseline="2275" dirty="0">
                <a:solidFill>
                  <a:srgbClr val="272727"/>
                </a:solidFill>
                <a:cs typeface="Calibri"/>
              </a:rPr>
              <a:t>o</a:t>
            </a:r>
            <a:r>
              <a:rPr i="1" kern="0" spc="4" baseline="2275" dirty="0">
                <a:solidFill>
                  <a:srgbClr val="272727"/>
                </a:solidFill>
                <a:cs typeface="Calibri"/>
              </a:rPr>
              <a:t>c</a:t>
            </a:r>
            <a:r>
              <a:rPr i="1" kern="0" baseline="2275" dirty="0">
                <a:solidFill>
                  <a:srgbClr val="272727"/>
                </a:solidFill>
                <a:cs typeface="Calibri"/>
              </a:rPr>
              <a:t>r</a:t>
            </a:r>
            <a:r>
              <a:rPr i="1" kern="0" spc="-4" baseline="2275" dirty="0">
                <a:solidFill>
                  <a:srgbClr val="272727"/>
                </a:solidFill>
                <a:cs typeface="Calibri"/>
              </a:rPr>
              <a:t>ino</a:t>
            </a:r>
            <a:r>
              <a:rPr i="1" kern="0" baseline="2275" dirty="0">
                <a:solidFill>
                  <a:srgbClr val="272727"/>
                </a:solidFill>
                <a:cs typeface="Calibri"/>
              </a:rPr>
              <a:t>l</a:t>
            </a:r>
            <a:r>
              <a:rPr i="1" kern="0" spc="9" baseline="2275" dirty="0">
                <a:solidFill>
                  <a:srgbClr val="272727"/>
                </a:solidFill>
                <a:cs typeface="Calibri"/>
              </a:rPr>
              <a:t> </a:t>
            </a:r>
            <a:r>
              <a:rPr kern="0" baseline="2275" dirty="0">
                <a:solidFill>
                  <a:srgbClr val="272727"/>
                </a:solidFill>
                <a:cs typeface="Calibri"/>
              </a:rPr>
              <a:t>2</a:t>
            </a:r>
            <a:r>
              <a:rPr kern="0" spc="4" baseline="2275" dirty="0">
                <a:solidFill>
                  <a:srgbClr val="272727"/>
                </a:solidFill>
                <a:cs typeface="Calibri"/>
              </a:rPr>
              <a:t>0</a:t>
            </a:r>
            <a:r>
              <a:rPr kern="0" baseline="2275" dirty="0">
                <a:solidFill>
                  <a:srgbClr val="272727"/>
                </a:solidFill>
                <a:cs typeface="Calibri"/>
              </a:rPr>
              <a:t>0</a:t>
            </a:r>
            <a:r>
              <a:rPr kern="0" spc="4" baseline="2275" dirty="0">
                <a:solidFill>
                  <a:srgbClr val="272727"/>
                </a:solidFill>
                <a:cs typeface="Calibri"/>
              </a:rPr>
              <a:t>3</a:t>
            </a:r>
            <a:r>
              <a:rPr kern="0" baseline="2275" dirty="0">
                <a:solidFill>
                  <a:srgbClr val="272727"/>
                </a:solidFill>
                <a:cs typeface="Calibri"/>
              </a:rPr>
              <a:t>;</a:t>
            </a:r>
            <a:r>
              <a:rPr kern="0" spc="4" baseline="2275" dirty="0">
                <a:solidFill>
                  <a:srgbClr val="272727"/>
                </a:solidFill>
                <a:cs typeface="Calibri"/>
              </a:rPr>
              <a:t>5</a:t>
            </a:r>
            <a:r>
              <a:rPr kern="0" baseline="2275" dirty="0">
                <a:solidFill>
                  <a:srgbClr val="272727"/>
                </a:solidFill>
                <a:cs typeface="Calibri"/>
              </a:rPr>
              <a:t>8</a:t>
            </a:r>
            <a:r>
              <a:rPr kern="0" spc="4" baseline="2275" dirty="0">
                <a:solidFill>
                  <a:srgbClr val="272727"/>
                </a:solidFill>
                <a:cs typeface="Calibri"/>
              </a:rPr>
              <a:t>:</a:t>
            </a:r>
            <a:r>
              <a:rPr kern="0" baseline="2275" dirty="0">
                <a:solidFill>
                  <a:srgbClr val="272727"/>
                </a:solidFill>
                <a:cs typeface="Calibri"/>
              </a:rPr>
              <a:t>7</a:t>
            </a:r>
            <a:r>
              <a:rPr kern="0" spc="4" baseline="2275" dirty="0">
                <a:solidFill>
                  <a:srgbClr val="272727"/>
                </a:solidFill>
                <a:cs typeface="Calibri"/>
              </a:rPr>
              <a:t>1</a:t>
            </a:r>
            <a:r>
              <a:rPr kern="0" spc="9" baseline="2275" dirty="0">
                <a:solidFill>
                  <a:srgbClr val="272727"/>
                </a:solidFill>
                <a:cs typeface="Calibri"/>
              </a:rPr>
              <a:t>0</a:t>
            </a:r>
            <a:r>
              <a:rPr kern="0" spc="4" baseline="2275" dirty="0">
                <a:solidFill>
                  <a:srgbClr val="272727"/>
                </a:solidFill>
                <a:cs typeface="Calibri"/>
              </a:rPr>
              <a:t>-717</a:t>
            </a:r>
            <a:endParaRPr sz="1200" kern="0" dirty="0">
              <a:solidFill>
                <a:sysClr val="windowText" lastClr="000000"/>
              </a:solidFill>
              <a:cs typeface="Calibri"/>
            </a:endParaRPr>
          </a:p>
        </p:txBody>
      </p:sp>
      <p:sp>
        <p:nvSpPr>
          <p:cNvPr id="19" name="Title 1">
            <a:extLst>
              <a:ext uri="{FF2B5EF4-FFF2-40B4-BE49-F238E27FC236}">
                <a16:creationId xmlns:a16="http://schemas.microsoft.com/office/drawing/2014/main" id="{F2843F42-DA7E-4D69-B3BC-859AC651751B}"/>
              </a:ext>
            </a:extLst>
          </p:cNvPr>
          <p:cNvSpPr txBox="1">
            <a:spLocks/>
          </p:cNvSpPr>
          <p:nvPr/>
        </p:nvSpPr>
        <p:spPr>
          <a:xfrm>
            <a:off x="1981200" y="135641"/>
            <a:ext cx="8229600" cy="83404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accent5"/>
                </a:solidFill>
                <a:latin typeface="+mn-lt"/>
              </a:rPr>
              <a:t>Measuring Serum Testosterone</a:t>
            </a:r>
          </a:p>
        </p:txBody>
      </p:sp>
      <p:sp>
        <p:nvSpPr>
          <p:cNvPr id="16" name="TextBox 15">
            <a:extLst>
              <a:ext uri="{FF2B5EF4-FFF2-40B4-BE49-F238E27FC236}">
                <a16:creationId xmlns:a16="http://schemas.microsoft.com/office/drawing/2014/main" id="{A3BEED06-3BC4-4CD3-A33B-00A2AA275A7E}"/>
              </a:ext>
            </a:extLst>
          </p:cNvPr>
          <p:cNvSpPr txBox="1"/>
          <p:nvPr/>
        </p:nvSpPr>
        <p:spPr>
          <a:xfrm>
            <a:off x="274320" y="1097399"/>
            <a:ext cx="11109960" cy="369332"/>
          </a:xfrm>
          <a:prstGeom prst="rect">
            <a:avLst/>
          </a:prstGeom>
          <a:noFill/>
        </p:spPr>
        <p:txBody>
          <a:bodyPr wrap="square" rtlCol="0">
            <a:spAutoFit/>
          </a:bodyPr>
          <a:lstStyle/>
          <a:p>
            <a:pPr algn="ctr"/>
            <a:r>
              <a:rPr lang="en-GB" b="1" dirty="0">
                <a:solidFill>
                  <a:schemeClr val="accent5"/>
                </a:solidFill>
              </a:rPr>
              <a:t>The diurnal/circadian rhythm of serum T means levels are highest in the early morning</a:t>
            </a:r>
            <a:endParaRPr lang="en-GB" sz="2000" dirty="0">
              <a:solidFill>
                <a:schemeClr val="accent5"/>
              </a:solidFill>
            </a:endParaRPr>
          </a:p>
        </p:txBody>
      </p:sp>
      <p:sp>
        <p:nvSpPr>
          <p:cNvPr id="17" name="Rectangle 16">
            <a:extLst>
              <a:ext uri="{FF2B5EF4-FFF2-40B4-BE49-F238E27FC236}">
                <a16:creationId xmlns:a16="http://schemas.microsoft.com/office/drawing/2014/main" id="{BABC3BB3-3AA4-44E8-ACFE-460CD87C232B}"/>
              </a:ext>
            </a:extLst>
          </p:cNvPr>
          <p:cNvSpPr/>
          <p:nvPr/>
        </p:nvSpPr>
        <p:spPr>
          <a:xfrm>
            <a:off x="5559552" y="1865656"/>
            <a:ext cx="5916168" cy="3785652"/>
          </a:xfrm>
          <a:prstGeom prst="rect">
            <a:avLst/>
          </a:prstGeom>
        </p:spPr>
        <p:txBody>
          <a:bodyPr wrap="square">
            <a:spAutoFit/>
          </a:bodyPr>
          <a:lstStyle/>
          <a:p>
            <a:pPr marL="285750" indent="-285750">
              <a:buFont typeface="Arial" panose="020B0604020202020204" pitchFamily="34" charset="0"/>
              <a:buChar char="•"/>
            </a:pPr>
            <a:r>
              <a:rPr lang="en-GB" sz="1600" dirty="0">
                <a:solidFill>
                  <a:schemeClr val="accent5"/>
                </a:solidFill>
              </a:rPr>
              <a:t>Fasting T levels should be measured from 7 to 11 AM on at least 2 occasions with a reliable method preferably 4 weeks apart and, if possible, not during an acute illness. </a:t>
            </a:r>
          </a:p>
          <a:p>
            <a:pPr marL="285750" indent="-285750">
              <a:buFont typeface="Arial" panose="020B0604020202020204" pitchFamily="34" charset="0"/>
              <a:buChar char="•"/>
            </a:pPr>
            <a:endParaRPr lang="en-GB" sz="1600" dirty="0">
              <a:solidFill>
                <a:schemeClr val="accent5"/>
              </a:solidFill>
            </a:endParaRPr>
          </a:p>
          <a:p>
            <a:pPr marL="285750" indent="-285750">
              <a:buFont typeface="Arial" panose="020B0604020202020204" pitchFamily="34" charset="0"/>
              <a:buChar char="•"/>
            </a:pPr>
            <a:r>
              <a:rPr lang="en-GB" sz="1600" dirty="0">
                <a:solidFill>
                  <a:schemeClr val="accent5"/>
                </a:solidFill>
              </a:rPr>
              <a:t>In addition, measure free testosterone (FT) in men with levels close to lower normal range (8-12 nmol/L) or those with suspected or known abnormal sex hormone binding globulin (SHBG) level</a:t>
            </a:r>
          </a:p>
          <a:p>
            <a:pPr marL="285750" indent="-285750">
              <a:buFont typeface="Arial" panose="020B0604020202020204" pitchFamily="34" charset="0"/>
              <a:buChar char="•"/>
            </a:pPr>
            <a:endParaRPr lang="en-GB" sz="1600" dirty="0">
              <a:solidFill>
                <a:schemeClr val="accent5"/>
              </a:solidFill>
            </a:endParaRPr>
          </a:p>
          <a:p>
            <a:pPr marL="285750" indent="-285750">
              <a:buFont typeface="Arial" panose="020B0604020202020204" pitchFamily="34" charset="0"/>
              <a:buChar char="•"/>
            </a:pPr>
            <a:r>
              <a:rPr lang="en-GB" sz="1600" dirty="0">
                <a:solidFill>
                  <a:schemeClr val="accent5"/>
                </a:solidFill>
              </a:rPr>
              <a:t>Measure luteinising </a:t>
            </a:r>
            <a:r>
              <a:rPr lang="en-GB" sz="1600" dirty="0" err="1">
                <a:solidFill>
                  <a:schemeClr val="accent5"/>
                </a:solidFill>
              </a:rPr>
              <a:t>hormome</a:t>
            </a:r>
            <a:r>
              <a:rPr lang="en-GB" sz="1600" dirty="0">
                <a:solidFill>
                  <a:schemeClr val="accent5"/>
                </a:solidFill>
              </a:rPr>
              <a:t> (LH) serum levels to differentiate primary from secondary TD</a:t>
            </a:r>
          </a:p>
          <a:p>
            <a:pPr marL="285750" indent="-285750">
              <a:buFont typeface="Arial" panose="020B0604020202020204" pitchFamily="34" charset="0"/>
              <a:buChar char="•"/>
            </a:pPr>
            <a:endParaRPr lang="en-GB" sz="1600" dirty="0">
              <a:solidFill>
                <a:schemeClr val="accent5"/>
              </a:solidFill>
            </a:endParaRPr>
          </a:p>
          <a:p>
            <a:pPr marL="285750" indent="-285750">
              <a:buFont typeface="Arial" panose="020B0604020202020204" pitchFamily="34" charset="0"/>
              <a:buChar char="•"/>
            </a:pPr>
            <a:r>
              <a:rPr lang="en-GB" sz="1600" dirty="0">
                <a:solidFill>
                  <a:schemeClr val="accent5"/>
                </a:solidFill>
              </a:rPr>
              <a:t>Base decisions on therapy on published action levels rather than laboratory reference ranges</a:t>
            </a:r>
          </a:p>
        </p:txBody>
      </p:sp>
      <p:sp>
        <p:nvSpPr>
          <p:cNvPr id="21" name="object 3">
            <a:extLst>
              <a:ext uri="{FF2B5EF4-FFF2-40B4-BE49-F238E27FC236}">
                <a16:creationId xmlns:a16="http://schemas.microsoft.com/office/drawing/2014/main" id="{788B18B1-3A0D-4161-87E7-47AFEBFB72DC}"/>
              </a:ext>
            </a:extLst>
          </p:cNvPr>
          <p:cNvSpPr txBox="1"/>
          <p:nvPr/>
        </p:nvSpPr>
        <p:spPr>
          <a:xfrm>
            <a:off x="1446496" y="2059833"/>
            <a:ext cx="3785646" cy="228091"/>
          </a:xfrm>
          <a:prstGeom prst="rect">
            <a:avLst/>
          </a:prstGeom>
        </p:spPr>
        <p:txBody>
          <a:bodyPr wrap="square" lIns="0" tIns="0" rIns="0" bIns="0" rtlCol="0">
            <a:noAutofit/>
          </a:bodyPr>
          <a:lstStyle/>
          <a:p>
            <a:pPr marL="12700" algn="ctr">
              <a:lnSpc>
                <a:spcPts val="1725"/>
              </a:lnSpc>
              <a:spcBef>
                <a:spcPts val="86"/>
              </a:spcBef>
              <a:defRPr/>
            </a:pPr>
            <a:r>
              <a:rPr lang="en-GB" sz="2400" b="1" kern="0" baseline="3413" dirty="0">
                <a:solidFill>
                  <a:srgbClr val="272727"/>
                </a:solidFill>
                <a:latin typeface="Calibri"/>
                <a:cs typeface="Calibri"/>
              </a:rPr>
              <a:t> Circadian rhythm of testosterone</a:t>
            </a:r>
            <a:endParaRPr sz="1600" b="1" kern="0" dirty="0">
              <a:solidFill>
                <a:sysClr val="windowText" lastClr="000000"/>
              </a:solidFill>
              <a:latin typeface="Calibri"/>
              <a:cs typeface="Calibri"/>
            </a:endParaRPr>
          </a:p>
        </p:txBody>
      </p:sp>
      <p:sp>
        <p:nvSpPr>
          <p:cNvPr id="24" name="Rectangle 23">
            <a:extLst>
              <a:ext uri="{FF2B5EF4-FFF2-40B4-BE49-F238E27FC236}">
                <a16:creationId xmlns:a16="http://schemas.microsoft.com/office/drawing/2014/main" id="{7FA7C770-FE14-4A87-96DC-30C23B430E15}"/>
              </a:ext>
            </a:extLst>
          </p:cNvPr>
          <p:cNvSpPr/>
          <p:nvPr/>
        </p:nvSpPr>
        <p:spPr>
          <a:xfrm>
            <a:off x="649224" y="1050568"/>
            <a:ext cx="10378440" cy="485775"/>
          </a:xfrm>
          <a:prstGeom prst="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a:solidFill>
                <a:prstClr val="white"/>
              </a:solidFill>
              <a:latin typeface="Calibri"/>
            </a:endParaRPr>
          </a:p>
        </p:txBody>
      </p:sp>
    </p:spTree>
    <p:extLst>
      <p:ext uri="{BB962C8B-B14F-4D97-AF65-F5344CB8AC3E}">
        <p14:creationId xmlns:p14="http://schemas.microsoft.com/office/powerpoint/2010/main" val="2626982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5528" y="2279413"/>
            <a:ext cx="10140696" cy="527810"/>
          </a:xfrm>
          <a:prstGeom prst="rect">
            <a:avLst/>
          </a:prstGeom>
          <a:solidFill>
            <a:srgbClr val="E2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rgbClr val="00A8E1"/>
              </a:solidFill>
              <a:latin typeface="Arial"/>
            </a:endParaRPr>
          </a:p>
        </p:txBody>
      </p:sp>
      <p:sp>
        <p:nvSpPr>
          <p:cNvPr id="7" name="Rectangle 6"/>
          <p:cNvSpPr/>
          <p:nvPr/>
        </p:nvSpPr>
        <p:spPr>
          <a:xfrm>
            <a:off x="795528" y="4066440"/>
            <a:ext cx="10140696" cy="555586"/>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rgbClr val="00A8E1"/>
              </a:solidFill>
              <a:latin typeface="Arial"/>
            </a:endParaRPr>
          </a:p>
        </p:txBody>
      </p:sp>
      <p:sp>
        <p:nvSpPr>
          <p:cNvPr id="8" name="Rectangle 7"/>
          <p:cNvSpPr/>
          <p:nvPr/>
        </p:nvSpPr>
        <p:spPr>
          <a:xfrm>
            <a:off x="795528" y="3077854"/>
            <a:ext cx="10140696" cy="677246"/>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rgbClr val="00A8E1"/>
              </a:solidFill>
              <a:latin typeface="Arial"/>
            </a:endParaRPr>
          </a:p>
        </p:txBody>
      </p:sp>
      <p:sp>
        <p:nvSpPr>
          <p:cNvPr id="2" name="Title 1"/>
          <p:cNvSpPr>
            <a:spLocks noGrp="1"/>
          </p:cNvSpPr>
          <p:nvPr>
            <p:ph type="title"/>
          </p:nvPr>
        </p:nvSpPr>
        <p:spPr>
          <a:xfrm>
            <a:off x="694705" y="152324"/>
            <a:ext cx="10635342" cy="786454"/>
          </a:xfrm>
        </p:spPr>
        <p:txBody>
          <a:bodyPr/>
          <a:lstStyle/>
          <a:p>
            <a:pPr algn="ctr"/>
            <a:r>
              <a:rPr lang="en-US" dirty="0">
                <a:solidFill>
                  <a:srgbClr val="000000"/>
                </a:solidFill>
              </a:rPr>
              <a:t>BSSM Evidence-Based Action Levels</a:t>
            </a:r>
          </a:p>
        </p:txBody>
      </p:sp>
      <p:sp>
        <p:nvSpPr>
          <p:cNvPr id="12" name="Rectangle 11">
            <a:extLst>
              <a:ext uri="{FF2B5EF4-FFF2-40B4-BE49-F238E27FC236}">
                <a16:creationId xmlns:a16="http://schemas.microsoft.com/office/drawing/2014/main" id="{19A33592-F93F-43A3-BB67-673C26A00588}"/>
              </a:ext>
            </a:extLst>
          </p:cNvPr>
          <p:cNvSpPr/>
          <p:nvPr/>
        </p:nvSpPr>
        <p:spPr>
          <a:xfrm>
            <a:off x="1589179" y="5943292"/>
            <a:ext cx="9013640" cy="230832"/>
          </a:xfrm>
          <a:prstGeom prst="rect">
            <a:avLst/>
          </a:prstGeom>
        </p:spPr>
        <p:txBody>
          <a:bodyPr wrap="square">
            <a:spAutoFit/>
          </a:bodyPr>
          <a:lstStyle/>
          <a:p>
            <a:pPr algn="ctr"/>
            <a:r>
              <a:rPr lang="en-US" sz="900" dirty="0">
                <a:solidFill>
                  <a:srgbClr val="000000"/>
                </a:solidFill>
              </a:rPr>
              <a:t>Hackett G,  et al. British Society for Sexual Medicine Guidelines on Adult Testosterone Deficiency, With Statements for UK Practice. J Sex Med 2017;14:1504-1523. </a:t>
            </a:r>
          </a:p>
        </p:txBody>
      </p:sp>
      <p:sp>
        <p:nvSpPr>
          <p:cNvPr id="17" name="TextBox 16">
            <a:extLst>
              <a:ext uri="{FF2B5EF4-FFF2-40B4-BE49-F238E27FC236}">
                <a16:creationId xmlns:a16="http://schemas.microsoft.com/office/drawing/2014/main" id="{4013E0D5-2224-4378-BD50-6212524817B7}"/>
              </a:ext>
            </a:extLst>
          </p:cNvPr>
          <p:cNvSpPr txBox="1"/>
          <p:nvPr/>
        </p:nvSpPr>
        <p:spPr>
          <a:xfrm>
            <a:off x="658129" y="1334438"/>
            <a:ext cx="10278095" cy="4016484"/>
          </a:xfrm>
          <a:prstGeom prst="rect">
            <a:avLst/>
          </a:prstGeom>
          <a:noFill/>
        </p:spPr>
        <p:txBody>
          <a:bodyPr wrap="square" rtlCol="0">
            <a:spAutoFit/>
          </a:bodyPr>
          <a:lstStyle/>
          <a:p>
            <a:pPr marL="182563" indent="-182563" algn="ctr"/>
            <a:r>
              <a:rPr lang="en-GB" sz="1700" dirty="0">
                <a:solidFill>
                  <a:srgbClr val="000000"/>
                </a:solidFill>
              </a:rPr>
              <a:t>The British Society for Sexual Medicine (BSSM) recommend the use of evidence-based action levels to advise HCPs of serum testosterone (T) values that may require Testosterone Therapy (</a:t>
            </a:r>
            <a:r>
              <a:rPr lang="en-GB" sz="1700" dirty="0" err="1">
                <a:solidFill>
                  <a:srgbClr val="000000"/>
                </a:solidFill>
              </a:rPr>
              <a:t>TTh</a:t>
            </a:r>
            <a:r>
              <a:rPr lang="en-GB" sz="1700" dirty="0">
                <a:solidFill>
                  <a:srgbClr val="000000"/>
                </a:solidFill>
              </a:rPr>
              <a:t>): </a:t>
            </a:r>
          </a:p>
          <a:p>
            <a:endParaRPr lang="en-GB" sz="1700" dirty="0">
              <a:solidFill>
                <a:srgbClr val="000000"/>
              </a:solidFill>
            </a:endParaRPr>
          </a:p>
          <a:p>
            <a:pPr marL="539750" lvl="1" indent="-357188" algn="ctr">
              <a:buClr>
                <a:schemeClr val="bg1"/>
              </a:buClr>
            </a:pPr>
            <a:r>
              <a:rPr lang="en-GB" sz="1700" b="1" dirty="0">
                <a:solidFill>
                  <a:srgbClr val="000000"/>
                </a:solidFill>
              </a:rPr>
              <a:t>Usually requires </a:t>
            </a:r>
            <a:r>
              <a:rPr lang="en-GB" sz="1700" b="1" dirty="0" err="1">
                <a:solidFill>
                  <a:srgbClr val="000000"/>
                </a:solidFill>
              </a:rPr>
              <a:t>TTh</a:t>
            </a:r>
            <a:r>
              <a:rPr lang="en-GB" sz="1700" b="1" dirty="0">
                <a:solidFill>
                  <a:srgbClr val="000000"/>
                </a:solidFill>
              </a:rPr>
              <a:t>: </a:t>
            </a:r>
            <a:r>
              <a:rPr lang="en-GB" sz="1700" dirty="0">
                <a:solidFill>
                  <a:srgbClr val="000000"/>
                </a:solidFill>
              </a:rPr>
              <a:t>Total T (TT) level &lt;8 nmol/L </a:t>
            </a:r>
            <a:r>
              <a:rPr lang="en-GB" sz="1700" i="1" dirty="0">
                <a:solidFill>
                  <a:srgbClr val="000000"/>
                </a:solidFill>
              </a:rPr>
              <a:t>or</a:t>
            </a:r>
            <a:r>
              <a:rPr lang="en-GB" sz="1700" dirty="0">
                <a:solidFill>
                  <a:srgbClr val="000000"/>
                </a:solidFill>
              </a:rPr>
              <a:t> free T (FT) &lt;0.180 nmol/L</a:t>
            </a:r>
          </a:p>
          <a:p>
            <a:pPr marL="539750" lvl="1" indent="-357188" algn="ctr">
              <a:buClr>
                <a:schemeClr val="bg1"/>
              </a:buClr>
            </a:pPr>
            <a:endParaRPr lang="en-GB" sz="1700" dirty="0">
              <a:solidFill>
                <a:srgbClr val="000000"/>
              </a:solidFill>
            </a:endParaRPr>
          </a:p>
          <a:p>
            <a:pPr marL="182562" lvl="1" algn="ctr">
              <a:buClr>
                <a:schemeClr val="bg1"/>
              </a:buClr>
            </a:pPr>
            <a:endParaRPr lang="en-GB" sz="1700" b="1" dirty="0">
              <a:solidFill>
                <a:srgbClr val="000000"/>
              </a:solidFill>
            </a:endParaRPr>
          </a:p>
          <a:p>
            <a:pPr marL="539750" lvl="1" indent="-357188" algn="ctr">
              <a:buClr>
                <a:schemeClr val="bg1"/>
              </a:buClr>
            </a:pPr>
            <a:r>
              <a:rPr lang="en-GB" sz="1700" b="1" dirty="0">
                <a:solidFill>
                  <a:srgbClr val="000000"/>
                </a:solidFill>
              </a:rPr>
              <a:t>May require a </a:t>
            </a:r>
            <a:r>
              <a:rPr lang="en-GB" sz="1700" b="1" i="1" dirty="0">
                <a:solidFill>
                  <a:srgbClr val="000000"/>
                </a:solidFill>
              </a:rPr>
              <a:t>trial</a:t>
            </a:r>
            <a:r>
              <a:rPr lang="en-GB" sz="1700" b="1" dirty="0">
                <a:solidFill>
                  <a:srgbClr val="000000"/>
                </a:solidFill>
              </a:rPr>
              <a:t> of </a:t>
            </a:r>
            <a:r>
              <a:rPr lang="en-GB" sz="1700" b="1" dirty="0" err="1">
                <a:solidFill>
                  <a:srgbClr val="000000"/>
                </a:solidFill>
              </a:rPr>
              <a:t>TTh</a:t>
            </a:r>
            <a:r>
              <a:rPr lang="en-GB" sz="1700" b="1" dirty="0">
                <a:solidFill>
                  <a:srgbClr val="000000"/>
                </a:solidFill>
              </a:rPr>
              <a:t> for a minimum of 6 months: </a:t>
            </a:r>
            <a:r>
              <a:rPr lang="en-GB" sz="1700" dirty="0">
                <a:solidFill>
                  <a:srgbClr val="000000"/>
                </a:solidFill>
              </a:rPr>
              <a:t>TT 8-12 nmol/L </a:t>
            </a:r>
            <a:r>
              <a:rPr lang="en-GB" sz="1700" i="1" dirty="0">
                <a:solidFill>
                  <a:srgbClr val="000000"/>
                </a:solidFill>
              </a:rPr>
              <a:t>or </a:t>
            </a:r>
            <a:r>
              <a:rPr lang="en-GB" sz="1700" dirty="0">
                <a:solidFill>
                  <a:srgbClr val="000000"/>
                </a:solidFill>
              </a:rPr>
              <a:t>free T 0.180-0.225 nmol/L</a:t>
            </a:r>
          </a:p>
          <a:p>
            <a:pPr marL="182562" lvl="1" algn="ctr">
              <a:buClr>
                <a:schemeClr val="bg1"/>
              </a:buClr>
            </a:pPr>
            <a:endParaRPr lang="en-GB" sz="1700" b="1" dirty="0">
              <a:solidFill>
                <a:srgbClr val="000000"/>
              </a:solidFill>
            </a:endParaRPr>
          </a:p>
          <a:p>
            <a:pPr marL="182562" lvl="1" algn="ctr">
              <a:buClr>
                <a:schemeClr val="bg1"/>
              </a:buClr>
            </a:pPr>
            <a:endParaRPr lang="en-GB" sz="1700" b="1" dirty="0">
              <a:solidFill>
                <a:srgbClr val="000000"/>
              </a:solidFill>
            </a:endParaRPr>
          </a:p>
          <a:p>
            <a:pPr marL="539750" lvl="1" indent="-357188" algn="ctr">
              <a:buClr>
                <a:schemeClr val="bg1"/>
              </a:buClr>
            </a:pPr>
            <a:r>
              <a:rPr lang="en-GB" sz="1700" b="1" dirty="0">
                <a:solidFill>
                  <a:srgbClr val="000000"/>
                </a:solidFill>
              </a:rPr>
              <a:t>Does not require </a:t>
            </a:r>
            <a:r>
              <a:rPr lang="en-GB" sz="1700" b="1" dirty="0" err="1">
                <a:solidFill>
                  <a:srgbClr val="000000"/>
                </a:solidFill>
              </a:rPr>
              <a:t>TTh</a:t>
            </a:r>
            <a:r>
              <a:rPr lang="en-GB" sz="1700" b="1" dirty="0">
                <a:solidFill>
                  <a:srgbClr val="000000"/>
                </a:solidFill>
              </a:rPr>
              <a:t>: </a:t>
            </a:r>
            <a:r>
              <a:rPr lang="en-GB" sz="1700" dirty="0">
                <a:solidFill>
                  <a:srgbClr val="000000"/>
                </a:solidFill>
              </a:rPr>
              <a:t>TT level &gt;12 nmol/L </a:t>
            </a:r>
            <a:r>
              <a:rPr lang="en-GB" sz="1700" i="1" dirty="0">
                <a:solidFill>
                  <a:srgbClr val="000000"/>
                </a:solidFill>
              </a:rPr>
              <a:t>or</a:t>
            </a:r>
            <a:r>
              <a:rPr lang="en-GB" sz="1700" dirty="0">
                <a:solidFill>
                  <a:srgbClr val="000000"/>
                </a:solidFill>
              </a:rPr>
              <a:t> free T &gt;0.225 nmol/L</a:t>
            </a:r>
            <a:endParaRPr lang="en-GB" sz="1700" b="1" dirty="0">
              <a:solidFill>
                <a:srgbClr val="000000"/>
              </a:solidFill>
            </a:endParaRPr>
          </a:p>
          <a:p>
            <a:endParaRPr lang="en-GB" sz="1700" dirty="0">
              <a:solidFill>
                <a:srgbClr val="000000"/>
              </a:solidFill>
            </a:endParaRPr>
          </a:p>
          <a:p>
            <a:pPr marL="182563" indent="-182563" algn="ctr"/>
            <a:endParaRPr lang="en-GB" sz="1700" b="1" dirty="0">
              <a:solidFill>
                <a:srgbClr val="000000"/>
              </a:solidFill>
            </a:endParaRPr>
          </a:p>
          <a:p>
            <a:pPr marL="182563" indent="-182563" algn="ctr"/>
            <a:r>
              <a:rPr lang="en-GB" sz="1700" b="1" dirty="0">
                <a:solidFill>
                  <a:srgbClr val="000000"/>
                </a:solidFill>
              </a:rPr>
              <a:t>Free Testosterone should be calculated when the TT is 8-12nmol/L.  </a:t>
            </a:r>
          </a:p>
        </p:txBody>
      </p:sp>
    </p:spTree>
    <p:extLst>
      <p:ext uri="{BB962C8B-B14F-4D97-AF65-F5344CB8AC3E}">
        <p14:creationId xmlns:p14="http://schemas.microsoft.com/office/powerpoint/2010/main" val="3537640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1"/>
            <a:ext cx="8382000" cy="758101"/>
          </a:xfrm>
        </p:spPr>
        <p:txBody>
          <a:bodyPr>
            <a:normAutofit/>
          </a:bodyPr>
          <a:lstStyle/>
          <a:p>
            <a:pPr algn="ctr"/>
            <a:r>
              <a:rPr lang="en-GB" sz="3600" dirty="0">
                <a:solidFill>
                  <a:srgbClr val="000000"/>
                </a:solidFill>
              </a:rPr>
              <a:t>Testosterone fractions in the blood</a:t>
            </a:r>
          </a:p>
        </p:txBody>
      </p:sp>
      <p:grpSp>
        <p:nvGrpSpPr>
          <p:cNvPr id="11" name="Group 10"/>
          <p:cNvGrpSpPr/>
          <p:nvPr/>
        </p:nvGrpSpPr>
        <p:grpSpPr>
          <a:xfrm>
            <a:off x="784400" y="1146967"/>
            <a:ext cx="5865982" cy="4351736"/>
            <a:chOff x="1569720" y="1752600"/>
            <a:chExt cx="5957340" cy="4351736"/>
          </a:xfrm>
        </p:grpSpPr>
        <p:sp>
          <p:nvSpPr>
            <p:cNvPr id="28" name="Rectangle 27"/>
            <p:cNvSpPr/>
            <p:nvPr/>
          </p:nvSpPr>
          <p:spPr>
            <a:xfrm>
              <a:off x="1873521" y="1965959"/>
              <a:ext cx="5228319" cy="3763413"/>
            </a:xfrm>
            <a:prstGeom prst="rect">
              <a:avLst/>
            </a:prstGeom>
            <a:solidFill>
              <a:schemeClr val="bg1"/>
            </a:solidFill>
            <a:ln w="28575">
              <a:solidFill>
                <a:schemeClr val="accent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kern="0">
                <a:solidFill>
                  <a:sysClr val="windowText" lastClr="000000"/>
                </a:solidFill>
                <a:latin typeface="Calibri"/>
              </a:endParaRPr>
            </a:p>
          </p:txBody>
        </p:sp>
        <p:graphicFrame>
          <p:nvGraphicFramePr>
            <p:cNvPr id="22" name="Chart 21"/>
            <p:cNvGraphicFramePr/>
            <p:nvPr/>
          </p:nvGraphicFramePr>
          <p:xfrm>
            <a:off x="1569720" y="1752600"/>
            <a:ext cx="5957340" cy="4351736"/>
          </p:xfrm>
          <a:graphic>
            <a:graphicData uri="http://schemas.openxmlformats.org/drawingml/2006/chart">
              <c:chart xmlns:c="http://schemas.openxmlformats.org/drawingml/2006/chart" xmlns:r="http://schemas.openxmlformats.org/officeDocument/2006/relationships" r:id="rId3"/>
            </a:graphicData>
          </a:graphic>
        </p:graphicFrame>
      </p:grpSp>
      <p:sp>
        <p:nvSpPr>
          <p:cNvPr id="27" name="TextBox 26"/>
          <p:cNvSpPr txBox="1"/>
          <p:nvPr/>
        </p:nvSpPr>
        <p:spPr>
          <a:xfrm>
            <a:off x="1495800" y="5409185"/>
            <a:ext cx="4173480" cy="276999"/>
          </a:xfrm>
          <a:prstGeom prst="rect">
            <a:avLst/>
          </a:prstGeom>
          <a:noFill/>
        </p:spPr>
        <p:txBody>
          <a:bodyPr wrap="square" rtlCol="0" anchor="b">
            <a:spAutoFit/>
          </a:bodyPr>
          <a:lstStyle/>
          <a:p>
            <a:pPr>
              <a:defRPr/>
            </a:pPr>
            <a:r>
              <a:rPr lang="en-GB" sz="1200" b="1" kern="0" dirty="0">
                <a:solidFill>
                  <a:srgbClr val="000000"/>
                </a:solidFill>
              </a:rPr>
              <a:t>SHBG, sex hormone-binding globulin; T, testosterone</a:t>
            </a:r>
          </a:p>
        </p:txBody>
      </p:sp>
      <p:sp>
        <p:nvSpPr>
          <p:cNvPr id="15" name="Content Placeholder 2"/>
          <p:cNvSpPr>
            <a:spLocks noGrp="1"/>
          </p:cNvSpPr>
          <p:nvPr>
            <p:ph idx="1"/>
          </p:nvPr>
        </p:nvSpPr>
        <p:spPr>
          <a:xfrm>
            <a:off x="6320867" y="1360326"/>
            <a:ext cx="4597069" cy="3827885"/>
          </a:xfrm>
        </p:spPr>
        <p:txBody>
          <a:bodyPr>
            <a:noAutofit/>
          </a:bodyPr>
          <a:lstStyle/>
          <a:p>
            <a:pPr>
              <a:spcBef>
                <a:spcPts val="1800"/>
              </a:spcBef>
              <a:buClrTx/>
            </a:pPr>
            <a:r>
              <a:rPr lang="en-GB" sz="1800" dirty="0">
                <a:solidFill>
                  <a:srgbClr val="000000"/>
                </a:solidFill>
              </a:rPr>
              <a:t>60% of testosterone in the   blood is tightly bound to SHBG </a:t>
            </a:r>
          </a:p>
          <a:p>
            <a:pPr>
              <a:spcBef>
                <a:spcPts val="1800"/>
              </a:spcBef>
              <a:buClrTx/>
            </a:pPr>
            <a:r>
              <a:rPr lang="en-GB" sz="1800" dirty="0">
                <a:solidFill>
                  <a:srgbClr val="000000"/>
                </a:solidFill>
              </a:rPr>
              <a:t>A further 38% is loosely bound   to albumin.  </a:t>
            </a:r>
          </a:p>
          <a:p>
            <a:pPr>
              <a:spcBef>
                <a:spcPts val="1800"/>
              </a:spcBef>
              <a:buClrTx/>
            </a:pPr>
            <a:r>
              <a:rPr lang="en-GB" sz="1800" dirty="0">
                <a:solidFill>
                  <a:srgbClr val="000000"/>
                </a:solidFill>
              </a:rPr>
              <a:t>Only 2% of the testosterone in the blood is free testosterone</a:t>
            </a:r>
          </a:p>
          <a:p>
            <a:pPr>
              <a:spcBef>
                <a:spcPts val="1800"/>
              </a:spcBef>
              <a:buClrTx/>
            </a:pPr>
            <a:r>
              <a:rPr lang="en-GB" sz="1800" dirty="0">
                <a:solidFill>
                  <a:srgbClr val="000000"/>
                </a:solidFill>
              </a:rPr>
              <a:t>The albumin-bound and </a:t>
            </a:r>
            <a:r>
              <a:rPr lang="en-GB" sz="1800">
                <a:solidFill>
                  <a:srgbClr val="000000"/>
                </a:solidFill>
              </a:rPr>
              <a:t>the free </a:t>
            </a:r>
            <a:r>
              <a:rPr lang="en-GB" sz="1800" dirty="0">
                <a:solidFill>
                  <a:srgbClr val="000000"/>
                </a:solidFill>
              </a:rPr>
              <a:t>testosterone portions   make up the bio-available testosterone</a:t>
            </a:r>
          </a:p>
        </p:txBody>
      </p:sp>
      <p:sp>
        <p:nvSpPr>
          <p:cNvPr id="3" name="Rectangle 2">
            <a:extLst>
              <a:ext uri="{FF2B5EF4-FFF2-40B4-BE49-F238E27FC236}">
                <a16:creationId xmlns:a16="http://schemas.microsoft.com/office/drawing/2014/main" id="{47E25BB6-3590-4DDC-928A-4E8C79375985}"/>
              </a:ext>
            </a:extLst>
          </p:cNvPr>
          <p:cNvSpPr/>
          <p:nvPr/>
        </p:nvSpPr>
        <p:spPr>
          <a:xfrm>
            <a:off x="1495800" y="5930837"/>
            <a:ext cx="9826542" cy="430887"/>
          </a:xfrm>
          <a:prstGeom prst="rect">
            <a:avLst/>
          </a:prstGeom>
        </p:spPr>
        <p:txBody>
          <a:bodyPr wrap="square">
            <a:spAutoFit/>
          </a:bodyPr>
          <a:lstStyle/>
          <a:p>
            <a:r>
              <a:rPr lang="en-GB" altLang="en-US" sz="1100" dirty="0">
                <a:solidFill>
                  <a:schemeClr val="accent5"/>
                </a:solidFill>
              </a:rPr>
              <a:t>Figure adapted from </a:t>
            </a:r>
            <a:r>
              <a:rPr lang="en-GB" altLang="en-US" sz="1100" dirty="0" err="1">
                <a:solidFill>
                  <a:schemeClr val="accent5"/>
                </a:solidFill>
              </a:rPr>
              <a:t>Anawalt</a:t>
            </a:r>
            <a:r>
              <a:rPr lang="en-GB" altLang="en-US" sz="1100" dirty="0">
                <a:solidFill>
                  <a:schemeClr val="accent5"/>
                </a:solidFill>
              </a:rPr>
              <a:t> BD &amp; Braunstein GD. Testes; In Greenspan’s Basic &amp; Clinical Endocrinology 10th Edition. Gardner DG &amp; </a:t>
            </a:r>
            <a:r>
              <a:rPr lang="en-GB" altLang="en-US" sz="1100" dirty="0" err="1">
                <a:solidFill>
                  <a:schemeClr val="accent5"/>
                </a:solidFill>
              </a:rPr>
              <a:t>Shoback</a:t>
            </a:r>
            <a:r>
              <a:rPr lang="en-GB" altLang="en-US" sz="1100" dirty="0">
                <a:solidFill>
                  <a:schemeClr val="accent5"/>
                </a:solidFill>
              </a:rPr>
              <a:t> D, McGraw-Hill Education, 2018</a:t>
            </a:r>
          </a:p>
        </p:txBody>
      </p:sp>
    </p:spTree>
    <p:extLst>
      <p:ext uri="{BB962C8B-B14F-4D97-AF65-F5344CB8AC3E}">
        <p14:creationId xmlns:p14="http://schemas.microsoft.com/office/powerpoint/2010/main" val="2309696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1" name="Rectangle 5"/>
          <p:cNvSpPr>
            <a:spLocks noGrp="1" noChangeArrowheads="1"/>
          </p:cNvSpPr>
          <p:nvPr>
            <p:ph type="body" idx="1"/>
          </p:nvPr>
        </p:nvSpPr>
        <p:spPr>
          <a:xfrm>
            <a:off x="979932" y="1264394"/>
            <a:ext cx="10232136" cy="4499912"/>
          </a:xfrm>
        </p:spPr>
        <p:txBody>
          <a:bodyPr>
            <a:normAutofit/>
          </a:bodyPr>
          <a:lstStyle/>
          <a:p>
            <a:pPr>
              <a:buClrTx/>
              <a:buFont typeface="Arial" panose="020B0604020202020204" pitchFamily="34" charset="0"/>
              <a:buChar char="•"/>
            </a:pPr>
            <a:r>
              <a:rPr lang="en-GB" altLang="en-US" sz="2000" dirty="0">
                <a:solidFill>
                  <a:srgbClr val="000000"/>
                </a:solidFill>
              </a:rPr>
              <a:t>The Importance of Men’s Health</a:t>
            </a:r>
          </a:p>
          <a:p>
            <a:pPr>
              <a:buClrTx/>
              <a:buFont typeface="Arial" panose="020B0604020202020204" pitchFamily="34" charset="0"/>
              <a:buChar char="•"/>
            </a:pPr>
            <a:r>
              <a:rPr lang="en-GB" altLang="en-US" sz="2000" dirty="0">
                <a:solidFill>
                  <a:srgbClr val="000000"/>
                </a:solidFill>
              </a:rPr>
              <a:t>Testosterone &amp; Testosterone Deficiency</a:t>
            </a:r>
          </a:p>
          <a:p>
            <a:pPr lvl="1">
              <a:buClrTx/>
              <a:buFont typeface="Arial" panose="020B0604020202020204" pitchFamily="34" charset="0"/>
              <a:buChar char="•"/>
            </a:pPr>
            <a:r>
              <a:rPr lang="en-GB" altLang="en-US" sz="1800" dirty="0">
                <a:solidFill>
                  <a:srgbClr val="000000"/>
                </a:solidFill>
              </a:rPr>
              <a:t>Physiology/Disease Overview/Prevalence</a:t>
            </a:r>
          </a:p>
          <a:p>
            <a:pPr>
              <a:buClrTx/>
              <a:buFont typeface="Arial" panose="020B0604020202020204" pitchFamily="34" charset="0"/>
              <a:buChar char="•"/>
            </a:pPr>
            <a:r>
              <a:rPr lang="en-GB" altLang="en-US" sz="2000" dirty="0">
                <a:solidFill>
                  <a:srgbClr val="000000"/>
                </a:solidFill>
              </a:rPr>
              <a:t>Diagnosis of TD</a:t>
            </a:r>
          </a:p>
          <a:p>
            <a:pPr>
              <a:buClrTx/>
              <a:buFont typeface="Arial" panose="020B0604020202020204" pitchFamily="34" charset="0"/>
              <a:buChar char="•"/>
            </a:pPr>
            <a:r>
              <a:rPr lang="en-GB" altLang="en-US" sz="2000" dirty="0">
                <a:solidFill>
                  <a:srgbClr val="000000"/>
                </a:solidFill>
              </a:rPr>
              <a:t>Treating TD with Testosterone Therapy (</a:t>
            </a:r>
            <a:r>
              <a:rPr lang="en-GB" altLang="en-US" sz="2000" dirty="0" err="1">
                <a:solidFill>
                  <a:srgbClr val="000000"/>
                </a:solidFill>
              </a:rPr>
              <a:t>TTh</a:t>
            </a:r>
            <a:r>
              <a:rPr lang="en-GB" altLang="en-US" sz="2000" dirty="0">
                <a:solidFill>
                  <a:srgbClr val="000000"/>
                </a:solidFill>
              </a:rPr>
              <a:t>)</a:t>
            </a:r>
          </a:p>
          <a:p>
            <a:pPr>
              <a:buClrTx/>
              <a:buFont typeface="Arial" panose="020B0604020202020204" pitchFamily="34" charset="0"/>
              <a:buChar char="•"/>
            </a:pPr>
            <a:r>
              <a:rPr lang="en-GB" altLang="en-US" sz="2000" dirty="0">
                <a:solidFill>
                  <a:srgbClr val="000000"/>
                </a:solidFill>
              </a:rPr>
              <a:t>Guideline Recommendations</a:t>
            </a:r>
          </a:p>
          <a:p>
            <a:pPr lvl="1">
              <a:buClrTx/>
              <a:buFont typeface="Arial" panose="020B0604020202020204" pitchFamily="34" charset="0"/>
              <a:buChar char="•"/>
            </a:pPr>
            <a:r>
              <a:rPr lang="en-GB" altLang="en-US" sz="1800" dirty="0">
                <a:solidFill>
                  <a:srgbClr val="000000"/>
                </a:solidFill>
              </a:rPr>
              <a:t>Screening/Diagnosis/Treatment/Follow up</a:t>
            </a:r>
          </a:p>
          <a:p>
            <a:pPr>
              <a:buClrTx/>
              <a:buFont typeface="Arial" panose="020B0604020202020204" pitchFamily="34" charset="0"/>
              <a:buChar char="•"/>
            </a:pPr>
            <a:r>
              <a:rPr lang="en-GB" altLang="en-US" sz="2000" dirty="0">
                <a:solidFill>
                  <a:srgbClr val="000000"/>
                </a:solidFill>
              </a:rPr>
              <a:t>Primary Clinical Benefits of </a:t>
            </a:r>
            <a:r>
              <a:rPr lang="en-GB" altLang="en-US" sz="2000" dirty="0" err="1">
                <a:solidFill>
                  <a:srgbClr val="000000"/>
                </a:solidFill>
              </a:rPr>
              <a:t>TTh</a:t>
            </a:r>
            <a:endParaRPr lang="en-GB" altLang="en-US" sz="2000" dirty="0">
              <a:solidFill>
                <a:srgbClr val="000000"/>
              </a:solidFill>
            </a:endParaRPr>
          </a:p>
          <a:p>
            <a:pPr>
              <a:buClrTx/>
              <a:buFont typeface="Arial" panose="020B0604020202020204" pitchFamily="34" charset="0"/>
              <a:buChar char="•"/>
            </a:pPr>
            <a:r>
              <a:rPr lang="en-GB" altLang="en-US" sz="2000" dirty="0">
                <a:solidFill>
                  <a:srgbClr val="000000"/>
                </a:solidFill>
              </a:rPr>
              <a:t>Secondary Clinical Benefits of </a:t>
            </a:r>
            <a:r>
              <a:rPr lang="en-GB" altLang="en-US" sz="2000" dirty="0" err="1">
                <a:solidFill>
                  <a:srgbClr val="000000"/>
                </a:solidFill>
              </a:rPr>
              <a:t>TTh</a:t>
            </a:r>
            <a:endParaRPr lang="en-GB" altLang="en-US" sz="2000" dirty="0">
              <a:solidFill>
                <a:srgbClr val="000000"/>
              </a:solidFill>
            </a:endParaRPr>
          </a:p>
          <a:p>
            <a:pPr>
              <a:buClrTx/>
              <a:buFont typeface="Arial" panose="020B0604020202020204" pitchFamily="34" charset="0"/>
              <a:buChar char="•"/>
            </a:pPr>
            <a:r>
              <a:rPr lang="en-GB" altLang="en-US" sz="2000" dirty="0">
                <a:solidFill>
                  <a:srgbClr val="000000"/>
                </a:solidFill>
              </a:rPr>
              <a:t>Safety considerations with </a:t>
            </a:r>
            <a:r>
              <a:rPr lang="en-GB" altLang="en-US" sz="2000" dirty="0" err="1">
                <a:solidFill>
                  <a:srgbClr val="000000"/>
                </a:solidFill>
              </a:rPr>
              <a:t>TTh</a:t>
            </a:r>
            <a:endParaRPr lang="en-GB" altLang="en-US" sz="2000" dirty="0">
              <a:solidFill>
                <a:srgbClr val="000000"/>
              </a:solidFill>
            </a:endParaRPr>
          </a:p>
          <a:p>
            <a:pPr>
              <a:buClrTx/>
              <a:buFont typeface="Arial" panose="020B0604020202020204" pitchFamily="34" charset="0"/>
              <a:buChar char="•"/>
            </a:pPr>
            <a:r>
              <a:rPr lang="en-GB" altLang="en-US" sz="2000" dirty="0">
                <a:solidFill>
                  <a:srgbClr val="000000"/>
                </a:solidFill>
              </a:rPr>
              <a:t>Summary</a:t>
            </a:r>
          </a:p>
        </p:txBody>
      </p:sp>
      <p:sp>
        <p:nvSpPr>
          <p:cNvPr id="6" name="Rectangle 1026">
            <a:extLst>
              <a:ext uri="{FF2B5EF4-FFF2-40B4-BE49-F238E27FC236}">
                <a16:creationId xmlns:a16="http://schemas.microsoft.com/office/drawing/2014/main" id="{2D1EEB98-0F7F-4F5F-9B0D-FC827CC6C281}"/>
              </a:ext>
            </a:extLst>
          </p:cNvPr>
          <p:cNvSpPr txBox="1">
            <a:spLocks noChangeArrowheads="1"/>
          </p:cNvSpPr>
          <p:nvPr/>
        </p:nvSpPr>
        <p:spPr>
          <a:xfrm>
            <a:off x="2374420" y="255427"/>
            <a:ext cx="7464992" cy="1008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GB" sz="4000" dirty="0">
                <a:solidFill>
                  <a:prstClr val="black"/>
                </a:solidFill>
              </a:rPr>
              <a:t>Agenda</a:t>
            </a:r>
          </a:p>
        </p:txBody>
      </p:sp>
    </p:spTree>
    <p:extLst>
      <p:ext uri="{BB962C8B-B14F-4D97-AF65-F5344CB8AC3E}">
        <p14:creationId xmlns:p14="http://schemas.microsoft.com/office/powerpoint/2010/main" val="58200118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E104763-71CC-4532-BA77-C49C8FDCF775}"/>
              </a:ext>
            </a:extLst>
          </p:cNvPr>
          <p:cNvSpPr txBox="1">
            <a:spLocks/>
          </p:cNvSpPr>
          <p:nvPr/>
        </p:nvSpPr>
        <p:spPr>
          <a:xfrm>
            <a:off x="3735019" y="78518"/>
            <a:ext cx="4166693" cy="1023594"/>
          </a:xfrm>
          <a:prstGeom prst="rect">
            <a:avLst/>
          </a:prstGeom>
        </p:spPr>
        <p:txBody>
          <a:bodyPr/>
          <a:lstStyle>
            <a:lvl1pPr algn="l" defTabSz="457200" rtl="0" eaLnBrk="1" latinLnBrk="0" hangingPunct="1">
              <a:spcBef>
                <a:spcPct val="0"/>
              </a:spcBef>
              <a:buClr>
                <a:schemeClr val="tx2"/>
              </a:buClr>
              <a:buNone/>
              <a:defRPr sz="4400" b="1" i="0" kern="1200">
                <a:solidFill>
                  <a:schemeClr val="tx2"/>
                </a:solidFill>
                <a:latin typeface="Calibri"/>
                <a:ea typeface="+mj-ea"/>
                <a:cs typeface="+mj-cs"/>
              </a:defRPr>
            </a:lvl1pPr>
          </a:lstStyle>
          <a:p>
            <a:pPr>
              <a:buClr>
                <a:srgbClr val="005294"/>
              </a:buClr>
              <a:defRPr/>
            </a:pPr>
            <a:r>
              <a:rPr lang="en-GB" sz="4800" b="0" dirty="0">
                <a:solidFill>
                  <a:srgbClr val="000000"/>
                </a:solidFill>
                <a:latin typeface="+mj-lt"/>
              </a:rPr>
              <a:t>“T </a:t>
            </a:r>
            <a:r>
              <a:rPr lang="en-GB" sz="4800" b="0" dirty="0" err="1">
                <a:solidFill>
                  <a:srgbClr val="000000"/>
                </a:solidFill>
                <a:latin typeface="+mj-lt"/>
              </a:rPr>
              <a:t>Calc</a:t>
            </a:r>
            <a:r>
              <a:rPr lang="en-GB" sz="4800" b="0" dirty="0">
                <a:solidFill>
                  <a:srgbClr val="000000"/>
                </a:solidFill>
                <a:latin typeface="+mj-lt"/>
              </a:rPr>
              <a:t>” App</a:t>
            </a:r>
          </a:p>
        </p:txBody>
      </p:sp>
      <p:pic>
        <p:nvPicPr>
          <p:cNvPr id="6" name="Content Placeholder 4">
            <a:extLst>
              <a:ext uri="{FF2B5EF4-FFF2-40B4-BE49-F238E27FC236}">
                <a16:creationId xmlns:a16="http://schemas.microsoft.com/office/drawing/2014/main" id="{1B689B84-28DB-4F17-B32C-82C044ECE57C}"/>
              </a:ext>
            </a:extLst>
          </p:cNvPr>
          <p:cNvPicPr>
            <a:picLocks noChangeAspect="1"/>
          </p:cNvPicPr>
          <p:nvPr/>
        </p:nvPicPr>
        <p:blipFill>
          <a:blip r:embed="rId2"/>
          <a:stretch>
            <a:fillRect/>
          </a:stretch>
        </p:blipFill>
        <p:spPr>
          <a:xfrm>
            <a:off x="2194560" y="1108966"/>
            <a:ext cx="2239908" cy="2148486"/>
          </a:xfrm>
          <a:prstGeom prst="rect">
            <a:avLst/>
          </a:prstGeom>
        </p:spPr>
      </p:pic>
      <p:pic>
        <p:nvPicPr>
          <p:cNvPr id="7" name="Picture 6">
            <a:extLst>
              <a:ext uri="{FF2B5EF4-FFF2-40B4-BE49-F238E27FC236}">
                <a16:creationId xmlns:a16="http://schemas.microsoft.com/office/drawing/2014/main" id="{A1CF301B-7C79-4B39-AB50-6DADCEE52861}"/>
              </a:ext>
            </a:extLst>
          </p:cNvPr>
          <p:cNvPicPr>
            <a:picLocks noChangeAspect="1"/>
          </p:cNvPicPr>
          <p:nvPr/>
        </p:nvPicPr>
        <p:blipFill>
          <a:blip r:embed="rId3"/>
          <a:stretch>
            <a:fillRect/>
          </a:stretch>
        </p:blipFill>
        <p:spPr>
          <a:xfrm>
            <a:off x="6831792" y="1108966"/>
            <a:ext cx="3501369" cy="3442744"/>
          </a:xfrm>
          <a:prstGeom prst="rect">
            <a:avLst/>
          </a:prstGeom>
        </p:spPr>
      </p:pic>
      <p:sp>
        <p:nvSpPr>
          <p:cNvPr id="8" name="Rectangle 7">
            <a:extLst>
              <a:ext uri="{FF2B5EF4-FFF2-40B4-BE49-F238E27FC236}">
                <a16:creationId xmlns:a16="http://schemas.microsoft.com/office/drawing/2014/main" id="{3297B92E-F5D6-4689-BD8C-CC619C0BC9F7}"/>
              </a:ext>
            </a:extLst>
          </p:cNvPr>
          <p:cNvSpPr/>
          <p:nvPr/>
        </p:nvSpPr>
        <p:spPr>
          <a:xfrm>
            <a:off x="771760" y="3351381"/>
            <a:ext cx="5926517" cy="1200329"/>
          </a:xfrm>
          <a:prstGeom prst="rect">
            <a:avLst/>
          </a:prstGeom>
        </p:spPr>
        <p:txBody>
          <a:bodyPr wrap="square">
            <a:spAutoFit/>
          </a:bodyPr>
          <a:lstStyle/>
          <a:p>
            <a:pPr marL="285750" indent="-285750">
              <a:buFont typeface="Arial" panose="020B0604020202020204" pitchFamily="34" charset="0"/>
              <a:buChar char="•"/>
              <a:defRPr/>
            </a:pPr>
            <a:r>
              <a:rPr lang="en-GB" b="1" kern="0" dirty="0">
                <a:solidFill>
                  <a:srgbClr val="272727"/>
                </a:solidFill>
                <a:cs typeface="Arial" charset="0"/>
              </a:rPr>
              <a:t>Free App - available on iOS and Android</a:t>
            </a:r>
          </a:p>
          <a:p>
            <a:pPr marL="285750" indent="-285750">
              <a:buFont typeface="Arial" panose="020B0604020202020204" pitchFamily="34" charset="0"/>
              <a:buChar char="•"/>
              <a:defRPr/>
            </a:pPr>
            <a:r>
              <a:rPr lang="en-GB" b="1" kern="0" dirty="0">
                <a:solidFill>
                  <a:srgbClr val="272727"/>
                </a:solidFill>
                <a:cs typeface="Arial" charset="0"/>
              </a:rPr>
              <a:t>Defaults to European Units (nmol/L) </a:t>
            </a:r>
          </a:p>
          <a:p>
            <a:pPr marL="285750" indent="-285750">
              <a:buFont typeface="Arial" panose="020B0604020202020204" pitchFamily="34" charset="0"/>
              <a:buChar char="•"/>
              <a:defRPr/>
            </a:pPr>
            <a:r>
              <a:rPr lang="en-GB" b="1" kern="0" dirty="0">
                <a:solidFill>
                  <a:srgbClr val="272727"/>
                </a:solidFill>
                <a:cs typeface="Arial" charset="0"/>
              </a:rPr>
              <a:t>Includes BSSM guidance on Free T cut-off levels</a:t>
            </a:r>
          </a:p>
          <a:p>
            <a:pPr marL="285750" indent="-285750">
              <a:buFont typeface="Arial" panose="020B0604020202020204" pitchFamily="34" charset="0"/>
              <a:buChar char="•"/>
              <a:defRPr/>
            </a:pPr>
            <a:r>
              <a:rPr lang="en-GB" b="1" kern="0" dirty="0">
                <a:solidFill>
                  <a:srgbClr val="272727"/>
                </a:solidFill>
                <a:cs typeface="Arial" charset="0"/>
              </a:rPr>
              <a:t>Aids interpretation of Testosterone results</a:t>
            </a:r>
          </a:p>
        </p:txBody>
      </p:sp>
      <p:sp>
        <p:nvSpPr>
          <p:cNvPr id="2" name="Rectangle 1">
            <a:extLst>
              <a:ext uri="{FF2B5EF4-FFF2-40B4-BE49-F238E27FC236}">
                <a16:creationId xmlns:a16="http://schemas.microsoft.com/office/drawing/2014/main" id="{48D70F60-D6EA-42F7-8960-042C1C207E4C}"/>
              </a:ext>
            </a:extLst>
          </p:cNvPr>
          <p:cNvSpPr/>
          <p:nvPr/>
        </p:nvSpPr>
        <p:spPr>
          <a:xfrm>
            <a:off x="3180236" y="5379702"/>
            <a:ext cx="5490606" cy="369332"/>
          </a:xfrm>
          <a:prstGeom prst="rect">
            <a:avLst/>
          </a:prstGeom>
        </p:spPr>
        <p:txBody>
          <a:bodyPr wrap="none">
            <a:spAutoFit/>
          </a:bodyPr>
          <a:lstStyle/>
          <a:p>
            <a:pPr>
              <a:defRPr/>
            </a:pPr>
            <a:r>
              <a:rPr lang="en-GB" b="1" dirty="0">
                <a:solidFill>
                  <a:schemeClr val="accent5"/>
                </a:solidFill>
                <a:cs typeface="Arial" charset="0"/>
                <a:hlinkClick r:id="rId4">
                  <a:extLst>
                    <a:ext uri="{A12FA001-AC4F-418D-AE19-62706E023703}">
                      <ahyp:hlinkClr xmlns:ahyp="http://schemas.microsoft.com/office/drawing/2018/hyperlinkcolor" val="tx"/>
                    </a:ext>
                  </a:extLst>
                </a:hlinkClick>
              </a:rPr>
              <a:t>http://www.pctag.uk/testosterone-calculator/</a:t>
            </a:r>
            <a:r>
              <a:rPr lang="en-GB" b="1" dirty="0">
                <a:solidFill>
                  <a:schemeClr val="accent5"/>
                </a:solidFill>
                <a:cs typeface="Arial" charset="0"/>
              </a:rPr>
              <a:t> </a:t>
            </a:r>
          </a:p>
        </p:txBody>
      </p:sp>
    </p:spTree>
    <p:extLst>
      <p:ext uri="{BB962C8B-B14F-4D97-AF65-F5344CB8AC3E}">
        <p14:creationId xmlns:p14="http://schemas.microsoft.com/office/powerpoint/2010/main" val="892397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681" y="262553"/>
            <a:ext cx="10635342" cy="907364"/>
          </a:xfrm>
        </p:spPr>
        <p:txBody>
          <a:bodyPr>
            <a:normAutofit/>
          </a:bodyPr>
          <a:lstStyle/>
          <a:p>
            <a:pPr algn="ctr"/>
            <a:r>
              <a:rPr lang="en-GB" dirty="0">
                <a:solidFill>
                  <a:schemeClr val="accent5"/>
                </a:solidFill>
              </a:rPr>
              <a:t>Benefits of early diagnosis</a:t>
            </a:r>
          </a:p>
        </p:txBody>
      </p:sp>
      <p:sp>
        <p:nvSpPr>
          <p:cNvPr id="4" name="Rectangle 3"/>
          <p:cNvSpPr/>
          <p:nvPr/>
        </p:nvSpPr>
        <p:spPr>
          <a:xfrm>
            <a:off x="1576724" y="5702895"/>
            <a:ext cx="9972148" cy="892552"/>
          </a:xfrm>
          <a:prstGeom prst="rect">
            <a:avLst/>
          </a:prstGeom>
        </p:spPr>
        <p:txBody>
          <a:bodyPr wrap="square">
            <a:spAutoFit/>
          </a:bodyPr>
          <a:lstStyle/>
          <a:p>
            <a:pPr lvl="0"/>
            <a:r>
              <a:rPr lang="en-US" sz="900" dirty="0">
                <a:solidFill>
                  <a:schemeClr val="accent5"/>
                </a:solidFill>
              </a:rPr>
              <a:t>1. Defeudis G, </a:t>
            </a:r>
            <a:r>
              <a:rPr lang="en-US" sz="900" i="1" dirty="0">
                <a:solidFill>
                  <a:schemeClr val="accent5"/>
                </a:solidFill>
              </a:rPr>
              <a:t>et al</a:t>
            </a:r>
            <a:r>
              <a:rPr lang="en-US" sz="900" dirty="0">
                <a:solidFill>
                  <a:schemeClr val="accent5"/>
                </a:solidFill>
              </a:rPr>
              <a:t>. The CATCH checklist to investigate adult-onset hypogonadism. </a:t>
            </a:r>
            <a:r>
              <a:rPr lang="en-US" sz="900" i="1" dirty="0">
                <a:solidFill>
                  <a:schemeClr val="accent5"/>
                </a:solidFill>
              </a:rPr>
              <a:t>Andrology </a:t>
            </a:r>
            <a:r>
              <a:rPr lang="en-US" sz="900" dirty="0">
                <a:solidFill>
                  <a:schemeClr val="accent5"/>
                </a:solidFill>
              </a:rPr>
              <a:t>2018.6;5. Available at: </a:t>
            </a:r>
            <a:r>
              <a:rPr lang="en-US" sz="900" dirty="0">
                <a:solidFill>
                  <a:schemeClr val="accent5"/>
                </a:solidFill>
                <a:hlinkClick r:id="rId3">
                  <a:extLst>
                    <a:ext uri="{A12FA001-AC4F-418D-AE19-62706E023703}">
                      <ahyp:hlinkClr xmlns:ahyp="http://schemas.microsoft.com/office/drawing/2018/hyperlinkcolor" val="tx"/>
                    </a:ext>
                  </a:extLst>
                </a:hlinkClick>
              </a:rPr>
              <a:t>https://onlinelibrary.wiley.com/doi/full/10.1111/andr.12506</a:t>
            </a:r>
            <a:r>
              <a:rPr lang="en-US" sz="900" dirty="0">
                <a:solidFill>
                  <a:schemeClr val="accent5"/>
                </a:solidFill>
              </a:rPr>
              <a:t> Accessed February 2019. 2. Hackett G, </a:t>
            </a:r>
            <a:r>
              <a:rPr lang="en-US" sz="900" i="1" dirty="0">
                <a:solidFill>
                  <a:schemeClr val="accent5"/>
                </a:solidFill>
              </a:rPr>
              <a:t>et al</a:t>
            </a:r>
            <a:r>
              <a:rPr lang="en-US" sz="900" dirty="0">
                <a:solidFill>
                  <a:schemeClr val="accent5"/>
                </a:solidFill>
              </a:rPr>
              <a:t>. British Society for Sexual Medicine Guidelines on Adult Testosterone Deficiency, With Statements for UK Practice. </a:t>
            </a:r>
            <a:r>
              <a:rPr lang="en-US" sz="900" i="1" dirty="0">
                <a:solidFill>
                  <a:schemeClr val="accent5"/>
                </a:solidFill>
              </a:rPr>
              <a:t>J Sex Med </a:t>
            </a:r>
            <a:r>
              <a:rPr lang="en-US" sz="900" dirty="0">
                <a:solidFill>
                  <a:schemeClr val="accent5"/>
                </a:solidFill>
              </a:rPr>
              <a:t>2017;14:1504-1523. Available at: </a:t>
            </a:r>
            <a:r>
              <a:rPr lang="en-US" sz="900" dirty="0">
                <a:solidFill>
                  <a:schemeClr val="accent5"/>
                </a:solidFill>
                <a:hlinkClick r:id="rId4">
                  <a:extLst>
                    <a:ext uri="{A12FA001-AC4F-418D-AE19-62706E023703}">
                      <ahyp:hlinkClr xmlns:ahyp="http://schemas.microsoft.com/office/drawing/2018/hyperlinkcolor" val="tx"/>
                    </a:ext>
                  </a:extLst>
                </a:hlinkClick>
              </a:rPr>
              <a:t>http://www.bssm.org.uk/wp-content/uploads/2018/09/guidelines-on-adult-testosterone-deficiency-with-statements-for-uk-practice.pdf</a:t>
            </a:r>
            <a:r>
              <a:rPr lang="en-US" sz="900" dirty="0">
                <a:solidFill>
                  <a:schemeClr val="accent5"/>
                </a:solidFill>
              </a:rPr>
              <a:t> Accessed February 2019. 3. Hackett G. An ED patient with low testosterone. Trends in urology and men’s health 2016. Tales from the clinic pp1-2. </a:t>
            </a:r>
          </a:p>
          <a:p>
            <a:pPr marL="228600" indent="-228600">
              <a:buFontTx/>
              <a:buAutoNum type="arabicPeriod"/>
            </a:pPr>
            <a:endParaRPr lang="en-US" sz="800" dirty="0">
              <a:solidFill>
                <a:srgbClr val="7F7F7F"/>
              </a:solidFill>
              <a:latin typeface="Arial"/>
            </a:endParaRPr>
          </a:p>
          <a:p>
            <a:pPr marL="228600" indent="-228600">
              <a:buFontTx/>
              <a:buAutoNum type="arabicPeriod"/>
            </a:pPr>
            <a:endParaRPr lang="en-US" sz="800" dirty="0">
              <a:solidFill>
                <a:srgbClr val="7F7F7F"/>
              </a:solidFill>
              <a:latin typeface="Arial"/>
            </a:endParaRPr>
          </a:p>
        </p:txBody>
      </p:sp>
      <p:sp>
        <p:nvSpPr>
          <p:cNvPr id="9" name="Rectangle 8"/>
          <p:cNvSpPr/>
          <p:nvPr/>
        </p:nvSpPr>
        <p:spPr>
          <a:xfrm>
            <a:off x="608268" y="1573275"/>
            <a:ext cx="3311196" cy="3132318"/>
          </a:xfrm>
          <a:prstGeom prst="rect">
            <a:avLst/>
          </a:prstGeom>
          <a:solidFill>
            <a:srgbClr val="00A8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ysClr val="windowText" lastClr="000000"/>
              </a:solidFill>
              <a:latin typeface="Arial"/>
            </a:endParaRPr>
          </a:p>
        </p:txBody>
      </p:sp>
      <p:sp>
        <p:nvSpPr>
          <p:cNvPr id="10" name="Rectangle 9"/>
          <p:cNvSpPr/>
          <p:nvPr/>
        </p:nvSpPr>
        <p:spPr>
          <a:xfrm>
            <a:off x="4181531" y="1573275"/>
            <a:ext cx="3311195" cy="3132318"/>
          </a:xfrm>
          <a:prstGeom prst="rect">
            <a:avLst/>
          </a:prstGeom>
          <a:solidFill>
            <a:srgbClr val="95D6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ysClr val="windowText" lastClr="000000"/>
              </a:solidFill>
              <a:latin typeface="Arial"/>
            </a:endParaRPr>
          </a:p>
        </p:txBody>
      </p:sp>
      <p:sp>
        <p:nvSpPr>
          <p:cNvPr id="11" name="Rectangle 10"/>
          <p:cNvSpPr/>
          <p:nvPr/>
        </p:nvSpPr>
        <p:spPr>
          <a:xfrm>
            <a:off x="7754793" y="1553034"/>
            <a:ext cx="3311195" cy="3132318"/>
          </a:xfrm>
          <a:prstGeom prst="rect">
            <a:avLst/>
          </a:prstGeom>
          <a:solidFill>
            <a:srgbClr val="F0C9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ysClr val="windowText" lastClr="000000"/>
              </a:solidFill>
              <a:latin typeface="Arial"/>
            </a:endParaRPr>
          </a:p>
        </p:txBody>
      </p:sp>
      <p:sp>
        <p:nvSpPr>
          <p:cNvPr id="3" name="Rectangle 2"/>
          <p:cNvSpPr/>
          <p:nvPr/>
        </p:nvSpPr>
        <p:spPr>
          <a:xfrm>
            <a:off x="818581" y="2871476"/>
            <a:ext cx="2914542" cy="1200329"/>
          </a:xfrm>
          <a:prstGeom prst="rect">
            <a:avLst/>
          </a:prstGeom>
        </p:spPr>
        <p:txBody>
          <a:bodyPr wrap="square">
            <a:spAutoFit/>
          </a:bodyPr>
          <a:lstStyle/>
          <a:p>
            <a:pPr algn="ctr"/>
            <a:r>
              <a:rPr lang="en-US" dirty="0">
                <a:solidFill>
                  <a:sysClr val="windowText" lastClr="000000"/>
                </a:solidFill>
                <a:cs typeface="Arial"/>
              </a:rPr>
              <a:t>Opportunity to make lifestyle changes and receive appropriate treatment</a:t>
            </a:r>
            <a:r>
              <a:rPr lang="en-US" baseline="30000" dirty="0">
                <a:solidFill>
                  <a:sysClr val="windowText" lastClr="000000"/>
                </a:solidFill>
                <a:cs typeface="Arial"/>
              </a:rPr>
              <a:t>1</a:t>
            </a:r>
            <a:endParaRPr lang="en-US" dirty="0">
              <a:solidFill>
                <a:sysClr val="windowText" lastClr="000000"/>
              </a:solidFill>
              <a:cs typeface="Arial"/>
            </a:endParaRPr>
          </a:p>
        </p:txBody>
      </p:sp>
      <p:sp>
        <p:nvSpPr>
          <p:cNvPr id="6" name="Rectangle 5"/>
          <p:cNvSpPr/>
          <p:nvPr/>
        </p:nvSpPr>
        <p:spPr>
          <a:xfrm>
            <a:off x="4295040" y="2976986"/>
            <a:ext cx="3246149" cy="923330"/>
          </a:xfrm>
          <a:prstGeom prst="rect">
            <a:avLst/>
          </a:prstGeom>
        </p:spPr>
        <p:txBody>
          <a:bodyPr wrap="square">
            <a:spAutoFit/>
          </a:bodyPr>
          <a:lstStyle/>
          <a:p>
            <a:pPr algn="ctr"/>
            <a:r>
              <a:rPr lang="en-US" dirty="0">
                <a:solidFill>
                  <a:sysClr val="windowText" lastClr="000000"/>
                </a:solidFill>
                <a:cs typeface="Arial"/>
              </a:rPr>
              <a:t>Somatic, sexual and psychological benefits for improved quality of life</a:t>
            </a:r>
            <a:r>
              <a:rPr lang="en-US" baseline="30000" dirty="0">
                <a:solidFill>
                  <a:sysClr val="windowText" lastClr="000000"/>
                </a:solidFill>
                <a:cs typeface="Arial"/>
              </a:rPr>
              <a:t>2</a:t>
            </a:r>
            <a:endParaRPr lang="en-US" dirty="0">
              <a:solidFill>
                <a:sysClr val="windowText" lastClr="000000"/>
              </a:solidFill>
              <a:cs typeface="Arial"/>
            </a:endParaRPr>
          </a:p>
        </p:txBody>
      </p:sp>
      <p:sp>
        <p:nvSpPr>
          <p:cNvPr id="7" name="Rectangle 6"/>
          <p:cNvSpPr/>
          <p:nvPr/>
        </p:nvSpPr>
        <p:spPr>
          <a:xfrm>
            <a:off x="7803256" y="2953726"/>
            <a:ext cx="3103354" cy="1200329"/>
          </a:xfrm>
          <a:prstGeom prst="rect">
            <a:avLst/>
          </a:prstGeom>
        </p:spPr>
        <p:txBody>
          <a:bodyPr wrap="square">
            <a:spAutoFit/>
          </a:bodyPr>
          <a:lstStyle/>
          <a:p>
            <a:pPr algn="ctr"/>
            <a:r>
              <a:rPr lang="en-US" dirty="0">
                <a:solidFill>
                  <a:sysClr val="windowText" lastClr="000000"/>
                </a:solidFill>
                <a:cs typeface="Arial"/>
              </a:rPr>
              <a:t>Potential cost and time savings in the primary and secondary care settings</a:t>
            </a:r>
            <a:r>
              <a:rPr lang="en-US" baseline="30000" dirty="0">
                <a:solidFill>
                  <a:sysClr val="windowText" lastClr="000000"/>
                </a:solidFill>
                <a:cs typeface="Arial"/>
              </a:rPr>
              <a:t>3</a:t>
            </a:r>
            <a:endParaRPr lang="en-US" dirty="0">
              <a:solidFill>
                <a:sysClr val="windowText" lastClr="000000"/>
              </a:solidFill>
              <a:cs typeface="Arial"/>
            </a:endParaRPr>
          </a:p>
        </p:txBody>
      </p:sp>
      <p:pic>
        <p:nvPicPr>
          <p:cNvPr id="13" name="Picture 12" descr="Artboard 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8647" y="1859171"/>
            <a:ext cx="970438" cy="726410"/>
          </a:xfrm>
          <a:prstGeom prst="rect">
            <a:avLst/>
          </a:prstGeom>
        </p:spPr>
      </p:pic>
      <p:pic>
        <p:nvPicPr>
          <p:cNvPr id="15" name="Picture 14" descr="Artboard 5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8488" y="1766499"/>
            <a:ext cx="759254" cy="911754"/>
          </a:xfrm>
          <a:prstGeom prst="rect">
            <a:avLst/>
          </a:prstGeom>
        </p:spPr>
      </p:pic>
      <p:pic>
        <p:nvPicPr>
          <p:cNvPr id="17" name="Picture 16" descr="Artboard 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37086" y="1764931"/>
            <a:ext cx="946608" cy="809314"/>
          </a:xfrm>
          <a:prstGeom prst="rect">
            <a:avLst/>
          </a:prstGeom>
        </p:spPr>
      </p:pic>
    </p:spTree>
    <p:extLst>
      <p:ext uri="{BB962C8B-B14F-4D97-AF65-F5344CB8AC3E}">
        <p14:creationId xmlns:p14="http://schemas.microsoft.com/office/powerpoint/2010/main" val="1114771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62A04FE-6498-499E-89B2-E37F6D6FFE06}"/>
              </a:ext>
            </a:extLst>
          </p:cNvPr>
          <p:cNvSpPr txBox="1">
            <a:spLocks/>
          </p:cNvSpPr>
          <p:nvPr/>
        </p:nvSpPr>
        <p:spPr>
          <a:xfrm>
            <a:off x="1168842" y="152401"/>
            <a:ext cx="9722108" cy="834047"/>
          </a:xfrm>
          <a:prstGeom prst="rect">
            <a:avLst/>
          </a:prstGeom>
        </p:spPr>
        <p:txBody>
          <a:bodyPr vert="horz" lIns="91440" tIns="45720" rIns="91440" bIns="45720" rtlCol="0" anchor="ctr">
            <a:normAutofit/>
          </a:bodyPr>
          <a:lstStyle>
            <a:lvl1pPr algn="l" defTabSz="457200" rtl="0" eaLnBrk="1" latinLnBrk="0" hangingPunct="1">
              <a:lnSpc>
                <a:spcPct val="80000"/>
              </a:lnSpc>
              <a:spcBef>
                <a:spcPct val="0"/>
              </a:spcBef>
              <a:buClr>
                <a:schemeClr val="tx2"/>
              </a:buClr>
              <a:buNone/>
              <a:defRPr sz="4400" b="1" i="0" kern="1200" baseline="0">
                <a:solidFill>
                  <a:schemeClr val="tx2"/>
                </a:solidFill>
                <a:latin typeface="Calibri"/>
                <a:ea typeface="+mj-ea"/>
                <a:cs typeface="+mj-cs"/>
              </a:defRPr>
            </a:lvl1pPr>
          </a:lstStyle>
          <a:p>
            <a:pPr algn="ctr"/>
            <a:r>
              <a:rPr lang="en-GB" sz="4000" b="0" dirty="0">
                <a:solidFill>
                  <a:srgbClr val="000000"/>
                </a:solidFill>
                <a:latin typeface="+mj-lt"/>
              </a:rPr>
              <a:t>Consider the Current Situation….</a:t>
            </a:r>
          </a:p>
        </p:txBody>
      </p:sp>
      <p:sp>
        <p:nvSpPr>
          <p:cNvPr id="6" name="Content Placeholder 2">
            <a:extLst>
              <a:ext uri="{FF2B5EF4-FFF2-40B4-BE49-F238E27FC236}">
                <a16:creationId xmlns:a16="http://schemas.microsoft.com/office/drawing/2014/main" id="{14A0D2D0-DB06-4B9C-A7D4-D2F0D240A47A}"/>
              </a:ext>
            </a:extLst>
          </p:cNvPr>
          <p:cNvSpPr>
            <a:spLocks noGrp="1"/>
          </p:cNvSpPr>
          <p:nvPr>
            <p:ph idx="1"/>
          </p:nvPr>
        </p:nvSpPr>
        <p:spPr>
          <a:xfrm>
            <a:off x="1966829" y="1463889"/>
            <a:ext cx="9243715" cy="653848"/>
          </a:xfrm>
        </p:spPr>
        <p:txBody>
          <a:bodyPr>
            <a:noAutofit/>
          </a:bodyPr>
          <a:lstStyle/>
          <a:p>
            <a:pPr marL="0" indent="0">
              <a:spcBef>
                <a:spcPts val="2400"/>
              </a:spcBef>
              <a:buNone/>
            </a:pPr>
            <a:r>
              <a:rPr lang="en-GB" sz="1600" dirty="0">
                <a:solidFill>
                  <a:schemeClr val="accent5"/>
                </a:solidFill>
              </a:rPr>
              <a:t>Disease awareness campaign helps a 51 year-old man identify with his symptoms of ED, lethargy, low mood &amp; low libido &amp; decides to visit his GP </a:t>
            </a:r>
          </a:p>
        </p:txBody>
      </p:sp>
      <p:pic>
        <p:nvPicPr>
          <p:cNvPr id="7" name="Picture 6">
            <a:extLst>
              <a:ext uri="{FF2B5EF4-FFF2-40B4-BE49-F238E27FC236}">
                <a16:creationId xmlns:a16="http://schemas.microsoft.com/office/drawing/2014/main" id="{5E91ECC7-9130-4C77-89AE-A3F4EFD37590}"/>
              </a:ext>
            </a:extLst>
          </p:cNvPr>
          <p:cNvPicPr>
            <a:picLocks noChangeAspect="1"/>
          </p:cNvPicPr>
          <p:nvPr/>
        </p:nvPicPr>
        <p:blipFill>
          <a:blip r:embed="rId2"/>
          <a:stretch>
            <a:fillRect/>
          </a:stretch>
        </p:blipFill>
        <p:spPr>
          <a:xfrm>
            <a:off x="1392367" y="3471654"/>
            <a:ext cx="1036674" cy="771954"/>
          </a:xfrm>
          <a:prstGeom prst="rect">
            <a:avLst/>
          </a:prstGeom>
        </p:spPr>
      </p:pic>
      <p:pic>
        <p:nvPicPr>
          <p:cNvPr id="10" name="Picture 9">
            <a:extLst>
              <a:ext uri="{FF2B5EF4-FFF2-40B4-BE49-F238E27FC236}">
                <a16:creationId xmlns:a16="http://schemas.microsoft.com/office/drawing/2014/main" id="{DEBEE849-44E2-4438-AF80-980F6F9DAE7B}"/>
              </a:ext>
            </a:extLst>
          </p:cNvPr>
          <p:cNvPicPr>
            <a:picLocks noChangeAspect="1"/>
          </p:cNvPicPr>
          <p:nvPr/>
        </p:nvPicPr>
        <p:blipFill>
          <a:blip r:embed="rId3"/>
          <a:stretch>
            <a:fillRect/>
          </a:stretch>
        </p:blipFill>
        <p:spPr>
          <a:xfrm>
            <a:off x="1135428" y="1427858"/>
            <a:ext cx="668271" cy="535149"/>
          </a:xfrm>
          <a:prstGeom prst="rect">
            <a:avLst/>
          </a:prstGeom>
        </p:spPr>
      </p:pic>
      <p:sp>
        <p:nvSpPr>
          <p:cNvPr id="11" name="Content Placeholder 2">
            <a:extLst>
              <a:ext uri="{FF2B5EF4-FFF2-40B4-BE49-F238E27FC236}">
                <a16:creationId xmlns:a16="http://schemas.microsoft.com/office/drawing/2014/main" id="{0E18F547-1EEC-4151-BC96-3009193FCEC5}"/>
              </a:ext>
            </a:extLst>
          </p:cNvPr>
          <p:cNvSpPr txBox="1">
            <a:spLocks/>
          </p:cNvSpPr>
          <p:nvPr/>
        </p:nvSpPr>
        <p:spPr>
          <a:xfrm>
            <a:off x="1966828" y="2061590"/>
            <a:ext cx="9041958" cy="8130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400"/>
              </a:spcBef>
              <a:buNone/>
              <a:defRPr/>
            </a:pPr>
            <a:r>
              <a:rPr lang="en-GB" sz="1600" dirty="0">
                <a:solidFill>
                  <a:schemeClr val="accent5"/>
                </a:solidFill>
              </a:rPr>
              <a:t>His GP who has a non-expert knowledge of Men’s Health suspects presenting symptoms could possibly be due to TD</a:t>
            </a:r>
          </a:p>
        </p:txBody>
      </p:sp>
      <p:sp>
        <p:nvSpPr>
          <p:cNvPr id="12" name="Content Placeholder 2">
            <a:extLst>
              <a:ext uri="{FF2B5EF4-FFF2-40B4-BE49-F238E27FC236}">
                <a16:creationId xmlns:a16="http://schemas.microsoft.com/office/drawing/2014/main" id="{65343CA3-3263-4249-BCDD-AB8A09477D00}"/>
              </a:ext>
            </a:extLst>
          </p:cNvPr>
          <p:cNvSpPr txBox="1">
            <a:spLocks/>
          </p:cNvSpPr>
          <p:nvPr/>
        </p:nvSpPr>
        <p:spPr>
          <a:xfrm>
            <a:off x="1953631" y="2700741"/>
            <a:ext cx="8787387" cy="8130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400"/>
              </a:spcBef>
              <a:buNone/>
              <a:defRPr/>
            </a:pPr>
            <a:r>
              <a:rPr lang="en-GB" sz="1600" dirty="0">
                <a:solidFill>
                  <a:schemeClr val="accent5"/>
                </a:solidFill>
              </a:rPr>
              <a:t>The GP orders a total testosterone from the laboratory to help confirm the diagnosis of TD </a:t>
            </a:r>
          </a:p>
        </p:txBody>
      </p:sp>
      <p:sp>
        <p:nvSpPr>
          <p:cNvPr id="13" name="Content Placeholder 2">
            <a:extLst>
              <a:ext uri="{FF2B5EF4-FFF2-40B4-BE49-F238E27FC236}">
                <a16:creationId xmlns:a16="http://schemas.microsoft.com/office/drawing/2014/main" id="{2D39DF7A-1CD5-4710-986E-F882A9F6E222}"/>
              </a:ext>
            </a:extLst>
          </p:cNvPr>
          <p:cNvSpPr txBox="1">
            <a:spLocks/>
          </p:cNvSpPr>
          <p:nvPr/>
        </p:nvSpPr>
        <p:spPr>
          <a:xfrm>
            <a:off x="2589173" y="3394874"/>
            <a:ext cx="8301777" cy="9963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defRPr/>
            </a:pPr>
            <a:r>
              <a:rPr lang="en-GB" sz="1600" b="1" dirty="0">
                <a:solidFill>
                  <a:schemeClr val="accent5"/>
                </a:solidFill>
              </a:rPr>
              <a:t>The laboratory conduct the test and find the T level is 5.8nmol/L.  </a:t>
            </a:r>
          </a:p>
          <a:p>
            <a:pPr>
              <a:lnSpc>
                <a:spcPct val="100000"/>
              </a:lnSpc>
              <a:spcBef>
                <a:spcPts val="600"/>
              </a:spcBef>
              <a:defRPr/>
            </a:pPr>
            <a:r>
              <a:rPr lang="en-GB" sz="1600" b="1" dirty="0">
                <a:solidFill>
                  <a:schemeClr val="accent5"/>
                </a:solidFill>
              </a:rPr>
              <a:t>The local reference range for the laboratory is 5.0-31.0nmol/L. </a:t>
            </a:r>
          </a:p>
          <a:p>
            <a:pPr>
              <a:lnSpc>
                <a:spcPct val="100000"/>
              </a:lnSpc>
              <a:spcBef>
                <a:spcPts val="600"/>
              </a:spcBef>
              <a:defRPr/>
            </a:pPr>
            <a:r>
              <a:rPr lang="en-GB" sz="1600" b="1" dirty="0">
                <a:solidFill>
                  <a:schemeClr val="accent5"/>
                </a:solidFill>
              </a:rPr>
              <a:t>Laboratory send result to the GP with a comment of </a:t>
            </a:r>
            <a:r>
              <a:rPr lang="en-GB" sz="1600" b="1" dirty="0">
                <a:solidFill>
                  <a:srgbClr val="002060"/>
                </a:solidFill>
              </a:rPr>
              <a:t>“</a:t>
            </a:r>
            <a:r>
              <a:rPr lang="en-GB" sz="1600" b="1" dirty="0">
                <a:solidFill>
                  <a:srgbClr val="00B050"/>
                </a:solidFill>
              </a:rPr>
              <a:t>normal</a:t>
            </a:r>
            <a:r>
              <a:rPr lang="en-GB" sz="1600" b="1" dirty="0">
                <a:solidFill>
                  <a:srgbClr val="002060"/>
                </a:solidFill>
              </a:rPr>
              <a:t>”   </a:t>
            </a:r>
          </a:p>
        </p:txBody>
      </p:sp>
      <p:sp>
        <p:nvSpPr>
          <p:cNvPr id="15" name="Rectangle 14">
            <a:extLst>
              <a:ext uri="{FF2B5EF4-FFF2-40B4-BE49-F238E27FC236}">
                <a16:creationId xmlns:a16="http://schemas.microsoft.com/office/drawing/2014/main" id="{19CCD028-757B-4B8B-82CE-6758CFD90F5D}"/>
              </a:ext>
            </a:extLst>
          </p:cNvPr>
          <p:cNvSpPr/>
          <p:nvPr/>
        </p:nvSpPr>
        <p:spPr>
          <a:xfrm>
            <a:off x="1232234" y="3300442"/>
            <a:ext cx="9776551" cy="11143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alibri" panose="020F0502020204030204"/>
            </a:endParaRPr>
          </a:p>
        </p:txBody>
      </p:sp>
      <p:pic>
        <p:nvPicPr>
          <p:cNvPr id="17" name="Picture 2" descr="Image result for red jigsaw piece">
            <a:extLst>
              <a:ext uri="{FF2B5EF4-FFF2-40B4-BE49-F238E27FC236}">
                <a16:creationId xmlns:a16="http://schemas.microsoft.com/office/drawing/2014/main" id="{F05A9D55-E08B-4AEE-B3C3-9670036054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3703" y="4622607"/>
            <a:ext cx="771718" cy="771718"/>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2">
            <a:extLst>
              <a:ext uri="{FF2B5EF4-FFF2-40B4-BE49-F238E27FC236}">
                <a16:creationId xmlns:a16="http://schemas.microsoft.com/office/drawing/2014/main" id="{F202F531-43E4-4DA6-A6B6-E339D213135A}"/>
              </a:ext>
            </a:extLst>
          </p:cNvPr>
          <p:cNvSpPr txBox="1">
            <a:spLocks/>
          </p:cNvSpPr>
          <p:nvPr/>
        </p:nvSpPr>
        <p:spPr>
          <a:xfrm>
            <a:off x="1981200" y="4622607"/>
            <a:ext cx="9229344" cy="8130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400"/>
              </a:spcBef>
              <a:buNone/>
              <a:defRPr/>
            </a:pPr>
            <a:r>
              <a:rPr lang="en-GB" sz="1600" dirty="0">
                <a:solidFill>
                  <a:schemeClr val="accent5"/>
                </a:solidFill>
              </a:rPr>
              <a:t>Despite the T level being low according to guideline recommendations, the GP tells the patient he doesn’t have TD so instead advises lifestyle changes &amp; prescribes a PDE5i for his ED +/- an antidepressant for his lethargy &amp; low mood.  His symptoms do not improve. </a:t>
            </a:r>
          </a:p>
        </p:txBody>
      </p:sp>
      <p:pic>
        <p:nvPicPr>
          <p:cNvPr id="21" name="Picture 20">
            <a:extLst>
              <a:ext uri="{FF2B5EF4-FFF2-40B4-BE49-F238E27FC236}">
                <a16:creationId xmlns:a16="http://schemas.microsoft.com/office/drawing/2014/main" id="{569F213B-967F-4956-B385-746FCEC3641E}"/>
              </a:ext>
            </a:extLst>
          </p:cNvPr>
          <p:cNvPicPr>
            <a:picLocks noChangeAspect="1"/>
          </p:cNvPicPr>
          <p:nvPr/>
        </p:nvPicPr>
        <p:blipFill>
          <a:blip r:embed="rId3"/>
          <a:stretch>
            <a:fillRect/>
          </a:stretch>
        </p:blipFill>
        <p:spPr>
          <a:xfrm>
            <a:off x="1148623" y="2025558"/>
            <a:ext cx="668271" cy="535149"/>
          </a:xfrm>
          <a:prstGeom prst="rect">
            <a:avLst/>
          </a:prstGeom>
        </p:spPr>
      </p:pic>
      <p:pic>
        <p:nvPicPr>
          <p:cNvPr id="22" name="Picture 21">
            <a:extLst>
              <a:ext uri="{FF2B5EF4-FFF2-40B4-BE49-F238E27FC236}">
                <a16:creationId xmlns:a16="http://schemas.microsoft.com/office/drawing/2014/main" id="{1A7D69F9-9BA1-4A3A-A6AE-9DDE706AD567}"/>
              </a:ext>
            </a:extLst>
          </p:cNvPr>
          <p:cNvPicPr>
            <a:picLocks noChangeAspect="1"/>
          </p:cNvPicPr>
          <p:nvPr/>
        </p:nvPicPr>
        <p:blipFill>
          <a:blip r:embed="rId3"/>
          <a:stretch>
            <a:fillRect/>
          </a:stretch>
        </p:blipFill>
        <p:spPr>
          <a:xfrm>
            <a:off x="1135427" y="2609780"/>
            <a:ext cx="668271" cy="535149"/>
          </a:xfrm>
          <a:prstGeom prst="rect">
            <a:avLst/>
          </a:prstGeom>
        </p:spPr>
      </p:pic>
    </p:spTree>
    <p:extLst>
      <p:ext uri="{BB962C8B-B14F-4D97-AF65-F5344CB8AC3E}">
        <p14:creationId xmlns:p14="http://schemas.microsoft.com/office/powerpoint/2010/main" val="228850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119E9C-8DB0-4D03-8B6B-6B5B72EB94E9}"/>
              </a:ext>
            </a:extLst>
          </p:cNvPr>
          <p:cNvPicPr>
            <a:picLocks noChangeAspect="1"/>
          </p:cNvPicPr>
          <p:nvPr/>
        </p:nvPicPr>
        <p:blipFill>
          <a:blip r:embed="rId2"/>
          <a:stretch>
            <a:fillRect/>
          </a:stretch>
        </p:blipFill>
        <p:spPr>
          <a:xfrm>
            <a:off x="1001255" y="2135576"/>
            <a:ext cx="4799267" cy="3021551"/>
          </a:xfrm>
          <a:prstGeom prst="rect">
            <a:avLst/>
          </a:prstGeom>
        </p:spPr>
      </p:pic>
      <p:sp>
        <p:nvSpPr>
          <p:cNvPr id="11" name="TextBox 10">
            <a:extLst>
              <a:ext uri="{FF2B5EF4-FFF2-40B4-BE49-F238E27FC236}">
                <a16:creationId xmlns:a16="http://schemas.microsoft.com/office/drawing/2014/main" id="{437B84D2-82C3-4CEF-BF59-1C389D6CB0BC}"/>
              </a:ext>
            </a:extLst>
          </p:cNvPr>
          <p:cNvSpPr txBox="1"/>
          <p:nvPr/>
        </p:nvSpPr>
        <p:spPr>
          <a:xfrm>
            <a:off x="4257902" y="5988124"/>
            <a:ext cx="4189904" cy="307777"/>
          </a:xfrm>
          <a:prstGeom prst="rect">
            <a:avLst/>
          </a:prstGeom>
          <a:noFill/>
        </p:spPr>
        <p:txBody>
          <a:bodyPr wrap="square">
            <a:spAutoFit/>
          </a:bodyPr>
          <a:lstStyle/>
          <a:p>
            <a:r>
              <a:rPr lang="en-GB" sz="1400" b="1" u="none" strike="noStrike" baseline="0" dirty="0">
                <a:solidFill>
                  <a:schemeClr val="accent5"/>
                </a:solidFill>
              </a:rPr>
              <a:t>Livingston, M et al.  Int J Clin </a:t>
            </a:r>
            <a:r>
              <a:rPr lang="en-GB" sz="1400" b="1" u="none" strike="noStrike" baseline="0" dirty="0" err="1">
                <a:solidFill>
                  <a:schemeClr val="accent5"/>
                </a:solidFill>
              </a:rPr>
              <a:t>Pract</a:t>
            </a:r>
            <a:r>
              <a:rPr lang="en-GB" sz="1400" b="1" u="none" strike="noStrike" baseline="0" dirty="0">
                <a:solidFill>
                  <a:schemeClr val="accent5"/>
                </a:solidFill>
              </a:rPr>
              <a:t>. 2020</a:t>
            </a:r>
            <a:endParaRPr lang="en-GB" sz="4000" b="1" dirty="0">
              <a:solidFill>
                <a:schemeClr val="accent5"/>
              </a:solidFill>
            </a:endParaRPr>
          </a:p>
        </p:txBody>
      </p:sp>
      <p:pic>
        <p:nvPicPr>
          <p:cNvPr id="5" name="Picture 4">
            <a:extLst>
              <a:ext uri="{FF2B5EF4-FFF2-40B4-BE49-F238E27FC236}">
                <a16:creationId xmlns:a16="http://schemas.microsoft.com/office/drawing/2014/main" id="{13759F5D-A830-417F-A2CD-A7B52E71065C}"/>
              </a:ext>
            </a:extLst>
          </p:cNvPr>
          <p:cNvPicPr>
            <a:picLocks noChangeAspect="1"/>
          </p:cNvPicPr>
          <p:nvPr/>
        </p:nvPicPr>
        <p:blipFill>
          <a:blip r:embed="rId3"/>
          <a:stretch>
            <a:fillRect/>
          </a:stretch>
        </p:blipFill>
        <p:spPr>
          <a:xfrm>
            <a:off x="6096000" y="2135576"/>
            <a:ext cx="4618968" cy="3021552"/>
          </a:xfrm>
          <a:prstGeom prst="rect">
            <a:avLst/>
          </a:prstGeom>
        </p:spPr>
      </p:pic>
      <p:sp>
        <p:nvSpPr>
          <p:cNvPr id="10" name="TextBox 9">
            <a:extLst>
              <a:ext uri="{FF2B5EF4-FFF2-40B4-BE49-F238E27FC236}">
                <a16:creationId xmlns:a16="http://schemas.microsoft.com/office/drawing/2014/main" id="{53834A08-9692-4A9C-9C0C-811FE0B16972}"/>
              </a:ext>
            </a:extLst>
          </p:cNvPr>
          <p:cNvSpPr txBox="1"/>
          <p:nvPr/>
        </p:nvSpPr>
        <p:spPr>
          <a:xfrm>
            <a:off x="1001255" y="5157127"/>
            <a:ext cx="9894013" cy="830997"/>
          </a:xfrm>
          <a:prstGeom prst="rect">
            <a:avLst/>
          </a:prstGeom>
          <a:noFill/>
        </p:spPr>
        <p:txBody>
          <a:bodyPr wrap="square">
            <a:spAutoFit/>
          </a:bodyPr>
          <a:lstStyle/>
          <a:p>
            <a:pPr algn="ctr"/>
            <a:r>
              <a:rPr lang="en-GB" sz="1200" dirty="0">
                <a:solidFill>
                  <a:schemeClr val="accent5"/>
                </a:solidFill>
              </a:rPr>
              <a:t>A, Lower limits of the reference ranges arranged by the immunoassay methods (Roche: 5.0–11.0nmol/L, Abbott: 4.9–10.0 nmol/L, Siemens: 7.0–10.0 nmol/L, Beckman: 6.0–10.0 nmol/L). Each laboratory is represented by a marker on the chart. B, Upper limits of the reference ranges arranged by the immunoassay methods (Roche: 25.0–40.0 nmol/L, Abbott: 30.0–40.0 nmol/L, Siemens: 25.0–40.0nmol/L, Beckman: 27.0–27.6 nmol/L).Each laboratory is represented by a marker on the chart.</a:t>
            </a:r>
          </a:p>
        </p:txBody>
      </p:sp>
      <p:sp>
        <p:nvSpPr>
          <p:cNvPr id="12" name="Title 1">
            <a:extLst>
              <a:ext uri="{FF2B5EF4-FFF2-40B4-BE49-F238E27FC236}">
                <a16:creationId xmlns:a16="http://schemas.microsoft.com/office/drawing/2014/main" id="{CD4F375D-8E15-48B7-BFEE-AA0CFEB8527D}"/>
              </a:ext>
            </a:extLst>
          </p:cNvPr>
          <p:cNvSpPr txBox="1">
            <a:spLocks/>
          </p:cNvSpPr>
          <p:nvPr/>
        </p:nvSpPr>
        <p:spPr>
          <a:xfrm>
            <a:off x="249292" y="301924"/>
            <a:ext cx="11343697" cy="90736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dirty="0">
                <a:solidFill>
                  <a:schemeClr val="accent5"/>
                </a:solidFill>
              </a:rPr>
              <a:t>Variation in laboratory reference ranges for testosterone</a:t>
            </a:r>
          </a:p>
        </p:txBody>
      </p:sp>
      <p:sp>
        <p:nvSpPr>
          <p:cNvPr id="13" name="Content Placeholder 1">
            <a:extLst>
              <a:ext uri="{FF2B5EF4-FFF2-40B4-BE49-F238E27FC236}">
                <a16:creationId xmlns:a16="http://schemas.microsoft.com/office/drawing/2014/main" id="{CDA88196-62CA-4B34-8D25-8399458C1AD9}"/>
              </a:ext>
            </a:extLst>
          </p:cNvPr>
          <p:cNvSpPr txBox="1">
            <a:spLocks/>
          </p:cNvSpPr>
          <p:nvPr/>
        </p:nvSpPr>
        <p:spPr>
          <a:xfrm>
            <a:off x="219117" y="869876"/>
            <a:ext cx="11250202" cy="1349342"/>
          </a:xfrm>
          <a:prstGeom prst="rect">
            <a:avLst/>
          </a:prstGeom>
        </p:spPr>
        <p:txBody>
          <a:bodyPr>
            <a:normAutofit/>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endParaRPr lang="en-US" sz="1800" dirty="0"/>
          </a:p>
        </p:txBody>
      </p:sp>
      <p:sp>
        <p:nvSpPr>
          <p:cNvPr id="9" name="TextBox 8">
            <a:extLst>
              <a:ext uri="{FF2B5EF4-FFF2-40B4-BE49-F238E27FC236}">
                <a16:creationId xmlns:a16="http://schemas.microsoft.com/office/drawing/2014/main" id="{F545BAE9-3844-40A6-AFD6-AEA57DB21942}"/>
              </a:ext>
            </a:extLst>
          </p:cNvPr>
          <p:cNvSpPr txBox="1"/>
          <p:nvPr/>
        </p:nvSpPr>
        <p:spPr>
          <a:xfrm>
            <a:off x="219117" y="950636"/>
            <a:ext cx="11250202" cy="1446550"/>
          </a:xfrm>
          <a:prstGeom prst="rect">
            <a:avLst/>
          </a:prstGeom>
          <a:noFill/>
        </p:spPr>
        <p:txBody>
          <a:bodyPr wrap="square" rtlCol="0">
            <a:spAutoFit/>
          </a:bodyPr>
          <a:lstStyle/>
          <a:p>
            <a:pPr marL="285750" indent="-285750">
              <a:buFont typeface="Arial" panose="020B0604020202020204" pitchFamily="34" charset="0"/>
              <a:buChar char="•"/>
            </a:pPr>
            <a:r>
              <a:rPr lang="en-GB" sz="1400" dirty="0">
                <a:solidFill>
                  <a:schemeClr val="accent5"/>
                </a:solidFill>
              </a:rPr>
              <a:t>UK audit demonstrated that the lower limit of “normal” used to diagnose TD can range from 5-11nmol/L.</a:t>
            </a:r>
          </a:p>
          <a:p>
            <a:pPr marL="285750" indent="-285750">
              <a:buFont typeface="Arial" panose="020B0604020202020204" pitchFamily="34" charset="0"/>
              <a:buChar char="•"/>
            </a:pPr>
            <a:r>
              <a:rPr lang="en-GB" sz="1400" dirty="0">
                <a:solidFill>
                  <a:schemeClr val="accent5"/>
                </a:solidFill>
              </a:rPr>
              <a:t>Upper limit of “normal” also ranged dramatically depending on which assay was used</a:t>
            </a:r>
          </a:p>
          <a:p>
            <a:pPr marL="285750" indent="-285750">
              <a:buFont typeface="Arial" panose="020B0604020202020204" pitchFamily="34" charset="0"/>
              <a:buChar char="•"/>
            </a:pPr>
            <a:r>
              <a:rPr lang="en-GB" sz="1400" dirty="0">
                <a:solidFill>
                  <a:schemeClr val="accent5"/>
                </a:solidFill>
              </a:rPr>
              <a:t>BSSM recommend that evidence-based action limits should replace local reference ranges. Clinicians need to appreciate that reference ranges quoted by laboratories represent the normal population and that the action levels recommended by the BSSM refer to men with clinical symptoms of TD</a:t>
            </a:r>
          </a:p>
          <a:p>
            <a:endParaRPr lang="en-GB" dirty="0"/>
          </a:p>
        </p:txBody>
      </p:sp>
    </p:spTree>
    <p:extLst>
      <p:ext uri="{BB962C8B-B14F-4D97-AF65-F5344CB8AC3E}">
        <p14:creationId xmlns:p14="http://schemas.microsoft.com/office/powerpoint/2010/main" val="1875905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816" y="181875"/>
            <a:ext cx="10707624" cy="834047"/>
          </a:xfrm>
        </p:spPr>
        <p:txBody>
          <a:bodyPr>
            <a:normAutofit/>
          </a:bodyPr>
          <a:lstStyle/>
          <a:p>
            <a:pPr algn="ctr"/>
            <a:r>
              <a:rPr lang="en-US" dirty="0">
                <a:solidFill>
                  <a:schemeClr val="accent5"/>
                </a:solidFill>
              </a:rPr>
              <a:t>Case study – Part 2: Route to Diagnosis</a:t>
            </a:r>
          </a:p>
        </p:txBody>
      </p:sp>
      <p:sp>
        <p:nvSpPr>
          <p:cNvPr id="4" name="TextBox 3"/>
          <p:cNvSpPr txBox="1"/>
          <p:nvPr/>
        </p:nvSpPr>
        <p:spPr>
          <a:xfrm>
            <a:off x="475487" y="5157519"/>
            <a:ext cx="8503920" cy="477054"/>
          </a:xfrm>
          <a:prstGeom prst="rect">
            <a:avLst/>
          </a:prstGeom>
          <a:noFill/>
        </p:spPr>
        <p:txBody>
          <a:bodyPr wrap="square" rtlCol="0">
            <a:spAutoFit/>
          </a:bodyPr>
          <a:lstStyle/>
          <a:p>
            <a:pPr>
              <a:defRPr/>
            </a:pPr>
            <a:endParaRPr lang="en-GB" sz="800" dirty="0">
              <a:solidFill>
                <a:srgbClr val="272727"/>
              </a:solidFill>
              <a:latin typeface="Arial" panose="020B0604020202020204" pitchFamily="34" charset="0"/>
              <a:cs typeface="Arial" panose="020B0604020202020204" pitchFamily="34" charset="0"/>
            </a:endParaRPr>
          </a:p>
          <a:p>
            <a:pPr>
              <a:defRPr/>
            </a:pPr>
            <a:r>
              <a:rPr lang="en-GB" sz="900" b="1" dirty="0">
                <a:solidFill>
                  <a:srgbClr val="272727"/>
                </a:solidFill>
                <a:latin typeface="Arial" panose="020B0604020202020204" pitchFamily="34" charset="0"/>
                <a:cs typeface="Arial" panose="020B0604020202020204" pitchFamily="34" charset="0"/>
              </a:rPr>
              <a:t> * This patient profile is based on a real patient, and has been anonymised and reproduced with permission</a:t>
            </a:r>
            <a:r>
              <a:rPr lang="en-GB" sz="800" dirty="0">
                <a:solidFill>
                  <a:srgbClr val="272727"/>
                </a:solidFill>
                <a:latin typeface="Arial" panose="020B0604020202020204" pitchFamily="34" charset="0"/>
                <a:cs typeface="Arial" panose="020B0604020202020204" pitchFamily="34" charset="0"/>
              </a:rPr>
              <a:t>.</a:t>
            </a:r>
          </a:p>
          <a:p>
            <a:pPr>
              <a:defRPr/>
            </a:pPr>
            <a:endParaRPr lang="en-GB" sz="800" dirty="0">
              <a:solidFill>
                <a:srgbClr val="7F7F7F"/>
              </a:solidFill>
              <a:latin typeface="Arial" panose="020B0604020202020204" pitchFamily="34" charset="0"/>
              <a:cs typeface="Arial" panose="020B0604020202020204" pitchFamily="34" charset="0"/>
            </a:endParaRPr>
          </a:p>
        </p:txBody>
      </p:sp>
      <p:sp>
        <p:nvSpPr>
          <p:cNvPr id="6" name="Rectangle 5"/>
          <p:cNvSpPr/>
          <p:nvPr/>
        </p:nvSpPr>
        <p:spPr>
          <a:xfrm>
            <a:off x="451816" y="1144924"/>
            <a:ext cx="9530384" cy="400110"/>
          </a:xfrm>
          <a:prstGeom prst="rect">
            <a:avLst/>
          </a:prstGeom>
        </p:spPr>
        <p:txBody>
          <a:bodyPr wrap="square">
            <a:spAutoFit/>
          </a:bodyPr>
          <a:lstStyle/>
          <a:p>
            <a:pPr>
              <a:defRPr/>
            </a:pPr>
            <a:r>
              <a:rPr lang="en-GB" sz="2000" b="1" dirty="0">
                <a:solidFill>
                  <a:srgbClr val="272727"/>
                </a:solidFill>
              </a:rPr>
              <a:t>Chris: 54 year old office worker with type 2 diabetes mellitus (T2DM)</a:t>
            </a:r>
            <a:endParaRPr lang="en-US" sz="2000" b="1" dirty="0">
              <a:solidFill>
                <a:srgbClr val="272727"/>
              </a:solidFill>
            </a:endParaRPr>
          </a:p>
        </p:txBody>
      </p:sp>
      <p:sp>
        <p:nvSpPr>
          <p:cNvPr id="8" name="Rectangle 7"/>
          <p:cNvSpPr/>
          <p:nvPr/>
        </p:nvSpPr>
        <p:spPr>
          <a:xfrm>
            <a:off x="451816" y="1740438"/>
            <a:ext cx="9021368" cy="3765133"/>
          </a:xfrm>
          <a:prstGeom prst="rect">
            <a:avLst/>
          </a:prstGeom>
        </p:spPr>
        <p:txBody>
          <a:bodyPr wrap="square">
            <a:spAutoFit/>
          </a:bodyPr>
          <a:lstStyle/>
          <a:p>
            <a:pPr marL="263525" indent="-173038">
              <a:spcAft>
                <a:spcPts val="400"/>
              </a:spcAft>
              <a:buFont typeface="Arial"/>
              <a:buChar char="•"/>
              <a:defRPr/>
            </a:pPr>
            <a:r>
              <a:rPr lang="en-GB" sz="1600" dirty="0">
                <a:solidFill>
                  <a:srgbClr val="272727"/>
                </a:solidFill>
              </a:rPr>
              <a:t>He had his bloods taken in GP diabetic clinic and a testosterone level was added                               to the screening.</a:t>
            </a:r>
          </a:p>
          <a:p>
            <a:pPr marL="720725" lvl="1" indent="-173038">
              <a:spcAft>
                <a:spcPts val="400"/>
              </a:spcAft>
              <a:buFont typeface="Arial" panose="020B0604020202020204" pitchFamily="34" charset="0"/>
              <a:buChar char="-"/>
              <a:defRPr/>
            </a:pPr>
            <a:r>
              <a:rPr lang="en-GB" sz="1600" dirty="0">
                <a:solidFill>
                  <a:srgbClr val="272727"/>
                </a:solidFill>
              </a:rPr>
              <a:t>Total Testosterone (TT) = 5.6nmol/L, Free Testosterone (FT) = 0.125nmol/L</a:t>
            </a:r>
          </a:p>
          <a:p>
            <a:pPr marL="263525" indent="-173038">
              <a:spcAft>
                <a:spcPts val="400"/>
              </a:spcAft>
              <a:buFont typeface="Arial"/>
              <a:buChar char="•"/>
              <a:defRPr/>
            </a:pPr>
            <a:r>
              <a:rPr lang="en-GB" sz="1600" dirty="0">
                <a:solidFill>
                  <a:srgbClr val="272727"/>
                </a:solidFill>
              </a:rPr>
              <a:t>Chris was asked to attend the practice to discuss these results. On further questioning it transpired that he was dissatisfied with his erections and had a low libido.</a:t>
            </a:r>
          </a:p>
          <a:p>
            <a:pPr marL="720725" lvl="1" indent="-173038">
              <a:spcAft>
                <a:spcPts val="400"/>
              </a:spcAft>
              <a:buFont typeface="Arial" panose="020B0604020202020204" pitchFamily="34" charset="0"/>
              <a:buChar char="-"/>
              <a:defRPr/>
            </a:pPr>
            <a:r>
              <a:rPr lang="en-GB" sz="1600" dirty="0">
                <a:solidFill>
                  <a:srgbClr val="272727"/>
                </a:solidFill>
              </a:rPr>
              <a:t>His AMS score was 48 (moderate to severe symptoms)</a:t>
            </a:r>
          </a:p>
          <a:p>
            <a:pPr marL="720725" lvl="1" indent="-173038">
              <a:spcAft>
                <a:spcPts val="400"/>
              </a:spcAft>
              <a:buFont typeface="Arial" panose="020B0604020202020204" pitchFamily="34" charset="0"/>
              <a:buChar char="-"/>
              <a:defRPr/>
            </a:pPr>
            <a:r>
              <a:rPr lang="en-GB" sz="1600" dirty="0">
                <a:solidFill>
                  <a:srgbClr val="272727"/>
                </a:solidFill>
              </a:rPr>
              <a:t>Waist circumference: 42 inches</a:t>
            </a:r>
          </a:p>
          <a:p>
            <a:pPr marL="720725" lvl="1" indent="-173038">
              <a:spcAft>
                <a:spcPts val="400"/>
              </a:spcAft>
              <a:buFont typeface="Arial" panose="020B0604020202020204" pitchFamily="34" charset="0"/>
              <a:buChar char="-"/>
              <a:defRPr/>
            </a:pPr>
            <a:r>
              <a:rPr lang="en-GB" sz="1600" dirty="0">
                <a:solidFill>
                  <a:srgbClr val="272727"/>
                </a:solidFill>
              </a:rPr>
              <a:t>HbA1c: 68mmol/mol</a:t>
            </a:r>
          </a:p>
          <a:p>
            <a:pPr marL="263525" indent="-173038">
              <a:spcAft>
                <a:spcPts val="400"/>
              </a:spcAft>
              <a:buFont typeface="Arial"/>
              <a:buChar char="•"/>
              <a:defRPr/>
            </a:pPr>
            <a:r>
              <a:rPr lang="en-GB" sz="1600" dirty="0">
                <a:solidFill>
                  <a:srgbClr val="272727"/>
                </a:solidFill>
              </a:rPr>
              <a:t>Chris was counselled regarding TD and had no contraindications to testosterone therapy (</a:t>
            </a:r>
            <a:r>
              <a:rPr lang="en-GB" sz="1600" dirty="0" err="1">
                <a:solidFill>
                  <a:srgbClr val="272727"/>
                </a:solidFill>
              </a:rPr>
              <a:t>TTh</a:t>
            </a:r>
            <a:r>
              <a:rPr lang="en-GB" sz="1600" dirty="0">
                <a:solidFill>
                  <a:srgbClr val="272727"/>
                </a:solidFill>
              </a:rPr>
              <a:t>). </a:t>
            </a:r>
          </a:p>
          <a:p>
            <a:pPr marL="263525" indent="-173038">
              <a:spcAft>
                <a:spcPts val="400"/>
              </a:spcAft>
              <a:buFont typeface="Arial"/>
              <a:buChar char="•"/>
              <a:defRPr/>
            </a:pPr>
            <a:r>
              <a:rPr lang="en-GB" sz="1600" dirty="0">
                <a:solidFill>
                  <a:srgbClr val="272727"/>
                </a:solidFill>
              </a:rPr>
              <a:t>He was started on daily testosterone gel and his PDE5i was changed to a daily dose.</a:t>
            </a:r>
          </a:p>
          <a:p>
            <a:pPr marL="90487">
              <a:spcAft>
                <a:spcPts val="400"/>
              </a:spcAft>
              <a:defRPr/>
            </a:pPr>
            <a:endParaRPr lang="en-US" sz="2000" dirty="0">
              <a:solidFill>
                <a:srgbClr val="272727"/>
              </a:solidFill>
              <a:latin typeface="Arial"/>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0441" y="1740438"/>
            <a:ext cx="2228058" cy="2228058"/>
          </a:xfrm>
          <a:prstGeom prst="rect">
            <a:avLst/>
          </a:prstGeom>
        </p:spPr>
      </p:pic>
    </p:spTree>
    <p:extLst>
      <p:ext uri="{BB962C8B-B14F-4D97-AF65-F5344CB8AC3E}">
        <p14:creationId xmlns:p14="http://schemas.microsoft.com/office/powerpoint/2010/main" val="2728048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52400"/>
            <a:ext cx="324040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402336" y="683231"/>
            <a:ext cx="8848344" cy="1926168"/>
          </a:xfrm>
          <a:noFill/>
        </p:spPr>
        <p:txBody>
          <a:bodyPr wrap="square">
            <a:spAutoFit/>
          </a:bodyPr>
          <a:lstStyle/>
          <a:p>
            <a:r>
              <a:rPr lang="en-GB" sz="4400" dirty="0"/>
              <a:t>Treatment of TD with Testosterone Therapy (</a:t>
            </a:r>
            <a:r>
              <a:rPr lang="en-GB" sz="4400" dirty="0" err="1"/>
              <a:t>TTh</a:t>
            </a:r>
            <a:r>
              <a:rPr lang="en-GB" sz="4400" dirty="0"/>
              <a:t>)</a:t>
            </a:r>
            <a:br>
              <a:rPr lang="en-GB" sz="4400" dirty="0"/>
            </a:br>
            <a:r>
              <a:rPr lang="en-GB" sz="4400" dirty="0"/>
              <a:t>in Adult Men</a:t>
            </a:r>
          </a:p>
        </p:txBody>
      </p:sp>
    </p:spTree>
    <p:extLst>
      <p:ext uri="{BB962C8B-B14F-4D97-AF65-F5344CB8AC3E}">
        <p14:creationId xmlns:p14="http://schemas.microsoft.com/office/powerpoint/2010/main" val="4081572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7824" y="1336520"/>
            <a:ext cx="8847970" cy="3555538"/>
          </a:xfrm>
        </p:spPr>
        <p:txBody>
          <a:bodyPr>
            <a:normAutofit/>
          </a:bodyPr>
          <a:lstStyle/>
          <a:p>
            <a:pPr>
              <a:buClrTx/>
              <a:buFont typeface="Arial" panose="020B0604020202020204" pitchFamily="34" charset="0"/>
              <a:buChar char="•"/>
            </a:pPr>
            <a:r>
              <a:rPr lang="en-GB" sz="2000" b="1" dirty="0">
                <a:solidFill>
                  <a:srgbClr val="000000"/>
                </a:solidFill>
              </a:rPr>
              <a:t>Confirm Diagnosis</a:t>
            </a:r>
          </a:p>
          <a:p>
            <a:pPr lvl="1">
              <a:buClrTx/>
              <a:buFont typeface="Wingdings" panose="05000000000000000000" pitchFamily="2" charset="2"/>
              <a:buChar char="ü"/>
            </a:pPr>
            <a:r>
              <a:rPr lang="en-GB" sz="1800" dirty="0">
                <a:solidFill>
                  <a:srgbClr val="000000"/>
                </a:solidFill>
              </a:rPr>
              <a:t>Signs/Symptoms &amp; Biochemical Evidence (x2)</a:t>
            </a:r>
          </a:p>
          <a:p>
            <a:pPr lvl="1">
              <a:buClrTx/>
              <a:buFont typeface="Wingdings" panose="05000000000000000000" pitchFamily="2" charset="2"/>
              <a:buChar char="ü"/>
            </a:pPr>
            <a:r>
              <a:rPr lang="en-GB" sz="1800" dirty="0">
                <a:solidFill>
                  <a:srgbClr val="000000"/>
                </a:solidFill>
              </a:rPr>
              <a:t>Physical Examination</a:t>
            </a:r>
          </a:p>
          <a:p>
            <a:pPr>
              <a:buClrTx/>
              <a:buFont typeface="Arial" panose="020B0604020202020204" pitchFamily="34" charset="0"/>
              <a:buChar char="•"/>
            </a:pPr>
            <a:r>
              <a:rPr lang="en-GB" sz="2000" b="1" dirty="0">
                <a:solidFill>
                  <a:srgbClr val="000000"/>
                </a:solidFill>
              </a:rPr>
              <a:t>Consider Aetiology</a:t>
            </a:r>
          </a:p>
          <a:p>
            <a:pPr lvl="1">
              <a:buClrTx/>
              <a:buFont typeface="Wingdings" panose="05000000000000000000" pitchFamily="2" charset="2"/>
              <a:buChar char="ü"/>
            </a:pPr>
            <a:r>
              <a:rPr lang="en-GB" sz="1800" dirty="0">
                <a:solidFill>
                  <a:srgbClr val="000000"/>
                </a:solidFill>
              </a:rPr>
              <a:t>Primary or Secondary (Check LH/FSH)</a:t>
            </a:r>
          </a:p>
          <a:p>
            <a:pPr lvl="1">
              <a:buClrTx/>
              <a:buFont typeface="Wingdings" panose="05000000000000000000" pitchFamily="2" charset="2"/>
              <a:buChar char="ü"/>
            </a:pPr>
            <a:r>
              <a:rPr lang="en-GB" sz="1800" dirty="0">
                <a:solidFill>
                  <a:srgbClr val="000000"/>
                </a:solidFill>
              </a:rPr>
              <a:t>Reversible (Opioids, Glucocorticoids, Anti-Psychotics) </a:t>
            </a:r>
          </a:p>
          <a:p>
            <a:pPr>
              <a:buClrTx/>
              <a:buFont typeface="Arial" panose="020B0604020202020204" pitchFamily="34" charset="0"/>
              <a:buChar char="•"/>
            </a:pPr>
            <a:r>
              <a:rPr lang="en-GB" sz="2000" b="1" dirty="0">
                <a:solidFill>
                  <a:srgbClr val="000000"/>
                </a:solidFill>
              </a:rPr>
              <a:t>Consider Contraindications &amp; Cautions*</a:t>
            </a:r>
          </a:p>
          <a:p>
            <a:pPr lvl="1">
              <a:buClrTx/>
              <a:buFont typeface="Wingdings" panose="05000000000000000000" pitchFamily="2" charset="2"/>
              <a:buChar char="ü"/>
            </a:pPr>
            <a:r>
              <a:rPr lang="en-GB" sz="1800" dirty="0" err="1">
                <a:solidFill>
                  <a:srgbClr val="000000"/>
                </a:solidFill>
              </a:rPr>
              <a:t>CaP</a:t>
            </a:r>
            <a:r>
              <a:rPr lang="en-GB" sz="1800" dirty="0">
                <a:solidFill>
                  <a:srgbClr val="000000"/>
                </a:solidFill>
              </a:rPr>
              <a:t>, Abnormal DRE, Breast Cancer</a:t>
            </a:r>
          </a:p>
          <a:p>
            <a:pPr lvl="1">
              <a:buClrTx/>
              <a:buFont typeface="Wingdings" panose="05000000000000000000" pitchFamily="2" charset="2"/>
              <a:buChar char="ü"/>
            </a:pPr>
            <a:r>
              <a:rPr lang="en-GB" sz="1800" dirty="0">
                <a:solidFill>
                  <a:srgbClr val="000000"/>
                </a:solidFill>
              </a:rPr>
              <a:t>Fertility requirement, Haematocrit &lt;54%</a:t>
            </a:r>
          </a:p>
          <a:p>
            <a:pPr marL="457200" lvl="1" indent="0">
              <a:buNone/>
            </a:pPr>
            <a:endParaRPr lang="en-GB" dirty="0"/>
          </a:p>
        </p:txBody>
      </p:sp>
      <p:sp>
        <p:nvSpPr>
          <p:cNvPr id="6" name="object 5"/>
          <p:cNvSpPr txBox="1">
            <a:spLocks noGrp="1"/>
          </p:cNvSpPr>
          <p:nvPr>
            <p:ph type="title"/>
          </p:nvPr>
        </p:nvSpPr>
        <p:spPr>
          <a:xfrm>
            <a:off x="944114" y="87747"/>
            <a:ext cx="9514550" cy="1074653"/>
          </a:xfrm>
          <a:prstGeom prst="rect">
            <a:avLst/>
          </a:prstGeom>
        </p:spPr>
        <p:txBody>
          <a:bodyPr vert="horz" wrap="square" lIns="0" tIns="0" rIns="0" bIns="0" rtlCol="0" anchor="ctr">
            <a:noAutofit/>
          </a:bodyPr>
          <a:lstStyle/>
          <a:p>
            <a:pPr marL="12700" algn="ctr">
              <a:lnSpc>
                <a:spcPts val="4175"/>
              </a:lnSpc>
              <a:spcBef>
                <a:spcPts val="208"/>
              </a:spcBef>
              <a:defRPr/>
            </a:pPr>
            <a:r>
              <a:rPr sz="4800" kern="0" baseline="3413" dirty="0">
                <a:solidFill>
                  <a:srgbClr val="000000"/>
                </a:solidFill>
                <a:cs typeface="Calibri"/>
              </a:rPr>
              <a:t>Testoster</a:t>
            </a:r>
            <a:r>
              <a:rPr sz="4800" kern="0" spc="-9" baseline="3413" dirty="0">
                <a:solidFill>
                  <a:srgbClr val="000000"/>
                </a:solidFill>
                <a:cs typeface="Calibri"/>
              </a:rPr>
              <a:t>o</a:t>
            </a:r>
            <a:r>
              <a:rPr sz="4800" kern="0" baseline="3413" dirty="0">
                <a:solidFill>
                  <a:srgbClr val="000000"/>
                </a:solidFill>
                <a:cs typeface="Calibri"/>
              </a:rPr>
              <a:t>ne</a:t>
            </a:r>
            <a:r>
              <a:rPr sz="4800" kern="0" spc="24" baseline="3413" dirty="0">
                <a:solidFill>
                  <a:srgbClr val="000000"/>
                </a:solidFill>
                <a:cs typeface="Calibri"/>
              </a:rPr>
              <a:t> </a:t>
            </a:r>
            <a:r>
              <a:rPr sz="4800" kern="0" baseline="3413" dirty="0">
                <a:solidFill>
                  <a:srgbClr val="000000"/>
                </a:solidFill>
                <a:cs typeface="Calibri"/>
              </a:rPr>
              <a:t>Therapy: </a:t>
            </a:r>
            <a:r>
              <a:rPr lang="en-GB" sz="4800" kern="0" baseline="3413" dirty="0">
                <a:solidFill>
                  <a:srgbClr val="000000"/>
                </a:solidFill>
                <a:cs typeface="Calibri"/>
              </a:rPr>
              <a:t>Prior to Initiation</a:t>
            </a:r>
            <a:endParaRPr sz="4800" kern="0" dirty="0">
              <a:solidFill>
                <a:srgbClr val="000000"/>
              </a:solidFill>
              <a:cs typeface="Calibri"/>
            </a:endParaRPr>
          </a:p>
        </p:txBody>
      </p:sp>
      <p:sp>
        <p:nvSpPr>
          <p:cNvPr id="8" name="Rectangle 7">
            <a:extLst>
              <a:ext uri="{FF2B5EF4-FFF2-40B4-BE49-F238E27FC236}">
                <a16:creationId xmlns:a16="http://schemas.microsoft.com/office/drawing/2014/main" id="{C12034D0-9DAD-4FD2-9F94-DD4DDB968196}"/>
              </a:ext>
            </a:extLst>
          </p:cNvPr>
          <p:cNvSpPr/>
          <p:nvPr/>
        </p:nvSpPr>
        <p:spPr>
          <a:xfrm>
            <a:off x="1504629" y="5983113"/>
            <a:ext cx="4068743" cy="276999"/>
          </a:xfrm>
          <a:prstGeom prst="rect">
            <a:avLst/>
          </a:prstGeom>
        </p:spPr>
        <p:txBody>
          <a:bodyPr wrap="none">
            <a:spAutoFit/>
          </a:bodyPr>
          <a:lstStyle/>
          <a:p>
            <a:r>
              <a:rPr lang="en-GB" sz="1200" b="1" dirty="0">
                <a:solidFill>
                  <a:srgbClr val="000000"/>
                </a:solidFill>
              </a:rPr>
              <a:t>Hackett, G; Kirby, M et al J Sex Med 2017;14:1504-1523</a:t>
            </a:r>
          </a:p>
        </p:txBody>
      </p:sp>
      <p:sp>
        <p:nvSpPr>
          <p:cNvPr id="11" name="TextBox 10">
            <a:extLst>
              <a:ext uri="{FF2B5EF4-FFF2-40B4-BE49-F238E27FC236}">
                <a16:creationId xmlns:a16="http://schemas.microsoft.com/office/drawing/2014/main" id="{114A4DDB-4F88-45AB-935D-1FEBB5907971}"/>
              </a:ext>
            </a:extLst>
          </p:cNvPr>
          <p:cNvSpPr txBox="1"/>
          <p:nvPr/>
        </p:nvSpPr>
        <p:spPr>
          <a:xfrm>
            <a:off x="650365" y="5066178"/>
            <a:ext cx="10102048" cy="276999"/>
          </a:xfrm>
          <a:prstGeom prst="rect">
            <a:avLst/>
          </a:prstGeom>
          <a:noFill/>
        </p:spPr>
        <p:txBody>
          <a:bodyPr wrap="square">
            <a:spAutoFit/>
          </a:bodyPr>
          <a:lstStyle/>
          <a:p>
            <a:pPr algn="ctr"/>
            <a:r>
              <a:rPr lang="en-GB" sz="1200" b="1" dirty="0">
                <a:solidFill>
                  <a:schemeClr val="accent5"/>
                </a:solidFill>
              </a:rPr>
              <a:t>*Please consult the Summary of Product Characteristics or Prescribing Information for a full list of cautions and contraindications</a:t>
            </a:r>
          </a:p>
        </p:txBody>
      </p:sp>
    </p:spTree>
    <p:extLst>
      <p:ext uri="{BB962C8B-B14F-4D97-AF65-F5344CB8AC3E}">
        <p14:creationId xmlns:p14="http://schemas.microsoft.com/office/powerpoint/2010/main" val="31913720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E8E23-9E83-4904-A90C-47C132F82473}"/>
              </a:ext>
            </a:extLst>
          </p:cNvPr>
          <p:cNvSpPr>
            <a:spLocks noGrp="1"/>
          </p:cNvSpPr>
          <p:nvPr>
            <p:ph type="title"/>
          </p:nvPr>
        </p:nvSpPr>
        <p:spPr>
          <a:xfrm>
            <a:off x="1981200" y="136526"/>
            <a:ext cx="8229600" cy="949551"/>
          </a:xfrm>
        </p:spPr>
        <p:txBody>
          <a:bodyPr>
            <a:normAutofit fontScale="90000"/>
          </a:bodyPr>
          <a:lstStyle/>
          <a:p>
            <a:pPr algn="ctr"/>
            <a:r>
              <a:rPr lang="en-GB" sz="4000" dirty="0">
                <a:solidFill>
                  <a:srgbClr val="000000"/>
                </a:solidFill>
              </a:rPr>
              <a:t>Testosterone Therapy (</a:t>
            </a:r>
            <a:r>
              <a:rPr lang="en-GB" sz="4000" dirty="0" err="1">
                <a:solidFill>
                  <a:srgbClr val="000000"/>
                </a:solidFill>
              </a:rPr>
              <a:t>TTh</a:t>
            </a:r>
            <a:r>
              <a:rPr lang="en-GB" sz="4000" dirty="0">
                <a:solidFill>
                  <a:srgbClr val="000000"/>
                </a:solidFill>
              </a:rPr>
              <a:t>) – UK </a:t>
            </a:r>
            <a:r>
              <a:rPr lang="en-GB" sz="4000" baseline="30000" dirty="0">
                <a:solidFill>
                  <a:srgbClr val="000000"/>
                </a:solidFill>
              </a:rPr>
              <a:t>1</a:t>
            </a:r>
            <a:r>
              <a:rPr lang="en-GB" sz="4000" dirty="0">
                <a:solidFill>
                  <a:srgbClr val="000000"/>
                </a:solidFill>
              </a:rPr>
              <a:t> </a:t>
            </a:r>
          </a:p>
        </p:txBody>
      </p:sp>
      <p:sp>
        <p:nvSpPr>
          <p:cNvPr id="5" name="Content Placeholder 2">
            <a:extLst>
              <a:ext uri="{FF2B5EF4-FFF2-40B4-BE49-F238E27FC236}">
                <a16:creationId xmlns:a16="http://schemas.microsoft.com/office/drawing/2014/main" id="{7DE1B2B0-CBF2-4090-93C8-AAAF4D7F8205}"/>
              </a:ext>
            </a:extLst>
          </p:cNvPr>
          <p:cNvSpPr txBox="1">
            <a:spLocks/>
          </p:cNvSpPr>
          <p:nvPr/>
        </p:nvSpPr>
        <p:spPr>
          <a:xfrm>
            <a:off x="5772702" y="1775637"/>
            <a:ext cx="5647774" cy="360774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tx2"/>
              </a:buClr>
              <a:buFont typeface="Arial"/>
              <a:buChar char="•"/>
              <a:defRPr sz="32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2pPr>
            <a:lvl3pPr marL="1143000" indent="-22860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Tx/>
              <a:buFont typeface="Arial" panose="020B0604020202020204" pitchFamily="34" charset="0"/>
              <a:buChar char="•"/>
              <a:defRPr/>
            </a:pPr>
            <a:r>
              <a:rPr lang="en-GB" sz="2400" dirty="0">
                <a:solidFill>
                  <a:srgbClr val="000000"/>
                </a:solidFill>
                <a:latin typeface="+mn-lt"/>
              </a:rPr>
              <a:t>Preparations differ:</a:t>
            </a:r>
          </a:p>
          <a:p>
            <a:pPr lvl="1">
              <a:buClrTx/>
              <a:buFont typeface="Wingdings" panose="05000000000000000000" pitchFamily="2" charset="2"/>
              <a:buChar char="Ø"/>
              <a:defRPr/>
            </a:pPr>
            <a:r>
              <a:rPr lang="en-GB" sz="2000" dirty="0">
                <a:solidFill>
                  <a:srgbClr val="000000"/>
                </a:solidFill>
                <a:latin typeface="+mn-lt"/>
              </a:rPr>
              <a:t>Route of delivery</a:t>
            </a:r>
          </a:p>
          <a:p>
            <a:pPr lvl="1">
              <a:buClrTx/>
              <a:buFont typeface="Wingdings" panose="05000000000000000000" pitchFamily="2" charset="2"/>
              <a:buChar char="Ø"/>
              <a:defRPr/>
            </a:pPr>
            <a:r>
              <a:rPr lang="en-GB" sz="2000" dirty="0">
                <a:solidFill>
                  <a:srgbClr val="000000"/>
                </a:solidFill>
                <a:latin typeface="+mn-lt"/>
              </a:rPr>
              <a:t>Ease of use</a:t>
            </a:r>
          </a:p>
          <a:p>
            <a:pPr lvl="1">
              <a:buClrTx/>
              <a:buFont typeface="Wingdings" panose="05000000000000000000" pitchFamily="2" charset="2"/>
              <a:buChar char="Ø"/>
              <a:defRPr/>
            </a:pPr>
            <a:r>
              <a:rPr lang="en-GB" sz="2000" dirty="0">
                <a:solidFill>
                  <a:srgbClr val="000000"/>
                </a:solidFill>
                <a:latin typeface="+mn-lt"/>
              </a:rPr>
              <a:t>Pharmacokinetics</a:t>
            </a:r>
          </a:p>
          <a:p>
            <a:pPr lvl="1">
              <a:buClrTx/>
              <a:buFont typeface="Wingdings" panose="05000000000000000000" pitchFamily="2" charset="2"/>
              <a:buChar char="Ø"/>
              <a:defRPr/>
            </a:pPr>
            <a:r>
              <a:rPr lang="en-GB" sz="2000" dirty="0">
                <a:solidFill>
                  <a:srgbClr val="000000"/>
                </a:solidFill>
                <a:latin typeface="+mn-lt"/>
              </a:rPr>
              <a:t>Cost</a:t>
            </a:r>
          </a:p>
          <a:p>
            <a:pPr>
              <a:buClrTx/>
              <a:buFont typeface="Arial" panose="020B0604020202020204" pitchFamily="34" charset="0"/>
              <a:buChar char="•"/>
              <a:defRPr/>
            </a:pPr>
            <a:r>
              <a:rPr lang="en-GB" sz="2400" b="1" dirty="0">
                <a:solidFill>
                  <a:srgbClr val="000000"/>
                </a:solidFill>
                <a:latin typeface="+mn-lt"/>
              </a:rPr>
              <a:t>Compliance</a:t>
            </a:r>
            <a:r>
              <a:rPr lang="en-GB" sz="2400" dirty="0">
                <a:solidFill>
                  <a:srgbClr val="000000"/>
                </a:solidFill>
                <a:latin typeface="+mn-lt"/>
              </a:rPr>
              <a:t> is crucial</a:t>
            </a:r>
          </a:p>
          <a:p>
            <a:pPr>
              <a:buClrTx/>
              <a:buFont typeface="Arial" panose="020B0604020202020204" pitchFamily="34" charset="0"/>
              <a:buChar char="•"/>
              <a:defRPr/>
            </a:pPr>
            <a:r>
              <a:rPr lang="en-GB" sz="2400" dirty="0">
                <a:solidFill>
                  <a:srgbClr val="000000"/>
                </a:solidFill>
                <a:latin typeface="+mn-lt"/>
              </a:rPr>
              <a:t>Must </a:t>
            </a:r>
            <a:r>
              <a:rPr lang="en-GB" sz="2400" b="1" dirty="0">
                <a:solidFill>
                  <a:srgbClr val="000000"/>
                </a:solidFill>
                <a:latin typeface="+mn-lt"/>
              </a:rPr>
              <a:t>advise </a:t>
            </a:r>
            <a:r>
              <a:rPr lang="en-GB" sz="2400" dirty="0">
                <a:solidFill>
                  <a:srgbClr val="000000"/>
                </a:solidFill>
                <a:latin typeface="+mn-lt"/>
              </a:rPr>
              <a:t>re: all options, including not treating i.e. lifestyle advice</a:t>
            </a:r>
          </a:p>
        </p:txBody>
      </p:sp>
      <p:pic>
        <p:nvPicPr>
          <p:cNvPr id="6" name="Picture 12" descr="https://www.adlershop.ch/p51334/67200/tostran-gel-20-mg-g-60-g-800x800.jpg">
            <a:extLst>
              <a:ext uri="{FF2B5EF4-FFF2-40B4-BE49-F238E27FC236}">
                <a16:creationId xmlns:a16="http://schemas.microsoft.com/office/drawing/2014/main" id="{35930DAB-AB71-4850-BE27-DB59A7C113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8479" y="3572558"/>
            <a:ext cx="701723" cy="23737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1E0067B-506A-4091-9577-F790F31FDC3D}"/>
              </a:ext>
            </a:extLst>
          </p:cNvPr>
          <p:cNvPicPr>
            <a:picLocks noChangeAspect="1"/>
          </p:cNvPicPr>
          <p:nvPr/>
        </p:nvPicPr>
        <p:blipFill>
          <a:blip r:embed="rId3"/>
          <a:stretch>
            <a:fillRect/>
          </a:stretch>
        </p:blipFill>
        <p:spPr>
          <a:xfrm>
            <a:off x="3701290" y="3493427"/>
            <a:ext cx="1137189" cy="2548302"/>
          </a:xfrm>
          <a:prstGeom prst="rect">
            <a:avLst/>
          </a:prstGeom>
        </p:spPr>
      </p:pic>
      <p:pic>
        <p:nvPicPr>
          <p:cNvPr id="13" name="Picture 12">
            <a:extLst>
              <a:ext uri="{FF2B5EF4-FFF2-40B4-BE49-F238E27FC236}">
                <a16:creationId xmlns:a16="http://schemas.microsoft.com/office/drawing/2014/main" id="{2295501F-6046-4E18-B753-B03B0CEC458C}"/>
              </a:ext>
            </a:extLst>
          </p:cNvPr>
          <p:cNvPicPr>
            <a:picLocks noChangeAspect="1"/>
          </p:cNvPicPr>
          <p:nvPr/>
        </p:nvPicPr>
        <p:blipFill>
          <a:blip r:embed="rId4"/>
          <a:stretch>
            <a:fillRect/>
          </a:stretch>
        </p:blipFill>
        <p:spPr>
          <a:xfrm>
            <a:off x="1728454" y="4501829"/>
            <a:ext cx="2004736" cy="1496960"/>
          </a:xfrm>
          <a:prstGeom prst="rect">
            <a:avLst/>
          </a:prstGeom>
        </p:spPr>
      </p:pic>
      <p:pic>
        <p:nvPicPr>
          <p:cNvPr id="11" name="Picture 10">
            <a:extLst>
              <a:ext uri="{FF2B5EF4-FFF2-40B4-BE49-F238E27FC236}">
                <a16:creationId xmlns:a16="http://schemas.microsoft.com/office/drawing/2014/main" id="{511271EF-40B2-45D5-B34C-91D088B32FFE}"/>
              </a:ext>
            </a:extLst>
          </p:cNvPr>
          <p:cNvPicPr>
            <a:picLocks noChangeAspect="1"/>
          </p:cNvPicPr>
          <p:nvPr/>
        </p:nvPicPr>
        <p:blipFill>
          <a:blip r:embed="rId5"/>
          <a:stretch>
            <a:fillRect/>
          </a:stretch>
        </p:blipFill>
        <p:spPr>
          <a:xfrm>
            <a:off x="1783095" y="961900"/>
            <a:ext cx="3794346" cy="2467100"/>
          </a:xfrm>
          <a:prstGeom prst="rect">
            <a:avLst/>
          </a:prstGeom>
        </p:spPr>
      </p:pic>
      <p:pic>
        <p:nvPicPr>
          <p:cNvPr id="7" name="Picture 2" descr="http://www.nebido.com/html/images/upload/Patients/nebido/image1g.jpg">
            <a:extLst>
              <a:ext uri="{FF2B5EF4-FFF2-40B4-BE49-F238E27FC236}">
                <a16:creationId xmlns:a16="http://schemas.microsoft.com/office/drawing/2014/main" id="{7A26126E-232C-41CE-8683-D8BF3D58D37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83096" y="3141939"/>
            <a:ext cx="1950095" cy="123880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2B4B947-F590-4B2C-9284-C7AF677C084E}"/>
              </a:ext>
            </a:extLst>
          </p:cNvPr>
          <p:cNvSpPr/>
          <p:nvPr/>
        </p:nvSpPr>
        <p:spPr>
          <a:xfrm>
            <a:off x="8692595" y="6072945"/>
            <a:ext cx="3036409" cy="283667"/>
          </a:xfrm>
          <a:prstGeom prst="rect">
            <a:avLst/>
          </a:prstGeom>
        </p:spPr>
        <p:txBody>
          <a:bodyPr wrap="none">
            <a:spAutoFit/>
          </a:bodyPr>
          <a:lstStyle/>
          <a:p>
            <a:pPr marL="342900" indent="-342900" hangingPunct="0">
              <a:lnSpc>
                <a:spcPct val="107000"/>
              </a:lnSpc>
              <a:buFont typeface="+mj-lt"/>
              <a:buAutoNum type="arabicPeriod"/>
              <a:tabLst>
                <a:tab pos="228600" algn="l"/>
              </a:tabLst>
            </a:pPr>
            <a:r>
              <a:rPr lang="en-GB" sz="1200" dirty="0">
                <a:solidFill>
                  <a:srgbClr val="000000"/>
                </a:solidFill>
                <a:ea typeface="Times New Roman" panose="02020603050405020304" pitchFamily="18" charset="0"/>
                <a:cs typeface="Times New Roman" panose="02020603050405020304" pitchFamily="18" charset="0"/>
              </a:rPr>
              <a:t>MIMS Online: Accessed Feb 2021</a:t>
            </a:r>
          </a:p>
        </p:txBody>
      </p:sp>
    </p:spTree>
    <p:extLst>
      <p:ext uri="{BB962C8B-B14F-4D97-AF65-F5344CB8AC3E}">
        <p14:creationId xmlns:p14="http://schemas.microsoft.com/office/powerpoint/2010/main" val="17383629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D7392-A013-4958-BB05-E2DBAC378C62}"/>
              </a:ext>
            </a:extLst>
          </p:cNvPr>
          <p:cNvSpPr>
            <a:spLocks noGrp="1"/>
          </p:cNvSpPr>
          <p:nvPr>
            <p:ph type="title"/>
          </p:nvPr>
        </p:nvSpPr>
        <p:spPr>
          <a:xfrm>
            <a:off x="1755169" y="198045"/>
            <a:ext cx="8229600" cy="1034902"/>
          </a:xfrm>
        </p:spPr>
        <p:txBody>
          <a:bodyPr>
            <a:normAutofit/>
          </a:bodyPr>
          <a:lstStyle/>
          <a:p>
            <a:pPr algn="ctr"/>
            <a:r>
              <a:rPr lang="en-US" altLang="en-US" sz="4400" dirty="0">
                <a:solidFill>
                  <a:schemeClr val="accent5"/>
                </a:solidFill>
              </a:rPr>
              <a:t>Testosterone Therapy (</a:t>
            </a:r>
            <a:r>
              <a:rPr lang="en-US" altLang="en-US" sz="4400" dirty="0" err="1">
                <a:solidFill>
                  <a:schemeClr val="accent5"/>
                </a:solidFill>
              </a:rPr>
              <a:t>TTh</a:t>
            </a:r>
            <a:r>
              <a:rPr lang="en-US" altLang="en-US" sz="4400" dirty="0">
                <a:solidFill>
                  <a:schemeClr val="accent5"/>
                </a:solidFill>
              </a:rPr>
              <a:t>)</a:t>
            </a:r>
            <a:endParaRPr lang="en-GB" sz="4400" dirty="0">
              <a:solidFill>
                <a:schemeClr val="accent5"/>
              </a:solidFill>
            </a:endParaRPr>
          </a:p>
        </p:txBody>
      </p:sp>
      <p:sp>
        <p:nvSpPr>
          <p:cNvPr id="5" name="Rectangle 3">
            <a:extLst>
              <a:ext uri="{FF2B5EF4-FFF2-40B4-BE49-F238E27FC236}">
                <a16:creationId xmlns:a16="http://schemas.microsoft.com/office/drawing/2014/main" id="{B23F8D78-72C6-431D-B753-CD5EE5B71557}"/>
              </a:ext>
            </a:extLst>
          </p:cNvPr>
          <p:cNvSpPr>
            <a:spLocks noGrp="1" noChangeArrowheads="1"/>
          </p:cNvSpPr>
          <p:nvPr>
            <p:ph idx="1"/>
          </p:nvPr>
        </p:nvSpPr>
        <p:spPr>
          <a:xfrm>
            <a:off x="628649" y="1495425"/>
            <a:ext cx="10106026" cy="3486150"/>
          </a:xfrm>
        </p:spPr>
        <p:txBody>
          <a:bodyPr>
            <a:noAutofit/>
          </a:bodyPr>
          <a:lstStyle/>
          <a:p>
            <a:pPr marL="0" indent="0" algn="ctr">
              <a:buClrTx/>
              <a:buNone/>
            </a:pPr>
            <a:r>
              <a:rPr lang="en-GB" altLang="en-US" sz="3600" b="1" u="sng" dirty="0">
                <a:solidFill>
                  <a:schemeClr val="accent5"/>
                </a:solidFill>
              </a:rPr>
              <a:t>The Major Goal of </a:t>
            </a:r>
            <a:r>
              <a:rPr lang="en-GB" altLang="en-US" sz="3600" b="1" u="sng" dirty="0" err="1">
                <a:solidFill>
                  <a:schemeClr val="accent5"/>
                </a:solidFill>
              </a:rPr>
              <a:t>TTh</a:t>
            </a:r>
            <a:r>
              <a:rPr lang="en-GB" altLang="en-US" sz="3600" b="1" u="sng" dirty="0">
                <a:solidFill>
                  <a:schemeClr val="accent5"/>
                </a:solidFill>
              </a:rPr>
              <a:t>:</a:t>
            </a:r>
          </a:p>
          <a:p>
            <a:pPr marL="0" indent="0" algn="ctr">
              <a:buClrTx/>
              <a:buNone/>
            </a:pPr>
            <a:endParaRPr lang="en-GB" altLang="en-US" sz="3600" b="1" dirty="0">
              <a:solidFill>
                <a:schemeClr val="accent5"/>
              </a:solidFill>
            </a:endParaRPr>
          </a:p>
          <a:p>
            <a:pPr marL="457200" lvl="1" indent="0" algn="ctr">
              <a:buClrTx/>
              <a:buNone/>
            </a:pPr>
            <a:r>
              <a:rPr lang="en-GB" altLang="en-US" sz="2800" dirty="0">
                <a:solidFill>
                  <a:schemeClr val="accent5"/>
                </a:solidFill>
              </a:rPr>
              <a:t>To achieve &amp; maintain normal physiological testosterone levels to relieve symptoms of androgen deficiency, such as loss of libido, erectile dysfunction, changes in body composition and psychological impairment</a:t>
            </a:r>
            <a:endParaRPr lang="en-NZ" altLang="en-US" sz="2800" dirty="0">
              <a:solidFill>
                <a:schemeClr val="accent5"/>
              </a:solidFill>
            </a:endParaRPr>
          </a:p>
        </p:txBody>
      </p:sp>
      <p:sp>
        <p:nvSpPr>
          <p:cNvPr id="6" name="TextBox 5">
            <a:extLst>
              <a:ext uri="{FF2B5EF4-FFF2-40B4-BE49-F238E27FC236}">
                <a16:creationId xmlns:a16="http://schemas.microsoft.com/office/drawing/2014/main" id="{2A3510BA-D3C3-4E45-A87F-0937BC470189}"/>
              </a:ext>
            </a:extLst>
          </p:cNvPr>
          <p:cNvSpPr txBox="1">
            <a:spLocks noChangeArrowheads="1"/>
          </p:cNvSpPr>
          <p:nvPr/>
        </p:nvSpPr>
        <p:spPr bwMode="auto">
          <a:xfrm>
            <a:off x="1755169" y="5834727"/>
            <a:ext cx="6705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rgbClr val="333333"/>
                </a:solidFill>
                <a:latin typeface="Verdana" panose="020B0604030504040204" pitchFamily="34" charset="0"/>
                <a:cs typeface="Arial" panose="020B0604020202020204" pitchFamily="34" charset="0"/>
              </a:defRPr>
            </a:lvl1pPr>
            <a:lvl2pPr marL="742950" indent="-285750" eaLnBrk="0" hangingPunct="0">
              <a:spcBef>
                <a:spcPct val="20000"/>
              </a:spcBef>
              <a:buChar char="–"/>
              <a:defRPr sz="2400">
                <a:solidFill>
                  <a:srgbClr val="333333"/>
                </a:solidFill>
                <a:latin typeface="Verdana" panose="020B0604030504040204" pitchFamily="34" charset="0"/>
                <a:cs typeface="Arial" panose="020B0604020202020204" pitchFamily="34" charset="0"/>
              </a:defRPr>
            </a:lvl2pPr>
            <a:lvl3pPr marL="1143000" indent="-228600" eaLnBrk="0" hangingPunct="0">
              <a:spcBef>
                <a:spcPct val="20000"/>
              </a:spcBef>
              <a:buChar char="•"/>
              <a:defRPr sz="2000">
                <a:solidFill>
                  <a:srgbClr val="333333"/>
                </a:solidFill>
                <a:latin typeface="Verdana" panose="020B0604030504040204" pitchFamily="34" charset="0"/>
                <a:cs typeface="Arial" panose="020B0604020202020204" pitchFamily="34" charset="0"/>
              </a:defRPr>
            </a:lvl3pPr>
            <a:lvl4pPr marL="1600200" indent="-228600" eaLnBrk="0" hangingPunct="0">
              <a:spcBef>
                <a:spcPct val="20000"/>
              </a:spcBef>
              <a:buChar char="–"/>
              <a:defRPr>
                <a:solidFill>
                  <a:srgbClr val="333333"/>
                </a:solidFill>
                <a:latin typeface="Verdana" panose="020B0604030504040204" pitchFamily="34" charset="0"/>
                <a:cs typeface="Arial" panose="020B0604020202020204" pitchFamily="34" charset="0"/>
              </a:defRPr>
            </a:lvl4pPr>
            <a:lvl5pPr marL="2057400" indent="-228600" eaLnBrk="0" hangingPunct="0">
              <a:spcBef>
                <a:spcPct val="20000"/>
              </a:spcBef>
              <a:buChar char="»"/>
              <a:defRPr>
                <a:solidFill>
                  <a:srgbClr val="333333"/>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a:solidFill>
                  <a:srgbClr val="333333"/>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a:solidFill>
                  <a:srgbClr val="333333"/>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a:solidFill>
                  <a:srgbClr val="333333"/>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a:solidFill>
                  <a:srgbClr val="333333"/>
                </a:solidFill>
                <a:latin typeface="Verdana" panose="020B0604030504040204" pitchFamily="34" charset="0"/>
                <a:cs typeface="Arial" panose="020B0604020202020204" pitchFamily="34" charset="0"/>
              </a:defRPr>
            </a:lvl9pPr>
          </a:lstStyle>
          <a:p>
            <a:pPr eaLnBrk="1" hangingPunct="1">
              <a:spcBef>
                <a:spcPct val="0"/>
              </a:spcBef>
              <a:buNone/>
              <a:defRPr/>
            </a:pPr>
            <a:r>
              <a:rPr lang="en-GB" altLang="en-US" sz="1200" kern="0" dirty="0">
                <a:solidFill>
                  <a:srgbClr val="000000"/>
                </a:solidFill>
                <a:latin typeface="+mn-lt"/>
              </a:rPr>
              <a:t>EMA/716062/2014  Pharmacovigilance Risk Assessment Committee (PRAC)</a:t>
            </a:r>
            <a:endParaRPr lang="en-NZ" altLang="en-US" sz="1200" kern="0" dirty="0">
              <a:solidFill>
                <a:srgbClr val="000000"/>
              </a:solidFill>
              <a:latin typeface="+mn-lt"/>
            </a:endParaRPr>
          </a:p>
        </p:txBody>
      </p:sp>
    </p:spTree>
    <p:extLst>
      <p:ext uri="{BB962C8B-B14F-4D97-AF65-F5344CB8AC3E}">
        <p14:creationId xmlns:p14="http://schemas.microsoft.com/office/powerpoint/2010/main" val="1115381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68C82C-3202-4255-A638-44FEDF36A180}"/>
              </a:ext>
            </a:extLst>
          </p:cNvPr>
          <p:cNvPicPr>
            <a:picLocks noChangeAspect="1"/>
          </p:cNvPicPr>
          <p:nvPr/>
        </p:nvPicPr>
        <p:blipFill>
          <a:blip r:embed="rId2"/>
          <a:stretch>
            <a:fillRect/>
          </a:stretch>
        </p:blipFill>
        <p:spPr>
          <a:xfrm>
            <a:off x="1257843" y="1035443"/>
            <a:ext cx="9324431" cy="4933956"/>
          </a:xfrm>
          <a:prstGeom prst="rect">
            <a:avLst/>
          </a:prstGeom>
        </p:spPr>
      </p:pic>
      <p:sp>
        <p:nvSpPr>
          <p:cNvPr id="6" name="Rectangle 5">
            <a:extLst>
              <a:ext uri="{FF2B5EF4-FFF2-40B4-BE49-F238E27FC236}">
                <a16:creationId xmlns:a16="http://schemas.microsoft.com/office/drawing/2014/main" id="{633B9B36-924C-435A-BC70-2259462D509D}"/>
              </a:ext>
            </a:extLst>
          </p:cNvPr>
          <p:cNvSpPr/>
          <p:nvPr/>
        </p:nvSpPr>
        <p:spPr>
          <a:xfrm>
            <a:off x="1531467" y="6077392"/>
            <a:ext cx="4068743" cy="276999"/>
          </a:xfrm>
          <a:prstGeom prst="rect">
            <a:avLst/>
          </a:prstGeom>
        </p:spPr>
        <p:txBody>
          <a:bodyPr wrap="none">
            <a:spAutoFit/>
          </a:bodyPr>
          <a:lstStyle/>
          <a:p>
            <a:r>
              <a:rPr lang="en-GB" sz="1200" b="1" dirty="0">
                <a:solidFill>
                  <a:srgbClr val="000000"/>
                </a:solidFill>
              </a:rPr>
              <a:t>Hackett, G; Kirby, M et al J Sex Med 2017;14:1504-1523</a:t>
            </a:r>
          </a:p>
        </p:txBody>
      </p:sp>
      <p:sp>
        <p:nvSpPr>
          <p:cNvPr id="7" name="object 5">
            <a:extLst>
              <a:ext uri="{FF2B5EF4-FFF2-40B4-BE49-F238E27FC236}">
                <a16:creationId xmlns:a16="http://schemas.microsoft.com/office/drawing/2014/main" id="{3E7BFD86-8A30-41D4-B19B-04F9D771E9D0}"/>
              </a:ext>
            </a:extLst>
          </p:cNvPr>
          <p:cNvSpPr txBox="1">
            <a:spLocks noGrp="1"/>
          </p:cNvSpPr>
          <p:nvPr>
            <p:ph type="title"/>
          </p:nvPr>
        </p:nvSpPr>
        <p:spPr>
          <a:xfrm>
            <a:off x="1981200" y="76201"/>
            <a:ext cx="8229600" cy="1131333"/>
          </a:xfrm>
          <a:prstGeom prst="rect">
            <a:avLst/>
          </a:prstGeom>
        </p:spPr>
        <p:txBody>
          <a:bodyPr vert="horz" wrap="square" lIns="0" tIns="0" rIns="0" bIns="0" rtlCol="0" anchor="ctr">
            <a:noAutofit/>
          </a:bodyPr>
          <a:lstStyle/>
          <a:p>
            <a:pPr marL="12700" algn="ctr" defTabSz="457200">
              <a:lnSpc>
                <a:spcPts val="4175"/>
              </a:lnSpc>
              <a:spcBef>
                <a:spcPts val="208"/>
              </a:spcBef>
              <a:defRPr/>
            </a:pPr>
            <a:r>
              <a:rPr lang="en-GB" sz="6000" b="1" baseline="3413" dirty="0">
                <a:solidFill>
                  <a:srgbClr val="005293"/>
                </a:solidFill>
                <a:latin typeface="Calibri"/>
                <a:ea typeface="+mn-ea"/>
                <a:cs typeface="Calibri"/>
              </a:rPr>
              <a:t> </a:t>
            </a:r>
            <a:r>
              <a:rPr lang="en-GB" sz="6000" b="1" spc="24" dirty="0">
                <a:solidFill>
                  <a:srgbClr val="005293"/>
                </a:solidFill>
                <a:latin typeface="Calibri"/>
                <a:ea typeface="+mn-ea"/>
                <a:cs typeface="Calibri"/>
              </a:rPr>
              <a:t>  </a:t>
            </a:r>
            <a:r>
              <a:rPr lang="en-GB" sz="4400" spc="24" dirty="0" err="1">
                <a:solidFill>
                  <a:srgbClr val="000000"/>
                </a:solidFill>
                <a:ea typeface="+mn-ea"/>
                <a:cs typeface="Calibri"/>
              </a:rPr>
              <a:t>TTh</a:t>
            </a:r>
            <a:r>
              <a:rPr lang="en-GB" sz="4400" spc="24" dirty="0">
                <a:solidFill>
                  <a:srgbClr val="000000"/>
                </a:solidFill>
                <a:ea typeface="+mn-ea"/>
                <a:cs typeface="Calibri"/>
              </a:rPr>
              <a:t> - ‘U’ Shaped Curve</a:t>
            </a:r>
            <a:endParaRPr sz="3200" dirty="0">
              <a:solidFill>
                <a:srgbClr val="000000"/>
              </a:solidFill>
              <a:ea typeface="+mn-ea"/>
              <a:cs typeface="Calibri"/>
            </a:endParaRPr>
          </a:p>
        </p:txBody>
      </p:sp>
      <p:sp>
        <p:nvSpPr>
          <p:cNvPr id="2" name="Rectangle 1">
            <a:extLst>
              <a:ext uri="{FF2B5EF4-FFF2-40B4-BE49-F238E27FC236}">
                <a16:creationId xmlns:a16="http://schemas.microsoft.com/office/drawing/2014/main" id="{F1B37A90-D8F3-47AF-A805-F3771AAFA8DF}"/>
              </a:ext>
            </a:extLst>
          </p:cNvPr>
          <p:cNvSpPr/>
          <p:nvPr/>
        </p:nvSpPr>
        <p:spPr>
          <a:xfrm>
            <a:off x="3962400" y="5076825"/>
            <a:ext cx="399097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4924C80-1B16-4754-9CC2-C8EFA5ABCFD8}"/>
              </a:ext>
            </a:extLst>
          </p:cNvPr>
          <p:cNvSpPr txBox="1"/>
          <p:nvPr/>
        </p:nvSpPr>
        <p:spPr>
          <a:xfrm>
            <a:off x="4086225" y="5019675"/>
            <a:ext cx="485775" cy="369332"/>
          </a:xfrm>
          <a:prstGeom prst="rect">
            <a:avLst/>
          </a:prstGeom>
          <a:noFill/>
        </p:spPr>
        <p:txBody>
          <a:bodyPr wrap="square" rtlCol="0">
            <a:spAutoFit/>
          </a:bodyPr>
          <a:lstStyle/>
          <a:p>
            <a:r>
              <a:rPr lang="en-GB" b="1" dirty="0">
                <a:solidFill>
                  <a:schemeClr val="accent5"/>
                </a:solidFill>
              </a:rPr>
              <a:t>12</a:t>
            </a:r>
          </a:p>
        </p:txBody>
      </p:sp>
      <p:sp>
        <p:nvSpPr>
          <p:cNvPr id="13" name="TextBox 12">
            <a:extLst>
              <a:ext uri="{FF2B5EF4-FFF2-40B4-BE49-F238E27FC236}">
                <a16:creationId xmlns:a16="http://schemas.microsoft.com/office/drawing/2014/main" id="{7300FDA3-AF48-422E-AEAB-E6C9E9D18FD7}"/>
              </a:ext>
            </a:extLst>
          </p:cNvPr>
          <p:cNvSpPr txBox="1"/>
          <p:nvPr/>
        </p:nvSpPr>
        <p:spPr>
          <a:xfrm>
            <a:off x="7296149" y="5019675"/>
            <a:ext cx="485775" cy="369332"/>
          </a:xfrm>
          <a:prstGeom prst="rect">
            <a:avLst/>
          </a:prstGeom>
          <a:noFill/>
        </p:spPr>
        <p:txBody>
          <a:bodyPr wrap="square" rtlCol="0">
            <a:spAutoFit/>
          </a:bodyPr>
          <a:lstStyle/>
          <a:p>
            <a:r>
              <a:rPr lang="en-GB" b="1" dirty="0">
                <a:solidFill>
                  <a:schemeClr val="accent5"/>
                </a:solidFill>
              </a:rPr>
              <a:t>35</a:t>
            </a:r>
          </a:p>
        </p:txBody>
      </p:sp>
    </p:spTree>
    <p:extLst>
      <p:ext uri="{BB962C8B-B14F-4D97-AF65-F5344CB8AC3E}">
        <p14:creationId xmlns:p14="http://schemas.microsoft.com/office/powerpoint/2010/main" val="2885223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026">
            <a:extLst>
              <a:ext uri="{FF2B5EF4-FFF2-40B4-BE49-F238E27FC236}">
                <a16:creationId xmlns:a16="http://schemas.microsoft.com/office/drawing/2014/main" id="{B1317B6F-5E5C-4736-A97C-CD7B1C464BDF}"/>
              </a:ext>
            </a:extLst>
          </p:cNvPr>
          <p:cNvSpPr txBox="1">
            <a:spLocks noChangeArrowheads="1"/>
          </p:cNvSpPr>
          <p:nvPr/>
        </p:nvSpPr>
        <p:spPr>
          <a:xfrm>
            <a:off x="1133475" y="255427"/>
            <a:ext cx="9431357" cy="1008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GB" sz="4000" dirty="0">
                <a:solidFill>
                  <a:prstClr val="black"/>
                </a:solidFill>
              </a:rPr>
              <a:t>The Importance of Men’s Health </a:t>
            </a:r>
          </a:p>
        </p:txBody>
      </p:sp>
      <p:sp>
        <p:nvSpPr>
          <p:cNvPr id="10" name="TextBox 9">
            <a:extLst>
              <a:ext uri="{FF2B5EF4-FFF2-40B4-BE49-F238E27FC236}">
                <a16:creationId xmlns:a16="http://schemas.microsoft.com/office/drawing/2014/main" id="{0A2840E2-FC01-45F4-8A98-770B67C3F78A}"/>
              </a:ext>
            </a:extLst>
          </p:cNvPr>
          <p:cNvSpPr txBox="1"/>
          <p:nvPr/>
        </p:nvSpPr>
        <p:spPr>
          <a:xfrm>
            <a:off x="603504" y="1264394"/>
            <a:ext cx="7717536" cy="4047262"/>
          </a:xfrm>
          <a:prstGeom prst="rect">
            <a:avLst/>
          </a:prstGeom>
          <a:noFill/>
        </p:spPr>
        <p:txBody>
          <a:bodyPr wrap="square" rtlCol="0">
            <a:spAutoFit/>
          </a:bodyPr>
          <a:lstStyle/>
          <a:p>
            <a:pPr marL="171450" indent="-171450" defTabSz="685800" fontAlgn="base">
              <a:spcBef>
                <a:spcPct val="0"/>
              </a:spcBef>
              <a:spcAft>
                <a:spcPct val="0"/>
              </a:spcAft>
              <a:buFont typeface="Arial" panose="020B0604020202020204" pitchFamily="34" charset="0"/>
              <a:buChar char="•"/>
              <a:defRPr/>
            </a:pPr>
            <a:r>
              <a:rPr lang="en-GB" dirty="0">
                <a:solidFill>
                  <a:srgbClr val="000000"/>
                </a:solidFill>
                <a:cs typeface="Arial" charset="0"/>
              </a:rPr>
              <a:t>Male life expectancy is, on average, 6.1 years lower than female life expectancy, and men have higher death rates for most of the leading causes of death and at all ages.</a:t>
            </a:r>
          </a:p>
          <a:p>
            <a:pPr defTabSz="685800" fontAlgn="base">
              <a:spcBef>
                <a:spcPct val="0"/>
              </a:spcBef>
              <a:spcAft>
                <a:spcPct val="0"/>
              </a:spcAft>
              <a:defRPr/>
            </a:pPr>
            <a:endParaRPr lang="en-GB" dirty="0">
              <a:solidFill>
                <a:srgbClr val="000000"/>
              </a:solidFill>
              <a:cs typeface="Arial" charset="0"/>
            </a:endParaRPr>
          </a:p>
          <a:p>
            <a:pPr marL="171450" indent="-171450" defTabSz="685800" fontAlgn="base">
              <a:spcBef>
                <a:spcPct val="0"/>
              </a:spcBef>
              <a:spcAft>
                <a:spcPct val="0"/>
              </a:spcAft>
              <a:buFont typeface="Arial" panose="020B0604020202020204" pitchFamily="34" charset="0"/>
              <a:buChar char="•"/>
              <a:defRPr/>
            </a:pPr>
            <a:r>
              <a:rPr lang="en-GB" dirty="0">
                <a:solidFill>
                  <a:srgbClr val="000000"/>
                </a:solidFill>
                <a:cs typeface="Arial" charset="0"/>
              </a:rPr>
              <a:t>Many of the chronic diseases that are associated with premature mortality in men (e.g. coronary heart disease, stroke, diabetes and some cancers) are associated with lifestyle and preventable risk factors.</a:t>
            </a:r>
          </a:p>
          <a:p>
            <a:pPr defTabSz="685800" fontAlgn="base">
              <a:spcBef>
                <a:spcPct val="0"/>
              </a:spcBef>
              <a:spcAft>
                <a:spcPct val="0"/>
              </a:spcAft>
              <a:defRPr/>
            </a:pPr>
            <a:endParaRPr lang="en-GB" dirty="0">
              <a:solidFill>
                <a:srgbClr val="000000"/>
              </a:solidFill>
              <a:cs typeface="Arial" charset="0"/>
            </a:endParaRPr>
          </a:p>
          <a:p>
            <a:pPr marL="171450" indent="-171450" defTabSz="685800" fontAlgn="base">
              <a:spcBef>
                <a:spcPct val="0"/>
              </a:spcBef>
              <a:spcAft>
                <a:spcPct val="0"/>
              </a:spcAft>
              <a:buFont typeface="Arial" panose="020B0604020202020204" pitchFamily="34" charset="0"/>
              <a:buChar char="•"/>
              <a:defRPr/>
            </a:pPr>
            <a:r>
              <a:rPr lang="en-GB" dirty="0">
                <a:solidFill>
                  <a:srgbClr val="000000"/>
                </a:solidFill>
                <a:cs typeface="Arial" charset="0"/>
              </a:rPr>
              <a:t>There is an urgent need for more targeted measures that enable men to recognise their health risks and to take increased responsibility for managing their own health. </a:t>
            </a:r>
          </a:p>
          <a:p>
            <a:pPr defTabSz="685800" fontAlgn="base">
              <a:spcBef>
                <a:spcPct val="0"/>
              </a:spcBef>
              <a:spcAft>
                <a:spcPct val="0"/>
              </a:spcAft>
              <a:defRPr/>
            </a:pPr>
            <a:endParaRPr lang="en-GB" sz="1000" dirty="0">
              <a:solidFill>
                <a:srgbClr val="272727"/>
              </a:solidFill>
              <a:cs typeface="Arial" charset="0"/>
            </a:endParaRPr>
          </a:p>
          <a:p>
            <a:pPr defTabSz="685800" fontAlgn="base">
              <a:spcBef>
                <a:spcPct val="0"/>
              </a:spcBef>
              <a:spcAft>
                <a:spcPct val="0"/>
              </a:spcAft>
              <a:defRPr/>
            </a:pPr>
            <a:endParaRPr lang="en-GB" sz="1000" dirty="0">
              <a:solidFill>
                <a:srgbClr val="272727"/>
              </a:solidFill>
              <a:latin typeface="Calibri"/>
              <a:cs typeface="Arial" charset="0"/>
            </a:endParaRPr>
          </a:p>
          <a:p>
            <a:pPr algn="ctr" defTabSz="685800" fontAlgn="base">
              <a:spcBef>
                <a:spcPct val="0"/>
              </a:spcBef>
              <a:spcAft>
                <a:spcPct val="0"/>
              </a:spcAft>
              <a:defRPr/>
            </a:pPr>
            <a:endParaRPr lang="en-GB" sz="2100" dirty="0">
              <a:solidFill>
                <a:srgbClr val="272727"/>
              </a:solidFill>
              <a:latin typeface="Calibri"/>
              <a:cs typeface="Arial" charset="0"/>
            </a:endParaRPr>
          </a:p>
        </p:txBody>
      </p:sp>
      <p:sp>
        <p:nvSpPr>
          <p:cNvPr id="4" name="Rectangle 3">
            <a:extLst>
              <a:ext uri="{FF2B5EF4-FFF2-40B4-BE49-F238E27FC236}">
                <a16:creationId xmlns:a16="http://schemas.microsoft.com/office/drawing/2014/main" id="{1B8F1879-0461-4531-A6BA-9E7008CE4998}"/>
              </a:ext>
            </a:extLst>
          </p:cNvPr>
          <p:cNvSpPr/>
          <p:nvPr/>
        </p:nvSpPr>
        <p:spPr>
          <a:xfrm>
            <a:off x="1407300" y="5891747"/>
            <a:ext cx="9594075" cy="338554"/>
          </a:xfrm>
          <a:prstGeom prst="rect">
            <a:avLst/>
          </a:prstGeom>
        </p:spPr>
        <p:txBody>
          <a:bodyPr wrap="square">
            <a:spAutoFit/>
          </a:bodyPr>
          <a:lstStyle/>
          <a:p>
            <a:pPr algn="ctr" defTabSz="685800" fontAlgn="base">
              <a:spcBef>
                <a:spcPct val="0"/>
              </a:spcBef>
              <a:spcAft>
                <a:spcPct val="0"/>
              </a:spcAft>
              <a:defRPr/>
            </a:pPr>
            <a:r>
              <a:rPr lang="en-GB" sz="1600" b="1" dirty="0">
                <a:solidFill>
                  <a:srgbClr val="272727"/>
                </a:solidFill>
                <a:cs typeface="Arial" charset="0"/>
              </a:rPr>
              <a:t>1. EC(2011) The State of Men’s Health in Europe.  Luxembourg, The European Commission</a:t>
            </a:r>
          </a:p>
        </p:txBody>
      </p:sp>
      <p:pic>
        <p:nvPicPr>
          <p:cNvPr id="13" name="Picture 4" descr="Give up smoking, drinking, and fried food">
            <a:extLst>
              <a:ext uri="{FF2B5EF4-FFF2-40B4-BE49-F238E27FC236}">
                <a16:creationId xmlns:a16="http://schemas.microsoft.com/office/drawing/2014/main" id="{4047CB0B-E8F5-4112-8ADF-F685EB367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1660" y="1163810"/>
            <a:ext cx="2926044" cy="440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616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3E32A-D07B-4E47-BBB4-BC06A9F4E001}"/>
              </a:ext>
            </a:extLst>
          </p:cNvPr>
          <p:cNvSpPr>
            <a:spLocks noGrp="1"/>
          </p:cNvSpPr>
          <p:nvPr>
            <p:ph type="title"/>
          </p:nvPr>
        </p:nvSpPr>
        <p:spPr>
          <a:xfrm>
            <a:off x="1981200" y="111642"/>
            <a:ext cx="8229600" cy="933851"/>
          </a:xfrm>
        </p:spPr>
        <p:txBody>
          <a:bodyPr/>
          <a:lstStyle/>
          <a:p>
            <a:pPr algn="ctr"/>
            <a:r>
              <a:rPr lang="en-GB" dirty="0">
                <a:solidFill>
                  <a:srgbClr val="000000"/>
                </a:solidFill>
              </a:rPr>
              <a:t>Monitoring of Testosterone Levels </a:t>
            </a:r>
          </a:p>
        </p:txBody>
      </p:sp>
      <p:sp>
        <p:nvSpPr>
          <p:cNvPr id="3" name="Content Placeholder 2">
            <a:extLst>
              <a:ext uri="{FF2B5EF4-FFF2-40B4-BE49-F238E27FC236}">
                <a16:creationId xmlns:a16="http://schemas.microsoft.com/office/drawing/2014/main" id="{29C71BF5-E6B6-42DF-85F0-9810E4900BE1}"/>
              </a:ext>
            </a:extLst>
          </p:cNvPr>
          <p:cNvSpPr>
            <a:spLocks noGrp="1"/>
          </p:cNvSpPr>
          <p:nvPr>
            <p:ph idx="1"/>
          </p:nvPr>
        </p:nvSpPr>
        <p:spPr>
          <a:xfrm>
            <a:off x="1137286" y="2047645"/>
            <a:ext cx="9629775" cy="2611513"/>
          </a:xfrm>
        </p:spPr>
        <p:txBody>
          <a:bodyPr>
            <a:normAutofit/>
          </a:bodyPr>
          <a:lstStyle/>
          <a:p>
            <a:pPr>
              <a:buClrTx/>
              <a:buFont typeface="Arial" panose="020B0604020202020204" pitchFamily="34" charset="0"/>
              <a:buChar char="•"/>
            </a:pPr>
            <a:r>
              <a:rPr lang="en-GB" b="1" dirty="0">
                <a:solidFill>
                  <a:srgbClr val="000000"/>
                </a:solidFill>
              </a:rPr>
              <a:t>Short-acting T injection</a:t>
            </a:r>
          </a:p>
          <a:p>
            <a:pPr lvl="1">
              <a:buClrTx/>
              <a:buFont typeface="Calibri" panose="020F0502020204030204" pitchFamily="34" charset="0"/>
              <a:buChar char="-"/>
            </a:pPr>
            <a:r>
              <a:rPr lang="en-GB" dirty="0">
                <a:solidFill>
                  <a:srgbClr val="000000"/>
                </a:solidFill>
              </a:rPr>
              <a:t>Midway in treatment cycle</a:t>
            </a:r>
          </a:p>
          <a:p>
            <a:pPr>
              <a:buClrTx/>
              <a:buFont typeface="Arial" panose="020B0604020202020204" pitchFamily="34" charset="0"/>
              <a:buChar char="•"/>
            </a:pPr>
            <a:r>
              <a:rPr lang="en-GB" b="1" dirty="0">
                <a:solidFill>
                  <a:srgbClr val="000000"/>
                </a:solidFill>
              </a:rPr>
              <a:t>Long-acting T undecanoate injection</a:t>
            </a:r>
          </a:p>
          <a:p>
            <a:pPr lvl="1">
              <a:buClrTx/>
              <a:buFont typeface="Calibri" panose="020F0502020204030204" pitchFamily="34" charset="0"/>
              <a:buChar char="-"/>
            </a:pPr>
            <a:r>
              <a:rPr lang="en-GB" dirty="0">
                <a:solidFill>
                  <a:srgbClr val="000000"/>
                </a:solidFill>
              </a:rPr>
              <a:t>Just prior to the next injection</a:t>
            </a:r>
          </a:p>
          <a:p>
            <a:pPr>
              <a:buClrTx/>
              <a:buFont typeface="Arial" panose="020B0604020202020204" pitchFamily="34" charset="0"/>
              <a:buChar char="•"/>
            </a:pPr>
            <a:r>
              <a:rPr lang="en-GB" b="1" dirty="0">
                <a:solidFill>
                  <a:srgbClr val="000000"/>
                </a:solidFill>
              </a:rPr>
              <a:t>Transdermal T gels*</a:t>
            </a:r>
          </a:p>
          <a:p>
            <a:pPr lvl="1">
              <a:buClrTx/>
              <a:buFont typeface="Calibri" panose="020F0502020204030204" pitchFamily="34" charset="0"/>
              <a:buChar char="-"/>
            </a:pPr>
            <a:r>
              <a:rPr lang="en-GB" dirty="0">
                <a:solidFill>
                  <a:srgbClr val="000000"/>
                </a:solidFill>
              </a:rPr>
              <a:t>Within 24 hours of precedent application, 2–8 hours after application</a:t>
            </a:r>
          </a:p>
          <a:p>
            <a:pPr marL="457200" lvl="1" indent="0">
              <a:buNone/>
            </a:pPr>
            <a:endParaRPr lang="en-GB" dirty="0"/>
          </a:p>
          <a:p>
            <a:endParaRPr lang="en-GB" dirty="0"/>
          </a:p>
        </p:txBody>
      </p:sp>
      <p:sp>
        <p:nvSpPr>
          <p:cNvPr id="5" name="TextBox 4">
            <a:extLst>
              <a:ext uri="{FF2B5EF4-FFF2-40B4-BE49-F238E27FC236}">
                <a16:creationId xmlns:a16="http://schemas.microsoft.com/office/drawing/2014/main" id="{709D7200-439A-4A3C-AD9B-F279BE6E3A06}"/>
              </a:ext>
            </a:extLst>
          </p:cNvPr>
          <p:cNvSpPr txBox="1"/>
          <p:nvPr/>
        </p:nvSpPr>
        <p:spPr>
          <a:xfrm>
            <a:off x="1440017" y="6018429"/>
            <a:ext cx="5082073" cy="276999"/>
          </a:xfrm>
          <a:prstGeom prst="rect">
            <a:avLst/>
          </a:prstGeom>
          <a:noFill/>
        </p:spPr>
        <p:txBody>
          <a:bodyPr wrap="square" rtlCol="0">
            <a:spAutoFit/>
          </a:bodyPr>
          <a:lstStyle/>
          <a:p>
            <a:pPr marL="342900" indent="-342900" fontAlgn="base">
              <a:spcBef>
                <a:spcPct val="0"/>
              </a:spcBef>
              <a:spcAft>
                <a:spcPct val="0"/>
              </a:spcAft>
              <a:buFontTx/>
              <a:buAutoNum type="arabicPeriod"/>
              <a:defRPr/>
            </a:pPr>
            <a:r>
              <a:rPr lang="en-GB" sz="1200" kern="0" dirty="0" err="1">
                <a:solidFill>
                  <a:srgbClr val="000000"/>
                </a:solidFill>
                <a:cs typeface="Arial" charset="0"/>
              </a:rPr>
              <a:t>Buvat</a:t>
            </a:r>
            <a:r>
              <a:rPr lang="en-GB" sz="1200" kern="0" dirty="0">
                <a:solidFill>
                  <a:srgbClr val="000000"/>
                </a:solidFill>
                <a:cs typeface="Arial" charset="0"/>
              </a:rPr>
              <a:t> et al J Sex Med 2013;10:245–284 </a:t>
            </a:r>
          </a:p>
        </p:txBody>
      </p:sp>
      <p:sp>
        <p:nvSpPr>
          <p:cNvPr id="7" name="Rectangle 6">
            <a:extLst>
              <a:ext uri="{FF2B5EF4-FFF2-40B4-BE49-F238E27FC236}">
                <a16:creationId xmlns:a16="http://schemas.microsoft.com/office/drawing/2014/main" id="{E7133AF8-2961-4810-9178-6F29A0653581}"/>
              </a:ext>
            </a:extLst>
          </p:cNvPr>
          <p:cNvSpPr/>
          <p:nvPr/>
        </p:nvSpPr>
        <p:spPr>
          <a:xfrm>
            <a:off x="1137286" y="1334005"/>
            <a:ext cx="9296797" cy="523220"/>
          </a:xfrm>
          <a:prstGeom prst="rect">
            <a:avLst/>
          </a:prstGeom>
        </p:spPr>
        <p:txBody>
          <a:bodyPr wrap="square">
            <a:spAutoFit/>
          </a:bodyPr>
          <a:lstStyle/>
          <a:p>
            <a:pPr algn="ctr"/>
            <a:r>
              <a:rPr lang="en-GB" sz="2800" b="1" u="sng" dirty="0">
                <a:solidFill>
                  <a:srgbClr val="000000"/>
                </a:solidFill>
              </a:rPr>
              <a:t>Optimum time to measure serum T whilst on </a:t>
            </a:r>
            <a:r>
              <a:rPr lang="en-GB" sz="2800" b="1" u="sng" dirty="0" err="1">
                <a:solidFill>
                  <a:srgbClr val="000000"/>
                </a:solidFill>
              </a:rPr>
              <a:t>TTh</a:t>
            </a:r>
            <a:r>
              <a:rPr lang="en-GB" sz="2800" b="1" u="sng" dirty="0">
                <a:solidFill>
                  <a:srgbClr val="000000"/>
                </a:solidFill>
              </a:rPr>
              <a:t> </a:t>
            </a:r>
            <a:r>
              <a:rPr lang="en-GB" sz="2800" b="1" u="sng" baseline="30000" dirty="0">
                <a:solidFill>
                  <a:srgbClr val="000000"/>
                </a:solidFill>
              </a:rPr>
              <a:t>1</a:t>
            </a:r>
          </a:p>
        </p:txBody>
      </p:sp>
      <p:sp>
        <p:nvSpPr>
          <p:cNvPr id="4" name="TextBox 3">
            <a:extLst>
              <a:ext uri="{FF2B5EF4-FFF2-40B4-BE49-F238E27FC236}">
                <a16:creationId xmlns:a16="http://schemas.microsoft.com/office/drawing/2014/main" id="{A26B8438-69CD-4812-8BA5-C2EF353534CB}"/>
              </a:ext>
            </a:extLst>
          </p:cNvPr>
          <p:cNvSpPr txBox="1"/>
          <p:nvPr/>
        </p:nvSpPr>
        <p:spPr>
          <a:xfrm>
            <a:off x="1137286" y="5156794"/>
            <a:ext cx="9806939" cy="276999"/>
          </a:xfrm>
          <a:prstGeom prst="rect">
            <a:avLst/>
          </a:prstGeom>
          <a:noFill/>
        </p:spPr>
        <p:txBody>
          <a:bodyPr wrap="square" rtlCol="0">
            <a:spAutoFit/>
          </a:bodyPr>
          <a:lstStyle/>
          <a:p>
            <a:r>
              <a:rPr lang="en-GB" sz="1200" dirty="0">
                <a:solidFill>
                  <a:schemeClr val="accent5"/>
                </a:solidFill>
              </a:rPr>
              <a:t>*Guidance on monitoring with T gels varies between the different products.  Refer to individual product SmPC for full details </a:t>
            </a:r>
            <a:endParaRPr lang="en-GB" sz="1600" dirty="0">
              <a:solidFill>
                <a:schemeClr val="accent5"/>
              </a:solidFill>
            </a:endParaRPr>
          </a:p>
        </p:txBody>
      </p:sp>
    </p:spTree>
    <p:extLst>
      <p:ext uri="{BB962C8B-B14F-4D97-AF65-F5344CB8AC3E}">
        <p14:creationId xmlns:p14="http://schemas.microsoft.com/office/powerpoint/2010/main" val="2210165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FB52D39-A1A7-49CA-8312-580E204F7203}"/>
              </a:ext>
            </a:extLst>
          </p:cNvPr>
          <p:cNvPicPr>
            <a:picLocks noChangeAspect="1"/>
          </p:cNvPicPr>
          <p:nvPr/>
        </p:nvPicPr>
        <p:blipFill>
          <a:blip r:embed="rId3"/>
          <a:stretch>
            <a:fillRect/>
          </a:stretch>
        </p:blipFill>
        <p:spPr>
          <a:xfrm>
            <a:off x="5850217" y="1127052"/>
            <a:ext cx="4583867" cy="4970721"/>
          </a:xfrm>
          <a:prstGeom prst="rect">
            <a:avLst/>
          </a:prstGeom>
        </p:spPr>
      </p:pic>
      <p:sp>
        <p:nvSpPr>
          <p:cNvPr id="33" name="Rectangle 32">
            <a:extLst>
              <a:ext uri="{FF2B5EF4-FFF2-40B4-BE49-F238E27FC236}">
                <a16:creationId xmlns:a16="http://schemas.microsoft.com/office/drawing/2014/main" id="{D3532364-995A-4CE7-8A2C-DFAECB341AF1}"/>
              </a:ext>
            </a:extLst>
          </p:cNvPr>
          <p:cNvSpPr/>
          <p:nvPr/>
        </p:nvSpPr>
        <p:spPr>
          <a:xfrm>
            <a:off x="6042342" y="1323754"/>
            <a:ext cx="4182406" cy="458897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2" name="Title 1"/>
          <p:cNvSpPr>
            <a:spLocks noGrp="1"/>
          </p:cNvSpPr>
          <p:nvPr>
            <p:ph type="title"/>
          </p:nvPr>
        </p:nvSpPr>
        <p:spPr>
          <a:xfrm>
            <a:off x="392392" y="34012"/>
            <a:ext cx="10915650" cy="1072102"/>
          </a:xfrm>
        </p:spPr>
        <p:txBody>
          <a:bodyPr>
            <a:normAutofit/>
          </a:bodyPr>
          <a:lstStyle/>
          <a:p>
            <a:pPr algn="ctr"/>
            <a:r>
              <a:rPr lang="en-GB" dirty="0">
                <a:solidFill>
                  <a:srgbClr val="000000"/>
                </a:solidFill>
              </a:rPr>
              <a:t>Benefits of Testosterone Therapy (</a:t>
            </a:r>
            <a:r>
              <a:rPr lang="en-GB" dirty="0" err="1">
                <a:solidFill>
                  <a:srgbClr val="000000"/>
                </a:solidFill>
              </a:rPr>
              <a:t>TTh</a:t>
            </a:r>
            <a:r>
              <a:rPr lang="en-GB" dirty="0">
                <a:solidFill>
                  <a:srgbClr val="000000"/>
                </a:solidFill>
              </a:rPr>
              <a:t>)</a:t>
            </a:r>
          </a:p>
        </p:txBody>
      </p:sp>
      <p:sp>
        <p:nvSpPr>
          <p:cNvPr id="4" name="TextBox 3"/>
          <p:cNvSpPr txBox="1"/>
          <p:nvPr/>
        </p:nvSpPr>
        <p:spPr>
          <a:xfrm>
            <a:off x="1856680" y="6455219"/>
            <a:ext cx="8587607" cy="338554"/>
          </a:xfrm>
          <a:prstGeom prst="rect">
            <a:avLst/>
          </a:prstGeom>
          <a:noFill/>
        </p:spPr>
        <p:txBody>
          <a:bodyPr wrap="none" rtlCol="0" anchor="b">
            <a:spAutoFit/>
          </a:bodyPr>
          <a:lstStyle/>
          <a:p>
            <a:pPr defTabSz="457200">
              <a:defRPr/>
            </a:pPr>
            <a:r>
              <a:rPr lang="en-US" sz="1600" b="1" dirty="0">
                <a:solidFill>
                  <a:schemeClr val="bg1"/>
                </a:solidFill>
              </a:rPr>
              <a:t>Hackett G. </a:t>
            </a:r>
            <a:r>
              <a:rPr lang="en-US" sz="1600" b="1" i="1" dirty="0" err="1">
                <a:solidFill>
                  <a:schemeClr val="bg1"/>
                </a:solidFill>
              </a:rPr>
              <a:t>Ther</a:t>
            </a:r>
            <a:r>
              <a:rPr lang="en-US" sz="1600" b="1" i="1" dirty="0">
                <a:solidFill>
                  <a:schemeClr val="bg1"/>
                </a:solidFill>
              </a:rPr>
              <a:t> </a:t>
            </a:r>
            <a:r>
              <a:rPr lang="en-US" sz="1600" b="1" i="1" dirty="0" err="1">
                <a:solidFill>
                  <a:schemeClr val="bg1"/>
                </a:solidFill>
              </a:rPr>
              <a:t>Adv</a:t>
            </a:r>
            <a:r>
              <a:rPr lang="en-US" sz="1600" b="1" i="1" dirty="0">
                <a:solidFill>
                  <a:schemeClr val="bg1"/>
                </a:solidFill>
              </a:rPr>
              <a:t> </a:t>
            </a:r>
            <a:r>
              <a:rPr lang="en-US" sz="1600" b="1" i="1" dirty="0" err="1">
                <a:solidFill>
                  <a:schemeClr val="bg1"/>
                </a:solidFill>
              </a:rPr>
              <a:t>Urol</a:t>
            </a:r>
            <a:r>
              <a:rPr lang="en-US" sz="1600" b="1" dirty="0">
                <a:solidFill>
                  <a:schemeClr val="bg1"/>
                </a:solidFill>
              </a:rPr>
              <a:t> 2016; 8: 147–60; Hackett G </a:t>
            </a:r>
            <a:r>
              <a:rPr lang="en-US" sz="1600" b="1" i="1" dirty="0">
                <a:solidFill>
                  <a:schemeClr val="bg1"/>
                </a:solidFill>
              </a:rPr>
              <a:t>et al. J Sex Med</a:t>
            </a:r>
            <a:r>
              <a:rPr lang="en-US" sz="1600" b="1" dirty="0">
                <a:solidFill>
                  <a:schemeClr val="bg1"/>
                </a:solidFill>
              </a:rPr>
              <a:t> 2016; 13: 887–904</a:t>
            </a:r>
            <a:r>
              <a:rPr lang="en-US" sz="1200" dirty="0">
                <a:solidFill>
                  <a:srgbClr val="005294"/>
                </a:solidFill>
              </a:rPr>
              <a:t>.</a:t>
            </a:r>
            <a:endParaRPr lang="en-GB" sz="1200" dirty="0">
              <a:solidFill>
                <a:srgbClr val="005294"/>
              </a:solidFill>
            </a:endParaRPr>
          </a:p>
        </p:txBody>
      </p:sp>
      <p:sp>
        <p:nvSpPr>
          <p:cNvPr id="5138" name="Donut 5137"/>
          <p:cNvSpPr/>
          <p:nvPr/>
        </p:nvSpPr>
        <p:spPr>
          <a:xfrm>
            <a:off x="1757917" y="1197854"/>
            <a:ext cx="3970264" cy="4714874"/>
          </a:xfrm>
          <a:prstGeom prst="donut">
            <a:avLst>
              <a:gd name="adj" fmla="val 8289"/>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a:solidFill>
                <a:srgbClr val="272727"/>
              </a:solidFill>
              <a:latin typeface="Calibri"/>
            </a:endParaRPr>
          </a:p>
        </p:txBody>
      </p:sp>
      <p:sp>
        <p:nvSpPr>
          <p:cNvPr id="5128" name="Rounded Rectangle 5127"/>
          <p:cNvSpPr/>
          <p:nvPr/>
        </p:nvSpPr>
        <p:spPr>
          <a:xfrm>
            <a:off x="6151820" y="1410217"/>
            <a:ext cx="2623926" cy="560784"/>
          </a:xfrm>
          <a:prstGeom prst="roundRect">
            <a:avLst/>
          </a:prstGeom>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6623" tIns="186623" rIns="186623" bIns="186623" numCol="1" spcCol="1270" anchor="ctr" anchorCtr="0">
            <a:noAutofit/>
          </a:bodyPr>
          <a:lstStyle/>
          <a:p>
            <a:pPr algn="ctr" defTabSz="533400">
              <a:lnSpc>
                <a:spcPct val="90000"/>
              </a:lnSpc>
              <a:spcBef>
                <a:spcPct val="0"/>
              </a:spcBef>
              <a:spcAft>
                <a:spcPct val="35000"/>
              </a:spcAft>
              <a:defRPr/>
            </a:pPr>
            <a:r>
              <a:rPr lang="en-GB" sz="1400" b="1" dirty="0">
                <a:solidFill>
                  <a:prstClr val="white"/>
                </a:solidFill>
                <a:effectLst>
                  <a:outerShdw blurRad="38100" dist="38100" dir="2700000" algn="tl">
                    <a:srgbClr val="000000">
                      <a:alpha val="43137"/>
                    </a:srgbClr>
                  </a:outerShdw>
                </a:effectLst>
              </a:rPr>
              <a:t>Improved sexual function</a:t>
            </a:r>
          </a:p>
        </p:txBody>
      </p:sp>
      <p:sp>
        <p:nvSpPr>
          <p:cNvPr id="5129" name="Rounded Rectangle 5128"/>
          <p:cNvSpPr/>
          <p:nvPr/>
        </p:nvSpPr>
        <p:spPr>
          <a:xfrm>
            <a:off x="7524161" y="2057465"/>
            <a:ext cx="2578552" cy="560784"/>
          </a:xfrm>
          <a:prstGeom prst="roundRect">
            <a:avLst/>
          </a:prstGeom>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6623" tIns="186623" rIns="186623" bIns="186623" numCol="1" spcCol="1270" anchor="ctr" anchorCtr="0">
            <a:noAutofit/>
          </a:bodyPr>
          <a:lstStyle/>
          <a:p>
            <a:pPr algn="ctr" defTabSz="533400">
              <a:lnSpc>
                <a:spcPct val="90000"/>
              </a:lnSpc>
              <a:spcBef>
                <a:spcPct val="0"/>
              </a:spcBef>
              <a:spcAft>
                <a:spcPct val="35000"/>
              </a:spcAft>
              <a:defRPr/>
            </a:pPr>
            <a:r>
              <a:rPr lang="en-GB" sz="1400" b="1" dirty="0">
                <a:solidFill>
                  <a:prstClr val="white"/>
                </a:solidFill>
                <a:effectLst>
                  <a:outerShdw blurRad="38100" dist="38100" dir="2700000" algn="tl">
                    <a:srgbClr val="000000">
                      <a:alpha val="43137"/>
                    </a:srgbClr>
                  </a:outerShdw>
                </a:effectLst>
              </a:rPr>
              <a:t>Increased lean</a:t>
            </a:r>
            <a:br>
              <a:rPr lang="en-GB" sz="1400" b="1" dirty="0">
                <a:solidFill>
                  <a:prstClr val="white"/>
                </a:solidFill>
                <a:effectLst>
                  <a:outerShdw blurRad="38100" dist="38100" dir="2700000" algn="tl">
                    <a:srgbClr val="000000">
                      <a:alpha val="43137"/>
                    </a:srgbClr>
                  </a:outerShdw>
                </a:effectLst>
              </a:rPr>
            </a:br>
            <a:r>
              <a:rPr lang="en-GB" sz="1400" b="1" dirty="0">
                <a:solidFill>
                  <a:prstClr val="white"/>
                </a:solidFill>
                <a:effectLst>
                  <a:outerShdw blurRad="38100" dist="38100" dir="2700000" algn="tl">
                    <a:srgbClr val="000000">
                      <a:alpha val="43137"/>
                    </a:srgbClr>
                  </a:outerShdw>
                </a:effectLst>
              </a:rPr>
              <a:t>muscle mass &amp; strength</a:t>
            </a:r>
          </a:p>
        </p:txBody>
      </p:sp>
      <p:sp>
        <p:nvSpPr>
          <p:cNvPr id="5130" name="Rounded Rectangle 5129"/>
          <p:cNvSpPr/>
          <p:nvPr/>
        </p:nvSpPr>
        <p:spPr>
          <a:xfrm>
            <a:off x="8236631" y="3347863"/>
            <a:ext cx="1866082" cy="560784"/>
          </a:xfrm>
          <a:prstGeom prst="roundRect">
            <a:avLst/>
          </a:prstGeom>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6623" tIns="186623" rIns="186623" bIns="186623" numCol="1" spcCol="1270" anchor="ctr" anchorCtr="0">
            <a:noAutofit/>
          </a:bodyPr>
          <a:lstStyle/>
          <a:p>
            <a:pPr algn="ctr" defTabSz="533400">
              <a:lnSpc>
                <a:spcPct val="90000"/>
              </a:lnSpc>
              <a:spcBef>
                <a:spcPct val="0"/>
              </a:spcBef>
              <a:spcAft>
                <a:spcPct val="35000"/>
              </a:spcAft>
              <a:defRPr/>
            </a:pPr>
            <a:r>
              <a:rPr lang="en-GB" sz="1400" b="1" dirty="0">
                <a:solidFill>
                  <a:prstClr val="white"/>
                </a:solidFill>
                <a:effectLst>
                  <a:outerShdw blurRad="38100" dist="38100" dir="2700000" algn="tl">
                    <a:srgbClr val="000000">
                      <a:alpha val="43137"/>
                    </a:srgbClr>
                  </a:outerShdw>
                </a:effectLst>
              </a:rPr>
              <a:t>Improved mood</a:t>
            </a:r>
          </a:p>
        </p:txBody>
      </p:sp>
      <p:sp>
        <p:nvSpPr>
          <p:cNvPr id="5131" name="Rounded Rectangle 5130"/>
          <p:cNvSpPr/>
          <p:nvPr/>
        </p:nvSpPr>
        <p:spPr>
          <a:xfrm>
            <a:off x="6150484" y="4000387"/>
            <a:ext cx="2856682" cy="509804"/>
          </a:xfrm>
          <a:prstGeom prst="roundRect">
            <a:avLst/>
          </a:prstGeom>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6623" tIns="186623" rIns="186623" bIns="186623" numCol="1" spcCol="1270" anchor="ctr" anchorCtr="0">
            <a:noAutofit/>
          </a:bodyPr>
          <a:lstStyle/>
          <a:p>
            <a:pPr algn="ctr" defTabSz="533400">
              <a:lnSpc>
                <a:spcPct val="90000"/>
              </a:lnSpc>
              <a:spcBef>
                <a:spcPct val="0"/>
              </a:spcBef>
              <a:spcAft>
                <a:spcPct val="35000"/>
              </a:spcAft>
              <a:defRPr/>
            </a:pPr>
            <a:r>
              <a:rPr lang="en-GB" sz="1400" b="1" dirty="0">
                <a:solidFill>
                  <a:prstClr val="white"/>
                </a:solidFill>
                <a:effectLst>
                  <a:outerShdw blurRad="38100" dist="38100" dir="2700000" algn="tl">
                    <a:srgbClr val="000000">
                      <a:alpha val="43137"/>
                    </a:srgbClr>
                  </a:outerShdw>
                </a:effectLst>
              </a:rPr>
              <a:t>Improved cognitive function</a:t>
            </a:r>
          </a:p>
        </p:txBody>
      </p:sp>
      <p:sp>
        <p:nvSpPr>
          <p:cNvPr id="5132" name="Rounded Rectangle 5131"/>
          <p:cNvSpPr/>
          <p:nvPr/>
        </p:nvSpPr>
        <p:spPr>
          <a:xfrm>
            <a:off x="6150484" y="5243406"/>
            <a:ext cx="2747354" cy="560784"/>
          </a:xfrm>
          <a:prstGeom prst="roundRect">
            <a:avLst/>
          </a:prstGeom>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6623" tIns="186623" rIns="186623" bIns="186623" numCol="1" spcCol="1270" anchor="ctr" anchorCtr="0">
            <a:noAutofit/>
          </a:bodyPr>
          <a:lstStyle/>
          <a:p>
            <a:pPr algn="ctr" defTabSz="533400">
              <a:lnSpc>
                <a:spcPct val="90000"/>
              </a:lnSpc>
              <a:spcBef>
                <a:spcPct val="0"/>
              </a:spcBef>
              <a:spcAft>
                <a:spcPct val="35000"/>
              </a:spcAft>
              <a:defRPr/>
            </a:pPr>
            <a:r>
              <a:rPr lang="en-GB" sz="1400" b="1" dirty="0">
                <a:solidFill>
                  <a:prstClr val="white"/>
                </a:solidFill>
                <a:effectLst>
                  <a:outerShdw blurRad="38100" dist="38100" dir="2700000" algn="tl">
                    <a:srgbClr val="000000">
                      <a:alpha val="43137"/>
                    </a:srgbClr>
                  </a:outerShdw>
                </a:effectLst>
              </a:rPr>
              <a:t>Reduced osteoporosis risk</a:t>
            </a:r>
          </a:p>
        </p:txBody>
      </p:sp>
      <p:sp>
        <p:nvSpPr>
          <p:cNvPr id="5133" name="Rounded Rectangle 5132"/>
          <p:cNvSpPr/>
          <p:nvPr/>
        </p:nvSpPr>
        <p:spPr>
          <a:xfrm>
            <a:off x="8160431" y="4595492"/>
            <a:ext cx="1942282" cy="560784"/>
          </a:xfrm>
          <a:prstGeom prst="roundRect">
            <a:avLst/>
          </a:prstGeom>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6623" tIns="186623" rIns="186623" bIns="186623" numCol="1" spcCol="1270" anchor="ctr" anchorCtr="0">
            <a:noAutofit/>
          </a:bodyPr>
          <a:lstStyle/>
          <a:p>
            <a:pPr algn="ctr" defTabSz="533400">
              <a:lnSpc>
                <a:spcPct val="90000"/>
              </a:lnSpc>
              <a:spcBef>
                <a:spcPct val="0"/>
              </a:spcBef>
              <a:spcAft>
                <a:spcPct val="35000"/>
              </a:spcAft>
              <a:defRPr/>
            </a:pPr>
            <a:r>
              <a:rPr lang="en-GB" sz="1400" b="1" dirty="0">
                <a:solidFill>
                  <a:prstClr val="white"/>
                </a:solidFill>
                <a:effectLst>
                  <a:outerShdw blurRad="38100" dist="38100" dir="2700000" algn="tl">
                    <a:srgbClr val="000000">
                      <a:alpha val="43137"/>
                    </a:srgbClr>
                  </a:outerShdw>
                </a:effectLst>
              </a:rPr>
              <a:t>Decreased frailty</a:t>
            </a:r>
          </a:p>
        </p:txBody>
      </p:sp>
      <p:sp>
        <p:nvSpPr>
          <p:cNvPr id="5134" name="Rounded Rectangle 5133"/>
          <p:cNvSpPr/>
          <p:nvPr/>
        </p:nvSpPr>
        <p:spPr>
          <a:xfrm>
            <a:off x="6151820" y="2687560"/>
            <a:ext cx="2474366" cy="560784"/>
          </a:xfrm>
          <a:prstGeom prst="roundRect">
            <a:avLst/>
          </a:prstGeom>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6623" tIns="186623" rIns="186623" bIns="186623" numCol="1" spcCol="1270" anchor="ctr" anchorCtr="0">
            <a:noAutofit/>
          </a:bodyPr>
          <a:lstStyle/>
          <a:p>
            <a:pPr algn="ctr" defTabSz="533400">
              <a:lnSpc>
                <a:spcPct val="90000"/>
              </a:lnSpc>
              <a:spcBef>
                <a:spcPct val="0"/>
              </a:spcBef>
              <a:spcAft>
                <a:spcPct val="35000"/>
              </a:spcAft>
              <a:defRPr/>
            </a:pPr>
            <a:r>
              <a:rPr lang="en-GB" sz="1400" b="1" dirty="0">
                <a:solidFill>
                  <a:prstClr val="white"/>
                </a:solidFill>
                <a:effectLst>
                  <a:outerShdw blurRad="38100" dist="38100" dir="2700000" algn="tl">
                    <a:srgbClr val="000000">
                      <a:alpha val="43137"/>
                    </a:srgbClr>
                  </a:outerShdw>
                </a:effectLst>
              </a:rPr>
              <a:t>Reduced mortality risk</a:t>
            </a:r>
          </a:p>
        </p:txBody>
      </p:sp>
      <p:grpSp>
        <p:nvGrpSpPr>
          <p:cNvPr id="34" name="Group 33"/>
          <p:cNvGrpSpPr/>
          <p:nvPr/>
        </p:nvGrpSpPr>
        <p:grpSpPr>
          <a:xfrm>
            <a:off x="2735471" y="1893854"/>
            <a:ext cx="2247827" cy="2982030"/>
            <a:chOff x="3514052" y="1898809"/>
            <a:chExt cx="2302951" cy="2993231"/>
          </a:xfrm>
        </p:grpSpPr>
        <p:grpSp>
          <p:nvGrpSpPr>
            <p:cNvPr id="35" name="Group 34"/>
            <p:cNvGrpSpPr/>
            <p:nvPr/>
          </p:nvGrpSpPr>
          <p:grpSpPr>
            <a:xfrm>
              <a:off x="3998372" y="1898809"/>
              <a:ext cx="1224703" cy="2857153"/>
              <a:chOff x="6477000" y="1764989"/>
              <a:chExt cx="1389361" cy="3241288"/>
            </a:xfrm>
            <a:effectLst>
              <a:outerShdw blurRad="50800" dist="38100" dir="2700000" algn="tl" rotWithShape="0">
                <a:prstClr val="black">
                  <a:alpha val="40000"/>
                </a:prstClr>
              </a:outerShdw>
            </a:effectLst>
          </p:grpSpPr>
          <p:sp>
            <p:nvSpPr>
              <p:cNvPr id="50" name="Freeform 49"/>
              <p:cNvSpPr/>
              <p:nvPr/>
            </p:nvSpPr>
            <p:spPr>
              <a:xfrm>
                <a:off x="6638925" y="1952625"/>
                <a:ext cx="771525" cy="2886075"/>
              </a:xfrm>
              <a:custGeom>
                <a:avLst/>
                <a:gdLst>
                  <a:gd name="connsiteX0" fmla="*/ 657225 w 771525"/>
                  <a:gd name="connsiteY0" fmla="*/ 0 h 2886075"/>
                  <a:gd name="connsiteX1" fmla="*/ 400050 w 771525"/>
                  <a:gd name="connsiteY1" fmla="*/ 0 h 2886075"/>
                  <a:gd name="connsiteX2" fmla="*/ 400050 w 771525"/>
                  <a:gd name="connsiteY2" fmla="*/ 342900 h 2886075"/>
                  <a:gd name="connsiteX3" fmla="*/ 295275 w 771525"/>
                  <a:gd name="connsiteY3" fmla="*/ 342900 h 2886075"/>
                  <a:gd name="connsiteX4" fmla="*/ 295275 w 771525"/>
                  <a:gd name="connsiteY4" fmla="*/ 647700 h 2886075"/>
                  <a:gd name="connsiteX5" fmla="*/ 9525 w 771525"/>
                  <a:gd name="connsiteY5" fmla="*/ 981075 h 2886075"/>
                  <a:gd name="connsiteX6" fmla="*/ 0 w 771525"/>
                  <a:gd name="connsiteY6" fmla="*/ 2619375 h 2886075"/>
                  <a:gd name="connsiteX7" fmla="*/ 142875 w 771525"/>
                  <a:gd name="connsiteY7" fmla="*/ 2886075 h 2886075"/>
                  <a:gd name="connsiteX8" fmla="*/ 419100 w 771525"/>
                  <a:gd name="connsiteY8" fmla="*/ 2581275 h 2886075"/>
                  <a:gd name="connsiteX9" fmla="*/ 428625 w 771525"/>
                  <a:gd name="connsiteY9" fmla="*/ 695325 h 2886075"/>
                  <a:gd name="connsiteX10" fmla="*/ 752475 w 771525"/>
                  <a:gd name="connsiteY10" fmla="*/ 676275 h 2886075"/>
                  <a:gd name="connsiteX11" fmla="*/ 771525 w 771525"/>
                  <a:gd name="connsiteY11" fmla="*/ 361950 h 2886075"/>
                  <a:gd name="connsiteX12" fmla="*/ 666750 w 771525"/>
                  <a:gd name="connsiteY12" fmla="*/ 333375 h 2886075"/>
                  <a:gd name="connsiteX13" fmla="*/ 657225 w 771525"/>
                  <a:gd name="connsiteY13" fmla="*/ 0 h 288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1525" h="2886075">
                    <a:moveTo>
                      <a:pt x="657225" y="0"/>
                    </a:moveTo>
                    <a:lnTo>
                      <a:pt x="400050" y="0"/>
                    </a:lnTo>
                    <a:lnTo>
                      <a:pt x="400050" y="342900"/>
                    </a:lnTo>
                    <a:lnTo>
                      <a:pt x="295275" y="342900"/>
                    </a:lnTo>
                    <a:lnTo>
                      <a:pt x="295275" y="647700"/>
                    </a:lnTo>
                    <a:lnTo>
                      <a:pt x="9525" y="981075"/>
                    </a:lnTo>
                    <a:lnTo>
                      <a:pt x="0" y="2619375"/>
                    </a:lnTo>
                    <a:lnTo>
                      <a:pt x="142875" y="2886075"/>
                    </a:lnTo>
                    <a:lnTo>
                      <a:pt x="419100" y="2581275"/>
                    </a:lnTo>
                    <a:lnTo>
                      <a:pt x="428625" y="695325"/>
                    </a:lnTo>
                    <a:lnTo>
                      <a:pt x="752475" y="676275"/>
                    </a:lnTo>
                    <a:lnTo>
                      <a:pt x="771525" y="361950"/>
                    </a:lnTo>
                    <a:lnTo>
                      <a:pt x="666750" y="333375"/>
                    </a:lnTo>
                    <a:lnTo>
                      <a:pt x="657225"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a:solidFill>
                    <a:prstClr val="white"/>
                  </a:solidFill>
                  <a:latin typeface="Calibri"/>
                </a:endParaRPr>
              </a:p>
            </p:txBody>
          </p:sp>
          <p:pic>
            <p:nvPicPr>
              <p:cNvPr id="51" name="Picture 50"/>
              <p:cNvPicPr>
                <a:picLocks noChangeAspect="1" noChangeArrowheads="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77000" y="1764989"/>
                <a:ext cx="1389361" cy="324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6" name="Group 35"/>
            <p:cNvGrpSpPr/>
            <p:nvPr/>
          </p:nvGrpSpPr>
          <p:grpSpPr>
            <a:xfrm rot="-720000">
              <a:off x="3514052" y="2722500"/>
              <a:ext cx="631751" cy="1967183"/>
              <a:chOff x="-1973248" y="2258496"/>
              <a:chExt cx="982647" cy="2759603"/>
            </a:xfrm>
            <a:effectLst>
              <a:outerShdw blurRad="50800" dist="38100" dir="2700000" algn="tl" rotWithShape="0">
                <a:prstClr val="black">
                  <a:alpha val="40000"/>
                </a:prstClr>
              </a:outerShdw>
            </a:effectLst>
          </p:grpSpPr>
          <p:sp>
            <p:nvSpPr>
              <p:cNvPr id="48" name="Freeform 47"/>
              <p:cNvSpPr/>
              <p:nvPr/>
            </p:nvSpPr>
            <p:spPr>
              <a:xfrm>
                <a:off x="-1933731" y="2353456"/>
                <a:ext cx="884420" cy="2548328"/>
              </a:xfrm>
              <a:custGeom>
                <a:avLst/>
                <a:gdLst>
                  <a:gd name="connsiteX0" fmla="*/ 0 w 884420"/>
                  <a:gd name="connsiteY0" fmla="*/ 0 h 2548328"/>
                  <a:gd name="connsiteX1" fmla="*/ 44970 w 884420"/>
                  <a:gd name="connsiteY1" fmla="*/ 464695 h 2548328"/>
                  <a:gd name="connsiteX2" fmla="*/ 44970 w 884420"/>
                  <a:gd name="connsiteY2" fmla="*/ 2188564 h 2548328"/>
                  <a:gd name="connsiteX3" fmla="*/ 14990 w 884420"/>
                  <a:gd name="connsiteY3" fmla="*/ 2548328 h 2548328"/>
                  <a:gd name="connsiteX4" fmla="*/ 884420 w 884420"/>
                  <a:gd name="connsiteY4" fmla="*/ 2548328 h 2548328"/>
                  <a:gd name="connsiteX5" fmla="*/ 869429 w 884420"/>
                  <a:gd name="connsiteY5" fmla="*/ 2143593 h 2548328"/>
                  <a:gd name="connsiteX6" fmla="*/ 869429 w 884420"/>
                  <a:gd name="connsiteY6" fmla="*/ 419724 h 2548328"/>
                  <a:gd name="connsiteX7" fmla="*/ 884420 w 884420"/>
                  <a:gd name="connsiteY7" fmla="*/ 44970 h 2548328"/>
                  <a:gd name="connsiteX8" fmla="*/ 0 w 884420"/>
                  <a:gd name="connsiteY8" fmla="*/ 0 h 254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420" h="2548328">
                    <a:moveTo>
                      <a:pt x="0" y="0"/>
                    </a:moveTo>
                    <a:lnTo>
                      <a:pt x="44970" y="464695"/>
                    </a:lnTo>
                    <a:lnTo>
                      <a:pt x="44970" y="2188564"/>
                    </a:lnTo>
                    <a:lnTo>
                      <a:pt x="14990" y="2548328"/>
                    </a:lnTo>
                    <a:lnTo>
                      <a:pt x="884420" y="2548328"/>
                    </a:lnTo>
                    <a:lnTo>
                      <a:pt x="869429" y="2143593"/>
                    </a:lnTo>
                    <a:lnTo>
                      <a:pt x="869429" y="419724"/>
                    </a:lnTo>
                    <a:lnTo>
                      <a:pt x="884420" y="44970"/>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a:solidFill>
                    <a:prstClr val="white"/>
                  </a:solidFill>
                  <a:latin typeface="Calibri"/>
                </a:endParaRPr>
              </a:p>
            </p:txBody>
          </p:sp>
          <p:pic>
            <p:nvPicPr>
              <p:cNvPr id="49" name="Picture 48"/>
              <p:cNvPicPr>
                <a:picLocks noChangeAspect="1" noChangeArrowheads="1"/>
              </p:cNvPicPr>
              <p:nvPr/>
            </p:nvPicPr>
            <p:blipFill>
              <a:blip r:embed="rId5">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73248" y="2258496"/>
                <a:ext cx="982647" cy="2759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7" name="Group 36"/>
            <p:cNvGrpSpPr/>
            <p:nvPr/>
          </p:nvGrpSpPr>
          <p:grpSpPr>
            <a:xfrm>
              <a:off x="4790046" y="3561249"/>
              <a:ext cx="701707" cy="1318235"/>
              <a:chOff x="6324600" y="1819276"/>
              <a:chExt cx="1647825" cy="3095625"/>
            </a:xfrm>
            <a:effectLst>
              <a:outerShdw blurRad="50800" dist="38100" dir="2700000" algn="tl" rotWithShape="0">
                <a:prstClr val="black">
                  <a:alpha val="40000"/>
                </a:prstClr>
              </a:outerShdw>
            </a:effectLst>
          </p:grpSpPr>
          <p:sp>
            <p:nvSpPr>
              <p:cNvPr id="46" name="Freeform 45"/>
              <p:cNvSpPr/>
              <p:nvPr/>
            </p:nvSpPr>
            <p:spPr>
              <a:xfrm>
                <a:off x="6410325" y="1857375"/>
                <a:ext cx="1485900" cy="3019425"/>
              </a:xfrm>
              <a:custGeom>
                <a:avLst/>
                <a:gdLst>
                  <a:gd name="connsiteX0" fmla="*/ 1200150 w 1485900"/>
                  <a:gd name="connsiteY0" fmla="*/ 9525 h 3019425"/>
                  <a:gd name="connsiteX1" fmla="*/ 266700 w 1485900"/>
                  <a:gd name="connsiteY1" fmla="*/ 0 h 3019425"/>
                  <a:gd name="connsiteX2" fmla="*/ 123825 w 1485900"/>
                  <a:gd name="connsiteY2" fmla="*/ 76200 h 3019425"/>
                  <a:gd name="connsiteX3" fmla="*/ 28575 w 1485900"/>
                  <a:gd name="connsiteY3" fmla="*/ 219075 h 3019425"/>
                  <a:gd name="connsiteX4" fmla="*/ 0 w 1485900"/>
                  <a:gd name="connsiteY4" fmla="*/ 2752725 h 3019425"/>
                  <a:gd name="connsiteX5" fmla="*/ 47625 w 1485900"/>
                  <a:gd name="connsiteY5" fmla="*/ 2895600 h 3019425"/>
                  <a:gd name="connsiteX6" fmla="*/ 190500 w 1485900"/>
                  <a:gd name="connsiteY6" fmla="*/ 3009900 h 3019425"/>
                  <a:gd name="connsiteX7" fmla="*/ 1238250 w 1485900"/>
                  <a:gd name="connsiteY7" fmla="*/ 3019425 h 3019425"/>
                  <a:gd name="connsiteX8" fmla="*/ 1409700 w 1485900"/>
                  <a:gd name="connsiteY8" fmla="*/ 2933700 h 3019425"/>
                  <a:gd name="connsiteX9" fmla="*/ 1485900 w 1485900"/>
                  <a:gd name="connsiteY9" fmla="*/ 2752725 h 3019425"/>
                  <a:gd name="connsiteX10" fmla="*/ 1485900 w 1485900"/>
                  <a:gd name="connsiteY10" fmla="*/ 247650 h 3019425"/>
                  <a:gd name="connsiteX11" fmla="*/ 1409700 w 1485900"/>
                  <a:gd name="connsiteY11" fmla="*/ 85725 h 3019425"/>
                  <a:gd name="connsiteX12" fmla="*/ 1200150 w 1485900"/>
                  <a:gd name="connsiteY12" fmla="*/ 9525 h 301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5900" h="3019425">
                    <a:moveTo>
                      <a:pt x="1200150" y="9525"/>
                    </a:moveTo>
                    <a:lnTo>
                      <a:pt x="266700" y="0"/>
                    </a:lnTo>
                    <a:lnTo>
                      <a:pt x="123825" y="76200"/>
                    </a:lnTo>
                    <a:lnTo>
                      <a:pt x="28575" y="219075"/>
                    </a:lnTo>
                    <a:lnTo>
                      <a:pt x="0" y="2752725"/>
                    </a:lnTo>
                    <a:lnTo>
                      <a:pt x="47625" y="2895600"/>
                    </a:lnTo>
                    <a:lnTo>
                      <a:pt x="190500" y="3009900"/>
                    </a:lnTo>
                    <a:lnTo>
                      <a:pt x="1238250" y="3019425"/>
                    </a:lnTo>
                    <a:lnTo>
                      <a:pt x="1409700" y="2933700"/>
                    </a:lnTo>
                    <a:lnTo>
                      <a:pt x="1485900" y="2752725"/>
                    </a:lnTo>
                    <a:lnTo>
                      <a:pt x="1485900" y="247650"/>
                    </a:lnTo>
                    <a:lnTo>
                      <a:pt x="1409700" y="85725"/>
                    </a:lnTo>
                    <a:lnTo>
                      <a:pt x="1200150" y="9525"/>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a:solidFill>
                    <a:prstClr val="white"/>
                  </a:solidFill>
                  <a:latin typeface="Calibri"/>
                </a:endParaRPr>
              </a:p>
            </p:txBody>
          </p:sp>
          <p:pic>
            <p:nvPicPr>
              <p:cNvPr id="47" name="Picture 46"/>
              <p:cNvPicPr>
                <a:picLocks noChangeAspect="1" noChangeArrowheads="1"/>
              </p:cNvPicPr>
              <p:nvPr/>
            </p:nvPicPr>
            <p:blipFill>
              <a:blip r:embed="rId6">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24600" y="1819276"/>
                <a:ext cx="1647825"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8" name="Group 37"/>
            <p:cNvGrpSpPr/>
            <p:nvPr/>
          </p:nvGrpSpPr>
          <p:grpSpPr>
            <a:xfrm>
              <a:off x="3745355" y="4015979"/>
              <a:ext cx="905759" cy="876061"/>
              <a:chOff x="3505200" y="3386136"/>
              <a:chExt cx="1191594" cy="1152525"/>
            </a:xfrm>
            <a:effectLst>
              <a:outerShdw blurRad="50800" dist="38100" dir="2700000" algn="tl" rotWithShape="0">
                <a:prstClr val="black">
                  <a:alpha val="40000"/>
                </a:prstClr>
              </a:outerShdw>
            </a:effectLst>
          </p:grpSpPr>
          <p:sp>
            <p:nvSpPr>
              <p:cNvPr id="42" name="Freeform 41"/>
              <p:cNvSpPr/>
              <p:nvPr/>
            </p:nvSpPr>
            <p:spPr>
              <a:xfrm>
                <a:off x="3549842" y="3426691"/>
                <a:ext cx="261697" cy="1071418"/>
              </a:xfrm>
              <a:custGeom>
                <a:avLst/>
                <a:gdLst>
                  <a:gd name="connsiteX0" fmla="*/ 129310 w 261697"/>
                  <a:gd name="connsiteY0" fmla="*/ 0 h 1071418"/>
                  <a:gd name="connsiteX1" fmla="*/ 76970 w 261697"/>
                  <a:gd name="connsiteY1" fmla="*/ 30788 h 1071418"/>
                  <a:gd name="connsiteX2" fmla="*/ 24631 w 261697"/>
                  <a:gd name="connsiteY2" fmla="*/ 363297 h 1071418"/>
                  <a:gd name="connsiteX3" fmla="*/ 52340 w 261697"/>
                  <a:gd name="connsiteY3" fmla="*/ 418715 h 1071418"/>
                  <a:gd name="connsiteX4" fmla="*/ 0 w 261697"/>
                  <a:gd name="connsiteY4" fmla="*/ 526473 h 1071418"/>
                  <a:gd name="connsiteX5" fmla="*/ 3079 w 261697"/>
                  <a:gd name="connsiteY5" fmla="*/ 1025236 h 1071418"/>
                  <a:gd name="connsiteX6" fmla="*/ 33867 w 261697"/>
                  <a:gd name="connsiteY6" fmla="*/ 1071418 h 1071418"/>
                  <a:gd name="connsiteX7" fmla="*/ 218594 w 261697"/>
                  <a:gd name="connsiteY7" fmla="*/ 1068339 h 1071418"/>
                  <a:gd name="connsiteX8" fmla="*/ 261697 w 261697"/>
                  <a:gd name="connsiteY8" fmla="*/ 1025236 h 1071418"/>
                  <a:gd name="connsiteX9" fmla="*/ 252461 w 261697"/>
                  <a:gd name="connsiteY9" fmla="*/ 489527 h 1071418"/>
                  <a:gd name="connsiteX10" fmla="*/ 206279 w 261697"/>
                  <a:gd name="connsiteY10" fmla="*/ 403321 h 1071418"/>
                  <a:gd name="connsiteX11" fmla="*/ 240146 w 261697"/>
                  <a:gd name="connsiteY11" fmla="*/ 354061 h 1071418"/>
                  <a:gd name="connsiteX12" fmla="*/ 184728 w 261697"/>
                  <a:gd name="connsiteY12" fmla="*/ 18473 h 1071418"/>
                  <a:gd name="connsiteX13" fmla="*/ 129310 w 261697"/>
                  <a:gd name="connsiteY13" fmla="*/ 0 h 10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697" h="1071418">
                    <a:moveTo>
                      <a:pt x="129310" y="0"/>
                    </a:moveTo>
                    <a:lnTo>
                      <a:pt x="76970" y="30788"/>
                    </a:lnTo>
                    <a:lnTo>
                      <a:pt x="24631" y="363297"/>
                    </a:lnTo>
                    <a:lnTo>
                      <a:pt x="52340" y="418715"/>
                    </a:lnTo>
                    <a:lnTo>
                      <a:pt x="0" y="526473"/>
                    </a:lnTo>
                    <a:cubicBezTo>
                      <a:pt x="1026" y="692727"/>
                      <a:pt x="2053" y="858982"/>
                      <a:pt x="3079" y="1025236"/>
                    </a:cubicBezTo>
                    <a:lnTo>
                      <a:pt x="33867" y="1071418"/>
                    </a:lnTo>
                    <a:lnTo>
                      <a:pt x="218594" y="1068339"/>
                    </a:lnTo>
                    <a:lnTo>
                      <a:pt x="261697" y="1025236"/>
                    </a:lnTo>
                    <a:lnTo>
                      <a:pt x="252461" y="489527"/>
                    </a:lnTo>
                    <a:lnTo>
                      <a:pt x="206279" y="403321"/>
                    </a:lnTo>
                    <a:lnTo>
                      <a:pt x="240146" y="354061"/>
                    </a:lnTo>
                    <a:lnTo>
                      <a:pt x="184728" y="18473"/>
                    </a:lnTo>
                    <a:lnTo>
                      <a:pt x="12931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a:solidFill>
                    <a:prstClr val="white"/>
                  </a:solidFill>
                  <a:latin typeface="Calibri"/>
                </a:endParaRPr>
              </a:p>
            </p:txBody>
          </p:sp>
          <p:sp>
            <p:nvSpPr>
              <p:cNvPr id="43" name="Freeform 42"/>
              <p:cNvSpPr/>
              <p:nvPr/>
            </p:nvSpPr>
            <p:spPr>
              <a:xfrm>
                <a:off x="3973227" y="3434145"/>
                <a:ext cx="261697" cy="1071418"/>
              </a:xfrm>
              <a:custGeom>
                <a:avLst/>
                <a:gdLst>
                  <a:gd name="connsiteX0" fmla="*/ 129310 w 261697"/>
                  <a:gd name="connsiteY0" fmla="*/ 0 h 1071418"/>
                  <a:gd name="connsiteX1" fmla="*/ 76970 w 261697"/>
                  <a:gd name="connsiteY1" fmla="*/ 30788 h 1071418"/>
                  <a:gd name="connsiteX2" fmla="*/ 24631 w 261697"/>
                  <a:gd name="connsiteY2" fmla="*/ 363297 h 1071418"/>
                  <a:gd name="connsiteX3" fmla="*/ 52340 w 261697"/>
                  <a:gd name="connsiteY3" fmla="*/ 418715 h 1071418"/>
                  <a:gd name="connsiteX4" fmla="*/ 0 w 261697"/>
                  <a:gd name="connsiteY4" fmla="*/ 526473 h 1071418"/>
                  <a:gd name="connsiteX5" fmla="*/ 3079 w 261697"/>
                  <a:gd name="connsiteY5" fmla="*/ 1025236 h 1071418"/>
                  <a:gd name="connsiteX6" fmla="*/ 33867 w 261697"/>
                  <a:gd name="connsiteY6" fmla="*/ 1071418 h 1071418"/>
                  <a:gd name="connsiteX7" fmla="*/ 218594 w 261697"/>
                  <a:gd name="connsiteY7" fmla="*/ 1068339 h 1071418"/>
                  <a:gd name="connsiteX8" fmla="*/ 261697 w 261697"/>
                  <a:gd name="connsiteY8" fmla="*/ 1025236 h 1071418"/>
                  <a:gd name="connsiteX9" fmla="*/ 252461 w 261697"/>
                  <a:gd name="connsiteY9" fmla="*/ 489527 h 1071418"/>
                  <a:gd name="connsiteX10" fmla="*/ 206279 w 261697"/>
                  <a:gd name="connsiteY10" fmla="*/ 403321 h 1071418"/>
                  <a:gd name="connsiteX11" fmla="*/ 240146 w 261697"/>
                  <a:gd name="connsiteY11" fmla="*/ 354061 h 1071418"/>
                  <a:gd name="connsiteX12" fmla="*/ 184728 w 261697"/>
                  <a:gd name="connsiteY12" fmla="*/ 18473 h 1071418"/>
                  <a:gd name="connsiteX13" fmla="*/ 129310 w 261697"/>
                  <a:gd name="connsiteY13" fmla="*/ 0 h 10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697" h="1071418">
                    <a:moveTo>
                      <a:pt x="129310" y="0"/>
                    </a:moveTo>
                    <a:lnTo>
                      <a:pt x="76970" y="30788"/>
                    </a:lnTo>
                    <a:lnTo>
                      <a:pt x="24631" y="363297"/>
                    </a:lnTo>
                    <a:lnTo>
                      <a:pt x="52340" y="418715"/>
                    </a:lnTo>
                    <a:lnTo>
                      <a:pt x="0" y="526473"/>
                    </a:lnTo>
                    <a:cubicBezTo>
                      <a:pt x="1026" y="692727"/>
                      <a:pt x="2053" y="858982"/>
                      <a:pt x="3079" y="1025236"/>
                    </a:cubicBezTo>
                    <a:lnTo>
                      <a:pt x="33867" y="1071418"/>
                    </a:lnTo>
                    <a:lnTo>
                      <a:pt x="218594" y="1068339"/>
                    </a:lnTo>
                    <a:lnTo>
                      <a:pt x="261697" y="1025236"/>
                    </a:lnTo>
                    <a:lnTo>
                      <a:pt x="252461" y="489527"/>
                    </a:lnTo>
                    <a:lnTo>
                      <a:pt x="206279" y="403321"/>
                    </a:lnTo>
                    <a:lnTo>
                      <a:pt x="240146" y="354061"/>
                    </a:lnTo>
                    <a:lnTo>
                      <a:pt x="184728" y="18473"/>
                    </a:lnTo>
                    <a:lnTo>
                      <a:pt x="12931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a:solidFill>
                    <a:prstClr val="white"/>
                  </a:solidFill>
                  <a:latin typeface="Calibri"/>
                </a:endParaRPr>
              </a:p>
            </p:txBody>
          </p:sp>
          <p:sp>
            <p:nvSpPr>
              <p:cNvPr id="44" name="Freeform 43"/>
              <p:cNvSpPr/>
              <p:nvPr/>
            </p:nvSpPr>
            <p:spPr>
              <a:xfrm>
                <a:off x="4393482" y="3429283"/>
                <a:ext cx="261697" cy="1071418"/>
              </a:xfrm>
              <a:custGeom>
                <a:avLst/>
                <a:gdLst>
                  <a:gd name="connsiteX0" fmla="*/ 129310 w 261697"/>
                  <a:gd name="connsiteY0" fmla="*/ 0 h 1071418"/>
                  <a:gd name="connsiteX1" fmla="*/ 76970 w 261697"/>
                  <a:gd name="connsiteY1" fmla="*/ 30788 h 1071418"/>
                  <a:gd name="connsiteX2" fmla="*/ 24631 w 261697"/>
                  <a:gd name="connsiteY2" fmla="*/ 363297 h 1071418"/>
                  <a:gd name="connsiteX3" fmla="*/ 52340 w 261697"/>
                  <a:gd name="connsiteY3" fmla="*/ 418715 h 1071418"/>
                  <a:gd name="connsiteX4" fmla="*/ 0 w 261697"/>
                  <a:gd name="connsiteY4" fmla="*/ 526473 h 1071418"/>
                  <a:gd name="connsiteX5" fmla="*/ 3079 w 261697"/>
                  <a:gd name="connsiteY5" fmla="*/ 1025236 h 1071418"/>
                  <a:gd name="connsiteX6" fmla="*/ 33867 w 261697"/>
                  <a:gd name="connsiteY6" fmla="*/ 1071418 h 1071418"/>
                  <a:gd name="connsiteX7" fmla="*/ 218594 w 261697"/>
                  <a:gd name="connsiteY7" fmla="*/ 1068339 h 1071418"/>
                  <a:gd name="connsiteX8" fmla="*/ 261697 w 261697"/>
                  <a:gd name="connsiteY8" fmla="*/ 1025236 h 1071418"/>
                  <a:gd name="connsiteX9" fmla="*/ 252461 w 261697"/>
                  <a:gd name="connsiteY9" fmla="*/ 489527 h 1071418"/>
                  <a:gd name="connsiteX10" fmla="*/ 206279 w 261697"/>
                  <a:gd name="connsiteY10" fmla="*/ 403321 h 1071418"/>
                  <a:gd name="connsiteX11" fmla="*/ 240146 w 261697"/>
                  <a:gd name="connsiteY11" fmla="*/ 354061 h 1071418"/>
                  <a:gd name="connsiteX12" fmla="*/ 184728 w 261697"/>
                  <a:gd name="connsiteY12" fmla="*/ 18473 h 1071418"/>
                  <a:gd name="connsiteX13" fmla="*/ 129310 w 261697"/>
                  <a:gd name="connsiteY13" fmla="*/ 0 h 10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697" h="1071418">
                    <a:moveTo>
                      <a:pt x="129310" y="0"/>
                    </a:moveTo>
                    <a:lnTo>
                      <a:pt x="76970" y="30788"/>
                    </a:lnTo>
                    <a:lnTo>
                      <a:pt x="24631" y="363297"/>
                    </a:lnTo>
                    <a:lnTo>
                      <a:pt x="52340" y="418715"/>
                    </a:lnTo>
                    <a:lnTo>
                      <a:pt x="0" y="526473"/>
                    </a:lnTo>
                    <a:cubicBezTo>
                      <a:pt x="1026" y="692727"/>
                      <a:pt x="2053" y="858982"/>
                      <a:pt x="3079" y="1025236"/>
                    </a:cubicBezTo>
                    <a:lnTo>
                      <a:pt x="33867" y="1071418"/>
                    </a:lnTo>
                    <a:lnTo>
                      <a:pt x="218594" y="1068339"/>
                    </a:lnTo>
                    <a:lnTo>
                      <a:pt x="261697" y="1025236"/>
                    </a:lnTo>
                    <a:lnTo>
                      <a:pt x="252461" y="489527"/>
                    </a:lnTo>
                    <a:lnTo>
                      <a:pt x="206279" y="403321"/>
                    </a:lnTo>
                    <a:lnTo>
                      <a:pt x="240146" y="354061"/>
                    </a:lnTo>
                    <a:lnTo>
                      <a:pt x="184728" y="18473"/>
                    </a:lnTo>
                    <a:lnTo>
                      <a:pt x="12931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a:solidFill>
                    <a:prstClr val="white"/>
                  </a:solidFill>
                  <a:latin typeface="Calibri"/>
                </a:endParaRPr>
              </a:p>
            </p:txBody>
          </p:sp>
          <p:pic>
            <p:nvPicPr>
              <p:cNvPr id="45" name="Picture 44"/>
              <p:cNvPicPr>
                <a:picLocks noChangeAspect="1" noChangeArrowheads="1"/>
              </p:cNvPicPr>
              <p:nvPr/>
            </p:nvPicPr>
            <p:blipFill>
              <a:blip r:embed="rId7">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05200" y="3386136"/>
                <a:ext cx="1191594"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9" name="Group 38"/>
            <p:cNvGrpSpPr/>
            <p:nvPr/>
          </p:nvGrpSpPr>
          <p:grpSpPr>
            <a:xfrm>
              <a:off x="4049947" y="2986430"/>
              <a:ext cx="1767056" cy="1761672"/>
              <a:chOff x="5813773" y="2221050"/>
              <a:chExt cx="2324698" cy="2317611"/>
            </a:xfrm>
            <a:effectLst>
              <a:outerShdw blurRad="50800" dist="38100" dir="2700000" algn="tl" rotWithShape="0">
                <a:prstClr val="black">
                  <a:alpha val="40000"/>
                </a:prstClr>
              </a:outerShdw>
            </a:effectLst>
          </p:grpSpPr>
          <p:sp>
            <p:nvSpPr>
              <p:cNvPr id="40" name="Freeform 39"/>
              <p:cNvSpPr/>
              <p:nvPr/>
            </p:nvSpPr>
            <p:spPr>
              <a:xfrm>
                <a:off x="6441591" y="2301297"/>
                <a:ext cx="1635042" cy="1597650"/>
              </a:xfrm>
              <a:custGeom>
                <a:avLst/>
                <a:gdLst>
                  <a:gd name="connsiteX0" fmla="*/ 1434486 w 1635042"/>
                  <a:gd name="connsiteY0" fmla="*/ 10197 h 1597650"/>
                  <a:gd name="connsiteX1" fmla="*/ 1359703 w 1635042"/>
                  <a:gd name="connsiteY1" fmla="*/ 0 h 1597650"/>
                  <a:gd name="connsiteX2" fmla="*/ 1339307 w 1635042"/>
                  <a:gd name="connsiteY2" fmla="*/ 33992 h 1597650"/>
                  <a:gd name="connsiteX3" fmla="*/ 1386897 w 1635042"/>
                  <a:gd name="connsiteY3" fmla="*/ 108776 h 1597650"/>
                  <a:gd name="connsiteX4" fmla="*/ 1142150 w 1635042"/>
                  <a:gd name="connsiteY4" fmla="*/ 350123 h 1597650"/>
                  <a:gd name="connsiteX5" fmla="*/ 975587 w 1635042"/>
                  <a:gd name="connsiteY5" fmla="*/ 193757 h 1597650"/>
                  <a:gd name="connsiteX6" fmla="*/ 914400 w 1635042"/>
                  <a:gd name="connsiteY6" fmla="*/ 237948 h 1597650"/>
                  <a:gd name="connsiteX7" fmla="*/ 958590 w 1635042"/>
                  <a:gd name="connsiteY7" fmla="*/ 312731 h 1597650"/>
                  <a:gd name="connsiteX8" fmla="*/ 101978 w 1635042"/>
                  <a:gd name="connsiteY8" fmla="*/ 1189739 h 1597650"/>
                  <a:gd name="connsiteX9" fmla="*/ 125773 w 1635042"/>
                  <a:gd name="connsiteY9" fmla="*/ 1342706 h 1597650"/>
                  <a:gd name="connsiteX10" fmla="*/ 0 w 1635042"/>
                  <a:gd name="connsiteY10" fmla="*/ 1454881 h 1597650"/>
                  <a:gd name="connsiteX11" fmla="*/ 108776 w 1635042"/>
                  <a:gd name="connsiteY11" fmla="*/ 1577255 h 1597650"/>
                  <a:gd name="connsiteX12" fmla="*/ 169963 w 1635042"/>
                  <a:gd name="connsiteY12" fmla="*/ 1597650 h 1597650"/>
                  <a:gd name="connsiteX13" fmla="*/ 299135 w 1635042"/>
                  <a:gd name="connsiteY13" fmla="*/ 1475277 h 1597650"/>
                  <a:gd name="connsiteX14" fmla="*/ 696848 w 1635042"/>
                  <a:gd name="connsiteY14" fmla="*/ 832817 h 1597650"/>
                  <a:gd name="connsiteX15" fmla="*/ 917799 w 1635042"/>
                  <a:gd name="connsiteY15" fmla="*/ 1026575 h 1597650"/>
                  <a:gd name="connsiteX16" fmla="*/ 1308714 w 1635042"/>
                  <a:gd name="connsiteY16" fmla="*/ 649258 h 1597650"/>
                  <a:gd name="connsiteX17" fmla="*/ 1363102 w 1635042"/>
                  <a:gd name="connsiteY17" fmla="*/ 700246 h 1597650"/>
                  <a:gd name="connsiteX18" fmla="*/ 1434486 w 1635042"/>
                  <a:gd name="connsiteY18" fmla="*/ 635661 h 1597650"/>
                  <a:gd name="connsiteX19" fmla="*/ 1284919 w 1635042"/>
                  <a:gd name="connsiteY19" fmla="*/ 475896 h 1597650"/>
                  <a:gd name="connsiteX20" fmla="*/ 1298516 w 1635042"/>
                  <a:gd name="connsiteY20" fmla="*/ 431705 h 1597650"/>
                  <a:gd name="connsiteX21" fmla="*/ 1512669 w 1635042"/>
                  <a:gd name="connsiteY21" fmla="*/ 224351 h 1597650"/>
                  <a:gd name="connsiteX22" fmla="*/ 1573856 w 1635042"/>
                  <a:gd name="connsiteY22" fmla="*/ 278739 h 1597650"/>
                  <a:gd name="connsiteX23" fmla="*/ 1635042 w 1635042"/>
                  <a:gd name="connsiteY23" fmla="*/ 210754 h 1597650"/>
                  <a:gd name="connsiteX24" fmla="*/ 1434486 w 1635042"/>
                  <a:gd name="connsiteY24" fmla="*/ 10197 h 159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35042" h="1597650">
                    <a:moveTo>
                      <a:pt x="1434486" y="10197"/>
                    </a:moveTo>
                    <a:lnTo>
                      <a:pt x="1359703" y="0"/>
                    </a:lnTo>
                    <a:lnTo>
                      <a:pt x="1339307" y="33992"/>
                    </a:lnTo>
                    <a:lnTo>
                      <a:pt x="1386897" y="108776"/>
                    </a:lnTo>
                    <a:lnTo>
                      <a:pt x="1142150" y="350123"/>
                    </a:lnTo>
                    <a:lnTo>
                      <a:pt x="975587" y="193757"/>
                    </a:lnTo>
                    <a:lnTo>
                      <a:pt x="914400" y="237948"/>
                    </a:lnTo>
                    <a:lnTo>
                      <a:pt x="958590" y="312731"/>
                    </a:lnTo>
                    <a:lnTo>
                      <a:pt x="101978" y="1189739"/>
                    </a:lnTo>
                    <a:lnTo>
                      <a:pt x="125773" y="1342706"/>
                    </a:lnTo>
                    <a:lnTo>
                      <a:pt x="0" y="1454881"/>
                    </a:lnTo>
                    <a:lnTo>
                      <a:pt x="108776" y="1577255"/>
                    </a:lnTo>
                    <a:lnTo>
                      <a:pt x="169963" y="1597650"/>
                    </a:lnTo>
                    <a:lnTo>
                      <a:pt x="299135" y="1475277"/>
                    </a:lnTo>
                    <a:lnTo>
                      <a:pt x="696848" y="832817"/>
                    </a:lnTo>
                    <a:lnTo>
                      <a:pt x="917799" y="1026575"/>
                    </a:lnTo>
                    <a:lnTo>
                      <a:pt x="1308714" y="649258"/>
                    </a:lnTo>
                    <a:lnTo>
                      <a:pt x="1363102" y="700246"/>
                    </a:lnTo>
                    <a:lnTo>
                      <a:pt x="1434486" y="635661"/>
                    </a:lnTo>
                    <a:lnTo>
                      <a:pt x="1284919" y="475896"/>
                    </a:lnTo>
                    <a:lnTo>
                      <a:pt x="1298516" y="431705"/>
                    </a:lnTo>
                    <a:lnTo>
                      <a:pt x="1512669" y="224351"/>
                    </a:lnTo>
                    <a:lnTo>
                      <a:pt x="1573856" y="278739"/>
                    </a:lnTo>
                    <a:lnTo>
                      <a:pt x="1635042" y="210754"/>
                    </a:lnTo>
                    <a:lnTo>
                      <a:pt x="1434486" y="10197"/>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a:solidFill>
                    <a:prstClr val="white"/>
                  </a:solidFill>
                  <a:latin typeface="Calibri"/>
                </a:endParaRPr>
              </a:p>
            </p:txBody>
          </p:sp>
          <p:pic>
            <p:nvPicPr>
              <p:cNvPr id="41" name="Picture 40"/>
              <p:cNvPicPr>
                <a:picLocks noChangeAspect="1" noChangeArrowheads="1"/>
              </p:cNvPicPr>
              <p:nvPr/>
            </p:nvPicPr>
            <p:blipFill>
              <a:blip r:embed="rId8">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13773" y="2221050"/>
                <a:ext cx="2324698" cy="2317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38625996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DA85B53-D087-479D-9D4A-61659812B2A5}"/>
              </a:ext>
            </a:extLst>
          </p:cNvPr>
          <p:cNvSpPr txBox="1">
            <a:spLocks/>
          </p:cNvSpPr>
          <p:nvPr/>
        </p:nvSpPr>
        <p:spPr>
          <a:xfrm>
            <a:off x="314325" y="260498"/>
            <a:ext cx="10963275" cy="653903"/>
          </a:xfrm>
          <a:prstGeom prst="rect">
            <a:avLst/>
          </a:prstGeom>
        </p:spPr>
        <p:txBody>
          <a:bodyPr vert="horz" lIns="91440" tIns="45720" rIns="91440" bIns="45720" rtlCol="0" anchor="ctr">
            <a:normAutofit/>
          </a:bodyPr>
          <a:lstStyle>
            <a:lvl1pPr algn="l" defTabSz="457200" rtl="0" eaLnBrk="1" latinLnBrk="0" hangingPunct="1">
              <a:lnSpc>
                <a:spcPct val="80000"/>
              </a:lnSpc>
              <a:spcBef>
                <a:spcPct val="0"/>
              </a:spcBef>
              <a:buClr>
                <a:schemeClr val="tx2"/>
              </a:buClr>
              <a:buNone/>
              <a:defRPr sz="4400" b="1" i="0" kern="1200" baseline="0">
                <a:solidFill>
                  <a:schemeClr val="tx2"/>
                </a:solidFill>
                <a:latin typeface="Calibri"/>
                <a:ea typeface="+mj-ea"/>
                <a:cs typeface="+mj-cs"/>
              </a:defRPr>
            </a:lvl1pPr>
          </a:lstStyle>
          <a:p>
            <a:pPr algn="ctr">
              <a:buClr>
                <a:srgbClr val="005294"/>
              </a:buClr>
              <a:defRPr/>
            </a:pPr>
            <a:r>
              <a:rPr lang="en-GB" sz="3600" b="0" dirty="0">
                <a:solidFill>
                  <a:srgbClr val="000000"/>
                </a:solidFill>
                <a:latin typeface="+mj-lt"/>
              </a:rPr>
              <a:t>Time to Onset of TD Symptom Improvement</a:t>
            </a:r>
          </a:p>
        </p:txBody>
      </p:sp>
      <p:sp>
        <p:nvSpPr>
          <p:cNvPr id="3" name="TextBox 2">
            <a:extLst>
              <a:ext uri="{FF2B5EF4-FFF2-40B4-BE49-F238E27FC236}">
                <a16:creationId xmlns:a16="http://schemas.microsoft.com/office/drawing/2014/main" id="{6787A553-3C24-4511-85A8-7A4F34B7A0A9}"/>
              </a:ext>
            </a:extLst>
          </p:cNvPr>
          <p:cNvSpPr txBox="1"/>
          <p:nvPr/>
        </p:nvSpPr>
        <p:spPr>
          <a:xfrm>
            <a:off x="952500" y="1126941"/>
            <a:ext cx="10201275" cy="461665"/>
          </a:xfrm>
          <a:prstGeom prst="rect">
            <a:avLst/>
          </a:prstGeom>
          <a:noFill/>
        </p:spPr>
        <p:txBody>
          <a:bodyPr wrap="square" rtlCol="0">
            <a:spAutoFit/>
          </a:bodyPr>
          <a:lstStyle/>
          <a:p>
            <a:pPr>
              <a:defRPr/>
            </a:pPr>
            <a:r>
              <a:rPr lang="en-GB" sz="2400" b="1" dirty="0">
                <a:solidFill>
                  <a:srgbClr val="000000"/>
                </a:solidFill>
              </a:rPr>
              <a:t>Time-dependent and symptom-specific onset of effects of </a:t>
            </a:r>
            <a:r>
              <a:rPr lang="en-GB" sz="2400" b="1" dirty="0" err="1">
                <a:solidFill>
                  <a:srgbClr val="000000"/>
                </a:solidFill>
              </a:rPr>
              <a:t>TTh</a:t>
            </a:r>
            <a:endParaRPr lang="en-GB" sz="2400" b="1" dirty="0">
              <a:solidFill>
                <a:srgbClr val="000000"/>
              </a:solidFill>
            </a:endParaRPr>
          </a:p>
        </p:txBody>
      </p:sp>
      <p:pic>
        <p:nvPicPr>
          <p:cNvPr id="14" name="Content Placeholder 4">
            <a:extLst>
              <a:ext uri="{FF2B5EF4-FFF2-40B4-BE49-F238E27FC236}">
                <a16:creationId xmlns:a16="http://schemas.microsoft.com/office/drawing/2014/main" id="{20121A98-124F-4FEA-983B-2499A4CBAA04}"/>
              </a:ext>
            </a:extLst>
          </p:cNvPr>
          <p:cNvPicPr>
            <a:picLocks noGrp="1" noChangeAspect="1"/>
          </p:cNvPicPr>
          <p:nvPr>
            <p:ph idx="1"/>
          </p:nvPr>
        </p:nvPicPr>
        <p:blipFill>
          <a:blip r:embed="rId2"/>
          <a:stretch>
            <a:fillRect/>
          </a:stretch>
        </p:blipFill>
        <p:spPr>
          <a:xfrm>
            <a:off x="3352797" y="1680614"/>
            <a:ext cx="5486405" cy="3647809"/>
          </a:xfrm>
          <a:prstGeom prst="rect">
            <a:avLst/>
          </a:prstGeom>
        </p:spPr>
      </p:pic>
      <p:sp>
        <p:nvSpPr>
          <p:cNvPr id="15" name="TextBox 14">
            <a:extLst>
              <a:ext uri="{FF2B5EF4-FFF2-40B4-BE49-F238E27FC236}">
                <a16:creationId xmlns:a16="http://schemas.microsoft.com/office/drawing/2014/main" id="{3CB8E612-EFE1-4F39-8B22-A5B42473E2CE}"/>
              </a:ext>
            </a:extLst>
          </p:cNvPr>
          <p:cNvSpPr txBox="1"/>
          <p:nvPr/>
        </p:nvSpPr>
        <p:spPr>
          <a:xfrm>
            <a:off x="7028342" y="1942329"/>
            <a:ext cx="1658680" cy="707886"/>
          </a:xfrm>
          <a:prstGeom prst="rect">
            <a:avLst/>
          </a:prstGeom>
          <a:noFill/>
        </p:spPr>
        <p:txBody>
          <a:bodyPr wrap="square" rtlCol="0">
            <a:spAutoFit/>
          </a:bodyPr>
          <a:lstStyle/>
          <a:p>
            <a:pPr algn="ctr">
              <a:defRPr/>
            </a:pPr>
            <a:r>
              <a:rPr lang="en-GB" sz="2000" b="1" dirty="0">
                <a:solidFill>
                  <a:srgbClr val="000000"/>
                </a:solidFill>
              </a:rPr>
              <a:t>Sexual Parameters</a:t>
            </a:r>
          </a:p>
        </p:txBody>
      </p:sp>
      <p:sp>
        <p:nvSpPr>
          <p:cNvPr id="16" name="TextBox 15">
            <a:extLst>
              <a:ext uri="{FF2B5EF4-FFF2-40B4-BE49-F238E27FC236}">
                <a16:creationId xmlns:a16="http://schemas.microsoft.com/office/drawing/2014/main" id="{D1272380-00E6-4899-A0A2-7AB2ADFDC994}"/>
              </a:ext>
            </a:extLst>
          </p:cNvPr>
          <p:cNvSpPr txBox="1"/>
          <p:nvPr/>
        </p:nvSpPr>
        <p:spPr>
          <a:xfrm>
            <a:off x="1247464" y="5984876"/>
            <a:ext cx="5629589" cy="276999"/>
          </a:xfrm>
          <a:prstGeom prst="rect">
            <a:avLst/>
          </a:prstGeom>
          <a:noFill/>
        </p:spPr>
        <p:txBody>
          <a:bodyPr wrap="square" rtlCol="0">
            <a:spAutoFit/>
          </a:bodyPr>
          <a:lstStyle/>
          <a:p>
            <a:pPr algn="ctr" defTabSz="457200" fontAlgn="base">
              <a:spcBef>
                <a:spcPct val="0"/>
              </a:spcBef>
              <a:spcAft>
                <a:spcPct val="0"/>
              </a:spcAft>
              <a:defRPr/>
            </a:pPr>
            <a:r>
              <a:rPr lang="en-GB" sz="1200" b="1" dirty="0">
                <a:solidFill>
                  <a:schemeClr val="accent5"/>
                </a:solidFill>
                <a:cs typeface="Arial" charset="0"/>
              </a:rPr>
              <a:t>Saad et al.  European Journal of Endocrinology (2011) 675-685</a:t>
            </a:r>
          </a:p>
        </p:txBody>
      </p:sp>
    </p:spTree>
    <p:extLst>
      <p:ext uri="{BB962C8B-B14F-4D97-AF65-F5344CB8AC3E}">
        <p14:creationId xmlns:p14="http://schemas.microsoft.com/office/powerpoint/2010/main" val="32355114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DA85B53-D087-479D-9D4A-61659812B2A5}"/>
              </a:ext>
            </a:extLst>
          </p:cNvPr>
          <p:cNvSpPr txBox="1">
            <a:spLocks/>
          </p:cNvSpPr>
          <p:nvPr/>
        </p:nvSpPr>
        <p:spPr>
          <a:xfrm>
            <a:off x="342900" y="260498"/>
            <a:ext cx="11010900" cy="653903"/>
          </a:xfrm>
          <a:prstGeom prst="rect">
            <a:avLst/>
          </a:prstGeom>
        </p:spPr>
        <p:txBody>
          <a:bodyPr vert="horz" lIns="91440" tIns="45720" rIns="91440" bIns="45720" rtlCol="0" anchor="ctr">
            <a:normAutofit fontScale="92500"/>
          </a:bodyPr>
          <a:lstStyle>
            <a:lvl1pPr algn="l" defTabSz="457200" rtl="0" eaLnBrk="1" latinLnBrk="0" hangingPunct="1">
              <a:lnSpc>
                <a:spcPct val="80000"/>
              </a:lnSpc>
              <a:spcBef>
                <a:spcPct val="0"/>
              </a:spcBef>
              <a:buClr>
                <a:schemeClr val="tx2"/>
              </a:buClr>
              <a:buNone/>
              <a:defRPr sz="4400" b="1" i="0" kern="1200" baseline="0">
                <a:solidFill>
                  <a:schemeClr val="tx2"/>
                </a:solidFill>
                <a:latin typeface="Calibri"/>
                <a:ea typeface="+mj-ea"/>
                <a:cs typeface="+mj-cs"/>
              </a:defRPr>
            </a:lvl1pPr>
          </a:lstStyle>
          <a:p>
            <a:pPr algn="ctr">
              <a:buClr>
                <a:srgbClr val="005294"/>
              </a:buClr>
              <a:defRPr/>
            </a:pPr>
            <a:r>
              <a:rPr lang="en-GB" sz="4000" b="0" dirty="0">
                <a:solidFill>
                  <a:srgbClr val="000000"/>
                </a:solidFill>
                <a:latin typeface="+mj-lt"/>
              </a:rPr>
              <a:t>Time to Onset of TD Symptom Improvement</a:t>
            </a:r>
          </a:p>
        </p:txBody>
      </p:sp>
      <p:sp>
        <p:nvSpPr>
          <p:cNvPr id="3" name="TextBox 2">
            <a:extLst>
              <a:ext uri="{FF2B5EF4-FFF2-40B4-BE49-F238E27FC236}">
                <a16:creationId xmlns:a16="http://schemas.microsoft.com/office/drawing/2014/main" id="{6787A553-3C24-4511-85A8-7A4F34B7A0A9}"/>
              </a:ext>
            </a:extLst>
          </p:cNvPr>
          <p:cNvSpPr txBox="1"/>
          <p:nvPr/>
        </p:nvSpPr>
        <p:spPr>
          <a:xfrm>
            <a:off x="876300" y="1099900"/>
            <a:ext cx="10077450" cy="461665"/>
          </a:xfrm>
          <a:prstGeom prst="rect">
            <a:avLst/>
          </a:prstGeom>
          <a:noFill/>
        </p:spPr>
        <p:txBody>
          <a:bodyPr wrap="square" rtlCol="0">
            <a:spAutoFit/>
          </a:bodyPr>
          <a:lstStyle/>
          <a:p>
            <a:pPr>
              <a:defRPr/>
            </a:pPr>
            <a:r>
              <a:rPr lang="en-GB" sz="2400" b="1" dirty="0">
                <a:solidFill>
                  <a:srgbClr val="000000"/>
                </a:solidFill>
              </a:rPr>
              <a:t>Time-dependent and symptom-specific onset of effects of </a:t>
            </a:r>
            <a:r>
              <a:rPr lang="en-GB" sz="2400" b="1" dirty="0" err="1">
                <a:solidFill>
                  <a:srgbClr val="000000"/>
                </a:solidFill>
              </a:rPr>
              <a:t>TTh</a:t>
            </a:r>
            <a:endParaRPr lang="en-GB" sz="2400" b="1" dirty="0">
              <a:solidFill>
                <a:srgbClr val="000000"/>
              </a:solidFill>
            </a:endParaRPr>
          </a:p>
        </p:txBody>
      </p:sp>
      <p:sp>
        <p:nvSpPr>
          <p:cNvPr id="16" name="TextBox 15">
            <a:extLst>
              <a:ext uri="{FF2B5EF4-FFF2-40B4-BE49-F238E27FC236}">
                <a16:creationId xmlns:a16="http://schemas.microsoft.com/office/drawing/2014/main" id="{D1272380-00E6-4899-A0A2-7AB2ADFDC994}"/>
              </a:ext>
            </a:extLst>
          </p:cNvPr>
          <p:cNvSpPr txBox="1"/>
          <p:nvPr/>
        </p:nvSpPr>
        <p:spPr>
          <a:xfrm>
            <a:off x="1047439" y="6003926"/>
            <a:ext cx="5629589" cy="261610"/>
          </a:xfrm>
          <a:prstGeom prst="rect">
            <a:avLst/>
          </a:prstGeom>
          <a:noFill/>
        </p:spPr>
        <p:txBody>
          <a:bodyPr wrap="square" rtlCol="0">
            <a:spAutoFit/>
          </a:bodyPr>
          <a:lstStyle/>
          <a:p>
            <a:pPr algn="ctr" defTabSz="457200" fontAlgn="base">
              <a:spcBef>
                <a:spcPct val="0"/>
              </a:spcBef>
              <a:spcAft>
                <a:spcPct val="0"/>
              </a:spcAft>
              <a:defRPr/>
            </a:pPr>
            <a:r>
              <a:rPr lang="en-GB" sz="1100" b="1" dirty="0">
                <a:solidFill>
                  <a:schemeClr val="accent5"/>
                </a:solidFill>
                <a:cs typeface="Arial" charset="0"/>
              </a:rPr>
              <a:t>Saad et al.  European Journal of Endocrinology (2011) 675-685</a:t>
            </a:r>
          </a:p>
        </p:txBody>
      </p:sp>
      <p:pic>
        <p:nvPicPr>
          <p:cNvPr id="6" name="Picture 5">
            <a:extLst>
              <a:ext uri="{FF2B5EF4-FFF2-40B4-BE49-F238E27FC236}">
                <a16:creationId xmlns:a16="http://schemas.microsoft.com/office/drawing/2014/main" id="{3D8DA61A-DC75-430F-9B83-7E71BB312239}"/>
              </a:ext>
            </a:extLst>
          </p:cNvPr>
          <p:cNvPicPr>
            <a:picLocks noChangeAspect="1"/>
          </p:cNvPicPr>
          <p:nvPr/>
        </p:nvPicPr>
        <p:blipFill>
          <a:blip r:embed="rId2"/>
          <a:stretch>
            <a:fillRect/>
          </a:stretch>
        </p:blipFill>
        <p:spPr>
          <a:xfrm>
            <a:off x="2942996" y="1747064"/>
            <a:ext cx="5810708" cy="3635092"/>
          </a:xfrm>
          <a:prstGeom prst="rect">
            <a:avLst/>
          </a:prstGeom>
        </p:spPr>
      </p:pic>
      <p:sp>
        <p:nvSpPr>
          <p:cNvPr id="15" name="TextBox 14">
            <a:extLst>
              <a:ext uri="{FF2B5EF4-FFF2-40B4-BE49-F238E27FC236}">
                <a16:creationId xmlns:a16="http://schemas.microsoft.com/office/drawing/2014/main" id="{3CB8E612-EFE1-4F39-8B22-A5B42473E2CE}"/>
              </a:ext>
            </a:extLst>
          </p:cNvPr>
          <p:cNvSpPr txBox="1"/>
          <p:nvPr/>
        </p:nvSpPr>
        <p:spPr>
          <a:xfrm>
            <a:off x="6771165" y="3861834"/>
            <a:ext cx="1839435" cy="707886"/>
          </a:xfrm>
          <a:prstGeom prst="rect">
            <a:avLst/>
          </a:prstGeom>
          <a:noFill/>
        </p:spPr>
        <p:txBody>
          <a:bodyPr wrap="square" rtlCol="0">
            <a:spAutoFit/>
          </a:bodyPr>
          <a:lstStyle/>
          <a:p>
            <a:pPr algn="ctr">
              <a:defRPr/>
            </a:pPr>
            <a:r>
              <a:rPr lang="en-GB" sz="2000" b="1" dirty="0">
                <a:solidFill>
                  <a:srgbClr val="000000"/>
                </a:solidFill>
              </a:rPr>
              <a:t>Body Composition</a:t>
            </a:r>
          </a:p>
        </p:txBody>
      </p:sp>
    </p:spTree>
    <p:extLst>
      <p:ext uri="{BB962C8B-B14F-4D97-AF65-F5344CB8AC3E}">
        <p14:creationId xmlns:p14="http://schemas.microsoft.com/office/powerpoint/2010/main" val="773477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DA85B53-D087-479D-9D4A-61659812B2A5}"/>
              </a:ext>
            </a:extLst>
          </p:cNvPr>
          <p:cNvSpPr txBox="1">
            <a:spLocks/>
          </p:cNvSpPr>
          <p:nvPr/>
        </p:nvSpPr>
        <p:spPr>
          <a:xfrm>
            <a:off x="283464" y="161825"/>
            <a:ext cx="11070336" cy="937482"/>
          </a:xfrm>
          <a:prstGeom prst="rect">
            <a:avLst/>
          </a:prstGeom>
        </p:spPr>
        <p:txBody>
          <a:bodyPr vert="horz" lIns="91440" tIns="45720" rIns="91440" bIns="45720" rtlCol="0" anchor="ctr">
            <a:normAutofit fontScale="92500"/>
          </a:bodyPr>
          <a:lstStyle>
            <a:lvl1pPr algn="l" defTabSz="457200" rtl="0" eaLnBrk="1" latinLnBrk="0" hangingPunct="1">
              <a:lnSpc>
                <a:spcPct val="80000"/>
              </a:lnSpc>
              <a:spcBef>
                <a:spcPct val="0"/>
              </a:spcBef>
              <a:buClr>
                <a:schemeClr val="tx2"/>
              </a:buClr>
              <a:buNone/>
              <a:defRPr sz="4400" b="1" i="0" kern="1200" baseline="0">
                <a:solidFill>
                  <a:schemeClr val="tx2"/>
                </a:solidFill>
                <a:latin typeface="Calibri"/>
                <a:ea typeface="+mj-ea"/>
                <a:cs typeface="+mj-cs"/>
              </a:defRPr>
            </a:lvl1pPr>
          </a:lstStyle>
          <a:p>
            <a:pPr algn="ctr">
              <a:buClr>
                <a:srgbClr val="005294"/>
              </a:buClr>
              <a:defRPr/>
            </a:pPr>
            <a:r>
              <a:rPr lang="en-GB" sz="4000" dirty="0">
                <a:solidFill>
                  <a:srgbClr val="272727"/>
                </a:solidFill>
                <a:latin typeface="+mn-lt"/>
              </a:rPr>
              <a:t>Time to Onset of TD Symptom Improvement</a:t>
            </a:r>
          </a:p>
        </p:txBody>
      </p:sp>
      <p:sp>
        <p:nvSpPr>
          <p:cNvPr id="3" name="TextBox 2">
            <a:extLst>
              <a:ext uri="{FF2B5EF4-FFF2-40B4-BE49-F238E27FC236}">
                <a16:creationId xmlns:a16="http://schemas.microsoft.com/office/drawing/2014/main" id="{6787A553-3C24-4511-85A8-7A4F34B7A0A9}"/>
              </a:ext>
            </a:extLst>
          </p:cNvPr>
          <p:cNvSpPr txBox="1"/>
          <p:nvPr/>
        </p:nvSpPr>
        <p:spPr>
          <a:xfrm>
            <a:off x="1124780" y="1417111"/>
            <a:ext cx="9799256" cy="461665"/>
          </a:xfrm>
          <a:prstGeom prst="rect">
            <a:avLst/>
          </a:prstGeom>
          <a:noFill/>
        </p:spPr>
        <p:txBody>
          <a:bodyPr wrap="square" rtlCol="0">
            <a:spAutoFit/>
          </a:bodyPr>
          <a:lstStyle/>
          <a:p>
            <a:pPr>
              <a:defRPr/>
            </a:pPr>
            <a:r>
              <a:rPr lang="en-GB" sz="2400" b="1" dirty="0">
                <a:solidFill>
                  <a:srgbClr val="000000"/>
                </a:solidFill>
              </a:rPr>
              <a:t>Time-dependent and symptom-specific onset of effects of </a:t>
            </a:r>
            <a:r>
              <a:rPr lang="en-GB" sz="2400" b="1" dirty="0" err="1">
                <a:solidFill>
                  <a:srgbClr val="000000"/>
                </a:solidFill>
              </a:rPr>
              <a:t>TTh</a:t>
            </a:r>
            <a:endParaRPr lang="en-GB" sz="2400" b="1" dirty="0">
              <a:solidFill>
                <a:srgbClr val="000000"/>
              </a:solidFill>
            </a:endParaRPr>
          </a:p>
        </p:txBody>
      </p:sp>
      <p:sp>
        <p:nvSpPr>
          <p:cNvPr id="16" name="TextBox 15">
            <a:extLst>
              <a:ext uri="{FF2B5EF4-FFF2-40B4-BE49-F238E27FC236}">
                <a16:creationId xmlns:a16="http://schemas.microsoft.com/office/drawing/2014/main" id="{D1272380-00E6-4899-A0A2-7AB2ADFDC994}"/>
              </a:ext>
            </a:extLst>
          </p:cNvPr>
          <p:cNvSpPr txBox="1"/>
          <p:nvPr/>
        </p:nvSpPr>
        <p:spPr>
          <a:xfrm>
            <a:off x="1124780" y="5999735"/>
            <a:ext cx="6327578" cy="307777"/>
          </a:xfrm>
          <a:prstGeom prst="rect">
            <a:avLst/>
          </a:prstGeom>
          <a:noFill/>
        </p:spPr>
        <p:txBody>
          <a:bodyPr wrap="square" rtlCol="0">
            <a:spAutoFit/>
          </a:bodyPr>
          <a:lstStyle/>
          <a:p>
            <a:pPr algn="ctr" defTabSz="457200" fontAlgn="base">
              <a:spcBef>
                <a:spcPct val="0"/>
              </a:spcBef>
              <a:spcAft>
                <a:spcPct val="0"/>
              </a:spcAft>
              <a:defRPr/>
            </a:pPr>
            <a:r>
              <a:rPr lang="en-GB" sz="1400" b="1" dirty="0">
                <a:solidFill>
                  <a:schemeClr val="accent5"/>
                </a:solidFill>
                <a:cs typeface="Arial" charset="0"/>
              </a:rPr>
              <a:t>Saad et al.  European Journal of Endocrinology (2011) 675-685</a:t>
            </a:r>
          </a:p>
        </p:txBody>
      </p:sp>
      <p:sp>
        <p:nvSpPr>
          <p:cNvPr id="15" name="TextBox 14">
            <a:extLst>
              <a:ext uri="{FF2B5EF4-FFF2-40B4-BE49-F238E27FC236}">
                <a16:creationId xmlns:a16="http://schemas.microsoft.com/office/drawing/2014/main" id="{3CB8E612-EFE1-4F39-8B22-A5B42473E2CE}"/>
              </a:ext>
            </a:extLst>
          </p:cNvPr>
          <p:cNvSpPr txBox="1"/>
          <p:nvPr/>
        </p:nvSpPr>
        <p:spPr>
          <a:xfrm>
            <a:off x="3795323" y="5144023"/>
            <a:ext cx="4574771" cy="461665"/>
          </a:xfrm>
          <a:prstGeom prst="rect">
            <a:avLst/>
          </a:prstGeom>
          <a:noFill/>
        </p:spPr>
        <p:txBody>
          <a:bodyPr wrap="square" rtlCol="0">
            <a:spAutoFit/>
          </a:bodyPr>
          <a:lstStyle/>
          <a:p>
            <a:pPr algn="ctr">
              <a:defRPr/>
            </a:pPr>
            <a:r>
              <a:rPr lang="en-GB" sz="2400" b="1" dirty="0">
                <a:solidFill>
                  <a:srgbClr val="000000"/>
                </a:solidFill>
              </a:rPr>
              <a:t>Lipids, Glucose &amp; Insulin</a:t>
            </a:r>
          </a:p>
        </p:txBody>
      </p:sp>
      <p:pic>
        <p:nvPicPr>
          <p:cNvPr id="2" name="Picture 1">
            <a:extLst>
              <a:ext uri="{FF2B5EF4-FFF2-40B4-BE49-F238E27FC236}">
                <a16:creationId xmlns:a16="http://schemas.microsoft.com/office/drawing/2014/main" id="{DF1621B0-99AD-4FF4-AE64-9A1E52970E51}"/>
              </a:ext>
            </a:extLst>
          </p:cNvPr>
          <p:cNvPicPr>
            <a:picLocks noChangeAspect="1"/>
          </p:cNvPicPr>
          <p:nvPr/>
        </p:nvPicPr>
        <p:blipFill>
          <a:blip r:embed="rId3"/>
          <a:stretch>
            <a:fillRect/>
          </a:stretch>
        </p:blipFill>
        <p:spPr>
          <a:xfrm>
            <a:off x="1900841" y="1981614"/>
            <a:ext cx="3929149" cy="3046116"/>
          </a:xfrm>
          <a:prstGeom prst="rect">
            <a:avLst/>
          </a:prstGeom>
        </p:spPr>
      </p:pic>
      <p:pic>
        <p:nvPicPr>
          <p:cNvPr id="5" name="Picture 4">
            <a:extLst>
              <a:ext uri="{FF2B5EF4-FFF2-40B4-BE49-F238E27FC236}">
                <a16:creationId xmlns:a16="http://schemas.microsoft.com/office/drawing/2014/main" id="{94237E9E-D6DF-48A7-A536-E7D104AB9D31}"/>
              </a:ext>
            </a:extLst>
          </p:cNvPr>
          <p:cNvPicPr>
            <a:picLocks noChangeAspect="1"/>
          </p:cNvPicPr>
          <p:nvPr/>
        </p:nvPicPr>
        <p:blipFill>
          <a:blip r:embed="rId4"/>
          <a:stretch>
            <a:fillRect/>
          </a:stretch>
        </p:blipFill>
        <p:spPr>
          <a:xfrm>
            <a:off x="6096000" y="1981614"/>
            <a:ext cx="3977591" cy="2997611"/>
          </a:xfrm>
          <a:prstGeom prst="rect">
            <a:avLst/>
          </a:prstGeom>
        </p:spPr>
      </p:pic>
    </p:spTree>
    <p:extLst>
      <p:ext uri="{BB962C8B-B14F-4D97-AF65-F5344CB8AC3E}">
        <p14:creationId xmlns:p14="http://schemas.microsoft.com/office/powerpoint/2010/main" val="17664450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FD9A695B-AFB0-4F73-94A9-26F92013B6A0}"/>
              </a:ext>
            </a:extLst>
          </p:cNvPr>
          <p:cNvSpPr txBox="1">
            <a:spLocks noChangeArrowheads="1"/>
          </p:cNvSpPr>
          <p:nvPr/>
        </p:nvSpPr>
        <p:spPr>
          <a:xfrm>
            <a:off x="2003426" y="167073"/>
            <a:ext cx="8207375" cy="954087"/>
          </a:xfrm>
          <a:prstGeom prst="rect">
            <a:avLst/>
          </a:prstGeom>
        </p:spPr>
        <p:txBody>
          <a:bodyPr vert="horz" lIns="91440" tIns="45720" rIns="91440" bIns="45720" rtlCol="0" anchor="ctr">
            <a:normAutofit/>
          </a:bodyPr>
          <a:lstStyle>
            <a:lvl1pPr algn="l" defTabSz="457200" rtl="0" eaLnBrk="1" latinLnBrk="0" hangingPunct="1">
              <a:lnSpc>
                <a:spcPct val="80000"/>
              </a:lnSpc>
              <a:spcBef>
                <a:spcPct val="0"/>
              </a:spcBef>
              <a:buClr>
                <a:schemeClr val="tx2"/>
              </a:buClr>
              <a:buNone/>
              <a:defRPr sz="4400" b="1" i="0" kern="1200" baseline="0">
                <a:solidFill>
                  <a:schemeClr val="tx2"/>
                </a:solidFill>
                <a:latin typeface="Calibri"/>
                <a:ea typeface="+mj-ea"/>
                <a:cs typeface="+mj-cs"/>
              </a:defRPr>
            </a:lvl1pPr>
          </a:lstStyle>
          <a:p>
            <a:pPr algn="ctr"/>
            <a:r>
              <a:rPr lang="en-US" altLang="en-US" sz="4000" b="0" dirty="0" err="1">
                <a:solidFill>
                  <a:srgbClr val="000000"/>
                </a:solidFill>
                <a:latin typeface="+mj-lt"/>
              </a:rPr>
              <a:t>TTh</a:t>
            </a:r>
            <a:r>
              <a:rPr lang="en-US" altLang="en-US" sz="4000" b="0" dirty="0">
                <a:solidFill>
                  <a:srgbClr val="000000"/>
                </a:solidFill>
                <a:latin typeface="+mj-lt"/>
              </a:rPr>
              <a:t>: For how long? </a:t>
            </a:r>
          </a:p>
        </p:txBody>
      </p:sp>
      <p:sp>
        <p:nvSpPr>
          <p:cNvPr id="6" name="Rectangle 3">
            <a:extLst>
              <a:ext uri="{FF2B5EF4-FFF2-40B4-BE49-F238E27FC236}">
                <a16:creationId xmlns:a16="http://schemas.microsoft.com/office/drawing/2014/main" id="{730C5F07-6888-4DAA-B922-11A66B711FB2}"/>
              </a:ext>
            </a:extLst>
          </p:cNvPr>
          <p:cNvSpPr txBox="1">
            <a:spLocks noChangeArrowheads="1"/>
          </p:cNvSpPr>
          <p:nvPr/>
        </p:nvSpPr>
        <p:spPr>
          <a:xfrm>
            <a:off x="485775" y="1466185"/>
            <a:ext cx="10991849" cy="349279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tx2"/>
              </a:buClr>
              <a:buFont typeface="Arial"/>
              <a:buChar char="•"/>
              <a:defRPr sz="32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2pPr>
            <a:lvl3pPr marL="1143000" indent="-22860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Tx/>
              <a:buFont typeface="Arial" panose="020B0604020202020204" pitchFamily="34" charset="0"/>
              <a:buChar char="•"/>
            </a:pPr>
            <a:r>
              <a:rPr lang="en-GB" sz="2800" dirty="0">
                <a:solidFill>
                  <a:srgbClr val="000000"/>
                </a:solidFill>
                <a:latin typeface="+mn-lt"/>
              </a:rPr>
              <a:t>Hypogonadism is a </a:t>
            </a:r>
            <a:r>
              <a:rPr lang="en-GB" sz="2800" b="1" dirty="0">
                <a:solidFill>
                  <a:srgbClr val="000000"/>
                </a:solidFill>
                <a:latin typeface="+mn-lt"/>
              </a:rPr>
              <a:t>chronic disease </a:t>
            </a:r>
            <a:r>
              <a:rPr lang="en-GB" sz="2800" dirty="0">
                <a:solidFill>
                  <a:srgbClr val="000000"/>
                </a:solidFill>
                <a:latin typeface="+mn-lt"/>
              </a:rPr>
              <a:t>which requires </a:t>
            </a:r>
            <a:r>
              <a:rPr lang="en-GB" sz="2800" b="1" dirty="0">
                <a:solidFill>
                  <a:srgbClr val="000000"/>
                </a:solidFill>
                <a:latin typeface="+mn-lt"/>
              </a:rPr>
              <a:t>long-term</a:t>
            </a:r>
            <a:r>
              <a:rPr lang="en-GB" sz="2800" dirty="0">
                <a:solidFill>
                  <a:srgbClr val="000000"/>
                </a:solidFill>
                <a:latin typeface="+mn-lt"/>
              </a:rPr>
              <a:t> treatment, not unlike diabetes.</a:t>
            </a:r>
          </a:p>
          <a:p>
            <a:pPr>
              <a:buClrTx/>
              <a:buFont typeface="Arial" panose="020B0604020202020204" pitchFamily="34" charset="0"/>
              <a:buChar char="•"/>
            </a:pPr>
            <a:r>
              <a:rPr lang="en-GB" sz="2800" dirty="0">
                <a:solidFill>
                  <a:srgbClr val="000000"/>
                </a:solidFill>
                <a:latin typeface="+mn-lt"/>
              </a:rPr>
              <a:t>Important to realise that </a:t>
            </a:r>
            <a:r>
              <a:rPr lang="en-GB" sz="2800" dirty="0" err="1">
                <a:solidFill>
                  <a:srgbClr val="000000"/>
                </a:solidFill>
                <a:latin typeface="+mn-lt"/>
              </a:rPr>
              <a:t>TTh</a:t>
            </a:r>
            <a:r>
              <a:rPr lang="en-GB" sz="2800" dirty="0">
                <a:solidFill>
                  <a:srgbClr val="000000"/>
                </a:solidFill>
                <a:latin typeface="+mn-lt"/>
              </a:rPr>
              <a:t> is considered lifelong therapy</a:t>
            </a:r>
            <a:r>
              <a:rPr lang="en-GB" sz="2800" baseline="30000" dirty="0">
                <a:solidFill>
                  <a:srgbClr val="000000"/>
                </a:solidFill>
                <a:latin typeface="+mn-lt"/>
              </a:rPr>
              <a:t>1</a:t>
            </a:r>
          </a:p>
          <a:p>
            <a:pPr>
              <a:buClrTx/>
              <a:buFont typeface="Arial" panose="020B0604020202020204" pitchFamily="34" charset="0"/>
              <a:buChar char="•"/>
            </a:pPr>
            <a:r>
              <a:rPr lang="en-NZ" altLang="en-US" sz="2800" dirty="0">
                <a:solidFill>
                  <a:srgbClr val="000000"/>
                </a:solidFill>
                <a:latin typeface="+mn-lt"/>
              </a:rPr>
              <a:t>In patients who have a positive response to </a:t>
            </a:r>
            <a:r>
              <a:rPr lang="en-NZ" altLang="en-US" sz="2800" dirty="0" err="1">
                <a:solidFill>
                  <a:srgbClr val="000000"/>
                </a:solidFill>
                <a:latin typeface="+mn-lt"/>
              </a:rPr>
              <a:t>TTh</a:t>
            </a:r>
            <a:r>
              <a:rPr lang="en-NZ" altLang="en-US" sz="2800" dirty="0">
                <a:solidFill>
                  <a:srgbClr val="000000"/>
                </a:solidFill>
                <a:latin typeface="+mn-lt"/>
              </a:rPr>
              <a:t>, treatment should continue in accordance with a standardised monitoring plan</a:t>
            </a:r>
            <a:r>
              <a:rPr lang="en-NZ" altLang="en-US" sz="2800" baseline="30000" dirty="0">
                <a:solidFill>
                  <a:srgbClr val="000000"/>
                </a:solidFill>
                <a:latin typeface="+mn-lt"/>
              </a:rPr>
              <a:t>2</a:t>
            </a:r>
            <a:r>
              <a:rPr lang="en-NZ" altLang="en-US" sz="2800" dirty="0">
                <a:solidFill>
                  <a:srgbClr val="000000"/>
                </a:solidFill>
                <a:latin typeface="+mn-lt"/>
              </a:rPr>
              <a:t> </a:t>
            </a:r>
          </a:p>
        </p:txBody>
      </p:sp>
      <p:sp>
        <p:nvSpPr>
          <p:cNvPr id="7" name="Text Placeholder 3">
            <a:extLst>
              <a:ext uri="{FF2B5EF4-FFF2-40B4-BE49-F238E27FC236}">
                <a16:creationId xmlns:a16="http://schemas.microsoft.com/office/drawing/2014/main" id="{152C3F0D-2543-454F-9FCB-F26353C645F6}"/>
              </a:ext>
            </a:extLst>
          </p:cNvPr>
          <p:cNvSpPr txBox="1">
            <a:spLocks/>
          </p:cNvSpPr>
          <p:nvPr/>
        </p:nvSpPr>
        <p:spPr>
          <a:xfrm>
            <a:off x="1508126" y="5799157"/>
            <a:ext cx="7848600" cy="582594"/>
          </a:xfrm>
          <a:prstGeom prst="rect">
            <a:avLst/>
          </a:prstGeom>
        </p:spPr>
        <p:txBody>
          <a:bodyPr>
            <a:noAutofit/>
          </a:bodyPr>
          <a:lstStyle>
            <a:lvl1pPr marL="342900" indent="-342900" algn="l" defTabSz="457200" rtl="0" eaLnBrk="1" latinLnBrk="0" hangingPunct="1">
              <a:spcBef>
                <a:spcPct val="20000"/>
              </a:spcBef>
              <a:buClr>
                <a:schemeClr val="tx2"/>
              </a:buClr>
              <a:buFont typeface="Arial"/>
              <a:buChar char="•"/>
              <a:defRPr sz="32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2pPr>
            <a:lvl3pPr marL="1143000" indent="-22860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altLang="en-US" sz="1100" dirty="0">
                <a:solidFill>
                  <a:schemeClr val="accent5"/>
                </a:solidFill>
                <a:latin typeface="+mj-lt"/>
              </a:rPr>
              <a:t>1. Chakrabarty A. </a:t>
            </a:r>
            <a:r>
              <a:rPr lang="en-GB" sz="1100" dirty="0" err="1">
                <a:solidFill>
                  <a:schemeClr val="accent5"/>
                </a:solidFill>
                <a:latin typeface="+mj-lt"/>
              </a:rPr>
              <a:t>Androl</a:t>
            </a:r>
            <a:r>
              <a:rPr lang="en-GB" sz="1100" dirty="0">
                <a:solidFill>
                  <a:schemeClr val="accent5"/>
                </a:solidFill>
                <a:latin typeface="+mj-lt"/>
              </a:rPr>
              <a:t> </a:t>
            </a:r>
            <a:r>
              <a:rPr lang="en-GB" sz="1100" dirty="0" err="1">
                <a:solidFill>
                  <a:schemeClr val="accent5"/>
                </a:solidFill>
                <a:latin typeface="+mj-lt"/>
              </a:rPr>
              <a:t>Gynecol</a:t>
            </a:r>
            <a:r>
              <a:rPr lang="en-GB" sz="1100" dirty="0">
                <a:solidFill>
                  <a:schemeClr val="accent5"/>
                </a:solidFill>
                <a:latin typeface="+mj-lt"/>
              </a:rPr>
              <a:t>: </a:t>
            </a:r>
            <a:r>
              <a:rPr lang="en-GB" sz="1100" dirty="0" err="1">
                <a:solidFill>
                  <a:schemeClr val="accent5"/>
                </a:solidFill>
                <a:latin typeface="+mj-lt"/>
              </a:rPr>
              <a:t>Curr</a:t>
            </a:r>
            <a:r>
              <a:rPr lang="en-GB" sz="1100" dirty="0">
                <a:solidFill>
                  <a:schemeClr val="accent5"/>
                </a:solidFill>
                <a:latin typeface="+mj-lt"/>
              </a:rPr>
              <a:t> Res 2013, 1:3</a:t>
            </a:r>
            <a:endParaRPr lang="en-GB" altLang="en-US" sz="1100" dirty="0">
              <a:solidFill>
                <a:schemeClr val="accent5"/>
              </a:solidFill>
              <a:latin typeface="+mj-lt"/>
            </a:endParaRPr>
          </a:p>
          <a:p>
            <a:pPr marL="0" indent="0">
              <a:buNone/>
            </a:pPr>
            <a:r>
              <a:rPr lang="en-GB" altLang="en-US" sz="1100" dirty="0">
                <a:solidFill>
                  <a:schemeClr val="accent5"/>
                </a:solidFill>
                <a:latin typeface="+mj-lt"/>
              </a:rPr>
              <a:t>2. </a:t>
            </a:r>
            <a:r>
              <a:rPr lang="en-GB" altLang="en-US" sz="1100" dirty="0" err="1">
                <a:solidFill>
                  <a:schemeClr val="accent5"/>
                </a:solidFill>
                <a:latin typeface="+mj-lt"/>
              </a:rPr>
              <a:t>Bhasin</a:t>
            </a:r>
            <a:r>
              <a:rPr lang="en-GB" altLang="en-US" sz="1100" dirty="0">
                <a:solidFill>
                  <a:schemeClr val="accent5"/>
                </a:solidFill>
                <a:latin typeface="+mj-lt"/>
              </a:rPr>
              <a:t> S, et al. </a:t>
            </a:r>
            <a:r>
              <a:rPr lang="en-GB" altLang="en-US" sz="1100" i="1" dirty="0">
                <a:solidFill>
                  <a:schemeClr val="accent5"/>
                </a:solidFill>
                <a:latin typeface="+mj-lt"/>
              </a:rPr>
              <a:t>J </a:t>
            </a:r>
            <a:r>
              <a:rPr lang="en-GB" altLang="en-US" sz="1100" i="1" dirty="0" err="1">
                <a:solidFill>
                  <a:schemeClr val="accent5"/>
                </a:solidFill>
                <a:latin typeface="+mj-lt"/>
              </a:rPr>
              <a:t>Clin</a:t>
            </a:r>
            <a:r>
              <a:rPr lang="en-GB" altLang="en-US" sz="1100" i="1" dirty="0">
                <a:solidFill>
                  <a:schemeClr val="accent5"/>
                </a:solidFill>
                <a:latin typeface="+mj-lt"/>
              </a:rPr>
              <a:t> Endocrinol </a:t>
            </a:r>
            <a:r>
              <a:rPr lang="en-GB" altLang="en-US" sz="1100" i="1" dirty="0" err="1">
                <a:solidFill>
                  <a:schemeClr val="accent5"/>
                </a:solidFill>
                <a:latin typeface="+mj-lt"/>
              </a:rPr>
              <a:t>Metab</a:t>
            </a:r>
            <a:r>
              <a:rPr lang="en-GB" altLang="en-US" sz="1100" i="1" dirty="0">
                <a:solidFill>
                  <a:schemeClr val="accent5"/>
                </a:solidFill>
                <a:latin typeface="+mj-lt"/>
              </a:rPr>
              <a:t> </a:t>
            </a:r>
            <a:r>
              <a:rPr lang="en-GB" altLang="en-US" sz="1100" dirty="0">
                <a:solidFill>
                  <a:schemeClr val="accent5"/>
                </a:solidFill>
                <a:latin typeface="+mj-lt"/>
              </a:rPr>
              <a:t>2010; 95: 2536-2559. </a:t>
            </a:r>
            <a:endParaRPr lang="en-SG" altLang="en-US" sz="1100" dirty="0">
              <a:solidFill>
                <a:schemeClr val="accent5"/>
              </a:solidFill>
              <a:latin typeface="+mj-lt"/>
            </a:endParaRPr>
          </a:p>
        </p:txBody>
      </p:sp>
    </p:spTree>
    <p:extLst>
      <p:ext uri="{BB962C8B-B14F-4D97-AF65-F5344CB8AC3E}">
        <p14:creationId xmlns:p14="http://schemas.microsoft.com/office/powerpoint/2010/main" val="38831201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FD9A695B-AFB0-4F73-94A9-26F92013B6A0}"/>
              </a:ext>
            </a:extLst>
          </p:cNvPr>
          <p:cNvSpPr txBox="1">
            <a:spLocks noChangeArrowheads="1"/>
          </p:cNvSpPr>
          <p:nvPr/>
        </p:nvSpPr>
        <p:spPr>
          <a:xfrm>
            <a:off x="419130" y="75111"/>
            <a:ext cx="11001375" cy="954087"/>
          </a:xfrm>
          <a:prstGeom prst="rect">
            <a:avLst/>
          </a:prstGeom>
        </p:spPr>
        <p:txBody>
          <a:bodyPr vert="horz" lIns="91440" tIns="45720" rIns="91440" bIns="45720" rtlCol="0" anchor="ctr">
            <a:normAutofit/>
          </a:bodyPr>
          <a:lstStyle>
            <a:lvl1pPr algn="l" defTabSz="457200" rtl="0" eaLnBrk="1" latinLnBrk="0" hangingPunct="1">
              <a:lnSpc>
                <a:spcPct val="80000"/>
              </a:lnSpc>
              <a:spcBef>
                <a:spcPct val="0"/>
              </a:spcBef>
              <a:buClr>
                <a:schemeClr val="tx2"/>
              </a:buClr>
              <a:buNone/>
              <a:defRPr sz="4400" b="1" i="0" kern="1200" baseline="0">
                <a:solidFill>
                  <a:schemeClr val="tx2"/>
                </a:solidFill>
                <a:latin typeface="Calibri"/>
                <a:ea typeface="+mj-ea"/>
                <a:cs typeface="+mj-cs"/>
              </a:defRPr>
            </a:lvl1pPr>
          </a:lstStyle>
          <a:p>
            <a:pPr algn="ctr"/>
            <a:r>
              <a:rPr lang="en-US" altLang="en-US" sz="4000" b="0" dirty="0">
                <a:solidFill>
                  <a:srgbClr val="000000"/>
                </a:solidFill>
                <a:latin typeface="+mj-lt"/>
              </a:rPr>
              <a:t>Potential adverse effects linked to </a:t>
            </a:r>
            <a:r>
              <a:rPr lang="en-US" altLang="en-US" sz="4000" b="0" dirty="0" err="1">
                <a:solidFill>
                  <a:srgbClr val="000000"/>
                </a:solidFill>
                <a:latin typeface="+mj-lt"/>
              </a:rPr>
              <a:t>TTh</a:t>
            </a:r>
            <a:endParaRPr lang="en-US" altLang="en-US" sz="4000" b="0" dirty="0">
              <a:solidFill>
                <a:srgbClr val="000000"/>
              </a:solidFill>
              <a:latin typeface="+mj-lt"/>
            </a:endParaRPr>
          </a:p>
        </p:txBody>
      </p:sp>
      <p:sp>
        <p:nvSpPr>
          <p:cNvPr id="8" name="TextBox 7">
            <a:extLst>
              <a:ext uri="{FF2B5EF4-FFF2-40B4-BE49-F238E27FC236}">
                <a16:creationId xmlns:a16="http://schemas.microsoft.com/office/drawing/2014/main" id="{BDA70CF4-6E59-4EC4-8D9A-05047B79F1C1}"/>
              </a:ext>
            </a:extLst>
          </p:cNvPr>
          <p:cNvSpPr txBox="1"/>
          <p:nvPr/>
        </p:nvSpPr>
        <p:spPr>
          <a:xfrm>
            <a:off x="1453119" y="5777909"/>
            <a:ext cx="8732643" cy="553998"/>
          </a:xfrm>
          <a:prstGeom prst="rect">
            <a:avLst/>
          </a:prstGeom>
          <a:noFill/>
        </p:spPr>
        <p:txBody>
          <a:bodyPr wrap="square" rtlCol="0" anchor="b">
            <a:spAutoFit/>
          </a:bodyPr>
          <a:lstStyle/>
          <a:p>
            <a:r>
              <a:rPr lang="en-GB" altLang="en-US" sz="1000" dirty="0" err="1">
                <a:solidFill>
                  <a:schemeClr val="accent5"/>
                </a:solidFill>
              </a:rPr>
              <a:t>Bhasin</a:t>
            </a:r>
            <a:r>
              <a:rPr lang="en-GB" altLang="en-US" sz="1000" dirty="0">
                <a:solidFill>
                  <a:schemeClr val="accent5"/>
                </a:solidFill>
              </a:rPr>
              <a:t> S, </a:t>
            </a:r>
            <a:r>
              <a:rPr lang="en-GB" altLang="en-US" sz="1000" dirty="0" err="1">
                <a:solidFill>
                  <a:schemeClr val="accent5"/>
                </a:solidFill>
              </a:rPr>
              <a:t>Basaria</a:t>
            </a:r>
            <a:r>
              <a:rPr lang="en-GB" altLang="en-US" sz="1000" dirty="0">
                <a:solidFill>
                  <a:schemeClr val="accent5"/>
                </a:solidFill>
              </a:rPr>
              <a:t> S. </a:t>
            </a:r>
            <a:r>
              <a:rPr lang="en-GB" altLang="en-US" sz="1000" i="1" dirty="0">
                <a:solidFill>
                  <a:schemeClr val="accent5"/>
                </a:solidFill>
              </a:rPr>
              <a:t>Best </a:t>
            </a:r>
            <a:r>
              <a:rPr lang="en-GB" altLang="en-US" sz="1000" i="1" dirty="0" err="1">
                <a:solidFill>
                  <a:schemeClr val="accent5"/>
                </a:solidFill>
              </a:rPr>
              <a:t>Pract</a:t>
            </a:r>
            <a:r>
              <a:rPr lang="en-GB" altLang="en-US" sz="1000" i="1" dirty="0">
                <a:solidFill>
                  <a:schemeClr val="accent5"/>
                </a:solidFill>
              </a:rPr>
              <a:t> Res </a:t>
            </a:r>
            <a:r>
              <a:rPr lang="en-GB" altLang="en-US" sz="1000" i="1" dirty="0" err="1">
                <a:solidFill>
                  <a:schemeClr val="accent5"/>
                </a:solidFill>
              </a:rPr>
              <a:t>Clin</a:t>
            </a:r>
            <a:r>
              <a:rPr lang="en-GB" altLang="en-US" sz="1000" i="1" dirty="0">
                <a:solidFill>
                  <a:schemeClr val="accent5"/>
                </a:solidFill>
              </a:rPr>
              <a:t> </a:t>
            </a:r>
            <a:r>
              <a:rPr lang="en-GB" altLang="en-US" sz="1000" i="1" dirty="0" err="1">
                <a:solidFill>
                  <a:schemeClr val="accent5"/>
                </a:solidFill>
              </a:rPr>
              <a:t>Endocrinol</a:t>
            </a:r>
            <a:r>
              <a:rPr lang="en-GB" altLang="en-US" sz="1000" i="1" dirty="0">
                <a:solidFill>
                  <a:schemeClr val="accent5"/>
                </a:solidFill>
              </a:rPr>
              <a:t> </a:t>
            </a:r>
            <a:r>
              <a:rPr lang="en-GB" altLang="en-US" sz="1000" i="1" dirty="0" err="1">
                <a:solidFill>
                  <a:schemeClr val="accent5"/>
                </a:solidFill>
              </a:rPr>
              <a:t>Metab</a:t>
            </a:r>
            <a:r>
              <a:rPr lang="en-GB" altLang="en-US" sz="1000" i="1" dirty="0">
                <a:solidFill>
                  <a:schemeClr val="accent5"/>
                </a:solidFill>
              </a:rPr>
              <a:t> </a:t>
            </a:r>
            <a:r>
              <a:rPr lang="en-GB" altLang="en-US" sz="1000" dirty="0">
                <a:solidFill>
                  <a:schemeClr val="accent5"/>
                </a:solidFill>
              </a:rPr>
              <a:t>2011; 25: 251–270.</a:t>
            </a:r>
          </a:p>
          <a:p>
            <a:r>
              <a:rPr lang="en-GB" altLang="en-US" sz="1000" dirty="0" err="1">
                <a:solidFill>
                  <a:schemeClr val="accent5"/>
                </a:solidFill>
              </a:rPr>
              <a:t>Bhasin</a:t>
            </a:r>
            <a:r>
              <a:rPr lang="en-GB" altLang="en-US" sz="1000" dirty="0">
                <a:solidFill>
                  <a:schemeClr val="accent5"/>
                </a:solidFill>
              </a:rPr>
              <a:t> S, et al. </a:t>
            </a:r>
            <a:r>
              <a:rPr lang="en-GB" altLang="en-US" sz="1000" i="1" dirty="0">
                <a:solidFill>
                  <a:schemeClr val="accent5"/>
                </a:solidFill>
              </a:rPr>
              <a:t>J Clin Endocrinol </a:t>
            </a:r>
            <a:r>
              <a:rPr lang="en-GB" altLang="en-US" sz="1000" i="1" dirty="0" err="1">
                <a:solidFill>
                  <a:schemeClr val="accent5"/>
                </a:solidFill>
              </a:rPr>
              <a:t>Metab</a:t>
            </a:r>
            <a:r>
              <a:rPr lang="en-GB" altLang="en-US" sz="1000" i="1" dirty="0">
                <a:solidFill>
                  <a:schemeClr val="accent5"/>
                </a:solidFill>
              </a:rPr>
              <a:t> </a:t>
            </a:r>
            <a:r>
              <a:rPr lang="en-GB" altLang="en-US" sz="1000" dirty="0">
                <a:solidFill>
                  <a:schemeClr val="accent5"/>
                </a:solidFill>
              </a:rPr>
              <a:t>2010; 95: 2536–2559.</a:t>
            </a:r>
          </a:p>
          <a:p>
            <a:r>
              <a:rPr lang="en-GB" altLang="en-US" sz="1000" dirty="0" err="1">
                <a:solidFill>
                  <a:schemeClr val="accent5"/>
                </a:solidFill>
              </a:rPr>
              <a:t>Testogel</a:t>
            </a:r>
            <a:r>
              <a:rPr lang="en-GB" altLang="en-US" sz="1000" dirty="0">
                <a:solidFill>
                  <a:schemeClr val="accent5"/>
                </a:solidFill>
              </a:rPr>
              <a:t> 16.2mg/g SmPC </a:t>
            </a:r>
            <a:r>
              <a:rPr lang="en-GB" altLang="en-US" sz="1000" dirty="0">
                <a:solidFill>
                  <a:schemeClr val="accent5"/>
                </a:solidFill>
                <a:hlinkClick r:id="rId2">
                  <a:extLst>
                    <a:ext uri="{A12FA001-AC4F-418D-AE19-62706E023703}">
                      <ahyp:hlinkClr xmlns:ahyp="http://schemas.microsoft.com/office/drawing/2018/hyperlinkcolor" val="tx"/>
                    </a:ext>
                  </a:extLst>
                </a:hlinkClick>
              </a:rPr>
              <a:t>https://www.medicines.org.uk/emc/product/8919/smpc</a:t>
            </a:r>
            <a:r>
              <a:rPr lang="en-GB" altLang="en-US" sz="1000" dirty="0">
                <a:solidFill>
                  <a:schemeClr val="accent5"/>
                </a:solidFill>
              </a:rPr>
              <a:t> Last Accessed Sept 2020</a:t>
            </a:r>
            <a:endParaRPr lang="en-NZ" altLang="en-US" sz="1000" dirty="0">
              <a:solidFill>
                <a:schemeClr val="accent5"/>
              </a:solidFill>
            </a:endParaRPr>
          </a:p>
        </p:txBody>
      </p:sp>
      <p:sp>
        <p:nvSpPr>
          <p:cNvPr id="9" name="Rectangle 3">
            <a:extLst>
              <a:ext uri="{FF2B5EF4-FFF2-40B4-BE49-F238E27FC236}">
                <a16:creationId xmlns:a16="http://schemas.microsoft.com/office/drawing/2014/main" id="{703E0103-FB6D-4A40-B9FB-A91686D2F43E}"/>
              </a:ext>
            </a:extLst>
          </p:cNvPr>
          <p:cNvSpPr txBox="1">
            <a:spLocks noChangeArrowheads="1"/>
          </p:cNvSpPr>
          <p:nvPr/>
        </p:nvSpPr>
        <p:spPr>
          <a:xfrm>
            <a:off x="952501" y="1046213"/>
            <a:ext cx="9906000" cy="447642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tx2"/>
              </a:buClr>
              <a:buFont typeface="Arial"/>
              <a:buChar char="•"/>
              <a:defRPr sz="32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2pPr>
            <a:lvl3pPr marL="1143000" indent="-22860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Tx/>
              <a:defRPr/>
            </a:pPr>
            <a:r>
              <a:rPr lang="en-NZ" sz="1600" dirty="0">
                <a:solidFill>
                  <a:srgbClr val="000000"/>
                </a:solidFill>
                <a:latin typeface="+mn-lt"/>
              </a:rPr>
              <a:t>Erythrocytosis</a:t>
            </a:r>
          </a:p>
          <a:p>
            <a:pPr>
              <a:buClrTx/>
              <a:defRPr/>
            </a:pPr>
            <a:r>
              <a:rPr lang="en-NZ" sz="1600" dirty="0">
                <a:solidFill>
                  <a:srgbClr val="000000"/>
                </a:solidFill>
                <a:latin typeface="+mn-lt"/>
              </a:rPr>
              <a:t>Growth of metastatic prostate cancer</a:t>
            </a:r>
          </a:p>
          <a:p>
            <a:pPr>
              <a:buClrTx/>
              <a:defRPr/>
            </a:pPr>
            <a:r>
              <a:rPr lang="en-NZ" sz="1600" dirty="0">
                <a:solidFill>
                  <a:srgbClr val="000000"/>
                </a:solidFill>
                <a:latin typeface="+mn-lt"/>
              </a:rPr>
              <a:t>Detection of subclinical prostate cancer</a:t>
            </a:r>
          </a:p>
          <a:p>
            <a:pPr>
              <a:buClrTx/>
              <a:defRPr/>
            </a:pPr>
            <a:r>
              <a:rPr lang="en-NZ" sz="1600" dirty="0">
                <a:solidFill>
                  <a:srgbClr val="000000"/>
                </a:solidFill>
                <a:latin typeface="+mn-lt"/>
              </a:rPr>
              <a:t>Leg oedema and worsening of heart failure</a:t>
            </a:r>
          </a:p>
          <a:p>
            <a:pPr>
              <a:buClrTx/>
              <a:defRPr/>
            </a:pPr>
            <a:r>
              <a:rPr lang="en-NZ" sz="1600" dirty="0">
                <a:solidFill>
                  <a:srgbClr val="000000"/>
                </a:solidFill>
                <a:latin typeface="+mn-lt"/>
              </a:rPr>
              <a:t>Reduced sperm production and infertility</a:t>
            </a:r>
          </a:p>
          <a:p>
            <a:pPr>
              <a:buClrTx/>
              <a:defRPr/>
            </a:pPr>
            <a:r>
              <a:rPr lang="en-NZ" sz="1600" dirty="0">
                <a:solidFill>
                  <a:srgbClr val="000000"/>
                </a:solidFill>
                <a:latin typeface="+mn-lt"/>
              </a:rPr>
              <a:t>Acne, oiliness of skin</a:t>
            </a:r>
          </a:p>
          <a:p>
            <a:pPr>
              <a:buClrTx/>
              <a:defRPr/>
            </a:pPr>
            <a:r>
              <a:rPr lang="en-NZ" sz="1600" dirty="0">
                <a:solidFill>
                  <a:srgbClr val="002060"/>
                </a:solidFill>
                <a:latin typeface="+mn-lt"/>
              </a:rPr>
              <a:t>Breast tenderness</a:t>
            </a:r>
          </a:p>
          <a:p>
            <a:pPr>
              <a:buClrTx/>
              <a:defRPr/>
            </a:pPr>
            <a:r>
              <a:rPr lang="en-NZ" sz="1600" dirty="0">
                <a:solidFill>
                  <a:srgbClr val="002060"/>
                </a:solidFill>
                <a:latin typeface="+mn-lt"/>
              </a:rPr>
              <a:t>Induction/worsening of obstructive sleep apnoea</a:t>
            </a:r>
          </a:p>
          <a:p>
            <a:pPr>
              <a:buClrTx/>
              <a:defRPr/>
            </a:pPr>
            <a:r>
              <a:rPr lang="en-NZ" sz="1600" dirty="0">
                <a:solidFill>
                  <a:srgbClr val="002060"/>
                </a:solidFill>
                <a:latin typeface="+mn-lt"/>
              </a:rPr>
              <a:t>Gynaecomastia</a:t>
            </a:r>
          </a:p>
          <a:p>
            <a:pPr>
              <a:buClrTx/>
              <a:defRPr/>
            </a:pPr>
            <a:r>
              <a:rPr lang="en-NZ" sz="1600" dirty="0">
                <a:solidFill>
                  <a:srgbClr val="002060"/>
                </a:solidFill>
                <a:latin typeface="+mn-lt"/>
              </a:rPr>
              <a:t>Growth of breast cancer</a:t>
            </a:r>
          </a:p>
          <a:p>
            <a:pPr>
              <a:buClrTx/>
              <a:defRPr/>
            </a:pPr>
            <a:r>
              <a:rPr lang="en-NZ" sz="1600" dirty="0">
                <a:solidFill>
                  <a:srgbClr val="002060"/>
                </a:solidFill>
                <a:latin typeface="+mn-lt"/>
              </a:rPr>
              <a:t>Male pattern balding</a:t>
            </a:r>
          </a:p>
          <a:p>
            <a:pPr>
              <a:buClrTx/>
              <a:defRPr/>
            </a:pPr>
            <a:r>
              <a:rPr lang="en-NZ" sz="1600" dirty="0">
                <a:solidFill>
                  <a:srgbClr val="000000"/>
                </a:solidFill>
                <a:latin typeface="+mn-lt"/>
              </a:rPr>
              <a:t>Formulation-specific effects</a:t>
            </a:r>
          </a:p>
          <a:p>
            <a:pPr>
              <a:buClrTx/>
              <a:defRPr/>
            </a:pPr>
            <a:r>
              <a:rPr lang="en-NZ" sz="1600" dirty="0">
                <a:solidFill>
                  <a:srgbClr val="000000"/>
                </a:solidFill>
                <a:latin typeface="+mn-lt"/>
              </a:rPr>
              <a:t>Thrombotic events in patients with thrombophilia, or those with risk factors for VTE</a:t>
            </a:r>
          </a:p>
          <a:p>
            <a:pPr>
              <a:buClrTx/>
              <a:defRPr/>
            </a:pPr>
            <a:r>
              <a:rPr lang="en-NZ" sz="1600" dirty="0">
                <a:solidFill>
                  <a:srgbClr val="000000"/>
                </a:solidFill>
                <a:latin typeface="+mn-lt"/>
              </a:rPr>
              <a:t>Increases in blood pressure</a:t>
            </a:r>
          </a:p>
        </p:txBody>
      </p:sp>
      <p:sp>
        <p:nvSpPr>
          <p:cNvPr id="13" name="Right Brace 12">
            <a:extLst>
              <a:ext uri="{FF2B5EF4-FFF2-40B4-BE49-F238E27FC236}">
                <a16:creationId xmlns:a16="http://schemas.microsoft.com/office/drawing/2014/main" id="{FB4EB180-C7D4-4912-980F-FEDBF5E681D7}"/>
              </a:ext>
            </a:extLst>
          </p:cNvPr>
          <p:cNvSpPr>
            <a:spLocks noChangeAspect="1"/>
          </p:cNvSpPr>
          <p:nvPr/>
        </p:nvSpPr>
        <p:spPr>
          <a:xfrm>
            <a:off x="6701018" y="2850267"/>
            <a:ext cx="292100" cy="1313311"/>
          </a:xfrm>
          <a:prstGeom prst="rightBrace">
            <a:avLst>
              <a:gd name="adj1" fmla="val 0"/>
              <a:gd name="adj2" fmla="val 50000"/>
            </a:avLst>
          </a:prstGeom>
          <a:noFill/>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NZ" dirty="0"/>
          </a:p>
        </p:txBody>
      </p:sp>
      <p:sp>
        <p:nvSpPr>
          <p:cNvPr id="14" name="TextBox 13">
            <a:extLst>
              <a:ext uri="{FF2B5EF4-FFF2-40B4-BE49-F238E27FC236}">
                <a16:creationId xmlns:a16="http://schemas.microsoft.com/office/drawing/2014/main" id="{A6353A61-1AC0-40BE-AB86-65E603DA72A7}"/>
              </a:ext>
            </a:extLst>
          </p:cNvPr>
          <p:cNvSpPr txBox="1"/>
          <p:nvPr/>
        </p:nvSpPr>
        <p:spPr>
          <a:xfrm>
            <a:off x="7313958" y="3214534"/>
            <a:ext cx="2566286" cy="584775"/>
          </a:xfrm>
          <a:prstGeom prst="rect">
            <a:avLst/>
          </a:prstGeom>
          <a:noFill/>
        </p:spPr>
        <p:txBody>
          <a:bodyPr wrap="square">
            <a:spAutoFit/>
          </a:bodyPr>
          <a:lstStyle/>
          <a:p>
            <a:pPr>
              <a:defRPr/>
            </a:pPr>
            <a:r>
              <a:rPr lang="en-NZ" sz="1600" dirty="0">
                <a:solidFill>
                  <a:srgbClr val="002060"/>
                </a:solidFill>
              </a:rPr>
              <a:t>Weak evidence of association with </a:t>
            </a:r>
            <a:r>
              <a:rPr lang="en-NZ" sz="1600" dirty="0" err="1">
                <a:solidFill>
                  <a:srgbClr val="002060"/>
                </a:solidFill>
              </a:rPr>
              <a:t>TTh</a:t>
            </a:r>
            <a:endParaRPr lang="en-NZ" sz="1600" dirty="0">
              <a:solidFill>
                <a:srgbClr val="002060"/>
              </a:solidFill>
            </a:endParaRPr>
          </a:p>
        </p:txBody>
      </p:sp>
      <p:sp>
        <p:nvSpPr>
          <p:cNvPr id="15" name="TextBox 14">
            <a:extLst>
              <a:ext uri="{FF2B5EF4-FFF2-40B4-BE49-F238E27FC236}">
                <a16:creationId xmlns:a16="http://schemas.microsoft.com/office/drawing/2014/main" id="{AA0F7655-2F7F-4036-B2F4-7F4610C62A63}"/>
              </a:ext>
            </a:extLst>
          </p:cNvPr>
          <p:cNvSpPr txBox="1"/>
          <p:nvPr/>
        </p:nvSpPr>
        <p:spPr>
          <a:xfrm>
            <a:off x="1840938" y="5319415"/>
            <a:ext cx="8157758" cy="307777"/>
          </a:xfrm>
          <a:prstGeom prst="rect">
            <a:avLst/>
          </a:prstGeom>
          <a:noFill/>
        </p:spPr>
        <p:txBody>
          <a:bodyPr wrap="square">
            <a:spAutoFit/>
          </a:bodyPr>
          <a:lstStyle/>
          <a:p>
            <a:pPr algn="ctr"/>
            <a:r>
              <a:rPr lang="en-GB" sz="1400" b="1" dirty="0">
                <a:solidFill>
                  <a:schemeClr val="accent5"/>
                </a:solidFill>
              </a:rPr>
              <a:t>Consult Summary of Product characteristics for a full list of adverse events</a:t>
            </a:r>
          </a:p>
        </p:txBody>
      </p:sp>
    </p:spTree>
    <p:extLst>
      <p:ext uri="{BB962C8B-B14F-4D97-AF65-F5344CB8AC3E}">
        <p14:creationId xmlns:p14="http://schemas.microsoft.com/office/powerpoint/2010/main" val="39684485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52400"/>
            <a:ext cx="324040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280416" y="423319"/>
            <a:ext cx="10875264" cy="4420441"/>
          </a:xfrm>
          <a:noFill/>
        </p:spPr>
        <p:txBody>
          <a:bodyPr wrap="square">
            <a:spAutoFit/>
          </a:bodyPr>
          <a:lstStyle/>
          <a:p>
            <a:r>
              <a:rPr lang="en-GB" sz="6000" dirty="0"/>
              <a:t>Guideline </a:t>
            </a:r>
            <a:br>
              <a:rPr lang="en-GB" sz="6000" dirty="0"/>
            </a:br>
            <a:r>
              <a:rPr lang="en-GB" sz="6000" dirty="0"/>
              <a:t>Recommendations</a:t>
            </a:r>
            <a:br>
              <a:rPr lang="en-GB" sz="1800" dirty="0"/>
            </a:br>
            <a:br>
              <a:rPr lang="en-GB" sz="1800" dirty="0"/>
            </a:br>
            <a:r>
              <a:rPr lang="en-GB" sz="1800" dirty="0">
                <a:solidFill>
                  <a:schemeClr val="accent5"/>
                </a:solidFill>
              </a:rPr>
              <a:t>1. </a:t>
            </a:r>
            <a:r>
              <a:rPr lang="en-GB" sz="2000" dirty="0">
                <a:solidFill>
                  <a:schemeClr val="accent5"/>
                </a:solidFill>
              </a:rPr>
              <a:t>Guidelines regarding the use of testosterone (T) in </a:t>
            </a:r>
            <a:br>
              <a:rPr lang="en-GB" sz="2000" dirty="0">
                <a:solidFill>
                  <a:schemeClr val="accent5"/>
                </a:solidFill>
              </a:rPr>
            </a:br>
            <a:r>
              <a:rPr lang="en-GB" sz="2000" dirty="0">
                <a:solidFill>
                  <a:schemeClr val="accent5"/>
                </a:solidFill>
              </a:rPr>
              <a:t>testosterone deficiency (TD)</a:t>
            </a:r>
            <a:br>
              <a:rPr lang="en-GB" sz="2000" dirty="0">
                <a:solidFill>
                  <a:schemeClr val="accent5"/>
                </a:solidFill>
              </a:rPr>
            </a:br>
            <a:br>
              <a:rPr lang="en-GB" sz="2000" dirty="0">
                <a:solidFill>
                  <a:schemeClr val="accent5"/>
                </a:solidFill>
              </a:rPr>
            </a:br>
            <a:r>
              <a:rPr lang="en-GB" sz="2000" dirty="0">
                <a:solidFill>
                  <a:schemeClr val="accent5"/>
                </a:solidFill>
              </a:rPr>
              <a:t>2. Guideline recommendations regarding </a:t>
            </a:r>
            <a:br>
              <a:rPr lang="en-GB" sz="2000" dirty="0">
                <a:solidFill>
                  <a:schemeClr val="accent5"/>
                </a:solidFill>
              </a:rPr>
            </a:br>
            <a:r>
              <a:rPr lang="en-GB" sz="2000" dirty="0">
                <a:solidFill>
                  <a:schemeClr val="accent5"/>
                </a:solidFill>
              </a:rPr>
              <a:t>screening certain patient groups for the </a:t>
            </a:r>
            <a:br>
              <a:rPr lang="en-GB" sz="2000" dirty="0">
                <a:solidFill>
                  <a:schemeClr val="accent5"/>
                </a:solidFill>
              </a:rPr>
            </a:br>
            <a:r>
              <a:rPr lang="en-GB" sz="2000" dirty="0">
                <a:solidFill>
                  <a:schemeClr val="accent5"/>
                </a:solidFill>
              </a:rPr>
              <a:t>presence of TD</a:t>
            </a:r>
            <a:br>
              <a:rPr lang="en-GB" sz="5400" dirty="0"/>
            </a:br>
            <a:endParaRPr lang="en-GB" sz="5400" dirty="0"/>
          </a:p>
        </p:txBody>
      </p:sp>
    </p:spTree>
    <p:extLst>
      <p:ext uri="{BB962C8B-B14F-4D97-AF65-F5344CB8AC3E}">
        <p14:creationId xmlns:p14="http://schemas.microsoft.com/office/powerpoint/2010/main" val="34492525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024" y="318104"/>
            <a:ext cx="11292840" cy="564858"/>
          </a:xfrm>
        </p:spPr>
        <p:txBody>
          <a:bodyPr>
            <a:noAutofit/>
          </a:bodyPr>
          <a:lstStyle/>
          <a:p>
            <a:pPr algn="ctr"/>
            <a:r>
              <a:rPr lang="en-GB" sz="2800" dirty="0">
                <a:solidFill>
                  <a:schemeClr val="accent5"/>
                </a:solidFill>
              </a:rPr>
              <a:t>1. Guidelines regarding the use of Testosterone Therapy (</a:t>
            </a:r>
            <a:r>
              <a:rPr lang="en-GB" sz="2800" dirty="0" err="1">
                <a:solidFill>
                  <a:schemeClr val="accent5"/>
                </a:solidFill>
              </a:rPr>
              <a:t>TTh</a:t>
            </a:r>
            <a:r>
              <a:rPr lang="en-GB" sz="2800" dirty="0">
                <a:solidFill>
                  <a:schemeClr val="accent5"/>
                </a:solidFill>
              </a:rPr>
              <a:t>) in men with Testosterone Deficiency (TD)</a:t>
            </a:r>
            <a:endParaRPr lang="en-US" sz="2800" dirty="0">
              <a:solidFill>
                <a:schemeClr val="accent5"/>
              </a:solidFill>
            </a:endParaRPr>
          </a:p>
        </p:txBody>
      </p:sp>
      <p:sp>
        <p:nvSpPr>
          <p:cNvPr id="3" name="Content Placeholder 2"/>
          <p:cNvSpPr>
            <a:spLocks noGrp="1"/>
          </p:cNvSpPr>
          <p:nvPr>
            <p:ph idx="1"/>
          </p:nvPr>
        </p:nvSpPr>
        <p:spPr>
          <a:xfrm>
            <a:off x="1168005" y="1564558"/>
            <a:ext cx="9340878" cy="2879646"/>
          </a:xfrm>
        </p:spPr>
        <p:txBody>
          <a:bodyPr>
            <a:normAutofit/>
          </a:bodyPr>
          <a:lstStyle/>
          <a:p>
            <a:pPr marL="0" indent="0">
              <a:spcAft>
                <a:spcPts val="200"/>
              </a:spcAft>
              <a:buClrTx/>
              <a:buNone/>
            </a:pPr>
            <a:r>
              <a:rPr lang="en-GB" sz="2000" b="1" dirty="0">
                <a:solidFill>
                  <a:schemeClr val="accent5"/>
                </a:solidFill>
              </a:rPr>
              <a:t>In recent years, established specialist medical societies have produced guidance on the use of </a:t>
            </a:r>
            <a:r>
              <a:rPr lang="en-GB" sz="2000" b="1" dirty="0" err="1">
                <a:solidFill>
                  <a:schemeClr val="accent5"/>
                </a:solidFill>
              </a:rPr>
              <a:t>TTh</a:t>
            </a:r>
            <a:r>
              <a:rPr lang="en-GB" sz="2000" b="1" dirty="0">
                <a:solidFill>
                  <a:schemeClr val="accent5"/>
                </a:solidFill>
              </a:rPr>
              <a:t> in men with TD.</a:t>
            </a:r>
            <a:r>
              <a:rPr lang="en-US" sz="2000" b="1" dirty="0">
                <a:solidFill>
                  <a:schemeClr val="accent5"/>
                </a:solidFill>
              </a:rPr>
              <a:t> These include:</a:t>
            </a:r>
          </a:p>
          <a:p>
            <a:pPr>
              <a:spcAft>
                <a:spcPts val="200"/>
              </a:spcAft>
              <a:buClrTx/>
              <a:buFont typeface="Arial" panose="020B0604020202020204" pitchFamily="34" charset="0"/>
              <a:buChar char="•"/>
            </a:pPr>
            <a:endParaRPr lang="en-US" sz="1800" dirty="0">
              <a:solidFill>
                <a:schemeClr val="accent5"/>
              </a:solidFill>
            </a:endParaRPr>
          </a:p>
          <a:p>
            <a:pPr marL="468312" lvl="1">
              <a:spcAft>
                <a:spcPts val="200"/>
              </a:spcAft>
              <a:buClrTx/>
              <a:buFont typeface="Wingdings" panose="05000000000000000000" pitchFamily="2" charset="2"/>
              <a:buChar char="q"/>
            </a:pPr>
            <a:r>
              <a:rPr lang="en-US" sz="1800" dirty="0">
                <a:solidFill>
                  <a:schemeClr val="accent5"/>
                </a:solidFill>
              </a:rPr>
              <a:t>The British Society for Sexual Medicine (BSSM)</a:t>
            </a:r>
            <a:r>
              <a:rPr lang="en-US" sz="1800" baseline="30000" dirty="0">
                <a:solidFill>
                  <a:schemeClr val="accent5"/>
                </a:solidFill>
              </a:rPr>
              <a:t>1</a:t>
            </a:r>
            <a:endParaRPr lang="en-US" sz="1800" dirty="0">
              <a:solidFill>
                <a:schemeClr val="accent5"/>
              </a:solidFill>
            </a:endParaRPr>
          </a:p>
          <a:p>
            <a:pPr marL="468312" lvl="1">
              <a:spcAft>
                <a:spcPts val="200"/>
              </a:spcAft>
              <a:buClrTx/>
              <a:buFont typeface="Wingdings" panose="05000000000000000000" pitchFamily="2" charset="2"/>
              <a:buChar char="q"/>
            </a:pPr>
            <a:r>
              <a:rPr lang="en-US" sz="1800" dirty="0">
                <a:solidFill>
                  <a:schemeClr val="accent5"/>
                </a:solidFill>
              </a:rPr>
              <a:t>The European Association of Urology (EAU)</a:t>
            </a:r>
            <a:r>
              <a:rPr lang="en-US" sz="1800" baseline="30000" dirty="0">
                <a:solidFill>
                  <a:schemeClr val="accent5"/>
                </a:solidFill>
              </a:rPr>
              <a:t>2</a:t>
            </a:r>
            <a:endParaRPr lang="en-US" sz="1800" dirty="0">
              <a:solidFill>
                <a:schemeClr val="accent5"/>
              </a:solidFill>
            </a:endParaRPr>
          </a:p>
          <a:p>
            <a:pPr marL="468312" lvl="1">
              <a:spcAft>
                <a:spcPts val="200"/>
              </a:spcAft>
              <a:buClrTx/>
              <a:buFont typeface="Wingdings" panose="05000000000000000000" pitchFamily="2" charset="2"/>
              <a:buChar char="q"/>
            </a:pPr>
            <a:r>
              <a:rPr lang="en-GB" sz="1800" dirty="0">
                <a:solidFill>
                  <a:schemeClr val="accent5"/>
                </a:solidFill>
              </a:rPr>
              <a:t>American Urological Association (AUA)</a:t>
            </a:r>
            <a:r>
              <a:rPr lang="en-GB" sz="1800" baseline="30000" dirty="0">
                <a:solidFill>
                  <a:schemeClr val="accent5"/>
                </a:solidFill>
              </a:rPr>
              <a:t>3</a:t>
            </a:r>
          </a:p>
          <a:p>
            <a:pPr marL="468312" lvl="1">
              <a:spcAft>
                <a:spcPts val="200"/>
              </a:spcAft>
              <a:buClrTx/>
              <a:buFont typeface="Wingdings" panose="05000000000000000000" pitchFamily="2" charset="2"/>
              <a:buChar char="q"/>
            </a:pPr>
            <a:r>
              <a:rPr lang="en-GB" sz="1800" dirty="0">
                <a:solidFill>
                  <a:schemeClr val="accent5"/>
                </a:solidFill>
              </a:rPr>
              <a:t>The Endocrine Society (ES)</a:t>
            </a:r>
            <a:r>
              <a:rPr lang="en-GB" sz="1800" baseline="30000" dirty="0">
                <a:solidFill>
                  <a:schemeClr val="accent5"/>
                </a:solidFill>
              </a:rPr>
              <a:t>4</a:t>
            </a:r>
          </a:p>
          <a:p>
            <a:pPr marL="468312" lvl="1">
              <a:spcAft>
                <a:spcPts val="200"/>
              </a:spcAft>
              <a:buClrTx/>
              <a:buFont typeface="Wingdings" panose="05000000000000000000" pitchFamily="2" charset="2"/>
              <a:buChar char="q"/>
            </a:pPr>
            <a:r>
              <a:rPr lang="en-GB" sz="1800" dirty="0">
                <a:solidFill>
                  <a:schemeClr val="accent5"/>
                </a:solidFill>
              </a:rPr>
              <a:t>The Society for Endocrinology (</a:t>
            </a:r>
            <a:r>
              <a:rPr lang="en-GB" sz="1800" dirty="0" err="1">
                <a:solidFill>
                  <a:schemeClr val="accent5"/>
                </a:solidFill>
              </a:rPr>
              <a:t>SfE</a:t>
            </a:r>
            <a:r>
              <a:rPr lang="en-GB" sz="1800" dirty="0">
                <a:solidFill>
                  <a:schemeClr val="accent5"/>
                </a:solidFill>
              </a:rPr>
              <a:t>) Position Statement</a:t>
            </a:r>
            <a:r>
              <a:rPr lang="en-GB" sz="1800" baseline="30000" dirty="0">
                <a:solidFill>
                  <a:schemeClr val="accent5"/>
                </a:solidFill>
              </a:rPr>
              <a:t>5</a:t>
            </a:r>
          </a:p>
          <a:p>
            <a:pPr>
              <a:spcAft>
                <a:spcPts val="200"/>
              </a:spcAft>
            </a:pPr>
            <a:endParaRPr lang="en-US" sz="1600" dirty="0"/>
          </a:p>
          <a:p>
            <a:pPr marL="0" indent="0">
              <a:spcAft>
                <a:spcPts val="200"/>
              </a:spcAft>
              <a:buNone/>
            </a:pPr>
            <a:endParaRPr lang="en-US" dirty="0"/>
          </a:p>
        </p:txBody>
      </p:sp>
      <p:sp>
        <p:nvSpPr>
          <p:cNvPr id="4" name="Rectangle 3"/>
          <p:cNvSpPr/>
          <p:nvPr/>
        </p:nvSpPr>
        <p:spPr>
          <a:xfrm>
            <a:off x="1558430" y="5790894"/>
            <a:ext cx="9926434" cy="507831"/>
          </a:xfrm>
          <a:prstGeom prst="rect">
            <a:avLst/>
          </a:prstGeom>
        </p:spPr>
        <p:txBody>
          <a:bodyPr wrap="square">
            <a:spAutoFit/>
          </a:bodyPr>
          <a:lstStyle/>
          <a:p>
            <a:r>
              <a:rPr lang="en-GB" sz="900" dirty="0">
                <a:solidFill>
                  <a:srgbClr val="000000"/>
                </a:solidFill>
              </a:rPr>
              <a:t>1. Hackett G, et al. J Sex Med 2017;14:1504-23; 2. </a:t>
            </a:r>
            <a:r>
              <a:rPr lang="en-US" sz="900" dirty="0" err="1">
                <a:solidFill>
                  <a:srgbClr val="000000"/>
                </a:solidFill>
              </a:rPr>
              <a:t>Dohle</a:t>
            </a:r>
            <a:r>
              <a:rPr lang="en-US" sz="900" dirty="0">
                <a:solidFill>
                  <a:srgbClr val="000000"/>
                </a:solidFill>
              </a:rPr>
              <a:t> GR, et al. European Association of Urology 2015. Available at: https://uroweb.org/wp-content/uploads/18-Male-Hypogonadism_LR1.pdf Accessed May 2019; </a:t>
            </a:r>
            <a:r>
              <a:rPr lang="en-GB" sz="900" dirty="0">
                <a:solidFill>
                  <a:srgbClr val="000000"/>
                </a:solidFill>
              </a:rPr>
              <a:t>3. Mulhall JP, et al. American Urological Association 2018. </a:t>
            </a:r>
            <a:r>
              <a:rPr lang="en-US" sz="900" dirty="0">
                <a:solidFill>
                  <a:srgbClr val="000000"/>
                </a:solidFill>
              </a:rPr>
              <a:t>4. </a:t>
            </a:r>
            <a:r>
              <a:rPr lang="en-US" sz="900" dirty="0" err="1">
                <a:solidFill>
                  <a:srgbClr val="000000"/>
                </a:solidFill>
              </a:rPr>
              <a:t>Bhasin</a:t>
            </a:r>
            <a:r>
              <a:rPr lang="en-US" sz="900" dirty="0">
                <a:solidFill>
                  <a:srgbClr val="000000"/>
                </a:solidFill>
              </a:rPr>
              <a:t> S, et al. J Clin Endocrinol </a:t>
            </a:r>
            <a:r>
              <a:rPr lang="en-US" sz="900" dirty="0" err="1">
                <a:solidFill>
                  <a:srgbClr val="000000"/>
                </a:solidFill>
              </a:rPr>
              <a:t>Metab</a:t>
            </a:r>
            <a:r>
              <a:rPr lang="en-US" sz="900" dirty="0">
                <a:solidFill>
                  <a:srgbClr val="000000"/>
                </a:solidFill>
              </a:rPr>
              <a:t> 2018;103(5):1715-44; 5. https://www.endocrinology.org/media/2710/male-hypogonadism-and-ageing-2018.pdf Accessed June 2019</a:t>
            </a:r>
          </a:p>
        </p:txBody>
      </p:sp>
    </p:spTree>
    <p:extLst>
      <p:ext uri="{BB962C8B-B14F-4D97-AF65-F5344CB8AC3E}">
        <p14:creationId xmlns:p14="http://schemas.microsoft.com/office/powerpoint/2010/main" val="11155774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824926" y="1683201"/>
            <a:ext cx="3337560" cy="3483463"/>
          </a:xfrm>
          <a:prstGeom prst="rect">
            <a:avLst/>
          </a:prstGeom>
          <a:solidFill>
            <a:srgbClr val="4EA5DA"/>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9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Initiating therapy</a:t>
            </a:r>
          </a:p>
          <a:p>
            <a:pPr marL="171450" marR="0" lvl="0" indent="-1714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Perform cardiovascular (CV), prostate, breast and </a:t>
            </a:r>
            <a:r>
              <a:rPr kumimoji="0" lang="en-US" sz="1200" b="0" i="0" u="none" strike="noStrike" kern="1200" cap="none" spc="0" normalizeH="0" baseline="0" noProof="0" dirty="0" err="1">
                <a:ln>
                  <a:noFill/>
                </a:ln>
                <a:solidFill>
                  <a:srgbClr val="000000"/>
                </a:solidFill>
                <a:effectLst/>
                <a:uLnTx/>
                <a:uFillTx/>
                <a:latin typeface="Poppins Light"/>
                <a:ea typeface="+mn-ea"/>
                <a:cs typeface="Arial" panose="020B0604020202020204" pitchFamily="34" charset="0"/>
              </a:rPr>
              <a:t>haematologic</a:t>
            </a:r>
            <a:r>
              <a:rPr kumimoji="0" lang="en-US" sz="12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 assessment before start of treatment</a:t>
            </a:r>
          </a:p>
          <a:p>
            <a:pPr marL="171450" marR="0" lvl="0" indent="-1714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Offer T therapy to symptomatic men with TD syndrome for treated </a:t>
            </a:r>
            <a:r>
              <a:rPr kumimoji="0" lang="en-US" sz="1200" b="0" i="0" u="none" strike="noStrike" kern="1200" cap="none" spc="0" normalizeH="0" baseline="0" noProof="0" dirty="0" err="1">
                <a:ln>
                  <a:noFill/>
                </a:ln>
                <a:solidFill>
                  <a:srgbClr val="000000"/>
                </a:solidFill>
                <a:effectLst/>
                <a:uLnTx/>
                <a:uFillTx/>
                <a:latin typeface="Poppins Light"/>
                <a:ea typeface="+mn-ea"/>
                <a:cs typeface="Arial" panose="020B0604020202020204" pitchFamily="34" charset="0"/>
              </a:rPr>
              <a:t>localised</a:t>
            </a:r>
            <a:r>
              <a:rPr kumimoji="0" lang="en-US" sz="12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 low-risk prostate cancer*, not starting before 1 year of follow-up </a:t>
            </a:r>
            <a:r>
              <a:rPr kumimoji="0" lang="en-US" sz="1200" b="1"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and without evidence of active disease** </a:t>
            </a:r>
          </a:p>
          <a:p>
            <a:pPr marL="171450" marR="0" lvl="0" indent="-1714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Assess CV risk factors before commencing T therapy and </a:t>
            </a:r>
            <a:r>
              <a:rPr kumimoji="0" lang="en-US" sz="1200" b="0" i="0" u="none" strike="noStrike" kern="1200" cap="none" spc="0" normalizeH="0" baseline="0" noProof="0" dirty="0" err="1">
                <a:ln>
                  <a:noFill/>
                </a:ln>
                <a:solidFill>
                  <a:srgbClr val="000000"/>
                </a:solidFill>
                <a:effectLst/>
                <a:uLnTx/>
                <a:uFillTx/>
                <a:latin typeface="Poppins Light"/>
                <a:ea typeface="+mn-ea"/>
                <a:cs typeface="Arial" panose="020B0604020202020204" pitchFamily="34" charset="0"/>
              </a:rPr>
              <a:t>optimise</a:t>
            </a:r>
            <a:r>
              <a:rPr kumimoji="0" lang="en-US" sz="12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 secondary prevention in men with established disease</a:t>
            </a:r>
          </a:p>
          <a:p>
            <a:pPr marL="171450" marR="0" lvl="0" indent="-1714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endParaRPr kumimoji="0" lang="en-GB" sz="900" b="0" i="0" u="none" strike="noStrike" kern="1200" cap="none" spc="0" normalizeH="0" baseline="0" noProof="0" dirty="0">
              <a:ln>
                <a:noFill/>
              </a:ln>
              <a:solidFill>
                <a:srgbClr val="006EAB"/>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1430154" y="6075589"/>
            <a:ext cx="305955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Poppins Light"/>
                <a:ea typeface="+mn-ea"/>
                <a:cs typeface="+mn-cs"/>
              </a:rPr>
              <a:t>1. Hackett G, et al. J Sex Med 2017;14:1504-23. </a:t>
            </a:r>
            <a:endParaRPr kumimoji="0" lang="en-US" sz="1000" b="0" i="0" u="none" strike="noStrike" kern="1200" cap="none" spc="0" normalizeH="0" baseline="0" noProof="0" dirty="0">
              <a:ln>
                <a:noFill/>
              </a:ln>
              <a:solidFill>
                <a:srgbClr val="000000"/>
              </a:solidFill>
              <a:effectLst/>
              <a:uLnTx/>
              <a:uFillTx/>
              <a:latin typeface="Poppins Light"/>
              <a:ea typeface="+mn-ea"/>
              <a:cs typeface="+mn-cs"/>
            </a:endParaRPr>
          </a:p>
        </p:txBody>
      </p:sp>
      <p:sp>
        <p:nvSpPr>
          <p:cNvPr id="12" name="Rectangle 11"/>
          <p:cNvSpPr/>
          <p:nvPr/>
        </p:nvSpPr>
        <p:spPr>
          <a:xfrm>
            <a:off x="327442" y="1683202"/>
            <a:ext cx="3337560" cy="3519061"/>
          </a:xfrm>
          <a:prstGeom prst="rect">
            <a:avLst/>
          </a:prstGeom>
          <a:solidFill>
            <a:srgbClr val="4EA5DA"/>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90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Screening</a:t>
            </a:r>
          </a:p>
          <a:p>
            <a:pPr marL="171450" marR="0" lvl="0" indent="-1714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Men with consistent and multiple signs of TD</a:t>
            </a:r>
          </a:p>
          <a:p>
            <a:pPr marL="171450" marR="0" lvl="0" indent="-1714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All men presenting with ED, loss of spontaneous erections, or low sexual desire</a:t>
            </a:r>
          </a:p>
          <a:p>
            <a:pPr marL="171450" marR="0" lvl="0" indent="-1714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All men with T2D, BMI &gt;30 kg/m2, or waist circumference &gt; 102 cm</a:t>
            </a:r>
          </a:p>
          <a:p>
            <a:pPr marL="171450" marR="0" lvl="0" indent="-1714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All men on long-term opiate, antipsychotic, or anticonvulsant medication</a:t>
            </a:r>
            <a:endParaRPr kumimoji="0" lang="en-GB" sz="1300" b="0" i="0" u="none" strike="noStrike" kern="1200" cap="none" spc="0" normalizeH="0" baseline="0" noProof="0" dirty="0">
              <a:ln>
                <a:noFill/>
              </a:ln>
              <a:solidFill>
                <a:srgbClr val="000000"/>
              </a:solidFill>
              <a:effectLst/>
              <a:uLnTx/>
              <a:uFillTx/>
              <a:latin typeface="Poppins Light"/>
              <a:ea typeface="+mn-ea"/>
              <a:cs typeface="+mn-cs"/>
            </a:endParaRPr>
          </a:p>
        </p:txBody>
      </p:sp>
      <p:sp>
        <p:nvSpPr>
          <p:cNvPr id="18" name="Title 1"/>
          <p:cNvSpPr txBox="1">
            <a:spLocks/>
          </p:cNvSpPr>
          <p:nvPr/>
        </p:nvSpPr>
        <p:spPr>
          <a:xfrm>
            <a:off x="292608" y="445382"/>
            <a:ext cx="11210544" cy="85725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1" kern="1200">
                <a:solidFill>
                  <a:srgbClr val="95D608"/>
                </a:solidFill>
                <a:latin typeface="Arial"/>
                <a:ea typeface="+mj-ea"/>
                <a:cs typeface="+mj-cs"/>
              </a:defRPr>
            </a:lvl1pPr>
          </a:lstStyle>
          <a:p>
            <a:pPr marL="0" marR="0" lvl="1"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Poppins Medium"/>
                <a:ea typeface="+mn-ea"/>
                <a:cs typeface="Arial"/>
              </a:rPr>
              <a:t>British Society for Sexual Medicine (BSSM) Recommendations 2017 (1/2)</a:t>
            </a:r>
            <a:br>
              <a:rPr kumimoji="0" lang="en-US" sz="2400" b="1" i="0" u="none" strike="noStrike" kern="1200" cap="none" spc="0" normalizeH="0" baseline="0" noProof="0" dirty="0">
                <a:ln>
                  <a:noFill/>
                </a:ln>
                <a:solidFill>
                  <a:srgbClr val="85D20C"/>
                </a:solidFill>
                <a:effectLst/>
                <a:uLnTx/>
                <a:uFillTx/>
                <a:latin typeface="Arial"/>
                <a:ea typeface="+mn-ea"/>
                <a:cs typeface="Arial"/>
              </a:rPr>
            </a:br>
            <a:endParaRPr kumimoji="0" lang="en-US" sz="2400" b="1" i="0" u="none" strike="noStrike" kern="1200" cap="none" spc="0" normalizeH="0" baseline="0" noProof="0" dirty="0">
              <a:ln>
                <a:noFill/>
              </a:ln>
              <a:solidFill>
                <a:srgbClr val="85D20C"/>
              </a:solidFill>
              <a:effectLst/>
              <a:uLnTx/>
              <a:uFillTx/>
              <a:latin typeface="Arial"/>
              <a:ea typeface="+mn-ea"/>
              <a:cs typeface="Arial"/>
            </a:endParaRPr>
          </a:p>
        </p:txBody>
      </p:sp>
      <p:sp>
        <p:nvSpPr>
          <p:cNvPr id="20" name="Rectangle 19"/>
          <p:cNvSpPr/>
          <p:nvPr/>
        </p:nvSpPr>
        <p:spPr>
          <a:xfrm>
            <a:off x="327442" y="1683202"/>
            <a:ext cx="3337560" cy="3519061"/>
          </a:xfrm>
          <a:prstGeom prst="rect">
            <a:avLst/>
          </a:prstGeom>
          <a:solidFill>
            <a:srgbClr val="FFFFFF">
              <a:alpha val="7411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2" name="Rectangle 1">
            <a:extLst>
              <a:ext uri="{FF2B5EF4-FFF2-40B4-BE49-F238E27FC236}">
                <a16:creationId xmlns:a16="http://schemas.microsoft.com/office/drawing/2014/main" id="{1B3794E3-0241-4000-8052-934E7D20ECAD}"/>
              </a:ext>
            </a:extLst>
          </p:cNvPr>
          <p:cNvSpPr/>
          <p:nvPr/>
        </p:nvSpPr>
        <p:spPr>
          <a:xfrm>
            <a:off x="4111442" y="5952478"/>
            <a:ext cx="7426968" cy="33855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 (Gleason score &lt;8, stages 1-2, preoperative PSA level &lt;10 ng/mL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 </a:t>
            </a:r>
            <a:r>
              <a:rPr kumimoji="0" lang="en-GB" sz="8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based on measurable prostate specific antigen (PSA) level, digital rectal examination (DRE) result, and evidence of metastatic disease</a:t>
            </a:r>
            <a:endParaRPr kumimoji="0" lang="en-GB" sz="1800" b="0" i="0" u="none" strike="noStrike" kern="1200" cap="none" spc="0" normalizeH="0" baseline="0" noProof="0" dirty="0">
              <a:ln>
                <a:noFill/>
              </a:ln>
              <a:solidFill>
                <a:srgbClr val="000000"/>
              </a:solidFill>
              <a:effectLst/>
              <a:uLnTx/>
              <a:uFillTx/>
              <a:latin typeface="Poppins Light"/>
              <a:ea typeface="+mn-ea"/>
              <a:cs typeface="+mn-cs"/>
            </a:endParaRPr>
          </a:p>
        </p:txBody>
      </p:sp>
      <p:sp>
        <p:nvSpPr>
          <p:cNvPr id="10" name="Rectangle 9">
            <a:extLst>
              <a:ext uri="{FF2B5EF4-FFF2-40B4-BE49-F238E27FC236}">
                <a16:creationId xmlns:a16="http://schemas.microsoft.com/office/drawing/2014/main" id="{79655142-88E0-4C5D-B490-83DFC0479412}"/>
              </a:ext>
            </a:extLst>
          </p:cNvPr>
          <p:cNvSpPr/>
          <p:nvPr/>
        </p:nvSpPr>
        <p:spPr>
          <a:xfrm>
            <a:off x="4076184" y="1683202"/>
            <a:ext cx="3337560" cy="3483463"/>
          </a:xfrm>
          <a:prstGeom prst="rect">
            <a:avLst/>
          </a:prstGeom>
          <a:solidFill>
            <a:srgbClr val="4EA5DA"/>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9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Diagnosis</a:t>
            </a:r>
          </a:p>
          <a:p>
            <a:pPr marL="171450" marR="0" lvl="0" indent="-1714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Men with persistent symptoms suggesting TD and low testosterone (T)</a:t>
            </a:r>
          </a:p>
          <a:p>
            <a:pPr marL="171450" marR="0" lvl="0" indent="-1714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Measure fasting T levels in the morning before 11am, acknowledging that, in normal life, non-fasting levels could be up to 30% lower</a:t>
            </a:r>
          </a:p>
          <a:p>
            <a:pPr marL="171450" marR="0" lvl="0" indent="-1714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Repeat total testosterone (TT) assessment on ≥2 occasions by a reliable method; in addition, measure  free testosterone (FT) in men with levels close to lower normal range (8-12 nmol/L) or those with suspected or known abnormal sex hormone binding globulin (SHBG) level</a:t>
            </a:r>
          </a:p>
          <a:p>
            <a:pPr marL="171450" marR="0" lvl="0" indent="-1714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Measure </a:t>
            </a:r>
            <a:r>
              <a:rPr kumimoji="0" lang="en-US" sz="1000" b="0" i="0" u="none" strike="noStrike" kern="1200" cap="none" spc="0" normalizeH="0" baseline="0" noProof="0" dirty="0" err="1">
                <a:ln>
                  <a:noFill/>
                </a:ln>
                <a:solidFill>
                  <a:srgbClr val="000000"/>
                </a:solidFill>
                <a:effectLst/>
                <a:uLnTx/>
                <a:uFillTx/>
                <a:latin typeface="Poppins Light"/>
                <a:ea typeface="+mn-ea"/>
                <a:cs typeface="Arial" panose="020B0604020202020204" pitchFamily="34" charset="0"/>
              </a:rPr>
              <a:t>luteinising</a:t>
            </a:r>
            <a:r>
              <a:rPr kumimoji="0" lang="en-US" sz="10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 </a:t>
            </a:r>
            <a:r>
              <a:rPr kumimoji="0" lang="en-US" sz="1000" b="0" i="0" u="none" strike="noStrike" kern="1200" cap="none" spc="0" normalizeH="0" baseline="0" noProof="0" dirty="0" err="1">
                <a:ln>
                  <a:noFill/>
                </a:ln>
                <a:solidFill>
                  <a:srgbClr val="000000"/>
                </a:solidFill>
                <a:effectLst/>
                <a:uLnTx/>
                <a:uFillTx/>
                <a:latin typeface="Poppins Light"/>
                <a:ea typeface="+mn-ea"/>
                <a:cs typeface="Arial" panose="020B0604020202020204" pitchFamily="34" charset="0"/>
              </a:rPr>
              <a:t>hormome</a:t>
            </a:r>
            <a:r>
              <a:rPr kumimoji="0" lang="en-US" sz="10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 (LH) serum levels to differentiate primary from secondary TD</a:t>
            </a:r>
          </a:p>
          <a:p>
            <a:pPr marL="171450" marR="0" lvl="0" indent="-1714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Base decisions on therapy on published action levels rather than laboratory reference ranges</a:t>
            </a:r>
          </a:p>
        </p:txBody>
      </p:sp>
      <p:sp>
        <p:nvSpPr>
          <p:cNvPr id="21" name="Rectangle 20"/>
          <p:cNvSpPr/>
          <p:nvPr/>
        </p:nvSpPr>
        <p:spPr>
          <a:xfrm>
            <a:off x="4076184" y="1683202"/>
            <a:ext cx="3337560" cy="3483463"/>
          </a:xfrm>
          <a:prstGeom prst="rect">
            <a:avLst/>
          </a:prstGeom>
          <a:solidFill>
            <a:srgbClr val="FFFFFF">
              <a:alpha val="7411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Tree>
    <p:extLst>
      <p:ext uri="{BB962C8B-B14F-4D97-AF65-F5344CB8AC3E}">
        <p14:creationId xmlns:p14="http://schemas.microsoft.com/office/powerpoint/2010/main" val="343861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1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22228B47-F417-42DF-A4CF-EE180CC95FB7}"/>
              </a:ext>
            </a:extLst>
          </p:cNvPr>
          <p:cNvSpPr txBox="1">
            <a:spLocks/>
          </p:cNvSpPr>
          <p:nvPr/>
        </p:nvSpPr>
        <p:spPr>
          <a:xfrm>
            <a:off x="1588695" y="1642952"/>
            <a:ext cx="8414534" cy="3434316"/>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pPr>
            <a:r>
              <a:rPr lang="en-GB" sz="3600" b="1" dirty="0">
                <a:solidFill>
                  <a:srgbClr val="000000"/>
                </a:solidFill>
              </a:rPr>
              <a:t>“General Practice is by far the most common entrance point into the healthcare system for preventative health strategies and management of acute and chronic disease in men”</a:t>
            </a:r>
            <a:endParaRPr lang="en-GB" sz="3600" dirty="0">
              <a:solidFill>
                <a:srgbClr val="000000"/>
              </a:solidFill>
            </a:endParaRPr>
          </a:p>
          <a:p>
            <a:pPr marL="0" indent="0" algn="ctr" defTabSz="685800">
              <a:spcBef>
                <a:spcPts val="750"/>
              </a:spcBef>
              <a:buNone/>
            </a:pPr>
            <a:endParaRPr lang="en-GB" sz="2000" b="1" dirty="0">
              <a:solidFill>
                <a:srgbClr val="000000"/>
              </a:solidFill>
            </a:endParaRPr>
          </a:p>
          <a:p>
            <a:pPr marL="0" indent="0" algn="ctr" defTabSz="685800">
              <a:spcBef>
                <a:spcPts val="750"/>
              </a:spcBef>
              <a:buNone/>
            </a:pPr>
            <a:r>
              <a:rPr lang="en-GB" sz="2000" b="1" dirty="0">
                <a:solidFill>
                  <a:srgbClr val="000000"/>
                </a:solidFill>
              </a:rPr>
              <a:t>Men’s Health Handbook for General Medical Practice 2019</a:t>
            </a:r>
          </a:p>
          <a:p>
            <a:pPr marL="0" indent="0" algn="ctr" defTabSz="685800">
              <a:spcBef>
                <a:spcPts val="750"/>
              </a:spcBef>
              <a:buNone/>
            </a:pPr>
            <a:r>
              <a:rPr lang="en-GB" sz="2000" dirty="0">
                <a:solidFill>
                  <a:srgbClr val="000000"/>
                </a:solidFill>
              </a:rPr>
              <a:t>David, J; Coxon, J; Hackett, G; Kirby, M; Patel, A; Edwards, D et al</a:t>
            </a:r>
          </a:p>
        </p:txBody>
      </p:sp>
      <p:sp>
        <p:nvSpPr>
          <p:cNvPr id="10" name="Title 4">
            <a:extLst>
              <a:ext uri="{FF2B5EF4-FFF2-40B4-BE49-F238E27FC236}">
                <a16:creationId xmlns:a16="http://schemas.microsoft.com/office/drawing/2014/main" id="{B5FE5CA2-A808-48C1-8FE9-C6ED3403F0BD}"/>
              </a:ext>
            </a:extLst>
          </p:cNvPr>
          <p:cNvSpPr txBox="1">
            <a:spLocks/>
          </p:cNvSpPr>
          <p:nvPr/>
        </p:nvSpPr>
        <p:spPr>
          <a:xfrm>
            <a:off x="1057275" y="269651"/>
            <a:ext cx="9659493" cy="9304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GB" sz="4000" dirty="0">
                <a:solidFill>
                  <a:prstClr val="black"/>
                </a:solidFill>
              </a:rPr>
              <a:t>The Gateway to Men’s Health</a:t>
            </a:r>
          </a:p>
        </p:txBody>
      </p:sp>
    </p:spTree>
    <p:extLst>
      <p:ext uri="{BB962C8B-B14F-4D97-AF65-F5344CB8AC3E}">
        <p14:creationId xmlns:p14="http://schemas.microsoft.com/office/powerpoint/2010/main" val="7291047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7047" y="6134622"/>
            <a:ext cx="8657551"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Poppins Light"/>
                <a:ea typeface="+mn-ea"/>
                <a:cs typeface="+mn-cs"/>
              </a:rPr>
              <a:t>1. Hackett G, et al. J Sex Med 2017;14:1504-23; 2. </a:t>
            </a:r>
            <a:r>
              <a:rPr kumimoji="0" lang="en-GB" sz="1050" b="0" i="0" u="none" strike="noStrike" kern="1200" cap="none" spc="0" normalizeH="0" baseline="0" noProof="0" dirty="0" err="1">
                <a:ln>
                  <a:noFill/>
                </a:ln>
                <a:solidFill>
                  <a:srgbClr val="000000"/>
                </a:solidFill>
                <a:effectLst/>
                <a:uLnTx/>
                <a:uFillTx/>
                <a:latin typeface="Poppins Light"/>
                <a:ea typeface="+mn-ea"/>
                <a:cs typeface="+mn-cs"/>
              </a:rPr>
              <a:t>Testogel</a:t>
            </a:r>
            <a:r>
              <a:rPr kumimoji="0" lang="en-GB" sz="1050" b="0" i="0" u="none" strike="noStrike" kern="1200" cap="none" spc="0" normalizeH="0" baseline="0" noProof="0" dirty="0">
                <a:ln>
                  <a:noFill/>
                </a:ln>
                <a:solidFill>
                  <a:srgbClr val="000000"/>
                </a:solidFill>
                <a:effectLst/>
                <a:uLnTx/>
                <a:uFillTx/>
                <a:latin typeface="Poppins Light"/>
                <a:ea typeface="+mn-ea"/>
                <a:cs typeface="+mn-cs"/>
              </a:rPr>
              <a:t> (testosterone) Summary of Product Characteristics, August 2018</a:t>
            </a:r>
            <a:r>
              <a:rPr kumimoji="0" lang="en-GB" sz="1100" b="1" i="0" u="none" strike="noStrike" kern="1200" cap="none" spc="0" normalizeH="0" baseline="0" noProof="0" dirty="0">
                <a:ln>
                  <a:noFill/>
                </a:ln>
                <a:solidFill>
                  <a:srgbClr val="000000"/>
                </a:solidFill>
                <a:effectLst/>
                <a:uLnTx/>
                <a:uFillTx/>
                <a:latin typeface="Poppins Light"/>
                <a:ea typeface="+mn-ea"/>
                <a:cs typeface="+mn-cs"/>
              </a:rPr>
              <a:t>. </a:t>
            </a:r>
            <a:endParaRPr kumimoji="0" lang="en-US" sz="1100" b="1" i="0" u="none" strike="noStrike" kern="1200" cap="none" spc="0" normalizeH="0" baseline="0" noProof="0" dirty="0">
              <a:ln>
                <a:noFill/>
              </a:ln>
              <a:solidFill>
                <a:srgbClr val="000000"/>
              </a:solidFill>
              <a:effectLst/>
              <a:uLnTx/>
              <a:uFillTx/>
              <a:latin typeface="Poppins Light"/>
              <a:ea typeface="+mn-ea"/>
              <a:cs typeface="+mn-cs"/>
            </a:endParaRPr>
          </a:p>
        </p:txBody>
      </p:sp>
      <p:sp>
        <p:nvSpPr>
          <p:cNvPr id="8" name="Rectangle 7"/>
          <p:cNvSpPr/>
          <p:nvPr/>
        </p:nvSpPr>
        <p:spPr>
          <a:xfrm>
            <a:off x="5953788" y="1581422"/>
            <a:ext cx="5400675" cy="3782851"/>
          </a:xfrm>
          <a:prstGeom prst="rect">
            <a:avLst/>
          </a:prstGeom>
          <a:solidFill>
            <a:srgbClr val="4EA5DA"/>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90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Follow-up</a:t>
            </a:r>
          </a:p>
          <a:p>
            <a:pPr marL="171450" marR="0" lvl="0" indent="-1714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Assess response to therapy at 3, 6, and 12 months and every 12 months thereafter</a:t>
            </a:r>
          </a:p>
          <a:p>
            <a:pPr marL="171450" marR="0" lvl="0" indent="-1714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Aim for a target TT level of 15-30 nmol/L to achieve optimal response</a:t>
            </a:r>
          </a:p>
          <a:p>
            <a:pPr marL="171450" marR="0" lvl="0" indent="-1714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Monitor haematocrit before treatment, at 3-6 months, and every 12 months thereafter; decrease dosage, or switch preparation, if haematocrit is &gt;0.54; if haematocrit remains high, consider stopping and reintroduce at a lower dose</a:t>
            </a:r>
          </a:p>
          <a:p>
            <a:pPr marL="171450" marR="0" lvl="0" indent="-1714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Assess prostate health by PSA and DRE before commencing </a:t>
            </a:r>
            <a:r>
              <a:rPr kumimoji="0" lang="en-GB" sz="1100" b="0" i="0" u="none" strike="noStrike" kern="1200" cap="none" spc="0" normalizeH="0" baseline="0" noProof="0" dirty="0" err="1">
                <a:ln>
                  <a:noFill/>
                </a:ln>
                <a:solidFill>
                  <a:srgbClr val="000000"/>
                </a:solidFill>
                <a:effectLst/>
                <a:uLnTx/>
                <a:uFillTx/>
                <a:latin typeface="Poppins Light"/>
                <a:ea typeface="+mn-ea"/>
                <a:cs typeface="Arial" panose="020B0604020202020204" pitchFamily="34" charset="0"/>
              </a:rPr>
              <a:t>TTh</a:t>
            </a:r>
            <a:r>
              <a:rPr kumimoji="0" lang="en-GB" sz="11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 followed by a PSA at 3-6 months, 12 months, and every 12 months thereafter</a:t>
            </a:r>
          </a:p>
          <a:p>
            <a:pPr marL="171450" marR="0" lvl="0" indent="-1714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Assess CV risk before </a:t>
            </a:r>
            <a:r>
              <a:rPr kumimoji="0" lang="en-GB" sz="1100" b="0" i="0" u="none" strike="noStrike" kern="1200" cap="none" spc="0" normalizeH="0" baseline="0" noProof="0" dirty="0" err="1">
                <a:ln>
                  <a:noFill/>
                </a:ln>
                <a:solidFill>
                  <a:srgbClr val="000000"/>
                </a:solidFill>
                <a:effectLst/>
                <a:uLnTx/>
                <a:uFillTx/>
                <a:latin typeface="Poppins Light"/>
                <a:ea typeface="+mn-ea"/>
                <a:cs typeface="Arial" panose="020B0604020202020204" pitchFamily="34" charset="0"/>
              </a:rPr>
              <a:t>TTh</a:t>
            </a:r>
            <a:r>
              <a:rPr kumimoji="0" lang="en-GB" sz="11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 is initiated and monitor CV risk factors throughout therapy</a:t>
            </a:r>
          </a:p>
          <a:p>
            <a:pPr marL="171450" marR="0" lvl="0" indent="-1714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Haemoglobin, liver function and lipids should be monitored periodically</a:t>
            </a:r>
            <a:r>
              <a:rPr kumimoji="0" lang="en-GB" sz="1100" b="0" i="0" u="none" strike="noStrike" kern="1200" cap="none" spc="0" normalizeH="0" baseline="30000" noProof="0" dirty="0">
                <a:ln>
                  <a:noFill/>
                </a:ln>
                <a:solidFill>
                  <a:srgbClr val="000000"/>
                </a:solidFill>
                <a:effectLst/>
                <a:uLnTx/>
                <a:uFillTx/>
                <a:latin typeface="Poppins Light"/>
                <a:ea typeface="+mn-ea"/>
                <a:cs typeface="Arial" panose="020B0604020202020204" pitchFamily="34" charset="0"/>
              </a:rPr>
              <a:t>2</a:t>
            </a:r>
          </a:p>
        </p:txBody>
      </p:sp>
      <p:sp>
        <p:nvSpPr>
          <p:cNvPr id="10" name="TextBox 9">
            <a:extLst>
              <a:ext uri="{FF2B5EF4-FFF2-40B4-BE49-F238E27FC236}">
                <a16:creationId xmlns:a16="http://schemas.microsoft.com/office/drawing/2014/main" id="{A8B1A2B3-9774-4B05-9078-0A5F4E5EA0B3}"/>
              </a:ext>
            </a:extLst>
          </p:cNvPr>
          <p:cNvSpPr txBox="1"/>
          <p:nvPr/>
        </p:nvSpPr>
        <p:spPr>
          <a:xfrm>
            <a:off x="1527047" y="5765289"/>
            <a:ext cx="99805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Poppins Light"/>
                <a:ea typeface="+mn-ea"/>
                <a:cs typeface="+mn-cs"/>
              </a:rPr>
              <a:t>T: testosterone, BMI: body mass index, TD: testosterone deficiency, TTh: testosterone therapy, TT: total testosterone, PSA: prostate-specific antigen, DRE: digital rectal examination, CV: cardiovascular</a:t>
            </a:r>
          </a:p>
        </p:txBody>
      </p:sp>
      <p:sp>
        <p:nvSpPr>
          <p:cNvPr id="11" name="Rectangle 10">
            <a:extLst>
              <a:ext uri="{FF2B5EF4-FFF2-40B4-BE49-F238E27FC236}">
                <a16:creationId xmlns:a16="http://schemas.microsoft.com/office/drawing/2014/main" id="{DB3BADDD-876E-4829-A4C0-5535E2F34E41}"/>
              </a:ext>
            </a:extLst>
          </p:cNvPr>
          <p:cNvSpPr/>
          <p:nvPr/>
        </p:nvSpPr>
        <p:spPr>
          <a:xfrm>
            <a:off x="348516" y="1581423"/>
            <a:ext cx="5400675" cy="3782851"/>
          </a:xfrm>
          <a:prstGeom prst="rect">
            <a:avLst/>
          </a:prstGeom>
          <a:solidFill>
            <a:srgbClr val="4EA5DA"/>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90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Benefits and risks of </a:t>
            </a:r>
            <a:r>
              <a:rPr kumimoji="0" lang="en-GB" sz="1600" b="1" i="0" u="none" strike="noStrike" kern="1200" cap="none" spc="0" normalizeH="0" baseline="0" noProof="0" dirty="0" err="1">
                <a:ln>
                  <a:noFill/>
                </a:ln>
                <a:solidFill>
                  <a:srgbClr val="000000"/>
                </a:solidFill>
                <a:effectLst/>
                <a:uLnTx/>
                <a:uFillTx/>
                <a:latin typeface="Poppins Light"/>
                <a:ea typeface="+mn-ea"/>
                <a:cs typeface="Arial" panose="020B0604020202020204" pitchFamily="34" charset="0"/>
              </a:rPr>
              <a:t>TTh</a:t>
            </a:r>
            <a:r>
              <a:rPr kumimoji="0" lang="en-GB" sz="1600" b="1"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 in patients with TD</a:t>
            </a:r>
          </a:p>
          <a:p>
            <a:pPr marL="171450" marR="0" lvl="0" indent="-1714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Beyond 6 months there is evidence of benefit for T therapy in body composition, bone mineralisation, and features of metabolic syndrome</a:t>
            </a:r>
          </a:p>
          <a:p>
            <a:pPr marL="171450" marR="0" lvl="0" indent="-1714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T therapy improves sexual desire, erectile function, and sexual satisfaction</a:t>
            </a:r>
          </a:p>
          <a:p>
            <a:pPr marL="171450" marR="0" lvl="0" indent="-1714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Decreases in BMI and waist size and improved glycaemic control and lipid profile are observed</a:t>
            </a:r>
          </a:p>
          <a:p>
            <a:pPr marL="171450" marR="0" lvl="0" indent="-1714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Trials of T therapy should be ≥6 months and maximal benefit is often seen beyond 12 months</a:t>
            </a:r>
          </a:p>
          <a:p>
            <a:pPr marL="171450" marR="0" lvl="0" indent="-1714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Fully inform the patient about expected benefits and side effects of therapy and facilitate a joint discussion by an informed patient and physician</a:t>
            </a:r>
          </a:p>
          <a:p>
            <a:pPr marL="171450" marR="0" lvl="0" indent="-1714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Fully discuss the adverse effect of T therapy and its effect on future fertility for each patient and his partner and offer alternative treatment as necessary</a:t>
            </a:r>
          </a:p>
          <a:p>
            <a:pPr marL="171450" marR="0" lvl="0" indent="-1714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In patients with adult-onset TD, when </a:t>
            </a:r>
            <a:r>
              <a:rPr kumimoji="0" lang="en-GB" sz="1000" b="0" i="0" u="none" strike="noStrike" kern="1200" cap="none" spc="0" normalizeH="0" baseline="0" noProof="0" dirty="0" err="1">
                <a:ln>
                  <a:noFill/>
                </a:ln>
                <a:solidFill>
                  <a:srgbClr val="000000"/>
                </a:solidFill>
                <a:effectLst/>
                <a:uLnTx/>
                <a:uFillTx/>
                <a:latin typeface="Poppins Light"/>
                <a:ea typeface="+mn-ea"/>
                <a:cs typeface="Arial" panose="020B0604020202020204" pitchFamily="34" charset="0"/>
              </a:rPr>
              <a:t>TTh</a:t>
            </a:r>
            <a:r>
              <a:rPr kumimoji="0" lang="en-GB" sz="10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 is prescribed, offer weight-loss and lifestyle advice as standard management</a:t>
            </a:r>
          </a:p>
          <a:p>
            <a:pPr marL="171450" marR="0" lvl="0" indent="-1714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In severely symptomatic patients with TT levels &lt;8 nmol/L, lifestyle and dietary advice alone is unlikely to produce meaningful clinical improvement within a relevant clinical period</a:t>
            </a:r>
          </a:p>
        </p:txBody>
      </p:sp>
      <p:sp>
        <p:nvSpPr>
          <p:cNvPr id="9" name="Rectangle 8"/>
          <p:cNvSpPr/>
          <p:nvPr/>
        </p:nvSpPr>
        <p:spPr>
          <a:xfrm>
            <a:off x="348515" y="1581423"/>
            <a:ext cx="5400676" cy="3782851"/>
          </a:xfrm>
          <a:prstGeom prst="rect">
            <a:avLst/>
          </a:prstGeom>
          <a:solidFill>
            <a:srgbClr val="FFFFFF">
              <a:alpha val="7411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16" name="Title 1">
            <a:extLst>
              <a:ext uri="{FF2B5EF4-FFF2-40B4-BE49-F238E27FC236}">
                <a16:creationId xmlns:a16="http://schemas.microsoft.com/office/drawing/2014/main" id="{E0A92052-DBEC-41D6-9FC2-61C88FE81F74}"/>
              </a:ext>
            </a:extLst>
          </p:cNvPr>
          <p:cNvSpPr txBox="1">
            <a:spLocks/>
          </p:cNvSpPr>
          <p:nvPr/>
        </p:nvSpPr>
        <p:spPr>
          <a:xfrm>
            <a:off x="348516" y="437461"/>
            <a:ext cx="11210544" cy="85725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1" kern="1200">
                <a:solidFill>
                  <a:srgbClr val="95D608"/>
                </a:solidFill>
                <a:latin typeface="Arial"/>
                <a:ea typeface="+mj-ea"/>
                <a:cs typeface="+mj-cs"/>
              </a:defRPr>
            </a:lvl1pPr>
          </a:lstStyle>
          <a:p>
            <a:pPr marL="0" marR="0" lvl="1"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Poppins Medium"/>
                <a:ea typeface="+mn-ea"/>
                <a:cs typeface="Arial"/>
              </a:rPr>
              <a:t>British Society for Sexual Medicine (BSSM) Recommendations 2017 (1/2)</a:t>
            </a:r>
            <a:br>
              <a:rPr kumimoji="0" lang="en-US" sz="2400" b="1" i="0" u="none" strike="noStrike" kern="1200" cap="none" spc="0" normalizeH="0" baseline="0" noProof="0" dirty="0">
                <a:ln>
                  <a:noFill/>
                </a:ln>
                <a:solidFill>
                  <a:srgbClr val="85D20C"/>
                </a:solidFill>
                <a:effectLst/>
                <a:uLnTx/>
                <a:uFillTx/>
                <a:latin typeface="Arial"/>
                <a:ea typeface="+mn-ea"/>
                <a:cs typeface="Arial"/>
              </a:rPr>
            </a:br>
            <a:endParaRPr kumimoji="0" lang="en-US" sz="2400" b="1" i="0" u="none" strike="noStrike" kern="1200" cap="none" spc="0" normalizeH="0" baseline="0" noProof="0" dirty="0">
              <a:ln>
                <a:noFill/>
              </a:ln>
              <a:solidFill>
                <a:srgbClr val="85D20C"/>
              </a:solidFill>
              <a:effectLst/>
              <a:uLnTx/>
              <a:uFillTx/>
              <a:latin typeface="Arial"/>
              <a:ea typeface="+mn-ea"/>
              <a:cs typeface="Arial"/>
            </a:endParaRPr>
          </a:p>
        </p:txBody>
      </p:sp>
    </p:spTree>
    <p:extLst>
      <p:ext uri="{BB962C8B-B14F-4D97-AF65-F5344CB8AC3E}">
        <p14:creationId xmlns:p14="http://schemas.microsoft.com/office/powerpoint/2010/main" val="46625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88640"/>
            <a:ext cx="11210544" cy="1302475"/>
          </a:xfrm>
        </p:spPr>
        <p:txBody>
          <a:bodyPr>
            <a:noAutofit/>
          </a:bodyPr>
          <a:lstStyle/>
          <a:p>
            <a:pPr algn="ctr"/>
            <a:r>
              <a:rPr lang="en-US" dirty="0">
                <a:solidFill>
                  <a:schemeClr val="accent5"/>
                </a:solidFill>
              </a:rPr>
              <a:t>European Association of Urology (EAU) Recommendations 2019</a:t>
            </a:r>
            <a:endParaRPr lang="en-US" sz="4400" dirty="0">
              <a:solidFill>
                <a:schemeClr val="accent5"/>
              </a:solidFill>
            </a:endParaRPr>
          </a:p>
        </p:txBody>
      </p:sp>
      <p:sp>
        <p:nvSpPr>
          <p:cNvPr id="3" name="Content Placeholder 2"/>
          <p:cNvSpPr>
            <a:spLocks noGrp="1"/>
          </p:cNvSpPr>
          <p:nvPr>
            <p:ph idx="1"/>
          </p:nvPr>
        </p:nvSpPr>
        <p:spPr>
          <a:xfrm>
            <a:off x="438912" y="1669312"/>
            <a:ext cx="10881360" cy="3266670"/>
          </a:xfrm>
        </p:spPr>
        <p:txBody>
          <a:bodyPr>
            <a:noAutofit/>
          </a:bodyPr>
          <a:lstStyle/>
          <a:p>
            <a:pPr>
              <a:spcAft>
                <a:spcPts val="600"/>
              </a:spcAft>
              <a:buClr>
                <a:srgbClr val="000000"/>
              </a:buClr>
              <a:buFont typeface="Arial" panose="020B0604020202020204" pitchFamily="34" charset="0"/>
              <a:buChar char="•"/>
            </a:pPr>
            <a:r>
              <a:rPr lang="en-US" sz="1500" dirty="0">
                <a:solidFill>
                  <a:schemeClr val="accent5"/>
                </a:solidFill>
              </a:rPr>
              <a:t>The diagnosis of TD should be restricted to men with persistent symptoms</a:t>
            </a:r>
          </a:p>
          <a:p>
            <a:pPr>
              <a:spcAft>
                <a:spcPts val="600"/>
              </a:spcAft>
              <a:buClr>
                <a:srgbClr val="000000"/>
              </a:buClr>
              <a:buFont typeface="Arial" panose="020B0604020202020204" pitchFamily="34" charset="0"/>
              <a:buChar char="•"/>
            </a:pPr>
            <a:r>
              <a:rPr lang="en-US" sz="1500" dirty="0">
                <a:solidFill>
                  <a:schemeClr val="accent5"/>
                </a:solidFill>
              </a:rPr>
              <a:t>T should be measured in the morning before 11.00am in the fasting state</a:t>
            </a:r>
          </a:p>
          <a:p>
            <a:pPr>
              <a:spcAft>
                <a:spcPts val="600"/>
              </a:spcAft>
              <a:buClr>
                <a:srgbClr val="000000"/>
              </a:buClr>
              <a:buFont typeface="Arial" panose="020B0604020202020204" pitchFamily="34" charset="0"/>
              <a:buChar char="•"/>
            </a:pPr>
            <a:r>
              <a:rPr lang="en-US" sz="1500" dirty="0">
                <a:solidFill>
                  <a:schemeClr val="accent5"/>
                </a:solidFill>
              </a:rPr>
              <a:t>TT assessment should be repeated at least on 2 occasions with a reliable method.* In addition, in men with:</a:t>
            </a:r>
          </a:p>
          <a:p>
            <a:pPr marL="804863" lvl="1" indent="-174625">
              <a:spcAft>
                <a:spcPts val="600"/>
              </a:spcAft>
              <a:buClr>
                <a:srgbClr val="000000"/>
              </a:buClr>
              <a:buFont typeface="Wingdings" panose="05000000000000000000" pitchFamily="2" charset="2"/>
              <a:buChar char="Ø"/>
            </a:pPr>
            <a:r>
              <a:rPr lang="en-US" sz="1500" dirty="0">
                <a:solidFill>
                  <a:schemeClr val="accent5"/>
                </a:solidFill>
              </a:rPr>
              <a:t>TT levels close to the lower normal range (8-12 nmol/L), the FT level should be measured to strengthen the laboratory assessment</a:t>
            </a:r>
          </a:p>
          <a:p>
            <a:pPr marL="804863" lvl="1" indent="-174625">
              <a:spcAft>
                <a:spcPts val="600"/>
              </a:spcAft>
              <a:buClr>
                <a:srgbClr val="000000"/>
              </a:buClr>
              <a:buFont typeface="Wingdings" panose="05000000000000000000" pitchFamily="2" charset="2"/>
              <a:buChar char="Ø"/>
            </a:pPr>
            <a:r>
              <a:rPr lang="en-US" sz="1500" dirty="0">
                <a:solidFill>
                  <a:schemeClr val="accent5"/>
                </a:solidFill>
              </a:rPr>
              <a:t>Suspected or known abnormal SHBG levels, FT should also be included</a:t>
            </a:r>
          </a:p>
          <a:p>
            <a:pPr>
              <a:spcAft>
                <a:spcPts val="600"/>
              </a:spcAft>
              <a:buClr>
                <a:srgbClr val="000000"/>
              </a:buClr>
              <a:buFont typeface="Arial" panose="020B0604020202020204" pitchFamily="34" charset="0"/>
              <a:buChar char="•"/>
            </a:pPr>
            <a:r>
              <a:rPr lang="en-US" sz="1500" dirty="0">
                <a:solidFill>
                  <a:schemeClr val="accent5"/>
                </a:solidFill>
              </a:rPr>
              <a:t>T assessment is recommended in men with a disease or treatment in which TD is common and in whom treatment may be indicated. This includes men with T2D, obesity, treatment with opiates, osteoporosis / low-trauma fractures and HIV infection with sarcopenia.</a:t>
            </a:r>
          </a:p>
          <a:p>
            <a:pPr>
              <a:spcAft>
                <a:spcPts val="600"/>
              </a:spcAft>
              <a:buClr>
                <a:srgbClr val="000000"/>
              </a:buClr>
              <a:buFont typeface="Arial" panose="020B0604020202020204" pitchFamily="34" charset="0"/>
              <a:buChar char="•"/>
            </a:pPr>
            <a:r>
              <a:rPr lang="en-US" sz="1500" dirty="0">
                <a:solidFill>
                  <a:schemeClr val="accent5"/>
                </a:solidFill>
              </a:rPr>
              <a:t>LH &amp; FSH serum levels should be </a:t>
            </a:r>
            <a:r>
              <a:rPr lang="en-US" sz="1500" dirty="0" err="1">
                <a:solidFill>
                  <a:schemeClr val="accent5"/>
                </a:solidFill>
              </a:rPr>
              <a:t>analysed</a:t>
            </a:r>
            <a:r>
              <a:rPr lang="en-US" sz="1500" dirty="0">
                <a:solidFill>
                  <a:schemeClr val="accent5"/>
                </a:solidFill>
              </a:rPr>
              <a:t> to differentiate between primary and secondary forms of TD</a:t>
            </a:r>
          </a:p>
        </p:txBody>
      </p:sp>
      <p:sp>
        <p:nvSpPr>
          <p:cNvPr id="4" name="TextBox 3"/>
          <p:cNvSpPr txBox="1"/>
          <p:nvPr/>
        </p:nvSpPr>
        <p:spPr>
          <a:xfrm>
            <a:off x="1531392" y="6061336"/>
            <a:ext cx="1004491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Poppins Light"/>
                <a:ea typeface="+mn-ea"/>
                <a:cs typeface="+mn-cs"/>
              </a:rPr>
              <a:t>Dohle</a:t>
            </a:r>
            <a:r>
              <a:rPr kumimoji="0" lang="en-US" sz="1000" b="0" i="0" u="none" strike="noStrike" kern="1200" cap="none" spc="0" normalizeH="0" baseline="0" noProof="0" dirty="0">
                <a:ln>
                  <a:noFill/>
                </a:ln>
                <a:solidFill>
                  <a:srgbClr val="000000"/>
                </a:solidFill>
                <a:effectLst/>
                <a:uLnTx/>
                <a:uFillTx/>
                <a:latin typeface="Poppins Light"/>
                <a:ea typeface="+mn-ea"/>
                <a:cs typeface="+mn-cs"/>
              </a:rPr>
              <a:t> GR, et al. European Association of Urology 2019.</a:t>
            </a:r>
            <a:r>
              <a:rPr kumimoji="0" lang="en-US" sz="900" b="0" i="0" u="none" strike="noStrike" kern="1200" cap="none" spc="0" normalizeH="0" baseline="0" noProof="0" dirty="0">
                <a:ln>
                  <a:noFill/>
                </a:ln>
                <a:solidFill>
                  <a:srgbClr val="000000"/>
                </a:solidFill>
                <a:effectLst/>
                <a:uLnTx/>
                <a:uFillTx/>
                <a:latin typeface="Poppins Light"/>
                <a:ea typeface="+mn-ea"/>
                <a:cs typeface="+mn-cs"/>
              </a:rPr>
              <a:t>.</a:t>
            </a:r>
          </a:p>
        </p:txBody>
      </p:sp>
      <p:sp>
        <p:nvSpPr>
          <p:cNvPr id="6" name="Rectangle 5">
            <a:extLst>
              <a:ext uri="{FF2B5EF4-FFF2-40B4-BE49-F238E27FC236}">
                <a16:creationId xmlns:a16="http://schemas.microsoft.com/office/drawing/2014/main" id="{63CA98D5-3AB3-4AAF-ABD0-42173E2E7BAC}"/>
              </a:ext>
            </a:extLst>
          </p:cNvPr>
          <p:cNvSpPr/>
          <p:nvPr/>
        </p:nvSpPr>
        <p:spPr>
          <a:xfrm>
            <a:off x="1531392" y="5649630"/>
            <a:ext cx="995869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oppins Light"/>
                <a:ea typeface="+mn-ea"/>
                <a:cs typeface="+mn-cs"/>
              </a:rPr>
              <a:t>TD: testosterone deficiency, T: testosterone, TT: total testosterone, FT: free testosterone, SHBG: sex hormone-binding globulin, ESRD: end-stage renal disease, COPD: chronic obstructive pulmonary disease, T2D: type 2 diabetes, LH: </a:t>
            </a:r>
            <a:r>
              <a:rPr kumimoji="0" lang="en-US" sz="800" b="0" i="0" u="none" strike="noStrike" kern="1200" cap="none" spc="0" normalizeH="0" baseline="0" noProof="0" dirty="0" err="1">
                <a:ln>
                  <a:noFill/>
                </a:ln>
                <a:solidFill>
                  <a:srgbClr val="000000"/>
                </a:solidFill>
                <a:effectLst/>
                <a:uLnTx/>
                <a:uFillTx/>
                <a:latin typeface="Poppins Light"/>
                <a:ea typeface="+mn-ea"/>
                <a:cs typeface="+mn-cs"/>
              </a:rPr>
              <a:t>luteinising</a:t>
            </a:r>
            <a:r>
              <a:rPr kumimoji="0" lang="en-US" sz="800" b="0" i="0" u="none" strike="noStrike" kern="1200" cap="none" spc="0" normalizeH="0" baseline="0" noProof="0" dirty="0">
                <a:ln>
                  <a:noFill/>
                </a:ln>
                <a:solidFill>
                  <a:srgbClr val="000000"/>
                </a:solidFill>
                <a:effectLst/>
                <a:uLnTx/>
                <a:uFillTx/>
                <a:latin typeface="Poppins Light"/>
                <a:ea typeface="+mn-ea"/>
                <a:cs typeface="+mn-cs"/>
              </a:rPr>
              <a:t> hormone. *</a:t>
            </a:r>
            <a:r>
              <a:rPr kumimoji="0" lang="en-GB" sz="800" b="0" i="0" u="none" strike="noStrike" kern="1200" cap="none" spc="0" normalizeH="0" baseline="0" noProof="0" dirty="0">
                <a:ln>
                  <a:noFill/>
                </a:ln>
                <a:solidFill>
                  <a:srgbClr val="000000"/>
                </a:solidFill>
                <a:effectLst/>
                <a:uLnTx/>
                <a:uFillTx/>
                <a:latin typeface="Poppins Light"/>
                <a:ea typeface="+mn-ea"/>
                <a:cs typeface="+mn-cs"/>
              </a:rPr>
              <a:t>Both immunoassay and mass spectrometry based assays can produce valid results, as long as they are well-validated</a:t>
            </a:r>
          </a:p>
        </p:txBody>
      </p:sp>
    </p:spTree>
    <p:extLst>
      <p:ext uri="{BB962C8B-B14F-4D97-AF65-F5344CB8AC3E}">
        <p14:creationId xmlns:p14="http://schemas.microsoft.com/office/powerpoint/2010/main" val="8714692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7784" y="1466336"/>
            <a:ext cx="10469880" cy="4157224"/>
          </a:xfrm>
        </p:spPr>
        <p:txBody>
          <a:bodyPr>
            <a:noAutofit/>
          </a:bodyPr>
          <a:lstStyle/>
          <a:p>
            <a:pPr>
              <a:spcAft>
                <a:spcPts val="300"/>
              </a:spcAft>
              <a:buClrTx/>
              <a:buFont typeface="Wingdings" panose="05000000000000000000" pitchFamily="2" charset="2"/>
              <a:buChar char="q"/>
            </a:pPr>
            <a:r>
              <a:rPr lang="en-GB" sz="1600" dirty="0">
                <a:solidFill>
                  <a:srgbClr val="000000"/>
                </a:solidFill>
                <a:cs typeface="Arial" panose="020B0604020202020204" pitchFamily="34" charset="0"/>
              </a:rPr>
              <a:t>Diagnosis of Testosterone Deficiency</a:t>
            </a:r>
          </a:p>
          <a:p>
            <a:pPr lvl="1">
              <a:spcAft>
                <a:spcPts val="300"/>
              </a:spcAft>
              <a:buClrTx/>
              <a:buFont typeface="Arial" panose="020B0604020202020204" pitchFamily="34" charset="0"/>
              <a:buChar char="•"/>
            </a:pPr>
            <a:r>
              <a:rPr lang="en-GB" sz="1600" dirty="0">
                <a:solidFill>
                  <a:srgbClr val="000000"/>
                </a:solidFill>
                <a:cs typeface="Arial" panose="020B0604020202020204" pitchFamily="34" charset="0"/>
              </a:rPr>
              <a:t>The diagnosis of low testosterone should be made only after two early morning total testosterone measurements are taken on separate occasions.  </a:t>
            </a:r>
          </a:p>
          <a:p>
            <a:pPr lvl="1">
              <a:spcAft>
                <a:spcPts val="300"/>
              </a:spcAft>
              <a:buClrTx/>
              <a:buFont typeface="Arial" panose="020B0604020202020204" pitchFamily="34" charset="0"/>
              <a:buChar char="•"/>
            </a:pPr>
            <a:r>
              <a:rPr lang="en-GB" sz="1600" dirty="0">
                <a:solidFill>
                  <a:srgbClr val="000000"/>
                </a:solidFill>
                <a:cs typeface="Arial" panose="020B0604020202020204" pitchFamily="34" charset="0"/>
              </a:rPr>
              <a:t>The clinical diagnosis of testosterone deficiency is only made when patients have low total testosterone levels combined with symptoms and/or signs.</a:t>
            </a:r>
          </a:p>
          <a:p>
            <a:pPr>
              <a:spcAft>
                <a:spcPts val="300"/>
              </a:spcAft>
              <a:buClrTx/>
              <a:buFont typeface="Wingdings" panose="05000000000000000000" pitchFamily="2" charset="2"/>
              <a:buChar char="q"/>
            </a:pPr>
            <a:r>
              <a:rPr lang="en-GB" sz="1600" dirty="0">
                <a:solidFill>
                  <a:srgbClr val="000000"/>
                </a:solidFill>
                <a:cs typeface="Arial" panose="020B0604020202020204" pitchFamily="34" charset="0"/>
              </a:rPr>
              <a:t>Counselling Regarding Treatment of Testosterone Deficiency</a:t>
            </a:r>
          </a:p>
          <a:p>
            <a:pPr lvl="1">
              <a:spcAft>
                <a:spcPts val="300"/>
              </a:spcAft>
              <a:buClrTx/>
              <a:buFont typeface="Arial" panose="020B0604020202020204" pitchFamily="34" charset="0"/>
              <a:buChar char="•"/>
            </a:pPr>
            <a:r>
              <a:rPr lang="en-GB" sz="1600" dirty="0">
                <a:solidFill>
                  <a:srgbClr val="000000"/>
                </a:solidFill>
                <a:cs typeface="Arial" panose="020B0604020202020204" pitchFamily="34" charset="0"/>
              </a:rPr>
              <a:t>Clinicians should inform testosterone deficient patients that low testosterone is a risk factor for CV disease</a:t>
            </a:r>
          </a:p>
          <a:p>
            <a:pPr>
              <a:spcAft>
                <a:spcPts val="300"/>
              </a:spcAft>
              <a:buClrTx/>
              <a:buFont typeface="Wingdings" panose="05000000000000000000" pitchFamily="2" charset="2"/>
              <a:buChar char="q"/>
            </a:pPr>
            <a:r>
              <a:rPr lang="en-GB" sz="1600" dirty="0">
                <a:solidFill>
                  <a:srgbClr val="000000"/>
                </a:solidFill>
                <a:cs typeface="Arial" panose="020B0604020202020204" pitchFamily="34" charset="0"/>
              </a:rPr>
              <a:t>Adjunctive Testing</a:t>
            </a:r>
          </a:p>
          <a:p>
            <a:pPr lvl="1">
              <a:spcAft>
                <a:spcPts val="300"/>
              </a:spcAft>
              <a:buClrTx/>
              <a:buFont typeface="Arial" panose="020B0604020202020204" pitchFamily="34" charset="0"/>
              <a:buChar char="•"/>
            </a:pPr>
            <a:r>
              <a:rPr lang="en-GB" sz="1600" dirty="0">
                <a:solidFill>
                  <a:srgbClr val="000000"/>
                </a:solidFill>
                <a:cs typeface="Arial" panose="020B0604020202020204" pitchFamily="34" charset="0"/>
              </a:rPr>
              <a:t>PSA should be measured in men &gt;40 years of age prior to commencement of T therapy to exclude a prostate cancer diagnosis</a:t>
            </a:r>
          </a:p>
          <a:p>
            <a:pPr>
              <a:spcAft>
                <a:spcPts val="300"/>
              </a:spcAft>
              <a:buClrTx/>
              <a:buFont typeface="Wingdings" panose="05000000000000000000" pitchFamily="2" charset="2"/>
              <a:buChar char="q"/>
            </a:pPr>
            <a:r>
              <a:rPr lang="en-GB" sz="1600" dirty="0">
                <a:solidFill>
                  <a:srgbClr val="000000"/>
                </a:solidFill>
                <a:cs typeface="Arial" panose="020B0604020202020204" pitchFamily="34" charset="0"/>
              </a:rPr>
              <a:t>Follow-up of Men on Testosterone Therapy</a:t>
            </a:r>
          </a:p>
          <a:p>
            <a:pPr lvl="1">
              <a:spcAft>
                <a:spcPts val="300"/>
              </a:spcAft>
              <a:buClrTx/>
              <a:buFont typeface="Arial" panose="020B0604020202020204" pitchFamily="34" charset="0"/>
              <a:buChar char="•"/>
            </a:pPr>
            <a:r>
              <a:rPr lang="en-GB" sz="1600" dirty="0">
                <a:solidFill>
                  <a:srgbClr val="000000"/>
                </a:solidFill>
                <a:cs typeface="Arial" panose="020B0604020202020204" pitchFamily="34" charset="0"/>
              </a:rPr>
              <a:t>Testosterone levels should be measured every 6-12 months while on testosterone therapy.</a:t>
            </a:r>
          </a:p>
          <a:p>
            <a:pPr marL="457200" lvl="1" indent="0">
              <a:spcAft>
                <a:spcPts val="300"/>
              </a:spcAft>
              <a:buNone/>
            </a:pPr>
            <a:endParaRPr lang="en-GB" sz="1200" dirty="0">
              <a:latin typeface="Arial" panose="020B0604020202020204" pitchFamily="34" charset="0"/>
              <a:cs typeface="Arial" panose="020B0604020202020204" pitchFamily="34" charset="0"/>
            </a:endParaRPr>
          </a:p>
          <a:p>
            <a:pPr>
              <a:spcAft>
                <a:spcPts val="300"/>
              </a:spcAft>
              <a:buFont typeface="Wingdings" panose="05000000000000000000" pitchFamily="2" charset="2"/>
              <a:buChar char="q"/>
            </a:pPr>
            <a:endParaRPr lang="en-GB" dirty="0">
              <a:latin typeface="+mn-lt"/>
            </a:endParaRPr>
          </a:p>
          <a:p>
            <a:pPr marL="0" indent="0">
              <a:spcAft>
                <a:spcPts val="300"/>
              </a:spcAft>
              <a:buNone/>
            </a:pPr>
            <a:endParaRPr lang="en-GB" dirty="0">
              <a:latin typeface="+mn-lt"/>
            </a:endParaRPr>
          </a:p>
        </p:txBody>
      </p:sp>
      <p:sp>
        <p:nvSpPr>
          <p:cNvPr id="4" name="Title 1"/>
          <p:cNvSpPr>
            <a:spLocks noGrp="1"/>
          </p:cNvSpPr>
          <p:nvPr>
            <p:ph type="title"/>
          </p:nvPr>
        </p:nvSpPr>
        <p:spPr>
          <a:xfrm>
            <a:off x="192024" y="520437"/>
            <a:ext cx="11301984" cy="824799"/>
          </a:xfrm>
        </p:spPr>
        <p:txBody>
          <a:bodyPr>
            <a:normAutofit fontScale="90000"/>
          </a:bodyPr>
          <a:lstStyle/>
          <a:p>
            <a:pPr algn="ctr"/>
            <a:r>
              <a:rPr lang="en-US" sz="4400" dirty="0">
                <a:solidFill>
                  <a:srgbClr val="000000"/>
                </a:solidFill>
              </a:rPr>
              <a:t>American Urological Association (AUA)</a:t>
            </a:r>
            <a:br>
              <a:rPr lang="en-US" sz="4400" dirty="0">
                <a:solidFill>
                  <a:srgbClr val="000000"/>
                </a:solidFill>
              </a:rPr>
            </a:br>
            <a:r>
              <a:rPr lang="en-US" sz="4400" dirty="0">
                <a:solidFill>
                  <a:srgbClr val="000000"/>
                </a:solidFill>
              </a:rPr>
              <a:t>Guideline Statements 2018</a:t>
            </a:r>
            <a:br>
              <a:rPr lang="en-US" dirty="0"/>
            </a:br>
            <a:endParaRPr lang="en-US" dirty="0"/>
          </a:p>
        </p:txBody>
      </p:sp>
      <p:sp>
        <p:nvSpPr>
          <p:cNvPr id="5" name="TextBox 4"/>
          <p:cNvSpPr txBox="1"/>
          <p:nvPr/>
        </p:nvSpPr>
        <p:spPr>
          <a:xfrm>
            <a:off x="1607557" y="5991014"/>
            <a:ext cx="333296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Poppins Light"/>
                <a:ea typeface="+mn-ea"/>
                <a:cs typeface="+mn-cs"/>
              </a:rPr>
              <a:t>1. Mulhall JP, et al. American Urological Association 2018</a:t>
            </a:r>
            <a:r>
              <a:rPr kumimoji="0" lang="en-US" sz="700" b="0" i="0" u="none" strike="noStrike" kern="1200" cap="none" spc="0" normalizeH="0" baseline="0" noProof="0" dirty="0">
                <a:ln>
                  <a:noFill/>
                </a:ln>
                <a:solidFill>
                  <a:srgbClr val="7F7F7F"/>
                </a:solidFill>
                <a:effectLst/>
                <a:uLnTx/>
                <a:uFillTx/>
                <a:latin typeface="Poppins Light"/>
                <a:ea typeface="+mn-ea"/>
                <a:cs typeface="+mn-cs"/>
              </a:rPr>
              <a:t>.</a:t>
            </a:r>
          </a:p>
        </p:txBody>
      </p:sp>
      <p:sp>
        <p:nvSpPr>
          <p:cNvPr id="7" name="TextBox 6">
            <a:extLst>
              <a:ext uri="{FF2B5EF4-FFF2-40B4-BE49-F238E27FC236}">
                <a16:creationId xmlns:a16="http://schemas.microsoft.com/office/drawing/2014/main" id="{A57DE4E1-C40D-4037-AD50-25D725F51D4A}"/>
              </a:ext>
            </a:extLst>
          </p:cNvPr>
          <p:cNvSpPr txBox="1"/>
          <p:nvPr/>
        </p:nvSpPr>
        <p:spPr>
          <a:xfrm>
            <a:off x="6997608" y="5972188"/>
            <a:ext cx="482558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Poppins Light"/>
                <a:ea typeface="+mn-ea"/>
                <a:cs typeface="+mn-cs"/>
              </a:rPr>
              <a:t>CV – Cardiovascular; PSA – Prostate Specific Antigen; T - Testosterone</a:t>
            </a:r>
            <a:endParaRPr kumimoji="0" lang="en-US" sz="700" b="0" i="0" u="none" strike="noStrike" kern="1200" cap="none" spc="0" normalizeH="0" baseline="0" noProof="0" dirty="0">
              <a:ln>
                <a:noFill/>
              </a:ln>
              <a:solidFill>
                <a:srgbClr val="000000"/>
              </a:solidFill>
              <a:effectLst/>
              <a:uLnTx/>
              <a:uFillTx/>
              <a:latin typeface="Poppins Light"/>
              <a:ea typeface="+mn-ea"/>
              <a:cs typeface="+mn-cs"/>
            </a:endParaRPr>
          </a:p>
        </p:txBody>
      </p:sp>
    </p:spTree>
    <p:extLst>
      <p:ext uri="{BB962C8B-B14F-4D97-AF65-F5344CB8AC3E}">
        <p14:creationId xmlns:p14="http://schemas.microsoft.com/office/powerpoint/2010/main" val="27047610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184" y="236609"/>
            <a:ext cx="11109960" cy="857250"/>
          </a:xfrm>
        </p:spPr>
        <p:txBody>
          <a:bodyPr>
            <a:noAutofit/>
          </a:bodyPr>
          <a:lstStyle/>
          <a:p>
            <a:pPr algn="ctr"/>
            <a:r>
              <a:rPr lang="en-GB" dirty="0">
                <a:solidFill>
                  <a:srgbClr val="000000"/>
                </a:solidFill>
              </a:rPr>
              <a:t>Endocrine Society Clinical Practice Guidelines 2018 </a:t>
            </a:r>
            <a:r>
              <a:rPr lang="en-US" dirty="0">
                <a:solidFill>
                  <a:srgbClr val="000000"/>
                </a:solidFill>
              </a:rPr>
              <a:t>(1/4)</a:t>
            </a:r>
          </a:p>
        </p:txBody>
      </p:sp>
      <p:sp>
        <p:nvSpPr>
          <p:cNvPr id="3" name="Content Placeholder 2"/>
          <p:cNvSpPr>
            <a:spLocks noGrp="1"/>
          </p:cNvSpPr>
          <p:nvPr>
            <p:ph idx="1"/>
          </p:nvPr>
        </p:nvSpPr>
        <p:spPr>
          <a:xfrm>
            <a:off x="260925" y="2155398"/>
            <a:ext cx="2573716" cy="2772423"/>
          </a:xfrm>
          <a:solidFill>
            <a:srgbClr val="4EA5DA"/>
          </a:solidFill>
        </p:spPr>
        <p:txBody>
          <a:bodyPr>
            <a:normAutofit/>
          </a:bodyPr>
          <a:lstStyle/>
          <a:p>
            <a:pPr marL="0" indent="0">
              <a:spcAft>
                <a:spcPts val="300"/>
              </a:spcAft>
              <a:buNone/>
            </a:pPr>
            <a:r>
              <a:rPr lang="en-US" sz="1600" b="1" i="1" dirty="0">
                <a:solidFill>
                  <a:schemeClr val="accent5"/>
                </a:solidFill>
              </a:rPr>
              <a:t>Suspected</a:t>
            </a:r>
          </a:p>
          <a:p>
            <a:pPr marL="0" indent="0">
              <a:spcAft>
                <a:spcPts val="300"/>
              </a:spcAft>
              <a:buNone/>
            </a:pPr>
            <a:endParaRPr lang="en-US" sz="300" i="1" dirty="0">
              <a:solidFill>
                <a:schemeClr val="accent5"/>
              </a:solidFill>
            </a:endParaRPr>
          </a:p>
          <a:p>
            <a:pPr>
              <a:spcAft>
                <a:spcPts val="300"/>
              </a:spcAft>
            </a:pPr>
            <a:r>
              <a:rPr lang="en-US" sz="1600" dirty="0">
                <a:solidFill>
                  <a:schemeClr val="accent5"/>
                </a:solidFill>
              </a:rPr>
              <a:t>Diagnose men with symptoms /signs of TD and unequivocally and consistently low serum TT and/or FT</a:t>
            </a:r>
          </a:p>
        </p:txBody>
      </p:sp>
      <p:sp>
        <p:nvSpPr>
          <p:cNvPr id="6" name="Content Placeholder 2"/>
          <p:cNvSpPr txBox="1">
            <a:spLocks/>
          </p:cNvSpPr>
          <p:nvPr/>
        </p:nvSpPr>
        <p:spPr>
          <a:xfrm>
            <a:off x="3062401" y="2155398"/>
            <a:ext cx="2573716" cy="2772423"/>
          </a:xfrm>
          <a:prstGeom prst="rect">
            <a:avLst/>
          </a:prstGeom>
          <a:solidFill>
            <a:srgbClr val="4EA5DA"/>
          </a:solidFill>
        </p:spPr>
        <p:txBody>
          <a:bodyPr vert="horz" lIns="91440" tIns="45720" rIns="91440" bIns="45720" rtlCol="0">
            <a:normAutofit/>
          </a:bodyPr>
          <a:lstStyle>
            <a:lvl1pPr marL="342900" indent="-34290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1pPr>
            <a:lvl2pPr marL="742950" indent="-28575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2pPr>
            <a:lvl3pPr marL="1143000" indent="-22860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3pPr>
            <a:lvl4pPr marL="1600200" indent="-22860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4pPr>
            <a:lvl5pPr marL="2057400" indent="-22860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300"/>
              </a:spcAft>
              <a:buClr>
                <a:srgbClr val="454444"/>
              </a:buClr>
              <a:buSzTx/>
              <a:buFont typeface="Arial"/>
              <a:buNone/>
              <a:tabLst>
                <a:tab pos="3141663" algn="l"/>
              </a:tabLst>
              <a:defRPr/>
            </a:pPr>
            <a:r>
              <a:rPr kumimoji="0" lang="en-US" sz="1600" b="1" i="1" u="none" strike="noStrike" kern="1200" cap="none" spc="0" normalizeH="0" baseline="0" noProof="0" dirty="0">
                <a:ln>
                  <a:noFill/>
                </a:ln>
                <a:solidFill>
                  <a:srgbClr val="000000"/>
                </a:solidFill>
                <a:effectLst/>
                <a:uLnTx/>
                <a:uFillTx/>
                <a:latin typeface="Poppins Light"/>
                <a:ea typeface="+mn-ea"/>
                <a:cs typeface="+mn-cs"/>
              </a:rPr>
              <a:t>Screening and case detection</a:t>
            </a:r>
          </a:p>
          <a:p>
            <a:pPr marL="342900" marR="0" lvl="0" indent="-342900" algn="l" defTabSz="457200" rtl="0" eaLnBrk="1" fontAlgn="auto" latinLnBrk="0" hangingPunct="1">
              <a:lnSpc>
                <a:spcPct val="100000"/>
              </a:lnSpc>
              <a:spcBef>
                <a:spcPct val="20000"/>
              </a:spcBef>
              <a:spcAft>
                <a:spcPts val="300"/>
              </a:spcAft>
              <a:buClr>
                <a:srgbClr val="454444"/>
              </a:buClr>
              <a:buSzTx/>
              <a:buFont typeface="Arial"/>
              <a:buChar char="•"/>
              <a:tabLst>
                <a:tab pos="3141663" algn="l"/>
              </a:tabLst>
              <a:defRPr/>
            </a:pPr>
            <a:r>
              <a:rPr kumimoji="0" lang="en-US" sz="1600" b="0" i="0" u="none" strike="noStrike" kern="1200" cap="none" spc="0" normalizeH="0" baseline="0" noProof="0" dirty="0">
                <a:ln>
                  <a:noFill/>
                </a:ln>
                <a:solidFill>
                  <a:srgbClr val="000000"/>
                </a:solidFill>
                <a:effectLst/>
                <a:uLnTx/>
                <a:uFillTx/>
                <a:latin typeface="Poppins Light"/>
                <a:ea typeface="+mn-ea"/>
                <a:cs typeface="+mn-cs"/>
              </a:rPr>
              <a:t>The guidelines recommend against routine screening of men in the general population</a:t>
            </a:r>
          </a:p>
        </p:txBody>
      </p:sp>
      <p:sp>
        <p:nvSpPr>
          <p:cNvPr id="7" name="Content Placeholder 2"/>
          <p:cNvSpPr txBox="1">
            <a:spLocks/>
          </p:cNvSpPr>
          <p:nvPr/>
        </p:nvSpPr>
        <p:spPr>
          <a:xfrm>
            <a:off x="5879700" y="2153451"/>
            <a:ext cx="2573716" cy="2774370"/>
          </a:xfrm>
          <a:prstGeom prst="rect">
            <a:avLst/>
          </a:prstGeom>
          <a:solidFill>
            <a:srgbClr val="4EA5DA"/>
          </a:solidFill>
        </p:spPr>
        <p:txBody>
          <a:bodyPr vert="horz" lIns="91440" tIns="45720" rIns="91440" bIns="45720" rtlCol="0">
            <a:normAutofit/>
          </a:bodyPr>
          <a:lstStyle>
            <a:lvl1pPr marL="342900" indent="-34290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1pPr>
            <a:lvl2pPr marL="742950" indent="-28575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2pPr>
            <a:lvl3pPr marL="1143000" indent="-22860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3pPr>
            <a:lvl4pPr marL="1600200" indent="-22860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4pPr>
            <a:lvl5pPr marL="2057400" indent="-22860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300"/>
              </a:spcAft>
              <a:buClr>
                <a:srgbClr val="454444"/>
              </a:buClr>
              <a:buSzTx/>
              <a:buFont typeface="Arial"/>
              <a:buNone/>
              <a:tabLst>
                <a:tab pos="3141663" algn="l"/>
              </a:tabLst>
              <a:defRPr/>
            </a:pPr>
            <a:r>
              <a:rPr kumimoji="0" lang="en-US" sz="1600" b="1" i="1" u="none" strike="noStrike" kern="1200" cap="none" spc="0" normalizeH="0" baseline="0" noProof="0" dirty="0">
                <a:ln>
                  <a:noFill/>
                </a:ln>
                <a:solidFill>
                  <a:srgbClr val="000000"/>
                </a:solidFill>
                <a:effectLst/>
                <a:uLnTx/>
                <a:uFillTx/>
                <a:latin typeface="Poppins Light"/>
                <a:ea typeface="+mn-ea"/>
                <a:cs typeface="+mn-cs"/>
              </a:rPr>
              <a:t>Distinguishing between primary or secondary</a:t>
            </a:r>
          </a:p>
          <a:p>
            <a:pPr marL="342900" marR="0" lvl="0" indent="-342900" algn="l" defTabSz="457200" rtl="0" eaLnBrk="1" fontAlgn="auto" latinLnBrk="0" hangingPunct="1">
              <a:lnSpc>
                <a:spcPct val="100000"/>
              </a:lnSpc>
              <a:spcBef>
                <a:spcPct val="20000"/>
              </a:spcBef>
              <a:spcAft>
                <a:spcPts val="300"/>
              </a:spcAft>
              <a:buClr>
                <a:srgbClr val="454444"/>
              </a:buClr>
              <a:buSzTx/>
              <a:buFont typeface="Arial"/>
              <a:buChar char="•"/>
              <a:tabLst>
                <a:tab pos="3141663" algn="l"/>
              </a:tabLst>
              <a:defRPr/>
            </a:pPr>
            <a:r>
              <a:rPr kumimoji="0" lang="en-US" sz="1600" b="0" i="0" u="none" strike="noStrike" kern="1200" cap="none" spc="0" normalizeH="0" baseline="0" noProof="0" dirty="0">
                <a:ln>
                  <a:noFill/>
                </a:ln>
                <a:solidFill>
                  <a:srgbClr val="000000"/>
                </a:solidFill>
                <a:effectLst/>
                <a:uLnTx/>
                <a:uFillTx/>
                <a:latin typeface="Poppins Light"/>
                <a:ea typeface="+mn-ea"/>
                <a:cs typeface="+mn-cs"/>
              </a:rPr>
              <a:t>Measure serum LH and FSH concentrations</a:t>
            </a:r>
          </a:p>
        </p:txBody>
      </p:sp>
      <p:sp>
        <p:nvSpPr>
          <p:cNvPr id="9" name="Content Placeholder 2"/>
          <p:cNvSpPr txBox="1">
            <a:spLocks/>
          </p:cNvSpPr>
          <p:nvPr/>
        </p:nvSpPr>
        <p:spPr>
          <a:xfrm>
            <a:off x="8696999" y="2155398"/>
            <a:ext cx="2573716" cy="2784550"/>
          </a:xfrm>
          <a:prstGeom prst="rect">
            <a:avLst/>
          </a:prstGeom>
          <a:solidFill>
            <a:srgbClr val="4EA5DA"/>
          </a:solidFill>
        </p:spPr>
        <p:txBody>
          <a:bodyPr vert="horz" lIns="91440" tIns="45720" rIns="91440" bIns="45720" rtlCol="0">
            <a:noAutofit/>
          </a:bodyPr>
          <a:lstStyle>
            <a:lvl1pPr marL="342900" indent="-34290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1pPr>
            <a:lvl2pPr marL="742950" indent="-28575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2pPr>
            <a:lvl3pPr marL="1143000" indent="-22860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3pPr>
            <a:lvl4pPr marL="1600200" indent="-22860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4pPr>
            <a:lvl5pPr marL="2057400" indent="-228600" algn="l" defTabSz="457200" rtl="0" eaLnBrk="1" latinLnBrk="0" hangingPunct="1">
              <a:spcBef>
                <a:spcPct val="20000"/>
              </a:spcBef>
              <a:buClr>
                <a:srgbClr val="454444"/>
              </a:buClr>
              <a:buFont typeface="Arial"/>
              <a:buChar char="»"/>
              <a:tabLst>
                <a:tab pos="3141663" algn="l"/>
              </a:tabLst>
              <a:defRPr sz="1800" kern="1200">
                <a:solidFill>
                  <a:srgbClr val="454444"/>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300"/>
              </a:spcAft>
              <a:buClr>
                <a:srgbClr val="454444"/>
              </a:buClr>
              <a:buSzTx/>
              <a:buFont typeface="Arial"/>
              <a:buNone/>
              <a:tabLst>
                <a:tab pos="3141663" algn="l"/>
              </a:tabLst>
              <a:defRPr/>
            </a:pPr>
            <a:r>
              <a:rPr kumimoji="0" lang="en-US" sz="1600" b="1" i="1" u="none" strike="noStrike" kern="1200" cap="none" spc="0" normalizeH="0" baseline="0" noProof="0" dirty="0">
                <a:ln>
                  <a:noFill/>
                </a:ln>
                <a:solidFill>
                  <a:srgbClr val="000000"/>
                </a:solidFill>
                <a:effectLst/>
                <a:uLnTx/>
                <a:uFillTx/>
                <a:latin typeface="Poppins Light"/>
                <a:ea typeface="+mn-ea"/>
                <a:cs typeface="+mn-cs"/>
              </a:rPr>
              <a:t>Evaluation for determining etiology</a:t>
            </a:r>
          </a:p>
          <a:p>
            <a:pPr marL="342900" marR="0" lvl="0" indent="-342900" algn="l" defTabSz="457200" rtl="0" eaLnBrk="1" fontAlgn="auto" latinLnBrk="0" hangingPunct="1">
              <a:lnSpc>
                <a:spcPct val="100000"/>
              </a:lnSpc>
              <a:spcBef>
                <a:spcPct val="20000"/>
              </a:spcBef>
              <a:spcAft>
                <a:spcPts val="300"/>
              </a:spcAft>
              <a:buClr>
                <a:srgbClr val="454444"/>
              </a:buClr>
              <a:buSzTx/>
              <a:buFont typeface="Arial"/>
              <a:buChar char="•"/>
              <a:tabLst>
                <a:tab pos="3141663" algn="l"/>
              </a:tabLst>
              <a:defRPr/>
            </a:pPr>
            <a:r>
              <a:rPr kumimoji="0" lang="en-US" sz="1600" b="0" i="0" u="none" strike="noStrike" kern="1200" cap="none" spc="0" normalizeH="0" baseline="0" noProof="0" dirty="0">
                <a:ln>
                  <a:noFill/>
                </a:ln>
                <a:solidFill>
                  <a:srgbClr val="000000"/>
                </a:solidFill>
                <a:effectLst/>
                <a:uLnTx/>
                <a:uFillTx/>
                <a:latin typeface="Poppins Light"/>
                <a:ea typeface="+mn-ea"/>
                <a:cs typeface="+mn-cs"/>
              </a:rPr>
              <a:t>The guidelines suggest further evaluation to identify the etiology of hypothalamic, pituitary, and/or testicular dysfunction</a:t>
            </a:r>
          </a:p>
          <a:p>
            <a:pPr marL="0" marR="0" lvl="0" indent="0" algn="l" defTabSz="457200" rtl="0" eaLnBrk="1" fontAlgn="auto" latinLnBrk="0" hangingPunct="1">
              <a:lnSpc>
                <a:spcPct val="100000"/>
              </a:lnSpc>
              <a:spcBef>
                <a:spcPct val="20000"/>
              </a:spcBef>
              <a:spcAft>
                <a:spcPts val="0"/>
              </a:spcAft>
              <a:buClr>
                <a:srgbClr val="454444"/>
              </a:buClr>
              <a:buSzTx/>
              <a:buFont typeface="Arial"/>
              <a:buNone/>
              <a:tabLst>
                <a:tab pos="3141663" algn="l"/>
              </a:tabLst>
              <a:defRPr/>
            </a:pPr>
            <a:endParaRPr kumimoji="0" lang="en-US" sz="1100" b="0" i="0" u="none" strike="noStrike" kern="1200" cap="none" spc="0" normalizeH="0" baseline="0" noProof="0" dirty="0">
              <a:ln>
                <a:noFill/>
              </a:ln>
              <a:solidFill>
                <a:srgbClr val="006EAB"/>
              </a:solidFill>
              <a:effectLst/>
              <a:uLnTx/>
              <a:uFillTx/>
              <a:latin typeface="Arial"/>
              <a:ea typeface="+mn-ea"/>
              <a:cs typeface="+mn-cs"/>
            </a:endParaRPr>
          </a:p>
        </p:txBody>
      </p:sp>
      <p:sp>
        <p:nvSpPr>
          <p:cNvPr id="10" name="Rectangle 9"/>
          <p:cNvSpPr/>
          <p:nvPr/>
        </p:nvSpPr>
        <p:spPr>
          <a:xfrm>
            <a:off x="373597" y="1686388"/>
            <a:ext cx="302679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oppins Light"/>
                <a:ea typeface="+mn-ea"/>
                <a:cs typeface="+mn-cs"/>
              </a:rPr>
              <a:t>1. Diagnosis of TD in men:</a:t>
            </a:r>
          </a:p>
        </p:txBody>
      </p:sp>
      <p:sp>
        <p:nvSpPr>
          <p:cNvPr id="11" name="Rectangle 10"/>
          <p:cNvSpPr/>
          <p:nvPr/>
        </p:nvSpPr>
        <p:spPr>
          <a:xfrm>
            <a:off x="3062401" y="2151501"/>
            <a:ext cx="2573716" cy="2772423"/>
          </a:xfrm>
          <a:prstGeom prst="rect">
            <a:avLst/>
          </a:prstGeom>
          <a:solidFill>
            <a:srgbClr val="FFFFFF">
              <a:alpha val="7411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12" name="Rectangle 11"/>
          <p:cNvSpPr/>
          <p:nvPr/>
        </p:nvSpPr>
        <p:spPr>
          <a:xfrm>
            <a:off x="260924" y="2151502"/>
            <a:ext cx="2580640" cy="2772423"/>
          </a:xfrm>
          <a:prstGeom prst="rect">
            <a:avLst/>
          </a:prstGeom>
          <a:solidFill>
            <a:srgbClr val="FFFFFF">
              <a:alpha val="7411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13" name="Rectangle 12"/>
          <p:cNvSpPr/>
          <p:nvPr/>
        </p:nvSpPr>
        <p:spPr>
          <a:xfrm>
            <a:off x="5879700" y="2151502"/>
            <a:ext cx="2573716" cy="2772423"/>
          </a:xfrm>
          <a:prstGeom prst="rect">
            <a:avLst/>
          </a:prstGeom>
          <a:solidFill>
            <a:srgbClr val="FFFFFF">
              <a:alpha val="7411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6EAB"/>
              </a:solidFill>
              <a:effectLst/>
              <a:uLnTx/>
              <a:uFillTx/>
              <a:latin typeface="Poppins Light"/>
              <a:ea typeface="+mn-ea"/>
              <a:cs typeface="+mn-cs"/>
            </a:endParaRPr>
          </a:p>
        </p:txBody>
      </p:sp>
      <p:sp>
        <p:nvSpPr>
          <p:cNvPr id="14" name="TextBox 13">
            <a:extLst>
              <a:ext uri="{FF2B5EF4-FFF2-40B4-BE49-F238E27FC236}">
                <a16:creationId xmlns:a16="http://schemas.microsoft.com/office/drawing/2014/main" id="{77ADABFA-B415-4BE6-A0B8-B4AB491748AF}"/>
              </a:ext>
            </a:extLst>
          </p:cNvPr>
          <p:cNvSpPr txBox="1"/>
          <p:nvPr/>
        </p:nvSpPr>
        <p:spPr>
          <a:xfrm>
            <a:off x="1402084" y="6062403"/>
            <a:ext cx="399660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Poppins Light"/>
                <a:ea typeface="+mn-ea"/>
                <a:cs typeface="+mn-cs"/>
              </a:rPr>
              <a:t>1. Bhasin S, et al. J Clin Endocrinol </a:t>
            </a:r>
            <a:r>
              <a:rPr kumimoji="0" lang="en-US" sz="1000" b="1" i="0" u="none" strike="noStrike" kern="1200" cap="none" spc="0" normalizeH="0" baseline="0" noProof="0" dirty="0" err="1">
                <a:ln>
                  <a:noFill/>
                </a:ln>
                <a:solidFill>
                  <a:srgbClr val="000000"/>
                </a:solidFill>
                <a:effectLst/>
                <a:uLnTx/>
                <a:uFillTx/>
                <a:latin typeface="Poppins Light"/>
                <a:ea typeface="+mn-ea"/>
                <a:cs typeface="+mn-cs"/>
              </a:rPr>
              <a:t>Metab</a:t>
            </a:r>
            <a:r>
              <a:rPr kumimoji="0" lang="en-US" sz="1000" b="1" i="0" u="none" strike="noStrike" kern="1200" cap="none" spc="0" normalizeH="0" baseline="0" noProof="0" dirty="0">
                <a:ln>
                  <a:noFill/>
                </a:ln>
                <a:solidFill>
                  <a:srgbClr val="000000"/>
                </a:solidFill>
                <a:effectLst/>
                <a:uLnTx/>
                <a:uFillTx/>
                <a:latin typeface="Poppins Light"/>
                <a:ea typeface="+mn-ea"/>
                <a:cs typeface="+mn-cs"/>
              </a:rPr>
              <a:t> 2018;103(5):1715-44</a:t>
            </a:r>
            <a:r>
              <a:rPr kumimoji="0" lang="en-US" sz="900" b="0" i="0" u="none" strike="noStrike" kern="1200" cap="none" spc="0" normalizeH="0" baseline="0" noProof="0" dirty="0">
                <a:ln>
                  <a:noFill/>
                </a:ln>
                <a:solidFill>
                  <a:srgbClr val="7F7F7F"/>
                </a:solidFill>
                <a:effectLst/>
                <a:uLnTx/>
                <a:uFillTx/>
                <a:latin typeface="Arial"/>
                <a:ea typeface="+mn-ea"/>
                <a:cs typeface="+mn-cs"/>
              </a:rPr>
              <a:t>.</a:t>
            </a:r>
          </a:p>
        </p:txBody>
      </p:sp>
      <p:sp>
        <p:nvSpPr>
          <p:cNvPr id="15" name="TextBox 14">
            <a:extLst>
              <a:ext uri="{FF2B5EF4-FFF2-40B4-BE49-F238E27FC236}">
                <a16:creationId xmlns:a16="http://schemas.microsoft.com/office/drawing/2014/main" id="{99AEC6C9-ABCB-4E00-8E1A-4CEE1D4776DC}"/>
              </a:ext>
            </a:extLst>
          </p:cNvPr>
          <p:cNvSpPr txBox="1"/>
          <p:nvPr/>
        </p:nvSpPr>
        <p:spPr>
          <a:xfrm>
            <a:off x="2143966" y="5377748"/>
            <a:ext cx="746871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Poppins Light"/>
                <a:ea typeface="+mn-ea"/>
                <a:cs typeface="+mn-cs"/>
              </a:rPr>
              <a:t>TD: testosterone deficiency, TT: total testosterone, FT: free testosterone, LH: luteinising hormone, FSH: follicle-stimulating hormone</a:t>
            </a:r>
          </a:p>
        </p:txBody>
      </p:sp>
    </p:spTree>
    <p:extLst>
      <p:ext uri="{BB962C8B-B14F-4D97-AF65-F5344CB8AC3E}">
        <p14:creationId xmlns:p14="http://schemas.microsoft.com/office/powerpoint/2010/main" val="1040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animBg="1"/>
      <p:bldP spid="12" grpId="0" animBg="1"/>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236609"/>
            <a:ext cx="11027664" cy="857250"/>
          </a:xfrm>
        </p:spPr>
        <p:txBody>
          <a:bodyPr>
            <a:noAutofit/>
          </a:bodyPr>
          <a:lstStyle/>
          <a:p>
            <a:pPr algn="ctr"/>
            <a:r>
              <a:rPr lang="en-GB" dirty="0">
                <a:solidFill>
                  <a:srgbClr val="000000"/>
                </a:solidFill>
              </a:rPr>
              <a:t>Endocrine Society Clinical Practice Guidelines 2018 </a:t>
            </a:r>
            <a:r>
              <a:rPr lang="en-US" dirty="0">
                <a:solidFill>
                  <a:srgbClr val="000000"/>
                </a:solidFill>
              </a:rPr>
              <a:t>(2/4)</a:t>
            </a:r>
          </a:p>
        </p:txBody>
      </p:sp>
      <p:sp>
        <p:nvSpPr>
          <p:cNvPr id="14" name="TextBox 13">
            <a:extLst>
              <a:ext uri="{FF2B5EF4-FFF2-40B4-BE49-F238E27FC236}">
                <a16:creationId xmlns:a16="http://schemas.microsoft.com/office/drawing/2014/main" id="{77ADABFA-B415-4BE6-A0B8-B4AB491748AF}"/>
              </a:ext>
            </a:extLst>
          </p:cNvPr>
          <p:cNvSpPr txBox="1"/>
          <p:nvPr/>
        </p:nvSpPr>
        <p:spPr>
          <a:xfrm>
            <a:off x="1440812" y="6043274"/>
            <a:ext cx="399660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Poppins Light"/>
                <a:ea typeface="+mn-ea"/>
                <a:cs typeface="+mn-cs"/>
              </a:rPr>
              <a:t>1. Bhasin S, et al. J Clin Endocrinol </a:t>
            </a:r>
            <a:r>
              <a:rPr kumimoji="0" lang="en-US" sz="1000" b="1" i="0" u="none" strike="noStrike" kern="1200" cap="none" spc="0" normalizeH="0" baseline="0" noProof="0" dirty="0" err="1">
                <a:ln>
                  <a:noFill/>
                </a:ln>
                <a:solidFill>
                  <a:srgbClr val="000000"/>
                </a:solidFill>
                <a:effectLst/>
                <a:uLnTx/>
                <a:uFillTx/>
                <a:latin typeface="Poppins Light"/>
                <a:ea typeface="+mn-ea"/>
                <a:cs typeface="+mn-cs"/>
              </a:rPr>
              <a:t>Metab</a:t>
            </a:r>
            <a:r>
              <a:rPr kumimoji="0" lang="en-US" sz="1000" b="1" i="0" u="none" strike="noStrike" kern="1200" cap="none" spc="0" normalizeH="0" baseline="0" noProof="0" dirty="0">
                <a:ln>
                  <a:noFill/>
                </a:ln>
                <a:solidFill>
                  <a:srgbClr val="000000"/>
                </a:solidFill>
                <a:effectLst/>
                <a:uLnTx/>
                <a:uFillTx/>
                <a:latin typeface="Poppins Light"/>
                <a:ea typeface="+mn-ea"/>
                <a:cs typeface="+mn-cs"/>
              </a:rPr>
              <a:t> 2018;103(5):1715-44</a:t>
            </a:r>
            <a:r>
              <a:rPr kumimoji="0" lang="en-US" sz="900" b="0" i="0" u="none" strike="noStrike" kern="1200" cap="none" spc="0" normalizeH="0" baseline="0" noProof="0" dirty="0">
                <a:ln>
                  <a:noFill/>
                </a:ln>
                <a:solidFill>
                  <a:srgbClr val="7F7F7F"/>
                </a:solidFill>
                <a:effectLst/>
                <a:uLnTx/>
                <a:uFillTx/>
                <a:latin typeface="Arial"/>
                <a:ea typeface="+mn-ea"/>
                <a:cs typeface="+mn-cs"/>
              </a:rPr>
              <a:t>.</a:t>
            </a:r>
          </a:p>
        </p:txBody>
      </p:sp>
      <p:sp>
        <p:nvSpPr>
          <p:cNvPr id="19" name="Rectangle 18">
            <a:extLst>
              <a:ext uri="{FF2B5EF4-FFF2-40B4-BE49-F238E27FC236}">
                <a16:creationId xmlns:a16="http://schemas.microsoft.com/office/drawing/2014/main" id="{B15775BB-FA91-47B3-9D47-640ACA3F5A1A}"/>
              </a:ext>
            </a:extLst>
          </p:cNvPr>
          <p:cNvSpPr/>
          <p:nvPr/>
        </p:nvSpPr>
        <p:spPr>
          <a:xfrm>
            <a:off x="487962" y="1518225"/>
            <a:ext cx="326082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oppins Light"/>
                <a:ea typeface="+mn-ea"/>
                <a:cs typeface="+mn-cs"/>
              </a:rPr>
              <a:t>2. </a:t>
            </a:r>
            <a:r>
              <a:rPr kumimoji="0" lang="en-GB" sz="1800" b="1" i="0" u="none" strike="noStrike" kern="1200" cap="none" spc="0" normalizeH="0" baseline="0" noProof="0" dirty="0">
                <a:ln>
                  <a:noFill/>
                </a:ln>
                <a:solidFill>
                  <a:srgbClr val="000000"/>
                </a:solidFill>
                <a:effectLst/>
                <a:uLnTx/>
                <a:uFillTx/>
                <a:latin typeface="Poppins Light"/>
                <a:ea typeface="+mn-ea"/>
                <a:cs typeface="+mn-cs"/>
              </a:rPr>
              <a:t>Treatment of TD with </a:t>
            </a:r>
            <a:r>
              <a:rPr kumimoji="0" lang="en-GB" sz="1800" b="1" i="0" u="none" strike="noStrike" kern="1200" cap="none" spc="0" normalizeH="0" baseline="0" noProof="0" dirty="0" err="1">
                <a:ln>
                  <a:noFill/>
                </a:ln>
                <a:solidFill>
                  <a:srgbClr val="000000"/>
                </a:solidFill>
                <a:effectLst/>
                <a:uLnTx/>
                <a:uFillTx/>
                <a:latin typeface="Poppins Light"/>
                <a:ea typeface="+mn-ea"/>
                <a:cs typeface="+mn-cs"/>
              </a:rPr>
              <a:t>TTh</a:t>
            </a:r>
            <a:endParaRPr kumimoji="0" lang="en-GB" sz="1800" b="1" i="0" u="none" strike="noStrike" kern="1200" cap="none" spc="0" normalizeH="0" baseline="0" noProof="0" dirty="0">
              <a:ln>
                <a:noFill/>
              </a:ln>
              <a:solidFill>
                <a:srgbClr val="000000"/>
              </a:solidFill>
              <a:effectLst/>
              <a:uLnTx/>
              <a:uFillTx/>
              <a:latin typeface="Poppins Light"/>
              <a:ea typeface="+mn-ea"/>
              <a:cs typeface="+mn-cs"/>
            </a:endParaRPr>
          </a:p>
        </p:txBody>
      </p:sp>
      <p:sp>
        <p:nvSpPr>
          <p:cNvPr id="20" name="Rectangle 19">
            <a:extLst>
              <a:ext uri="{FF2B5EF4-FFF2-40B4-BE49-F238E27FC236}">
                <a16:creationId xmlns:a16="http://schemas.microsoft.com/office/drawing/2014/main" id="{EE15587B-DCC7-4CE2-A5E6-E968118733B6}"/>
              </a:ext>
            </a:extLst>
          </p:cNvPr>
          <p:cNvSpPr/>
          <p:nvPr/>
        </p:nvSpPr>
        <p:spPr>
          <a:xfrm>
            <a:off x="6096000" y="4083860"/>
            <a:ext cx="5151120" cy="1015663"/>
          </a:xfrm>
          <a:prstGeom prst="rect">
            <a:avLst/>
          </a:prstGeom>
          <a:solidFill>
            <a:srgbClr val="4EA5DA"/>
          </a:solidFill>
        </p:spPr>
        <p:txBody>
          <a:bodyPr wrap="square">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Men with T2D</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We recommend against T therapy as a means of improving glycemic control</a:t>
            </a: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endParaRPr>
          </a:p>
        </p:txBody>
      </p:sp>
      <p:sp>
        <p:nvSpPr>
          <p:cNvPr id="24" name="TextBox 23">
            <a:extLst>
              <a:ext uri="{FF2B5EF4-FFF2-40B4-BE49-F238E27FC236}">
                <a16:creationId xmlns:a16="http://schemas.microsoft.com/office/drawing/2014/main" id="{53E61DCD-4277-4868-9A73-218EA1403624}"/>
              </a:ext>
            </a:extLst>
          </p:cNvPr>
          <p:cNvSpPr txBox="1"/>
          <p:nvPr/>
        </p:nvSpPr>
        <p:spPr>
          <a:xfrm>
            <a:off x="1952874" y="5457933"/>
            <a:ext cx="917537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Poppins Light"/>
                <a:ea typeface="+mn-ea"/>
                <a:cs typeface="+mn-cs"/>
              </a:rPr>
              <a:t>T: testosterone, TD: testosterone deficiency, PSA: prostate-specific antigen, MI: myocardial infarction, T2D: type 2 diabetes mellitus</a:t>
            </a:r>
          </a:p>
        </p:txBody>
      </p:sp>
      <p:sp>
        <p:nvSpPr>
          <p:cNvPr id="25" name="Rectangle 24">
            <a:extLst>
              <a:ext uri="{FF2B5EF4-FFF2-40B4-BE49-F238E27FC236}">
                <a16:creationId xmlns:a16="http://schemas.microsoft.com/office/drawing/2014/main" id="{E9CF639E-1EFF-41A1-8344-B5BE8D55CB0A}"/>
              </a:ext>
            </a:extLst>
          </p:cNvPr>
          <p:cNvSpPr/>
          <p:nvPr/>
        </p:nvSpPr>
        <p:spPr>
          <a:xfrm>
            <a:off x="6096000" y="3219037"/>
            <a:ext cx="5151120" cy="764312"/>
          </a:xfrm>
          <a:prstGeom prst="rect">
            <a:avLst/>
          </a:prstGeom>
          <a:solidFill>
            <a:srgbClr val="4EA5DA"/>
          </a:solidFill>
        </p:spPr>
        <p:txBody>
          <a:bodyPr wrap="square">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050" b="1" i="1"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HIV-infected men with weight loss</a:t>
            </a:r>
            <a:endParaRPr kumimoji="0" lang="en-US" sz="1050" b="1"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Consider short-term T therapy in men with low T concentrations when other causes of weight loss have been excluded to induce and maintain body weight and lean mass gain</a:t>
            </a:r>
          </a:p>
        </p:txBody>
      </p:sp>
      <p:sp>
        <p:nvSpPr>
          <p:cNvPr id="26" name="Rectangle 25">
            <a:extLst>
              <a:ext uri="{FF2B5EF4-FFF2-40B4-BE49-F238E27FC236}">
                <a16:creationId xmlns:a16="http://schemas.microsoft.com/office/drawing/2014/main" id="{D75DDB09-8A7B-42F8-93CC-3A44FD1E31C4}"/>
              </a:ext>
            </a:extLst>
          </p:cNvPr>
          <p:cNvSpPr/>
          <p:nvPr/>
        </p:nvSpPr>
        <p:spPr>
          <a:xfrm>
            <a:off x="487962" y="2035919"/>
            <a:ext cx="5455160" cy="3082895"/>
          </a:xfrm>
          <a:prstGeom prst="rect">
            <a:avLst/>
          </a:prstGeom>
          <a:solidFill>
            <a:srgbClr val="4EA5DA"/>
          </a:solidFill>
        </p:spPr>
        <p:txBody>
          <a:bodyPr wrap="square">
            <a:spAutoFit/>
          </a:bodyPr>
          <a:lstStyle/>
          <a:p>
            <a:pPr marL="171450" marR="0" lvl="0" indent="-171450" algn="l" defTabSz="914400" rtl="0" eaLnBrk="1" fontAlgn="auto" latinLnBrk="0" hangingPunct="1">
              <a:lnSpc>
                <a:spcPct val="100000"/>
              </a:lnSpc>
              <a:spcBef>
                <a:spcPts val="900"/>
              </a:spcBef>
              <a:spcAft>
                <a:spcPts val="2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T therapy to induce and maintain secondary sex characteristics and correct symptoms of TD</a:t>
            </a:r>
          </a:p>
          <a:p>
            <a:pPr marL="171450" marR="0" lvl="0" indent="-171450" algn="l" defTabSz="914400" rtl="0" eaLnBrk="1" fontAlgn="auto" latinLnBrk="0" hangingPunct="1">
              <a:lnSpc>
                <a:spcPct val="100000"/>
              </a:lnSpc>
              <a:spcBef>
                <a:spcPts val="900"/>
              </a:spcBef>
              <a:spcAft>
                <a:spcPts val="2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Not recommended in men planning fertility in the near term or men with breast or prostate cancer, a palpable prostate nodule or induration, a PSA level &gt;4 ng/mL, a PSA level &gt;3 ng/mL combined with a high risk of prostate cancer (without further urological evaluation), elevated </a:t>
            </a:r>
            <a:r>
              <a:rPr kumimoji="0" lang="en-US" sz="1100" b="0" i="0" u="none" strike="noStrike" kern="1200" cap="none" spc="0" normalizeH="0" baseline="0" noProof="0" dirty="0" err="1">
                <a:ln>
                  <a:noFill/>
                </a:ln>
                <a:solidFill>
                  <a:srgbClr val="000000"/>
                </a:solidFill>
                <a:effectLst/>
                <a:uLnTx/>
                <a:uFillTx/>
                <a:latin typeface="Poppins Light"/>
                <a:ea typeface="+mn-ea"/>
                <a:cs typeface="Arial" panose="020B0604020202020204" pitchFamily="34" charset="0"/>
              </a:rPr>
              <a:t>haematocrit</a:t>
            </a:r>
            <a:r>
              <a:rPr kumimoji="0" lang="en-US" sz="11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 untreated severe obstructive sleep apnea, severe lower urinary tract symptoms, uncontrolled heart failure, MI or stroke within the last 6 months, or </a:t>
            </a:r>
            <a:r>
              <a:rPr kumimoji="0" lang="en-US" sz="1100" b="0" i="0" u="none" strike="noStrike" kern="1200" cap="none" spc="0" normalizeH="0" baseline="0" noProof="0" dirty="0" err="1">
                <a:ln>
                  <a:noFill/>
                </a:ln>
                <a:solidFill>
                  <a:srgbClr val="000000"/>
                </a:solidFill>
                <a:effectLst/>
                <a:uLnTx/>
                <a:uFillTx/>
                <a:latin typeface="Poppins Light"/>
                <a:ea typeface="+mn-ea"/>
                <a:cs typeface="Arial" panose="020B0604020202020204" pitchFamily="34" charset="0"/>
              </a:rPr>
              <a:t>thrombopihlia</a:t>
            </a:r>
            <a:endParaRPr kumimoji="0" lang="en-US" sz="11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endParaRPr>
          </a:p>
          <a:p>
            <a:pPr marL="171450" marR="0" lvl="0" indent="-171450" algn="l" defTabSz="914400" rtl="0" eaLnBrk="1" fontAlgn="auto" latinLnBrk="0" hangingPunct="1">
              <a:lnSpc>
                <a:spcPct val="100000"/>
              </a:lnSpc>
              <a:spcBef>
                <a:spcPts val="900"/>
              </a:spcBef>
              <a:spcAft>
                <a:spcPts val="2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Men 55-69 years old being considered for T therapy with a life expectancy &gt;10 years: discuss the potential benefits and risks of evaluating prostate cancer risk and prostate monitoring and engage the patient in shared decision making regarding monitoring. If monitoring is chosen, assess risk before starting treatment then 3-12 months after treatment initiation. Men 40-69 with increased risk, discuss risk and monitoring options</a:t>
            </a:r>
          </a:p>
        </p:txBody>
      </p:sp>
      <p:sp>
        <p:nvSpPr>
          <p:cNvPr id="27" name="Rectangle 26">
            <a:extLst>
              <a:ext uri="{FF2B5EF4-FFF2-40B4-BE49-F238E27FC236}">
                <a16:creationId xmlns:a16="http://schemas.microsoft.com/office/drawing/2014/main" id="{F772375A-9CC4-4928-AFAA-1CD36A58B5AD}"/>
              </a:ext>
            </a:extLst>
          </p:cNvPr>
          <p:cNvSpPr/>
          <p:nvPr/>
        </p:nvSpPr>
        <p:spPr>
          <a:xfrm>
            <a:off x="6096000" y="2035919"/>
            <a:ext cx="5151120" cy="1087477"/>
          </a:xfrm>
          <a:prstGeom prst="rect">
            <a:avLst/>
          </a:prstGeom>
          <a:solidFill>
            <a:srgbClr val="4EA5DA"/>
          </a:solidFill>
        </p:spPr>
        <p:txBody>
          <a:bodyPr wrap="square">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050" b="1" i="1"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Older men with age-related decline in T concentration</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Routine prescribing of </a:t>
            </a:r>
            <a:r>
              <a:rPr kumimoji="0" lang="en-GB" sz="1050" b="0" i="0" u="none" strike="noStrike" kern="1200" cap="none" spc="0" normalizeH="0" baseline="0" noProof="0" dirty="0" err="1">
                <a:ln>
                  <a:noFill/>
                </a:ln>
                <a:solidFill>
                  <a:srgbClr val="000000"/>
                </a:solidFill>
                <a:effectLst/>
                <a:uLnTx/>
                <a:uFillTx/>
                <a:latin typeface="Poppins Light"/>
                <a:ea typeface="+mn-ea"/>
                <a:cs typeface="Arial" panose="020B0604020202020204" pitchFamily="34" charset="0"/>
              </a:rPr>
              <a:t>TTh</a:t>
            </a:r>
            <a:r>
              <a:rPr kumimoji="0" lang="en-GB" sz="105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 is not recommended in asymptomatic men &gt;65 years </a:t>
            </a:r>
            <a:r>
              <a:rPr kumimoji="0" lang="en-US" sz="105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with low T concentrations. If they have symptoms of TD and consistently and unequivocally low morning T concentrations, offer T therapy on an </a:t>
            </a:r>
            <a:r>
              <a:rPr kumimoji="0" lang="en-US" sz="1050" b="0" i="0" u="none" strike="noStrike" kern="1200" cap="none" spc="0" normalizeH="0" baseline="0" noProof="0" dirty="0" err="1">
                <a:ln>
                  <a:noFill/>
                </a:ln>
                <a:solidFill>
                  <a:srgbClr val="000000"/>
                </a:solidFill>
                <a:effectLst/>
                <a:uLnTx/>
                <a:uFillTx/>
                <a:latin typeface="Poppins Light"/>
                <a:ea typeface="+mn-ea"/>
                <a:cs typeface="Arial" panose="020B0604020202020204" pitchFamily="34" charset="0"/>
              </a:rPr>
              <a:t>individualised</a:t>
            </a:r>
            <a:r>
              <a:rPr kumimoji="0" lang="en-US" sz="1050" b="0"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 basis after explicit discussion of potential risks and benefits</a:t>
            </a:r>
          </a:p>
        </p:txBody>
      </p:sp>
      <p:sp>
        <p:nvSpPr>
          <p:cNvPr id="22" name="Rectangle 21">
            <a:extLst>
              <a:ext uri="{FF2B5EF4-FFF2-40B4-BE49-F238E27FC236}">
                <a16:creationId xmlns:a16="http://schemas.microsoft.com/office/drawing/2014/main" id="{B15A8543-F267-4EFE-A8FB-4225C9AC18BD}"/>
              </a:ext>
            </a:extLst>
          </p:cNvPr>
          <p:cNvSpPr/>
          <p:nvPr/>
        </p:nvSpPr>
        <p:spPr>
          <a:xfrm>
            <a:off x="487962" y="2018319"/>
            <a:ext cx="5455160" cy="3100495"/>
          </a:xfrm>
          <a:prstGeom prst="rect">
            <a:avLst/>
          </a:prstGeom>
          <a:solidFill>
            <a:srgbClr val="FFFFFF">
              <a:alpha val="7411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EAB"/>
              </a:solidFill>
              <a:effectLst/>
              <a:uLnTx/>
              <a:uFillTx/>
              <a:latin typeface="Poppins Light"/>
              <a:ea typeface="+mn-ea"/>
              <a:cs typeface="+mn-cs"/>
            </a:endParaRPr>
          </a:p>
        </p:txBody>
      </p:sp>
      <p:sp>
        <p:nvSpPr>
          <p:cNvPr id="23" name="Rectangle 22">
            <a:extLst>
              <a:ext uri="{FF2B5EF4-FFF2-40B4-BE49-F238E27FC236}">
                <a16:creationId xmlns:a16="http://schemas.microsoft.com/office/drawing/2014/main" id="{7768B0ED-28B7-471E-AC9B-AC6B673A9BFC}"/>
              </a:ext>
            </a:extLst>
          </p:cNvPr>
          <p:cNvSpPr/>
          <p:nvPr/>
        </p:nvSpPr>
        <p:spPr>
          <a:xfrm>
            <a:off x="6096000" y="2018319"/>
            <a:ext cx="5151120" cy="1114468"/>
          </a:xfrm>
          <a:prstGeom prst="rect">
            <a:avLst/>
          </a:prstGeom>
          <a:solidFill>
            <a:srgbClr val="FFFFFF">
              <a:alpha val="7411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EAB"/>
              </a:solidFill>
              <a:effectLst/>
              <a:uLnTx/>
              <a:uFillTx/>
              <a:latin typeface="Poppins Light"/>
              <a:ea typeface="+mn-ea"/>
              <a:cs typeface="+mn-cs"/>
            </a:endParaRPr>
          </a:p>
        </p:txBody>
      </p:sp>
      <p:sp>
        <p:nvSpPr>
          <p:cNvPr id="21" name="Rectangle 20">
            <a:extLst>
              <a:ext uri="{FF2B5EF4-FFF2-40B4-BE49-F238E27FC236}">
                <a16:creationId xmlns:a16="http://schemas.microsoft.com/office/drawing/2014/main" id="{1A113A56-263D-49E0-8504-0A4DE225A7A3}"/>
              </a:ext>
            </a:extLst>
          </p:cNvPr>
          <p:cNvSpPr/>
          <p:nvPr/>
        </p:nvSpPr>
        <p:spPr>
          <a:xfrm>
            <a:off x="6096000" y="3209646"/>
            <a:ext cx="5151120" cy="773704"/>
          </a:xfrm>
          <a:prstGeom prst="rect">
            <a:avLst/>
          </a:prstGeom>
          <a:solidFill>
            <a:srgbClr val="FFFFFF">
              <a:alpha val="7411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EAB"/>
              </a:solidFill>
              <a:effectLst/>
              <a:uLnTx/>
              <a:uFillTx/>
              <a:latin typeface="Poppins Light"/>
              <a:ea typeface="+mn-ea"/>
              <a:cs typeface="+mn-cs"/>
            </a:endParaRPr>
          </a:p>
        </p:txBody>
      </p:sp>
    </p:spTree>
    <p:extLst>
      <p:ext uri="{BB962C8B-B14F-4D97-AF65-F5344CB8AC3E}">
        <p14:creationId xmlns:p14="http://schemas.microsoft.com/office/powerpoint/2010/main" val="107482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27" grpId="0" animBg="1"/>
      <p:bldP spid="22" grpId="0" animBg="1"/>
      <p:bldP spid="23" grpId="0" animBg="1"/>
      <p:bldP spid="2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48" y="236609"/>
            <a:ext cx="10890504" cy="857250"/>
          </a:xfrm>
        </p:spPr>
        <p:txBody>
          <a:bodyPr>
            <a:noAutofit/>
          </a:bodyPr>
          <a:lstStyle/>
          <a:p>
            <a:pPr algn="ctr"/>
            <a:r>
              <a:rPr lang="en-GB" dirty="0">
                <a:solidFill>
                  <a:srgbClr val="000000"/>
                </a:solidFill>
              </a:rPr>
              <a:t>Endocrine Society Clinical Practice Guidelines 2018 </a:t>
            </a:r>
            <a:r>
              <a:rPr lang="en-US" dirty="0">
                <a:solidFill>
                  <a:srgbClr val="000000"/>
                </a:solidFill>
              </a:rPr>
              <a:t>(3/4)</a:t>
            </a:r>
          </a:p>
        </p:txBody>
      </p:sp>
      <p:sp>
        <p:nvSpPr>
          <p:cNvPr id="14" name="TextBox 13">
            <a:extLst>
              <a:ext uri="{FF2B5EF4-FFF2-40B4-BE49-F238E27FC236}">
                <a16:creationId xmlns:a16="http://schemas.microsoft.com/office/drawing/2014/main" id="{77ADABFA-B415-4BE6-A0B8-B4AB491748AF}"/>
              </a:ext>
            </a:extLst>
          </p:cNvPr>
          <p:cNvSpPr txBox="1"/>
          <p:nvPr/>
        </p:nvSpPr>
        <p:spPr>
          <a:xfrm>
            <a:off x="1431668" y="5989251"/>
            <a:ext cx="399660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Poppins Light"/>
                <a:ea typeface="+mn-ea"/>
                <a:cs typeface="+mn-cs"/>
              </a:rPr>
              <a:t>1. Bhasin S, et al. J Clin Endocrinol </a:t>
            </a:r>
            <a:r>
              <a:rPr kumimoji="0" lang="en-US" sz="1000" b="1" i="0" u="none" strike="noStrike" kern="1200" cap="none" spc="0" normalizeH="0" baseline="0" noProof="0" dirty="0" err="1">
                <a:ln>
                  <a:noFill/>
                </a:ln>
                <a:solidFill>
                  <a:srgbClr val="000000"/>
                </a:solidFill>
                <a:effectLst/>
                <a:uLnTx/>
                <a:uFillTx/>
                <a:latin typeface="Poppins Light"/>
                <a:ea typeface="+mn-ea"/>
                <a:cs typeface="+mn-cs"/>
              </a:rPr>
              <a:t>Metab</a:t>
            </a:r>
            <a:r>
              <a:rPr kumimoji="0" lang="en-US" sz="1000" b="1" i="0" u="none" strike="noStrike" kern="1200" cap="none" spc="0" normalizeH="0" baseline="0" noProof="0" dirty="0">
                <a:ln>
                  <a:noFill/>
                </a:ln>
                <a:solidFill>
                  <a:srgbClr val="000000"/>
                </a:solidFill>
                <a:effectLst/>
                <a:uLnTx/>
                <a:uFillTx/>
                <a:latin typeface="Poppins Light"/>
                <a:ea typeface="+mn-ea"/>
                <a:cs typeface="+mn-cs"/>
              </a:rPr>
              <a:t> 2018;103(5):1715-44</a:t>
            </a:r>
            <a:r>
              <a:rPr kumimoji="0" lang="en-US" sz="900" b="0" i="0" u="none" strike="noStrike" kern="1200" cap="none" spc="0" normalizeH="0" baseline="0" noProof="0" dirty="0">
                <a:ln>
                  <a:noFill/>
                </a:ln>
                <a:solidFill>
                  <a:srgbClr val="7F7F7F"/>
                </a:solidFill>
                <a:effectLst/>
                <a:uLnTx/>
                <a:uFillTx/>
                <a:latin typeface="Arial"/>
                <a:ea typeface="+mn-ea"/>
                <a:cs typeface="+mn-cs"/>
              </a:rPr>
              <a:t>.</a:t>
            </a:r>
          </a:p>
        </p:txBody>
      </p:sp>
      <p:sp>
        <p:nvSpPr>
          <p:cNvPr id="19" name="Content Placeholder 2">
            <a:extLst>
              <a:ext uri="{FF2B5EF4-FFF2-40B4-BE49-F238E27FC236}">
                <a16:creationId xmlns:a16="http://schemas.microsoft.com/office/drawing/2014/main" id="{7C5C9D4E-41C5-4B51-94C5-EDE1A0784A47}"/>
              </a:ext>
            </a:extLst>
          </p:cNvPr>
          <p:cNvSpPr>
            <a:spLocks noGrp="1"/>
          </p:cNvSpPr>
          <p:nvPr>
            <p:ph idx="1"/>
          </p:nvPr>
        </p:nvSpPr>
        <p:spPr>
          <a:xfrm>
            <a:off x="585491" y="2168224"/>
            <a:ext cx="10579333" cy="2230707"/>
          </a:xfrm>
          <a:solidFill>
            <a:srgbClr val="4EA5DA"/>
          </a:solidFill>
        </p:spPr>
        <p:txBody>
          <a:bodyPr>
            <a:noAutofit/>
          </a:bodyPr>
          <a:lstStyle/>
          <a:p>
            <a:pPr>
              <a:spcBef>
                <a:spcPts val="1200"/>
              </a:spcBef>
            </a:pPr>
            <a:endParaRPr lang="en-US" sz="1600" dirty="0">
              <a:solidFill>
                <a:schemeClr val="accent5"/>
              </a:solidFill>
            </a:endParaRPr>
          </a:p>
          <a:p>
            <a:pPr>
              <a:spcBef>
                <a:spcPts val="1200"/>
              </a:spcBef>
            </a:pPr>
            <a:r>
              <a:rPr lang="en-US" sz="1600" dirty="0">
                <a:solidFill>
                  <a:schemeClr val="accent5"/>
                </a:solidFill>
              </a:rPr>
              <a:t>In men with TD who have started T therapy, evaluate after treatment initiation to assess response, any AEs and compliance to treatment</a:t>
            </a:r>
          </a:p>
          <a:p>
            <a:pPr>
              <a:spcBef>
                <a:spcPts val="1200"/>
              </a:spcBef>
            </a:pPr>
            <a:r>
              <a:rPr lang="en-US" sz="1600" dirty="0">
                <a:solidFill>
                  <a:schemeClr val="accent5"/>
                </a:solidFill>
              </a:rPr>
              <a:t>A urological consultation is recommended for men receiving TTh if during the first 12 months there is a confirmed increase in PSA concentration &gt;1.4 ng/mL above baseline, confirmed PSA &gt;4.0 ng/mL, or a prostatic abnormality detected on DRE. After 1 year, prostate monitoring should conform to standard guidelines for screening based on race and age of patient*</a:t>
            </a:r>
          </a:p>
        </p:txBody>
      </p:sp>
      <p:sp>
        <p:nvSpPr>
          <p:cNvPr id="20" name="TextBox 19">
            <a:extLst>
              <a:ext uri="{FF2B5EF4-FFF2-40B4-BE49-F238E27FC236}">
                <a16:creationId xmlns:a16="http://schemas.microsoft.com/office/drawing/2014/main" id="{D4E7D2BC-1A94-489A-BC22-5A18BE027F2B}"/>
              </a:ext>
            </a:extLst>
          </p:cNvPr>
          <p:cNvSpPr txBox="1"/>
          <p:nvPr/>
        </p:nvSpPr>
        <p:spPr>
          <a:xfrm>
            <a:off x="585491" y="4821080"/>
            <a:ext cx="861372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Poppins Light"/>
                <a:ea typeface="+mn-ea"/>
                <a:cs typeface="+mn-cs"/>
              </a:rPr>
              <a:t>*NB </a:t>
            </a:r>
            <a:r>
              <a:rPr kumimoji="0" lang="en-GB" sz="1000" b="0" i="0" u="none" strike="noStrike" kern="1200" cap="none" spc="0" normalizeH="0" baseline="0" noProof="0" dirty="0" err="1">
                <a:ln>
                  <a:noFill/>
                </a:ln>
                <a:solidFill>
                  <a:srgbClr val="000000"/>
                </a:solidFill>
                <a:effectLst/>
                <a:uLnTx/>
                <a:uFillTx/>
                <a:latin typeface="Poppins Light"/>
                <a:ea typeface="+mn-ea"/>
                <a:cs typeface="+mn-cs"/>
              </a:rPr>
              <a:t>Testogel</a:t>
            </a:r>
            <a:r>
              <a:rPr kumimoji="0" lang="en-GB" sz="1000" b="0" i="0" u="none" strike="noStrike" kern="1200" cap="none" spc="0" normalizeH="0" baseline="0" noProof="0" dirty="0">
                <a:ln>
                  <a:noFill/>
                </a:ln>
                <a:solidFill>
                  <a:srgbClr val="000000"/>
                </a:solidFill>
                <a:effectLst/>
                <a:uLnTx/>
                <a:uFillTx/>
                <a:latin typeface="Poppins Light"/>
                <a:ea typeface="+mn-ea"/>
                <a:cs typeface="+mn-cs"/>
              </a:rPr>
              <a:t> is contraindicated in patients with known or suspected </a:t>
            </a:r>
            <a:r>
              <a:rPr kumimoji="0" lang="en-GB" sz="1000" b="0" i="0" u="none" strike="noStrike" kern="1200" cap="none" spc="0" normalizeH="0" baseline="0" noProof="0" dirty="0" err="1">
                <a:ln>
                  <a:noFill/>
                </a:ln>
                <a:solidFill>
                  <a:srgbClr val="000000"/>
                </a:solidFill>
                <a:effectLst/>
                <a:uLnTx/>
                <a:uFillTx/>
                <a:latin typeface="Poppins Light"/>
                <a:ea typeface="+mn-ea"/>
                <a:cs typeface="+mn-cs"/>
              </a:rPr>
              <a:t>PCa</a:t>
            </a:r>
            <a:endParaRPr kumimoji="0" lang="en-GB" sz="1000" b="0" i="0" u="none" strike="noStrike" kern="1200" cap="none" spc="0" normalizeH="0" baseline="0" noProof="0" dirty="0">
              <a:ln>
                <a:noFill/>
              </a:ln>
              <a:solidFill>
                <a:srgbClr val="000000"/>
              </a:solidFill>
              <a:effectLst/>
              <a:uLnTx/>
              <a:uFillTx/>
              <a:latin typeface="Poppi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Poppi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Poppins Light"/>
                <a:ea typeface="+mn-ea"/>
                <a:cs typeface="+mn-cs"/>
              </a:rPr>
              <a:t>TTh</a:t>
            </a:r>
            <a:r>
              <a:rPr kumimoji="0" lang="en-US" sz="1000" b="0" i="0" u="none" strike="noStrike" kern="1200" cap="none" spc="0" normalizeH="0" baseline="0" noProof="0" dirty="0">
                <a:ln>
                  <a:noFill/>
                </a:ln>
                <a:solidFill>
                  <a:srgbClr val="000000"/>
                </a:solidFill>
                <a:effectLst/>
                <a:uLnTx/>
                <a:uFillTx/>
                <a:latin typeface="Poppins Light"/>
                <a:ea typeface="+mn-ea"/>
                <a:cs typeface="+mn-cs"/>
              </a:rPr>
              <a:t>: testosterone therapy, T: testosterone, AE: adverse effect, PSA: prostate-specific antigen, DRE: digital rectal examination</a:t>
            </a:r>
          </a:p>
        </p:txBody>
      </p:sp>
      <p:sp>
        <p:nvSpPr>
          <p:cNvPr id="21" name="Rectangle 20">
            <a:extLst>
              <a:ext uri="{FF2B5EF4-FFF2-40B4-BE49-F238E27FC236}">
                <a16:creationId xmlns:a16="http://schemas.microsoft.com/office/drawing/2014/main" id="{D45E64EF-C0D3-404F-AF28-114B97D48354}"/>
              </a:ext>
            </a:extLst>
          </p:cNvPr>
          <p:cNvSpPr/>
          <p:nvPr/>
        </p:nvSpPr>
        <p:spPr>
          <a:xfrm>
            <a:off x="465870" y="1732580"/>
            <a:ext cx="238879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oppins Light"/>
                <a:ea typeface="+mn-ea"/>
                <a:cs typeface="+mn-cs"/>
              </a:rPr>
              <a:t>3. Monitoring of </a:t>
            </a:r>
            <a:r>
              <a:rPr kumimoji="0" lang="en-US" sz="1800" b="1" i="0" u="none" strike="noStrike" kern="1200" cap="none" spc="0" normalizeH="0" baseline="0" noProof="0" dirty="0" err="1">
                <a:ln>
                  <a:noFill/>
                </a:ln>
                <a:solidFill>
                  <a:srgbClr val="000000"/>
                </a:solidFill>
                <a:effectLst/>
                <a:uLnTx/>
                <a:uFillTx/>
                <a:latin typeface="Poppins Light"/>
                <a:ea typeface="+mn-ea"/>
                <a:cs typeface="+mn-cs"/>
              </a:rPr>
              <a:t>TTh</a:t>
            </a:r>
            <a:endParaRPr kumimoji="0" lang="en-US" sz="1800" b="1" i="0" u="none" strike="noStrike" kern="1200" cap="none" spc="0" normalizeH="0" baseline="0" noProof="0" dirty="0">
              <a:ln>
                <a:noFill/>
              </a:ln>
              <a:solidFill>
                <a:srgbClr val="000000"/>
              </a:solidFill>
              <a:effectLst/>
              <a:uLnTx/>
              <a:uFillTx/>
              <a:latin typeface="Poppins Light"/>
              <a:ea typeface="+mn-ea"/>
              <a:cs typeface="+mn-cs"/>
            </a:endParaRPr>
          </a:p>
        </p:txBody>
      </p:sp>
    </p:spTree>
    <p:extLst>
      <p:ext uri="{BB962C8B-B14F-4D97-AF65-F5344CB8AC3E}">
        <p14:creationId xmlns:p14="http://schemas.microsoft.com/office/powerpoint/2010/main" val="41006556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236609"/>
            <a:ext cx="10808208" cy="857250"/>
          </a:xfrm>
        </p:spPr>
        <p:txBody>
          <a:bodyPr>
            <a:noAutofit/>
          </a:bodyPr>
          <a:lstStyle/>
          <a:p>
            <a:pPr algn="ctr"/>
            <a:r>
              <a:rPr lang="en-GB" dirty="0">
                <a:solidFill>
                  <a:srgbClr val="000000"/>
                </a:solidFill>
              </a:rPr>
              <a:t>Endocrine Society Clinical Practice Guidelines 2018 </a:t>
            </a:r>
            <a:r>
              <a:rPr lang="en-US" dirty="0">
                <a:solidFill>
                  <a:srgbClr val="000000"/>
                </a:solidFill>
              </a:rPr>
              <a:t>(4/4)</a:t>
            </a:r>
          </a:p>
        </p:txBody>
      </p:sp>
      <p:sp>
        <p:nvSpPr>
          <p:cNvPr id="14" name="TextBox 13">
            <a:extLst>
              <a:ext uri="{FF2B5EF4-FFF2-40B4-BE49-F238E27FC236}">
                <a16:creationId xmlns:a16="http://schemas.microsoft.com/office/drawing/2014/main" id="{77ADABFA-B415-4BE6-A0B8-B4AB491748AF}"/>
              </a:ext>
            </a:extLst>
          </p:cNvPr>
          <p:cNvSpPr txBox="1"/>
          <p:nvPr/>
        </p:nvSpPr>
        <p:spPr>
          <a:xfrm>
            <a:off x="1443452" y="6064348"/>
            <a:ext cx="399660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Poppins Light"/>
                <a:ea typeface="+mn-ea"/>
                <a:cs typeface="+mn-cs"/>
              </a:rPr>
              <a:t>1. Bhasin S, et al. J Clin Endocrinol </a:t>
            </a:r>
            <a:r>
              <a:rPr kumimoji="0" lang="en-US" sz="1000" b="1" i="0" u="none" strike="noStrike" kern="1200" cap="none" spc="0" normalizeH="0" baseline="0" noProof="0" dirty="0" err="1">
                <a:ln>
                  <a:noFill/>
                </a:ln>
                <a:solidFill>
                  <a:srgbClr val="000000"/>
                </a:solidFill>
                <a:effectLst/>
                <a:uLnTx/>
                <a:uFillTx/>
                <a:latin typeface="Poppins Light"/>
                <a:ea typeface="+mn-ea"/>
                <a:cs typeface="+mn-cs"/>
              </a:rPr>
              <a:t>Metab</a:t>
            </a:r>
            <a:r>
              <a:rPr kumimoji="0" lang="en-US" sz="1000" b="1" i="0" u="none" strike="noStrike" kern="1200" cap="none" spc="0" normalizeH="0" baseline="0" noProof="0" dirty="0">
                <a:ln>
                  <a:noFill/>
                </a:ln>
                <a:solidFill>
                  <a:srgbClr val="000000"/>
                </a:solidFill>
                <a:effectLst/>
                <a:uLnTx/>
                <a:uFillTx/>
                <a:latin typeface="Poppins Light"/>
                <a:ea typeface="+mn-ea"/>
                <a:cs typeface="+mn-cs"/>
              </a:rPr>
              <a:t> 2018;103(5):1715-44</a:t>
            </a:r>
            <a:r>
              <a:rPr kumimoji="0" lang="en-US" sz="900" b="0" i="0" u="none" strike="noStrike" kern="1200" cap="none" spc="0" normalizeH="0" baseline="0" noProof="0" dirty="0">
                <a:ln>
                  <a:noFill/>
                </a:ln>
                <a:solidFill>
                  <a:srgbClr val="7F7F7F"/>
                </a:solidFill>
                <a:effectLst/>
                <a:uLnTx/>
                <a:uFillTx/>
                <a:latin typeface="Arial"/>
                <a:ea typeface="+mn-ea"/>
                <a:cs typeface="+mn-cs"/>
              </a:rPr>
              <a:t>.</a:t>
            </a:r>
          </a:p>
        </p:txBody>
      </p:sp>
      <p:graphicFrame>
        <p:nvGraphicFramePr>
          <p:cNvPr id="28" name="Content Placeholder 5">
            <a:extLst>
              <a:ext uri="{FF2B5EF4-FFF2-40B4-BE49-F238E27FC236}">
                <a16:creationId xmlns:a16="http://schemas.microsoft.com/office/drawing/2014/main" id="{A1759164-E3F9-478A-991F-E9A739D9F6A5}"/>
              </a:ext>
            </a:extLst>
          </p:cNvPr>
          <p:cNvGraphicFramePr>
            <a:graphicFrameLocks noGrp="1"/>
          </p:cNvGraphicFramePr>
          <p:nvPr>
            <p:ph idx="1"/>
          </p:nvPr>
        </p:nvGraphicFramePr>
        <p:xfrm>
          <a:off x="585216" y="1942994"/>
          <a:ext cx="10515600" cy="3467916"/>
        </p:xfrm>
        <a:graphic>
          <a:graphicData uri="http://schemas.openxmlformats.org/drawingml/2006/table">
            <a:tbl>
              <a:tblPr>
                <a:tableStyleId>{5C22544A-7EE6-4342-B048-85BDC9FD1C3A}</a:tableStyleId>
              </a:tblPr>
              <a:tblGrid>
                <a:gridCol w="10515600">
                  <a:extLst>
                    <a:ext uri="{9D8B030D-6E8A-4147-A177-3AD203B41FA5}">
                      <a16:colId xmlns:a16="http://schemas.microsoft.com/office/drawing/2014/main" val="20000"/>
                    </a:ext>
                  </a:extLst>
                </a:gridCol>
              </a:tblGrid>
              <a:tr h="3467916">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kern="1200" dirty="0">
                          <a:solidFill>
                            <a:schemeClr val="accent5"/>
                          </a:solidFill>
                          <a:latin typeface="+mn-lt"/>
                          <a:ea typeface="+mn-ea"/>
                          <a:cs typeface="+mn-cs"/>
                        </a:rPr>
                        <a:t>Explain the potential benefits and risks of monitoring for prostate cancer and engage the patient in shared decision making regarding the prostate monitoring plan</a:t>
                      </a:r>
                    </a:p>
                    <a:p>
                      <a:pPr marL="285750" indent="-285750">
                        <a:buFont typeface="Arial" panose="020B0604020202020204" pitchFamily="34" charset="0"/>
                        <a:buChar char="•"/>
                      </a:pPr>
                      <a:r>
                        <a:rPr lang="en-GB" sz="1400" kern="1200" dirty="0">
                          <a:solidFill>
                            <a:schemeClr val="accent5"/>
                          </a:solidFill>
                          <a:latin typeface="+mn-lt"/>
                          <a:ea typeface="+mn-ea"/>
                          <a:cs typeface="+mn-cs"/>
                        </a:rPr>
                        <a:t>Evaluate the patient at 3–12 months after treatment initiation and then annually to assess whether symptoms have responded to treatment and whether the patient is suffering from any adverse effects</a:t>
                      </a:r>
                    </a:p>
                    <a:p>
                      <a:pPr marL="285750" indent="-285750">
                        <a:buFont typeface="Arial" panose="020B0604020202020204" pitchFamily="34" charset="0"/>
                        <a:buChar char="•"/>
                      </a:pPr>
                      <a:r>
                        <a:rPr lang="en-GB" sz="1400" kern="1200" dirty="0">
                          <a:solidFill>
                            <a:schemeClr val="accent5"/>
                          </a:solidFill>
                          <a:latin typeface="+mn-lt"/>
                          <a:ea typeface="+mn-ea"/>
                          <a:cs typeface="+mn-cs"/>
                        </a:rPr>
                        <a:t>Monitor T concentrations 3–6 months after initiation of T therapy</a:t>
                      </a:r>
                    </a:p>
                    <a:p>
                      <a:pPr marL="285750" indent="-285750">
                        <a:buFont typeface="Arial" panose="020B0604020202020204" pitchFamily="34" charset="0"/>
                        <a:buChar char="•"/>
                      </a:pPr>
                      <a:r>
                        <a:rPr lang="en-GB" sz="1400" kern="1200" dirty="0">
                          <a:solidFill>
                            <a:schemeClr val="accent5"/>
                          </a:solidFill>
                          <a:latin typeface="+mn-lt"/>
                          <a:ea typeface="+mn-ea"/>
                          <a:cs typeface="+mn-cs"/>
                        </a:rPr>
                        <a:t>Check haematocrit at baseline, 3–6 months after starting treatment, and then annually. If haematocrit is &gt;54%, stop therapy until haematocrit decreases to a safe level; evaluate the patient for hypoxia and sleep </a:t>
                      </a:r>
                      <a:r>
                        <a:rPr lang="en-GB" sz="1400" kern="1200" dirty="0" err="1">
                          <a:solidFill>
                            <a:schemeClr val="accent5"/>
                          </a:solidFill>
                          <a:latin typeface="+mn-lt"/>
                          <a:ea typeface="+mn-ea"/>
                          <a:cs typeface="+mn-cs"/>
                        </a:rPr>
                        <a:t>apnea</a:t>
                      </a:r>
                      <a:r>
                        <a:rPr lang="en-GB" sz="1400" kern="1200" dirty="0">
                          <a:solidFill>
                            <a:schemeClr val="accent5"/>
                          </a:solidFill>
                          <a:latin typeface="+mn-lt"/>
                          <a:ea typeface="+mn-ea"/>
                          <a:cs typeface="+mn-cs"/>
                        </a:rPr>
                        <a:t>; reinitiate therapy with a reduced dose</a:t>
                      </a:r>
                    </a:p>
                    <a:p>
                      <a:pPr marL="285750" indent="-285750">
                        <a:buFont typeface="Arial" panose="020B0604020202020204" pitchFamily="34" charset="0"/>
                        <a:buChar char="•"/>
                      </a:pPr>
                      <a:r>
                        <a:rPr lang="en-GB" sz="1400" kern="1200" dirty="0">
                          <a:solidFill>
                            <a:schemeClr val="accent5"/>
                          </a:solidFill>
                          <a:latin typeface="+mn-lt"/>
                          <a:ea typeface="+mn-ea"/>
                          <a:cs typeface="+mn-cs"/>
                        </a:rPr>
                        <a:t>Measure BMD of lumbar spine and/or femoral neck after 1–2 years of T therapy in </a:t>
                      </a:r>
                      <a:r>
                        <a:rPr lang="en-GB" sz="1400" kern="1200" dirty="0" err="1">
                          <a:solidFill>
                            <a:schemeClr val="accent5"/>
                          </a:solidFill>
                          <a:latin typeface="+mn-lt"/>
                          <a:ea typeface="+mn-ea"/>
                          <a:cs typeface="+mn-cs"/>
                        </a:rPr>
                        <a:t>hypogonadal</a:t>
                      </a:r>
                      <a:r>
                        <a:rPr lang="en-GB" sz="1400" kern="1200" dirty="0">
                          <a:solidFill>
                            <a:schemeClr val="accent5"/>
                          </a:solidFill>
                          <a:latin typeface="+mn-lt"/>
                          <a:ea typeface="+mn-ea"/>
                          <a:cs typeface="+mn-cs"/>
                        </a:rPr>
                        <a:t> men with osteoporosis, consistent with regional standard of care</a:t>
                      </a:r>
                    </a:p>
                    <a:p>
                      <a:pPr marL="285750" indent="-285750">
                        <a:buFont typeface="Arial" panose="020B0604020202020204" pitchFamily="34" charset="0"/>
                        <a:buChar char="•"/>
                      </a:pPr>
                      <a:r>
                        <a:rPr lang="en-GB" sz="1400" kern="1200" dirty="0">
                          <a:solidFill>
                            <a:schemeClr val="accent5"/>
                          </a:solidFill>
                          <a:latin typeface="+mn-lt"/>
                          <a:ea typeface="+mn-ea"/>
                          <a:cs typeface="+mn-cs"/>
                        </a:rPr>
                        <a:t>For men 55–69 years and 40–69 years at increased risk for prostate cancer who choose prostate monitoring, perform DRE and check PSA level before initiating treatment; check PSA and perform digital rectal examination 3–12 months after initiating T treatment, and then in accordance with guidelines for prostate cancer screening depending on the age and race of the patient</a:t>
                      </a:r>
                    </a:p>
                    <a:p>
                      <a:pPr marL="285750" indent="-285750">
                        <a:buFont typeface="Arial" panose="020B0604020202020204" pitchFamily="34" charset="0"/>
                        <a:buChar char="•"/>
                      </a:pPr>
                      <a:r>
                        <a:rPr lang="en-GB" sz="1400" kern="1200" dirty="0">
                          <a:solidFill>
                            <a:schemeClr val="accent5"/>
                          </a:solidFill>
                          <a:latin typeface="+mn-lt"/>
                          <a:ea typeface="+mn-ea"/>
                          <a:cs typeface="+mn-cs"/>
                        </a:rPr>
                        <a:t>Evaluate formulation-specific adverse effects at each visit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EA5DA"/>
                    </a:solidFill>
                  </a:tcPr>
                </a:tc>
                <a:extLst>
                  <a:ext uri="{0D108BD9-81ED-4DB2-BD59-A6C34878D82A}">
                    <a16:rowId xmlns:a16="http://schemas.microsoft.com/office/drawing/2014/main" val="10000"/>
                  </a:ext>
                </a:extLst>
              </a:tr>
            </a:tbl>
          </a:graphicData>
        </a:graphic>
      </p:graphicFrame>
      <p:sp>
        <p:nvSpPr>
          <p:cNvPr id="29" name="TextBox 28">
            <a:extLst>
              <a:ext uri="{FF2B5EF4-FFF2-40B4-BE49-F238E27FC236}">
                <a16:creationId xmlns:a16="http://schemas.microsoft.com/office/drawing/2014/main" id="{DB121AE8-0DA8-466C-9B0D-5EBEF237C036}"/>
              </a:ext>
            </a:extLst>
          </p:cNvPr>
          <p:cNvSpPr txBox="1"/>
          <p:nvPr/>
        </p:nvSpPr>
        <p:spPr>
          <a:xfrm>
            <a:off x="1443452" y="5761803"/>
            <a:ext cx="873143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Poppins Light"/>
                <a:ea typeface="+mn-ea"/>
                <a:cs typeface="+mn-cs"/>
              </a:rPr>
              <a:t>TTh: testosterone therapy, T: testosterone, AE: adverse effect, PSA: prostate-specific antigen, DRE: digital rectal examination</a:t>
            </a:r>
          </a:p>
        </p:txBody>
      </p:sp>
      <p:sp>
        <p:nvSpPr>
          <p:cNvPr id="11" name="TextBox 10">
            <a:extLst>
              <a:ext uri="{FF2B5EF4-FFF2-40B4-BE49-F238E27FC236}">
                <a16:creationId xmlns:a16="http://schemas.microsoft.com/office/drawing/2014/main" id="{D20F87EB-C0F2-428D-9C10-8E18FAD7BC97}"/>
              </a:ext>
            </a:extLst>
          </p:cNvPr>
          <p:cNvSpPr txBox="1"/>
          <p:nvPr/>
        </p:nvSpPr>
        <p:spPr>
          <a:xfrm>
            <a:off x="585216" y="1444752"/>
            <a:ext cx="609447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Poppins Light"/>
                <a:ea typeface="+mn-ea"/>
                <a:cs typeface="Arial" panose="020B0604020202020204" pitchFamily="34" charset="0"/>
              </a:rPr>
              <a:t>4. Monitoring recommendations</a:t>
            </a:r>
          </a:p>
        </p:txBody>
      </p:sp>
    </p:spTree>
    <p:extLst>
      <p:ext uri="{BB962C8B-B14F-4D97-AF65-F5344CB8AC3E}">
        <p14:creationId xmlns:p14="http://schemas.microsoft.com/office/powerpoint/2010/main" val="23037150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93405"/>
            <a:ext cx="8229600" cy="593042"/>
          </a:xfrm>
        </p:spPr>
        <p:txBody>
          <a:bodyPr>
            <a:noAutofit/>
          </a:bodyPr>
          <a:lstStyle/>
          <a:p>
            <a:pPr algn="ctr"/>
            <a:r>
              <a:rPr lang="en-GB" dirty="0">
                <a:solidFill>
                  <a:srgbClr val="000000"/>
                </a:solidFill>
              </a:rPr>
              <a:t>Society for Endocrinology Position Statement May 2018</a:t>
            </a:r>
          </a:p>
        </p:txBody>
      </p:sp>
      <p:sp>
        <p:nvSpPr>
          <p:cNvPr id="3" name="Content Placeholder 2"/>
          <p:cNvSpPr>
            <a:spLocks noGrp="1"/>
          </p:cNvSpPr>
          <p:nvPr>
            <p:ph idx="1"/>
          </p:nvPr>
        </p:nvSpPr>
        <p:spPr>
          <a:xfrm>
            <a:off x="722376" y="1545336"/>
            <a:ext cx="10277855" cy="3791897"/>
          </a:xfrm>
        </p:spPr>
        <p:txBody>
          <a:bodyPr>
            <a:normAutofit/>
          </a:bodyPr>
          <a:lstStyle/>
          <a:p>
            <a:pPr>
              <a:spcBef>
                <a:spcPts val="1200"/>
              </a:spcBef>
              <a:buClrTx/>
            </a:pPr>
            <a:r>
              <a:rPr lang="en-GB" sz="1400" dirty="0">
                <a:solidFill>
                  <a:srgbClr val="000000"/>
                </a:solidFill>
              </a:rPr>
              <a:t>Hypogonadism is defined as a clinical syndrome complex that comprises symptoms and signs as well as biochemical evidence of testosterone deficiency. </a:t>
            </a:r>
          </a:p>
          <a:p>
            <a:pPr>
              <a:spcBef>
                <a:spcPts val="1200"/>
              </a:spcBef>
              <a:buClrTx/>
            </a:pPr>
            <a:r>
              <a:rPr lang="en-GB" sz="1400" dirty="0">
                <a:solidFill>
                  <a:srgbClr val="000000"/>
                </a:solidFill>
              </a:rPr>
              <a:t>It is increasingly recognised that older men with common medical conditions (e.g. obesity, metabolic syndrome, T2D, osteoporosis) have a higher prevalence of borderline low serum testosterone levels</a:t>
            </a:r>
          </a:p>
          <a:p>
            <a:pPr>
              <a:spcBef>
                <a:spcPts val="1200"/>
              </a:spcBef>
              <a:buClrTx/>
            </a:pPr>
            <a:r>
              <a:rPr lang="en-GB" sz="1400" dirty="0">
                <a:solidFill>
                  <a:srgbClr val="000000"/>
                </a:solidFill>
              </a:rPr>
              <a:t>A diagnosis of hypogonadism is more secure if it can be framed in the context of a recognised clinical syndrome (e.g. primary gonadal insufficiency from past chemotherapy, or secondary hypogonadism due to opiate analgesia).</a:t>
            </a:r>
          </a:p>
          <a:p>
            <a:pPr>
              <a:spcBef>
                <a:spcPts val="1200"/>
              </a:spcBef>
              <a:buClrTx/>
            </a:pPr>
            <a:r>
              <a:rPr lang="en-GB" sz="1400" dirty="0">
                <a:solidFill>
                  <a:srgbClr val="000000"/>
                </a:solidFill>
              </a:rPr>
              <a:t>A history of prostatic symptoms should be taken and measurement of PSA should be performed before commencing T treatment in men over 40 years </a:t>
            </a:r>
          </a:p>
          <a:p>
            <a:pPr>
              <a:spcBef>
                <a:spcPts val="1200"/>
              </a:spcBef>
              <a:buClrTx/>
            </a:pPr>
            <a:r>
              <a:rPr lang="en-GB" sz="1400" dirty="0">
                <a:solidFill>
                  <a:srgbClr val="000000"/>
                </a:solidFill>
              </a:rPr>
              <a:t>Since </a:t>
            </a:r>
            <a:r>
              <a:rPr lang="en-GB" sz="1400" dirty="0" err="1">
                <a:solidFill>
                  <a:srgbClr val="000000"/>
                </a:solidFill>
              </a:rPr>
              <a:t>TTh</a:t>
            </a:r>
            <a:r>
              <a:rPr lang="en-GB" sz="1400" dirty="0">
                <a:solidFill>
                  <a:srgbClr val="000000"/>
                </a:solidFill>
              </a:rPr>
              <a:t> may cause secondary polycythaemia, haematocrit should be assessed before and annually after therapy </a:t>
            </a:r>
          </a:p>
          <a:p>
            <a:pPr>
              <a:spcBef>
                <a:spcPts val="1200"/>
              </a:spcBef>
              <a:buClrTx/>
            </a:pPr>
            <a:r>
              <a:rPr lang="en-GB" sz="1400" dirty="0">
                <a:solidFill>
                  <a:srgbClr val="000000"/>
                </a:solidFill>
              </a:rPr>
              <a:t>T replacement should be used cautiously in men with symptomatic CVD</a:t>
            </a:r>
          </a:p>
          <a:p>
            <a:pPr>
              <a:spcBef>
                <a:spcPts val="1200"/>
              </a:spcBef>
              <a:buClrTx/>
            </a:pPr>
            <a:r>
              <a:rPr lang="en-GB" sz="1400" dirty="0">
                <a:solidFill>
                  <a:srgbClr val="000000"/>
                </a:solidFill>
              </a:rPr>
              <a:t>T treatment in the context of LOH should be considered only when a clinical diagnosis has been made and where there is a sound pathological basis for diagnosis </a:t>
            </a:r>
          </a:p>
        </p:txBody>
      </p:sp>
      <p:sp>
        <p:nvSpPr>
          <p:cNvPr id="6" name="TextBox 5"/>
          <p:cNvSpPr txBox="1"/>
          <p:nvPr/>
        </p:nvSpPr>
        <p:spPr>
          <a:xfrm>
            <a:off x="1612633" y="5896122"/>
            <a:ext cx="89667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Poppins Light"/>
                <a:ea typeface="+mn-ea"/>
                <a:cs typeface="+mn-cs"/>
              </a:rPr>
              <a:t>Society for Endocrinology Position Statement on Male Hypogonadism and Ageing</a:t>
            </a:r>
            <a:r>
              <a:rPr kumimoji="0" lang="en-US" sz="900" b="0" i="0" u="none" strike="noStrike" kern="1200" cap="none" spc="0" normalizeH="0" baseline="0" noProof="0" dirty="0">
                <a:ln>
                  <a:noFill/>
                </a:ln>
                <a:solidFill>
                  <a:srgbClr val="000000"/>
                </a:solidFill>
                <a:effectLst/>
                <a:uLnTx/>
                <a:uFillTx/>
                <a:latin typeface="Poppins Light"/>
                <a:ea typeface="+mn-ea"/>
                <a:cs typeface="+mn-cs"/>
              </a:rPr>
              <a:t>. Available at: </a:t>
            </a:r>
            <a:r>
              <a:rPr kumimoji="0" lang="en-GB" sz="900" b="0" i="0" u="none" strike="noStrike" kern="1200" cap="none" spc="0" normalizeH="0" baseline="0" noProof="0" dirty="0">
                <a:ln>
                  <a:noFill/>
                </a:ln>
                <a:solidFill>
                  <a:srgbClr val="000000"/>
                </a:solidFill>
                <a:effectLst/>
                <a:uLnTx/>
                <a:uFillTx/>
                <a:latin typeface="Poppins Light"/>
                <a:ea typeface="+mn-ea"/>
                <a:cs typeface="+mn-cs"/>
              </a:rPr>
              <a:t>https://www.endocrinology.org/clinical-practice/society-position-statements/ Accessed May 2019</a:t>
            </a:r>
            <a:r>
              <a:rPr kumimoji="0" lang="en-US" sz="800" b="0" i="0" u="none" strike="noStrike" kern="1200" cap="none" spc="0" normalizeH="0" baseline="0" noProof="0" dirty="0">
                <a:ln>
                  <a:noFill/>
                </a:ln>
                <a:solidFill>
                  <a:srgbClr val="7F7F7F"/>
                </a:solidFill>
                <a:effectLst/>
                <a:uLnTx/>
                <a:uFillTx/>
                <a:latin typeface="Arial"/>
                <a:ea typeface="+mn-ea"/>
                <a:cs typeface="+mn-cs"/>
              </a:rPr>
              <a:t>.</a:t>
            </a:r>
          </a:p>
        </p:txBody>
      </p:sp>
      <p:sp>
        <p:nvSpPr>
          <p:cNvPr id="7" name="TextBox 6"/>
          <p:cNvSpPr txBox="1"/>
          <p:nvPr/>
        </p:nvSpPr>
        <p:spPr>
          <a:xfrm>
            <a:off x="1612633" y="5649901"/>
            <a:ext cx="738506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Poppins Light"/>
                <a:ea typeface="+mn-ea"/>
                <a:cs typeface="+mn-cs"/>
              </a:rPr>
              <a:t>CVD, cardiovascular disease, LOH. Late-onset hypogonadism, PSA: prostate-specific antigen, T: testosterone </a:t>
            </a:r>
          </a:p>
        </p:txBody>
      </p:sp>
    </p:spTree>
    <p:extLst>
      <p:ext uri="{BB962C8B-B14F-4D97-AF65-F5344CB8AC3E}">
        <p14:creationId xmlns:p14="http://schemas.microsoft.com/office/powerpoint/2010/main" val="38810720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0212" y="192277"/>
            <a:ext cx="8706852" cy="873642"/>
          </a:xfrm>
        </p:spPr>
        <p:txBody>
          <a:bodyPr>
            <a:normAutofit/>
          </a:bodyPr>
          <a:lstStyle/>
          <a:p>
            <a:pPr algn="ctr"/>
            <a:r>
              <a:rPr lang="en-GB" dirty="0">
                <a:solidFill>
                  <a:srgbClr val="000000"/>
                </a:solidFill>
              </a:rPr>
              <a:t>TD Guideline Summary - 1</a:t>
            </a:r>
          </a:p>
        </p:txBody>
      </p:sp>
      <p:sp>
        <p:nvSpPr>
          <p:cNvPr id="3" name="Content Placeholder 2"/>
          <p:cNvSpPr>
            <a:spLocks noGrp="1"/>
          </p:cNvSpPr>
          <p:nvPr>
            <p:ph idx="1"/>
          </p:nvPr>
        </p:nvSpPr>
        <p:spPr>
          <a:xfrm>
            <a:off x="576072" y="1589568"/>
            <a:ext cx="10533888" cy="3574756"/>
          </a:xfrm>
        </p:spPr>
        <p:txBody>
          <a:bodyPr>
            <a:noAutofit/>
          </a:bodyPr>
          <a:lstStyle/>
          <a:p>
            <a:pPr marL="342900" lvl="1" indent="-342900">
              <a:spcBef>
                <a:spcPts val="0"/>
              </a:spcBef>
              <a:buClrTx/>
            </a:pPr>
            <a:r>
              <a:rPr lang="en-GB" sz="1500" dirty="0">
                <a:solidFill>
                  <a:srgbClr val="000000"/>
                </a:solidFill>
              </a:rPr>
              <a:t>Diagnosis of TD should only be made when patients have low TT levels (using 2 TT measurements taken on separate occasions, taken in early morning), combined with symptoms and/or signs (BSSM</a:t>
            </a:r>
            <a:r>
              <a:rPr lang="en-GB" sz="1500" baseline="30000" dirty="0">
                <a:solidFill>
                  <a:srgbClr val="000000"/>
                </a:solidFill>
              </a:rPr>
              <a:t>1</a:t>
            </a:r>
            <a:r>
              <a:rPr lang="en-GB" sz="1500" dirty="0">
                <a:solidFill>
                  <a:srgbClr val="000000"/>
                </a:solidFill>
              </a:rPr>
              <a:t>, EAU</a:t>
            </a:r>
            <a:r>
              <a:rPr lang="en-GB" sz="1500" baseline="30000" dirty="0">
                <a:solidFill>
                  <a:srgbClr val="000000"/>
                </a:solidFill>
              </a:rPr>
              <a:t>2</a:t>
            </a:r>
            <a:r>
              <a:rPr lang="en-GB" sz="1500" dirty="0">
                <a:solidFill>
                  <a:srgbClr val="000000"/>
                </a:solidFill>
              </a:rPr>
              <a:t>, ES</a:t>
            </a:r>
            <a:r>
              <a:rPr lang="en-GB" sz="1500" baseline="30000" dirty="0">
                <a:solidFill>
                  <a:srgbClr val="000000"/>
                </a:solidFill>
              </a:rPr>
              <a:t>3</a:t>
            </a:r>
            <a:r>
              <a:rPr lang="en-GB" sz="1500" dirty="0">
                <a:solidFill>
                  <a:srgbClr val="000000"/>
                </a:solidFill>
              </a:rPr>
              <a:t>, AUA</a:t>
            </a:r>
            <a:r>
              <a:rPr lang="en-GB" sz="1500" baseline="30000" dirty="0">
                <a:solidFill>
                  <a:srgbClr val="000000"/>
                </a:solidFill>
              </a:rPr>
              <a:t>4</a:t>
            </a:r>
            <a:r>
              <a:rPr lang="en-GB" sz="1500" dirty="0">
                <a:solidFill>
                  <a:srgbClr val="000000"/>
                </a:solidFill>
              </a:rPr>
              <a:t>)</a:t>
            </a:r>
          </a:p>
          <a:p>
            <a:pPr marL="342900" lvl="1" indent="-342900">
              <a:spcBef>
                <a:spcPts val="0"/>
              </a:spcBef>
              <a:buClrTx/>
            </a:pPr>
            <a:endParaRPr lang="en-GB" sz="1500" dirty="0">
              <a:solidFill>
                <a:srgbClr val="000000"/>
              </a:solidFill>
            </a:endParaRPr>
          </a:p>
          <a:p>
            <a:pPr marL="342900" lvl="1" indent="-342900">
              <a:spcBef>
                <a:spcPts val="0"/>
              </a:spcBef>
              <a:buClrTx/>
            </a:pPr>
            <a:r>
              <a:rPr lang="en-GB" sz="1500" dirty="0">
                <a:solidFill>
                  <a:srgbClr val="000000"/>
                </a:solidFill>
              </a:rPr>
              <a:t>Clinicians should inform testosterone deficient patients that low testosterone is a risk factor for CV disease (AUA</a:t>
            </a:r>
            <a:r>
              <a:rPr lang="en-GB" sz="1500" baseline="30000" dirty="0">
                <a:solidFill>
                  <a:srgbClr val="000000"/>
                </a:solidFill>
              </a:rPr>
              <a:t>4</a:t>
            </a:r>
            <a:r>
              <a:rPr lang="en-GB" sz="1500" dirty="0">
                <a:solidFill>
                  <a:srgbClr val="000000"/>
                </a:solidFill>
              </a:rPr>
              <a:t>)</a:t>
            </a:r>
          </a:p>
          <a:p>
            <a:pPr marL="342900" lvl="1" indent="-342900">
              <a:spcBef>
                <a:spcPts val="0"/>
              </a:spcBef>
              <a:buClrTx/>
            </a:pPr>
            <a:endParaRPr lang="en-GB" sz="1500" dirty="0">
              <a:solidFill>
                <a:srgbClr val="000000"/>
              </a:solidFill>
            </a:endParaRPr>
          </a:p>
          <a:p>
            <a:pPr>
              <a:spcBef>
                <a:spcPts val="0"/>
              </a:spcBef>
              <a:buClrTx/>
            </a:pPr>
            <a:r>
              <a:rPr lang="en-GB" sz="1500" dirty="0">
                <a:solidFill>
                  <a:srgbClr val="000000"/>
                </a:solidFill>
              </a:rPr>
              <a:t>  Prostate health should be assessed by DRE and PSA before initiating therapy. Follow-up by PSA testing at   </a:t>
            </a:r>
          </a:p>
          <a:p>
            <a:pPr marL="0" indent="0">
              <a:spcBef>
                <a:spcPts val="0"/>
              </a:spcBef>
              <a:buClrTx/>
              <a:buNone/>
            </a:pPr>
            <a:r>
              <a:rPr lang="en-GB" sz="1500" dirty="0">
                <a:solidFill>
                  <a:srgbClr val="000000"/>
                </a:solidFill>
              </a:rPr>
              <a:t>      3, 6 and 12 months and DRE 3–12 months after initiating T treatment, and thereafter annually for both   </a:t>
            </a:r>
          </a:p>
          <a:p>
            <a:pPr marL="0" indent="0">
              <a:spcBef>
                <a:spcPts val="0"/>
              </a:spcBef>
              <a:buClrTx/>
              <a:buNone/>
            </a:pPr>
            <a:r>
              <a:rPr lang="en-GB" sz="1500" dirty="0">
                <a:solidFill>
                  <a:srgbClr val="000000"/>
                </a:solidFill>
              </a:rPr>
              <a:t>      (BSSM</a:t>
            </a:r>
            <a:r>
              <a:rPr lang="en-GB" sz="1500" baseline="30000" dirty="0">
                <a:solidFill>
                  <a:srgbClr val="000000"/>
                </a:solidFill>
              </a:rPr>
              <a:t>1</a:t>
            </a:r>
            <a:r>
              <a:rPr lang="en-GB" sz="1500" dirty="0">
                <a:solidFill>
                  <a:srgbClr val="000000"/>
                </a:solidFill>
              </a:rPr>
              <a:t>, EAU</a:t>
            </a:r>
            <a:r>
              <a:rPr lang="en-GB" sz="1500" baseline="30000" dirty="0">
                <a:solidFill>
                  <a:srgbClr val="000000"/>
                </a:solidFill>
              </a:rPr>
              <a:t>2 </a:t>
            </a:r>
            <a:r>
              <a:rPr lang="en-GB" sz="1500" dirty="0">
                <a:solidFill>
                  <a:srgbClr val="000000"/>
                </a:solidFill>
              </a:rPr>
              <a:t>,ES</a:t>
            </a:r>
            <a:r>
              <a:rPr lang="en-GB" sz="1500" baseline="30000" dirty="0">
                <a:solidFill>
                  <a:srgbClr val="000000"/>
                </a:solidFill>
              </a:rPr>
              <a:t>3</a:t>
            </a:r>
            <a:r>
              <a:rPr lang="en-GB" sz="1500" dirty="0">
                <a:solidFill>
                  <a:srgbClr val="000000"/>
                </a:solidFill>
              </a:rPr>
              <a:t>) </a:t>
            </a:r>
          </a:p>
          <a:p>
            <a:pPr>
              <a:spcBef>
                <a:spcPts val="0"/>
              </a:spcBef>
              <a:buClrTx/>
            </a:pPr>
            <a:endParaRPr lang="en-GB" sz="1500" dirty="0">
              <a:solidFill>
                <a:srgbClr val="000000"/>
              </a:solidFill>
            </a:endParaRPr>
          </a:p>
          <a:p>
            <a:pPr marL="342900" lvl="1" indent="-342900">
              <a:spcBef>
                <a:spcPts val="0"/>
              </a:spcBef>
              <a:buClrTx/>
            </a:pPr>
            <a:r>
              <a:rPr lang="en-GB" sz="1500" dirty="0">
                <a:solidFill>
                  <a:srgbClr val="000000"/>
                </a:solidFill>
              </a:rPr>
              <a:t>Check haematocrit at baseline, 3–6 months after starting treatment, and then annually. If haematocrit is &gt;54% and remains high, consider stopping therapy and reintroducing at a lower dose or switching preparations (BSSM</a:t>
            </a:r>
            <a:r>
              <a:rPr lang="en-GB" sz="1500" baseline="30000" dirty="0">
                <a:solidFill>
                  <a:srgbClr val="000000"/>
                </a:solidFill>
              </a:rPr>
              <a:t>1</a:t>
            </a:r>
            <a:r>
              <a:rPr lang="en-GB" sz="1500" dirty="0">
                <a:solidFill>
                  <a:srgbClr val="000000"/>
                </a:solidFill>
              </a:rPr>
              <a:t>, EAU</a:t>
            </a:r>
            <a:r>
              <a:rPr lang="en-GB" sz="1500" baseline="30000" dirty="0">
                <a:solidFill>
                  <a:srgbClr val="000000"/>
                </a:solidFill>
              </a:rPr>
              <a:t>2</a:t>
            </a:r>
            <a:r>
              <a:rPr lang="en-GB" sz="1500" dirty="0">
                <a:solidFill>
                  <a:srgbClr val="000000"/>
                </a:solidFill>
              </a:rPr>
              <a:t>, ES</a:t>
            </a:r>
            <a:r>
              <a:rPr lang="en-GB" sz="1500" baseline="30000" dirty="0">
                <a:solidFill>
                  <a:srgbClr val="000000"/>
                </a:solidFill>
              </a:rPr>
              <a:t>3</a:t>
            </a:r>
            <a:r>
              <a:rPr lang="en-GB" sz="1500" dirty="0">
                <a:solidFill>
                  <a:srgbClr val="000000"/>
                </a:solidFill>
              </a:rPr>
              <a:t>)</a:t>
            </a:r>
          </a:p>
          <a:p>
            <a:pPr marL="342900" lvl="1" indent="-342900">
              <a:spcBef>
                <a:spcPts val="0"/>
              </a:spcBef>
              <a:buClrTx/>
            </a:pPr>
            <a:endParaRPr lang="en-GB" sz="1500" dirty="0">
              <a:solidFill>
                <a:srgbClr val="000000"/>
              </a:solidFill>
            </a:endParaRPr>
          </a:p>
          <a:p>
            <a:pPr marL="342900" lvl="1" indent="-342900">
              <a:spcBef>
                <a:spcPts val="0"/>
              </a:spcBef>
              <a:buClrTx/>
            </a:pPr>
            <a:r>
              <a:rPr lang="en-GB" sz="1500" dirty="0">
                <a:solidFill>
                  <a:srgbClr val="000000"/>
                </a:solidFill>
              </a:rPr>
              <a:t>Assess response to therapy at regular intervals within the first year and then annually thereafter (BSSM</a:t>
            </a:r>
            <a:r>
              <a:rPr lang="en-GB" sz="1500" baseline="30000" dirty="0">
                <a:solidFill>
                  <a:srgbClr val="000000"/>
                </a:solidFill>
              </a:rPr>
              <a:t>1</a:t>
            </a:r>
            <a:r>
              <a:rPr lang="en-GB" sz="1500" dirty="0">
                <a:solidFill>
                  <a:srgbClr val="000000"/>
                </a:solidFill>
              </a:rPr>
              <a:t>, EAU</a:t>
            </a:r>
            <a:r>
              <a:rPr lang="en-GB" sz="1500" baseline="30000" dirty="0">
                <a:solidFill>
                  <a:srgbClr val="000000"/>
                </a:solidFill>
              </a:rPr>
              <a:t>2</a:t>
            </a:r>
            <a:r>
              <a:rPr lang="en-GB" sz="1500" dirty="0">
                <a:solidFill>
                  <a:srgbClr val="000000"/>
                </a:solidFill>
              </a:rPr>
              <a:t>, ES</a:t>
            </a:r>
            <a:r>
              <a:rPr lang="en-GB" sz="1500" baseline="30000" dirty="0">
                <a:solidFill>
                  <a:srgbClr val="000000"/>
                </a:solidFill>
              </a:rPr>
              <a:t>3</a:t>
            </a:r>
            <a:r>
              <a:rPr lang="en-GB" sz="1500" dirty="0">
                <a:solidFill>
                  <a:srgbClr val="000000"/>
                </a:solidFill>
              </a:rPr>
              <a:t>)</a:t>
            </a:r>
          </a:p>
          <a:p>
            <a:pPr marL="0" indent="0">
              <a:buNone/>
            </a:pPr>
            <a:endParaRPr lang="en-GB" sz="1400" dirty="0"/>
          </a:p>
        </p:txBody>
      </p:sp>
      <p:sp>
        <p:nvSpPr>
          <p:cNvPr id="6" name="Rectangle 5"/>
          <p:cNvSpPr/>
          <p:nvPr/>
        </p:nvSpPr>
        <p:spPr>
          <a:xfrm>
            <a:off x="1600293" y="5873068"/>
            <a:ext cx="9854745"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Poppins Light"/>
                <a:ea typeface="+mn-ea"/>
                <a:cs typeface="+mn-cs"/>
              </a:rPr>
              <a:t>1. Hackett G, et al. J Sex Med 2017;14:1504-23; 2. </a:t>
            </a:r>
            <a:r>
              <a:rPr kumimoji="0" lang="en-US" sz="1000" b="0" i="0" u="none" strike="noStrike" kern="1200" cap="none" spc="0" normalizeH="0" baseline="0" noProof="0" dirty="0" err="1">
                <a:ln>
                  <a:noFill/>
                </a:ln>
                <a:solidFill>
                  <a:srgbClr val="000000"/>
                </a:solidFill>
                <a:effectLst/>
                <a:uLnTx/>
                <a:uFillTx/>
                <a:latin typeface="Poppins Light"/>
                <a:ea typeface="+mn-ea"/>
                <a:cs typeface="+mn-cs"/>
              </a:rPr>
              <a:t>Dohle</a:t>
            </a:r>
            <a:r>
              <a:rPr kumimoji="0" lang="en-US" sz="1000" b="0" i="0" u="none" strike="noStrike" kern="1200" cap="none" spc="0" normalizeH="0" baseline="0" noProof="0" dirty="0">
                <a:ln>
                  <a:noFill/>
                </a:ln>
                <a:solidFill>
                  <a:srgbClr val="000000"/>
                </a:solidFill>
                <a:effectLst/>
                <a:uLnTx/>
                <a:uFillTx/>
                <a:latin typeface="Poppins Light"/>
                <a:ea typeface="+mn-ea"/>
                <a:cs typeface="+mn-cs"/>
              </a:rPr>
              <a:t> GR, et al. European Association of Urology 2015. Available at: https://uroweb.org/wp-content/uploads/18-Male-Hypogonadism_LR1.pdf Accessed May 2019; 3. </a:t>
            </a:r>
            <a:r>
              <a:rPr kumimoji="0" lang="en-US" sz="1000" b="0" i="0" u="none" strike="noStrike" kern="1200" cap="none" spc="0" normalizeH="0" baseline="0" noProof="0" dirty="0" err="1">
                <a:ln>
                  <a:noFill/>
                </a:ln>
                <a:solidFill>
                  <a:srgbClr val="000000"/>
                </a:solidFill>
                <a:effectLst/>
                <a:uLnTx/>
                <a:uFillTx/>
                <a:latin typeface="Poppins Light"/>
                <a:ea typeface="+mn-ea"/>
                <a:cs typeface="+mn-cs"/>
              </a:rPr>
              <a:t>Bhasin</a:t>
            </a:r>
            <a:r>
              <a:rPr kumimoji="0" lang="en-US" sz="1000" b="0" i="0" u="none" strike="noStrike" kern="1200" cap="none" spc="0" normalizeH="0" baseline="0" noProof="0" dirty="0">
                <a:ln>
                  <a:noFill/>
                </a:ln>
                <a:solidFill>
                  <a:srgbClr val="000000"/>
                </a:solidFill>
                <a:effectLst/>
                <a:uLnTx/>
                <a:uFillTx/>
                <a:latin typeface="Poppins Light"/>
                <a:ea typeface="+mn-ea"/>
                <a:cs typeface="+mn-cs"/>
              </a:rPr>
              <a:t> S, et al. J </a:t>
            </a:r>
            <a:r>
              <a:rPr kumimoji="0" lang="en-US" sz="1000" b="0" i="0" u="none" strike="noStrike" kern="1200" cap="none" spc="0" normalizeH="0" baseline="0" noProof="0" dirty="0" err="1">
                <a:ln>
                  <a:noFill/>
                </a:ln>
                <a:solidFill>
                  <a:srgbClr val="000000"/>
                </a:solidFill>
                <a:effectLst/>
                <a:uLnTx/>
                <a:uFillTx/>
                <a:latin typeface="Poppins Light"/>
                <a:ea typeface="+mn-ea"/>
                <a:cs typeface="+mn-cs"/>
              </a:rPr>
              <a:t>Clin</a:t>
            </a:r>
            <a:r>
              <a:rPr kumimoji="0" lang="en-US" sz="1000" b="0" i="0" u="none" strike="noStrike" kern="1200" cap="none" spc="0" normalizeH="0" baseline="0" noProof="0" dirty="0">
                <a:ln>
                  <a:noFill/>
                </a:ln>
                <a:solidFill>
                  <a:srgbClr val="000000"/>
                </a:solidFill>
                <a:effectLst/>
                <a:uLnTx/>
                <a:uFillTx/>
                <a:latin typeface="Poppins Light"/>
                <a:ea typeface="+mn-ea"/>
                <a:cs typeface="+mn-cs"/>
              </a:rPr>
              <a:t> </a:t>
            </a:r>
            <a:r>
              <a:rPr kumimoji="0" lang="en-US" sz="1000" b="0" i="0" u="none" strike="noStrike" kern="1200" cap="none" spc="0" normalizeH="0" baseline="0" noProof="0" dirty="0" err="1">
                <a:ln>
                  <a:noFill/>
                </a:ln>
                <a:solidFill>
                  <a:srgbClr val="000000"/>
                </a:solidFill>
                <a:effectLst/>
                <a:uLnTx/>
                <a:uFillTx/>
                <a:latin typeface="Poppins Light"/>
                <a:ea typeface="+mn-ea"/>
                <a:cs typeface="+mn-cs"/>
              </a:rPr>
              <a:t>Endocrinol</a:t>
            </a:r>
            <a:r>
              <a:rPr kumimoji="0" lang="en-US" sz="1000" b="0" i="0" u="none" strike="noStrike" kern="1200" cap="none" spc="0" normalizeH="0" baseline="0" noProof="0" dirty="0">
                <a:ln>
                  <a:noFill/>
                </a:ln>
                <a:solidFill>
                  <a:srgbClr val="000000"/>
                </a:solidFill>
                <a:effectLst/>
                <a:uLnTx/>
                <a:uFillTx/>
                <a:latin typeface="Poppins Light"/>
                <a:ea typeface="+mn-ea"/>
                <a:cs typeface="+mn-cs"/>
              </a:rPr>
              <a:t> </a:t>
            </a:r>
            <a:r>
              <a:rPr kumimoji="0" lang="en-US" sz="1000" b="0" i="0" u="none" strike="noStrike" kern="1200" cap="none" spc="0" normalizeH="0" baseline="0" noProof="0" dirty="0" err="1">
                <a:ln>
                  <a:noFill/>
                </a:ln>
                <a:solidFill>
                  <a:srgbClr val="000000"/>
                </a:solidFill>
                <a:effectLst/>
                <a:uLnTx/>
                <a:uFillTx/>
                <a:latin typeface="Poppins Light"/>
                <a:ea typeface="+mn-ea"/>
                <a:cs typeface="+mn-cs"/>
              </a:rPr>
              <a:t>Metab</a:t>
            </a:r>
            <a:r>
              <a:rPr kumimoji="0" lang="en-US" sz="1000" b="0" i="0" u="none" strike="noStrike" kern="1200" cap="none" spc="0" normalizeH="0" baseline="0" noProof="0" dirty="0">
                <a:ln>
                  <a:noFill/>
                </a:ln>
                <a:solidFill>
                  <a:srgbClr val="000000"/>
                </a:solidFill>
                <a:effectLst/>
                <a:uLnTx/>
                <a:uFillTx/>
                <a:latin typeface="Poppins Light"/>
                <a:ea typeface="+mn-ea"/>
                <a:cs typeface="+mn-cs"/>
              </a:rPr>
              <a:t> 2018;103(5):1715-44; 4. </a:t>
            </a:r>
            <a:r>
              <a:rPr kumimoji="0" lang="en-US" sz="1000" b="0" i="0" u="none" strike="noStrike" kern="1200" cap="none" spc="0" normalizeH="0" baseline="0" noProof="0" dirty="0" err="1">
                <a:ln>
                  <a:noFill/>
                </a:ln>
                <a:solidFill>
                  <a:srgbClr val="000000"/>
                </a:solidFill>
                <a:effectLst/>
                <a:uLnTx/>
                <a:uFillTx/>
                <a:latin typeface="Poppins Light"/>
                <a:ea typeface="+mn-ea"/>
                <a:cs typeface="+mn-cs"/>
              </a:rPr>
              <a:t>Mulhall</a:t>
            </a:r>
            <a:r>
              <a:rPr kumimoji="0" lang="en-US" sz="1000" b="0" i="0" u="none" strike="noStrike" kern="1200" cap="none" spc="0" normalizeH="0" baseline="0" noProof="0" dirty="0">
                <a:ln>
                  <a:noFill/>
                </a:ln>
                <a:solidFill>
                  <a:srgbClr val="000000"/>
                </a:solidFill>
                <a:effectLst/>
                <a:uLnTx/>
                <a:uFillTx/>
                <a:latin typeface="Poppins Light"/>
                <a:ea typeface="+mn-ea"/>
                <a:cs typeface="+mn-cs"/>
              </a:rPr>
              <a:t> JP, et al. American Urological Association 2018. </a:t>
            </a:r>
          </a:p>
        </p:txBody>
      </p:sp>
      <p:sp>
        <p:nvSpPr>
          <p:cNvPr id="5" name="TextBox 4">
            <a:extLst>
              <a:ext uri="{FF2B5EF4-FFF2-40B4-BE49-F238E27FC236}">
                <a16:creationId xmlns:a16="http://schemas.microsoft.com/office/drawing/2014/main" id="{ED71184B-BFC7-43EB-845E-333B22067A38}"/>
              </a:ext>
            </a:extLst>
          </p:cNvPr>
          <p:cNvSpPr txBox="1"/>
          <p:nvPr/>
        </p:nvSpPr>
        <p:spPr>
          <a:xfrm>
            <a:off x="1602687" y="5687973"/>
            <a:ext cx="985474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Poppins Light"/>
                <a:ea typeface="+mn-ea"/>
                <a:cs typeface="+mn-cs"/>
              </a:rPr>
              <a:t>TD – Testosterone Deficiency; TT – Total Testosterone; DRE – Digital Rectal Examination; PSA - prostate-specific antigen; T - testosterone; T2D – Type 2 Diabetes; CV - Cardiovascular </a:t>
            </a:r>
          </a:p>
        </p:txBody>
      </p:sp>
    </p:spTree>
    <p:extLst>
      <p:ext uri="{BB962C8B-B14F-4D97-AF65-F5344CB8AC3E}">
        <p14:creationId xmlns:p14="http://schemas.microsoft.com/office/powerpoint/2010/main" val="18262642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608" y="432294"/>
            <a:ext cx="11045952" cy="564858"/>
          </a:xfrm>
        </p:spPr>
        <p:txBody>
          <a:bodyPr>
            <a:noAutofit/>
          </a:bodyPr>
          <a:lstStyle/>
          <a:p>
            <a:pPr algn="ctr"/>
            <a:r>
              <a:rPr lang="en-GB" sz="3200" dirty="0">
                <a:solidFill>
                  <a:schemeClr val="accent5"/>
                </a:solidFill>
              </a:rPr>
              <a:t>2. Guideline recommendations for screening men with T2DM, obesity, chronic opiate use and ED for TD </a:t>
            </a:r>
            <a:endParaRPr lang="en-US" sz="3200" dirty="0">
              <a:solidFill>
                <a:schemeClr val="accent5"/>
              </a:solidFill>
            </a:endParaRPr>
          </a:p>
        </p:txBody>
      </p:sp>
      <p:sp>
        <p:nvSpPr>
          <p:cNvPr id="3" name="Content Placeholder 2"/>
          <p:cNvSpPr>
            <a:spLocks noGrp="1"/>
          </p:cNvSpPr>
          <p:nvPr>
            <p:ph idx="1"/>
          </p:nvPr>
        </p:nvSpPr>
        <p:spPr>
          <a:xfrm>
            <a:off x="786384" y="1682963"/>
            <a:ext cx="10113264" cy="3492074"/>
          </a:xfrm>
        </p:spPr>
        <p:txBody>
          <a:bodyPr>
            <a:normAutofit/>
          </a:bodyPr>
          <a:lstStyle/>
          <a:p>
            <a:pPr marL="0" indent="0">
              <a:spcAft>
                <a:spcPts val="200"/>
              </a:spcAft>
              <a:buClrTx/>
              <a:buNone/>
            </a:pPr>
            <a:r>
              <a:rPr lang="en-GB" sz="1800" b="1" dirty="0">
                <a:solidFill>
                  <a:schemeClr val="accent5"/>
                </a:solidFill>
              </a:rPr>
              <a:t>In recent years, established specialist medical societies have produced guidance on which male patients should be screened for TD.</a:t>
            </a:r>
            <a:r>
              <a:rPr lang="en-US" sz="1800" b="1" dirty="0">
                <a:solidFill>
                  <a:schemeClr val="accent5"/>
                </a:solidFill>
              </a:rPr>
              <a:t> The guidelines include:</a:t>
            </a:r>
          </a:p>
          <a:p>
            <a:pPr>
              <a:spcAft>
                <a:spcPts val="200"/>
              </a:spcAft>
              <a:buClrTx/>
              <a:buFont typeface="Arial" panose="020B0604020202020204" pitchFamily="34" charset="0"/>
              <a:buChar char="•"/>
            </a:pPr>
            <a:endParaRPr lang="en-US" sz="1600" dirty="0">
              <a:solidFill>
                <a:schemeClr val="accent5"/>
              </a:solidFill>
            </a:endParaRPr>
          </a:p>
          <a:p>
            <a:pPr marL="468312" lvl="1">
              <a:spcAft>
                <a:spcPts val="200"/>
              </a:spcAft>
              <a:buClrTx/>
              <a:buFont typeface="Wingdings" panose="05000000000000000000" pitchFamily="2" charset="2"/>
              <a:buChar char="q"/>
            </a:pPr>
            <a:r>
              <a:rPr lang="en-US" sz="1600" dirty="0">
                <a:solidFill>
                  <a:schemeClr val="accent5"/>
                </a:solidFill>
              </a:rPr>
              <a:t>British Society for Sexual Medicine Guidelines (BSSM)</a:t>
            </a:r>
          </a:p>
          <a:p>
            <a:pPr marL="468312" lvl="1">
              <a:spcAft>
                <a:spcPts val="200"/>
              </a:spcAft>
              <a:buClrTx/>
              <a:buFont typeface="Wingdings" panose="05000000000000000000" pitchFamily="2" charset="2"/>
              <a:buChar char="q"/>
            </a:pPr>
            <a:r>
              <a:rPr lang="en-US" sz="1600" dirty="0">
                <a:solidFill>
                  <a:schemeClr val="accent5"/>
                </a:solidFill>
              </a:rPr>
              <a:t>American Association of Clinical Endocrinologists (AACE) and American College of Endocrinology (ACE) Guidelines</a:t>
            </a:r>
          </a:p>
          <a:p>
            <a:pPr marL="468312" lvl="1">
              <a:spcAft>
                <a:spcPts val="200"/>
              </a:spcAft>
              <a:buClrTx/>
              <a:buFont typeface="Wingdings" panose="05000000000000000000" pitchFamily="2" charset="2"/>
              <a:buChar char="q"/>
            </a:pPr>
            <a:r>
              <a:rPr lang="en-US" sz="1600" dirty="0">
                <a:solidFill>
                  <a:schemeClr val="accent5"/>
                </a:solidFill>
              </a:rPr>
              <a:t>European Association of Urology (EAU) Guidelines</a:t>
            </a:r>
          </a:p>
          <a:p>
            <a:pPr marL="468312" lvl="1">
              <a:spcAft>
                <a:spcPts val="200"/>
              </a:spcAft>
              <a:buClrTx/>
              <a:buFont typeface="Wingdings" panose="05000000000000000000" pitchFamily="2" charset="2"/>
              <a:buChar char="q"/>
            </a:pPr>
            <a:r>
              <a:rPr lang="en-US" sz="1600" dirty="0">
                <a:solidFill>
                  <a:schemeClr val="accent5"/>
                </a:solidFill>
              </a:rPr>
              <a:t>Endocrine Society (ES) Guidelines</a:t>
            </a:r>
          </a:p>
          <a:p>
            <a:pPr marL="468312" lvl="1">
              <a:spcAft>
                <a:spcPts val="200"/>
              </a:spcAft>
              <a:buClrTx/>
              <a:buFont typeface="Wingdings" panose="05000000000000000000" pitchFamily="2" charset="2"/>
              <a:buChar char="q"/>
            </a:pPr>
            <a:r>
              <a:rPr lang="en-US" sz="1600" dirty="0">
                <a:solidFill>
                  <a:schemeClr val="accent5"/>
                </a:solidFill>
              </a:rPr>
              <a:t>American Urological Association (AUA) Guidelines</a:t>
            </a:r>
          </a:p>
          <a:p>
            <a:pPr marL="468312" lvl="1">
              <a:spcAft>
                <a:spcPts val="200"/>
              </a:spcAft>
              <a:buClrTx/>
              <a:buFont typeface="Wingdings" panose="05000000000000000000" pitchFamily="2" charset="2"/>
              <a:buChar char="q"/>
            </a:pPr>
            <a:r>
              <a:rPr lang="en-US" sz="1600" dirty="0">
                <a:solidFill>
                  <a:schemeClr val="accent5"/>
                </a:solidFill>
              </a:rPr>
              <a:t>American Diabetes Association (ADA) Guidelines</a:t>
            </a:r>
          </a:p>
          <a:p>
            <a:pPr>
              <a:spcAft>
                <a:spcPts val="200"/>
              </a:spcAft>
            </a:pPr>
            <a:endParaRPr lang="en-US" sz="1600" dirty="0"/>
          </a:p>
          <a:p>
            <a:pPr marL="0" indent="0">
              <a:spcAft>
                <a:spcPts val="200"/>
              </a:spcAft>
              <a:buNone/>
            </a:pPr>
            <a:endParaRPr lang="en-US" dirty="0"/>
          </a:p>
        </p:txBody>
      </p:sp>
      <p:sp>
        <p:nvSpPr>
          <p:cNvPr id="4" name="Rectangle 3"/>
          <p:cNvSpPr/>
          <p:nvPr/>
        </p:nvSpPr>
        <p:spPr>
          <a:xfrm>
            <a:off x="1477659" y="5781750"/>
            <a:ext cx="9522573" cy="5078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Poppins Light"/>
                <a:ea typeface="+mn-ea"/>
                <a:cs typeface="+mn-cs"/>
              </a:rPr>
              <a:t>1. Hackett G, et al. J Sex Med 2017;14:1504-23; 2. </a:t>
            </a:r>
            <a:r>
              <a:rPr kumimoji="0" lang="en-US" sz="900" b="0" i="0" u="none" strike="noStrike" kern="1200" cap="none" spc="0" normalizeH="0" baseline="0" noProof="0" dirty="0" err="1">
                <a:ln>
                  <a:noFill/>
                </a:ln>
                <a:solidFill>
                  <a:srgbClr val="000000"/>
                </a:solidFill>
                <a:effectLst/>
                <a:uLnTx/>
                <a:uFillTx/>
                <a:latin typeface="Poppins Light"/>
                <a:ea typeface="+mn-ea"/>
                <a:cs typeface="+mn-cs"/>
              </a:rPr>
              <a:t>Dohle</a:t>
            </a:r>
            <a:r>
              <a:rPr kumimoji="0" lang="en-US" sz="900" b="0" i="0" u="none" strike="noStrike" kern="1200" cap="none" spc="0" normalizeH="0" baseline="0" noProof="0" dirty="0">
                <a:ln>
                  <a:noFill/>
                </a:ln>
                <a:solidFill>
                  <a:srgbClr val="000000"/>
                </a:solidFill>
                <a:effectLst/>
                <a:uLnTx/>
                <a:uFillTx/>
                <a:latin typeface="Poppins Light"/>
                <a:ea typeface="+mn-ea"/>
                <a:cs typeface="+mn-cs"/>
              </a:rPr>
              <a:t> GR, et al. European Association of Urology 2015. Available at: https://uroweb.org/wp-content/uploads/18-Male-Hypogonadism_LR1.pdf Accessed May 2019; </a:t>
            </a:r>
            <a:r>
              <a:rPr kumimoji="0" lang="en-GB" sz="900" b="0" i="0" u="none" strike="noStrike" kern="1200" cap="none" spc="0" normalizeH="0" baseline="0" noProof="0" dirty="0">
                <a:ln>
                  <a:noFill/>
                </a:ln>
                <a:solidFill>
                  <a:srgbClr val="000000"/>
                </a:solidFill>
                <a:effectLst/>
                <a:uLnTx/>
                <a:uFillTx/>
                <a:latin typeface="Poppins Light"/>
                <a:ea typeface="+mn-ea"/>
                <a:cs typeface="+mn-cs"/>
              </a:rPr>
              <a:t>3. Mulhall JP, et al. American Urological Association 2018. </a:t>
            </a:r>
            <a:r>
              <a:rPr kumimoji="0" lang="en-US" sz="900" b="0" i="0" u="none" strike="noStrike" kern="1200" cap="none" spc="0" normalizeH="0" baseline="0" noProof="0" dirty="0">
                <a:ln>
                  <a:noFill/>
                </a:ln>
                <a:solidFill>
                  <a:srgbClr val="000000"/>
                </a:solidFill>
                <a:effectLst/>
                <a:uLnTx/>
                <a:uFillTx/>
                <a:latin typeface="Poppins Light"/>
                <a:ea typeface="+mn-ea"/>
                <a:cs typeface="+mn-cs"/>
              </a:rPr>
              <a:t>4. </a:t>
            </a:r>
            <a:r>
              <a:rPr kumimoji="0" lang="en-US" sz="900" b="0" i="0" u="none" strike="noStrike" kern="1200" cap="none" spc="0" normalizeH="0" baseline="0" noProof="0" dirty="0" err="1">
                <a:ln>
                  <a:noFill/>
                </a:ln>
                <a:solidFill>
                  <a:srgbClr val="000000"/>
                </a:solidFill>
                <a:effectLst/>
                <a:uLnTx/>
                <a:uFillTx/>
                <a:latin typeface="Poppins Light"/>
                <a:ea typeface="+mn-ea"/>
                <a:cs typeface="+mn-cs"/>
              </a:rPr>
              <a:t>Bhasin</a:t>
            </a:r>
            <a:r>
              <a:rPr kumimoji="0" lang="en-US" sz="900" b="0" i="0" u="none" strike="noStrike" kern="1200" cap="none" spc="0" normalizeH="0" baseline="0" noProof="0" dirty="0">
                <a:ln>
                  <a:noFill/>
                </a:ln>
                <a:solidFill>
                  <a:srgbClr val="000000"/>
                </a:solidFill>
                <a:effectLst/>
                <a:uLnTx/>
                <a:uFillTx/>
                <a:latin typeface="Poppins Light"/>
                <a:ea typeface="+mn-ea"/>
                <a:cs typeface="+mn-cs"/>
              </a:rPr>
              <a:t> S, et al. J Clin Endocrinol </a:t>
            </a:r>
            <a:r>
              <a:rPr kumimoji="0" lang="en-US" sz="900" b="0" i="0" u="none" strike="noStrike" kern="1200" cap="none" spc="0" normalizeH="0" baseline="0" noProof="0" dirty="0" err="1">
                <a:ln>
                  <a:noFill/>
                </a:ln>
                <a:solidFill>
                  <a:srgbClr val="000000"/>
                </a:solidFill>
                <a:effectLst/>
                <a:uLnTx/>
                <a:uFillTx/>
                <a:latin typeface="Poppins Light"/>
                <a:ea typeface="+mn-ea"/>
                <a:cs typeface="+mn-cs"/>
              </a:rPr>
              <a:t>Metab</a:t>
            </a:r>
            <a:r>
              <a:rPr kumimoji="0" lang="en-US" sz="900" b="0" i="0" u="none" strike="noStrike" kern="1200" cap="none" spc="0" normalizeH="0" baseline="0" noProof="0" dirty="0">
                <a:ln>
                  <a:noFill/>
                </a:ln>
                <a:solidFill>
                  <a:srgbClr val="000000"/>
                </a:solidFill>
                <a:effectLst/>
                <a:uLnTx/>
                <a:uFillTx/>
                <a:latin typeface="Poppins Light"/>
                <a:ea typeface="+mn-ea"/>
                <a:cs typeface="+mn-cs"/>
              </a:rPr>
              <a:t> 2018;103(5):1715-44; 5. https://www.endocrinology.org/media/2710/male-hypogonadism-and-ageing-2018.pdf Accessed June 2019</a:t>
            </a:r>
          </a:p>
        </p:txBody>
      </p:sp>
    </p:spTree>
    <p:extLst>
      <p:ext uri="{BB962C8B-B14F-4D97-AF65-F5344CB8AC3E}">
        <p14:creationId xmlns:p14="http://schemas.microsoft.com/office/powerpoint/2010/main" val="472785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730364C6-E821-4D5E-96F0-69B45593A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063552" y="1617189"/>
            <a:ext cx="8147248" cy="44971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551B77ED-C4AF-47CE-90C9-B48E9DD225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553" y="207963"/>
            <a:ext cx="8070480" cy="1439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2241BF9F-F659-4105-B702-E824968263FD}"/>
              </a:ext>
            </a:extLst>
          </p:cNvPr>
          <p:cNvSpPr/>
          <p:nvPr/>
        </p:nvSpPr>
        <p:spPr>
          <a:xfrm>
            <a:off x="2440546" y="6465371"/>
            <a:ext cx="7393259" cy="369332"/>
          </a:xfrm>
          <a:prstGeom prst="rect">
            <a:avLst/>
          </a:prstGeom>
        </p:spPr>
        <p:txBody>
          <a:bodyPr wrap="square">
            <a:spAutoFit/>
          </a:bodyPr>
          <a:lstStyle/>
          <a:p>
            <a:r>
              <a:rPr lang="en-GB" b="1" dirty="0">
                <a:solidFill>
                  <a:schemeClr val="bg1"/>
                </a:solidFill>
              </a:rPr>
              <a:t>TRENDS IN UROLOGY &amp; MEN’S HEALTH SEPTEMBER/OCTOBER 2013</a:t>
            </a:r>
          </a:p>
        </p:txBody>
      </p:sp>
    </p:spTree>
    <p:extLst>
      <p:ext uri="{BB962C8B-B14F-4D97-AF65-F5344CB8AC3E}">
        <p14:creationId xmlns:p14="http://schemas.microsoft.com/office/powerpoint/2010/main" val="1868518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48" y="265658"/>
            <a:ext cx="10917936" cy="685317"/>
          </a:xfrm>
        </p:spPr>
        <p:txBody>
          <a:bodyPr>
            <a:noAutofit/>
          </a:bodyPr>
          <a:lstStyle/>
          <a:p>
            <a:pPr algn="ctr"/>
            <a:r>
              <a:rPr lang="en-US" dirty="0">
                <a:solidFill>
                  <a:srgbClr val="000000"/>
                </a:solidFill>
              </a:rPr>
              <a:t>Men with type 2 diabetes mellitus (T2DM)</a:t>
            </a:r>
          </a:p>
        </p:txBody>
      </p:sp>
      <p:sp>
        <p:nvSpPr>
          <p:cNvPr id="3" name="Content Placeholder 2"/>
          <p:cNvSpPr>
            <a:spLocks noGrp="1"/>
          </p:cNvSpPr>
          <p:nvPr>
            <p:ph idx="1"/>
          </p:nvPr>
        </p:nvSpPr>
        <p:spPr>
          <a:xfrm>
            <a:off x="722376" y="1380744"/>
            <a:ext cx="10378439" cy="3590702"/>
          </a:xfrm>
        </p:spPr>
        <p:txBody>
          <a:bodyPr>
            <a:normAutofit/>
          </a:bodyPr>
          <a:lstStyle/>
          <a:p>
            <a:pPr>
              <a:buClrTx/>
              <a:buFont typeface="Arial" panose="020B0604020202020204" pitchFamily="34" charset="0"/>
              <a:buChar char="•"/>
            </a:pPr>
            <a:r>
              <a:rPr lang="en-US" sz="1800" dirty="0">
                <a:solidFill>
                  <a:srgbClr val="000000"/>
                </a:solidFill>
              </a:rPr>
              <a:t>The BSSM recommend screening for TD in all men with T2DM</a:t>
            </a:r>
            <a:r>
              <a:rPr lang="en-US" sz="1800" baseline="30000" dirty="0">
                <a:solidFill>
                  <a:srgbClr val="000000"/>
                </a:solidFill>
              </a:rPr>
              <a:t>1</a:t>
            </a:r>
          </a:p>
          <a:p>
            <a:pPr>
              <a:buClrTx/>
              <a:buFont typeface="Arial" panose="020B0604020202020204" pitchFamily="34" charset="0"/>
              <a:buChar char="•"/>
            </a:pPr>
            <a:r>
              <a:rPr lang="en-US" sz="1800" dirty="0">
                <a:solidFill>
                  <a:srgbClr val="000000"/>
                </a:solidFill>
              </a:rPr>
              <a:t>The American Association of Clinical Endocrinologists (AACE) and American College of Endocrinology (ACE) recommend:</a:t>
            </a:r>
          </a:p>
          <a:p>
            <a:pPr lvl="1">
              <a:buClrTx/>
              <a:buFont typeface="Calibri" panose="020F0502020204030204" pitchFamily="34" charset="0"/>
              <a:buChar char="-"/>
            </a:pPr>
            <a:r>
              <a:rPr lang="en-US" sz="1600" dirty="0">
                <a:solidFill>
                  <a:srgbClr val="000000"/>
                </a:solidFill>
              </a:rPr>
              <a:t>All male patients with T2DM should be evaluated to exclude TD</a:t>
            </a:r>
            <a:r>
              <a:rPr lang="en-US" sz="1600" baseline="30000" dirty="0">
                <a:solidFill>
                  <a:srgbClr val="000000"/>
                </a:solidFill>
              </a:rPr>
              <a:t>2</a:t>
            </a:r>
            <a:endParaRPr lang="en-US" sz="1600" dirty="0">
              <a:solidFill>
                <a:srgbClr val="000000"/>
              </a:solidFill>
            </a:endParaRPr>
          </a:p>
          <a:p>
            <a:pPr>
              <a:buClrTx/>
              <a:buFont typeface="Arial" panose="020B0604020202020204" pitchFamily="34" charset="0"/>
              <a:buChar char="•"/>
            </a:pPr>
            <a:r>
              <a:rPr lang="en-US" sz="1800" dirty="0">
                <a:solidFill>
                  <a:srgbClr val="000000"/>
                </a:solidFill>
              </a:rPr>
              <a:t>The American Diabetes Association (ADA) recommend:</a:t>
            </a:r>
          </a:p>
          <a:p>
            <a:pPr lvl="1">
              <a:buClrTx/>
              <a:buFont typeface="Calibri" panose="020F0502020204030204" pitchFamily="34" charset="0"/>
              <a:buChar char="-"/>
            </a:pPr>
            <a:r>
              <a:rPr lang="en-US" sz="1600" dirty="0">
                <a:solidFill>
                  <a:srgbClr val="000000"/>
                </a:solidFill>
              </a:rPr>
              <a:t>In men with diabetes and symptoms or signs of TD, such as decreased libido or ED, consider screening with a morning serum T level</a:t>
            </a:r>
            <a:r>
              <a:rPr lang="en-US" sz="1600" baseline="30000" dirty="0">
                <a:solidFill>
                  <a:srgbClr val="000000"/>
                </a:solidFill>
              </a:rPr>
              <a:t>3</a:t>
            </a:r>
            <a:endParaRPr lang="en-US" sz="1600" dirty="0">
              <a:solidFill>
                <a:srgbClr val="000000"/>
              </a:solidFill>
            </a:endParaRPr>
          </a:p>
          <a:p>
            <a:pPr>
              <a:buClrTx/>
              <a:buFont typeface="Arial" panose="020B0604020202020204" pitchFamily="34" charset="0"/>
              <a:buChar char="•"/>
            </a:pPr>
            <a:r>
              <a:rPr lang="en-US" sz="1800" dirty="0">
                <a:solidFill>
                  <a:srgbClr val="000000"/>
                </a:solidFill>
              </a:rPr>
              <a:t>The European Association of Urology (EAU) recommendations include:</a:t>
            </a:r>
          </a:p>
          <a:p>
            <a:pPr lvl="1">
              <a:buClrTx/>
              <a:buFont typeface="Calibri" panose="020F0502020204030204" pitchFamily="34" charset="0"/>
              <a:buChar char="-"/>
            </a:pPr>
            <a:r>
              <a:rPr lang="en-US" sz="1600" dirty="0">
                <a:solidFill>
                  <a:srgbClr val="000000"/>
                </a:solidFill>
              </a:rPr>
              <a:t>Testosterone assessment in men with a disease in which TD is common, and in whom treatment may be indicated, such as T2DM</a:t>
            </a:r>
            <a:r>
              <a:rPr lang="en-US" sz="1600" baseline="30000" dirty="0">
                <a:solidFill>
                  <a:srgbClr val="000000"/>
                </a:solidFill>
              </a:rPr>
              <a:t>4</a:t>
            </a:r>
            <a:endParaRPr lang="en-US" sz="1600" dirty="0">
              <a:solidFill>
                <a:srgbClr val="000000"/>
              </a:solidFill>
            </a:endParaRPr>
          </a:p>
        </p:txBody>
      </p:sp>
      <p:sp>
        <p:nvSpPr>
          <p:cNvPr id="4" name="Rectangle 3"/>
          <p:cNvSpPr/>
          <p:nvPr/>
        </p:nvSpPr>
        <p:spPr>
          <a:xfrm>
            <a:off x="1631764" y="5597767"/>
            <a:ext cx="9816524" cy="7848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Poppins Light"/>
                <a:ea typeface="+mn-ea"/>
                <a:cs typeface="+mn-cs"/>
              </a:rPr>
              <a:t>1. Hackett G, et al. J Sex Med 2017;14:1504-23; 2. </a:t>
            </a:r>
            <a:r>
              <a:rPr kumimoji="0" lang="en-US" sz="900" b="0" i="0" u="none" strike="noStrike" kern="1200" cap="none" spc="0" normalizeH="0" baseline="0" noProof="0" dirty="0">
                <a:ln>
                  <a:noFill/>
                </a:ln>
                <a:solidFill>
                  <a:srgbClr val="000000"/>
                </a:solidFill>
                <a:effectLst/>
                <a:uLnTx/>
                <a:uFillTx/>
                <a:latin typeface="Poppins Light"/>
                <a:ea typeface="+mn-ea"/>
                <a:cs typeface="+mn-cs"/>
              </a:rPr>
              <a:t>Garvey TW, et al. American Association of Clinical Endocrinologists and American College of Endocrinology Clinical Practice Guidelines for Comprehensive Medical Care of Patients with Obesity. Available at: aace.com/files/guidelines/ObesityExecutiveSummary.pdf Accessed May 2019; 3. American Diabetes Association. Diabetes Care 2019;42(Suppl.1):S34–S45. Available at: care.diabetesjournals.org/content/</a:t>
            </a:r>
            <a:r>
              <a:rPr kumimoji="0" lang="en-US" sz="900" b="0" i="0" u="none" strike="noStrike" kern="1200" cap="none" spc="0" normalizeH="0" baseline="0" noProof="0" dirty="0" err="1">
                <a:ln>
                  <a:noFill/>
                </a:ln>
                <a:solidFill>
                  <a:srgbClr val="000000"/>
                </a:solidFill>
                <a:effectLst/>
                <a:uLnTx/>
                <a:uFillTx/>
                <a:latin typeface="Poppins Light"/>
                <a:ea typeface="+mn-ea"/>
                <a:cs typeface="+mn-cs"/>
              </a:rPr>
              <a:t>diacare</a:t>
            </a:r>
            <a:r>
              <a:rPr kumimoji="0" lang="en-US" sz="900" b="0" i="0" u="none" strike="noStrike" kern="1200" cap="none" spc="0" normalizeH="0" baseline="0" noProof="0" dirty="0">
                <a:ln>
                  <a:noFill/>
                </a:ln>
                <a:solidFill>
                  <a:srgbClr val="000000"/>
                </a:solidFill>
                <a:effectLst/>
                <a:uLnTx/>
                <a:uFillTx/>
                <a:latin typeface="Poppins Light"/>
                <a:ea typeface="+mn-ea"/>
                <a:cs typeface="+mn-cs"/>
              </a:rPr>
              <a:t>/</a:t>
            </a:r>
            <a:r>
              <a:rPr kumimoji="0" lang="en-US" sz="900" b="0" i="0" u="none" strike="noStrike" kern="1200" cap="none" spc="0" normalizeH="0" baseline="0" noProof="0" dirty="0" err="1">
                <a:ln>
                  <a:noFill/>
                </a:ln>
                <a:solidFill>
                  <a:srgbClr val="000000"/>
                </a:solidFill>
                <a:effectLst/>
                <a:uLnTx/>
                <a:uFillTx/>
                <a:latin typeface="Poppins Light"/>
                <a:ea typeface="+mn-ea"/>
                <a:cs typeface="+mn-cs"/>
              </a:rPr>
              <a:t>suppl</a:t>
            </a:r>
            <a:r>
              <a:rPr kumimoji="0" lang="en-US" sz="900" b="0" i="0" u="none" strike="noStrike" kern="1200" cap="none" spc="0" normalizeH="0" baseline="0" noProof="0" dirty="0">
                <a:ln>
                  <a:noFill/>
                </a:ln>
                <a:solidFill>
                  <a:srgbClr val="000000"/>
                </a:solidFill>
                <a:effectLst/>
                <a:uLnTx/>
                <a:uFillTx/>
                <a:latin typeface="Poppins Light"/>
                <a:ea typeface="+mn-ea"/>
                <a:cs typeface="+mn-cs"/>
              </a:rPr>
              <a:t>/2018/12/17/42.Supplement_1.DC1/DC_42_S1_Combined_FINAL.pdf Accessed May 2019; 4. </a:t>
            </a:r>
            <a:r>
              <a:rPr kumimoji="0" lang="en-US" sz="900" b="0" i="0" u="none" strike="noStrike" kern="1200" cap="none" spc="0" normalizeH="0" baseline="0" noProof="0" dirty="0" err="1">
                <a:ln>
                  <a:noFill/>
                </a:ln>
                <a:solidFill>
                  <a:srgbClr val="000000"/>
                </a:solidFill>
                <a:effectLst/>
                <a:uLnTx/>
                <a:uFillTx/>
                <a:latin typeface="Poppins Light"/>
                <a:ea typeface="+mn-ea"/>
                <a:cs typeface="+mn-cs"/>
              </a:rPr>
              <a:t>Dohle</a:t>
            </a:r>
            <a:r>
              <a:rPr kumimoji="0" lang="en-US" sz="900" b="0" i="0" u="none" strike="noStrike" kern="1200" cap="none" spc="0" normalizeH="0" baseline="0" noProof="0" dirty="0">
                <a:ln>
                  <a:noFill/>
                </a:ln>
                <a:solidFill>
                  <a:srgbClr val="000000"/>
                </a:solidFill>
                <a:effectLst/>
                <a:uLnTx/>
                <a:uFillTx/>
                <a:latin typeface="Poppins Light"/>
                <a:ea typeface="+mn-ea"/>
                <a:cs typeface="+mn-cs"/>
              </a:rPr>
              <a:t> GR, et al. Guidelines of Male Hypogonadism. European Association of Urology 2015. Available at: uroweb.org/</a:t>
            </a:r>
            <a:r>
              <a:rPr kumimoji="0" lang="en-US" sz="900" b="0" i="0" u="none" strike="noStrike" kern="1200" cap="none" spc="0" normalizeH="0" baseline="0" noProof="0" dirty="0" err="1">
                <a:ln>
                  <a:noFill/>
                </a:ln>
                <a:solidFill>
                  <a:srgbClr val="000000"/>
                </a:solidFill>
                <a:effectLst/>
                <a:uLnTx/>
                <a:uFillTx/>
                <a:latin typeface="Poppins Light"/>
                <a:ea typeface="+mn-ea"/>
                <a:cs typeface="+mn-cs"/>
              </a:rPr>
              <a:t>wp</a:t>
            </a:r>
            <a:r>
              <a:rPr kumimoji="0" lang="en-US" sz="900" b="0" i="0" u="none" strike="noStrike" kern="1200" cap="none" spc="0" normalizeH="0" baseline="0" noProof="0" dirty="0">
                <a:ln>
                  <a:noFill/>
                </a:ln>
                <a:solidFill>
                  <a:srgbClr val="000000"/>
                </a:solidFill>
                <a:effectLst/>
                <a:uLnTx/>
                <a:uFillTx/>
                <a:latin typeface="Poppins Light"/>
                <a:ea typeface="+mn-ea"/>
                <a:cs typeface="+mn-cs"/>
              </a:rPr>
              <a:t>-content/uploads/18-Male-Hypogonadism_LR1.pdf Accessed May 2019</a:t>
            </a:r>
            <a:r>
              <a:rPr kumimoji="0" lang="en-US" sz="900" b="0" i="0" u="none" strike="noStrike" kern="1200" cap="none" spc="0" normalizeH="0" baseline="0" noProof="0" dirty="0">
                <a:ln>
                  <a:noFill/>
                </a:ln>
                <a:solidFill>
                  <a:srgbClr val="000000"/>
                </a:solidFill>
                <a:effectLst/>
                <a:uLnTx/>
                <a:uFillTx/>
                <a:latin typeface="Arial"/>
                <a:ea typeface="+mn-ea"/>
                <a:cs typeface="+mn-cs"/>
              </a:rPr>
              <a:t>. </a:t>
            </a:r>
          </a:p>
        </p:txBody>
      </p:sp>
      <p:sp>
        <p:nvSpPr>
          <p:cNvPr id="10" name="TextBox 9">
            <a:extLst>
              <a:ext uri="{FF2B5EF4-FFF2-40B4-BE49-F238E27FC236}">
                <a16:creationId xmlns:a16="http://schemas.microsoft.com/office/drawing/2014/main" id="{0677C537-1A15-4BA8-8CFB-6DF15632C9ED}"/>
              </a:ext>
            </a:extLst>
          </p:cNvPr>
          <p:cNvSpPr txBox="1"/>
          <p:nvPr/>
        </p:nvSpPr>
        <p:spPr>
          <a:xfrm>
            <a:off x="1631764" y="5231035"/>
            <a:ext cx="706961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Poppins Light"/>
                <a:ea typeface="+mn-ea"/>
                <a:cs typeface="+mn-cs"/>
              </a:rPr>
              <a:t>TD – Testosterone Deficiency; T - testosterone; T2DM – Type 2 Diabetes; ED – Erectile Dysfunction </a:t>
            </a:r>
          </a:p>
        </p:txBody>
      </p:sp>
    </p:spTree>
    <p:extLst>
      <p:ext uri="{BB962C8B-B14F-4D97-AF65-F5344CB8AC3E}">
        <p14:creationId xmlns:p14="http://schemas.microsoft.com/office/powerpoint/2010/main" val="18224202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290" y="265659"/>
            <a:ext cx="8229600" cy="564858"/>
          </a:xfrm>
        </p:spPr>
        <p:txBody>
          <a:bodyPr>
            <a:noAutofit/>
          </a:bodyPr>
          <a:lstStyle/>
          <a:p>
            <a:pPr algn="ctr"/>
            <a:r>
              <a:rPr lang="en-US" dirty="0">
                <a:solidFill>
                  <a:srgbClr val="000000"/>
                </a:solidFill>
              </a:rPr>
              <a:t>Men with Obesity</a:t>
            </a:r>
          </a:p>
        </p:txBody>
      </p:sp>
      <p:sp>
        <p:nvSpPr>
          <p:cNvPr id="3" name="Content Placeholder 2"/>
          <p:cNvSpPr>
            <a:spLocks noGrp="1"/>
          </p:cNvSpPr>
          <p:nvPr>
            <p:ph idx="1"/>
          </p:nvPr>
        </p:nvSpPr>
        <p:spPr>
          <a:xfrm>
            <a:off x="731520" y="1481328"/>
            <a:ext cx="10232135" cy="3490118"/>
          </a:xfrm>
        </p:spPr>
        <p:txBody>
          <a:bodyPr>
            <a:normAutofit/>
          </a:bodyPr>
          <a:lstStyle/>
          <a:p>
            <a:pPr>
              <a:buClrTx/>
              <a:buFont typeface="Arial" panose="020B0604020202020204" pitchFamily="34" charset="0"/>
              <a:buChar char="•"/>
            </a:pPr>
            <a:r>
              <a:rPr lang="en-GB" sz="1800" dirty="0">
                <a:solidFill>
                  <a:srgbClr val="000000"/>
                </a:solidFill>
              </a:rPr>
              <a:t>BSSM recommend screening for TD in all men with BMI &gt;30 kg/m2 or waist circumference (WC) &gt;102 cm</a:t>
            </a:r>
            <a:r>
              <a:rPr lang="en-GB" sz="1800" baseline="30000" dirty="0">
                <a:solidFill>
                  <a:srgbClr val="000000"/>
                </a:solidFill>
              </a:rPr>
              <a:t>2</a:t>
            </a:r>
            <a:r>
              <a:rPr lang="en-GB" sz="1800" dirty="0">
                <a:solidFill>
                  <a:srgbClr val="000000"/>
                </a:solidFill>
              </a:rPr>
              <a:t> </a:t>
            </a:r>
            <a:r>
              <a:rPr lang="en-GB" sz="1800" baseline="30000" dirty="0">
                <a:solidFill>
                  <a:srgbClr val="000000"/>
                </a:solidFill>
              </a:rPr>
              <a:t>1</a:t>
            </a:r>
          </a:p>
          <a:p>
            <a:pPr>
              <a:buClrTx/>
              <a:buFont typeface="Arial" panose="020B0604020202020204" pitchFamily="34" charset="0"/>
              <a:buChar char="•"/>
            </a:pPr>
            <a:r>
              <a:rPr lang="en-GB" sz="1800" dirty="0">
                <a:solidFill>
                  <a:srgbClr val="000000"/>
                </a:solidFill>
              </a:rPr>
              <a:t>AACE and ACE recommend:</a:t>
            </a:r>
            <a:r>
              <a:rPr lang="en-GB" sz="1800" baseline="30000" dirty="0">
                <a:solidFill>
                  <a:srgbClr val="000000"/>
                </a:solidFill>
              </a:rPr>
              <a:t>2</a:t>
            </a:r>
          </a:p>
          <a:p>
            <a:pPr lvl="1">
              <a:buClrTx/>
              <a:buFont typeface="Calibri" panose="020F0502020204030204" pitchFamily="34" charset="0"/>
              <a:buChar char="-"/>
            </a:pPr>
            <a:r>
              <a:rPr lang="en-GB" sz="1400" dirty="0">
                <a:solidFill>
                  <a:srgbClr val="000000"/>
                </a:solidFill>
              </a:rPr>
              <a:t>All men with increased WC or obesity should be assessed for TD by history and physical exam, and tested for TD if indicated</a:t>
            </a:r>
          </a:p>
          <a:p>
            <a:pPr lvl="1">
              <a:buClrTx/>
              <a:buFont typeface="Calibri" panose="020F0502020204030204" pitchFamily="34" charset="0"/>
              <a:buChar char="-"/>
            </a:pPr>
            <a:r>
              <a:rPr lang="en-GB" sz="1400" dirty="0">
                <a:solidFill>
                  <a:srgbClr val="000000"/>
                </a:solidFill>
              </a:rPr>
              <a:t>Men with TD and obesity not seeking fertility treatment should be considered for </a:t>
            </a:r>
            <a:r>
              <a:rPr lang="en-GB" sz="1400" dirty="0" err="1">
                <a:solidFill>
                  <a:srgbClr val="000000"/>
                </a:solidFill>
              </a:rPr>
              <a:t>TTh</a:t>
            </a:r>
            <a:r>
              <a:rPr lang="en-GB" sz="1400" dirty="0">
                <a:solidFill>
                  <a:srgbClr val="000000"/>
                </a:solidFill>
              </a:rPr>
              <a:t> in addition to lifestyle intervention. </a:t>
            </a:r>
            <a:r>
              <a:rPr lang="en-GB" sz="1400" dirty="0" err="1">
                <a:solidFill>
                  <a:srgbClr val="000000"/>
                </a:solidFill>
              </a:rPr>
              <a:t>TTh</a:t>
            </a:r>
            <a:r>
              <a:rPr lang="en-GB" sz="1400" dirty="0">
                <a:solidFill>
                  <a:srgbClr val="000000"/>
                </a:solidFill>
              </a:rPr>
              <a:t> in these patients results in weight loss, decreased WC, and improvements in metabolic parameters (glucose, haemoglobin A1c, lipids and blood pressure)</a:t>
            </a:r>
          </a:p>
          <a:p>
            <a:pPr>
              <a:buClrTx/>
              <a:buFont typeface="Arial" panose="020B0604020202020204" pitchFamily="34" charset="0"/>
              <a:buChar char="•"/>
            </a:pPr>
            <a:r>
              <a:rPr lang="en-GB" sz="1800" dirty="0">
                <a:solidFill>
                  <a:srgbClr val="000000"/>
                </a:solidFill>
              </a:rPr>
              <a:t>EAU recommendations include T assessment in men with a disease in which TD is common, and in whom treatment may be indicated, such as obesity </a:t>
            </a:r>
            <a:r>
              <a:rPr lang="en-GB" sz="1800" baseline="30000" dirty="0">
                <a:solidFill>
                  <a:srgbClr val="000000"/>
                </a:solidFill>
              </a:rPr>
              <a:t>3</a:t>
            </a:r>
          </a:p>
        </p:txBody>
      </p:sp>
      <p:sp>
        <p:nvSpPr>
          <p:cNvPr id="9" name="TextBox 8">
            <a:extLst>
              <a:ext uri="{FF2B5EF4-FFF2-40B4-BE49-F238E27FC236}">
                <a16:creationId xmlns:a16="http://schemas.microsoft.com/office/drawing/2014/main" id="{91880183-F0B4-4BB0-A5BC-23B2673CE1D9}"/>
              </a:ext>
            </a:extLst>
          </p:cNvPr>
          <p:cNvSpPr txBox="1"/>
          <p:nvPr/>
        </p:nvSpPr>
        <p:spPr>
          <a:xfrm>
            <a:off x="1585524" y="5253561"/>
            <a:ext cx="80932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Poppins Light"/>
                <a:ea typeface="+mn-ea"/>
                <a:cs typeface="+mn-cs"/>
              </a:rPr>
              <a:t>TD – Testosterone Deficiency; </a:t>
            </a:r>
            <a:r>
              <a:rPr kumimoji="0" lang="en-US" sz="1000" b="1" i="0" u="none" strike="noStrike" kern="1200" cap="none" spc="0" normalizeH="0" baseline="0" noProof="0" dirty="0" err="1">
                <a:ln>
                  <a:noFill/>
                </a:ln>
                <a:solidFill>
                  <a:srgbClr val="000000"/>
                </a:solidFill>
                <a:effectLst/>
                <a:uLnTx/>
                <a:uFillTx/>
                <a:latin typeface="Poppins Light"/>
                <a:ea typeface="+mn-ea"/>
                <a:cs typeface="+mn-cs"/>
              </a:rPr>
              <a:t>TTh</a:t>
            </a:r>
            <a:r>
              <a:rPr kumimoji="0" lang="en-US" sz="1000" b="1" i="0" u="none" strike="noStrike" kern="1200" cap="none" spc="0" normalizeH="0" baseline="0" noProof="0" dirty="0">
                <a:ln>
                  <a:noFill/>
                </a:ln>
                <a:solidFill>
                  <a:srgbClr val="000000"/>
                </a:solidFill>
                <a:effectLst/>
                <a:uLnTx/>
                <a:uFillTx/>
                <a:latin typeface="Poppins Light"/>
                <a:ea typeface="+mn-ea"/>
                <a:cs typeface="+mn-cs"/>
              </a:rPr>
              <a:t> – testosterone therapy; BMI – Body Mass Index; T - testosterone </a:t>
            </a:r>
          </a:p>
        </p:txBody>
      </p:sp>
      <p:sp>
        <p:nvSpPr>
          <p:cNvPr id="14" name="Rectangle 13">
            <a:extLst>
              <a:ext uri="{FF2B5EF4-FFF2-40B4-BE49-F238E27FC236}">
                <a16:creationId xmlns:a16="http://schemas.microsoft.com/office/drawing/2014/main" id="{151AB4CA-408F-4C65-A6C1-B53097AF8A55}"/>
              </a:ext>
            </a:extLst>
          </p:cNvPr>
          <p:cNvSpPr/>
          <p:nvPr/>
        </p:nvSpPr>
        <p:spPr>
          <a:xfrm>
            <a:off x="1585524" y="5691259"/>
            <a:ext cx="9588444" cy="7540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Poppins Light"/>
                <a:ea typeface="+mn-ea"/>
                <a:cs typeface="+mn-cs"/>
              </a:rPr>
              <a:t>1. Hackett G, </a:t>
            </a:r>
            <a:r>
              <a:rPr kumimoji="0" lang="en-GB" sz="900" b="0" i="1" u="none" strike="noStrike" kern="1200" cap="none" spc="0" normalizeH="0" baseline="0" noProof="0" dirty="0">
                <a:ln>
                  <a:noFill/>
                </a:ln>
                <a:solidFill>
                  <a:srgbClr val="000000"/>
                </a:solidFill>
                <a:effectLst/>
                <a:uLnTx/>
                <a:uFillTx/>
                <a:latin typeface="Poppins Light"/>
                <a:ea typeface="+mn-ea"/>
                <a:cs typeface="+mn-cs"/>
              </a:rPr>
              <a:t>et al</a:t>
            </a:r>
            <a:r>
              <a:rPr kumimoji="0" lang="en-GB" sz="900" b="0" i="0" u="none" strike="noStrike" kern="1200" cap="none" spc="0" normalizeH="0" baseline="0" noProof="0" dirty="0">
                <a:ln>
                  <a:noFill/>
                </a:ln>
                <a:solidFill>
                  <a:srgbClr val="000000"/>
                </a:solidFill>
                <a:effectLst/>
                <a:uLnTx/>
                <a:uFillTx/>
                <a:latin typeface="Poppins Light"/>
                <a:ea typeface="+mn-ea"/>
                <a:cs typeface="+mn-cs"/>
              </a:rPr>
              <a:t>. </a:t>
            </a:r>
            <a:r>
              <a:rPr kumimoji="0" lang="en-GB" sz="900" b="0" i="1" u="none" strike="noStrike" kern="1200" cap="none" spc="0" normalizeH="0" baseline="0" noProof="0" dirty="0">
                <a:ln>
                  <a:noFill/>
                </a:ln>
                <a:solidFill>
                  <a:srgbClr val="000000"/>
                </a:solidFill>
                <a:effectLst/>
                <a:uLnTx/>
                <a:uFillTx/>
                <a:latin typeface="Poppins Light"/>
                <a:ea typeface="+mn-ea"/>
                <a:cs typeface="+mn-cs"/>
              </a:rPr>
              <a:t>J Sex Med </a:t>
            </a:r>
            <a:r>
              <a:rPr kumimoji="0" lang="en-GB" sz="900" b="0" i="0" u="none" strike="noStrike" kern="1200" cap="none" spc="0" normalizeH="0" baseline="0" noProof="0" dirty="0">
                <a:ln>
                  <a:noFill/>
                </a:ln>
                <a:solidFill>
                  <a:srgbClr val="000000"/>
                </a:solidFill>
                <a:effectLst/>
                <a:uLnTx/>
                <a:uFillTx/>
                <a:latin typeface="Poppins Light"/>
                <a:ea typeface="+mn-ea"/>
                <a:cs typeface="+mn-cs"/>
              </a:rPr>
              <a:t>2017;14:1504-23; 2. </a:t>
            </a:r>
            <a:r>
              <a:rPr kumimoji="0" lang="en-US" sz="900" b="0" i="0" u="none" strike="noStrike" kern="1200" cap="none" spc="0" normalizeH="0" baseline="0" noProof="0" dirty="0">
                <a:ln>
                  <a:noFill/>
                </a:ln>
                <a:solidFill>
                  <a:srgbClr val="000000"/>
                </a:solidFill>
                <a:effectLst/>
                <a:uLnTx/>
                <a:uFillTx/>
                <a:latin typeface="Poppins Light"/>
                <a:ea typeface="+mn-ea"/>
                <a:cs typeface="+mn-cs"/>
              </a:rPr>
              <a:t>Garvey TW, et al. American Association of Clinical Endocrinologists and American College of Endocrinology Clinical Practice Guidelines for Comprehensive Medical Care of Patients with Obesity. Available at: aace.com/files/guidelines/ObesityExecutiveSummary.pdf Accessed May 2019; 3. </a:t>
            </a:r>
            <a:r>
              <a:rPr kumimoji="0" lang="en-US" sz="900" b="0" i="0" u="none" strike="noStrike" kern="1200" cap="none" spc="0" normalizeH="0" baseline="0" noProof="0" dirty="0" err="1">
                <a:ln>
                  <a:noFill/>
                </a:ln>
                <a:solidFill>
                  <a:srgbClr val="000000"/>
                </a:solidFill>
                <a:effectLst/>
                <a:uLnTx/>
                <a:uFillTx/>
                <a:latin typeface="Poppins Light"/>
                <a:ea typeface="+mn-ea"/>
                <a:cs typeface="+mn-cs"/>
              </a:rPr>
              <a:t>Dohle</a:t>
            </a:r>
            <a:r>
              <a:rPr kumimoji="0" lang="en-US" sz="900" b="0" i="0" u="none" strike="noStrike" kern="1200" cap="none" spc="0" normalizeH="0" baseline="0" noProof="0" dirty="0">
                <a:ln>
                  <a:noFill/>
                </a:ln>
                <a:solidFill>
                  <a:srgbClr val="000000"/>
                </a:solidFill>
                <a:effectLst/>
                <a:uLnTx/>
                <a:uFillTx/>
                <a:latin typeface="Poppins Light"/>
                <a:ea typeface="+mn-ea"/>
                <a:cs typeface="+mn-cs"/>
              </a:rPr>
              <a:t> GR, </a:t>
            </a:r>
            <a:r>
              <a:rPr kumimoji="0" lang="en-US" sz="900" b="0" i="1" u="none" strike="noStrike" kern="1200" cap="none" spc="0" normalizeH="0" baseline="0" noProof="0" dirty="0">
                <a:ln>
                  <a:noFill/>
                </a:ln>
                <a:solidFill>
                  <a:srgbClr val="000000"/>
                </a:solidFill>
                <a:effectLst/>
                <a:uLnTx/>
                <a:uFillTx/>
                <a:latin typeface="Poppins Light"/>
                <a:ea typeface="+mn-ea"/>
                <a:cs typeface="+mn-cs"/>
              </a:rPr>
              <a:t>et al.</a:t>
            </a:r>
            <a:r>
              <a:rPr kumimoji="0" lang="en-US" sz="900" b="0" i="0" u="none" strike="noStrike" kern="1200" cap="none" spc="0" normalizeH="0" baseline="0" noProof="0" dirty="0">
                <a:ln>
                  <a:noFill/>
                </a:ln>
                <a:solidFill>
                  <a:srgbClr val="000000"/>
                </a:solidFill>
                <a:effectLst/>
                <a:uLnTx/>
                <a:uFillTx/>
                <a:latin typeface="Poppins Light"/>
                <a:ea typeface="+mn-ea"/>
                <a:cs typeface="+mn-cs"/>
              </a:rPr>
              <a:t> Guidelines of Male Hypogonadism. European Association of Urology 2015. Available at: uroweb.org/</a:t>
            </a:r>
            <a:r>
              <a:rPr kumimoji="0" lang="en-US" sz="900" b="0" i="0" u="none" strike="noStrike" kern="1200" cap="none" spc="0" normalizeH="0" baseline="0" noProof="0" dirty="0" err="1">
                <a:ln>
                  <a:noFill/>
                </a:ln>
                <a:solidFill>
                  <a:srgbClr val="000000"/>
                </a:solidFill>
                <a:effectLst/>
                <a:uLnTx/>
                <a:uFillTx/>
                <a:latin typeface="Poppins Light"/>
                <a:ea typeface="+mn-ea"/>
                <a:cs typeface="+mn-cs"/>
              </a:rPr>
              <a:t>wp</a:t>
            </a:r>
            <a:r>
              <a:rPr kumimoji="0" lang="en-US" sz="900" b="0" i="0" u="none" strike="noStrike" kern="1200" cap="none" spc="0" normalizeH="0" baseline="0" noProof="0" dirty="0">
                <a:ln>
                  <a:noFill/>
                </a:ln>
                <a:solidFill>
                  <a:srgbClr val="000000"/>
                </a:solidFill>
                <a:effectLst/>
                <a:uLnTx/>
                <a:uFillTx/>
                <a:latin typeface="Poppins Light"/>
                <a:ea typeface="+mn-ea"/>
                <a:cs typeface="+mn-cs"/>
              </a:rPr>
              <a:t>-content/uploads/18-Male-Hypogonadism_LR1.pdf Accessed May 2019.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lumMod val="50000"/>
                </a:prstClr>
              </a:solidFill>
              <a:effectLst/>
              <a:uLnTx/>
              <a:uFillTx/>
              <a:latin typeface="Arial"/>
              <a:ea typeface="+mn-ea"/>
              <a:cs typeface="+mn-cs"/>
            </a:endParaRPr>
          </a:p>
        </p:txBody>
      </p:sp>
    </p:spTree>
    <p:extLst>
      <p:ext uri="{BB962C8B-B14F-4D97-AF65-F5344CB8AC3E}">
        <p14:creationId xmlns:p14="http://schemas.microsoft.com/office/powerpoint/2010/main" val="32649156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5877" y="276146"/>
            <a:ext cx="8260245" cy="753144"/>
          </a:xfrm>
        </p:spPr>
        <p:txBody>
          <a:bodyPr/>
          <a:lstStyle/>
          <a:p>
            <a:r>
              <a:rPr lang="en-US" dirty="0">
                <a:solidFill>
                  <a:schemeClr val="accent5"/>
                </a:solidFill>
              </a:rPr>
              <a:t>Men on chronic opioid medication</a:t>
            </a:r>
          </a:p>
        </p:txBody>
      </p:sp>
      <p:sp>
        <p:nvSpPr>
          <p:cNvPr id="3" name="Content Placeholder 2"/>
          <p:cNvSpPr>
            <a:spLocks noGrp="1"/>
          </p:cNvSpPr>
          <p:nvPr>
            <p:ph idx="1"/>
          </p:nvPr>
        </p:nvSpPr>
        <p:spPr>
          <a:xfrm>
            <a:off x="398353" y="1703916"/>
            <a:ext cx="11395291" cy="3450167"/>
          </a:xfrm>
        </p:spPr>
        <p:txBody>
          <a:bodyPr>
            <a:normAutofit/>
          </a:bodyPr>
          <a:lstStyle/>
          <a:p>
            <a:pPr marL="243411" indent="-243411"/>
            <a:r>
              <a:rPr lang="en-US" sz="2133" dirty="0"/>
              <a:t>BSSM recommends screening for TD in all men on long-term opiate medication</a:t>
            </a:r>
            <a:r>
              <a:rPr lang="en-US" sz="2133" baseline="30000" dirty="0"/>
              <a:t>1</a:t>
            </a:r>
            <a:endParaRPr lang="en-US" sz="2133" dirty="0"/>
          </a:p>
          <a:p>
            <a:pPr marL="243411" indent="-243411"/>
            <a:r>
              <a:rPr lang="en-US" sz="2133" dirty="0"/>
              <a:t>The Endocrine Society recommend:</a:t>
            </a:r>
            <a:r>
              <a:rPr lang="en-US" sz="2133" baseline="30000" dirty="0"/>
              <a:t>2</a:t>
            </a:r>
            <a:endParaRPr lang="en-US" sz="2133" dirty="0"/>
          </a:p>
          <a:p>
            <a:pPr lvl="1"/>
            <a:r>
              <a:rPr lang="en-US" sz="2133" dirty="0"/>
              <a:t>Treatment with opioids affects T production therefore the Endocrine Society suggest measuring the serum T level in men receiving opioid medication</a:t>
            </a:r>
          </a:p>
          <a:p>
            <a:pPr lvl="1"/>
            <a:r>
              <a:rPr lang="en-US" sz="2133" dirty="0"/>
              <a:t>T therapy should be considered in men with opioid-induced TD who are experiencing sexual symptoms and in whom discontinuation of opioid medication seems unlikely</a:t>
            </a:r>
          </a:p>
        </p:txBody>
      </p:sp>
      <p:sp>
        <p:nvSpPr>
          <p:cNvPr id="4" name="Rectangle 3"/>
          <p:cNvSpPr/>
          <p:nvPr/>
        </p:nvSpPr>
        <p:spPr>
          <a:xfrm>
            <a:off x="1503779" y="5991377"/>
            <a:ext cx="8106566"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1. Hackett G, et al. J Sex Med 2017;14:1504-23; 2. </a:t>
            </a:r>
            <a:r>
              <a:rPr kumimoji="0" lang="en-US" sz="1200" b="0" i="0" u="none" strike="noStrike" kern="1200" cap="none" spc="0" normalizeH="0" baseline="0" noProof="0" dirty="0">
                <a:ln>
                  <a:noFill/>
                </a:ln>
                <a:solidFill>
                  <a:srgbClr val="000000"/>
                </a:solidFill>
                <a:effectLst/>
                <a:uLnTx/>
                <a:uFillTx/>
                <a:latin typeface="Arial"/>
                <a:ea typeface="+mn-ea"/>
                <a:cs typeface="+mn-cs"/>
              </a:rPr>
              <a:t>Bhasin S, et al. J Clin Endocrinol </a:t>
            </a:r>
            <a:r>
              <a:rPr kumimoji="0" lang="en-US" sz="1200" b="0" i="0" u="none" strike="noStrike" kern="1200" cap="none" spc="0" normalizeH="0" baseline="0" noProof="0" dirty="0" err="1">
                <a:ln>
                  <a:noFill/>
                </a:ln>
                <a:solidFill>
                  <a:srgbClr val="000000"/>
                </a:solidFill>
                <a:effectLst/>
                <a:uLnTx/>
                <a:uFillTx/>
                <a:latin typeface="Arial"/>
                <a:ea typeface="+mn-ea"/>
                <a:cs typeface="+mn-cs"/>
              </a:rPr>
              <a:t>Metab</a:t>
            </a:r>
            <a:r>
              <a:rPr kumimoji="0" lang="en-US" sz="1200" b="0" i="0" u="none" strike="noStrike" kern="1200" cap="none" spc="0" normalizeH="0" baseline="0" noProof="0" dirty="0">
                <a:ln>
                  <a:noFill/>
                </a:ln>
                <a:solidFill>
                  <a:srgbClr val="000000"/>
                </a:solidFill>
                <a:effectLst/>
                <a:uLnTx/>
                <a:uFillTx/>
                <a:latin typeface="Arial"/>
                <a:ea typeface="+mn-ea"/>
                <a:cs typeface="+mn-cs"/>
              </a:rPr>
              <a:t> 2010;95:2536-59</a:t>
            </a:r>
            <a:r>
              <a:rPr kumimoji="0" lang="en-US" sz="933" b="0" i="0" u="none" strike="noStrike" kern="1200" cap="none" spc="0" normalizeH="0" baseline="0" noProof="0" dirty="0">
                <a:ln>
                  <a:noFill/>
                </a:ln>
                <a:solidFill>
                  <a:srgbClr val="000000"/>
                </a:solidFill>
                <a:effectLst/>
                <a:uLnTx/>
                <a:uFillTx/>
                <a:latin typeface="Arial"/>
                <a:ea typeface="+mn-ea"/>
                <a:cs typeface="+mn-cs"/>
              </a:rPr>
              <a:t>.</a:t>
            </a:r>
            <a:r>
              <a:rPr kumimoji="0" lang="en-GB" sz="933" b="0" i="0" u="none" strike="noStrike" kern="1200" cap="none" spc="0" normalizeH="0" baseline="0" noProof="0" dirty="0">
                <a:ln>
                  <a:noFill/>
                </a:ln>
                <a:solidFill>
                  <a:srgbClr val="000000"/>
                </a:solidFill>
                <a:effectLst/>
                <a:uLnTx/>
                <a:uFillTx/>
                <a:latin typeface="Arial"/>
                <a:ea typeface="+mn-ea"/>
                <a:cs typeface="+mn-cs"/>
              </a:rPr>
              <a:t> </a:t>
            </a:r>
            <a:endParaRPr kumimoji="0" lang="en-US" sz="933"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480211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1016" y="265659"/>
            <a:ext cx="9208008" cy="564858"/>
          </a:xfrm>
        </p:spPr>
        <p:txBody>
          <a:bodyPr>
            <a:noAutofit/>
          </a:bodyPr>
          <a:lstStyle/>
          <a:p>
            <a:pPr algn="ctr"/>
            <a:r>
              <a:rPr lang="en-US" dirty="0">
                <a:solidFill>
                  <a:srgbClr val="000000"/>
                </a:solidFill>
              </a:rPr>
              <a:t>Men with Erectile Dysfunction (ED)</a:t>
            </a:r>
          </a:p>
        </p:txBody>
      </p:sp>
      <p:sp>
        <p:nvSpPr>
          <p:cNvPr id="3" name="Content Placeholder 2"/>
          <p:cNvSpPr>
            <a:spLocks noGrp="1"/>
          </p:cNvSpPr>
          <p:nvPr>
            <p:ph idx="1"/>
          </p:nvPr>
        </p:nvSpPr>
        <p:spPr>
          <a:xfrm>
            <a:off x="534924" y="1381559"/>
            <a:ext cx="10680192" cy="3725989"/>
          </a:xfrm>
        </p:spPr>
        <p:txBody>
          <a:bodyPr>
            <a:normAutofit/>
          </a:bodyPr>
          <a:lstStyle/>
          <a:p>
            <a:pPr>
              <a:buClrTx/>
              <a:buFont typeface="Arial" panose="020B0604020202020204" pitchFamily="34" charset="0"/>
              <a:buChar char="•"/>
            </a:pPr>
            <a:r>
              <a:rPr lang="en-GB" dirty="0">
                <a:solidFill>
                  <a:srgbClr val="000000"/>
                </a:solidFill>
              </a:rPr>
              <a:t>The British Society for Sexual Medicine (BSSM) guidelines state that:</a:t>
            </a:r>
            <a:r>
              <a:rPr lang="en-GB" baseline="30000" dirty="0">
                <a:solidFill>
                  <a:srgbClr val="000000"/>
                </a:solidFill>
              </a:rPr>
              <a:t>1</a:t>
            </a:r>
          </a:p>
          <a:p>
            <a:pPr lvl="1">
              <a:buClrTx/>
              <a:buFont typeface="Calibri" panose="020F0502020204030204" pitchFamily="34" charset="0"/>
              <a:buChar char="-"/>
            </a:pPr>
            <a:r>
              <a:rPr lang="en-GB" sz="1600" dirty="0">
                <a:solidFill>
                  <a:srgbClr val="000000"/>
                </a:solidFill>
              </a:rPr>
              <a:t>TD is a treatable cause of ED that may also make men less/non-responsive to phosphodiesterase type 5 inhibitors (PDE5i’s), therefore all men with ED should have serum T measured on a blood fasting sample taken in the morning 8-11am</a:t>
            </a:r>
          </a:p>
          <a:p>
            <a:pPr lvl="1">
              <a:buClrTx/>
              <a:buFont typeface="Calibri" panose="020F0502020204030204" pitchFamily="34" charset="0"/>
              <a:buChar char="-"/>
            </a:pPr>
            <a:r>
              <a:rPr lang="en-GB" sz="1600" dirty="0">
                <a:solidFill>
                  <a:srgbClr val="000000"/>
                </a:solidFill>
              </a:rPr>
              <a:t>25-50% of men fail to respond within 12 months to PDE5i’s. Rates are higher in men with type 2 diabetes mellitus (T2DM) or post-radical prostatectomy. </a:t>
            </a:r>
          </a:p>
          <a:p>
            <a:pPr lvl="1">
              <a:buClrTx/>
              <a:buFont typeface="Calibri" panose="020F0502020204030204" pitchFamily="34" charset="0"/>
              <a:buChar char="-"/>
            </a:pPr>
            <a:r>
              <a:rPr lang="en-GB" sz="1600" dirty="0">
                <a:solidFill>
                  <a:srgbClr val="000000"/>
                </a:solidFill>
              </a:rPr>
              <a:t>Correction of testosterone levels &lt;10.4nmol/L may salvage non-responders to PDE5i </a:t>
            </a:r>
            <a:r>
              <a:rPr lang="en-GB" sz="1600" baseline="30000" dirty="0">
                <a:solidFill>
                  <a:srgbClr val="000000"/>
                </a:solidFill>
              </a:rPr>
              <a:t>4</a:t>
            </a:r>
          </a:p>
          <a:p>
            <a:pPr>
              <a:buClrTx/>
              <a:buFont typeface="Arial" panose="020B0604020202020204" pitchFamily="34" charset="0"/>
              <a:buChar char="•"/>
            </a:pPr>
            <a:r>
              <a:rPr lang="en-GB" sz="2100" dirty="0">
                <a:solidFill>
                  <a:srgbClr val="000000"/>
                </a:solidFill>
              </a:rPr>
              <a:t>The American Urological Association (AUA) states:</a:t>
            </a:r>
            <a:r>
              <a:rPr lang="en-GB" sz="2100" baseline="30000" dirty="0">
                <a:solidFill>
                  <a:srgbClr val="000000"/>
                </a:solidFill>
              </a:rPr>
              <a:t>2</a:t>
            </a:r>
          </a:p>
          <a:p>
            <a:pPr lvl="1">
              <a:buClrTx/>
              <a:buFont typeface="Calibri" panose="020F0502020204030204" pitchFamily="34" charset="0"/>
              <a:buChar char="-"/>
            </a:pPr>
            <a:r>
              <a:rPr lang="en-GB" sz="1600" dirty="0">
                <a:solidFill>
                  <a:srgbClr val="000000"/>
                </a:solidFill>
              </a:rPr>
              <a:t>ED is a symptom associated with TD.  Clinicians are advised to measure TT in all ED patients</a:t>
            </a:r>
          </a:p>
          <a:p>
            <a:pPr>
              <a:buClrTx/>
              <a:buFont typeface="Arial" panose="020B0604020202020204" pitchFamily="34" charset="0"/>
              <a:buChar char="•"/>
            </a:pPr>
            <a:r>
              <a:rPr lang="en-GB" sz="2100" dirty="0">
                <a:solidFill>
                  <a:srgbClr val="000000"/>
                </a:solidFill>
              </a:rPr>
              <a:t>The Endocrine Society (ES) suggests measurement of serum T concentrations in men with low libido or ED </a:t>
            </a:r>
            <a:r>
              <a:rPr lang="en-GB" sz="2100" baseline="30000" dirty="0">
                <a:solidFill>
                  <a:srgbClr val="000000"/>
                </a:solidFill>
              </a:rPr>
              <a:t>3</a:t>
            </a:r>
          </a:p>
        </p:txBody>
      </p:sp>
      <p:sp>
        <p:nvSpPr>
          <p:cNvPr id="16" name="Rectangle 15">
            <a:extLst>
              <a:ext uri="{FF2B5EF4-FFF2-40B4-BE49-F238E27FC236}">
                <a16:creationId xmlns:a16="http://schemas.microsoft.com/office/drawing/2014/main" id="{AA765B65-88EA-4905-BC32-838A65D62BDF}"/>
              </a:ext>
            </a:extLst>
          </p:cNvPr>
          <p:cNvSpPr/>
          <p:nvPr/>
        </p:nvSpPr>
        <p:spPr>
          <a:xfrm>
            <a:off x="1485461" y="5906537"/>
            <a:ext cx="860215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Poppins Light"/>
                <a:ea typeface="+mn-ea"/>
                <a:cs typeface="+mn-cs"/>
              </a:rPr>
              <a:t>1. </a:t>
            </a:r>
            <a:r>
              <a:rPr kumimoji="0" lang="en-GB" sz="1000" b="0" i="0" u="none" strike="noStrike" kern="1200" cap="none" spc="0" normalizeH="0" baseline="0" noProof="0" dirty="0">
                <a:ln>
                  <a:noFill/>
                </a:ln>
                <a:solidFill>
                  <a:srgbClr val="000000"/>
                </a:solidFill>
                <a:effectLst/>
                <a:uLnTx/>
                <a:uFillTx/>
                <a:latin typeface="Poppins Light"/>
                <a:ea typeface="+mn-ea"/>
                <a:cs typeface="+mn-cs"/>
              </a:rPr>
              <a:t>Hackett G, et al. J Sex Med 2017;14:1504-23; </a:t>
            </a:r>
            <a:r>
              <a:rPr kumimoji="0" lang="nb-NO" sz="1000" b="0" i="0" u="none" strike="noStrike" kern="1200" cap="none" spc="0" normalizeH="0" baseline="0" noProof="0" dirty="0">
                <a:ln>
                  <a:noFill/>
                </a:ln>
                <a:solidFill>
                  <a:srgbClr val="000000"/>
                </a:solidFill>
                <a:effectLst/>
                <a:uLnTx/>
                <a:uFillTx/>
                <a:latin typeface="Poppins Light"/>
                <a:ea typeface="+mn-ea"/>
                <a:cs typeface="+mn-cs"/>
              </a:rPr>
              <a:t>2. Mulhall JP, et al. J Urol 2018;200(2):423-32; 3. </a:t>
            </a:r>
            <a:r>
              <a:rPr kumimoji="0" lang="en-US" sz="1000" b="0" i="0" u="none" strike="noStrike" kern="1200" cap="none" spc="0" normalizeH="0" baseline="0" noProof="0" dirty="0" err="1">
                <a:ln>
                  <a:noFill/>
                </a:ln>
                <a:solidFill>
                  <a:srgbClr val="000000"/>
                </a:solidFill>
                <a:effectLst/>
                <a:uLnTx/>
                <a:uFillTx/>
                <a:latin typeface="Poppins Light"/>
                <a:ea typeface="+mn-ea"/>
                <a:cs typeface="+mn-cs"/>
              </a:rPr>
              <a:t>Bhasin</a:t>
            </a:r>
            <a:r>
              <a:rPr kumimoji="0" lang="en-US" sz="1000" b="0" i="0" u="none" strike="noStrike" kern="1200" cap="none" spc="0" normalizeH="0" baseline="0" noProof="0" dirty="0">
                <a:ln>
                  <a:noFill/>
                </a:ln>
                <a:solidFill>
                  <a:srgbClr val="000000"/>
                </a:solidFill>
                <a:effectLst/>
                <a:uLnTx/>
                <a:uFillTx/>
                <a:latin typeface="Poppins Light"/>
                <a:ea typeface="+mn-ea"/>
                <a:cs typeface="+mn-cs"/>
              </a:rPr>
              <a:t> S, et al. J Clin Endocrinol </a:t>
            </a:r>
            <a:r>
              <a:rPr kumimoji="0" lang="en-US" sz="1000" b="0" i="0" u="none" strike="noStrike" kern="1200" cap="none" spc="0" normalizeH="0" baseline="0" noProof="0" dirty="0" err="1">
                <a:ln>
                  <a:noFill/>
                </a:ln>
                <a:solidFill>
                  <a:srgbClr val="000000"/>
                </a:solidFill>
                <a:effectLst/>
                <a:uLnTx/>
                <a:uFillTx/>
                <a:latin typeface="Poppins Light"/>
                <a:ea typeface="+mn-ea"/>
                <a:cs typeface="+mn-cs"/>
              </a:rPr>
              <a:t>Metab</a:t>
            </a:r>
            <a:r>
              <a:rPr kumimoji="0" lang="en-US" sz="1000" b="0" i="0" u="none" strike="noStrike" kern="1200" cap="none" spc="0" normalizeH="0" baseline="0" noProof="0" dirty="0">
                <a:ln>
                  <a:noFill/>
                </a:ln>
                <a:solidFill>
                  <a:srgbClr val="000000"/>
                </a:solidFill>
                <a:effectLst/>
                <a:uLnTx/>
                <a:uFillTx/>
                <a:latin typeface="Poppins Light"/>
                <a:ea typeface="+mn-ea"/>
                <a:cs typeface="+mn-cs"/>
              </a:rPr>
              <a:t> 2018;103(5):1715-44.  4. http://www.bssm.org.uk/wp-content/uploads/2018/09/ED-Practical-Guide-v3-for-BSSM-review.pdf </a:t>
            </a:r>
          </a:p>
        </p:txBody>
      </p:sp>
      <p:sp>
        <p:nvSpPr>
          <p:cNvPr id="17" name="TextBox 16">
            <a:extLst>
              <a:ext uri="{FF2B5EF4-FFF2-40B4-BE49-F238E27FC236}">
                <a16:creationId xmlns:a16="http://schemas.microsoft.com/office/drawing/2014/main" id="{5B122C0A-8A77-4967-8800-259C6246C7FE}"/>
              </a:ext>
            </a:extLst>
          </p:cNvPr>
          <p:cNvSpPr txBox="1"/>
          <p:nvPr/>
        </p:nvSpPr>
        <p:spPr>
          <a:xfrm>
            <a:off x="1485461" y="5550868"/>
            <a:ext cx="936846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Poppins Light"/>
                <a:ea typeface="+mn-ea"/>
                <a:cs typeface="+mn-cs"/>
              </a:rPr>
              <a:t>TD – Testosterone Deficiency; T - testosterone; ED – Erectile Dysfunction; PDE5i’s – Phosphodiesterase 5 inhibitors; TT – Total Testosterone </a:t>
            </a:r>
          </a:p>
        </p:txBody>
      </p:sp>
    </p:spTree>
    <p:extLst>
      <p:ext uri="{BB962C8B-B14F-4D97-AF65-F5344CB8AC3E}">
        <p14:creationId xmlns:p14="http://schemas.microsoft.com/office/powerpoint/2010/main" val="13557104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49894"/>
            <a:ext cx="8706852" cy="873642"/>
          </a:xfrm>
        </p:spPr>
        <p:txBody>
          <a:bodyPr>
            <a:normAutofit/>
          </a:bodyPr>
          <a:lstStyle/>
          <a:p>
            <a:pPr algn="ctr"/>
            <a:r>
              <a:rPr lang="en-GB" dirty="0">
                <a:solidFill>
                  <a:srgbClr val="000000"/>
                </a:solidFill>
              </a:rPr>
              <a:t>TD Guideline Summary - 2</a:t>
            </a:r>
          </a:p>
        </p:txBody>
      </p:sp>
      <p:sp>
        <p:nvSpPr>
          <p:cNvPr id="3" name="Content Placeholder 2"/>
          <p:cNvSpPr>
            <a:spLocks noGrp="1"/>
          </p:cNvSpPr>
          <p:nvPr>
            <p:ph idx="1"/>
          </p:nvPr>
        </p:nvSpPr>
        <p:spPr>
          <a:xfrm>
            <a:off x="777240" y="1430079"/>
            <a:ext cx="10003536" cy="3997841"/>
          </a:xfrm>
        </p:spPr>
        <p:txBody>
          <a:bodyPr>
            <a:noAutofit/>
          </a:bodyPr>
          <a:lstStyle/>
          <a:p>
            <a:pPr marL="342900" lvl="1" indent="-342900">
              <a:spcBef>
                <a:spcPts val="0"/>
              </a:spcBef>
              <a:buClrTx/>
              <a:buFont typeface="Arial"/>
              <a:buChar char="•"/>
            </a:pPr>
            <a:r>
              <a:rPr lang="en-GB" dirty="0">
                <a:solidFill>
                  <a:srgbClr val="000000"/>
                </a:solidFill>
              </a:rPr>
              <a:t>There is overall consensus among the guidance produced by expert groups in recent years that a diagnosis of TD should be made when both signs and symptoms and low T levels are confirmed to be present </a:t>
            </a:r>
            <a:r>
              <a:rPr lang="en-GB" baseline="30000" dirty="0">
                <a:solidFill>
                  <a:srgbClr val="000000"/>
                </a:solidFill>
              </a:rPr>
              <a:t>1-4</a:t>
            </a:r>
            <a:br>
              <a:rPr lang="en-GB" dirty="0">
                <a:solidFill>
                  <a:srgbClr val="000000"/>
                </a:solidFill>
              </a:rPr>
            </a:br>
            <a:endParaRPr lang="en-GB" dirty="0">
              <a:solidFill>
                <a:srgbClr val="000000"/>
              </a:solidFill>
            </a:endParaRPr>
          </a:p>
          <a:p>
            <a:pPr marL="342900" lvl="1" indent="-342900">
              <a:spcBef>
                <a:spcPts val="0"/>
              </a:spcBef>
              <a:buClrTx/>
              <a:buFont typeface="Arial"/>
              <a:buChar char="•"/>
            </a:pPr>
            <a:r>
              <a:rPr lang="en-GB" dirty="0">
                <a:solidFill>
                  <a:srgbClr val="000000"/>
                </a:solidFill>
              </a:rPr>
              <a:t>The majority of guidelines also recommend routine screening for TD in men with the following conditions:</a:t>
            </a:r>
          </a:p>
          <a:p>
            <a:pPr marL="0" lvl="1" indent="0">
              <a:spcBef>
                <a:spcPts val="0"/>
              </a:spcBef>
              <a:buClrTx/>
              <a:buNone/>
            </a:pPr>
            <a:endParaRPr lang="en-GB" sz="2400" dirty="0">
              <a:solidFill>
                <a:srgbClr val="000000"/>
              </a:solidFill>
            </a:endParaRPr>
          </a:p>
          <a:p>
            <a:pPr marL="742950" lvl="2" indent="-342900">
              <a:spcBef>
                <a:spcPts val="0"/>
              </a:spcBef>
              <a:buClrTx/>
              <a:buFont typeface="Wingdings" panose="05000000000000000000" pitchFamily="2" charset="2"/>
              <a:buChar char="ü"/>
            </a:pPr>
            <a:r>
              <a:rPr lang="en-GB" dirty="0">
                <a:solidFill>
                  <a:srgbClr val="000000"/>
                </a:solidFill>
              </a:rPr>
              <a:t>Erectile Dysfunction (ED)</a:t>
            </a:r>
          </a:p>
          <a:p>
            <a:pPr marL="742950" lvl="2" indent="-342900">
              <a:spcBef>
                <a:spcPts val="0"/>
              </a:spcBef>
              <a:buClrTx/>
              <a:buFont typeface="Wingdings" panose="05000000000000000000" pitchFamily="2" charset="2"/>
              <a:buChar char="ü"/>
            </a:pPr>
            <a:r>
              <a:rPr lang="en-GB" dirty="0">
                <a:solidFill>
                  <a:srgbClr val="000000"/>
                </a:solidFill>
              </a:rPr>
              <a:t>Type 2 diabetes mellitus (T2DM)</a:t>
            </a:r>
          </a:p>
          <a:p>
            <a:pPr marL="742950" lvl="2" indent="-342900">
              <a:spcBef>
                <a:spcPts val="0"/>
              </a:spcBef>
              <a:buClrTx/>
              <a:buFont typeface="Wingdings" panose="05000000000000000000" pitchFamily="2" charset="2"/>
              <a:buChar char="ü"/>
            </a:pPr>
            <a:r>
              <a:rPr lang="en-GB" dirty="0">
                <a:solidFill>
                  <a:srgbClr val="000000"/>
                </a:solidFill>
              </a:rPr>
              <a:t>Obesity </a:t>
            </a:r>
          </a:p>
          <a:p>
            <a:pPr marL="742950" lvl="2" indent="-342900">
              <a:spcBef>
                <a:spcPts val="0"/>
              </a:spcBef>
              <a:buClrTx/>
              <a:buFont typeface="Wingdings" panose="05000000000000000000" pitchFamily="2" charset="2"/>
              <a:buChar char="ü"/>
            </a:pPr>
            <a:r>
              <a:rPr lang="en-GB" dirty="0">
                <a:solidFill>
                  <a:srgbClr val="000000"/>
                </a:solidFill>
              </a:rPr>
              <a:t>Chronic opiate use </a:t>
            </a:r>
            <a:r>
              <a:rPr lang="en-GB" baseline="30000" dirty="0">
                <a:solidFill>
                  <a:srgbClr val="000000"/>
                </a:solidFill>
              </a:rPr>
              <a:t>1,3-6</a:t>
            </a:r>
          </a:p>
          <a:p>
            <a:pPr marL="0" indent="0">
              <a:buNone/>
            </a:pPr>
            <a:endParaRPr lang="en-GB" sz="1400" dirty="0"/>
          </a:p>
        </p:txBody>
      </p:sp>
      <p:sp>
        <p:nvSpPr>
          <p:cNvPr id="10" name="TextBox 9">
            <a:extLst>
              <a:ext uri="{FF2B5EF4-FFF2-40B4-BE49-F238E27FC236}">
                <a16:creationId xmlns:a16="http://schemas.microsoft.com/office/drawing/2014/main" id="{860EC892-837A-420E-806C-B1EEC75B7FCF}"/>
              </a:ext>
            </a:extLst>
          </p:cNvPr>
          <p:cNvSpPr txBox="1"/>
          <p:nvPr/>
        </p:nvSpPr>
        <p:spPr>
          <a:xfrm>
            <a:off x="1503780" y="5103181"/>
            <a:ext cx="373573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Poppins Light"/>
                <a:ea typeface="+mn-ea"/>
                <a:cs typeface="+mn-cs"/>
              </a:rPr>
              <a:t>TD – Testosterone Deficiency; T - testosterone</a:t>
            </a:r>
          </a:p>
        </p:txBody>
      </p:sp>
      <p:sp>
        <p:nvSpPr>
          <p:cNvPr id="11" name="Rectangle 10">
            <a:extLst>
              <a:ext uri="{FF2B5EF4-FFF2-40B4-BE49-F238E27FC236}">
                <a16:creationId xmlns:a16="http://schemas.microsoft.com/office/drawing/2014/main" id="{51A7697B-2119-44AE-8F65-7034A5547B25}"/>
              </a:ext>
            </a:extLst>
          </p:cNvPr>
          <p:cNvSpPr/>
          <p:nvPr/>
        </p:nvSpPr>
        <p:spPr>
          <a:xfrm>
            <a:off x="1503781" y="5427920"/>
            <a:ext cx="9910979"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Poppins Light"/>
                <a:ea typeface="+mn-ea"/>
                <a:cs typeface="+mn-cs"/>
              </a:rPr>
              <a:t>1. Hackett G, et al. J Sex Med 2017;14:1504-23. 2. </a:t>
            </a:r>
            <a:r>
              <a:rPr kumimoji="0" lang="en-US" sz="900" b="0" i="0" u="none" strike="noStrike" kern="1200" cap="none" spc="0" normalizeH="0" baseline="0" noProof="0" dirty="0" err="1">
                <a:ln>
                  <a:noFill/>
                </a:ln>
                <a:solidFill>
                  <a:srgbClr val="000000"/>
                </a:solidFill>
                <a:effectLst/>
                <a:uLnTx/>
                <a:uFillTx/>
                <a:latin typeface="Poppins Light"/>
                <a:ea typeface="+mn-ea"/>
                <a:cs typeface="+mn-cs"/>
              </a:rPr>
              <a:t>Dohle</a:t>
            </a:r>
            <a:r>
              <a:rPr kumimoji="0" lang="en-US" sz="900" b="0" i="0" u="none" strike="noStrike" kern="1200" cap="none" spc="0" normalizeH="0" baseline="0" noProof="0" dirty="0">
                <a:ln>
                  <a:noFill/>
                </a:ln>
                <a:solidFill>
                  <a:srgbClr val="000000"/>
                </a:solidFill>
                <a:effectLst/>
                <a:uLnTx/>
                <a:uFillTx/>
                <a:latin typeface="Poppins Light"/>
                <a:ea typeface="+mn-ea"/>
                <a:cs typeface="+mn-cs"/>
              </a:rPr>
              <a:t> GR, et al. Guidelines of Male Hypogonadism. European Association of Urology 2015. Available at: uroweb.org/</a:t>
            </a:r>
            <a:r>
              <a:rPr kumimoji="0" lang="en-US" sz="900" b="0" i="0" u="none" strike="noStrike" kern="1200" cap="none" spc="0" normalizeH="0" baseline="0" noProof="0" dirty="0" err="1">
                <a:ln>
                  <a:noFill/>
                </a:ln>
                <a:solidFill>
                  <a:srgbClr val="000000"/>
                </a:solidFill>
                <a:effectLst/>
                <a:uLnTx/>
                <a:uFillTx/>
                <a:latin typeface="Poppins Light"/>
                <a:ea typeface="+mn-ea"/>
                <a:cs typeface="+mn-cs"/>
              </a:rPr>
              <a:t>wp</a:t>
            </a:r>
            <a:r>
              <a:rPr kumimoji="0" lang="en-US" sz="900" b="0" i="0" u="none" strike="noStrike" kern="1200" cap="none" spc="0" normalizeH="0" baseline="0" noProof="0" dirty="0">
                <a:ln>
                  <a:noFill/>
                </a:ln>
                <a:solidFill>
                  <a:srgbClr val="000000"/>
                </a:solidFill>
                <a:effectLst/>
                <a:uLnTx/>
                <a:uFillTx/>
                <a:latin typeface="Poppins Light"/>
                <a:ea typeface="+mn-ea"/>
                <a:cs typeface="+mn-cs"/>
              </a:rPr>
              <a:t>-content/uploads/18-Male-Hypogonadism_LR1.pdf Accessed May 2019; 3. Bhasin S, et al. J Clin Endocrinol </a:t>
            </a:r>
            <a:r>
              <a:rPr kumimoji="0" lang="en-US" sz="900" b="0" i="0" u="none" strike="noStrike" kern="1200" cap="none" spc="0" normalizeH="0" baseline="0" noProof="0" dirty="0" err="1">
                <a:ln>
                  <a:noFill/>
                </a:ln>
                <a:solidFill>
                  <a:srgbClr val="000000"/>
                </a:solidFill>
                <a:effectLst/>
                <a:uLnTx/>
                <a:uFillTx/>
                <a:latin typeface="Poppins Light"/>
                <a:ea typeface="+mn-ea"/>
                <a:cs typeface="+mn-cs"/>
              </a:rPr>
              <a:t>Metab</a:t>
            </a:r>
            <a:r>
              <a:rPr kumimoji="0" lang="en-US" sz="900" b="0" i="0" u="none" strike="noStrike" kern="1200" cap="none" spc="0" normalizeH="0" baseline="0" noProof="0" dirty="0">
                <a:ln>
                  <a:noFill/>
                </a:ln>
                <a:solidFill>
                  <a:srgbClr val="000000"/>
                </a:solidFill>
                <a:effectLst/>
                <a:uLnTx/>
                <a:uFillTx/>
                <a:latin typeface="Poppins Light"/>
                <a:ea typeface="+mn-ea"/>
                <a:cs typeface="+mn-cs"/>
              </a:rPr>
              <a:t> 2018;103(5):1715-44. 4. Mulhall JP, et al. American Urological Association 2018. 5. Garvey TW, et al. American Association of Clinical Endocrinologists and American College of Endocrinology Clinical Practice Guidelines for Comprehensive Medical Care of Patients with Obesity. Available at: aace.com/files/guidelines/ObesityExecutiveSummary.pdf Accessed May 2019; 6. American Diabetes Association. Diabetes Care 2019;42(Suppl.1):S34–S45. Available at: care.diabetesjournals.org/content/</a:t>
            </a:r>
            <a:r>
              <a:rPr kumimoji="0" lang="en-US" sz="900" b="0" i="0" u="none" strike="noStrike" kern="1200" cap="none" spc="0" normalizeH="0" baseline="0" noProof="0" dirty="0" err="1">
                <a:ln>
                  <a:noFill/>
                </a:ln>
                <a:solidFill>
                  <a:srgbClr val="000000"/>
                </a:solidFill>
                <a:effectLst/>
                <a:uLnTx/>
                <a:uFillTx/>
                <a:latin typeface="Poppins Light"/>
                <a:ea typeface="+mn-ea"/>
                <a:cs typeface="+mn-cs"/>
              </a:rPr>
              <a:t>diacare</a:t>
            </a:r>
            <a:r>
              <a:rPr kumimoji="0" lang="en-US" sz="900" b="0" i="0" u="none" strike="noStrike" kern="1200" cap="none" spc="0" normalizeH="0" baseline="0" noProof="0" dirty="0">
                <a:ln>
                  <a:noFill/>
                </a:ln>
                <a:solidFill>
                  <a:srgbClr val="000000"/>
                </a:solidFill>
                <a:effectLst/>
                <a:uLnTx/>
                <a:uFillTx/>
                <a:latin typeface="Poppins Light"/>
                <a:ea typeface="+mn-ea"/>
                <a:cs typeface="+mn-cs"/>
              </a:rPr>
              <a:t>/</a:t>
            </a:r>
            <a:r>
              <a:rPr kumimoji="0" lang="en-US" sz="900" b="0" i="0" u="none" strike="noStrike" kern="1200" cap="none" spc="0" normalizeH="0" baseline="0" noProof="0" dirty="0" err="1">
                <a:ln>
                  <a:noFill/>
                </a:ln>
                <a:solidFill>
                  <a:srgbClr val="000000"/>
                </a:solidFill>
                <a:effectLst/>
                <a:uLnTx/>
                <a:uFillTx/>
                <a:latin typeface="Poppins Light"/>
                <a:ea typeface="+mn-ea"/>
                <a:cs typeface="+mn-cs"/>
              </a:rPr>
              <a:t>suppl</a:t>
            </a:r>
            <a:r>
              <a:rPr kumimoji="0" lang="en-US" sz="900" b="0" i="0" u="none" strike="noStrike" kern="1200" cap="none" spc="0" normalizeH="0" baseline="0" noProof="0" dirty="0">
                <a:ln>
                  <a:noFill/>
                </a:ln>
                <a:solidFill>
                  <a:srgbClr val="000000"/>
                </a:solidFill>
                <a:effectLst/>
                <a:uLnTx/>
                <a:uFillTx/>
                <a:latin typeface="Poppins Light"/>
                <a:ea typeface="+mn-ea"/>
                <a:cs typeface="+mn-cs"/>
              </a:rPr>
              <a:t>/2018/12/17/42.Supplement_1.DC1/DC_42_S1_Combined_FINAL.pdf Accessed May 2019. </a:t>
            </a:r>
          </a:p>
        </p:txBody>
      </p:sp>
    </p:spTree>
    <p:extLst>
      <p:ext uri="{BB962C8B-B14F-4D97-AF65-F5344CB8AC3E}">
        <p14:creationId xmlns:p14="http://schemas.microsoft.com/office/powerpoint/2010/main" val="17167356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302F2A6-0F00-4745-85AD-08D4D14793B4}"/>
              </a:ext>
            </a:extLst>
          </p:cNvPr>
          <p:cNvSpPr txBox="1">
            <a:spLocks/>
          </p:cNvSpPr>
          <p:nvPr/>
        </p:nvSpPr>
        <p:spPr>
          <a:xfrm>
            <a:off x="714444" y="2709111"/>
            <a:ext cx="10126909" cy="31424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tx2"/>
              </a:buClr>
              <a:buFont typeface="Arial"/>
              <a:buChar char="•"/>
              <a:defRPr sz="32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2pPr>
            <a:lvl3pPr marL="1143000" indent="-22860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
                <a:srgbClr val="005294"/>
              </a:buClr>
              <a:buSzTx/>
              <a:buFont typeface="Arial"/>
              <a:buNone/>
              <a:tabLst/>
              <a:defRPr/>
            </a:pPr>
            <a:r>
              <a:rPr kumimoji="0" lang="en-GB" sz="3000" b="1" i="1" u="none" strike="noStrike" kern="1200" cap="none" spc="0" normalizeH="0" baseline="0" noProof="0" dirty="0">
                <a:ln>
                  <a:noFill/>
                </a:ln>
                <a:solidFill>
                  <a:srgbClr val="272727"/>
                </a:solidFill>
                <a:effectLst/>
                <a:uLnTx/>
                <a:uFillTx/>
                <a:latin typeface="Poppins Medium"/>
                <a:ea typeface="+mn-ea"/>
                <a:cs typeface="+mn-cs"/>
              </a:rPr>
              <a:t>“The committee recommends that </a:t>
            </a:r>
            <a:r>
              <a:rPr kumimoji="0" lang="en-GB" sz="3000" b="1" i="1" u="none" strike="noStrike" kern="1200" cap="none" spc="0" normalizeH="0" baseline="0" noProof="0" dirty="0" err="1">
                <a:ln>
                  <a:noFill/>
                </a:ln>
                <a:solidFill>
                  <a:srgbClr val="272727"/>
                </a:solidFill>
                <a:effectLst/>
                <a:uLnTx/>
                <a:uFillTx/>
                <a:latin typeface="Poppins Medium"/>
                <a:ea typeface="+mn-ea"/>
                <a:cs typeface="+mn-cs"/>
              </a:rPr>
              <a:t>TTh</a:t>
            </a:r>
            <a:r>
              <a:rPr kumimoji="0" lang="en-GB" sz="3000" b="1" i="1" u="none" strike="noStrike" kern="1200" cap="none" spc="0" normalizeH="0" baseline="0" noProof="0" dirty="0">
                <a:ln>
                  <a:noFill/>
                </a:ln>
                <a:solidFill>
                  <a:srgbClr val="272727"/>
                </a:solidFill>
                <a:effectLst/>
                <a:uLnTx/>
                <a:uFillTx/>
                <a:latin typeface="Poppins Medium"/>
                <a:ea typeface="+mn-ea"/>
                <a:cs typeface="+mn-cs"/>
              </a:rPr>
              <a:t> be initiated</a:t>
            </a:r>
          </a:p>
          <a:p>
            <a:pPr marL="0" marR="0" lvl="0" indent="0" algn="ctr" defTabSz="457200" rtl="0" eaLnBrk="1" fontAlgn="auto" latinLnBrk="0" hangingPunct="1">
              <a:lnSpc>
                <a:spcPct val="100000"/>
              </a:lnSpc>
              <a:spcBef>
                <a:spcPct val="20000"/>
              </a:spcBef>
              <a:spcAft>
                <a:spcPts val="0"/>
              </a:spcAft>
              <a:buClr>
                <a:srgbClr val="005294"/>
              </a:buClr>
              <a:buSzTx/>
              <a:buFont typeface="Arial"/>
              <a:buNone/>
              <a:tabLst/>
              <a:defRPr/>
            </a:pPr>
            <a:r>
              <a:rPr kumimoji="0" lang="en-GB" sz="3000" b="1" i="1" u="none" strike="noStrike" kern="1200" cap="none" spc="0" normalizeH="0" baseline="0" noProof="0" dirty="0">
                <a:ln>
                  <a:noFill/>
                </a:ln>
                <a:solidFill>
                  <a:srgbClr val="272727"/>
                </a:solidFill>
                <a:effectLst/>
                <a:uLnTx/>
                <a:uFillTx/>
                <a:latin typeface="Poppins Medium"/>
                <a:ea typeface="+mn-ea"/>
                <a:cs typeface="+mn-cs"/>
              </a:rPr>
              <a:t>and monitored by the generalist in urology or</a:t>
            </a:r>
          </a:p>
          <a:p>
            <a:pPr marL="0" marR="0" lvl="0" indent="0" algn="ctr" defTabSz="457200" rtl="0" eaLnBrk="1" fontAlgn="auto" latinLnBrk="0" hangingPunct="1">
              <a:lnSpc>
                <a:spcPct val="100000"/>
              </a:lnSpc>
              <a:spcBef>
                <a:spcPct val="20000"/>
              </a:spcBef>
              <a:spcAft>
                <a:spcPts val="0"/>
              </a:spcAft>
              <a:buClr>
                <a:srgbClr val="005294"/>
              </a:buClr>
              <a:buSzTx/>
              <a:buFont typeface="Arial"/>
              <a:buNone/>
              <a:tabLst/>
              <a:defRPr/>
            </a:pPr>
            <a:r>
              <a:rPr kumimoji="0" lang="en-GB" sz="3000" b="1" i="1" u="none" strike="noStrike" kern="1200" cap="none" spc="0" normalizeH="0" baseline="0" noProof="0" dirty="0">
                <a:ln>
                  <a:noFill/>
                </a:ln>
                <a:solidFill>
                  <a:srgbClr val="272727"/>
                </a:solidFill>
                <a:effectLst/>
                <a:uLnTx/>
                <a:uFillTx/>
                <a:latin typeface="Poppins Medium"/>
                <a:ea typeface="+mn-ea"/>
                <a:cs typeface="+mn-cs"/>
              </a:rPr>
              <a:t>family medicine, for most patients, provided that</a:t>
            </a:r>
          </a:p>
          <a:p>
            <a:pPr marL="0" marR="0" lvl="0" indent="0" algn="ctr" defTabSz="457200" rtl="0" eaLnBrk="1" fontAlgn="auto" latinLnBrk="0" hangingPunct="1">
              <a:lnSpc>
                <a:spcPct val="100000"/>
              </a:lnSpc>
              <a:spcBef>
                <a:spcPct val="20000"/>
              </a:spcBef>
              <a:spcAft>
                <a:spcPts val="0"/>
              </a:spcAft>
              <a:buClr>
                <a:srgbClr val="005294"/>
              </a:buClr>
              <a:buSzTx/>
              <a:buFont typeface="Arial"/>
              <a:buNone/>
              <a:tabLst/>
              <a:defRPr/>
            </a:pPr>
            <a:r>
              <a:rPr kumimoji="0" lang="en-GB" sz="3000" b="1" i="1" u="none" strike="noStrike" kern="1200" cap="none" spc="0" normalizeH="0" baseline="0" noProof="0" dirty="0">
                <a:ln>
                  <a:noFill/>
                </a:ln>
                <a:solidFill>
                  <a:srgbClr val="272727"/>
                </a:solidFill>
                <a:effectLst/>
                <a:uLnTx/>
                <a:uFillTx/>
                <a:latin typeface="Poppins Medium"/>
                <a:ea typeface="+mn-ea"/>
                <a:cs typeface="+mn-cs"/>
              </a:rPr>
              <a:t>authoritative clinical guidelines are followed</a:t>
            </a:r>
            <a:r>
              <a:rPr kumimoji="0" lang="en-GB" sz="3000" b="1" i="0" u="none" strike="noStrike" kern="1200" cap="none" spc="0" normalizeH="0" baseline="0" noProof="0" dirty="0">
                <a:ln>
                  <a:noFill/>
                </a:ln>
                <a:solidFill>
                  <a:srgbClr val="272727"/>
                </a:solidFill>
                <a:effectLst/>
                <a:uLnTx/>
                <a:uFillTx/>
                <a:latin typeface="Poppins Medium"/>
                <a:ea typeface="+mn-ea"/>
                <a:cs typeface="+mn-cs"/>
              </a:rPr>
              <a:t>” </a:t>
            </a:r>
            <a:r>
              <a:rPr kumimoji="0" lang="en-GB" sz="3000" b="1" i="0" u="none" strike="noStrike" kern="1200" cap="none" spc="0" normalizeH="0" baseline="30000" noProof="0" dirty="0">
                <a:ln>
                  <a:noFill/>
                </a:ln>
                <a:solidFill>
                  <a:srgbClr val="272727"/>
                </a:solidFill>
                <a:effectLst/>
                <a:uLnTx/>
                <a:uFillTx/>
                <a:latin typeface="Poppins Medium"/>
                <a:ea typeface="+mn-ea"/>
                <a:cs typeface="+mn-cs"/>
              </a:rPr>
              <a:t>1</a:t>
            </a:r>
          </a:p>
          <a:p>
            <a:pPr marL="0" marR="0" lvl="0" indent="0" algn="l" defTabSz="457200" rtl="0" eaLnBrk="1" fontAlgn="auto" latinLnBrk="0" hangingPunct="1">
              <a:lnSpc>
                <a:spcPct val="100000"/>
              </a:lnSpc>
              <a:spcBef>
                <a:spcPct val="20000"/>
              </a:spcBef>
              <a:spcAft>
                <a:spcPts val="0"/>
              </a:spcAft>
              <a:buClr>
                <a:srgbClr val="005294"/>
              </a:buClr>
              <a:buSzTx/>
              <a:buFont typeface="Arial"/>
              <a:buNone/>
              <a:tabLst/>
              <a:defRPr/>
            </a:pPr>
            <a:endParaRPr kumimoji="0" lang="en-GB" sz="2400" b="0" i="0" u="none" strike="noStrike" kern="1200" cap="none" spc="0" normalizeH="0" baseline="0" noProof="0" dirty="0">
              <a:ln>
                <a:noFill/>
              </a:ln>
              <a:solidFill>
                <a:srgbClr val="6F9AD3">
                  <a:lumMod val="75000"/>
                </a:srgbClr>
              </a:solidFill>
              <a:effectLst/>
              <a:uLnTx/>
              <a:uFillTx/>
              <a:latin typeface="Calibri"/>
              <a:ea typeface="+mn-ea"/>
              <a:cs typeface="+mn-cs"/>
            </a:endParaRPr>
          </a:p>
          <a:p>
            <a:pPr marL="457189" marR="0" lvl="1" indent="0" algn="l" defTabSz="457200" rtl="0" eaLnBrk="1" fontAlgn="auto" latinLnBrk="0" hangingPunct="1">
              <a:lnSpc>
                <a:spcPct val="100000"/>
              </a:lnSpc>
              <a:spcBef>
                <a:spcPct val="20000"/>
              </a:spcBef>
              <a:spcAft>
                <a:spcPts val="0"/>
              </a:spcAft>
              <a:buClr>
                <a:srgbClr val="005294"/>
              </a:buClr>
              <a:buSzTx/>
              <a:buFont typeface="Arial"/>
              <a:buNone/>
              <a:tabLst/>
              <a:defRPr/>
            </a:pPr>
            <a:endParaRPr kumimoji="0" lang="en-GB" sz="2400" b="0" i="0" u="none" strike="noStrike" kern="1200" cap="none" spc="0" normalizeH="0" baseline="0" noProof="0" dirty="0">
              <a:ln>
                <a:noFill/>
              </a:ln>
              <a:solidFill>
                <a:srgbClr val="6F9AD3">
                  <a:lumMod val="75000"/>
                </a:srgbClr>
              </a:solidFill>
              <a:effectLst/>
              <a:uLnTx/>
              <a:uFillTx/>
              <a:latin typeface="Calibri"/>
              <a:ea typeface="+mn-ea"/>
              <a:cs typeface="+mn-cs"/>
            </a:endParaRPr>
          </a:p>
          <a:p>
            <a:pPr marL="742950" marR="0" lvl="1" indent="-285750" algn="l" defTabSz="457200" rtl="0" eaLnBrk="1" fontAlgn="auto" latinLnBrk="0" hangingPunct="1">
              <a:lnSpc>
                <a:spcPct val="100000"/>
              </a:lnSpc>
              <a:spcBef>
                <a:spcPct val="20000"/>
              </a:spcBef>
              <a:spcAft>
                <a:spcPts val="0"/>
              </a:spcAft>
              <a:buClr>
                <a:srgbClr val="005294"/>
              </a:buClr>
              <a:buSzTx/>
              <a:buFont typeface="Arial"/>
              <a:buChar char="–"/>
              <a:tabLst/>
              <a:defRPr/>
            </a:pPr>
            <a:endParaRPr kumimoji="0" lang="en-GB" sz="2400" b="0" i="0" u="none" strike="noStrike" kern="1200" cap="none" spc="0" normalizeH="0" baseline="0" noProof="0" dirty="0">
              <a:ln>
                <a:noFill/>
              </a:ln>
              <a:solidFill>
                <a:srgbClr val="005294"/>
              </a:solidFill>
              <a:effectLst/>
              <a:uLnTx/>
              <a:uFillTx/>
              <a:latin typeface="Calibri"/>
              <a:ea typeface="+mn-ea"/>
              <a:cs typeface="+mn-cs"/>
            </a:endParaRPr>
          </a:p>
        </p:txBody>
      </p:sp>
      <p:sp>
        <p:nvSpPr>
          <p:cNvPr id="7" name="Title 1">
            <a:extLst>
              <a:ext uri="{FF2B5EF4-FFF2-40B4-BE49-F238E27FC236}">
                <a16:creationId xmlns:a16="http://schemas.microsoft.com/office/drawing/2014/main" id="{D96899D8-481A-405F-AD49-D7E34C9A6F1E}"/>
              </a:ext>
            </a:extLst>
          </p:cNvPr>
          <p:cNvSpPr txBox="1">
            <a:spLocks/>
          </p:cNvSpPr>
          <p:nvPr/>
        </p:nvSpPr>
        <p:spPr>
          <a:xfrm>
            <a:off x="342899" y="144016"/>
            <a:ext cx="11229975" cy="1106196"/>
          </a:xfrm>
          <a:prstGeom prst="rect">
            <a:avLst/>
          </a:prstGeom>
        </p:spPr>
        <p:txBody>
          <a:bodyPr vert="horz" lIns="91440" tIns="45720" rIns="91440" bIns="45720" rtlCol="0" anchor="ctr">
            <a:normAutofit/>
          </a:bodyPr>
          <a:lstStyle>
            <a:lvl1pPr algn="l" defTabSz="457200" rtl="0" eaLnBrk="1" latinLnBrk="0" hangingPunct="1">
              <a:lnSpc>
                <a:spcPct val="80000"/>
              </a:lnSpc>
              <a:spcBef>
                <a:spcPct val="0"/>
              </a:spcBef>
              <a:buClr>
                <a:schemeClr val="tx2"/>
              </a:buClr>
              <a:buNone/>
              <a:defRPr sz="4400" b="1" i="0" kern="1200" baseline="0">
                <a:solidFill>
                  <a:schemeClr val="tx2"/>
                </a:solidFill>
                <a:latin typeface="Calibri"/>
                <a:ea typeface="+mj-ea"/>
                <a:cs typeface="+mj-cs"/>
              </a:defRPr>
            </a:lvl1pPr>
          </a:lstStyle>
          <a:p>
            <a:pPr marL="0" marR="0" lvl="0" indent="0" algn="ctr" defTabSz="457200" rtl="0" eaLnBrk="1" fontAlgn="auto" latinLnBrk="0" hangingPunct="1">
              <a:lnSpc>
                <a:spcPct val="80000"/>
              </a:lnSpc>
              <a:spcBef>
                <a:spcPct val="0"/>
              </a:spcBef>
              <a:spcAft>
                <a:spcPts val="0"/>
              </a:spcAft>
              <a:buClr>
                <a:srgbClr val="005294"/>
              </a:buClr>
              <a:buSzTx/>
              <a:buFontTx/>
              <a:buNone/>
              <a:tabLst/>
              <a:defRPr/>
            </a:pPr>
            <a:r>
              <a:rPr kumimoji="0" lang="en-GB" sz="3200" b="0" i="0" u="none" strike="noStrike" kern="1200" cap="none" spc="0" normalizeH="0" baseline="0" noProof="0" dirty="0">
                <a:ln>
                  <a:noFill/>
                </a:ln>
                <a:solidFill>
                  <a:srgbClr val="000000"/>
                </a:solidFill>
                <a:effectLst/>
                <a:uLnTx/>
                <a:uFillTx/>
                <a:latin typeface="Poppins Medium"/>
                <a:ea typeface="+mj-ea"/>
                <a:cs typeface="+mj-cs"/>
              </a:rPr>
              <a:t>Who should be initiating &amp; monitoring TD patients?</a:t>
            </a:r>
          </a:p>
        </p:txBody>
      </p:sp>
      <p:sp>
        <p:nvSpPr>
          <p:cNvPr id="9" name="TextBox 8">
            <a:extLst>
              <a:ext uri="{FF2B5EF4-FFF2-40B4-BE49-F238E27FC236}">
                <a16:creationId xmlns:a16="http://schemas.microsoft.com/office/drawing/2014/main" id="{DEE576A7-B95E-4E59-8852-79AD3F6B3542}"/>
              </a:ext>
            </a:extLst>
          </p:cNvPr>
          <p:cNvSpPr txBox="1"/>
          <p:nvPr/>
        </p:nvSpPr>
        <p:spPr>
          <a:xfrm>
            <a:off x="1733026" y="5946804"/>
            <a:ext cx="5049297" cy="276999"/>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GB" sz="1200" b="1" i="0" u="none" strike="noStrike" kern="0" cap="none" spc="0" normalizeH="0" baseline="0" noProof="0" dirty="0">
                <a:ln>
                  <a:noFill/>
                </a:ln>
                <a:solidFill>
                  <a:srgbClr val="000000"/>
                </a:solidFill>
                <a:effectLst/>
                <a:uLnTx/>
                <a:uFillTx/>
                <a:latin typeface="Poppins Light"/>
                <a:ea typeface="+mn-ea"/>
                <a:cs typeface="Arial" charset="0"/>
              </a:rPr>
              <a:t>Dean J et al. J Sex Med 2015;12:1660-86</a:t>
            </a:r>
            <a:r>
              <a:rPr kumimoji="0" lang="en-GB" sz="1050" b="1" i="0" u="none" strike="noStrike" kern="0" cap="none" spc="0" normalizeH="0" baseline="0" noProof="0" dirty="0">
                <a:ln>
                  <a:noFill/>
                </a:ln>
                <a:solidFill>
                  <a:srgbClr val="000000"/>
                </a:solidFill>
                <a:effectLst/>
                <a:uLnTx/>
                <a:uFillTx/>
                <a:latin typeface="Poppins Light"/>
                <a:ea typeface="+mn-ea"/>
                <a:cs typeface="Arial" charset="0"/>
              </a:rPr>
              <a:t>. </a:t>
            </a:r>
          </a:p>
        </p:txBody>
      </p:sp>
      <p:pic>
        <p:nvPicPr>
          <p:cNvPr id="10" name="Picture 9">
            <a:extLst>
              <a:ext uri="{FF2B5EF4-FFF2-40B4-BE49-F238E27FC236}">
                <a16:creationId xmlns:a16="http://schemas.microsoft.com/office/drawing/2014/main" id="{75722306-E064-4FE5-AE1F-76618E11F2C7}"/>
              </a:ext>
            </a:extLst>
          </p:cNvPr>
          <p:cNvPicPr>
            <a:picLocks noChangeAspect="1"/>
          </p:cNvPicPr>
          <p:nvPr/>
        </p:nvPicPr>
        <p:blipFill>
          <a:blip r:embed="rId2"/>
          <a:stretch>
            <a:fillRect/>
          </a:stretch>
        </p:blipFill>
        <p:spPr>
          <a:xfrm>
            <a:off x="3357926" y="1314114"/>
            <a:ext cx="5018948" cy="1299779"/>
          </a:xfrm>
          <a:prstGeom prst="rect">
            <a:avLst/>
          </a:prstGeom>
        </p:spPr>
      </p:pic>
    </p:spTree>
    <p:extLst>
      <p:ext uri="{BB962C8B-B14F-4D97-AF65-F5344CB8AC3E}">
        <p14:creationId xmlns:p14="http://schemas.microsoft.com/office/powerpoint/2010/main" val="24825219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52400"/>
            <a:ext cx="324040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347472" y="786820"/>
            <a:ext cx="9067800" cy="2092881"/>
          </a:xfrm>
          <a:noFill/>
        </p:spPr>
        <p:txBody>
          <a:bodyPr wrap="square">
            <a:spAutoFit/>
          </a:bodyPr>
          <a:lstStyle/>
          <a:p>
            <a:r>
              <a:rPr lang="en-GB" dirty="0"/>
              <a:t>Primary Clinical Benefits </a:t>
            </a:r>
            <a:br>
              <a:rPr lang="en-GB" dirty="0"/>
            </a:br>
            <a:r>
              <a:rPr lang="en-GB" dirty="0"/>
              <a:t>of Testosterone Therapy (</a:t>
            </a:r>
            <a:r>
              <a:rPr lang="en-GB" dirty="0" err="1"/>
              <a:t>TTh</a:t>
            </a:r>
            <a:r>
              <a:rPr lang="en-GB" dirty="0"/>
              <a:t>)</a:t>
            </a:r>
          </a:p>
        </p:txBody>
      </p:sp>
    </p:spTree>
    <p:extLst>
      <p:ext uri="{BB962C8B-B14F-4D97-AF65-F5344CB8AC3E}">
        <p14:creationId xmlns:p14="http://schemas.microsoft.com/office/powerpoint/2010/main" val="16130237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609512606"/>
              </p:ext>
            </p:extLst>
          </p:nvPr>
        </p:nvGraphicFramePr>
        <p:xfrm>
          <a:off x="521208" y="1252728"/>
          <a:ext cx="10625328" cy="4078224"/>
        </p:xfrm>
        <a:graphic>
          <a:graphicData uri="http://schemas.openxmlformats.org/drawingml/2006/table">
            <a:tbl>
              <a:tblPr firstRow="1" bandRow="1">
                <a:tableStyleId>{93296810-A885-4BE3-A3E7-6D5BEEA58F35}</a:tableStyleId>
              </a:tblPr>
              <a:tblGrid>
                <a:gridCol w="1487109">
                  <a:extLst>
                    <a:ext uri="{9D8B030D-6E8A-4147-A177-3AD203B41FA5}">
                      <a16:colId xmlns:a16="http://schemas.microsoft.com/office/drawing/2014/main" val="20000"/>
                    </a:ext>
                  </a:extLst>
                </a:gridCol>
                <a:gridCol w="9138219">
                  <a:extLst>
                    <a:ext uri="{9D8B030D-6E8A-4147-A177-3AD203B41FA5}">
                      <a16:colId xmlns:a16="http://schemas.microsoft.com/office/drawing/2014/main" val="20001"/>
                    </a:ext>
                  </a:extLst>
                </a:gridCol>
              </a:tblGrid>
              <a:tr h="650039">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600" baseline="0" dirty="0">
                          <a:solidFill>
                            <a:schemeClr val="accent5"/>
                          </a:solidFill>
                        </a:rPr>
                        <a:t>Landmark 6-month study assessing the pharmacokinetic profiles of 2 doses of T gel and a T patch</a:t>
                      </a:r>
                      <a:endParaRPr lang="en-GB" sz="1600" dirty="0">
                        <a:solidFill>
                          <a:schemeClr val="accent5"/>
                        </a:solidFill>
                      </a:endParaRPr>
                    </a:p>
                  </a:txBody>
                  <a:tcP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tc hMerge="1">
                  <a:txBody>
                    <a:bodyPr/>
                    <a:lstStyle/>
                    <a:p>
                      <a:endParaRPr lang="en-GB" dirty="0"/>
                    </a:p>
                  </a:txBody>
                  <a:tcPr/>
                </a:tc>
                <a:extLst>
                  <a:ext uri="{0D108BD9-81ED-4DB2-BD59-A6C34878D82A}">
                    <a16:rowId xmlns:a16="http://schemas.microsoft.com/office/drawing/2014/main" val="10000"/>
                  </a:ext>
                </a:extLst>
              </a:tr>
              <a:tr h="1068723">
                <a:tc>
                  <a:txBody>
                    <a:bodyPr/>
                    <a:lstStyle/>
                    <a:p>
                      <a:r>
                        <a:rPr lang="en-GB" sz="1400" dirty="0">
                          <a:solidFill>
                            <a:schemeClr val="accent5"/>
                          </a:solidFill>
                          <a:latin typeface="+mn-lt"/>
                          <a:cs typeface="Arial" panose="020B0604020202020204" pitchFamily="34" charset="0"/>
                        </a:rPr>
                        <a:t>Study design</a:t>
                      </a:r>
                    </a:p>
                  </a:txBody>
                  <a:tcP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GB" sz="1100" u="none" strike="noStrike" kern="1200" dirty="0">
                          <a:solidFill>
                            <a:schemeClr val="accent5"/>
                          </a:solidFill>
                          <a:effectLst/>
                          <a:latin typeface="+mn-lt"/>
                          <a:ea typeface="+mn-ea"/>
                          <a:cs typeface="Arial" panose="020B0604020202020204" pitchFamily="34" charset="0"/>
                        </a:rPr>
                        <a:t>A randomised, multicentre (16 centres), 6-month, active-comparator study to compare two doses of Testosterone gel (5g and 10g per day) versus a single dose of two Testosterone patches (total 5mg/day)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u="none" strike="noStrike" kern="1200" dirty="0">
                          <a:solidFill>
                            <a:schemeClr val="accent5"/>
                          </a:solidFill>
                          <a:effectLst/>
                          <a:latin typeface="+mn-lt"/>
                          <a:ea typeface="+mn-ea"/>
                          <a:cs typeface="Arial" panose="020B0604020202020204" pitchFamily="34" charset="0"/>
                        </a:rPr>
                        <a:t>The study was double blinded until day 90 with respect to the T gel groups and open label for the T patch group</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dirty="0">
                          <a:solidFill>
                            <a:schemeClr val="accent5"/>
                          </a:solidFill>
                          <a:latin typeface="+mn-lt"/>
                          <a:cs typeface="Arial" panose="020B0604020202020204" pitchFamily="34" charset="0"/>
                        </a:rPr>
                        <a:t>Statistical comparisons between groups were only performed until day 90 (randomised controlled part) using the original treatment assignments (50mg or 100mg T gel, or patch) as the independent groups.</a:t>
                      </a:r>
                    </a:p>
                  </a:txBody>
                  <a:tcPr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extLst>
                  <a:ext uri="{0D108BD9-81ED-4DB2-BD59-A6C34878D82A}">
                    <a16:rowId xmlns:a16="http://schemas.microsoft.com/office/drawing/2014/main" val="10001"/>
                  </a:ext>
                </a:extLst>
              </a:tr>
              <a:tr h="1393157">
                <a:tc>
                  <a:txBody>
                    <a:bodyPr/>
                    <a:lstStyle/>
                    <a:p>
                      <a:r>
                        <a:rPr lang="en-GB" sz="1400" dirty="0">
                          <a:solidFill>
                            <a:schemeClr val="accent5"/>
                          </a:solidFill>
                          <a:latin typeface="+mn-lt"/>
                          <a:cs typeface="Arial" panose="020B0604020202020204" pitchFamily="34" charset="0"/>
                        </a:rPr>
                        <a:t>Study population &amp; treatment</a:t>
                      </a:r>
                    </a:p>
                  </a:txBody>
                  <a:tcP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u="none" strike="noStrike" kern="1200" baseline="0" dirty="0">
                          <a:solidFill>
                            <a:schemeClr val="accent5"/>
                          </a:solidFill>
                          <a:effectLst/>
                          <a:latin typeface="+mn-lt"/>
                          <a:ea typeface="+mn-ea"/>
                          <a:cs typeface="Arial" panose="020B0604020202020204" pitchFamily="34" charset="0"/>
                        </a:rPr>
                        <a:t>227 hypogonadal men (aged 19-68 years) with morning serum testosterone levels at ≤10.4 nmol/L (300ng/dL), </a:t>
                      </a:r>
                      <a:r>
                        <a:rPr lang="en-GB" sz="1100" u="none" strike="noStrike" kern="1200" baseline="0" dirty="0">
                          <a:solidFill>
                            <a:schemeClr val="accent5"/>
                          </a:solidFill>
                          <a:effectLst/>
                          <a:latin typeface="+mn-lt"/>
                          <a:cs typeface="Arial" panose="020B0604020202020204" pitchFamily="34" charset="0"/>
                        </a:rPr>
                        <a:t>PSA &lt;4ng/mL</a:t>
                      </a:r>
                      <a:r>
                        <a:rPr lang="en-GB" sz="1100" u="none" strike="noStrike" kern="1200" baseline="0" dirty="0">
                          <a:solidFill>
                            <a:schemeClr val="accent5"/>
                          </a:solidFill>
                          <a:effectLst/>
                          <a:latin typeface="+mn-lt"/>
                          <a:ea typeface="+mn-ea"/>
                          <a:cs typeface="Arial" panose="020B0604020202020204" pitchFamily="34" charset="0"/>
                        </a:rPr>
                        <a:t> and </a:t>
                      </a:r>
                      <a:r>
                        <a:rPr lang="en-GB" sz="1100" u="none" strike="noStrike" kern="1200" baseline="0" dirty="0">
                          <a:solidFill>
                            <a:schemeClr val="accent5"/>
                          </a:solidFill>
                          <a:effectLst/>
                          <a:latin typeface="+mn-lt"/>
                          <a:cs typeface="Arial" panose="020B0604020202020204" pitchFamily="34" charset="0"/>
                        </a:rPr>
                        <a:t>a normal DRE were included in the analysis. </a:t>
                      </a:r>
                    </a:p>
                    <a:p>
                      <a:pPr marL="171450" indent="-171450">
                        <a:buFont typeface="Arial" panose="020B0604020202020204" pitchFamily="34" charset="0"/>
                        <a:buChar char="•"/>
                      </a:pPr>
                      <a:r>
                        <a:rPr lang="en-GB" sz="1100" u="sng" strike="noStrike" kern="1200" dirty="0">
                          <a:solidFill>
                            <a:schemeClr val="accent5"/>
                          </a:solidFill>
                          <a:effectLst/>
                          <a:latin typeface="+mn-lt"/>
                          <a:ea typeface="+mn-ea"/>
                          <a:cs typeface="Arial" panose="020B0604020202020204" pitchFamily="34" charset="0"/>
                        </a:rPr>
                        <a:t>Day 0-90 (Randomised period): </a:t>
                      </a:r>
                    </a:p>
                    <a:p>
                      <a:pPr marL="457200" lvl="1" indent="0">
                        <a:buFont typeface="Wingdings" panose="05000000000000000000" pitchFamily="2" charset="2"/>
                        <a:buNone/>
                      </a:pPr>
                      <a:r>
                        <a:rPr lang="en-GB" sz="1050" u="none" strike="noStrike" kern="1200" dirty="0">
                          <a:solidFill>
                            <a:schemeClr val="accent5"/>
                          </a:solidFill>
                          <a:effectLst/>
                          <a:latin typeface="+mn-lt"/>
                          <a:ea typeface="+mn-ea"/>
                          <a:cs typeface="Arial" panose="020B0604020202020204" pitchFamily="34" charset="0"/>
                        </a:rPr>
                        <a:t>▪ T Gel 50mg/day* (n=73)       ▪ T Gel 100mg/day* (n=78)       ▪ T patch (2x 2.5mg patch)/day** (n=76)</a:t>
                      </a:r>
                      <a:endParaRPr lang="en-GB" sz="1100" u="none" strike="noStrike" kern="1200" dirty="0">
                        <a:solidFill>
                          <a:schemeClr val="accent5"/>
                        </a:solidFill>
                        <a:effectLst/>
                        <a:latin typeface="+mn-lt"/>
                        <a:ea typeface="+mn-ea"/>
                        <a:cs typeface="Arial" panose="020B0604020202020204" pitchFamily="34" charset="0"/>
                      </a:endParaRPr>
                    </a:p>
                    <a:p>
                      <a:pPr marL="171450" indent="-171450">
                        <a:buFont typeface="Arial" panose="020B0604020202020204" pitchFamily="34" charset="0"/>
                        <a:buChar char="•"/>
                      </a:pPr>
                      <a:r>
                        <a:rPr lang="en-GB" sz="1100" u="sng" strike="noStrike" kern="1200" dirty="0">
                          <a:solidFill>
                            <a:schemeClr val="accent5"/>
                          </a:solidFill>
                          <a:effectLst/>
                          <a:latin typeface="+mn-lt"/>
                          <a:ea typeface="+mn-ea"/>
                          <a:cs typeface="Arial" panose="020B0604020202020204" pitchFamily="34" charset="0"/>
                        </a:rPr>
                        <a:t>Day 91-180 (non-randomised period) </a:t>
                      </a:r>
                    </a:p>
                    <a:p>
                      <a:pPr marL="457200" lvl="1" indent="0">
                        <a:buFont typeface="Wingdings" panose="05000000000000000000" pitchFamily="2" charset="2"/>
                        <a:buNone/>
                      </a:pPr>
                      <a:r>
                        <a:rPr lang="en-GB" sz="1050" u="none" strike="noStrike" kern="1200" dirty="0">
                          <a:solidFill>
                            <a:schemeClr val="accent5"/>
                          </a:solidFill>
                          <a:effectLst/>
                          <a:latin typeface="+mn-lt"/>
                          <a:ea typeface="+mn-ea"/>
                          <a:cs typeface="Arial" panose="020B0604020202020204" pitchFamily="34" charset="0"/>
                        </a:rPr>
                        <a:t>▪ Doses could be adjusted to T Gel 75mg/day for patients on; T gel 50mg/day with levels &lt;10.4nmol/L, or T gel 100mg/day with levels &gt;34.7nmol/L</a:t>
                      </a:r>
                    </a:p>
                  </a:txBody>
                  <a:tcP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extLst>
                  <a:ext uri="{0D108BD9-81ED-4DB2-BD59-A6C34878D82A}">
                    <a16:rowId xmlns:a16="http://schemas.microsoft.com/office/drawing/2014/main" val="10002"/>
                  </a:ext>
                </a:extLst>
              </a:tr>
              <a:tr h="966305">
                <a:tc>
                  <a:txBody>
                    <a:bodyPr/>
                    <a:lstStyle/>
                    <a:p>
                      <a:r>
                        <a:rPr lang="en-GB" sz="1400" dirty="0">
                          <a:solidFill>
                            <a:schemeClr val="accent5"/>
                          </a:solidFill>
                          <a:latin typeface="+mn-lt"/>
                          <a:cs typeface="Arial" panose="020B0604020202020204" pitchFamily="34" charset="0"/>
                        </a:rPr>
                        <a:t>Study Objectives</a:t>
                      </a:r>
                    </a:p>
                  </a:txBody>
                  <a:tcP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GB" sz="1100" u="none" strike="noStrike" kern="1200" baseline="0" dirty="0">
                          <a:solidFill>
                            <a:schemeClr val="accent5"/>
                          </a:solidFill>
                          <a:effectLst/>
                          <a:latin typeface="+mn-lt"/>
                          <a:cs typeface="Arial" panose="020B0604020202020204" pitchFamily="34" charset="0"/>
                        </a:rPr>
                        <a:t>To compare pharmacokinetic measurements of T and FT for T-Gel 50mg/day, T-Gel 100mg/day and a T patch (5mg/day), to assess T Gel as a suitable mode of delivery</a:t>
                      </a:r>
                    </a:p>
                    <a:p>
                      <a:pPr marL="171450" indent="-171450">
                        <a:buFont typeface="Arial" panose="020B0604020202020204" pitchFamily="34" charset="0"/>
                        <a:buChar char="•"/>
                      </a:pPr>
                      <a:r>
                        <a:rPr lang="en-GB" sz="1100" u="none" strike="noStrike" kern="1200" baseline="0" dirty="0">
                          <a:solidFill>
                            <a:schemeClr val="accent5"/>
                          </a:solidFill>
                          <a:effectLst/>
                          <a:latin typeface="+mn-lt"/>
                          <a:cs typeface="Arial" panose="020B0604020202020204" pitchFamily="34" charset="0"/>
                        </a:rPr>
                        <a:t>To determine the effect of transdermal T-application on other assays including serum DHT, E2, FSH, LH and SHBG</a:t>
                      </a:r>
                    </a:p>
                    <a:p>
                      <a:pPr marL="171450" indent="-171450">
                        <a:buFont typeface="Arial" panose="020B0604020202020204" pitchFamily="34" charset="0"/>
                        <a:buChar char="•"/>
                      </a:pPr>
                      <a:r>
                        <a:rPr lang="en-GB" sz="1100" u="none" strike="noStrike" kern="1200" baseline="0" dirty="0">
                          <a:solidFill>
                            <a:schemeClr val="accent5"/>
                          </a:solidFill>
                          <a:effectLst/>
                          <a:latin typeface="+mn-lt"/>
                          <a:cs typeface="Arial" panose="020B0604020202020204" pitchFamily="34" charset="0"/>
                        </a:rPr>
                        <a:t>Safety endpoints included any adverse effects and skin irritation.</a:t>
                      </a:r>
                    </a:p>
                  </a:txBody>
                  <a:tcP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extLst>
                  <a:ext uri="{0D108BD9-81ED-4DB2-BD59-A6C34878D82A}">
                    <a16:rowId xmlns:a16="http://schemas.microsoft.com/office/drawing/2014/main" val="3006599910"/>
                  </a:ext>
                </a:extLst>
              </a:tr>
            </a:tbl>
          </a:graphicData>
        </a:graphic>
      </p:graphicFrame>
      <p:sp>
        <p:nvSpPr>
          <p:cNvPr id="3" name="Rectangle 2">
            <a:extLst>
              <a:ext uri="{FF2B5EF4-FFF2-40B4-BE49-F238E27FC236}">
                <a16:creationId xmlns:a16="http://schemas.microsoft.com/office/drawing/2014/main" id="{4CFE7BE7-8BB6-44BB-891D-549807EC79EE}"/>
              </a:ext>
            </a:extLst>
          </p:cNvPr>
          <p:cNvSpPr/>
          <p:nvPr/>
        </p:nvSpPr>
        <p:spPr>
          <a:xfrm>
            <a:off x="1404594" y="5708649"/>
            <a:ext cx="10143242" cy="784830"/>
          </a:xfrm>
          <a:prstGeom prst="rect">
            <a:avLst/>
          </a:prstGeom>
        </p:spPr>
        <p:txBody>
          <a:bodyPr wrap="square">
            <a:spAutoFit/>
          </a:bodyPr>
          <a:lstStyle/>
          <a:p>
            <a:r>
              <a:rPr lang="en-GB" sz="900" dirty="0">
                <a:solidFill>
                  <a:schemeClr val="accent5"/>
                </a:solidFill>
              </a:rPr>
              <a:t>*T Gel was applied to the upper arms, shoulders or abdomen. The study was double blinded with respect to the T Gel groups in this period. </a:t>
            </a:r>
          </a:p>
          <a:p>
            <a:r>
              <a:rPr lang="en-GB" sz="900" dirty="0">
                <a:solidFill>
                  <a:schemeClr val="accent5"/>
                </a:solidFill>
              </a:rPr>
              <a:t>**Both T patches were applied at the same time to a clean, dry area of skin on the back, abdomen, upper arms or thighs. The study was open label for the T patch group.</a:t>
            </a:r>
            <a:r>
              <a:rPr lang="it-IT" sz="900" dirty="0">
                <a:solidFill>
                  <a:schemeClr val="accent5"/>
                </a:solidFill>
              </a:rPr>
              <a:t> </a:t>
            </a:r>
          </a:p>
          <a:p>
            <a:r>
              <a:rPr lang="it-IT" sz="900" dirty="0">
                <a:solidFill>
                  <a:schemeClr val="accent5"/>
                </a:solidFill>
              </a:rPr>
              <a:t> DHT - Dihydrotestosterone; E2 – Oestradiol; LH – Luteinising Hormone; FSH – Follicle Stimulating Hormone; SHBG – Sex Hormone Binding Globulin; T – Testosterone; FT – Free Testosterone</a:t>
            </a:r>
          </a:p>
          <a:p>
            <a:endParaRPr lang="en-GB" sz="900" dirty="0"/>
          </a:p>
        </p:txBody>
      </p:sp>
      <p:sp>
        <p:nvSpPr>
          <p:cNvPr id="7" name="Title 1">
            <a:extLst>
              <a:ext uri="{FF2B5EF4-FFF2-40B4-BE49-F238E27FC236}">
                <a16:creationId xmlns:a16="http://schemas.microsoft.com/office/drawing/2014/main" id="{0E4FC45D-8FA0-466F-AD63-8A060C57E64D}"/>
              </a:ext>
            </a:extLst>
          </p:cNvPr>
          <p:cNvSpPr>
            <a:spLocks noGrp="1"/>
          </p:cNvSpPr>
          <p:nvPr>
            <p:ph type="title"/>
          </p:nvPr>
        </p:nvSpPr>
        <p:spPr>
          <a:xfrm>
            <a:off x="201168" y="144714"/>
            <a:ext cx="11237976" cy="657211"/>
          </a:xfrm>
        </p:spPr>
        <p:txBody>
          <a:bodyPr>
            <a:noAutofit/>
          </a:bodyPr>
          <a:lstStyle/>
          <a:p>
            <a:pPr algn="ctr"/>
            <a:r>
              <a:rPr lang="en-GB" sz="2000" dirty="0" err="1">
                <a:solidFill>
                  <a:srgbClr val="000000"/>
                </a:solidFill>
              </a:rPr>
              <a:t>Swerdloff</a:t>
            </a:r>
            <a:r>
              <a:rPr lang="en-GB" sz="2000" dirty="0">
                <a:solidFill>
                  <a:srgbClr val="000000"/>
                </a:solidFill>
              </a:rPr>
              <a:t> RS et al. Long-Term Pharmacokinetics of Transdermal Testosterone Gel in Hypogonadal Men  </a:t>
            </a:r>
            <a:r>
              <a:rPr lang="it-IT" sz="1800" i="1" dirty="0">
                <a:solidFill>
                  <a:srgbClr val="000000"/>
                </a:solidFill>
              </a:rPr>
              <a:t>J Clin Endocrinol Metab 2000;85(12):4500–10.</a:t>
            </a:r>
            <a:endParaRPr lang="en-GB" i="1" dirty="0">
              <a:solidFill>
                <a:srgbClr val="000000"/>
              </a:solidFill>
            </a:endParaRPr>
          </a:p>
        </p:txBody>
      </p:sp>
    </p:spTree>
    <p:extLst>
      <p:ext uri="{BB962C8B-B14F-4D97-AF65-F5344CB8AC3E}">
        <p14:creationId xmlns:p14="http://schemas.microsoft.com/office/powerpoint/2010/main" val="21888063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1"/>
          </p:nvPr>
        </p:nvSpPr>
        <p:spPr>
          <a:xfrm>
            <a:off x="6705481" y="5298135"/>
            <a:ext cx="4521842" cy="296180"/>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000000"/>
                </a:solidFill>
                <a:effectLst/>
                <a:uLnTx/>
                <a:uFillTx/>
                <a:latin typeface="Poppins Light"/>
                <a:ea typeface="+mn-ea"/>
                <a:cs typeface="+mn-cs"/>
              </a:rPr>
              <a:t>Figure 1: Adapted from Swerdloff RS, et al 2000.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Poppins Light"/>
                <a:ea typeface="+mn-ea"/>
                <a:cs typeface="+mn-cs"/>
              </a:rPr>
              <a:t>Dotted line denotes the lower limit of the adult male normal range (10.4nmol/L / 300ng/dL)</a:t>
            </a:r>
          </a:p>
        </p:txBody>
      </p:sp>
      <p:sp>
        <p:nvSpPr>
          <p:cNvPr id="8" name="TextBox 7">
            <a:extLst>
              <a:ext uri="{FF2B5EF4-FFF2-40B4-BE49-F238E27FC236}">
                <a16:creationId xmlns:a16="http://schemas.microsoft.com/office/drawing/2014/main" id="{42F9124B-0E2B-4972-8C5D-C44B54DB59D4}"/>
              </a:ext>
            </a:extLst>
          </p:cNvPr>
          <p:cNvSpPr txBox="1"/>
          <p:nvPr/>
        </p:nvSpPr>
        <p:spPr>
          <a:xfrm>
            <a:off x="1609775" y="5976217"/>
            <a:ext cx="75495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Poppins Light"/>
                <a:ea typeface="+mn-ea"/>
                <a:cs typeface="+mn-cs"/>
              </a:rPr>
              <a:t>PK – Pharmacokinetic; </a:t>
            </a:r>
            <a:r>
              <a:rPr kumimoji="0" lang="it-IT" sz="1000" b="1" i="0" u="none" strike="noStrike" kern="1200" cap="none" spc="0" normalizeH="0" baseline="0" noProof="0" dirty="0">
                <a:ln>
                  <a:noFill/>
                </a:ln>
                <a:solidFill>
                  <a:prstClr val="black"/>
                </a:solidFill>
                <a:effectLst/>
                <a:uLnTx/>
                <a:uFillTx/>
                <a:latin typeface="Poppins Light"/>
                <a:ea typeface="+mn-ea"/>
                <a:cs typeface="+mn-cs"/>
              </a:rPr>
              <a:t>Cav - average serum testosterone level (0-24h); T – Testosterone</a:t>
            </a:r>
            <a:endParaRPr kumimoji="0" lang="en-GB" sz="1000" b="1" i="0" u="none" strike="noStrike" kern="1200" cap="none" spc="0" normalizeH="0" baseline="0" noProof="0" dirty="0">
              <a:ln>
                <a:noFill/>
              </a:ln>
              <a:solidFill>
                <a:srgbClr val="006EAB"/>
              </a:solidFill>
              <a:effectLst/>
              <a:uLnTx/>
              <a:uFillTx/>
              <a:latin typeface="Poppins Light"/>
              <a:ea typeface="+mn-ea"/>
              <a:cs typeface="+mn-cs"/>
            </a:endParaRPr>
          </a:p>
        </p:txBody>
      </p:sp>
      <p:graphicFrame>
        <p:nvGraphicFramePr>
          <p:cNvPr id="9" name="Chart 8">
            <a:extLst>
              <a:ext uri="{FF2B5EF4-FFF2-40B4-BE49-F238E27FC236}">
                <a16:creationId xmlns:a16="http://schemas.microsoft.com/office/drawing/2014/main" id="{D2217B62-15F4-4BB9-8EAF-757D333B29BA}"/>
              </a:ext>
            </a:extLst>
          </p:cNvPr>
          <p:cNvGraphicFramePr>
            <a:graphicFrameLocks/>
          </p:cNvGraphicFramePr>
          <p:nvPr/>
        </p:nvGraphicFramePr>
        <p:xfrm>
          <a:off x="6452190" y="1263685"/>
          <a:ext cx="4775133" cy="4000843"/>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44C97C53-C255-4701-98A6-D2626672EF09}"/>
              </a:ext>
            </a:extLst>
          </p:cNvPr>
          <p:cNvCxnSpPr>
            <a:cxnSpLocks/>
          </p:cNvCxnSpPr>
          <p:nvPr/>
        </p:nvCxnSpPr>
        <p:spPr>
          <a:xfrm>
            <a:off x="7065818" y="3613275"/>
            <a:ext cx="4151084" cy="0"/>
          </a:xfrm>
          <a:prstGeom prst="line">
            <a:avLst/>
          </a:prstGeom>
          <a:ln w="15875">
            <a:solidFill>
              <a:schemeClr val="accent5"/>
            </a:solidFill>
            <a:prstDash val="dash"/>
          </a:ln>
        </p:spPr>
        <p:style>
          <a:lnRef idx="2">
            <a:schemeClr val="accent1"/>
          </a:lnRef>
          <a:fillRef idx="0">
            <a:schemeClr val="accent1"/>
          </a:fillRef>
          <a:effectRef idx="1">
            <a:schemeClr val="accent1"/>
          </a:effectRef>
          <a:fontRef idx="minor">
            <a:schemeClr val="tx1"/>
          </a:fontRef>
        </p:style>
      </p:cxnSp>
      <p:graphicFrame>
        <p:nvGraphicFramePr>
          <p:cNvPr id="4" name="Table 3">
            <a:extLst>
              <a:ext uri="{FF2B5EF4-FFF2-40B4-BE49-F238E27FC236}">
                <a16:creationId xmlns:a16="http://schemas.microsoft.com/office/drawing/2014/main" id="{CCA19995-7EFE-4C52-8F12-469AB7180B4F}"/>
              </a:ext>
            </a:extLst>
          </p:cNvPr>
          <p:cNvGraphicFramePr>
            <a:graphicFrameLocks noGrp="1"/>
          </p:cNvGraphicFramePr>
          <p:nvPr/>
        </p:nvGraphicFramePr>
        <p:xfrm>
          <a:off x="414779" y="1266997"/>
          <a:ext cx="5878987" cy="4031140"/>
        </p:xfrm>
        <a:graphic>
          <a:graphicData uri="http://schemas.openxmlformats.org/drawingml/2006/table">
            <a:tbl>
              <a:tblPr firstRow="1" bandRow="1">
                <a:tableStyleId>{93296810-A885-4BE3-A3E7-6D5BEEA58F35}</a:tableStyleId>
              </a:tblPr>
              <a:tblGrid>
                <a:gridCol w="1081709">
                  <a:extLst>
                    <a:ext uri="{9D8B030D-6E8A-4147-A177-3AD203B41FA5}">
                      <a16:colId xmlns:a16="http://schemas.microsoft.com/office/drawing/2014/main" val="3892744759"/>
                    </a:ext>
                  </a:extLst>
                </a:gridCol>
                <a:gridCol w="4797278">
                  <a:extLst>
                    <a:ext uri="{9D8B030D-6E8A-4147-A177-3AD203B41FA5}">
                      <a16:colId xmlns:a16="http://schemas.microsoft.com/office/drawing/2014/main" val="3360536418"/>
                    </a:ext>
                  </a:extLst>
                </a:gridCol>
              </a:tblGrid>
              <a:tr h="664145">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baseline="0" dirty="0">
                          <a:solidFill>
                            <a:schemeClr val="accent5"/>
                          </a:solidFill>
                        </a:rPr>
                        <a:t>Testosterone levels returned to the normal range with all transdermal testosterone formulations</a:t>
                      </a:r>
                      <a:endParaRPr lang="en-GB" sz="1600" dirty="0">
                        <a:solidFill>
                          <a:schemeClr val="accent5"/>
                        </a:solidFill>
                      </a:endParaRPr>
                    </a:p>
                  </a:txBody>
                  <a:tcP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tc hMerge="1">
                  <a:txBody>
                    <a:bodyPr/>
                    <a:lstStyle/>
                    <a:p>
                      <a:endParaRPr lang="en-GB" dirty="0"/>
                    </a:p>
                  </a:txBody>
                  <a:tcPr/>
                </a:tc>
                <a:extLst>
                  <a:ext uri="{0D108BD9-81ED-4DB2-BD59-A6C34878D82A}">
                    <a16:rowId xmlns:a16="http://schemas.microsoft.com/office/drawing/2014/main" val="3999514996"/>
                  </a:ext>
                </a:extLst>
              </a:tr>
              <a:tr h="3366995">
                <a:tc>
                  <a:txBody>
                    <a:bodyPr/>
                    <a:lstStyle/>
                    <a:p>
                      <a:pPr algn="ctr"/>
                      <a:r>
                        <a:rPr lang="en-GB" sz="1200" dirty="0">
                          <a:solidFill>
                            <a:schemeClr val="accent5"/>
                          </a:solidFill>
                          <a:latin typeface="+mn-lt"/>
                          <a:cs typeface="Arial" panose="020B0604020202020204" pitchFamily="34" charset="0"/>
                        </a:rPr>
                        <a:t>PK Results</a:t>
                      </a:r>
                    </a:p>
                    <a:p>
                      <a:pPr algn="ctr"/>
                      <a:r>
                        <a:rPr lang="en-GB" sz="1200" dirty="0">
                          <a:solidFill>
                            <a:schemeClr val="accent5"/>
                          </a:solidFill>
                          <a:latin typeface="+mn-lt"/>
                          <a:cs typeface="Arial" panose="020B0604020202020204" pitchFamily="34" charset="0"/>
                        </a:rPr>
                        <a:t>(T Levels)</a:t>
                      </a:r>
                    </a:p>
                    <a:p>
                      <a:pPr algn="ctr"/>
                      <a:endParaRPr lang="en-GB" sz="1200" dirty="0">
                        <a:solidFill>
                          <a:schemeClr val="accent5"/>
                        </a:solidFill>
                        <a:latin typeface="+mn-lt"/>
                        <a:cs typeface="Arial" panose="020B0604020202020204" pitchFamily="34" charset="0"/>
                      </a:endParaRPr>
                    </a:p>
                    <a:p>
                      <a:pPr algn="ctr"/>
                      <a:endParaRPr lang="en-GB" sz="1200" dirty="0">
                        <a:solidFill>
                          <a:schemeClr val="accent5"/>
                        </a:solidFill>
                        <a:latin typeface="+mn-lt"/>
                        <a:cs typeface="Arial" panose="020B0604020202020204" pitchFamily="34" charset="0"/>
                      </a:endParaRPr>
                    </a:p>
                    <a:p>
                      <a:pPr algn="ctr"/>
                      <a:endParaRPr lang="en-GB" sz="1200" dirty="0">
                        <a:solidFill>
                          <a:schemeClr val="accent5"/>
                        </a:solidFill>
                        <a:latin typeface="+mn-lt"/>
                        <a:cs typeface="Arial" panose="020B0604020202020204" pitchFamily="34" charset="0"/>
                      </a:endParaRPr>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p>
                      <a:endParaRPr lang="en-GB" sz="800" dirty="0"/>
                    </a:p>
                  </a:txBody>
                  <a:tcPr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tc>
                  <a:txBody>
                    <a:bodyPr/>
                    <a:lstStyle/>
                    <a:p>
                      <a:pPr marL="0" indent="0" algn="l" defTabSz="457200" rtl="0" eaLnBrk="1" latinLnBrk="0" hangingPunct="1">
                        <a:buFont typeface="Arial" panose="020B0604020202020204" pitchFamily="34" charset="0"/>
                        <a:buNone/>
                      </a:pPr>
                      <a:r>
                        <a:rPr lang="en-GB" sz="1100" b="1" i="0" u="sng" strike="noStrike" kern="1200" baseline="0" dirty="0">
                          <a:solidFill>
                            <a:schemeClr val="accent5"/>
                          </a:solidFill>
                          <a:latin typeface="+mn-lt"/>
                          <a:ea typeface="+mn-ea"/>
                          <a:cs typeface="Arial" panose="020B0604020202020204" pitchFamily="34" charset="0"/>
                        </a:rPr>
                        <a:t>Effect on Serum T levels (Figure 1)</a:t>
                      </a:r>
                    </a:p>
                    <a:p>
                      <a:pPr marL="171450" lvl="0" indent="-171450" algn="l" defTabSz="457200" rtl="0" eaLnBrk="1" latinLnBrk="0" hangingPunct="1">
                        <a:buFont typeface="Arial" panose="020B0604020202020204" pitchFamily="34" charset="0"/>
                        <a:buChar char="•"/>
                      </a:pPr>
                      <a:r>
                        <a:rPr lang="en-GB" sz="1050" b="0" i="0" u="none" strike="noStrike" kern="1200" baseline="0" dirty="0">
                          <a:solidFill>
                            <a:schemeClr val="accent5"/>
                          </a:solidFill>
                          <a:latin typeface="+mn-lt"/>
                          <a:ea typeface="+mn-ea"/>
                          <a:cs typeface="Arial" panose="020B0604020202020204" pitchFamily="34" charset="0"/>
                        </a:rPr>
                        <a:t>At Day 0 (baseline), average serum T concentrations over 24hours were below the normal adult range for all three groups (range 8.22-8.60nmol/L)</a:t>
                      </a:r>
                    </a:p>
                    <a:p>
                      <a:pPr marL="171450" lvl="0" indent="-171450" algn="l" defTabSz="457200" rtl="0" eaLnBrk="1" latinLnBrk="0" hangingPunct="1">
                        <a:buFont typeface="Arial" panose="020B0604020202020204" pitchFamily="34" charset="0"/>
                        <a:buChar char="•"/>
                      </a:pPr>
                      <a:r>
                        <a:rPr lang="en-GB" sz="1050" b="0" i="0" u="none" strike="noStrike" kern="1200" baseline="0" dirty="0">
                          <a:solidFill>
                            <a:schemeClr val="accent5"/>
                          </a:solidFill>
                          <a:latin typeface="+mn-lt"/>
                          <a:ea typeface="+mn-ea"/>
                          <a:cs typeface="Arial" panose="020B0604020202020204" pitchFamily="34" charset="0"/>
                        </a:rPr>
                        <a:t>On Days 30 and 90, after gel application, the Cav in the T Gel 100mg/day group was 27.46nmol/L, 1.4-fold higher than the T Gel 50mg/day group (Cav = 19.62nmol/L and 19.17nmol/L for Days 30 and 90, respectively), and 1.9-fold higher than the T patch group (14.62nmol/L and 14.46nmol/L for Days 30 and 90, respectively) (p=0.0001)</a:t>
                      </a:r>
                    </a:p>
                    <a:p>
                      <a:pPr marL="171450" lvl="0" indent="-171450" algn="l" defTabSz="457200" rtl="0" eaLnBrk="1" latinLnBrk="0" hangingPunct="1">
                        <a:buFont typeface="Arial" panose="020B0604020202020204" pitchFamily="34" charset="0"/>
                        <a:buChar char="•"/>
                      </a:pPr>
                      <a:r>
                        <a:rPr lang="en-GB" sz="1050" b="0" i="0" u="none" strike="noStrike" kern="1200" baseline="0" dirty="0">
                          <a:solidFill>
                            <a:schemeClr val="accent5"/>
                          </a:solidFill>
                          <a:latin typeface="+mn-lt"/>
                          <a:ea typeface="+mn-ea"/>
                          <a:cs typeface="Arial" panose="020B0604020202020204" pitchFamily="34" charset="0"/>
                        </a:rPr>
                        <a:t>On Day 180, the serum T concentrations achieved and the pharmacokinetic parameters were similar to those on Days 30 and 90, for patients who continued in their original randomised treatment groups</a:t>
                      </a:r>
                    </a:p>
                    <a:p>
                      <a:pPr marL="0" indent="0" algn="l" defTabSz="457200" rtl="0" eaLnBrk="1" latinLnBrk="0" hangingPunct="1">
                        <a:spcBef>
                          <a:spcPts val="300"/>
                        </a:spcBef>
                        <a:buFont typeface="Arial" panose="020B0604020202020204" pitchFamily="34" charset="0"/>
                        <a:buNone/>
                      </a:pPr>
                      <a:r>
                        <a:rPr lang="en-GB" sz="1100" b="1" i="0" u="sng" strike="noStrike" kern="1200" baseline="0" dirty="0">
                          <a:solidFill>
                            <a:schemeClr val="accent5"/>
                          </a:solidFill>
                          <a:latin typeface="+mn-lt"/>
                          <a:ea typeface="+mn-ea"/>
                          <a:cs typeface="Arial" panose="020B0604020202020204" pitchFamily="34" charset="0"/>
                        </a:rPr>
                        <a:t>Effect on Serum Free T levels</a:t>
                      </a:r>
                    </a:p>
                    <a:p>
                      <a:pPr marL="171450" indent="-171450" algn="l" defTabSz="457200" rtl="0" eaLnBrk="1" latinLnBrk="0" hangingPunct="1">
                        <a:buFont typeface="Arial" panose="020B0604020202020204" pitchFamily="34" charset="0"/>
                        <a:buChar char="•"/>
                      </a:pPr>
                      <a:r>
                        <a:rPr lang="en-GB" sz="1050" b="0" i="0" u="none" strike="noStrike" kern="1200" baseline="0" dirty="0">
                          <a:solidFill>
                            <a:schemeClr val="accent5"/>
                          </a:solidFill>
                          <a:latin typeface="+mn-lt"/>
                          <a:ea typeface="+mn-ea"/>
                          <a:cs typeface="Arial" panose="020B0604020202020204" pitchFamily="34" charset="0"/>
                        </a:rPr>
                        <a:t>Similar to the total T results, the free T Cav achieved by the T gel 100mg group was 1.4- and 1.7-fold higher than those in the T gel 50mg and T patch groups, respectively (P = 0.001).</a:t>
                      </a:r>
                    </a:p>
                    <a:p>
                      <a:pPr marL="0" indent="0" algn="l" defTabSz="457200" rtl="0" eaLnBrk="1" latinLnBrk="0" hangingPunct="1">
                        <a:buFont typeface="Arial" panose="020B0604020202020204" pitchFamily="34" charset="0"/>
                        <a:buNone/>
                      </a:pPr>
                      <a:endParaRPr lang="en-GB" sz="1050" b="0" i="0" u="none" strike="noStrike" kern="1200" baseline="0" dirty="0">
                        <a:solidFill>
                          <a:schemeClr val="accent5"/>
                        </a:solidFill>
                        <a:latin typeface="+mn-lt"/>
                        <a:ea typeface="+mn-ea"/>
                        <a:cs typeface="Arial" panose="020B0604020202020204" pitchFamily="34" charset="0"/>
                      </a:endParaRPr>
                    </a:p>
                  </a:txBody>
                  <a:tcPr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extLst>
                  <a:ext uri="{0D108BD9-81ED-4DB2-BD59-A6C34878D82A}">
                    <a16:rowId xmlns:a16="http://schemas.microsoft.com/office/drawing/2014/main" val="1436669771"/>
                  </a:ext>
                </a:extLst>
              </a:tr>
            </a:tbl>
          </a:graphicData>
        </a:graphic>
      </p:graphicFrame>
      <p:sp>
        <p:nvSpPr>
          <p:cNvPr id="10" name="Title 1">
            <a:extLst>
              <a:ext uri="{FF2B5EF4-FFF2-40B4-BE49-F238E27FC236}">
                <a16:creationId xmlns:a16="http://schemas.microsoft.com/office/drawing/2014/main" id="{7125697B-6E34-4B7F-8719-238B814305D2}"/>
              </a:ext>
            </a:extLst>
          </p:cNvPr>
          <p:cNvSpPr txBox="1">
            <a:spLocks/>
          </p:cNvSpPr>
          <p:nvPr/>
        </p:nvSpPr>
        <p:spPr>
          <a:xfrm>
            <a:off x="320511" y="144714"/>
            <a:ext cx="11019933" cy="705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algn="ctr"/>
            <a:r>
              <a:rPr lang="en-GB" sz="2200">
                <a:solidFill>
                  <a:srgbClr val="000000"/>
                </a:solidFill>
              </a:rPr>
              <a:t>Swerdloff RS et al. Long-Term Pharmacokinetics of Transdermal Testosterone Gel in Hypogonadal Men  </a:t>
            </a:r>
            <a:r>
              <a:rPr lang="it-IT" sz="2000" i="1">
                <a:solidFill>
                  <a:srgbClr val="000000"/>
                </a:solidFill>
              </a:rPr>
              <a:t>J Clin Endocrinol Metab 2000;85(12):4500–10.</a:t>
            </a:r>
            <a:endParaRPr lang="en-GB" sz="4400" i="1" dirty="0">
              <a:solidFill>
                <a:srgbClr val="000000"/>
              </a:solidFill>
            </a:endParaRPr>
          </a:p>
        </p:txBody>
      </p:sp>
    </p:spTree>
    <p:extLst>
      <p:ext uri="{BB962C8B-B14F-4D97-AF65-F5344CB8AC3E}">
        <p14:creationId xmlns:p14="http://schemas.microsoft.com/office/powerpoint/2010/main" val="28633326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243" y="0"/>
            <a:ext cx="11217897" cy="1026042"/>
          </a:xfrm>
        </p:spPr>
        <p:txBody>
          <a:bodyPr>
            <a:noAutofit/>
          </a:bodyPr>
          <a:lstStyle/>
          <a:p>
            <a:pPr algn="ctr"/>
            <a:r>
              <a:rPr lang="en-GB" sz="1600" dirty="0">
                <a:solidFill>
                  <a:srgbClr val="000000"/>
                </a:solidFill>
              </a:rPr>
              <a:t>Wang C et al. Long-Term Testosterone Gel (</a:t>
            </a:r>
            <a:r>
              <a:rPr lang="en-GB" sz="1600" dirty="0" err="1">
                <a:solidFill>
                  <a:srgbClr val="000000"/>
                </a:solidFill>
              </a:rPr>
              <a:t>AndroGel</a:t>
            </a:r>
            <a:r>
              <a:rPr lang="en-GB" sz="1600" dirty="0">
                <a:solidFill>
                  <a:srgbClr val="000000"/>
                </a:solidFill>
              </a:rPr>
              <a:t>*) Treatment Maintains Beneficial Effects on Sexual Function and Mood, Lean and Fat Mass, and Bone Mineral Density in Hypogonadal Men.                                              </a:t>
            </a:r>
            <a:r>
              <a:rPr lang="it-IT" sz="1400" i="1" dirty="0">
                <a:solidFill>
                  <a:srgbClr val="000000"/>
                </a:solidFill>
              </a:rPr>
              <a:t>J Clin Endocrinol Metab 2004;89:2085–98.</a:t>
            </a:r>
            <a:endParaRPr lang="en-GB" sz="1600" i="1" dirty="0">
              <a:solidFill>
                <a:srgbClr val="000000"/>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54653310"/>
              </p:ext>
            </p:extLst>
          </p:nvPr>
        </p:nvGraphicFramePr>
        <p:xfrm>
          <a:off x="641022" y="1282046"/>
          <a:ext cx="10388338" cy="4110109"/>
        </p:xfrm>
        <a:graphic>
          <a:graphicData uri="http://schemas.openxmlformats.org/drawingml/2006/table">
            <a:tbl>
              <a:tblPr firstRow="1" bandRow="1">
                <a:tableStyleId>{93296810-A885-4BE3-A3E7-6D5BEEA58F35}</a:tableStyleId>
              </a:tblPr>
              <a:tblGrid>
                <a:gridCol w="1527507">
                  <a:extLst>
                    <a:ext uri="{9D8B030D-6E8A-4147-A177-3AD203B41FA5}">
                      <a16:colId xmlns:a16="http://schemas.microsoft.com/office/drawing/2014/main" val="20000"/>
                    </a:ext>
                  </a:extLst>
                </a:gridCol>
                <a:gridCol w="8860831">
                  <a:extLst>
                    <a:ext uri="{9D8B030D-6E8A-4147-A177-3AD203B41FA5}">
                      <a16:colId xmlns:a16="http://schemas.microsoft.com/office/drawing/2014/main" val="20001"/>
                    </a:ext>
                  </a:extLst>
                </a:gridCol>
              </a:tblGrid>
              <a:tr h="499620">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600" b="1" u="none" strike="noStrike" kern="1200" baseline="0" dirty="0">
                          <a:solidFill>
                            <a:schemeClr val="accent5"/>
                          </a:solidFill>
                          <a:latin typeface="+mn-lt"/>
                          <a:ea typeface="+mn-ea"/>
                          <a:cs typeface="+mn-cs"/>
                        </a:rPr>
                        <a:t>Long term open-label efficacy, outcome and safety follow up study of </a:t>
                      </a:r>
                      <a:r>
                        <a:rPr lang="en-GB" sz="1600" b="1" u="none" strike="noStrike" kern="1200" baseline="0" dirty="0" err="1">
                          <a:solidFill>
                            <a:schemeClr val="accent5"/>
                          </a:solidFill>
                          <a:latin typeface="+mn-lt"/>
                          <a:ea typeface="+mn-ea"/>
                          <a:cs typeface="+mn-cs"/>
                        </a:rPr>
                        <a:t>Swerdloff</a:t>
                      </a:r>
                      <a:r>
                        <a:rPr lang="en-GB" sz="1600" b="1" u="none" strike="noStrike" kern="1200" baseline="0" dirty="0">
                          <a:solidFill>
                            <a:schemeClr val="accent5"/>
                          </a:solidFill>
                          <a:latin typeface="+mn-lt"/>
                          <a:ea typeface="+mn-ea"/>
                          <a:cs typeface="+mn-cs"/>
                        </a:rPr>
                        <a:t> 2000 </a:t>
                      </a:r>
                    </a:p>
                  </a:txBody>
                  <a:tcPr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tc hMerge="1">
                  <a:txBody>
                    <a:bodyPr/>
                    <a:lstStyle/>
                    <a:p>
                      <a:endParaRPr lang="en-GB" dirty="0"/>
                    </a:p>
                  </a:txBody>
                  <a:tcPr/>
                </a:tc>
                <a:extLst>
                  <a:ext uri="{0D108BD9-81ED-4DB2-BD59-A6C34878D82A}">
                    <a16:rowId xmlns:a16="http://schemas.microsoft.com/office/drawing/2014/main" val="10000"/>
                  </a:ext>
                </a:extLst>
              </a:tr>
              <a:tr h="728814">
                <a:tc>
                  <a:txBody>
                    <a:bodyPr/>
                    <a:lstStyle/>
                    <a:p>
                      <a:r>
                        <a:rPr lang="en-GB" sz="1200" dirty="0">
                          <a:solidFill>
                            <a:schemeClr val="accent5"/>
                          </a:solidFill>
                          <a:latin typeface="+mn-lt"/>
                          <a:cs typeface="Arial" panose="020B0604020202020204" pitchFamily="34" charset="0"/>
                        </a:rPr>
                        <a:t>Study design</a:t>
                      </a:r>
                    </a:p>
                    <a:p>
                      <a:endParaRPr lang="en-GB" sz="1200" dirty="0">
                        <a:solidFill>
                          <a:schemeClr val="accent5"/>
                        </a:solidFill>
                        <a:latin typeface="+mn-lt"/>
                        <a:cs typeface="Arial" panose="020B0604020202020204" pitchFamily="34" charset="0"/>
                      </a:endParaRPr>
                    </a:p>
                  </a:txBody>
                  <a:tcPr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GB" sz="1200" u="none" strike="noStrike" kern="1200" dirty="0">
                          <a:solidFill>
                            <a:schemeClr val="accent5"/>
                          </a:solidFill>
                          <a:effectLst/>
                          <a:latin typeface="+mn-lt"/>
                          <a:ea typeface="+mn-ea"/>
                          <a:cs typeface="Arial" panose="020B0604020202020204" pitchFamily="34" charset="0"/>
                        </a:rPr>
                        <a:t>36-month open-label follow-up study of the randomised controlled study, </a:t>
                      </a:r>
                      <a:r>
                        <a:rPr lang="en-GB" sz="1200" u="none" strike="noStrike" kern="1200" dirty="0" err="1">
                          <a:solidFill>
                            <a:schemeClr val="accent5"/>
                          </a:solidFill>
                          <a:effectLst/>
                          <a:latin typeface="+mn-lt"/>
                          <a:ea typeface="+mn-ea"/>
                          <a:cs typeface="Arial" panose="020B0604020202020204" pitchFamily="34" charset="0"/>
                        </a:rPr>
                        <a:t>Swerdloff</a:t>
                      </a:r>
                      <a:r>
                        <a:rPr lang="en-GB" sz="1200" u="none" strike="noStrike" kern="1200" dirty="0">
                          <a:solidFill>
                            <a:schemeClr val="accent5"/>
                          </a:solidFill>
                          <a:effectLst/>
                          <a:latin typeface="+mn-lt"/>
                          <a:ea typeface="+mn-ea"/>
                          <a:cs typeface="Arial" panose="020B0604020202020204" pitchFamily="34" charset="0"/>
                        </a:rPr>
                        <a:t> 2000 (42 months total).</a:t>
                      </a:r>
                    </a:p>
                    <a:p>
                      <a:pPr marL="171450" indent="-171450">
                        <a:buFont typeface="Arial" panose="020B0604020202020204" pitchFamily="34" charset="0"/>
                        <a:buChar char="•"/>
                      </a:pPr>
                      <a:r>
                        <a:rPr lang="en-GB" sz="1200" u="none" strike="noStrike" kern="1200" dirty="0">
                          <a:solidFill>
                            <a:schemeClr val="accent5"/>
                          </a:solidFill>
                          <a:effectLst/>
                          <a:latin typeface="+mn-lt"/>
                          <a:ea typeface="+mn-ea"/>
                          <a:cs typeface="Arial" panose="020B0604020202020204" pitchFamily="34" charset="0"/>
                        </a:rPr>
                        <a:t>To evaluate the long term efficacy of T Gel</a:t>
                      </a:r>
                    </a:p>
                  </a:txBody>
                  <a:tcPr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extLst>
                  <a:ext uri="{0D108BD9-81ED-4DB2-BD59-A6C34878D82A}">
                    <a16:rowId xmlns:a16="http://schemas.microsoft.com/office/drawing/2014/main" val="10001"/>
                  </a:ext>
                </a:extLst>
              </a:tr>
              <a:tr h="1835115">
                <a:tc>
                  <a:txBody>
                    <a:bodyPr/>
                    <a:lstStyle/>
                    <a:p>
                      <a:r>
                        <a:rPr lang="en-GB" sz="1200" dirty="0">
                          <a:solidFill>
                            <a:schemeClr val="accent5"/>
                          </a:solidFill>
                          <a:latin typeface="+mn-lt"/>
                          <a:cs typeface="Arial" panose="020B0604020202020204" pitchFamily="34" charset="0"/>
                        </a:rPr>
                        <a:t>Study treatment</a:t>
                      </a:r>
                    </a:p>
                    <a:p>
                      <a:endParaRPr lang="en-GB" sz="1200" dirty="0">
                        <a:solidFill>
                          <a:schemeClr val="accent5"/>
                        </a:solidFill>
                        <a:latin typeface="+mn-lt"/>
                        <a:cs typeface="Arial" panose="020B0604020202020204" pitchFamily="34" charset="0"/>
                      </a:endParaRPr>
                    </a:p>
                    <a:p>
                      <a:endParaRPr lang="en-GB" sz="1200" dirty="0">
                        <a:solidFill>
                          <a:schemeClr val="accent5"/>
                        </a:solidFill>
                        <a:latin typeface="+mn-lt"/>
                        <a:cs typeface="Arial" panose="020B0604020202020204" pitchFamily="34" charset="0"/>
                      </a:endParaRPr>
                    </a:p>
                    <a:p>
                      <a:endParaRPr lang="en-GB" sz="1200" dirty="0">
                        <a:solidFill>
                          <a:schemeClr val="accent5"/>
                        </a:solidFill>
                        <a:latin typeface="+mn-lt"/>
                        <a:cs typeface="Arial" panose="020B0604020202020204" pitchFamily="34" charset="0"/>
                      </a:endParaRPr>
                    </a:p>
                    <a:p>
                      <a:endParaRPr lang="en-GB" sz="1200" dirty="0">
                        <a:solidFill>
                          <a:schemeClr val="accent5"/>
                        </a:solidFill>
                        <a:latin typeface="+mn-lt"/>
                        <a:cs typeface="Arial" panose="020B0604020202020204" pitchFamily="34" charset="0"/>
                      </a:endParaRPr>
                    </a:p>
                    <a:p>
                      <a:endParaRPr lang="en-GB" sz="1200" dirty="0">
                        <a:solidFill>
                          <a:schemeClr val="accent5"/>
                        </a:solidFill>
                        <a:latin typeface="+mn-lt"/>
                        <a:cs typeface="Arial" panose="020B0604020202020204" pitchFamily="34" charset="0"/>
                      </a:endParaRPr>
                    </a:p>
                    <a:p>
                      <a:endParaRPr lang="en-GB" sz="1200" dirty="0">
                        <a:solidFill>
                          <a:schemeClr val="accent5"/>
                        </a:solidFill>
                        <a:latin typeface="+mn-lt"/>
                        <a:cs typeface="Arial" panose="020B0604020202020204" pitchFamily="34" charset="0"/>
                      </a:endParaRPr>
                    </a:p>
                    <a:p>
                      <a:endParaRPr lang="en-GB" sz="1200" dirty="0">
                        <a:solidFill>
                          <a:schemeClr val="accent5"/>
                        </a:solidFill>
                        <a:latin typeface="+mn-lt"/>
                        <a:cs typeface="Arial" panose="020B0604020202020204" pitchFamily="34" charset="0"/>
                      </a:endParaRPr>
                    </a:p>
                  </a:txBody>
                  <a:tcPr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u="none" strike="noStrike" kern="1200" dirty="0">
                          <a:solidFill>
                            <a:schemeClr val="accent5"/>
                          </a:solidFill>
                          <a:effectLst/>
                          <a:latin typeface="+mn-lt"/>
                          <a:ea typeface="+mn-ea"/>
                          <a:cs typeface="Arial" panose="020B0604020202020204" pitchFamily="34" charset="0"/>
                        </a:rPr>
                        <a:t>All patients were treated with T Gel at a dose of either 5g, 7.5g or 10g of gel daily (50mg, 75mg or 100mg testosterone respectively)</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u="none" strike="noStrike" kern="1200" dirty="0">
                          <a:solidFill>
                            <a:schemeClr val="accent5"/>
                          </a:solidFill>
                          <a:effectLst/>
                          <a:latin typeface="+mn-lt"/>
                          <a:ea typeface="+mn-ea"/>
                          <a:cs typeface="Arial" panose="020B0604020202020204" pitchFamily="34" charset="0"/>
                        </a:rPr>
                        <a:t>All subjects previously on the T patch were assigned to 5g </a:t>
                      </a:r>
                      <a:r>
                        <a:rPr lang="en-GB" sz="1200" u="none" strike="noStrike" kern="1200" dirty="0" err="1">
                          <a:solidFill>
                            <a:schemeClr val="accent5"/>
                          </a:solidFill>
                          <a:effectLst/>
                          <a:latin typeface="+mn-lt"/>
                          <a:ea typeface="+mn-ea"/>
                          <a:cs typeface="Arial" panose="020B0604020202020204" pitchFamily="34" charset="0"/>
                        </a:rPr>
                        <a:t>AndroGel</a:t>
                      </a:r>
                      <a:r>
                        <a:rPr lang="en-GB" sz="1200" u="none" strike="noStrike" kern="1200" dirty="0">
                          <a:solidFill>
                            <a:schemeClr val="accent5"/>
                          </a:solidFill>
                          <a:effectLst/>
                          <a:latin typeface="+mn-lt"/>
                          <a:ea typeface="+mn-ea"/>
                          <a:cs typeface="Arial" panose="020B0604020202020204" pitchFamily="34" charset="0"/>
                        </a:rPr>
                        <a:t>*</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u="none" strike="noStrike" kern="1200" dirty="0">
                          <a:solidFill>
                            <a:schemeClr val="accent5"/>
                          </a:solidFill>
                          <a:effectLst/>
                          <a:latin typeface="+mn-lt"/>
                          <a:ea typeface="+mn-ea"/>
                          <a:cs typeface="Arial" panose="020B0604020202020204" pitchFamily="34" charset="0"/>
                        </a:rPr>
                        <a:t>Men previously on T gel 5g/day with levels &lt;10.4nmol/L (or T gel 10g/day with levels &gt;34.7nmol/L) </a:t>
                      </a:r>
                      <a:r>
                        <a:rPr lang="en-GB" sz="1200" b="0" i="0" u="none" strike="noStrike" kern="1200" baseline="0" dirty="0">
                          <a:solidFill>
                            <a:schemeClr val="accent5"/>
                          </a:solidFill>
                          <a:latin typeface="+mn-lt"/>
                          <a:cs typeface="Arial" panose="020B0604020202020204" pitchFamily="34" charset="0"/>
                        </a:rPr>
                        <a:t>were assigned to 7.5g/day gel group.</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u="none" strike="noStrike" kern="1200" dirty="0">
                          <a:solidFill>
                            <a:schemeClr val="accent5"/>
                          </a:solidFill>
                          <a:effectLst/>
                          <a:latin typeface="+mn-lt"/>
                          <a:ea typeface="+mn-ea"/>
                          <a:cs typeface="Arial" panose="020B0604020202020204" pitchFamily="34" charset="0"/>
                        </a:rPr>
                        <a:t>Due to the long duration of the study, the study design allowed dose adjustment in increments of 2.5g/day (range min: 2.5g/day max: 10g/day) throughout the study period, depending on clinical symptoms and serum T levels.</a:t>
                      </a:r>
                      <a:endParaRPr lang="en-GB" sz="1200" b="1" i="0" u="none" strike="noStrike" kern="1200" cap="none" dirty="0">
                        <a:solidFill>
                          <a:schemeClr val="accent5"/>
                        </a:solidFill>
                        <a:effectLst/>
                        <a:latin typeface="+mn-lt"/>
                        <a:ea typeface="Verdana" panose="020B0604030504040204" pitchFamily="34" charset="0"/>
                        <a:cs typeface="Arial" panose="020B0604020202020204" pitchFamily="34" charset="0"/>
                      </a:endParaRPr>
                    </a:p>
                    <a:p>
                      <a:endParaRPr lang="en-GB" sz="900" baseline="30000" dirty="0">
                        <a:solidFill>
                          <a:schemeClr val="accent5"/>
                        </a:solidFill>
                        <a:latin typeface="+mn-lt"/>
                        <a:cs typeface="Arial" panose="020B0604020202020204" pitchFamily="34" charset="0"/>
                      </a:endParaRPr>
                    </a:p>
                  </a:txBody>
                  <a:tcPr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extLst>
                  <a:ext uri="{0D108BD9-81ED-4DB2-BD59-A6C34878D82A}">
                    <a16:rowId xmlns:a16="http://schemas.microsoft.com/office/drawing/2014/main" val="10002"/>
                  </a:ext>
                </a:extLst>
              </a:tr>
              <a:tr h="1046560">
                <a:tc>
                  <a:txBody>
                    <a:bodyPr/>
                    <a:lstStyle/>
                    <a:p>
                      <a:r>
                        <a:rPr lang="en-GB" sz="1200" dirty="0">
                          <a:solidFill>
                            <a:schemeClr val="accent5"/>
                          </a:solidFill>
                          <a:latin typeface="+mn-lt"/>
                          <a:cs typeface="Arial" panose="020B0604020202020204" pitchFamily="34" charset="0"/>
                        </a:rPr>
                        <a:t>Study population</a:t>
                      </a:r>
                    </a:p>
                    <a:p>
                      <a:endParaRPr lang="en-GB" sz="1200" dirty="0">
                        <a:solidFill>
                          <a:schemeClr val="accent5"/>
                        </a:solidFill>
                        <a:latin typeface="+mn-lt"/>
                        <a:cs typeface="Arial" panose="020B0604020202020204" pitchFamily="34" charset="0"/>
                      </a:endParaRPr>
                    </a:p>
                    <a:p>
                      <a:endParaRPr lang="en-GB" sz="1200" dirty="0">
                        <a:solidFill>
                          <a:schemeClr val="accent5"/>
                        </a:solidFill>
                        <a:latin typeface="+mn-lt"/>
                        <a:cs typeface="Arial" panose="020B0604020202020204" pitchFamily="34" charset="0"/>
                      </a:endParaRPr>
                    </a:p>
                    <a:p>
                      <a:endParaRPr lang="en-GB" sz="1200" dirty="0">
                        <a:solidFill>
                          <a:schemeClr val="accent5"/>
                        </a:solidFill>
                        <a:latin typeface="+mn-lt"/>
                        <a:cs typeface="Arial" panose="020B0604020202020204" pitchFamily="34" charset="0"/>
                      </a:endParaRPr>
                    </a:p>
                    <a:p>
                      <a:endParaRPr lang="en-GB" sz="1200" dirty="0">
                        <a:solidFill>
                          <a:schemeClr val="accent5"/>
                        </a:solidFill>
                        <a:latin typeface="+mn-lt"/>
                        <a:cs typeface="Arial" panose="020B0604020202020204" pitchFamily="34" charset="0"/>
                      </a:endParaRPr>
                    </a:p>
                  </a:txBody>
                  <a:tcPr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GB" sz="1200" u="none" strike="noStrike" kern="1200" dirty="0">
                          <a:solidFill>
                            <a:schemeClr val="accent5"/>
                          </a:solidFill>
                          <a:effectLst/>
                          <a:latin typeface="+mn-lt"/>
                          <a:cs typeface="Arial" panose="020B0604020202020204" pitchFamily="34" charset="0"/>
                        </a:rPr>
                        <a:t>A total of 163 subjects (aged 19-68 years) participated in the long-term study and were included in the safety analysis</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u="none" strike="noStrike" kern="1200" dirty="0">
                          <a:solidFill>
                            <a:schemeClr val="accent5"/>
                          </a:solidFill>
                          <a:effectLst/>
                          <a:latin typeface="+mn-lt"/>
                          <a:cs typeface="Arial" panose="020B0604020202020204" pitchFamily="34" charset="0"/>
                        </a:rPr>
                        <a:t>123 subjects were included in the efficacy analysis </a:t>
                      </a:r>
                    </a:p>
                    <a:p>
                      <a:pPr marL="1085850" marR="0" lvl="2"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u="none" strike="noStrike" kern="1200" dirty="0">
                          <a:solidFill>
                            <a:schemeClr val="accent5"/>
                          </a:solidFill>
                          <a:effectLst/>
                          <a:latin typeface="+mn-lt"/>
                          <a:cs typeface="Arial" panose="020B0604020202020204" pitchFamily="34" charset="0"/>
                        </a:rPr>
                        <a:t>n=49 (primary hypogonadism), n=27 (secondary hypogonadism), n=47 (age-related/adult-onset hypogonadism)</a:t>
                      </a:r>
                    </a:p>
                  </a:txBody>
                  <a:tcPr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246908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3702" y="1184735"/>
            <a:ext cx="8235554" cy="5094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733388" y="6475582"/>
            <a:ext cx="4898264" cy="369332"/>
          </a:xfrm>
          <a:prstGeom prst="rect">
            <a:avLst/>
          </a:prstGeom>
          <a:noFill/>
        </p:spPr>
        <p:txBody>
          <a:bodyPr wrap="none" lIns="91356" tIns="45679" rIns="91356" bIns="45679" rtlCol="0">
            <a:spAutoFit/>
          </a:bodyPr>
          <a:lstStyle/>
          <a:p>
            <a:pPr defTabSz="913569">
              <a:defRPr/>
            </a:pPr>
            <a:r>
              <a:rPr lang="en-GB" dirty="0">
                <a:solidFill>
                  <a:schemeClr val="bg1"/>
                </a:solidFill>
                <a:latin typeface="Calibri"/>
              </a:rPr>
              <a:t>Lancet 2012;380:2071-94 Lancet 2015;385:117-71</a:t>
            </a:r>
          </a:p>
        </p:txBody>
      </p:sp>
      <p:sp>
        <p:nvSpPr>
          <p:cNvPr id="5" name="Rectangle 1026">
            <a:extLst>
              <a:ext uri="{FF2B5EF4-FFF2-40B4-BE49-F238E27FC236}">
                <a16:creationId xmlns:a16="http://schemas.microsoft.com/office/drawing/2014/main" id="{C0BEC955-0086-45ED-AC7E-478F0C8D3158}"/>
              </a:ext>
            </a:extLst>
          </p:cNvPr>
          <p:cNvSpPr txBox="1">
            <a:spLocks noChangeArrowheads="1"/>
          </p:cNvSpPr>
          <p:nvPr/>
        </p:nvSpPr>
        <p:spPr>
          <a:xfrm>
            <a:off x="658368" y="195966"/>
            <a:ext cx="10305288" cy="792862"/>
          </a:xfrm>
          <a:prstGeom prst="rect">
            <a:avLst/>
          </a:prstGeom>
        </p:spPr>
        <p:txBody>
          <a:bodyPr>
            <a:normAutofit/>
          </a:bodyPr>
          <a:lstStyle>
            <a:lvl1pPr algn="ctr" defTabSz="913569" rtl="0" eaLnBrk="1" latinLnBrk="0" hangingPunct="1">
              <a:spcBef>
                <a:spcPct val="0"/>
              </a:spcBef>
              <a:buNone/>
              <a:defRPr sz="4400" kern="1200">
                <a:solidFill>
                  <a:schemeClr val="tx1"/>
                </a:solidFill>
                <a:latin typeface="+mj-lt"/>
                <a:ea typeface="+mj-ea"/>
                <a:cs typeface="+mj-cs"/>
              </a:defRPr>
            </a:lvl1pPr>
          </a:lstStyle>
          <a:p>
            <a:pPr>
              <a:defRPr/>
            </a:pPr>
            <a:r>
              <a:rPr lang="en-GB" sz="4000" dirty="0">
                <a:solidFill>
                  <a:prstClr val="black"/>
                </a:solidFill>
              </a:rPr>
              <a:t>Life expectancy between the sexes</a:t>
            </a:r>
          </a:p>
        </p:txBody>
      </p:sp>
    </p:spTree>
    <p:extLst>
      <p:ext uri="{BB962C8B-B14F-4D97-AF65-F5344CB8AC3E}">
        <p14:creationId xmlns:p14="http://schemas.microsoft.com/office/powerpoint/2010/main" val="13673621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5">
            <a:extLst>
              <a:ext uri="{FF2B5EF4-FFF2-40B4-BE49-F238E27FC236}">
                <a16:creationId xmlns:a16="http://schemas.microsoft.com/office/drawing/2014/main" id="{FECD12B9-7007-4469-9889-C2E96517DE81}"/>
              </a:ext>
            </a:extLst>
          </p:cNvPr>
          <p:cNvGraphicFramePr>
            <a:graphicFrameLocks noGrp="1"/>
          </p:cNvGraphicFramePr>
          <p:nvPr>
            <p:ph idx="1"/>
            <p:extLst>
              <p:ext uri="{D42A27DB-BD31-4B8C-83A1-F6EECF244321}">
                <p14:modId xmlns:p14="http://schemas.microsoft.com/office/powerpoint/2010/main" val="791084195"/>
              </p:ext>
            </p:extLst>
          </p:nvPr>
        </p:nvGraphicFramePr>
        <p:xfrm>
          <a:off x="414780" y="1387549"/>
          <a:ext cx="6105270" cy="4206766"/>
        </p:xfrm>
        <a:graphic>
          <a:graphicData uri="http://schemas.openxmlformats.org/drawingml/2006/table">
            <a:tbl>
              <a:tblPr firstRow="1" bandRow="1">
                <a:tableStyleId>{93296810-A885-4BE3-A3E7-6D5BEEA58F35}</a:tableStyleId>
              </a:tblPr>
              <a:tblGrid>
                <a:gridCol w="1022647">
                  <a:extLst>
                    <a:ext uri="{9D8B030D-6E8A-4147-A177-3AD203B41FA5}">
                      <a16:colId xmlns:a16="http://schemas.microsoft.com/office/drawing/2014/main" val="20000"/>
                    </a:ext>
                  </a:extLst>
                </a:gridCol>
                <a:gridCol w="5082623">
                  <a:extLst>
                    <a:ext uri="{9D8B030D-6E8A-4147-A177-3AD203B41FA5}">
                      <a16:colId xmlns:a16="http://schemas.microsoft.com/office/drawing/2014/main" val="20001"/>
                    </a:ext>
                  </a:extLst>
                </a:gridCol>
              </a:tblGrid>
              <a:tr h="929609">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b="1" u="none" strike="noStrike" kern="1200" baseline="0" dirty="0">
                          <a:solidFill>
                            <a:schemeClr val="accent5"/>
                          </a:solidFill>
                          <a:latin typeface="+mn-lt"/>
                          <a:ea typeface="+mn-ea"/>
                          <a:cs typeface="+mn-cs"/>
                        </a:rPr>
                        <a:t>Testosterone Gel maintains T levels in the normal range* for 36 months post baseline (Fig 4)</a:t>
                      </a:r>
                      <a:endParaRPr lang="en-GB" sz="1800" dirty="0">
                        <a:solidFill>
                          <a:schemeClr val="accent5"/>
                        </a:solidFill>
                      </a:endParaRPr>
                    </a:p>
                  </a:txBody>
                  <a:tcPr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tc hMerge="1">
                  <a:txBody>
                    <a:bodyPr/>
                    <a:lstStyle/>
                    <a:p>
                      <a:endParaRPr lang="en-GB" dirty="0"/>
                    </a:p>
                  </a:txBody>
                  <a:tcPr/>
                </a:tc>
                <a:extLst>
                  <a:ext uri="{0D108BD9-81ED-4DB2-BD59-A6C34878D82A}">
                    <a16:rowId xmlns:a16="http://schemas.microsoft.com/office/drawing/2014/main" val="10000"/>
                  </a:ext>
                </a:extLst>
              </a:tr>
              <a:tr h="3277157">
                <a:tc>
                  <a:txBody>
                    <a:bodyPr/>
                    <a:lstStyle/>
                    <a:p>
                      <a:r>
                        <a:rPr lang="en-GB" sz="1100" b="1" dirty="0">
                          <a:solidFill>
                            <a:schemeClr val="accent5"/>
                          </a:solidFill>
                          <a:latin typeface="+mn-lt"/>
                          <a:cs typeface="Arial" panose="020B0604020202020204" pitchFamily="34" charset="0"/>
                        </a:rPr>
                        <a:t>Results</a:t>
                      </a:r>
                    </a:p>
                  </a:txBody>
                  <a:tcP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tc>
                  <a:txBody>
                    <a:bodyPr/>
                    <a:lstStyle/>
                    <a:p>
                      <a:r>
                        <a:rPr lang="en-GB" sz="1050" b="1" u="sng" kern="1200" dirty="0">
                          <a:solidFill>
                            <a:schemeClr val="accent5"/>
                          </a:solidFill>
                          <a:effectLst/>
                          <a:latin typeface="+mn-lt"/>
                          <a:ea typeface="+mn-ea"/>
                          <a:cs typeface="Arial" panose="020B0604020202020204" pitchFamily="34" charset="0"/>
                        </a:rPr>
                        <a:t>Serum T and Free T levels (Figure 4)</a:t>
                      </a:r>
                    </a:p>
                    <a:p>
                      <a:pPr marL="171450" indent="-171450">
                        <a:buFont typeface="Arial" panose="020B0604020202020204" pitchFamily="34" charset="0"/>
                        <a:buChar char="•"/>
                      </a:pPr>
                      <a:r>
                        <a:rPr lang="en-GB" sz="1100" b="0" i="0" u="none" strike="noStrike" kern="1200" baseline="0" dirty="0">
                          <a:solidFill>
                            <a:schemeClr val="accent5"/>
                          </a:solidFill>
                          <a:latin typeface="+mn-lt"/>
                          <a:ea typeface="+mn-ea"/>
                          <a:cs typeface="+mn-cs"/>
                        </a:rPr>
                        <a:t>At 6 months, the beginning of the long-term study, mean serum T levels were at 14.1, 22.4 and 25.6 nmol/L for the 5g, 7.5g and 10g groups, respectively, which were significantly different between the groups (p = 0.012)</a:t>
                      </a:r>
                    </a:p>
                    <a:p>
                      <a:pPr marL="171450" indent="-171450">
                        <a:buFont typeface="Arial" panose="020B0604020202020204" pitchFamily="34" charset="0"/>
                        <a:buChar char="•"/>
                      </a:pPr>
                      <a:r>
                        <a:rPr lang="en-GB" sz="1100" b="0" i="0" u="none" strike="noStrike" kern="1200" baseline="0" dirty="0">
                          <a:solidFill>
                            <a:schemeClr val="accent5"/>
                          </a:solidFill>
                          <a:latin typeface="+mn-lt"/>
                          <a:ea typeface="+mn-ea"/>
                          <a:cs typeface="+mn-cs"/>
                        </a:rPr>
                        <a:t>At 12 months the differences in T concentrations between the different dose groups became smaller but remained significant   (p= 0.042) </a:t>
                      </a:r>
                    </a:p>
                    <a:p>
                      <a:pPr marL="171450" indent="-171450">
                        <a:buFont typeface="Arial" panose="020B0604020202020204" pitchFamily="34" charset="0"/>
                        <a:buChar char="•"/>
                      </a:pPr>
                      <a:r>
                        <a:rPr lang="en-GB" sz="1100" b="0" i="0" u="none" strike="noStrike" kern="1200" baseline="0" dirty="0">
                          <a:solidFill>
                            <a:schemeClr val="accent5"/>
                          </a:solidFill>
                          <a:latin typeface="+mn-lt"/>
                          <a:ea typeface="+mn-ea"/>
                          <a:cs typeface="+mn-cs"/>
                        </a:rPr>
                        <a:t>Thereafter with dose adjustment for the subjects, serum T levels were not different between the three groups. </a:t>
                      </a:r>
                    </a:p>
                    <a:p>
                      <a:pPr marL="171450" indent="-171450">
                        <a:buFont typeface="Arial" panose="020B0604020202020204" pitchFamily="34" charset="0"/>
                        <a:buChar char="•"/>
                      </a:pPr>
                      <a:r>
                        <a:rPr lang="en-GB" sz="1100" b="0" i="0" u="none" strike="noStrike" kern="1200" baseline="0" dirty="0">
                          <a:solidFill>
                            <a:schemeClr val="accent5"/>
                          </a:solidFill>
                          <a:latin typeface="+mn-lt"/>
                          <a:ea typeface="+mn-ea"/>
                          <a:cs typeface="+mn-cs"/>
                        </a:rPr>
                        <a:t>Serum free T followed the same pattern as serum T and also showed no significant differences among the dose groups after 12 months. </a:t>
                      </a:r>
                    </a:p>
                    <a:p>
                      <a:pPr marL="171450" indent="-171450">
                        <a:buFont typeface="Arial" panose="020B0604020202020204" pitchFamily="34" charset="0"/>
                        <a:buChar char="•"/>
                      </a:pPr>
                      <a:r>
                        <a:rPr lang="en-GB" sz="1100" u="none" kern="1200" dirty="0">
                          <a:solidFill>
                            <a:schemeClr val="accent5"/>
                          </a:solidFill>
                          <a:effectLst/>
                          <a:latin typeface="+mn-lt"/>
                          <a:ea typeface="+mn-ea"/>
                          <a:cs typeface="Arial" panose="020B0604020202020204" pitchFamily="34" charset="0"/>
                        </a:rPr>
                        <a:t>Because mean serum T and free T differences among the dose groups were small and became not significant with dose adjustments to maintain serum T concentrations within the normal male adult range, all other serum hormone and efficacy data are presented for all subjects as a group (figs 5-15)</a:t>
                      </a:r>
                      <a:endParaRPr lang="en-GB" sz="1200" u="sng" kern="1200" dirty="0">
                        <a:solidFill>
                          <a:schemeClr val="accent5"/>
                        </a:solidFill>
                        <a:effectLst/>
                        <a:latin typeface="+mn-lt"/>
                        <a:ea typeface="+mn-ea"/>
                        <a:cs typeface="Arial" panose="020B0604020202020204" pitchFamily="34" charset="0"/>
                      </a:endParaRPr>
                    </a:p>
                  </a:txBody>
                  <a:tcP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pSp>
        <p:nvGrpSpPr>
          <p:cNvPr id="11" name="Group 10">
            <a:extLst>
              <a:ext uri="{FF2B5EF4-FFF2-40B4-BE49-F238E27FC236}">
                <a16:creationId xmlns:a16="http://schemas.microsoft.com/office/drawing/2014/main" id="{EC72A685-A8DF-4F2D-8F83-FAB6319A6660}"/>
              </a:ext>
            </a:extLst>
          </p:cNvPr>
          <p:cNvGrpSpPr/>
          <p:nvPr/>
        </p:nvGrpSpPr>
        <p:grpSpPr>
          <a:xfrm>
            <a:off x="6629935" y="1336078"/>
            <a:ext cx="4725069" cy="465588"/>
            <a:chOff x="4844512" y="1434722"/>
            <a:chExt cx="3845726" cy="465588"/>
          </a:xfrm>
          <a:noFill/>
        </p:grpSpPr>
        <p:grpSp>
          <p:nvGrpSpPr>
            <p:cNvPr id="12" name="Group 11">
              <a:extLst>
                <a:ext uri="{FF2B5EF4-FFF2-40B4-BE49-F238E27FC236}">
                  <a16:creationId xmlns:a16="http://schemas.microsoft.com/office/drawing/2014/main" id="{49725E51-0421-4D4A-89DC-00F3D29F8966}"/>
                </a:ext>
              </a:extLst>
            </p:cNvPr>
            <p:cNvGrpSpPr/>
            <p:nvPr/>
          </p:nvGrpSpPr>
          <p:grpSpPr>
            <a:xfrm>
              <a:off x="4844512" y="1434722"/>
              <a:ext cx="3845726" cy="465588"/>
              <a:chOff x="325226" y="3602560"/>
              <a:chExt cx="8466618" cy="345830"/>
            </a:xfrm>
            <a:grpFill/>
          </p:grpSpPr>
          <p:sp>
            <p:nvSpPr>
              <p:cNvPr id="14" name="Rectangle 13">
                <a:extLst>
                  <a:ext uri="{FF2B5EF4-FFF2-40B4-BE49-F238E27FC236}">
                    <a16:creationId xmlns:a16="http://schemas.microsoft.com/office/drawing/2014/main" id="{BA05387A-4C13-457B-B2A4-8424CDFFD89C}"/>
                  </a:ext>
                </a:extLst>
              </p:cNvPr>
              <p:cNvSpPr/>
              <p:nvPr/>
            </p:nvSpPr>
            <p:spPr>
              <a:xfrm>
                <a:off x="370474" y="3602560"/>
                <a:ext cx="8421370" cy="33259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600" dirty="0">
                  <a:solidFill>
                    <a:schemeClr val="tx1"/>
                  </a:solidFill>
                  <a:latin typeface="Arial"/>
                </a:endParaRPr>
              </a:p>
            </p:txBody>
          </p:sp>
          <p:sp>
            <p:nvSpPr>
              <p:cNvPr id="15" name="Rectangle 14">
                <a:extLst>
                  <a:ext uri="{FF2B5EF4-FFF2-40B4-BE49-F238E27FC236}">
                    <a16:creationId xmlns:a16="http://schemas.microsoft.com/office/drawing/2014/main" id="{99C23F3F-FCA6-42B8-9A8F-B1F733A85D57}"/>
                  </a:ext>
                </a:extLst>
              </p:cNvPr>
              <p:cNvSpPr/>
              <p:nvPr/>
            </p:nvSpPr>
            <p:spPr>
              <a:xfrm>
                <a:off x="325226" y="3765502"/>
                <a:ext cx="8376125" cy="182888"/>
              </a:xfrm>
              <a:prstGeom prst="rect">
                <a:avLst/>
              </a:prstGeom>
              <a:grpFill/>
            </p:spPr>
            <p:txBody>
              <a:bodyPr wrap="square">
                <a:spAutoFit/>
              </a:bodyPr>
              <a:lstStyle/>
              <a:p>
                <a:pPr algn="ctr"/>
                <a:endParaRPr lang="en-US" sz="1000" dirty="0">
                  <a:latin typeface="Arial"/>
                </a:endParaRPr>
              </a:p>
            </p:txBody>
          </p:sp>
        </p:grpSp>
        <p:sp>
          <p:nvSpPr>
            <p:cNvPr id="13" name="Rectangle 12">
              <a:extLst>
                <a:ext uri="{FF2B5EF4-FFF2-40B4-BE49-F238E27FC236}">
                  <a16:creationId xmlns:a16="http://schemas.microsoft.com/office/drawing/2014/main" id="{E782030B-DB0A-4386-A47F-F4B6731B9A27}"/>
                </a:ext>
              </a:extLst>
            </p:cNvPr>
            <p:cNvSpPr/>
            <p:nvPr/>
          </p:nvSpPr>
          <p:spPr>
            <a:xfrm>
              <a:off x="4894313" y="1462542"/>
              <a:ext cx="3754821" cy="400110"/>
            </a:xfrm>
            <a:prstGeom prst="rect">
              <a:avLst/>
            </a:prstGeom>
            <a:grpFill/>
          </p:spPr>
          <p:txBody>
            <a:bodyPr wrap="square">
              <a:spAutoFit/>
            </a:bodyPr>
            <a:lstStyle/>
            <a:p>
              <a:pPr algn="ctr"/>
              <a:r>
                <a:rPr lang="en-GB" sz="1000" b="1" dirty="0">
                  <a:solidFill>
                    <a:schemeClr val="accent5"/>
                  </a:solidFill>
                  <a:cs typeface="Arial" panose="020B0604020202020204" pitchFamily="34" charset="0"/>
                </a:rPr>
                <a:t>Figure 4: Serum T and Free T concentrations in patients receiving T Gel 5g, 7.5g and 10 g per day over 36 months. </a:t>
              </a:r>
              <a:endParaRPr lang="en-GB" sz="1200" b="1" dirty="0">
                <a:solidFill>
                  <a:schemeClr val="accent5"/>
                </a:solidFill>
                <a:cs typeface="Arial" panose="020B0604020202020204" pitchFamily="34" charset="0"/>
              </a:endParaRPr>
            </a:p>
          </p:txBody>
        </p:sp>
      </p:grpSp>
      <p:pic>
        <p:nvPicPr>
          <p:cNvPr id="16" name="Picture 15">
            <a:extLst>
              <a:ext uri="{FF2B5EF4-FFF2-40B4-BE49-F238E27FC236}">
                <a16:creationId xmlns:a16="http://schemas.microsoft.com/office/drawing/2014/main" id="{F462171C-A884-4979-8EE9-25C5AB023B25}"/>
              </a:ext>
            </a:extLst>
          </p:cNvPr>
          <p:cNvPicPr>
            <a:picLocks noChangeAspect="1"/>
          </p:cNvPicPr>
          <p:nvPr/>
        </p:nvPicPr>
        <p:blipFill>
          <a:blip r:embed="rId3"/>
          <a:stretch>
            <a:fillRect/>
          </a:stretch>
        </p:blipFill>
        <p:spPr>
          <a:xfrm>
            <a:off x="6629935" y="1863145"/>
            <a:ext cx="4699817" cy="3731170"/>
          </a:xfrm>
          <a:prstGeom prst="rect">
            <a:avLst/>
          </a:prstGeom>
        </p:spPr>
      </p:pic>
      <p:sp>
        <p:nvSpPr>
          <p:cNvPr id="17" name="Rectangle 16">
            <a:extLst>
              <a:ext uri="{FF2B5EF4-FFF2-40B4-BE49-F238E27FC236}">
                <a16:creationId xmlns:a16="http://schemas.microsoft.com/office/drawing/2014/main" id="{EE6D2BE0-F299-4FD2-A85E-8F3D6D2FCE1E}"/>
              </a:ext>
            </a:extLst>
          </p:cNvPr>
          <p:cNvSpPr/>
          <p:nvPr/>
        </p:nvSpPr>
        <p:spPr>
          <a:xfrm>
            <a:off x="1582918" y="5952258"/>
            <a:ext cx="7730936" cy="230832"/>
          </a:xfrm>
          <a:prstGeom prst="rect">
            <a:avLst/>
          </a:prstGeom>
        </p:spPr>
        <p:txBody>
          <a:bodyPr wrap="square">
            <a:spAutoFit/>
          </a:bodyPr>
          <a:lstStyle/>
          <a:p>
            <a:r>
              <a:rPr lang="en-GB" sz="900" b="1" dirty="0">
                <a:solidFill>
                  <a:schemeClr val="accent5"/>
                </a:solidFill>
                <a:cs typeface="Arial" panose="020B0604020202020204" pitchFamily="34" charset="0"/>
              </a:rPr>
              <a:t>T – Testosterone; Free T – Free Testosterone</a:t>
            </a:r>
            <a:endParaRPr lang="en-GB" sz="900" b="1" dirty="0">
              <a:solidFill>
                <a:schemeClr val="accent5"/>
              </a:solidFill>
            </a:endParaRPr>
          </a:p>
        </p:txBody>
      </p:sp>
      <p:sp>
        <p:nvSpPr>
          <p:cNvPr id="18" name="Rectangle 17">
            <a:extLst>
              <a:ext uri="{FF2B5EF4-FFF2-40B4-BE49-F238E27FC236}">
                <a16:creationId xmlns:a16="http://schemas.microsoft.com/office/drawing/2014/main" id="{93F1998C-A03C-402F-928E-282FAB97CE42}"/>
              </a:ext>
            </a:extLst>
          </p:cNvPr>
          <p:cNvSpPr/>
          <p:nvPr/>
        </p:nvSpPr>
        <p:spPr>
          <a:xfrm>
            <a:off x="8473946" y="5603429"/>
            <a:ext cx="2830555" cy="230832"/>
          </a:xfrm>
          <a:prstGeom prst="rect">
            <a:avLst/>
          </a:prstGeom>
        </p:spPr>
        <p:txBody>
          <a:bodyPr wrap="square">
            <a:spAutoFit/>
          </a:bodyPr>
          <a:lstStyle/>
          <a:p>
            <a:pPr algn="r"/>
            <a:r>
              <a:rPr lang="en-GB" sz="900" dirty="0">
                <a:solidFill>
                  <a:schemeClr val="accent5"/>
                </a:solidFill>
                <a:cs typeface="Arial" panose="020B0604020202020204" pitchFamily="34" charset="0"/>
              </a:rPr>
              <a:t>Figure 4:  Adapted from Wang C, et al 2004</a:t>
            </a:r>
            <a:endParaRPr lang="en-GB" sz="900" dirty="0">
              <a:solidFill>
                <a:schemeClr val="accent5"/>
              </a:solidFill>
            </a:endParaRPr>
          </a:p>
        </p:txBody>
      </p:sp>
      <p:sp>
        <p:nvSpPr>
          <p:cNvPr id="19" name="Rectangle 18">
            <a:extLst>
              <a:ext uri="{FF2B5EF4-FFF2-40B4-BE49-F238E27FC236}">
                <a16:creationId xmlns:a16="http://schemas.microsoft.com/office/drawing/2014/main" id="{04486AEB-9FC9-4F1B-A9D9-ACFF428703BE}"/>
              </a:ext>
            </a:extLst>
          </p:cNvPr>
          <p:cNvSpPr/>
          <p:nvPr/>
        </p:nvSpPr>
        <p:spPr>
          <a:xfrm>
            <a:off x="6617308" y="5867619"/>
            <a:ext cx="4725069" cy="400110"/>
          </a:xfrm>
          <a:prstGeom prst="rect">
            <a:avLst/>
          </a:prstGeom>
        </p:spPr>
        <p:txBody>
          <a:bodyPr wrap="square">
            <a:spAutoFit/>
          </a:bodyPr>
          <a:lstStyle/>
          <a:p>
            <a:pPr algn="ctr"/>
            <a:r>
              <a:rPr lang="en-GB" sz="1000" b="1" dirty="0">
                <a:solidFill>
                  <a:schemeClr val="accent5"/>
                </a:solidFill>
              </a:rPr>
              <a:t>*Dotted lines reflect the U.S. normal range described in this paper. Serum T: (10.4 - 34.7nmol/L), Free T: (0.121 - 0.62nmol/L</a:t>
            </a:r>
            <a:r>
              <a:rPr lang="en-GB" sz="900" b="1" dirty="0">
                <a:solidFill>
                  <a:schemeClr val="accent5"/>
                </a:solidFill>
              </a:rPr>
              <a:t>)</a:t>
            </a:r>
            <a:r>
              <a:rPr lang="en-GB" sz="100" b="1" dirty="0">
                <a:solidFill>
                  <a:schemeClr val="accent5"/>
                </a:solidFill>
                <a:cs typeface="Arial" panose="020B0604020202020204" pitchFamily="34" charset="0"/>
              </a:rPr>
              <a:t> </a:t>
            </a:r>
            <a:endParaRPr lang="en-GB" sz="900" b="1" dirty="0">
              <a:solidFill>
                <a:schemeClr val="accent5"/>
              </a:solidFill>
            </a:endParaRPr>
          </a:p>
        </p:txBody>
      </p:sp>
      <p:sp>
        <p:nvSpPr>
          <p:cNvPr id="20" name="Title 1">
            <a:extLst>
              <a:ext uri="{FF2B5EF4-FFF2-40B4-BE49-F238E27FC236}">
                <a16:creationId xmlns:a16="http://schemas.microsoft.com/office/drawing/2014/main" id="{5EEF1C23-5F7C-477A-A58C-9341CD130C67}"/>
              </a:ext>
            </a:extLst>
          </p:cNvPr>
          <p:cNvSpPr>
            <a:spLocks noGrp="1"/>
          </p:cNvSpPr>
          <p:nvPr>
            <p:ph type="title"/>
          </p:nvPr>
        </p:nvSpPr>
        <p:spPr>
          <a:xfrm>
            <a:off x="233411" y="134145"/>
            <a:ext cx="11163595" cy="962404"/>
          </a:xfrm>
        </p:spPr>
        <p:txBody>
          <a:bodyPr>
            <a:noAutofit/>
          </a:bodyPr>
          <a:lstStyle/>
          <a:p>
            <a:pPr algn="ctr"/>
            <a:r>
              <a:rPr lang="en-GB" sz="1600" dirty="0">
                <a:solidFill>
                  <a:srgbClr val="000000"/>
                </a:solidFill>
              </a:rPr>
              <a:t>Wang C et al. Long-Term Testosterone Gel (</a:t>
            </a:r>
            <a:r>
              <a:rPr lang="en-GB" sz="1600" dirty="0" err="1">
                <a:solidFill>
                  <a:srgbClr val="000000"/>
                </a:solidFill>
              </a:rPr>
              <a:t>AndroGel</a:t>
            </a:r>
            <a:r>
              <a:rPr lang="en-GB" sz="1600" dirty="0">
                <a:solidFill>
                  <a:srgbClr val="000000"/>
                </a:solidFill>
              </a:rPr>
              <a:t>*) Treatment Maintains Beneficial Effects on Sexual Function and Mood, Lean and Fat Mass, and Bone Mineral Density in Hypogonadal Men.                                              </a:t>
            </a:r>
            <a:r>
              <a:rPr lang="it-IT" sz="1400" i="1" dirty="0">
                <a:solidFill>
                  <a:srgbClr val="000000"/>
                </a:solidFill>
              </a:rPr>
              <a:t>J Clin Endocrinol Metab 2004;89:2085–98.</a:t>
            </a:r>
            <a:endParaRPr lang="en-GB" sz="1600" i="1" dirty="0">
              <a:solidFill>
                <a:srgbClr val="000000"/>
              </a:solidFill>
            </a:endParaRPr>
          </a:p>
        </p:txBody>
      </p:sp>
    </p:spTree>
    <p:extLst>
      <p:ext uri="{BB962C8B-B14F-4D97-AF65-F5344CB8AC3E}">
        <p14:creationId xmlns:p14="http://schemas.microsoft.com/office/powerpoint/2010/main" val="14100020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E4BA1F8-5EBC-4548-8251-35E1E8368CC9}"/>
              </a:ext>
            </a:extLst>
          </p:cNvPr>
          <p:cNvPicPr>
            <a:picLocks noChangeAspect="1"/>
          </p:cNvPicPr>
          <p:nvPr/>
        </p:nvPicPr>
        <p:blipFill>
          <a:blip r:embed="rId3"/>
          <a:stretch>
            <a:fillRect/>
          </a:stretch>
        </p:blipFill>
        <p:spPr>
          <a:xfrm>
            <a:off x="8546393" y="2081218"/>
            <a:ext cx="2764846" cy="2167990"/>
          </a:xfrm>
          <a:prstGeom prst="rect">
            <a:avLst/>
          </a:prstGeom>
        </p:spPr>
      </p:pic>
      <p:graphicFrame>
        <p:nvGraphicFramePr>
          <p:cNvPr id="21" name="Content Placeholder 5">
            <a:extLst>
              <a:ext uri="{FF2B5EF4-FFF2-40B4-BE49-F238E27FC236}">
                <a16:creationId xmlns:a16="http://schemas.microsoft.com/office/drawing/2014/main" id="{5B6054BA-067C-4E18-A859-BB9860D5D004}"/>
              </a:ext>
            </a:extLst>
          </p:cNvPr>
          <p:cNvGraphicFramePr>
            <a:graphicFrameLocks noGrp="1"/>
          </p:cNvGraphicFramePr>
          <p:nvPr>
            <p:ph idx="1"/>
            <p:extLst>
              <p:ext uri="{D42A27DB-BD31-4B8C-83A1-F6EECF244321}">
                <p14:modId xmlns:p14="http://schemas.microsoft.com/office/powerpoint/2010/main" val="3836262529"/>
              </p:ext>
            </p:extLst>
          </p:nvPr>
        </p:nvGraphicFramePr>
        <p:xfrm>
          <a:off x="402336" y="1371130"/>
          <a:ext cx="5346890" cy="4061958"/>
        </p:xfrm>
        <a:graphic>
          <a:graphicData uri="http://schemas.openxmlformats.org/drawingml/2006/table">
            <a:tbl>
              <a:tblPr firstRow="1" bandRow="1">
                <a:tableStyleId>{93296810-A885-4BE3-A3E7-6D5BEEA58F35}</a:tableStyleId>
              </a:tblPr>
              <a:tblGrid>
                <a:gridCol w="920426">
                  <a:extLst>
                    <a:ext uri="{9D8B030D-6E8A-4147-A177-3AD203B41FA5}">
                      <a16:colId xmlns:a16="http://schemas.microsoft.com/office/drawing/2014/main" val="20000"/>
                    </a:ext>
                  </a:extLst>
                </a:gridCol>
                <a:gridCol w="4426464">
                  <a:extLst>
                    <a:ext uri="{9D8B030D-6E8A-4147-A177-3AD203B41FA5}">
                      <a16:colId xmlns:a16="http://schemas.microsoft.com/office/drawing/2014/main" val="20001"/>
                    </a:ext>
                  </a:extLst>
                </a:gridCol>
              </a:tblGrid>
              <a:tr h="690021">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800" b="1" u="none" strike="noStrike" kern="1200" baseline="0" dirty="0">
                          <a:solidFill>
                            <a:schemeClr val="accent5"/>
                          </a:solidFill>
                          <a:latin typeface="+mn-lt"/>
                          <a:ea typeface="+mn-ea"/>
                          <a:cs typeface="+mn-cs"/>
                        </a:rPr>
                        <a:t>Testosterone Gel therapy significantly improves sexual symptoms and mood</a:t>
                      </a:r>
                      <a:endParaRPr lang="en-GB" sz="2000" dirty="0">
                        <a:solidFill>
                          <a:schemeClr val="accent5"/>
                        </a:solidFill>
                      </a:endParaRPr>
                    </a:p>
                  </a:txBody>
                  <a:tcP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tc hMerge="1">
                  <a:txBody>
                    <a:bodyPr/>
                    <a:lstStyle/>
                    <a:p>
                      <a:endParaRPr lang="en-GB" dirty="0"/>
                    </a:p>
                  </a:txBody>
                  <a:tcPr/>
                </a:tc>
                <a:extLst>
                  <a:ext uri="{0D108BD9-81ED-4DB2-BD59-A6C34878D82A}">
                    <a16:rowId xmlns:a16="http://schemas.microsoft.com/office/drawing/2014/main" val="10000"/>
                  </a:ext>
                </a:extLst>
              </a:tr>
              <a:tr h="3371937">
                <a:tc>
                  <a:txBody>
                    <a:bodyPr/>
                    <a:lstStyle/>
                    <a:p>
                      <a:r>
                        <a:rPr lang="en-GB" sz="1200" dirty="0">
                          <a:solidFill>
                            <a:schemeClr val="accent5"/>
                          </a:solidFill>
                          <a:latin typeface="+mn-lt"/>
                          <a:cs typeface="Arial" panose="020B0604020202020204" pitchFamily="34" charset="0"/>
                        </a:rPr>
                        <a:t>Results</a:t>
                      </a:r>
                    </a:p>
                  </a:txBody>
                  <a:tcP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tc>
                  <a:txBody>
                    <a:bodyPr/>
                    <a:lstStyle/>
                    <a:p>
                      <a:r>
                        <a:rPr lang="en-GB" sz="1100" b="1" u="sng" kern="1200" dirty="0">
                          <a:solidFill>
                            <a:schemeClr val="accent5"/>
                          </a:solidFill>
                          <a:effectLst/>
                          <a:latin typeface="+mn-lt"/>
                          <a:ea typeface="+mn-ea"/>
                          <a:cs typeface="Arial" panose="020B0604020202020204" pitchFamily="34" charset="0"/>
                        </a:rPr>
                        <a:t>Sexual Function and Mood scores</a:t>
                      </a:r>
                    </a:p>
                    <a:p>
                      <a:endParaRPr lang="en-GB" sz="1100" b="1" u="sng" kern="1200" dirty="0">
                        <a:solidFill>
                          <a:schemeClr val="accent5"/>
                        </a:solidFill>
                        <a:effectLst/>
                        <a:latin typeface="+mn-lt"/>
                        <a:ea typeface="+mn-ea"/>
                        <a:cs typeface="Arial" panose="020B0604020202020204" pitchFamily="34" charset="0"/>
                      </a:endParaRPr>
                    </a:p>
                    <a:p>
                      <a:pPr marL="171450" indent="-171450">
                        <a:buFont typeface="Arial" panose="020B0604020202020204" pitchFamily="34" charset="0"/>
                        <a:buChar char="•"/>
                      </a:pPr>
                      <a:r>
                        <a:rPr lang="en-GB" sz="1200" b="0" i="0" u="none" strike="noStrike" kern="1200" baseline="0" dirty="0">
                          <a:solidFill>
                            <a:schemeClr val="accent5"/>
                          </a:solidFill>
                          <a:latin typeface="+mn-lt"/>
                          <a:cs typeface="Arial" panose="020B0604020202020204" pitchFamily="34" charset="0"/>
                        </a:rPr>
                        <a:t>After treatment with T Gel, Sexual Desire (Fig 10), Sexual Enjoyment and Sexual Activity improved, compared with baseline, and were maintained at the same level from 6 months until the end of the treatment period.</a:t>
                      </a:r>
                    </a:p>
                    <a:p>
                      <a:pPr marL="171450" indent="-171450">
                        <a:buFont typeface="Arial" panose="020B0604020202020204" pitchFamily="34" charset="0"/>
                        <a:buChar char="•"/>
                      </a:pPr>
                      <a:r>
                        <a:rPr lang="en-GB" sz="1200" b="0" i="0" u="none" strike="noStrike" kern="1200" baseline="0" dirty="0">
                          <a:solidFill>
                            <a:schemeClr val="accent5"/>
                          </a:solidFill>
                          <a:latin typeface="+mn-lt"/>
                          <a:cs typeface="Arial" panose="020B0604020202020204" pitchFamily="34" charset="0"/>
                        </a:rPr>
                        <a:t>Positive mood scores improved with treatment and were sustained (Fig 11), whereas negative mood parameters were decreased and remained significantly lower (p=0.0013) than baseline without further changes after 6 months of T Gel replacement therapy.</a:t>
                      </a:r>
                    </a:p>
                  </a:txBody>
                  <a:tcP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22" name="Footer Placeholder 3">
            <a:extLst>
              <a:ext uri="{FF2B5EF4-FFF2-40B4-BE49-F238E27FC236}">
                <a16:creationId xmlns:a16="http://schemas.microsoft.com/office/drawing/2014/main" id="{6D11E3DE-920A-4F58-815D-88349076D7F1}"/>
              </a:ext>
            </a:extLst>
          </p:cNvPr>
          <p:cNvSpPr txBox="1">
            <a:spLocks/>
          </p:cNvSpPr>
          <p:nvPr/>
        </p:nvSpPr>
        <p:spPr>
          <a:xfrm>
            <a:off x="7198651" y="5194340"/>
            <a:ext cx="3269625" cy="350574"/>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50" b="1" dirty="0">
                <a:solidFill>
                  <a:schemeClr val="accent5"/>
                </a:solidFill>
                <a:cs typeface="Arial" panose="020B0604020202020204" pitchFamily="34" charset="0"/>
              </a:rPr>
              <a:t>Figures 10 &amp; 11: Adapted from Wang et al</a:t>
            </a:r>
            <a:r>
              <a:rPr lang="en-GB" sz="1000" b="1" dirty="0">
                <a:latin typeface="Arial" panose="020B0604020202020204" pitchFamily="34" charset="0"/>
                <a:cs typeface="Arial" panose="020B0604020202020204" pitchFamily="34" charset="0"/>
              </a:rPr>
              <a:t>.  </a:t>
            </a:r>
          </a:p>
        </p:txBody>
      </p:sp>
      <p:grpSp>
        <p:nvGrpSpPr>
          <p:cNvPr id="23" name="Group 22">
            <a:extLst>
              <a:ext uri="{FF2B5EF4-FFF2-40B4-BE49-F238E27FC236}">
                <a16:creationId xmlns:a16="http://schemas.microsoft.com/office/drawing/2014/main" id="{3B44E0F6-FD91-4548-9DED-3FC0349E853E}"/>
              </a:ext>
            </a:extLst>
          </p:cNvPr>
          <p:cNvGrpSpPr/>
          <p:nvPr/>
        </p:nvGrpSpPr>
        <p:grpSpPr>
          <a:xfrm>
            <a:off x="5922341" y="1488373"/>
            <a:ext cx="5488333" cy="507832"/>
            <a:chOff x="5070714" y="1513907"/>
            <a:chExt cx="4458135" cy="478415"/>
          </a:xfrm>
        </p:grpSpPr>
        <p:sp>
          <p:nvSpPr>
            <p:cNvPr id="27" name="Rectangle 26">
              <a:extLst>
                <a:ext uri="{FF2B5EF4-FFF2-40B4-BE49-F238E27FC236}">
                  <a16:creationId xmlns:a16="http://schemas.microsoft.com/office/drawing/2014/main" id="{5D9ACB77-A449-4BCF-A428-DDEFB3295827}"/>
                </a:ext>
              </a:extLst>
            </p:cNvPr>
            <p:cNvSpPr/>
            <p:nvPr/>
          </p:nvSpPr>
          <p:spPr>
            <a:xfrm>
              <a:off x="5070714" y="1651006"/>
              <a:ext cx="3733882" cy="239209"/>
            </a:xfrm>
            <a:prstGeom prst="rect">
              <a:avLst/>
            </a:prstGeom>
          </p:spPr>
          <p:txBody>
            <a:bodyPr wrap="square">
              <a:spAutoFit/>
            </a:bodyPr>
            <a:lstStyle/>
            <a:p>
              <a:pPr algn="ctr"/>
              <a:endParaRPr lang="en-US" sz="1050" dirty="0">
                <a:latin typeface="Arial"/>
              </a:endParaRPr>
            </a:p>
          </p:txBody>
        </p:sp>
        <p:sp>
          <p:nvSpPr>
            <p:cNvPr id="25" name="TextBox 24">
              <a:extLst>
                <a:ext uri="{FF2B5EF4-FFF2-40B4-BE49-F238E27FC236}">
                  <a16:creationId xmlns:a16="http://schemas.microsoft.com/office/drawing/2014/main" id="{34EFCE16-5944-46E7-BFBE-93AEF5EB39FB}"/>
                </a:ext>
              </a:extLst>
            </p:cNvPr>
            <p:cNvSpPr txBox="1"/>
            <p:nvPr/>
          </p:nvSpPr>
          <p:spPr>
            <a:xfrm>
              <a:off x="7372472" y="1513907"/>
              <a:ext cx="2156377" cy="478415"/>
            </a:xfrm>
            <a:prstGeom prst="rect">
              <a:avLst/>
            </a:prstGeom>
            <a:noFill/>
          </p:spPr>
          <p:txBody>
            <a:bodyPr wrap="square" rtlCol="0">
              <a:spAutoFit/>
            </a:bodyPr>
            <a:lstStyle/>
            <a:p>
              <a:pPr algn="ctr" defTabSz="457200">
                <a:defRPr/>
              </a:pPr>
              <a:r>
                <a:rPr lang="en-GB" sz="900" b="1" dirty="0">
                  <a:solidFill>
                    <a:prstClr val="black"/>
                  </a:solidFill>
                  <a:latin typeface="Arial" panose="020B0604020202020204" pitchFamily="34" charset="0"/>
                  <a:cs typeface="Arial" panose="020B0604020202020204" pitchFamily="34" charset="0"/>
                </a:rPr>
                <a:t>(Fig 11) Change in mood parameters by self-report questionnaire during T treatment</a:t>
              </a:r>
            </a:p>
          </p:txBody>
        </p:sp>
      </p:grpSp>
      <p:pic>
        <p:nvPicPr>
          <p:cNvPr id="28" name="Picture 27">
            <a:extLst>
              <a:ext uri="{FF2B5EF4-FFF2-40B4-BE49-F238E27FC236}">
                <a16:creationId xmlns:a16="http://schemas.microsoft.com/office/drawing/2014/main" id="{FAF5D6BA-34D0-49EF-A44F-6461E0C1C9BB}"/>
              </a:ext>
            </a:extLst>
          </p:cNvPr>
          <p:cNvPicPr>
            <a:picLocks noChangeAspect="1"/>
          </p:cNvPicPr>
          <p:nvPr/>
        </p:nvPicPr>
        <p:blipFill>
          <a:blip r:embed="rId4"/>
          <a:stretch>
            <a:fillRect/>
          </a:stretch>
        </p:blipFill>
        <p:spPr>
          <a:xfrm>
            <a:off x="5893664" y="2120790"/>
            <a:ext cx="2609974" cy="2175617"/>
          </a:xfrm>
          <a:prstGeom prst="rect">
            <a:avLst/>
          </a:prstGeom>
        </p:spPr>
      </p:pic>
      <p:pic>
        <p:nvPicPr>
          <p:cNvPr id="29" name="Picture 28">
            <a:extLst>
              <a:ext uri="{FF2B5EF4-FFF2-40B4-BE49-F238E27FC236}">
                <a16:creationId xmlns:a16="http://schemas.microsoft.com/office/drawing/2014/main" id="{64AEFCCD-C800-4287-AEC7-92CF3520B010}"/>
              </a:ext>
            </a:extLst>
          </p:cNvPr>
          <p:cNvPicPr>
            <a:picLocks noChangeAspect="1"/>
          </p:cNvPicPr>
          <p:nvPr/>
        </p:nvPicPr>
        <p:blipFill>
          <a:blip r:embed="rId5"/>
          <a:stretch>
            <a:fillRect/>
          </a:stretch>
        </p:blipFill>
        <p:spPr>
          <a:xfrm>
            <a:off x="7101090" y="4296407"/>
            <a:ext cx="462509" cy="137582"/>
          </a:xfrm>
          <a:prstGeom prst="rect">
            <a:avLst/>
          </a:prstGeom>
        </p:spPr>
      </p:pic>
      <p:pic>
        <p:nvPicPr>
          <p:cNvPr id="30" name="Picture 29">
            <a:extLst>
              <a:ext uri="{FF2B5EF4-FFF2-40B4-BE49-F238E27FC236}">
                <a16:creationId xmlns:a16="http://schemas.microsoft.com/office/drawing/2014/main" id="{B75B5265-90A9-4248-9C64-E4401491E3AF}"/>
              </a:ext>
            </a:extLst>
          </p:cNvPr>
          <p:cNvPicPr>
            <a:picLocks noChangeAspect="1"/>
          </p:cNvPicPr>
          <p:nvPr/>
        </p:nvPicPr>
        <p:blipFill>
          <a:blip r:embed="rId5"/>
          <a:stretch>
            <a:fillRect/>
          </a:stretch>
        </p:blipFill>
        <p:spPr>
          <a:xfrm>
            <a:off x="9931671" y="4249208"/>
            <a:ext cx="462508" cy="137582"/>
          </a:xfrm>
          <a:prstGeom prst="rect">
            <a:avLst/>
          </a:prstGeom>
        </p:spPr>
      </p:pic>
      <p:sp>
        <p:nvSpPr>
          <p:cNvPr id="31" name="TextBox 30">
            <a:extLst>
              <a:ext uri="{FF2B5EF4-FFF2-40B4-BE49-F238E27FC236}">
                <a16:creationId xmlns:a16="http://schemas.microsoft.com/office/drawing/2014/main" id="{53025FB6-CFB6-44C1-9E17-31257C0DB5E4}"/>
              </a:ext>
            </a:extLst>
          </p:cNvPr>
          <p:cNvSpPr txBox="1"/>
          <p:nvPr/>
        </p:nvSpPr>
        <p:spPr>
          <a:xfrm>
            <a:off x="6120686" y="4493140"/>
            <a:ext cx="2257495" cy="400110"/>
          </a:xfrm>
          <a:prstGeom prst="rect">
            <a:avLst/>
          </a:prstGeom>
          <a:noFill/>
        </p:spPr>
        <p:txBody>
          <a:bodyPr wrap="square" rtlCol="0">
            <a:spAutoFit/>
          </a:bodyPr>
          <a:lstStyle/>
          <a:p>
            <a:pPr algn="ctr"/>
            <a:r>
              <a:rPr lang="en-GB" sz="1000" dirty="0">
                <a:solidFill>
                  <a:schemeClr val="accent5"/>
                </a:solidFill>
              </a:rPr>
              <a:t>p = 0.0001 from month 6 to end of the treatment period</a:t>
            </a:r>
          </a:p>
        </p:txBody>
      </p:sp>
      <p:sp>
        <p:nvSpPr>
          <p:cNvPr id="32" name="TextBox 31">
            <a:extLst>
              <a:ext uri="{FF2B5EF4-FFF2-40B4-BE49-F238E27FC236}">
                <a16:creationId xmlns:a16="http://schemas.microsoft.com/office/drawing/2014/main" id="{18FA62E0-4EF8-4E08-8EE6-77EA7CE536D4}"/>
              </a:ext>
            </a:extLst>
          </p:cNvPr>
          <p:cNvSpPr txBox="1"/>
          <p:nvPr/>
        </p:nvSpPr>
        <p:spPr>
          <a:xfrm>
            <a:off x="8922348" y="4493140"/>
            <a:ext cx="2398127" cy="400110"/>
          </a:xfrm>
          <a:prstGeom prst="rect">
            <a:avLst/>
          </a:prstGeom>
          <a:noFill/>
        </p:spPr>
        <p:txBody>
          <a:bodyPr wrap="square" rtlCol="0">
            <a:spAutoFit/>
          </a:bodyPr>
          <a:lstStyle/>
          <a:p>
            <a:pPr algn="ctr"/>
            <a:r>
              <a:rPr lang="en-GB" sz="1000" dirty="0">
                <a:solidFill>
                  <a:schemeClr val="accent5"/>
                </a:solidFill>
              </a:rPr>
              <a:t>p = 0.0022 from month 6 to end of the treatment period</a:t>
            </a:r>
          </a:p>
        </p:txBody>
      </p:sp>
      <p:sp>
        <p:nvSpPr>
          <p:cNvPr id="33" name="TextBox 32">
            <a:extLst>
              <a:ext uri="{FF2B5EF4-FFF2-40B4-BE49-F238E27FC236}">
                <a16:creationId xmlns:a16="http://schemas.microsoft.com/office/drawing/2014/main" id="{B45FB262-4BC5-45B1-9A0A-60748278F1B4}"/>
              </a:ext>
            </a:extLst>
          </p:cNvPr>
          <p:cNvSpPr txBox="1"/>
          <p:nvPr/>
        </p:nvSpPr>
        <p:spPr>
          <a:xfrm>
            <a:off x="6146405" y="1909438"/>
            <a:ext cx="797405" cy="215444"/>
          </a:xfrm>
          <a:prstGeom prst="rect">
            <a:avLst/>
          </a:prstGeom>
          <a:noFill/>
        </p:spPr>
        <p:txBody>
          <a:bodyPr wrap="square" rtlCol="0">
            <a:spAutoFit/>
          </a:bodyPr>
          <a:lstStyle/>
          <a:p>
            <a:pPr algn="ctr"/>
            <a:r>
              <a:rPr lang="en-GB" sz="800" b="1" dirty="0">
                <a:solidFill>
                  <a:schemeClr val="accent5"/>
                </a:solidFill>
              </a:rPr>
              <a:t>(Figure 10)</a:t>
            </a:r>
          </a:p>
        </p:txBody>
      </p:sp>
      <p:sp>
        <p:nvSpPr>
          <p:cNvPr id="34" name="TextBox 33">
            <a:extLst>
              <a:ext uri="{FF2B5EF4-FFF2-40B4-BE49-F238E27FC236}">
                <a16:creationId xmlns:a16="http://schemas.microsoft.com/office/drawing/2014/main" id="{59AE0729-7642-471E-84F2-54077673FDAE}"/>
              </a:ext>
            </a:extLst>
          </p:cNvPr>
          <p:cNvSpPr txBox="1"/>
          <p:nvPr/>
        </p:nvSpPr>
        <p:spPr>
          <a:xfrm>
            <a:off x="8922348" y="1882765"/>
            <a:ext cx="797405" cy="230832"/>
          </a:xfrm>
          <a:prstGeom prst="rect">
            <a:avLst/>
          </a:prstGeom>
          <a:noFill/>
        </p:spPr>
        <p:txBody>
          <a:bodyPr wrap="square" rtlCol="0">
            <a:spAutoFit/>
          </a:bodyPr>
          <a:lstStyle/>
          <a:p>
            <a:pPr algn="ctr"/>
            <a:r>
              <a:rPr lang="en-GB" sz="900" b="1" dirty="0">
                <a:solidFill>
                  <a:schemeClr val="accent5"/>
                </a:solidFill>
              </a:rPr>
              <a:t>(Figure 11)</a:t>
            </a:r>
          </a:p>
        </p:txBody>
      </p:sp>
      <p:sp>
        <p:nvSpPr>
          <p:cNvPr id="36" name="TextBox 35">
            <a:extLst>
              <a:ext uri="{FF2B5EF4-FFF2-40B4-BE49-F238E27FC236}">
                <a16:creationId xmlns:a16="http://schemas.microsoft.com/office/drawing/2014/main" id="{48A6C10E-BA1F-45FE-92E6-3261F810D660}"/>
              </a:ext>
            </a:extLst>
          </p:cNvPr>
          <p:cNvSpPr txBox="1"/>
          <p:nvPr/>
        </p:nvSpPr>
        <p:spPr>
          <a:xfrm>
            <a:off x="6040749" y="1513433"/>
            <a:ext cx="2596839" cy="369332"/>
          </a:xfrm>
          <a:prstGeom prst="rect">
            <a:avLst/>
          </a:prstGeom>
          <a:noFill/>
        </p:spPr>
        <p:txBody>
          <a:bodyPr wrap="square" rtlCol="0">
            <a:spAutoFit/>
          </a:bodyPr>
          <a:lstStyle/>
          <a:p>
            <a:pPr algn="ctr" defTabSz="457200">
              <a:defRPr/>
            </a:pPr>
            <a:r>
              <a:rPr lang="en-GB" sz="900" b="1" dirty="0">
                <a:solidFill>
                  <a:prstClr val="black"/>
                </a:solidFill>
                <a:latin typeface="Arial" panose="020B0604020202020204" pitchFamily="34" charset="0"/>
                <a:cs typeface="Arial" panose="020B0604020202020204" pitchFamily="34" charset="0"/>
              </a:rPr>
              <a:t>(Fig 10) Change in sexual desire by self-report questionnaire during T treatment</a:t>
            </a:r>
          </a:p>
        </p:txBody>
      </p:sp>
      <p:sp>
        <p:nvSpPr>
          <p:cNvPr id="38" name="Title 1">
            <a:extLst>
              <a:ext uri="{FF2B5EF4-FFF2-40B4-BE49-F238E27FC236}">
                <a16:creationId xmlns:a16="http://schemas.microsoft.com/office/drawing/2014/main" id="{CA0A164A-E36C-43CD-90E6-B83C2903BD7A}"/>
              </a:ext>
            </a:extLst>
          </p:cNvPr>
          <p:cNvSpPr txBox="1">
            <a:spLocks/>
          </p:cNvSpPr>
          <p:nvPr/>
        </p:nvSpPr>
        <p:spPr>
          <a:xfrm>
            <a:off x="233411" y="134145"/>
            <a:ext cx="11163595" cy="9624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algn="ctr"/>
            <a:r>
              <a:rPr lang="en-GB" sz="1600" dirty="0">
                <a:solidFill>
                  <a:srgbClr val="000000"/>
                </a:solidFill>
              </a:rPr>
              <a:t>Wang C et al. Long-Term Testosterone Gel (</a:t>
            </a:r>
            <a:r>
              <a:rPr lang="en-GB" sz="1600" dirty="0" err="1">
                <a:solidFill>
                  <a:srgbClr val="000000"/>
                </a:solidFill>
              </a:rPr>
              <a:t>AndroGel</a:t>
            </a:r>
            <a:r>
              <a:rPr lang="en-GB" sz="1600" dirty="0">
                <a:solidFill>
                  <a:srgbClr val="000000"/>
                </a:solidFill>
              </a:rPr>
              <a:t>*) Treatment Maintains Beneficial Effects on Sexual Function and Mood, Lean and Fat Mass, and Bone Mineral Density in Hypogonadal Men.                                              </a:t>
            </a:r>
            <a:r>
              <a:rPr lang="it-IT" sz="1400" i="1" dirty="0">
                <a:solidFill>
                  <a:srgbClr val="000000"/>
                </a:solidFill>
              </a:rPr>
              <a:t>J Clin Endocrinol Metab 2004;89:2085–98.</a:t>
            </a:r>
            <a:endParaRPr lang="en-GB" sz="1600" i="1" dirty="0">
              <a:solidFill>
                <a:srgbClr val="000000"/>
              </a:solidFill>
            </a:endParaRPr>
          </a:p>
        </p:txBody>
      </p:sp>
    </p:spTree>
    <p:extLst>
      <p:ext uri="{BB962C8B-B14F-4D97-AF65-F5344CB8AC3E}">
        <p14:creationId xmlns:p14="http://schemas.microsoft.com/office/powerpoint/2010/main" val="28052192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Content Placeholder 5">
            <a:extLst>
              <a:ext uri="{FF2B5EF4-FFF2-40B4-BE49-F238E27FC236}">
                <a16:creationId xmlns:a16="http://schemas.microsoft.com/office/drawing/2014/main" id="{68643E01-393C-4254-9158-491CD49B3962}"/>
              </a:ext>
            </a:extLst>
          </p:cNvPr>
          <p:cNvGraphicFramePr>
            <a:graphicFrameLocks noGrp="1"/>
          </p:cNvGraphicFramePr>
          <p:nvPr>
            <p:ph idx="1"/>
            <p:extLst>
              <p:ext uri="{D42A27DB-BD31-4B8C-83A1-F6EECF244321}">
                <p14:modId xmlns:p14="http://schemas.microsoft.com/office/powerpoint/2010/main" val="2395194324"/>
              </p:ext>
            </p:extLst>
          </p:nvPr>
        </p:nvGraphicFramePr>
        <p:xfrm>
          <a:off x="405353" y="1285355"/>
          <a:ext cx="6259398" cy="4193627"/>
        </p:xfrm>
        <a:graphic>
          <a:graphicData uri="http://schemas.openxmlformats.org/drawingml/2006/table">
            <a:tbl>
              <a:tblPr firstRow="1" bandRow="1">
                <a:tableStyleId>{93296810-A885-4BE3-A3E7-6D5BEEA58F35}</a:tableStyleId>
              </a:tblPr>
              <a:tblGrid>
                <a:gridCol w="1080349">
                  <a:extLst>
                    <a:ext uri="{9D8B030D-6E8A-4147-A177-3AD203B41FA5}">
                      <a16:colId xmlns:a16="http://schemas.microsoft.com/office/drawing/2014/main" val="20000"/>
                    </a:ext>
                  </a:extLst>
                </a:gridCol>
                <a:gridCol w="5179049">
                  <a:extLst>
                    <a:ext uri="{9D8B030D-6E8A-4147-A177-3AD203B41FA5}">
                      <a16:colId xmlns:a16="http://schemas.microsoft.com/office/drawing/2014/main" val="20001"/>
                    </a:ext>
                  </a:extLst>
                </a:gridCol>
              </a:tblGrid>
              <a:tr h="424498">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b="1" u="none" strike="noStrike" kern="1200" baseline="0" dirty="0">
                          <a:solidFill>
                            <a:schemeClr val="accent5"/>
                          </a:solidFill>
                          <a:latin typeface="+mn-lt"/>
                          <a:ea typeface="+mn-ea"/>
                          <a:cs typeface="+mn-cs"/>
                        </a:rPr>
                        <a:t>The effect of T gel application on body composition parameters</a:t>
                      </a:r>
                      <a:endParaRPr lang="en-GB" sz="1600" dirty="0">
                        <a:solidFill>
                          <a:schemeClr val="accent5"/>
                        </a:solidFill>
                        <a:latin typeface="+mn-lt"/>
                      </a:endParaRPr>
                    </a:p>
                  </a:txBody>
                  <a:tcPr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tc hMerge="1">
                  <a:txBody>
                    <a:bodyPr/>
                    <a:lstStyle/>
                    <a:p>
                      <a:endParaRPr lang="en-GB" dirty="0"/>
                    </a:p>
                  </a:txBody>
                  <a:tcPr/>
                </a:tc>
                <a:extLst>
                  <a:ext uri="{0D108BD9-81ED-4DB2-BD59-A6C34878D82A}">
                    <a16:rowId xmlns:a16="http://schemas.microsoft.com/office/drawing/2014/main" val="10000"/>
                  </a:ext>
                </a:extLst>
              </a:tr>
              <a:tr h="3769129">
                <a:tc>
                  <a:txBody>
                    <a:bodyPr/>
                    <a:lstStyle/>
                    <a:p>
                      <a:r>
                        <a:rPr lang="en-GB" sz="1100" b="1" dirty="0">
                          <a:solidFill>
                            <a:schemeClr val="accent5"/>
                          </a:solidFill>
                          <a:latin typeface="+mn-lt"/>
                          <a:cs typeface="Arial" panose="020B0604020202020204" pitchFamily="34" charset="0"/>
                        </a:rPr>
                        <a:t>Results</a:t>
                      </a:r>
                    </a:p>
                  </a:txBody>
                  <a:tcP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tc>
                  <a:txBody>
                    <a:bodyPr/>
                    <a:lstStyle/>
                    <a:p>
                      <a:pPr marL="0" lvl="0" indent="0">
                        <a:buFont typeface="Arial" panose="020B0604020202020204" pitchFamily="34" charset="0"/>
                        <a:buNone/>
                      </a:pPr>
                      <a:r>
                        <a:rPr lang="en-GB" sz="1200" b="1" i="0" u="sng" strike="noStrike" kern="1200" baseline="0" dirty="0">
                          <a:solidFill>
                            <a:schemeClr val="accent5"/>
                          </a:solidFill>
                          <a:latin typeface="+mn-lt"/>
                          <a:cs typeface="Arial" panose="020B0604020202020204" pitchFamily="34" charset="0"/>
                        </a:rPr>
                        <a:t>Body Composition and BMD, Bone Markers and Muscle Strength</a:t>
                      </a:r>
                    </a:p>
                    <a:p>
                      <a:pPr marL="171450" lvl="0" indent="-171450">
                        <a:buFont typeface="Arial" panose="020B0604020202020204" pitchFamily="34" charset="0"/>
                        <a:buChar char="•"/>
                      </a:pPr>
                      <a:r>
                        <a:rPr lang="en-GB" sz="1200" b="0" i="0" u="none" strike="noStrike" kern="1200" baseline="0" dirty="0">
                          <a:solidFill>
                            <a:schemeClr val="accent5"/>
                          </a:solidFill>
                          <a:latin typeface="+mn-lt"/>
                          <a:cs typeface="Arial" panose="020B0604020202020204" pitchFamily="34" charset="0"/>
                        </a:rPr>
                        <a:t>Average Total Body Mass and Lean Body Mass (Fig 12) increased significantly vs baseline (p=0.0157 and p=0.0001, respectively), whereas Fat Mass (Fig 13) decreased significantly (p=0.0058). The decreases in fat mass (p=0.032) and percent fat (p=0.0001) were observed only in the younger subjects but not in older men (&gt;60years)</a:t>
                      </a:r>
                    </a:p>
                    <a:p>
                      <a:pPr marL="171450" lvl="0" indent="-171450">
                        <a:buFont typeface="Arial" panose="020B0604020202020204" pitchFamily="34" charset="0"/>
                        <a:buChar char="•"/>
                      </a:pPr>
                      <a:endParaRPr lang="en-GB" sz="1200" b="0" i="0" u="none" strike="noStrike" kern="1200" baseline="0" dirty="0">
                        <a:solidFill>
                          <a:schemeClr val="accent5"/>
                        </a:solidFill>
                        <a:latin typeface="+mn-lt"/>
                        <a:cs typeface="Arial" panose="020B0604020202020204" pitchFamily="34" charset="0"/>
                      </a:endParaRPr>
                    </a:p>
                    <a:p>
                      <a:pPr marL="171450" lvl="0" indent="-171450">
                        <a:buFont typeface="Arial" panose="020B0604020202020204" pitchFamily="34" charset="0"/>
                        <a:buChar char="•"/>
                      </a:pPr>
                      <a:r>
                        <a:rPr lang="en-GB" sz="1200" b="0" i="0" u="none" strike="noStrike" kern="1200" baseline="0" dirty="0">
                          <a:solidFill>
                            <a:schemeClr val="accent5"/>
                          </a:solidFill>
                          <a:latin typeface="+mn-lt"/>
                          <a:cs typeface="Arial" panose="020B0604020202020204" pitchFamily="34" charset="0"/>
                        </a:rPr>
                        <a:t>BMD of the hip and spine (Fig 14) showed a significant (p=0.0004 and p=0.0001, respectively) and progressive increase with treatment.</a:t>
                      </a:r>
                    </a:p>
                    <a:p>
                      <a:pPr marL="171450" lvl="0" indent="-171450">
                        <a:buFont typeface="Arial" panose="020B0604020202020204" pitchFamily="34" charset="0"/>
                        <a:buChar char="•"/>
                      </a:pPr>
                      <a:endParaRPr lang="en-GB" sz="1200" b="0" i="0" u="none" strike="noStrike" kern="1200" baseline="0" dirty="0">
                        <a:solidFill>
                          <a:schemeClr val="accent5"/>
                        </a:solidFill>
                        <a:latin typeface="+mn-lt"/>
                        <a:cs typeface="Arial" panose="020B0604020202020204" pitchFamily="34" charset="0"/>
                      </a:endParaRPr>
                    </a:p>
                    <a:p>
                      <a:pPr marL="171450" lvl="0" indent="-171450">
                        <a:buFont typeface="Arial" panose="020B0604020202020204" pitchFamily="34" charset="0"/>
                        <a:buChar char="•"/>
                      </a:pPr>
                      <a:r>
                        <a:rPr lang="en-GB" sz="1200" b="0" i="0" u="none" strike="noStrike" kern="1200" baseline="0" dirty="0">
                          <a:solidFill>
                            <a:schemeClr val="accent5"/>
                          </a:solidFill>
                          <a:latin typeface="+mn-lt"/>
                          <a:cs typeface="Arial" panose="020B0604020202020204" pitchFamily="34" charset="0"/>
                        </a:rPr>
                        <a:t>Bone markers indicated that there was an early phase in which there was decreased bone resorption and increased bone formation, and a later phase suggestive of continued bone formation but without a further decrease in bone resorption</a:t>
                      </a:r>
                    </a:p>
                    <a:p>
                      <a:pPr marL="171450" lvl="0" indent="-171450">
                        <a:buFont typeface="Arial" panose="020B0604020202020204" pitchFamily="34" charset="0"/>
                        <a:buChar char="•"/>
                      </a:pPr>
                      <a:endParaRPr lang="en-GB" sz="1200" b="0" i="0" u="none" strike="noStrike" kern="1200" baseline="0" dirty="0">
                        <a:solidFill>
                          <a:schemeClr val="accent5"/>
                        </a:solidFill>
                        <a:latin typeface="+mn-lt"/>
                        <a:cs typeface="Arial" panose="020B0604020202020204" pitchFamily="34" charset="0"/>
                      </a:endParaRPr>
                    </a:p>
                    <a:p>
                      <a:pPr marL="171450" lvl="0" indent="-171450">
                        <a:buFont typeface="Arial" panose="020B0604020202020204" pitchFamily="34" charset="0"/>
                        <a:buChar char="•"/>
                      </a:pPr>
                      <a:r>
                        <a:rPr lang="en-GB" sz="1200" b="0" i="0" u="none" strike="noStrike" kern="1200" baseline="0" dirty="0">
                          <a:solidFill>
                            <a:schemeClr val="accent5"/>
                          </a:solidFill>
                          <a:latin typeface="+mn-lt"/>
                          <a:cs typeface="Arial" panose="020B0604020202020204" pitchFamily="34" charset="0"/>
                        </a:rPr>
                        <a:t>Muscle strength tested via chest and leg press increased but did not reach statistical significance over time.</a:t>
                      </a:r>
                    </a:p>
                    <a:p>
                      <a:endParaRPr lang="en-GB" sz="1000" b="0" i="0" u="none" strike="noStrike" kern="1200" baseline="0" dirty="0">
                        <a:solidFill>
                          <a:schemeClr val="tx1"/>
                        </a:solidFill>
                        <a:latin typeface="+mn-lt"/>
                        <a:cs typeface="Arial" panose="020B0604020202020204" pitchFamily="34" charset="0"/>
                      </a:endParaRPr>
                    </a:p>
                  </a:txBody>
                  <a:tcP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pic>
        <p:nvPicPr>
          <p:cNvPr id="4" name="Picture 3">
            <a:extLst>
              <a:ext uri="{FF2B5EF4-FFF2-40B4-BE49-F238E27FC236}">
                <a16:creationId xmlns:a16="http://schemas.microsoft.com/office/drawing/2014/main" id="{B08C50DD-6B87-4DF7-8725-C6532C548BF0}"/>
              </a:ext>
            </a:extLst>
          </p:cNvPr>
          <p:cNvPicPr>
            <a:picLocks noChangeAspect="1"/>
          </p:cNvPicPr>
          <p:nvPr/>
        </p:nvPicPr>
        <p:blipFill>
          <a:blip r:embed="rId3"/>
          <a:stretch>
            <a:fillRect/>
          </a:stretch>
        </p:blipFill>
        <p:spPr>
          <a:xfrm>
            <a:off x="6740164" y="1233492"/>
            <a:ext cx="4787006" cy="4245490"/>
          </a:xfrm>
          <a:prstGeom prst="rect">
            <a:avLst/>
          </a:prstGeom>
        </p:spPr>
      </p:pic>
      <p:sp>
        <p:nvSpPr>
          <p:cNvPr id="39" name="Footer Placeholder 3">
            <a:extLst>
              <a:ext uri="{FF2B5EF4-FFF2-40B4-BE49-F238E27FC236}">
                <a16:creationId xmlns:a16="http://schemas.microsoft.com/office/drawing/2014/main" id="{11CD61C0-1DD1-4DD1-B02B-22FBF22F4207}"/>
              </a:ext>
            </a:extLst>
          </p:cNvPr>
          <p:cNvSpPr txBox="1">
            <a:spLocks/>
          </p:cNvSpPr>
          <p:nvPr/>
        </p:nvSpPr>
        <p:spPr>
          <a:xfrm>
            <a:off x="5301918" y="5252985"/>
            <a:ext cx="4064847" cy="186119"/>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r>
              <a:rPr lang="en-GB" sz="1000" dirty="0">
                <a:solidFill>
                  <a:prstClr val="black"/>
                </a:solidFill>
                <a:cs typeface="Arial" panose="020B0604020202020204" pitchFamily="34" charset="0"/>
              </a:rPr>
              <a:t>        </a:t>
            </a:r>
            <a:endParaRPr lang="en-GB" sz="800" dirty="0">
              <a:solidFill>
                <a:prstClr val="black">
                  <a:tint val="75000"/>
                </a:prstClr>
              </a:solidFill>
              <a:cs typeface="Arial" panose="020B0604020202020204" pitchFamily="34" charset="0"/>
            </a:endParaRPr>
          </a:p>
        </p:txBody>
      </p:sp>
      <p:sp>
        <p:nvSpPr>
          <p:cNvPr id="40" name="Rectangle 39">
            <a:extLst>
              <a:ext uri="{FF2B5EF4-FFF2-40B4-BE49-F238E27FC236}">
                <a16:creationId xmlns:a16="http://schemas.microsoft.com/office/drawing/2014/main" id="{3D10D13C-EB40-43CC-A100-68A768D6F1A1}"/>
              </a:ext>
            </a:extLst>
          </p:cNvPr>
          <p:cNvSpPr/>
          <p:nvPr/>
        </p:nvSpPr>
        <p:spPr>
          <a:xfrm>
            <a:off x="1638694" y="5960233"/>
            <a:ext cx="6609760" cy="246221"/>
          </a:xfrm>
          <a:prstGeom prst="rect">
            <a:avLst/>
          </a:prstGeom>
        </p:spPr>
        <p:txBody>
          <a:bodyPr wrap="square">
            <a:spAutoFit/>
          </a:bodyPr>
          <a:lstStyle/>
          <a:p>
            <a:r>
              <a:rPr lang="en-GB" sz="1000" b="1" dirty="0">
                <a:solidFill>
                  <a:schemeClr val="accent5"/>
                </a:solidFill>
                <a:cs typeface="Arial" panose="020B0604020202020204" pitchFamily="34" charset="0"/>
              </a:rPr>
              <a:t>T – Testosterone; BMD – Bone Mineral Density; DEXA Scan - Dual-energy X-ray Absorptiometry Scan</a:t>
            </a:r>
            <a:endParaRPr lang="en-GB" sz="1000" b="1" dirty="0">
              <a:solidFill>
                <a:schemeClr val="accent5"/>
              </a:solidFill>
            </a:endParaRPr>
          </a:p>
        </p:txBody>
      </p:sp>
      <p:sp>
        <p:nvSpPr>
          <p:cNvPr id="13" name="Title 1">
            <a:extLst>
              <a:ext uri="{FF2B5EF4-FFF2-40B4-BE49-F238E27FC236}">
                <a16:creationId xmlns:a16="http://schemas.microsoft.com/office/drawing/2014/main" id="{CA6A7906-461C-4B86-A41C-E37CEBC41004}"/>
              </a:ext>
            </a:extLst>
          </p:cNvPr>
          <p:cNvSpPr txBox="1">
            <a:spLocks/>
          </p:cNvSpPr>
          <p:nvPr/>
        </p:nvSpPr>
        <p:spPr>
          <a:xfrm>
            <a:off x="233411" y="134145"/>
            <a:ext cx="11163595" cy="9624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algn="ctr"/>
            <a:r>
              <a:rPr lang="en-GB" sz="1600" dirty="0">
                <a:solidFill>
                  <a:srgbClr val="000000"/>
                </a:solidFill>
              </a:rPr>
              <a:t>Wang C et al. Long-Term Testosterone Gel (</a:t>
            </a:r>
            <a:r>
              <a:rPr lang="en-GB" sz="1600" dirty="0" err="1">
                <a:solidFill>
                  <a:srgbClr val="000000"/>
                </a:solidFill>
              </a:rPr>
              <a:t>AndroGel</a:t>
            </a:r>
            <a:r>
              <a:rPr lang="en-GB" sz="1600" dirty="0">
                <a:solidFill>
                  <a:srgbClr val="000000"/>
                </a:solidFill>
              </a:rPr>
              <a:t>*) Treatment Maintains Beneficial Effects on Sexual Function and Mood, Lean and Fat Mass, and Bone Mineral Density in Hypogonadal Men.                                              </a:t>
            </a:r>
            <a:r>
              <a:rPr lang="it-IT" sz="1400" i="1" dirty="0">
                <a:solidFill>
                  <a:srgbClr val="000000"/>
                </a:solidFill>
              </a:rPr>
              <a:t>J Clin Endocrinol Metab 2004;89:2085–98.</a:t>
            </a:r>
            <a:endParaRPr lang="en-GB" sz="1600" i="1" dirty="0">
              <a:solidFill>
                <a:srgbClr val="000000"/>
              </a:solidFill>
            </a:endParaRPr>
          </a:p>
        </p:txBody>
      </p:sp>
      <p:sp>
        <p:nvSpPr>
          <p:cNvPr id="15" name="TextBox 14">
            <a:extLst>
              <a:ext uri="{FF2B5EF4-FFF2-40B4-BE49-F238E27FC236}">
                <a16:creationId xmlns:a16="http://schemas.microsoft.com/office/drawing/2014/main" id="{659FD77F-1B53-4279-BF24-C5A37DEA30AC}"/>
              </a:ext>
            </a:extLst>
          </p:cNvPr>
          <p:cNvSpPr txBox="1"/>
          <p:nvPr/>
        </p:nvSpPr>
        <p:spPr>
          <a:xfrm>
            <a:off x="7195683" y="5486008"/>
            <a:ext cx="4097067" cy="276999"/>
          </a:xfrm>
          <a:prstGeom prst="rect">
            <a:avLst/>
          </a:prstGeom>
          <a:noFill/>
        </p:spPr>
        <p:txBody>
          <a:bodyPr wrap="square">
            <a:spAutoFit/>
          </a:bodyPr>
          <a:lstStyle/>
          <a:p>
            <a:pPr algn="ctr"/>
            <a:r>
              <a:rPr lang="en-GB" sz="1200" dirty="0">
                <a:solidFill>
                  <a:prstClr val="black"/>
                </a:solidFill>
                <a:cs typeface="Arial" panose="020B0604020202020204" pitchFamily="34" charset="0"/>
              </a:rPr>
              <a:t>Figures 12-14:  Adapted from Wang et al. </a:t>
            </a:r>
            <a:endParaRPr lang="en-GB" sz="1200" dirty="0"/>
          </a:p>
        </p:txBody>
      </p:sp>
    </p:spTree>
    <p:extLst>
      <p:ext uri="{BB962C8B-B14F-4D97-AF65-F5344CB8AC3E}">
        <p14:creationId xmlns:p14="http://schemas.microsoft.com/office/powerpoint/2010/main" val="30613648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563286452"/>
              </p:ext>
            </p:extLst>
          </p:nvPr>
        </p:nvGraphicFramePr>
        <p:xfrm>
          <a:off x="403487" y="1227488"/>
          <a:ext cx="6703491" cy="4214648"/>
        </p:xfrm>
        <a:graphic>
          <a:graphicData uri="http://schemas.openxmlformats.org/drawingml/2006/table">
            <a:tbl>
              <a:tblPr firstRow="1" bandRow="1">
                <a:tableStyleId>{93296810-A885-4BE3-A3E7-6D5BEEA58F35}</a:tableStyleId>
              </a:tblPr>
              <a:tblGrid>
                <a:gridCol w="865471">
                  <a:extLst>
                    <a:ext uri="{9D8B030D-6E8A-4147-A177-3AD203B41FA5}">
                      <a16:colId xmlns:a16="http://schemas.microsoft.com/office/drawing/2014/main" val="20000"/>
                    </a:ext>
                  </a:extLst>
                </a:gridCol>
                <a:gridCol w="5838020">
                  <a:extLst>
                    <a:ext uri="{9D8B030D-6E8A-4147-A177-3AD203B41FA5}">
                      <a16:colId xmlns:a16="http://schemas.microsoft.com/office/drawing/2014/main" val="20001"/>
                    </a:ext>
                  </a:extLst>
                </a:gridCol>
              </a:tblGrid>
              <a:tr h="639008">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b="1" u="none" strike="noStrike" kern="1200" baseline="0" dirty="0">
                          <a:solidFill>
                            <a:schemeClr val="accent5"/>
                          </a:solidFill>
                          <a:latin typeface="+mn-lt"/>
                          <a:ea typeface="+mn-ea"/>
                          <a:cs typeface="+mn-cs"/>
                        </a:rPr>
                        <a:t>The effect of long-term T gel application on safety parameters</a:t>
                      </a:r>
                      <a:endParaRPr lang="en-GB" sz="1600" dirty="0">
                        <a:solidFill>
                          <a:schemeClr val="accent5"/>
                        </a:solidFill>
                        <a:latin typeface="+mn-lt"/>
                      </a:endParaRPr>
                    </a:p>
                  </a:txBody>
                  <a:tcPr anchor="ct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tc hMerge="1">
                  <a:txBody>
                    <a:bodyPr/>
                    <a:lstStyle/>
                    <a:p>
                      <a:endParaRPr lang="en-GB" dirty="0"/>
                    </a:p>
                  </a:txBody>
                  <a:tcPr/>
                </a:tc>
                <a:extLst>
                  <a:ext uri="{0D108BD9-81ED-4DB2-BD59-A6C34878D82A}">
                    <a16:rowId xmlns:a16="http://schemas.microsoft.com/office/drawing/2014/main" val="10000"/>
                  </a:ext>
                </a:extLst>
              </a:tr>
              <a:tr h="3575640">
                <a:tc>
                  <a:txBody>
                    <a:bodyPr/>
                    <a:lstStyle/>
                    <a:p>
                      <a:r>
                        <a:rPr lang="en-GB" sz="1100" b="1" dirty="0">
                          <a:solidFill>
                            <a:schemeClr val="accent5"/>
                          </a:solidFill>
                          <a:latin typeface="+mn-lt"/>
                          <a:cs typeface="Arial" panose="020B0604020202020204" pitchFamily="34" charset="0"/>
                        </a:rPr>
                        <a:t>Safety</a:t>
                      </a:r>
                    </a:p>
                  </a:txBody>
                  <a:tcP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tc>
                  <a:txBody>
                    <a:bodyPr/>
                    <a:lstStyle/>
                    <a:p>
                      <a:r>
                        <a:rPr lang="en-GB" sz="1200" b="1" u="sng" kern="1200" dirty="0">
                          <a:solidFill>
                            <a:schemeClr val="accent5"/>
                          </a:solidFill>
                          <a:effectLst/>
                          <a:latin typeface="+mn-lt"/>
                          <a:ea typeface="+mn-ea"/>
                          <a:cs typeface="Arial" panose="020B0604020202020204" pitchFamily="34" charset="0"/>
                        </a:rPr>
                        <a:t>Skin Irritation</a:t>
                      </a:r>
                    </a:p>
                    <a:p>
                      <a:pPr marL="171450" indent="-171450">
                        <a:buFont typeface="Arial" panose="020B0604020202020204" pitchFamily="34" charset="0"/>
                        <a:buChar char="•"/>
                      </a:pPr>
                      <a:r>
                        <a:rPr lang="en-GB" sz="1100" b="0" i="0" u="none" strike="noStrike" kern="1200" baseline="0" dirty="0">
                          <a:solidFill>
                            <a:schemeClr val="accent5"/>
                          </a:solidFill>
                          <a:latin typeface="+mn-lt"/>
                          <a:ea typeface="+mn-ea"/>
                          <a:cs typeface="Arial" panose="020B0604020202020204" pitchFamily="34" charset="0"/>
                        </a:rPr>
                        <a:t>Application site skin reaction occurred in 12/163 subjects (one was classified as moderate).</a:t>
                      </a:r>
                    </a:p>
                    <a:p>
                      <a:pPr marL="171450" indent="-171450">
                        <a:buFont typeface="Arial" panose="020B0604020202020204" pitchFamily="34" charset="0"/>
                        <a:buChar char="•"/>
                      </a:pPr>
                      <a:r>
                        <a:rPr lang="en-GB" sz="1100" b="0" i="0" u="none" strike="noStrike" kern="1200" baseline="0" dirty="0">
                          <a:solidFill>
                            <a:schemeClr val="accent5"/>
                          </a:solidFill>
                          <a:latin typeface="+mn-lt"/>
                          <a:ea typeface="+mn-ea"/>
                          <a:cs typeface="Arial" panose="020B0604020202020204" pitchFamily="34" charset="0"/>
                        </a:rPr>
                        <a:t>One subject discontinued after 12 months of T Gel (5g) because of worsening erythema and rash.</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700" b="0" i="0" u="sng" strike="noStrike" kern="1200" baseline="0" dirty="0">
                        <a:solidFill>
                          <a:schemeClr val="accent5"/>
                        </a:solidFill>
                        <a:latin typeface="+mn-lt"/>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i="0" u="sng" strike="noStrike" kern="1200" baseline="0" dirty="0">
                          <a:solidFill>
                            <a:schemeClr val="accent5"/>
                          </a:solidFill>
                          <a:latin typeface="+mn-lt"/>
                          <a:cs typeface="Arial" panose="020B0604020202020204" pitchFamily="34" charset="0"/>
                        </a:rPr>
                        <a:t>IPSS &amp; PSA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i="0" u="none" strike="noStrike" kern="1200" baseline="0" dirty="0">
                          <a:solidFill>
                            <a:schemeClr val="accent5"/>
                          </a:solidFill>
                          <a:latin typeface="+mn-lt"/>
                          <a:cs typeface="Arial" panose="020B0604020202020204" pitchFamily="34" charset="0"/>
                        </a:rPr>
                        <a:t>Mean IPSS score did not change significantly across time with T gel. None of the individual scores showed any clinically meaningful changes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i="0" u="none" strike="noStrike" kern="1200" baseline="0" dirty="0">
                          <a:solidFill>
                            <a:schemeClr val="accent5"/>
                          </a:solidFill>
                          <a:latin typeface="+mn-lt"/>
                          <a:cs typeface="Arial" panose="020B0604020202020204" pitchFamily="34" charset="0"/>
                        </a:rPr>
                        <a:t>Baseline PSA level was 0.85ng/ml. With T replacement there were significant increases in PSA levels over time.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i="0" u="none" strike="noStrike" kern="1200" baseline="0" dirty="0">
                          <a:solidFill>
                            <a:schemeClr val="accent5"/>
                          </a:solidFill>
                          <a:latin typeface="+mn-lt"/>
                          <a:cs typeface="Arial" panose="020B0604020202020204" pitchFamily="34" charset="0"/>
                        </a:rPr>
                        <a:t>Mean serum PSA was 1.11ng/ml at month 6 and showed no further significant increases with continued T treatment (P = 0.150).</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i="0" u="none" strike="noStrike" kern="1200" baseline="0" dirty="0">
                          <a:solidFill>
                            <a:schemeClr val="accent5"/>
                          </a:solidFill>
                          <a:latin typeface="+mn-lt"/>
                          <a:cs typeface="Arial" panose="020B0604020202020204" pitchFamily="34" charset="0"/>
                        </a:rPr>
                        <a:t>3 subjects (1.8%) aged &gt;63 years whose serum PSA rose above the predetermined critical value of 5.5 ng/dl had T treatment stopped and had confirmed </a:t>
                      </a:r>
                      <a:r>
                        <a:rPr lang="en-GB" sz="1100" b="0" i="0" u="none" strike="noStrike" kern="1200" baseline="0" dirty="0" err="1">
                          <a:solidFill>
                            <a:schemeClr val="accent5"/>
                          </a:solidFill>
                          <a:latin typeface="+mn-lt"/>
                          <a:cs typeface="Arial" panose="020B0604020202020204" pitchFamily="34" charset="0"/>
                        </a:rPr>
                        <a:t>PCa</a:t>
                      </a:r>
                      <a:r>
                        <a:rPr lang="en-GB" sz="1100" b="0" i="0" u="none" strike="noStrike" kern="1200" baseline="0" dirty="0">
                          <a:solidFill>
                            <a:schemeClr val="accent5"/>
                          </a:solidFill>
                          <a:latin typeface="+mn-lt"/>
                          <a:cs typeface="Arial" panose="020B0604020202020204" pitchFamily="34" charset="0"/>
                        </a:rPr>
                        <a:t> on biopsy</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700" b="0" i="0" u="sng" strike="noStrike" kern="1200" baseline="0" dirty="0">
                        <a:solidFill>
                          <a:schemeClr val="accent5"/>
                        </a:solidFill>
                        <a:latin typeface="+mn-lt"/>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i="0" u="sng" strike="noStrike" kern="1200" baseline="0" dirty="0">
                          <a:solidFill>
                            <a:schemeClr val="accent5"/>
                          </a:solidFill>
                          <a:latin typeface="+mn-lt"/>
                          <a:cs typeface="Arial" panose="020B0604020202020204" pitchFamily="34" charset="0"/>
                        </a:rPr>
                        <a:t>Haematocrit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i="0" u="none" strike="noStrike" kern="1200" baseline="0" dirty="0">
                          <a:solidFill>
                            <a:schemeClr val="accent5"/>
                          </a:solidFill>
                          <a:latin typeface="+mn-lt"/>
                          <a:cs typeface="Arial" panose="020B0604020202020204" pitchFamily="34" charset="0"/>
                        </a:rPr>
                        <a:t>Except for the anticipated increase in haematocrit and haemoglobin, there were no clinically significant changes in blood counts or biochemistry. </a:t>
                      </a:r>
                    </a:p>
                  </a:txBody>
                  <a:tcPr>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Footer Placeholder 3"/>
          <p:cNvSpPr>
            <a:spLocks noGrp="1"/>
          </p:cNvSpPr>
          <p:nvPr>
            <p:ph type="ftr" sz="quarter" idx="11"/>
          </p:nvPr>
        </p:nvSpPr>
        <p:spPr>
          <a:xfrm>
            <a:off x="1563871" y="5993013"/>
            <a:ext cx="9630745" cy="350574"/>
          </a:xfrm>
        </p:spPr>
        <p:txBody>
          <a:bodyPr/>
          <a:lstStyle/>
          <a:p>
            <a:pPr defTabSz="457200">
              <a:defRPr/>
            </a:pPr>
            <a:r>
              <a:rPr lang="en-GB" sz="900" dirty="0">
                <a:solidFill>
                  <a:schemeClr val="accent5"/>
                </a:solidFill>
                <a:cs typeface="Arial" panose="020B0604020202020204" pitchFamily="34" charset="0"/>
              </a:rPr>
              <a:t>T – Testosterone; IPSS – International Prostate Symptom Score; PSA - prostate-specific antigen; </a:t>
            </a:r>
            <a:r>
              <a:rPr lang="en-GB" sz="900" dirty="0" err="1">
                <a:solidFill>
                  <a:schemeClr val="accent5"/>
                </a:solidFill>
                <a:cs typeface="Arial" panose="020B0604020202020204" pitchFamily="34" charset="0"/>
              </a:rPr>
              <a:t>PCa</a:t>
            </a:r>
            <a:r>
              <a:rPr lang="en-GB" sz="900" dirty="0">
                <a:solidFill>
                  <a:schemeClr val="accent5"/>
                </a:solidFill>
                <a:cs typeface="Arial" panose="020B0604020202020204" pitchFamily="34" charset="0"/>
              </a:rPr>
              <a:t> – Prostate Cancer; HGB – Haemoglobin; HCT - Haematocrit</a:t>
            </a:r>
            <a:br>
              <a:rPr lang="en-GB" sz="800" dirty="0">
                <a:solidFill>
                  <a:prstClr val="black">
                    <a:tint val="75000"/>
                  </a:prstClr>
                </a:solidFill>
                <a:latin typeface="Arial" panose="020B0604020202020204" pitchFamily="34" charset="0"/>
                <a:cs typeface="Arial" panose="020B0604020202020204" pitchFamily="34" charset="0"/>
              </a:rPr>
            </a:br>
            <a:endParaRPr lang="en-GB" sz="800" dirty="0">
              <a:solidFill>
                <a:prstClr val="black">
                  <a:tint val="75000"/>
                </a:prstClr>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C6E4982-4C52-4B5F-A4D0-5DAA8DB0CFA4}"/>
              </a:ext>
            </a:extLst>
          </p:cNvPr>
          <p:cNvPicPr>
            <a:picLocks noChangeAspect="1"/>
          </p:cNvPicPr>
          <p:nvPr/>
        </p:nvPicPr>
        <p:blipFill>
          <a:blip r:embed="rId3"/>
          <a:stretch>
            <a:fillRect/>
          </a:stretch>
        </p:blipFill>
        <p:spPr>
          <a:xfrm>
            <a:off x="8363191" y="1675391"/>
            <a:ext cx="1959125" cy="1566719"/>
          </a:xfrm>
          <a:prstGeom prst="rect">
            <a:avLst/>
          </a:prstGeom>
        </p:spPr>
      </p:pic>
      <p:grpSp>
        <p:nvGrpSpPr>
          <p:cNvPr id="2" name="Group 1">
            <a:extLst>
              <a:ext uri="{FF2B5EF4-FFF2-40B4-BE49-F238E27FC236}">
                <a16:creationId xmlns:a16="http://schemas.microsoft.com/office/drawing/2014/main" id="{BCD49947-9C86-4BEE-AE5B-D5EA399E57CA}"/>
              </a:ext>
            </a:extLst>
          </p:cNvPr>
          <p:cNvGrpSpPr/>
          <p:nvPr/>
        </p:nvGrpSpPr>
        <p:grpSpPr>
          <a:xfrm>
            <a:off x="7424904" y="3500729"/>
            <a:ext cx="3905397" cy="1947386"/>
            <a:chOff x="6043305" y="3125474"/>
            <a:chExt cx="2838407" cy="1260574"/>
          </a:xfrm>
        </p:grpSpPr>
        <p:pic>
          <p:nvPicPr>
            <p:cNvPr id="5" name="Picture 4">
              <a:extLst>
                <a:ext uri="{FF2B5EF4-FFF2-40B4-BE49-F238E27FC236}">
                  <a16:creationId xmlns:a16="http://schemas.microsoft.com/office/drawing/2014/main" id="{84502612-585C-4E09-BF1C-E346D55D0B92}"/>
                </a:ext>
              </a:extLst>
            </p:cNvPr>
            <p:cNvPicPr>
              <a:picLocks noChangeAspect="1"/>
            </p:cNvPicPr>
            <p:nvPr/>
          </p:nvPicPr>
          <p:blipFill>
            <a:blip r:embed="rId4"/>
            <a:stretch>
              <a:fillRect/>
            </a:stretch>
          </p:blipFill>
          <p:spPr>
            <a:xfrm>
              <a:off x="6043305" y="3125474"/>
              <a:ext cx="2838407" cy="1122505"/>
            </a:xfrm>
            <a:prstGeom prst="rect">
              <a:avLst/>
            </a:prstGeom>
          </p:spPr>
        </p:pic>
        <p:pic>
          <p:nvPicPr>
            <p:cNvPr id="12" name="Picture 11">
              <a:extLst>
                <a:ext uri="{FF2B5EF4-FFF2-40B4-BE49-F238E27FC236}">
                  <a16:creationId xmlns:a16="http://schemas.microsoft.com/office/drawing/2014/main" id="{6386AE39-0939-4B55-AD43-D8C043A87ABC}"/>
                </a:ext>
              </a:extLst>
            </p:cNvPr>
            <p:cNvPicPr>
              <a:picLocks noChangeAspect="1"/>
            </p:cNvPicPr>
            <p:nvPr/>
          </p:nvPicPr>
          <p:blipFill>
            <a:blip r:embed="rId5"/>
            <a:stretch>
              <a:fillRect/>
            </a:stretch>
          </p:blipFill>
          <p:spPr>
            <a:xfrm>
              <a:off x="6697151" y="4274879"/>
              <a:ext cx="360454" cy="107224"/>
            </a:xfrm>
            <a:prstGeom prst="rect">
              <a:avLst/>
            </a:prstGeom>
          </p:spPr>
        </p:pic>
        <p:pic>
          <p:nvPicPr>
            <p:cNvPr id="13" name="Picture 12">
              <a:extLst>
                <a:ext uri="{FF2B5EF4-FFF2-40B4-BE49-F238E27FC236}">
                  <a16:creationId xmlns:a16="http://schemas.microsoft.com/office/drawing/2014/main" id="{E81E0517-6EB7-4DD9-B597-07B2400F2EBF}"/>
                </a:ext>
              </a:extLst>
            </p:cNvPr>
            <p:cNvPicPr>
              <a:picLocks noChangeAspect="1"/>
            </p:cNvPicPr>
            <p:nvPr/>
          </p:nvPicPr>
          <p:blipFill>
            <a:blip r:embed="rId5"/>
            <a:stretch>
              <a:fillRect/>
            </a:stretch>
          </p:blipFill>
          <p:spPr>
            <a:xfrm>
              <a:off x="8077465" y="4278824"/>
              <a:ext cx="360454" cy="107224"/>
            </a:xfrm>
            <a:prstGeom prst="rect">
              <a:avLst/>
            </a:prstGeom>
          </p:spPr>
        </p:pic>
      </p:grpSp>
      <p:pic>
        <p:nvPicPr>
          <p:cNvPr id="14" name="Picture 13">
            <a:extLst>
              <a:ext uri="{FF2B5EF4-FFF2-40B4-BE49-F238E27FC236}">
                <a16:creationId xmlns:a16="http://schemas.microsoft.com/office/drawing/2014/main" id="{26003494-C7FB-4FCA-9F29-123DB262D9EB}"/>
              </a:ext>
            </a:extLst>
          </p:cNvPr>
          <p:cNvPicPr>
            <a:picLocks noChangeAspect="1"/>
          </p:cNvPicPr>
          <p:nvPr/>
        </p:nvPicPr>
        <p:blipFill>
          <a:blip r:embed="rId5"/>
          <a:stretch>
            <a:fillRect/>
          </a:stretch>
        </p:blipFill>
        <p:spPr>
          <a:xfrm>
            <a:off x="9154134" y="3240133"/>
            <a:ext cx="611404" cy="181874"/>
          </a:xfrm>
          <a:prstGeom prst="rect">
            <a:avLst/>
          </a:prstGeom>
        </p:spPr>
      </p:pic>
      <p:sp>
        <p:nvSpPr>
          <p:cNvPr id="15" name="Rectangle 14">
            <a:extLst>
              <a:ext uri="{FF2B5EF4-FFF2-40B4-BE49-F238E27FC236}">
                <a16:creationId xmlns:a16="http://schemas.microsoft.com/office/drawing/2014/main" id="{A94168EA-60BA-47F5-8ABB-0F6602D8ABCB}"/>
              </a:ext>
            </a:extLst>
          </p:cNvPr>
          <p:cNvSpPr/>
          <p:nvPr/>
        </p:nvSpPr>
        <p:spPr>
          <a:xfrm>
            <a:off x="7424904" y="1197119"/>
            <a:ext cx="3835701" cy="400110"/>
          </a:xfrm>
          <a:prstGeom prst="rect">
            <a:avLst/>
          </a:prstGeom>
        </p:spPr>
        <p:txBody>
          <a:bodyPr wrap="square">
            <a:spAutoFit/>
          </a:bodyPr>
          <a:lstStyle/>
          <a:p>
            <a:pPr algn="ctr"/>
            <a:r>
              <a:rPr lang="nl-NL" sz="1000" b="1" dirty="0">
                <a:solidFill>
                  <a:schemeClr val="accent5"/>
                </a:solidFill>
                <a:cs typeface="Arial" panose="020B0604020202020204" pitchFamily="34" charset="0"/>
              </a:rPr>
              <a:t>Figure 15: Haemoglobin (HGB), haematocrit </a:t>
            </a:r>
            <a:r>
              <a:rPr lang="en-GB" sz="1000" b="1" dirty="0">
                <a:solidFill>
                  <a:schemeClr val="accent5"/>
                </a:solidFill>
                <a:cs typeface="Arial" panose="020B0604020202020204" pitchFamily="34" charset="0"/>
              </a:rPr>
              <a:t>(HCT) and PSA concentrations over time</a:t>
            </a:r>
          </a:p>
        </p:txBody>
      </p:sp>
      <p:sp>
        <p:nvSpPr>
          <p:cNvPr id="19" name="Footer Placeholder 3">
            <a:extLst>
              <a:ext uri="{FF2B5EF4-FFF2-40B4-BE49-F238E27FC236}">
                <a16:creationId xmlns:a16="http://schemas.microsoft.com/office/drawing/2014/main" id="{3EB3F870-5E83-4D62-A3DF-C1B73CD25A73}"/>
              </a:ext>
            </a:extLst>
          </p:cNvPr>
          <p:cNvSpPr txBox="1">
            <a:spLocks/>
          </p:cNvSpPr>
          <p:nvPr/>
        </p:nvSpPr>
        <p:spPr>
          <a:xfrm>
            <a:off x="7424904" y="5593599"/>
            <a:ext cx="4064847" cy="186119"/>
          </a:xfrm>
          <a:prstGeom prst="rect">
            <a:avLst/>
          </a:prstGeom>
        </p:spPr>
        <p:txBody>
          <a:bodyPr vert="horz" lIns="91440" tIns="45720" rIns="91440" bIns="45720" rtlCol="0" anchor="ctr"/>
          <a:lstStyle>
            <a:defPPr>
              <a:defRPr lang="en-US"/>
            </a:defPPr>
            <a:lvl1pPr marL="0" algn="l" defTabSz="457200" rtl="0" eaLnBrk="1" latinLnBrk="0" hangingPunct="1">
              <a:defRPr sz="500" kern="1200">
                <a:solidFill>
                  <a:schemeClr val="tx1">
                    <a:tint val="75000"/>
                  </a:schemeClr>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GB" sz="1000" dirty="0">
                <a:solidFill>
                  <a:prstClr val="black"/>
                </a:solidFill>
                <a:latin typeface="+mn-lt"/>
                <a:cs typeface="Arial" panose="020B0604020202020204" pitchFamily="34" charset="0"/>
              </a:rPr>
              <a:t>Figure 15:  Adapted from Wang et al.  </a:t>
            </a:r>
            <a:endParaRPr lang="en-GB" sz="800" dirty="0">
              <a:solidFill>
                <a:prstClr val="black">
                  <a:tint val="75000"/>
                </a:prstClr>
              </a:solidFill>
              <a:latin typeface="+mn-lt"/>
              <a:cs typeface="Arial" panose="020B0604020202020204" pitchFamily="34" charset="0"/>
            </a:endParaRPr>
          </a:p>
        </p:txBody>
      </p:sp>
      <p:sp>
        <p:nvSpPr>
          <p:cNvPr id="24" name="Title 1">
            <a:extLst>
              <a:ext uri="{FF2B5EF4-FFF2-40B4-BE49-F238E27FC236}">
                <a16:creationId xmlns:a16="http://schemas.microsoft.com/office/drawing/2014/main" id="{CE428472-B3AF-4106-B265-25D061B3FC2D}"/>
              </a:ext>
            </a:extLst>
          </p:cNvPr>
          <p:cNvSpPr txBox="1">
            <a:spLocks/>
          </p:cNvSpPr>
          <p:nvPr/>
        </p:nvSpPr>
        <p:spPr>
          <a:xfrm>
            <a:off x="233411" y="134145"/>
            <a:ext cx="11163595" cy="9624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algn="ctr"/>
            <a:r>
              <a:rPr lang="en-GB" sz="1600" dirty="0">
                <a:solidFill>
                  <a:srgbClr val="000000"/>
                </a:solidFill>
              </a:rPr>
              <a:t>Wang C et al. Long-Term Testosterone Gel (</a:t>
            </a:r>
            <a:r>
              <a:rPr lang="en-GB" sz="1600" dirty="0" err="1">
                <a:solidFill>
                  <a:srgbClr val="000000"/>
                </a:solidFill>
              </a:rPr>
              <a:t>AndroGel</a:t>
            </a:r>
            <a:r>
              <a:rPr lang="en-GB" sz="1600" dirty="0">
                <a:solidFill>
                  <a:srgbClr val="000000"/>
                </a:solidFill>
              </a:rPr>
              <a:t>*) Treatment Maintains Beneficial Effects on Sexual Function and Mood, Lean and Fat Mass, and Bone Mineral Density in Hypogonadal Men.                                              </a:t>
            </a:r>
            <a:r>
              <a:rPr lang="it-IT" sz="1400" i="1" dirty="0">
                <a:solidFill>
                  <a:srgbClr val="000000"/>
                </a:solidFill>
              </a:rPr>
              <a:t>J Clin Endocrinol Metab 2004;89:2085–98.</a:t>
            </a:r>
            <a:endParaRPr lang="en-GB" sz="1600" i="1" dirty="0">
              <a:solidFill>
                <a:srgbClr val="000000"/>
              </a:solidFill>
            </a:endParaRPr>
          </a:p>
        </p:txBody>
      </p:sp>
    </p:spTree>
    <p:extLst>
      <p:ext uri="{BB962C8B-B14F-4D97-AF65-F5344CB8AC3E}">
        <p14:creationId xmlns:p14="http://schemas.microsoft.com/office/powerpoint/2010/main" val="14759980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314038397"/>
              </p:ext>
            </p:extLst>
          </p:nvPr>
        </p:nvGraphicFramePr>
        <p:xfrm>
          <a:off x="205542" y="1263538"/>
          <a:ext cx="11257452" cy="4114800"/>
        </p:xfrm>
        <a:graphic>
          <a:graphicData uri="http://schemas.openxmlformats.org/drawingml/2006/table">
            <a:tbl>
              <a:tblPr firstRow="1" bandRow="1">
                <a:tableStyleId>{93296810-A885-4BE3-A3E7-6D5BEEA58F35}</a:tableStyleId>
              </a:tblPr>
              <a:tblGrid>
                <a:gridCol w="1219356">
                  <a:extLst>
                    <a:ext uri="{9D8B030D-6E8A-4147-A177-3AD203B41FA5}">
                      <a16:colId xmlns:a16="http://schemas.microsoft.com/office/drawing/2014/main" val="20000"/>
                    </a:ext>
                  </a:extLst>
                </a:gridCol>
                <a:gridCol w="10038096">
                  <a:extLst>
                    <a:ext uri="{9D8B030D-6E8A-4147-A177-3AD203B41FA5}">
                      <a16:colId xmlns:a16="http://schemas.microsoft.com/office/drawing/2014/main" val="20001"/>
                    </a:ext>
                  </a:extLst>
                </a:gridCol>
              </a:tblGrid>
              <a:tr h="36576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u="none" strike="noStrike" dirty="0">
                          <a:solidFill>
                            <a:schemeClr val="accent5"/>
                          </a:solidFill>
                        </a:rPr>
                        <a:t>   Testosterone 16.2mg/g increases C</a:t>
                      </a:r>
                      <a:r>
                        <a:rPr lang="en-GB" sz="1600" u="none" strike="noStrike" baseline="-25000" dirty="0">
                          <a:solidFill>
                            <a:schemeClr val="accent5"/>
                          </a:solidFill>
                        </a:rPr>
                        <a:t>av</a:t>
                      </a:r>
                      <a:r>
                        <a:rPr lang="en-GB" sz="1600" u="none" strike="noStrike" dirty="0">
                          <a:solidFill>
                            <a:schemeClr val="accent5"/>
                          </a:solidFill>
                        </a:rPr>
                        <a:t> testosterone levels to within the normal range in hypogonadal men </a:t>
                      </a:r>
                      <a:endParaRPr lang="en-GB" sz="1600" b="1" u="none" strike="noStrike" kern="1200" baseline="0" dirty="0">
                        <a:solidFill>
                          <a:schemeClr val="accent5"/>
                        </a:solidFill>
                        <a:latin typeface="+mn-lt"/>
                        <a:ea typeface="+mn-ea"/>
                        <a:cs typeface="+mn-cs"/>
                      </a:endParaRPr>
                    </a:p>
                  </a:txBody>
                  <a:tcPr marL="121920" marR="121920" marT="60960" marB="60960">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tc hMerge="1">
                  <a:txBody>
                    <a:bodyPr/>
                    <a:lstStyle/>
                    <a:p>
                      <a:endParaRPr lang="en-GB" dirty="0"/>
                    </a:p>
                  </a:txBody>
                  <a:tcPr/>
                </a:tc>
                <a:extLst>
                  <a:ext uri="{0D108BD9-81ED-4DB2-BD59-A6C34878D82A}">
                    <a16:rowId xmlns:a16="http://schemas.microsoft.com/office/drawing/2014/main" val="10000"/>
                  </a:ext>
                </a:extLst>
              </a:tr>
              <a:tr h="3596520">
                <a:tc>
                  <a:txBody>
                    <a:bodyPr/>
                    <a:lstStyle/>
                    <a:p>
                      <a:r>
                        <a:rPr lang="en-GB" sz="1500" b="1" dirty="0">
                          <a:solidFill>
                            <a:schemeClr val="accent5"/>
                          </a:solidFill>
                          <a:latin typeface="+mn-lt"/>
                          <a:cs typeface="Arial" panose="020B0604020202020204" pitchFamily="34" charset="0"/>
                        </a:rPr>
                        <a:t>Results</a:t>
                      </a:r>
                    </a:p>
                  </a:txBody>
                  <a:tcPr marL="121920" marR="121920" marT="60960" marB="60960">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tc>
                  <a:txBody>
                    <a:bodyPr/>
                    <a:lstStyle/>
                    <a:p>
                      <a:r>
                        <a:rPr lang="en-GB" sz="1400" b="1" u="sng" kern="1200" dirty="0">
                          <a:solidFill>
                            <a:schemeClr val="accent5"/>
                          </a:solidFill>
                          <a:effectLst/>
                          <a:latin typeface="+mn-lt"/>
                          <a:ea typeface="+mn-ea"/>
                          <a:cs typeface="Arial" panose="020B0604020202020204" pitchFamily="34" charset="0"/>
                        </a:rPr>
                        <a:t>Efficacy</a:t>
                      </a:r>
                      <a:endParaRPr lang="en-GB" sz="1400" b="1" i="0" u="none" strike="noStrike" kern="1200" baseline="0" dirty="0">
                        <a:solidFill>
                          <a:schemeClr val="accent5"/>
                        </a:solidFill>
                        <a:effectLst/>
                        <a:latin typeface="+mn-lt"/>
                        <a:ea typeface="+mn-ea"/>
                        <a:cs typeface="Arial" panose="020B0604020202020204" pitchFamily="34" charset="0"/>
                      </a:endParaRPr>
                    </a:p>
                    <a:p>
                      <a:pPr marL="171450" indent="-171450">
                        <a:buFont typeface="Arial" panose="020B0604020202020204" pitchFamily="34" charset="0"/>
                        <a:buChar char="•"/>
                      </a:pPr>
                      <a:r>
                        <a:rPr lang="en-GB" sz="1400" kern="1200" dirty="0">
                          <a:solidFill>
                            <a:schemeClr val="accent5"/>
                          </a:solidFill>
                          <a:effectLst/>
                          <a:latin typeface="+mn-lt"/>
                          <a:ea typeface="+mn-ea"/>
                          <a:cs typeface="Arial" panose="020B0604020202020204" pitchFamily="34" charset="0"/>
                        </a:rPr>
                        <a:t>The success criterion was determined to be ≥75% of subjects achieving testosterone levels within the normal range of 300-100ng/dL</a:t>
                      </a:r>
                    </a:p>
                    <a:p>
                      <a:pPr marL="171450" indent="-171450">
                        <a:buFont typeface="Arial" panose="020B0604020202020204" pitchFamily="34" charset="0"/>
                        <a:buChar char="•"/>
                      </a:pPr>
                      <a:r>
                        <a:rPr lang="en-GB" sz="1400" kern="1200" dirty="0">
                          <a:solidFill>
                            <a:schemeClr val="accent5"/>
                          </a:solidFill>
                          <a:effectLst/>
                          <a:latin typeface="+mn-lt"/>
                          <a:ea typeface="+mn-ea"/>
                          <a:cs typeface="Arial" panose="020B0604020202020204" pitchFamily="34" charset="0"/>
                        </a:rPr>
                        <a:t>This was met in all population samples on all study days by the testosterone treatment group except on day 14 (65.7%)</a:t>
                      </a:r>
                    </a:p>
                    <a:p>
                      <a:pPr marL="171450" indent="-171450">
                        <a:buFont typeface="Arial" panose="020B0604020202020204" pitchFamily="34" charset="0"/>
                        <a:buChar char="•"/>
                      </a:pPr>
                      <a:r>
                        <a:rPr lang="en-GB" sz="1400" kern="1200" dirty="0">
                          <a:solidFill>
                            <a:schemeClr val="accent5"/>
                          </a:solidFill>
                          <a:effectLst/>
                          <a:latin typeface="+mn-lt"/>
                          <a:ea typeface="+mn-ea"/>
                          <a:cs typeface="Arial" panose="020B0604020202020204" pitchFamily="34" charset="0"/>
                        </a:rPr>
                        <a:t>Significantly more subjects receiving titrated doses of testosterone gel at day 182 had testosterone Cav</a:t>
                      </a:r>
                      <a:r>
                        <a:rPr lang="en-GB" sz="1400" kern="1200" baseline="0" dirty="0">
                          <a:solidFill>
                            <a:schemeClr val="accent5"/>
                          </a:solidFill>
                          <a:effectLst/>
                          <a:latin typeface="+mn-lt"/>
                          <a:ea typeface="+mn-ea"/>
                          <a:cs typeface="Arial" panose="020B0604020202020204" pitchFamily="34" charset="0"/>
                        </a:rPr>
                        <a:t> </a:t>
                      </a:r>
                      <a:r>
                        <a:rPr lang="en-GB" sz="1400" kern="1200" dirty="0">
                          <a:solidFill>
                            <a:schemeClr val="accent5"/>
                          </a:solidFill>
                          <a:effectLst/>
                          <a:latin typeface="+mn-lt"/>
                          <a:ea typeface="+mn-ea"/>
                          <a:cs typeface="Arial" panose="020B0604020202020204" pitchFamily="34" charset="0"/>
                        </a:rPr>
                        <a:t>values within the eugonadal range vs placebo (p&lt;0.0001) </a:t>
                      </a:r>
                    </a:p>
                    <a:p>
                      <a:pPr marL="0" indent="0">
                        <a:buFont typeface="Arial" panose="020B0604020202020204" pitchFamily="34" charset="0"/>
                        <a:buNone/>
                      </a:pPr>
                      <a:endParaRPr lang="en-GB" sz="1400" kern="1200" dirty="0">
                        <a:solidFill>
                          <a:schemeClr val="accent5"/>
                        </a:solidFill>
                        <a:effectLst/>
                        <a:latin typeface="+mn-lt"/>
                        <a:ea typeface="+mn-ea"/>
                        <a:cs typeface="Arial" panose="020B0604020202020204" pitchFamily="34" charset="0"/>
                      </a:endParaRPr>
                    </a:p>
                    <a:p>
                      <a:pPr marL="0" indent="0">
                        <a:buFont typeface="Arial" panose="020B0604020202020204" pitchFamily="34" charset="0"/>
                        <a:buNone/>
                      </a:pPr>
                      <a:endParaRPr lang="en-GB" sz="1400" kern="1200" dirty="0">
                        <a:solidFill>
                          <a:schemeClr val="accent5"/>
                        </a:solidFill>
                        <a:effectLst/>
                        <a:latin typeface="+mn-lt"/>
                        <a:ea typeface="+mn-ea"/>
                        <a:cs typeface="Arial" panose="020B0604020202020204" pitchFamily="34" charset="0"/>
                      </a:endParaRPr>
                    </a:p>
                    <a:p>
                      <a:pPr marL="0" indent="0">
                        <a:buFont typeface="Arial" panose="020B0604020202020204" pitchFamily="34" charset="0"/>
                        <a:buNone/>
                      </a:pPr>
                      <a:endParaRPr lang="en-GB" sz="1400" kern="1200" dirty="0">
                        <a:solidFill>
                          <a:schemeClr val="accent5"/>
                        </a:solidFill>
                        <a:effectLst/>
                        <a:latin typeface="+mn-lt"/>
                        <a:ea typeface="+mn-ea"/>
                        <a:cs typeface="Arial" panose="020B0604020202020204" pitchFamily="34" charset="0"/>
                      </a:endParaRPr>
                    </a:p>
                    <a:p>
                      <a:pPr marL="0" indent="0">
                        <a:buFont typeface="Arial" panose="020B0604020202020204" pitchFamily="34" charset="0"/>
                        <a:buNone/>
                      </a:pPr>
                      <a:endParaRPr lang="en-GB" sz="1400" kern="1200" dirty="0">
                        <a:solidFill>
                          <a:schemeClr val="accent5"/>
                        </a:solidFill>
                        <a:effectLst/>
                        <a:latin typeface="+mn-lt"/>
                        <a:ea typeface="+mn-ea"/>
                        <a:cs typeface="Arial" panose="020B0604020202020204" pitchFamily="34" charset="0"/>
                      </a:endParaRPr>
                    </a:p>
                    <a:p>
                      <a:pPr marL="0" indent="0">
                        <a:buFont typeface="Arial" panose="020B0604020202020204" pitchFamily="34" charset="0"/>
                        <a:buNone/>
                      </a:pPr>
                      <a:endParaRPr lang="en-GB" sz="1400" kern="1200" dirty="0">
                        <a:solidFill>
                          <a:schemeClr val="accent5"/>
                        </a:solidFill>
                        <a:effectLst/>
                        <a:latin typeface="+mn-lt"/>
                        <a:ea typeface="+mn-ea"/>
                        <a:cs typeface="Arial" panose="020B0604020202020204" pitchFamily="34" charset="0"/>
                      </a:endParaRPr>
                    </a:p>
                    <a:p>
                      <a:pPr marL="0" indent="0">
                        <a:buFont typeface="Arial" panose="020B0604020202020204" pitchFamily="34" charset="0"/>
                        <a:buNone/>
                      </a:pPr>
                      <a:endParaRPr lang="en-GB" sz="1400" kern="1200" dirty="0">
                        <a:solidFill>
                          <a:schemeClr val="accent5"/>
                        </a:solidFill>
                        <a:effectLst/>
                        <a:latin typeface="+mn-lt"/>
                        <a:ea typeface="+mn-ea"/>
                        <a:cs typeface="Arial" panose="020B0604020202020204" pitchFamily="34" charset="0"/>
                      </a:endParaRPr>
                    </a:p>
                    <a:p>
                      <a:pPr marL="0" indent="0">
                        <a:buFont typeface="Arial" panose="020B0604020202020204" pitchFamily="34" charset="0"/>
                        <a:buNone/>
                      </a:pPr>
                      <a:endParaRPr lang="en-GB" sz="1400" kern="1200" dirty="0">
                        <a:solidFill>
                          <a:schemeClr val="accent5"/>
                        </a:solidFill>
                        <a:effectLst/>
                        <a:latin typeface="+mn-lt"/>
                        <a:ea typeface="+mn-ea"/>
                        <a:cs typeface="Arial" panose="020B0604020202020204" pitchFamily="34" charset="0"/>
                      </a:endParaRPr>
                    </a:p>
                    <a:p>
                      <a:pPr marL="0" indent="0">
                        <a:buFont typeface="Arial" panose="020B0604020202020204" pitchFamily="34" charset="0"/>
                        <a:buNone/>
                      </a:pPr>
                      <a:endParaRPr lang="en-GB" sz="1400" kern="1200" dirty="0">
                        <a:solidFill>
                          <a:schemeClr val="accent5"/>
                        </a:solidFill>
                        <a:effectLst/>
                        <a:latin typeface="+mn-lt"/>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kern="1200" dirty="0">
                          <a:solidFill>
                            <a:schemeClr val="accent5"/>
                          </a:solidFill>
                          <a:effectLst/>
                          <a:latin typeface="+mn-lt"/>
                          <a:ea typeface="+mn-ea"/>
                          <a:cs typeface="Arial" panose="020B0604020202020204" pitchFamily="34" charset="0"/>
                        </a:rPr>
                        <a:t>After titration, the dose distribution was 1.25g (7.3% n=17/234), 2.5g (25.6% n=60/234), 3.75g (28.2% n=66/234), and 5.0g (38.9% n=91/234).</a:t>
                      </a:r>
                    </a:p>
                  </a:txBody>
                  <a:tcPr marL="121920" marR="121920" marT="60960" marB="60960">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4" name="Table 3"/>
          <p:cNvGraphicFramePr>
            <a:graphicFrameLocks noGrp="1"/>
          </p:cNvGraphicFramePr>
          <p:nvPr/>
        </p:nvGraphicFramePr>
        <p:xfrm>
          <a:off x="1939991" y="3691675"/>
          <a:ext cx="9120000" cy="914400"/>
        </p:xfrm>
        <a:graphic>
          <a:graphicData uri="http://schemas.openxmlformats.org/drawingml/2006/table">
            <a:tbl>
              <a:tblPr firstRow="1" bandRow="1">
                <a:tableStyleId>{5C22544A-7EE6-4342-B048-85BDC9FD1C3A}</a:tableStyleId>
              </a:tblPr>
              <a:tblGrid>
                <a:gridCol w="1544084">
                  <a:extLst>
                    <a:ext uri="{9D8B030D-6E8A-4147-A177-3AD203B41FA5}">
                      <a16:colId xmlns:a16="http://schemas.microsoft.com/office/drawing/2014/main" val="20000"/>
                    </a:ext>
                  </a:extLst>
                </a:gridCol>
                <a:gridCol w="1495916">
                  <a:extLst>
                    <a:ext uri="{9D8B030D-6E8A-4147-A177-3AD203B41FA5}">
                      <a16:colId xmlns:a16="http://schemas.microsoft.com/office/drawing/2014/main" val="20001"/>
                    </a:ext>
                  </a:extLst>
                </a:gridCol>
                <a:gridCol w="1520000">
                  <a:extLst>
                    <a:ext uri="{9D8B030D-6E8A-4147-A177-3AD203B41FA5}">
                      <a16:colId xmlns:a16="http://schemas.microsoft.com/office/drawing/2014/main" val="20002"/>
                    </a:ext>
                  </a:extLst>
                </a:gridCol>
                <a:gridCol w="1520000">
                  <a:extLst>
                    <a:ext uri="{9D8B030D-6E8A-4147-A177-3AD203B41FA5}">
                      <a16:colId xmlns:a16="http://schemas.microsoft.com/office/drawing/2014/main" val="20003"/>
                    </a:ext>
                  </a:extLst>
                </a:gridCol>
                <a:gridCol w="1485651">
                  <a:extLst>
                    <a:ext uri="{9D8B030D-6E8A-4147-A177-3AD203B41FA5}">
                      <a16:colId xmlns:a16="http://schemas.microsoft.com/office/drawing/2014/main" val="20004"/>
                    </a:ext>
                  </a:extLst>
                </a:gridCol>
                <a:gridCol w="1554349">
                  <a:extLst>
                    <a:ext uri="{9D8B030D-6E8A-4147-A177-3AD203B41FA5}">
                      <a16:colId xmlns:a16="http://schemas.microsoft.com/office/drawing/2014/main" val="20005"/>
                    </a:ext>
                  </a:extLst>
                </a:gridCol>
              </a:tblGrid>
              <a:tr h="304800">
                <a:tc rowSpan="2">
                  <a:txBody>
                    <a:bodyPr/>
                    <a:lstStyle/>
                    <a:p>
                      <a:pPr algn="ctr"/>
                      <a:r>
                        <a:rPr lang="en-GB" sz="1200" b="1" dirty="0">
                          <a:solidFill>
                            <a:schemeClr val="tx1"/>
                          </a:solidFill>
                          <a:latin typeface="+mn-lt"/>
                        </a:rPr>
                        <a:t>Study day</a:t>
                      </a:r>
                    </a:p>
                  </a:txBody>
                  <a:tcPr marL="121920" marR="121920" marT="60960" marB="60960" anchor="ctr">
                    <a:lnL w="12700" cap="flat" cmpd="sng" algn="ctr">
                      <a:solidFill>
                        <a:srgbClr val="454444"/>
                      </a:solidFill>
                      <a:prstDash val="solid"/>
                      <a:round/>
                      <a:headEnd type="none" w="med" len="med"/>
                      <a:tailEnd type="none" w="med" len="med"/>
                    </a:lnL>
                    <a:lnR w="12700" cap="flat" cmpd="sng" algn="ctr">
                      <a:solidFill>
                        <a:srgbClr val="454444"/>
                      </a:solidFill>
                      <a:prstDash val="solid"/>
                      <a:round/>
                      <a:headEnd type="none" w="med" len="med"/>
                      <a:tailEnd type="none" w="med" len="med"/>
                    </a:lnR>
                    <a:lnT w="12700" cap="flat" cmpd="sng" algn="ctr">
                      <a:solidFill>
                        <a:srgbClr val="454444"/>
                      </a:solidFill>
                      <a:prstDash val="solid"/>
                      <a:round/>
                      <a:headEnd type="none" w="med" len="med"/>
                      <a:tailEnd type="none" w="med" len="med"/>
                    </a:lnT>
                    <a:lnB w="12700" cap="flat" cmpd="sng" algn="ctr">
                      <a:solidFill>
                        <a:srgbClr val="454444"/>
                      </a:solidFill>
                      <a:prstDash val="solid"/>
                      <a:round/>
                      <a:headEnd type="none" w="med" len="med"/>
                      <a:tailEnd type="none" w="med" len="med"/>
                    </a:lnB>
                    <a:solidFill>
                      <a:schemeClr val="accent1">
                        <a:lumMod val="40000"/>
                        <a:lumOff val="60000"/>
                      </a:schemeClr>
                    </a:solidFill>
                  </a:tcPr>
                </a:tc>
                <a:tc gridSpan="2">
                  <a:txBody>
                    <a:bodyPr/>
                    <a:lstStyle/>
                    <a:p>
                      <a:pPr algn="ctr"/>
                      <a:r>
                        <a:rPr lang="en-GB" sz="1200" b="1" dirty="0">
                          <a:solidFill>
                            <a:schemeClr val="tx1"/>
                          </a:solidFill>
                          <a:latin typeface="+mn-lt"/>
                        </a:rPr>
                        <a:t>16.2mg/g testosterone gel</a:t>
                      </a:r>
                    </a:p>
                  </a:txBody>
                  <a:tcPr marL="121920" marR="121920" marT="60960" marB="60960" anchor="ctr">
                    <a:lnL w="12700" cap="flat" cmpd="sng" algn="ctr">
                      <a:solidFill>
                        <a:srgbClr val="454444"/>
                      </a:solidFill>
                      <a:prstDash val="solid"/>
                      <a:round/>
                      <a:headEnd type="none" w="med" len="med"/>
                      <a:tailEnd type="none" w="med" len="med"/>
                    </a:lnL>
                    <a:lnR w="12700" cap="flat" cmpd="sng" algn="ctr">
                      <a:solidFill>
                        <a:srgbClr val="454444"/>
                      </a:solidFill>
                      <a:prstDash val="solid"/>
                      <a:round/>
                      <a:headEnd type="none" w="med" len="med"/>
                      <a:tailEnd type="none" w="med" len="med"/>
                    </a:lnR>
                    <a:lnT w="12700" cap="flat" cmpd="sng" algn="ctr">
                      <a:solidFill>
                        <a:srgbClr val="454444"/>
                      </a:solidFill>
                      <a:prstDash val="solid"/>
                      <a:round/>
                      <a:headEnd type="none" w="med" len="med"/>
                      <a:tailEnd type="none" w="med" len="med"/>
                    </a:lnT>
                    <a:lnB w="12700" cap="flat" cmpd="sng" algn="ctr">
                      <a:solidFill>
                        <a:srgbClr val="454444"/>
                      </a:solidFill>
                      <a:prstDash val="solid"/>
                      <a:round/>
                      <a:headEnd type="none" w="med" len="med"/>
                      <a:tailEnd type="none" w="med" len="med"/>
                    </a:lnB>
                    <a:solidFill>
                      <a:schemeClr val="accent1">
                        <a:lumMod val="40000"/>
                        <a:lumOff val="60000"/>
                      </a:schemeClr>
                    </a:solidFill>
                  </a:tcPr>
                </a:tc>
                <a:tc hMerge="1">
                  <a:txBody>
                    <a:bodyPr/>
                    <a:lstStyle/>
                    <a:p>
                      <a:endParaRPr lang="en-GB" dirty="0"/>
                    </a:p>
                  </a:txBody>
                  <a:tcPr/>
                </a:tc>
                <a:tc gridSpan="2">
                  <a:txBody>
                    <a:bodyPr/>
                    <a:lstStyle/>
                    <a:p>
                      <a:pPr algn="ctr"/>
                      <a:r>
                        <a:rPr lang="en-GB" sz="1200" b="1" dirty="0">
                          <a:solidFill>
                            <a:schemeClr val="tx1"/>
                          </a:solidFill>
                          <a:latin typeface="+mn-lt"/>
                        </a:rPr>
                        <a:t>Placebo</a:t>
                      </a:r>
                    </a:p>
                  </a:txBody>
                  <a:tcPr marL="121920" marR="121920" marT="60960" marB="60960" anchor="ctr">
                    <a:lnL w="12700" cap="flat" cmpd="sng" algn="ctr">
                      <a:solidFill>
                        <a:srgbClr val="454444"/>
                      </a:solidFill>
                      <a:prstDash val="solid"/>
                      <a:round/>
                      <a:headEnd type="none" w="med" len="med"/>
                      <a:tailEnd type="none" w="med" len="med"/>
                    </a:lnL>
                    <a:lnR w="12700" cap="flat" cmpd="sng" algn="ctr">
                      <a:solidFill>
                        <a:srgbClr val="454444"/>
                      </a:solidFill>
                      <a:prstDash val="solid"/>
                      <a:round/>
                      <a:headEnd type="none" w="med" len="med"/>
                      <a:tailEnd type="none" w="med" len="med"/>
                    </a:lnR>
                    <a:lnT w="12700" cap="flat" cmpd="sng" algn="ctr">
                      <a:solidFill>
                        <a:srgbClr val="454444"/>
                      </a:solidFill>
                      <a:prstDash val="solid"/>
                      <a:round/>
                      <a:headEnd type="none" w="med" len="med"/>
                      <a:tailEnd type="none" w="med" len="med"/>
                    </a:lnT>
                    <a:lnB w="12700" cap="flat" cmpd="sng" algn="ctr">
                      <a:solidFill>
                        <a:srgbClr val="454444"/>
                      </a:solidFill>
                      <a:prstDash val="solid"/>
                      <a:round/>
                      <a:headEnd type="none" w="med" len="med"/>
                      <a:tailEnd type="none" w="med" len="med"/>
                    </a:lnB>
                    <a:solidFill>
                      <a:schemeClr val="accent1">
                        <a:lumMod val="40000"/>
                        <a:lumOff val="60000"/>
                      </a:schemeClr>
                    </a:solidFill>
                  </a:tcPr>
                </a:tc>
                <a:tc hMerge="1">
                  <a:txBody>
                    <a:bodyPr/>
                    <a:lstStyle/>
                    <a:p>
                      <a:endParaRPr lang="en-GB" dirty="0"/>
                    </a:p>
                  </a:txBody>
                  <a:tcPr/>
                </a:tc>
                <a:tc rowSpan="2">
                  <a:txBody>
                    <a:bodyPr/>
                    <a:lstStyle/>
                    <a:p>
                      <a:pPr algn="ctr"/>
                      <a:r>
                        <a:rPr lang="en-GB" sz="1200" b="1" i="1" dirty="0">
                          <a:solidFill>
                            <a:schemeClr val="tx1"/>
                          </a:solidFill>
                          <a:latin typeface="+mn-lt"/>
                        </a:rPr>
                        <a:t>P</a:t>
                      </a:r>
                      <a:r>
                        <a:rPr lang="en-GB" sz="1200" b="1" dirty="0">
                          <a:solidFill>
                            <a:schemeClr val="tx1"/>
                          </a:solidFill>
                          <a:latin typeface="+mn-lt"/>
                        </a:rPr>
                        <a:t> value</a:t>
                      </a:r>
                    </a:p>
                  </a:txBody>
                  <a:tcPr marL="121920" marR="121920" marT="60960" marB="60960" anchor="ctr">
                    <a:lnL w="12700" cap="flat" cmpd="sng" algn="ctr">
                      <a:solidFill>
                        <a:srgbClr val="454444"/>
                      </a:solidFill>
                      <a:prstDash val="solid"/>
                      <a:round/>
                      <a:headEnd type="none" w="med" len="med"/>
                      <a:tailEnd type="none" w="med" len="med"/>
                    </a:lnL>
                    <a:lnR w="12700" cap="flat" cmpd="sng" algn="ctr">
                      <a:solidFill>
                        <a:srgbClr val="454444"/>
                      </a:solidFill>
                      <a:prstDash val="solid"/>
                      <a:round/>
                      <a:headEnd type="none" w="med" len="med"/>
                      <a:tailEnd type="none" w="med" len="med"/>
                    </a:lnR>
                    <a:lnT w="12700" cap="flat" cmpd="sng" algn="ctr">
                      <a:solidFill>
                        <a:srgbClr val="454444"/>
                      </a:solidFill>
                      <a:prstDash val="solid"/>
                      <a:round/>
                      <a:headEnd type="none" w="med" len="med"/>
                      <a:tailEnd type="none" w="med" len="med"/>
                    </a:lnT>
                    <a:lnB w="12700" cap="flat" cmpd="sng" algn="ctr">
                      <a:solidFill>
                        <a:srgbClr val="454444"/>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304800">
                <a:tc vMerge="1">
                  <a:txBody>
                    <a:bodyPr/>
                    <a:lstStyle/>
                    <a:p>
                      <a:endParaRPr lang="en-GB" dirty="0"/>
                    </a:p>
                  </a:txBody>
                  <a:tcPr/>
                </a:tc>
                <a:tc>
                  <a:txBody>
                    <a:bodyPr/>
                    <a:lstStyle/>
                    <a:p>
                      <a:pPr algn="ctr"/>
                      <a:r>
                        <a:rPr lang="en-GB" sz="1200" b="1" dirty="0">
                          <a:solidFill>
                            <a:schemeClr val="tx1"/>
                          </a:solidFill>
                          <a:latin typeface="+mn-lt"/>
                        </a:rPr>
                        <a:t>n/N (%)</a:t>
                      </a:r>
                    </a:p>
                  </a:txBody>
                  <a:tcPr marL="121920" marR="121920" marT="60960" marB="60960" anchor="ctr">
                    <a:lnL w="12700" cap="flat" cmpd="sng" algn="ctr">
                      <a:solidFill>
                        <a:srgbClr val="454444"/>
                      </a:solidFill>
                      <a:prstDash val="solid"/>
                      <a:round/>
                      <a:headEnd type="none" w="med" len="med"/>
                      <a:tailEnd type="none" w="med" len="med"/>
                    </a:lnL>
                    <a:lnR w="12700" cap="flat" cmpd="sng" algn="ctr">
                      <a:solidFill>
                        <a:srgbClr val="454444"/>
                      </a:solidFill>
                      <a:prstDash val="solid"/>
                      <a:round/>
                      <a:headEnd type="none" w="med" len="med"/>
                      <a:tailEnd type="none" w="med" len="med"/>
                    </a:lnR>
                    <a:lnT w="12700" cap="flat" cmpd="sng" algn="ctr">
                      <a:solidFill>
                        <a:srgbClr val="454444"/>
                      </a:solidFill>
                      <a:prstDash val="solid"/>
                      <a:round/>
                      <a:headEnd type="none" w="med" len="med"/>
                      <a:tailEnd type="none" w="med" len="med"/>
                    </a:lnT>
                    <a:lnB w="12700" cap="flat" cmpd="sng" algn="ctr">
                      <a:solidFill>
                        <a:srgbClr val="454444"/>
                      </a:solidFill>
                      <a:prstDash val="solid"/>
                      <a:round/>
                      <a:headEnd type="none" w="med" len="med"/>
                      <a:tailEnd type="none" w="med" len="med"/>
                    </a:lnB>
                    <a:solidFill>
                      <a:schemeClr val="accent1">
                        <a:lumMod val="40000"/>
                        <a:lumOff val="60000"/>
                      </a:schemeClr>
                    </a:solidFill>
                  </a:tcPr>
                </a:tc>
                <a:tc>
                  <a:txBody>
                    <a:bodyPr/>
                    <a:lstStyle/>
                    <a:p>
                      <a:pPr algn="ctr"/>
                      <a:r>
                        <a:rPr lang="en-GB" sz="1200" b="1" dirty="0">
                          <a:solidFill>
                            <a:schemeClr val="tx1"/>
                          </a:solidFill>
                          <a:latin typeface="+mn-lt"/>
                        </a:rPr>
                        <a:t>95% Cl</a:t>
                      </a:r>
                    </a:p>
                  </a:txBody>
                  <a:tcPr marL="121920" marR="121920" marT="60960" marB="60960" anchor="ctr">
                    <a:lnL w="12700" cap="flat" cmpd="sng" algn="ctr">
                      <a:solidFill>
                        <a:srgbClr val="454444"/>
                      </a:solidFill>
                      <a:prstDash val="solid"/>
                      <a:round/>
                      <a:headEnd type="none" w="med" len="med"/>
                      <a:tailEnd type="none" w="med" len="med"/>
                    </a:lnL>
                    <a:lnR w="12700" cap="flat" cmpd="sng" algn="ctr">
                      <a:solidFill>
                        <a:srgbClr val="454444"/>
                      </a:solidFill>
                      <a:prstDash val="solid"/>
                      <a:round/>
                      <a:headEnd type="none" w="med" len="med"/>
                      <a:tailEnd type="none" w="med" len="med"/>
                    </a:lnR>
                    <a:lnT w="12700" cap="flat" cmpd="sng" algn="ctr">
                      <a:solidFill>
                        <a:srgbClr val="454444"/>
                      </a:solidFill>
                      <a:prstDash val="solid"/>
                      <a:round/>
                      <a:headEnd type="none" w="med" len="med"/>
                      <a:tailEnd type="none" w="med" len="med"/>
                    </a:lnT>
                    <a:lnB w="12700" cap="flat" cmpd="sng" algn="ctr">
                      <a:solidFill>
                        <a:srgbClr val="454444"/>
                      </a:solidFill>
                      <a:prstDash val="solid"/>
                      <a:round/>
                      <a:headEnd type="none" w="med" len="med"/>
                      <a:tailEnd type="none" w="med" len="med"/>
                    </a:lnB>
                    <a:solidFill>
                      <a:schemeClr val="accent1">
                        <a:lumMod val="40000"/>
                        <a:lumOff val="60000"/>
                      </a:schemeClr>
                    </a:solidFill>
                  </a:tcPr>
                </a:tc>
                <a:tc>
                  <a:txBody>
                    <a:bodyPr/>
                    <a:lstStyle/>
                    <a:p>
                      <a:pPr algn="ctr"/>
                      <a:r>
                        <a:rPr lang="en-GB" sz="1200" b="1" dirty="0">
                          <a:solidFill>
                            <a:schemeClr val="tx1"/>
                          </a:solidFill>
                          <a:latin typeface="+mn-lt"/>
                        </a:rPr>
                        <a:t>n/N (%)</a:t>
                      </a:r>
                    </a:p>
                  </a:txBody>
                  <a:tcPr marL="121920" marR="121920" marT="60960" marB="60960" anchor="ctr">
                    <a:lnL w="12700" cap="flat" cmpd="sng" algn="ctr">
                      <a:solidFill>
                        <a:srgbClr val="454444"/>
                      </a:solidFill>
                      <a:prstDash val="solid"/>
                      <a:round/>
                      <a:headEnd type="none" w="med" len="med"/>
                      <a:tailEnd type="none" w="med" len="med"/>
                    </a:lnL>
                    <a:lnR w="12700" cap="flat" cmpd="sng" algn="ctr">
                      <a:solidFill>
                        <a:srgbClr val="454444"/>
                      </a:solidFill>
                      <a:prstDash val="solid"/>
                      <a:round/>
                      <a:headEnd type="none" w="med" len="med"/>
                      <a:tailEnd type="none" w="med" len="med"/>
                    </a:lnR>
                    <a:lnT w="12700" cap="flat" cmpd="sng" algn="ctr">
                      <a:solidFill>
                        <a:srgbClr val="454444"/>
                      </a:solidFill>
                      <a:prstDash val="solid"/>
                      <a:round/>
                      <a:headEnd type="none" w="med" len="med"/>
                      <a:tailEnd type="none" w="med" len="med"/>
                    </a:lnT>
                    <a:lnB w="12700" cap="flat" cmpd="sng" algn="ctr">
                      <a:solidFill>
                        <a:srgbClr val="454444"/>
                      </a:solidFill>
                      <a:prstDash val="solid"/>
                      <a:round/>
                      <a:headEnd type="none" w="med" len="med"/>
                      <a:tailEnd type="none" w="med" len="med"/>
                    </a:lnB>
                    <a:solidFill>
                      <a:schemeClr val="accent1">
                        <a:lumMod val="40000"/>
                        <a:lumOff val="60000"/>
                      </a:schemeClr>
                    </a:solidFill>
                  </a:tcPr>
                </a:tc>
                <a:tc>
                  <a:txBody>
                    <a:bodyPr/>
                    <a:lstStyle/>
                    <a:p>
                      <a:pPr algn="ctr"/>
                      <a:r>
                        <a:rPr lang="en-GB" sz="1200" b="1" dirty="0">
                          <a:solidFill>
                            <a:schemeClr val="tx1"/>
                          </a:solidFill>
                          <a:latin typeface="+mn-lt"/>
                        </a:rPr>
                        <a:t>95% Cl</a:t>
                      </a:r>
                    </a:p>
                  </a:txBody>
                  <a:tcPr marL="121920" marR="121920" marT="60960" marB="60960" anchor="ctr">
                    <a:lnL w="12700" cap="flat" cmpd="sng" algn="ctr">
                      <a:solidFill>
                        <a:srgbClr val="454444"/>
                      </a:solidFill>
                      <a:prstDash val="solid"/>
                      <a:round/>
                      <a:headEnd type="none" w="med" len="med"/>
                      <a:tailEnd type="none" w="med" len="med"/>
                    </a:lnL>
                    <a:lnR w="12700" cap="flat" cmpd="sng" algn="ctr">
                      <a:solidFill>
                        <a:srgbClr val="454444"/>
                      </a:solidFill>
                      <a:prstDash val="solid"/>
                      <a:round/>
                      <a:headEnd type="none" w="med" len="med"/>
                      <a:tailEnd type="none" w="med" len="med"/>
                    </a:lnR>
                    <a:lnT w="12700" cap="flat" cmpd="sng" algn="ctr">
                      <a:solidFill>
                        <a:srgbClr val="454444"/>
                      </a:solidFill>
                      <a:prstDash val="solid"/>
                      <a:round/>
                      <a:headEnd type="none" w="med" len="med"/>
                      <a:tailEnd type="none" w="med" len="med"/>
                    </a:lnT>
                    <a:lnB w="12700" cap="flat" cmpd="sng" algn="ctr">
                      <a:solidFill>
                        <a:srgbClr val="454444"/>
                      </a:solidFill>
                      <a:prstDash val="solid"/>
                      <a:round/>
                      <a:headEnd type="none" w="med" len="med"/>
                      <a:tailEnd type="none" w="med" len="med"/>
                    </a:lnB>
                    <a:solidFill>
                      <a:schemeClr val="accent1">
                        <a:lumMod val="40000"/>
                        <a:lumOff val="60000"/>
                      </a:schemeClr>
                    </a:solidFill>
                  </a:tcPr>
                </a:tc>
                <a:tc vMerge="1">
                  <a:txBody>
                    <a:bodyPr/>
                    <a:lstStyle/>
                    <a:p>
                      <a:endParaRPr lang="en-GB" dirty="0"/>
                    </a:p>
                  </a:txBody>
                  <a:tcPr/>
                </a:tc>
                <a:extLst>
                  <a:ext uri="{0D108BD9-81ED-4DB2-BD59-A6C34878D82A}">
                    <a16:rowId xmlns:a16="http://schemas.microsoft.com/office/drawing/2014/main" val="10001"/>
                  </a:ext>
                </a:extLst>
              </a:tr>
              <a:tr h="304800">
                <a:tc>
                  <a:txBody>
                    <a:bodyPr/>
                    <a:lstStyle/>
                    <a:p>
                      <a:pPr algn="ctr"/>
                      <a:r>
                        <a:rPr lang="en-GB" sz="1200" dirty="0">
                          <a:solidFill>
                            <a:schemeClr val="tx1"/>
                          </a:solidFill>
                          <a:latin typeface="+mn-lt"/>
                        </a:rPr>
                        <a:t>182</a:t>
                      </a:r>
                    </a:p>
                  </a:txBody>
                  <a:tcPr marL="121920" marR="121920" marT="60960" marB="60960" anchor="ctr">
                    <a:lnL w="12700" cap="flat" cmpd="sng" algn="ctr">
                      <a:solidFill>
                        <a:srgbClr val="454444"/>
                      </a:solidFill>
                      <a:prstDash val="solid"/>
                      <a:round/>
                      <a:headEnd type="none" w="med" len="med"/>
                      <a:tailEnd type="none" w="med" len="med"/>
                    </a:lnL>
                    <a:lnR w="12700" cap="flat" cmpd="sng" algn="ctr">
                      <a:solidFill>
                        <a:srgbClr val="454444"/>
                      </a:solidFill>
                      <a:prstDash val="solid"/>
                      <a:round/>
                      <a:headEnd type="none" w="med" len="med"/>
                      <a:tailEnd type="none" w="med" len="med"/>
                    </a:lnR>
                    <a:lnT w="12700" cap="flat" cmpd="sng" algn="ctr">
                      <a:solidFill>
                        <a:srgbClr val="454444"/>
                      </a:solidFill>
                      <a:prstDash val="solid"/>
                      <a:round/>
                      <a:headEnd type="none" w="med" len="med"/>
                      <a:tailEnd type="none" w="med" len="med"/>
                    </a:lnT>
                    <a:lnB w="12700" cap="flat" cmpd="sng" algn="ctr">
                      <a:solidFill>
                        <a:srgbClr val="454444"/>
                      </a:solidFill>
                      <a:prstDash val="solid"/>
                      <a:round/>
                      <a:headEnd type="none" w="med" len="med"/>
                      <a:tailEnd type="none" w="med" len="med"/>
                    </a:lnB>
                    <a:solidFill>
                      <a:schemeClr val="bg1"/>
                    </a:solidFill>
                  </a:tcPr>
                </a:tc>
                <a:tc>
                  <a:txBody>
                    <a:bodyPr/>
                    <a:lstStyle/>
                    <a:p>
                      <a:pPr algn="ctr"/>
                      <a:r>
                        <a:rPr lang="en-GB" sz="1200" b="1" dirty="0">
                          <a:solidFill>
                            <a:schemeClr val="tx1"/>
                          </a:solidFill>
                          <a:latin typeface="+mn-lt"/>
                        </a:rPr>
                        <a:t>139/169 (82.2)</a:t>
                      </a:r>
                    </a:p>
                  </a:txBody>
                  <a:tcPr marL="121920" marR="121920" marT="60960" marB="60960" anchor="ctr">
                    <a:lnL w="12700" cap="flat" cmpd="sng" algn="ctr">
                      <a:solidFill>
                        <a:srgbClr val="454444"/>
                      </a:solidFill>
                      <a:prstDash val="solid"/>
                      <a:round/>
                      <a:headEnd type="none" w="med" len="med"/>
                      <a:tailEnd type="none" w="med" len="med"/>
                    </a:lnL>
                    <a:lnR w="12700" cap="flat" cmpd="sng" algn="ctr">
                      <a:solidFill>
                        <a:srgbClr val="454444"/>
                      </a:solidFill>
                      <a:prstDash val="solid"/>
                      <a:round/>
                      <a:headEnd type="none" w="med" len="med"/>
                      <a:tailEnd type="none" w="med" len="med"/>
                    </a:lnR>
                    <a:lnT w="12700" cap="flat" cmpd="sng" algn="ctr">
                      <a:solidFill>
                        <a:srgbClr val="454444"/>
                      </a:solidFill>
                      <a:prstDash val="solid"/>
                      <a:round/>
                      <a:headEnd type="none" w="med" len="med"/>
                      <a:tailEnd type="none" w="med" len="med"/>
                    </a:lnT>
                    <a:lnB w="12700" cap="flat" cmpd="sng" algn="ctr">
                      <a:solidFill>
                        <a:srgbClr val="454444"/>
                      </a:solidFill>
                      <a:prstDash val="solid"/>
                      <a:round/>
                      <a:headEnd type="none" w="med" len="med"/>
                      <a:tailEnd type="none" w="med" len="med"/>
                    </a:lnB>
                    <a:solidFill>
                      <a:schemeClr val="bg1"/>
                    </a:solidFill>
                  </a:tcPr>
                </a:tc>
                <a:tc>
                  <a:txBody>
                    <a:bodyPr/>
                    <a:lstStyle/>
                    <a:p>
                      <a:pPr algn="ctr"/>
                      <a:r>
                        <a:rPr lang="en-GB" sz="1200" dirty="0">
                          <a:solidFill>
                            <a:schemeClr val="tx1"/>
                          </a:solidFill>
                          <a:latin typeface="+mn-lt"/>
                        </a:rPr>
                        <a:t>(75.6,</a:t>
                      </a:r>
                      <a:r>
                        <a:rPr lang="en-GB" sz="1200" baseline="0" dirty="0">
                          <a:solidFill>
                            <a:schemeClr val="tx1"/>
                          </a:solidFill>
                          <a:latin typeface="+mn-lt"/>
                        </a:rPr>
                        <a:t> 87.7)</a:t>
                      </a:r>
                      <a:endParaRPr lang="en-GB" sz="1200" dirty="0">
                        <a:solidFill>
                          <a:schemeClr val="tx1"/>
                        </a:solidFill>
                        <a:latin typeface="+mn-lt"/>
                      </a:endParaRPr>
                    </a:p>
                  </a:txBody>
                  <a:tcPr marL="121920" marR="121920" marT="60960" marB="60960" anchor="ctr">
                    <a:lnL w="12700" cap="flat" cmpd="sng" algn="ctr">
                      <a:solidFill>
                        <a:srgbClr val="454444"/>
                      </a:solidFill>
                      <a:prstDash val="solid"/>
                      <a:round/>
                      <a:headEnd type="none" w="med" len="med"/>
                      <a:tailEnd type="none" w="med" len="med"/>
                    </a:lnL>
                    <a:lnR w="12700" cap="flat" cmpd="sng" algn="ctr">
                      <a:solidFill>
                        <a:srgbClr val="454444"/>
                      </a:solidFill>
                      <a:prstDash val="solid"/>
                      <a:round/>
                      <a:headEnd type="none" w="med" len="med"/>
                      <a:tailEnd type="none" w="med" len="med"/>
                    </a:lnR>
                    <a:lnT w="12700" cap="flat" cmpd="sng" algn="ctr">
                      <a:solidFill>
                        <a:srgbClr val="454444"/>
                      </a:solidFill>
                      <a:prstDash val="solid"/>
                      <a:round/>
                      <a:headEnd type="none" w="med" len="med"/>
                      <a:tailEnd type="none" w="med" len="med"/>
                    </a:lnT>
                    <a:lnB w="12700" cap="flat" cmpd="sng" algn="ctr">
                      <a:solidFill>
                        <a:srgbClr val="454444"/>
                      </a:solidFill>
                      <a:prstDash val="solid"/>
                      <a:round/>
                      <a:headEnd type="none" w="med" len="med"/>
                      <a:tailEnd type="none" w="med" len="med"/>
                    </a:lnB>
                    <a:solidFill>
                      <a:schemeClr val="bg1"/>
                    </a:solidFill>
                  </a:tcPr>
                </a:tc>
                <a:tc>
                  <a:txBody>
                    <a:bodyPr/>
                    <a:lstStyle/>
                    <a:p>
                      <a:pPr algn="ctr"/>
                      <a:r>
                        <a:rPr lang="en-GB" sz="1200" b="1" dirty="0">
                          <a:solidFill>
                            <a:schemeClr val="tx1"/>
                          </a:solidFill>
                          <a:latin typeface="+mn-lt"/>
                        </a:rPr>
                        <a:t>8/28 (28.6)</a:t>
                      </a:r>
                    </a:p>
                  </a:txBody>
                  <a:tcPr marL="121920" marR="121920" marT="60960" marB="60960" anchor="ctr">
                    <a:lnL w="12700" cap="flat" cmpd="sng" algn="ctr">
                      <a:solidFill>
                        <a:srgbClr val="454444"/>
                      </a:solidFill>
                      <a:prstDash val="solid"/>
                      <a:round/>
                      <a:headEnd type="none" w="med" len="med"/>
                      <a:tailEnd type="none" w="med" len="med"/>
                    </a:lnL>
                    <a:lnR w="12700" cap="flat" cmpd="sng" algn="ctr">
                      <a:solidFill>
                        <a:srgbClr val="454444"/>
                      </a:solidFill>
                      <a:prstDash val="solid"/>
                      <a:round/>
                      <a:headEnd type="none" w="med" len="med"/>
                      <a:tailEnd type="none" w="med" len="med"/>
                    </a:lnR>
                    <a:lnT w="12700" cap="flat" cmpd="sng" algn="ctr">
                      <a:solidFill>
                        <a:srgbClr val="454444"/>
                      </a:solidFill>
                      <a:prstDash val="solid"/>
                      <a:round/>
                      <a:headEnd type="none" w="med" len="med"/>
                      <a:tailEnd type="none" w="med" len="med"/>
                    </a:lnT>
                    <a:lnB w="12700" cap="flat" cmpd="sng" algn="ctr">
                      <a:solidFill>
                        <a:srgbClr val="454444"/>
                      </a:solidFill>
                      <a:prstDash val="solid"/>
                      <a:round/>
                      <a:headEnd type="none" w="med" len="med"/>
                      <a:tailEnd type="none" w="med" len="med"/>
                    </a:lnB>
                    <a:solidFill>
                      <a:schemeClr val="bg1"/>
                    </a:solidFill>
                  </a:tcPr>
                </a:tc>
                <a:tc>
                  <a:txBody>
                    <a:bodyPr/>
                    <a:lstStyle/>
                    <a:p>
                      <a:pPr algn="ctr"/>
                      <a:r>
                        <a:rPr lang="en-GB" sz="1200" dirty="0">
                          <a:solidFill>
                            <a:schemeClr val="tx1"/>
                          </a:solidFill>
                          <a:latin typeface="+mn-lt"/>
                        </a:rPr>
                        <a:t>(13.2, 48.7)</a:t>
                      </a:r>
                    </a:p>
                  </a:txBody>
                  <a:tcPr marL="121920" marR="121920" marT="60960" marB="60960" anchor="ctr">
                    <a:lnL w="12700" cap="flat" cmpd="sng" algn="ctr">
                      <a:solidFill>
                        <a:srgbClr val="454444"/>
                      </a:solidFill>
                      <a:prstDash val="solid"/>
                      <a:round/>
                      <a:headEnd type="none" w="med" len="med"/>
                      <a:tailEnd type="none" w="med" len="med"/>
                    </a:lnL>
                    <a:lnR w="12700" cap="flat" cmpd="sng" algn="ctr">
                      <a:solidFill>
                        <a:srgbClr val="454444"/>
                      </a:solidFill>
                      <a:prstDash val="solid"/>
                      <a:round/>
                      <a:headEnd type="none" w="med" len="med"/>
                      <a:tailEnd type="none" w="med" len="med"/>
                    </a:lnR>
                    <a:lnT w="12700" cap="flat" cmpd="sng" algn="ctr">
                      <a:solidFill>
                        <a:srgbClr val="454444"/>
                      </a:solidFill>
                      <a:prstDash val="solid"/>
                      <a:round/>
                      <a:headEnd type="none" w="med" len="med"/>
                      <a:tailEnd type="none" w="med" len="med"/>
                    </a:lnT>
                    <a:lnB w="12700" cap="flat" cmpd="sng" algn="ctr">
                      <a:solidFill>
                        <a:srgbClr val="454444"/>
                      </a:solidFill>
                      <a:prstDash val="solid"/>
                      <a:round/>
                      <a:headEnd type="none" w="med" len="med"/>
                      <a:tailEnd type="none" w="med" len="med"/>
                    </a:lnB>
                    <a:solidFill>
                      <a:schemeClr val="bg1"/>
                    </a:solidFill>
                  </a:tcPr>
                </a:tc>
                <a:tc>
                  <a:txBody>
                    <a:bodyPr/>
                    <a:lstStyle/>
                    <a:p>
                      <a:pPr algn="ctr"/>
                      <a:r>
                        <a:rPr lang="en-GB" sz="1200" dirty="0">
                          <a:solidFill>
                            <a:schemeClr val="tx1"/>
                          </a:solidFill>
                          <a:latin typeface="+mn-lt"/>
                        </a:rPr>
                        <a:t>&lt;0.0001</a:t>
                      </a:r>
                    </a:p>
                  </a:txBody>
                  <a:tcPr marL="121920" marR="121920" marT="60960" marB="60960" anchor="ctr">
                    <a:lnL w="12700" cap="flat" cmpd="sng" algn="ctr">
                      <a:solidFill>
                        <a:srgbClr val="454444"/>
                      </a:solidFill>
                      <a:prstDash val="solid"/>
                      <a:round/>
                      <a:headEnd type="none" w="med" len="med"/>
                      <a:tailEnd type="none" w="med" len="med"/>
                    </a:lnL>
                    <a:lnR w="12700" cap="flat" cmpd="sng" algn="ctr">
                      <a:solidFill>
                        <a:srgbClr val="454444"/>
                      </a:solidFill>
                      <a:prstDash val="solid"/>
                      <a:round/>
                      <a:headEnd type="none" w="med" len="med"/>
                      <a:tailEnd type="none" w="med" len="med"/>
                    </a:lnR>
                    <a:lnT w="12700" cap="flat" cmpd="sng" algn="ctr">
                      <a:solidFill>
                        <a:srgbClr val="454444"/>
                      </a:solidFill>
                      <a:prstDash val="solid"/>
                      <a:round/>
                      <a:headEnd type="none" w="med" len="med"/>
                      <a:tailEnd type="none" w="med" len="med"/>
                    </a:lnT>
                    <a:lnB w="12700" cap="flat" cmpd="sng" algn="ctr">
                      <a:solidFill>
                        <a:srgbClr val="454444"/>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8" name="Title 1">
            <a:extLst>
              <a:ext uri="{FF2B5EF4-FFF2-40B4-BE49-F238E27FC236}">
                <a16:creationId xmlns:a16="http://schemas.microsoft.com/office/drawing/2014/main" id="{FB9F6704-1664-4FF0-8E90-C5BFDB548A83}"/>
              </a:ext>
            </a:extLst>
          </p:cNvPr>
          <p:cNvSpPr>
            <a:spLocks noGrp="1"/>
          </p:cNvSpPr>
          <p:nvPr>
            <p:ph type="title"/>
          </p:nvPr>
        </p:nvSpPr>
        <p:spPr>
          <a:xfrm>
            <a:off x="205542" y="135029"/>
            <a:ext cx="11441025" cy="753144"/>
          </a:xfrm>
        </p:spPr>
        <p:txBody>
          <a:bodyPr>
            <a:noAutofit/>
          </a:bodyPr>
          <a:lstStyle/>
          <a:p>
            <a:pPr algn="ctr"/>
            <a:r>
              <a:rPr lang="en-GB" sz="2400" dirty="0">
                <a:solidFill>
                  <a:schemeClr val="accent5"/>
                </a:solidFill>
                <a:cs typeface="Arial" panose="020B0604020202020204" pitchFamily="34" charset="0"/>
              </a:rPr>
              <a:t>82.2% of hypogonadal men achieved T levels within the normal range at Day 182, following treatment with testosterone 16.2mg/g gel </a:t>
            </a:r>
            <a:endParaRPr lang="en-GB" sz="2400" i="1" dirty="0">
              <a:solidFill>
                <a:schemeClr val="accent5"/>
              </a:solidFill>
              <a:cs typeface="Arial" panose="020B0604020202020204" pitchFamily="34" charset="0"/>
            </a:endParaRPr>
          </a:p>
        </p:txBody>
      </p:sp>
      <p:grpSp>
        <p:nvGrpSpPr>
          <p:cNvPr id="9" name="Group 8">
            <a:extLst>
              <a:ext uri="{FF2B5EF4-FFF2-40B4-BE49-F238E27FC236}">
                <a16:creationId xmlns:a16="http://schemas.microsoft.com/office/drawing/2014/main" id="{1FCA315F-060D-4D28-B90A-93911A371716}"/>
              </a:ext>
            </a:extLst>
          </p:cNvPr>
          <p:cNvGrpSpPr/>
          <p:nvPr/>
        </p:nvGrpSpPr>
        <p:grpSpPr>
          <a:xfrm>
            <a:off x="1697831" y="3301534"/>
            <a:ext cx="9604320" cy="948255"/>
            <a:chOff x="302601" y="3065801"/>
            <a:chExt cx="8421370" cy="1035938"/>
          </a:xfrm>
        </p:grpSpPr>
        <p:sp>
          <p:nvSpPr>
            <p:cNvPr id="10" name="Rectangle 9">
              <a:extLst>
                <a:ext uri="{FF2B5EF4-FFF2-40B4-BE49-F238E27FC236}">
                  <a16:creationId xmlns:a16="http://schemas.microsoft.com/office/drawing/2014/main" id="{F071CF45-D999-4060-BEB2-F4D9E41C5D93}"/>
                </a:ext>
              </a:extLst>
            </p:cNvPr>
            <p:cNvSpPr/>
            <p:nvPr/>
          </p:nvSpPr>
          <p:spPr>
            <a:xfrm>
              <a:off x="302601" y="3065801"/>
              <a:ext cx="8421370" cy="332598"/>
            </a:xfrm>
            <a:prstGeom prst="rect">
              <a:avLst/>
            </a:prstGeom>
            <a:solidFill>
              <a:srgbClr val="006EA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6EAB"/>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BCF6B398-BD9C-4AA6-B6C3-E2CA041BB88D}"/>
                </a:ext>
              </a:extLst>
            </p:cNvPr>
            <p:cNvSpPr/>
            <p:nvPr/>
          </p:nvSpPr>
          <p:spPr>
            <a:xfrm>
              <a:off x="325226" y="3765502"/>
              <a:ext cx="8376124" cy="33623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6EAB"/>
                </a:solidFill>
                <a:effectLst/>
                <a:uLnTx/>
                <a:uFillTx/>
                <a:latin typeface="Arial"/>
                <a:ea typeface="+mn-ea"/>
                <a:cs typeface="+mn-cs"/>
              </a:endParaRPr>
            </a:p>
          </p:txBody>
        </p:sp>
      </p:grpSp>
      <p:sp>
        <p:nvSpPr>
          <p:cNvPr id="5" name="Rectangle 4"/>
          <p:cNvSpPr/>
          <p:nvPr/>
        </p:nvSpPr>
        <p:spPr>
          <a:xfrm>
            <a:off x="1723635" y="3290500"/>
            <a:ext cx="9604320"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Poppins Light"/>
                <a:ea typeface="+mn-ea"/>
                <a:cs typeface="Arial" panose="020B0604020202020204" pitchFamily="34" charset="0"/>
              </a:rPr>
              <a:t>Number &amp; percentage of subjects achieving C</a:t>
            </a:r>
            <a:r>
              <a:rPr kumimoji="0" lang="en-GB" sz="1100" b="1" i="0" u="none" strike="noStrike" kern="1200" cap="none" spc="0" normalizeH="0" baseline="-25000" noProof="0" dirty="0">
                <a:ln>
                  <a:noFill/>
                </a:ln>
                <a:solidFill>
                  <a:prstClr val="white"/>
                </a:solidFill>
                <a:effectLst/>
                <a:uLnTx/>
                <a:uFillTx/>
                <a:latin typeface="Poppins Light"/>
                <a:ea typeface="+mn-ea"/>
                <a:cs typeface="Arial" panose="020B0604020202020204" pitchFamily="34" charset="0"/>
              </a:rPr>
              <a:t>av</a:t>
            </a:r>
            <a:r>
              <a:rPr kumimoji="0" lang="en-GB" sz="1100" b="1" i="0" u="none" strike="noStrike" kern="1200" cap="none" spc="0" normalizeH="0" baseline="0" noProof="0" dirty="0">
                <a:ln>
                  <a:noFill/>
                </a:ln>
                <a:solidFill>
                  <a:prstClr val="white"/>
                </a:solidFill>
                <a:effectLst/>
                <a:uLnTx/>
                <a:uFillTx/>
                <a:latin typeface="Poppins Light"/>
                <a:ea typeface="+mn-ea"/>
                <a:cs typeface="Arial" panose="020B0604020202020204" pitchFamily="34" charset="0"/>
              </a:rPr>
              <a:t> target range (300-1000ng/dL)* for testosterone on day 182 following dose titration</a:t>
            </a:r>
          </a:p>
        </p:txBody>
      </p:sp>
      <p:sp>
        <p:nvSpPr>
          <p:cNvPr id="2" name="Rectangle 1">
            <a:extLst>
              <a:ext uri="{FF2B5EF4-FFF2-40B4-BE49-F238E27FC236}">
                <a16:creationId xmlns:a16="http://schemas.microsoft.com/office/drawing/2014/main" id="{3CB549FA-0B08-45B4-B524-B9CD3569285F}"/>
              </a:ext>
            </a:extLst>
          </p:cNvPr>
          <p:cNvSpPr/>
          <p:nvPr/>
        </p:nvSpPr>
        <p:spPr>
          <a:xfrm>
            <a:off x="1425525" y="5714368"/>
            <a:ext cx="9219190" cy="7283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E7E6E6">
                    <a:lumMod val="25000"/>
                  </a:srgbClr>
                </a:solidFill>
                <a:effectLst/>
                <a:uLnTx/>
                <a:uFillTx/>
                <a:latin typeface="Poppins Light"/>
                <a:ea typeface="+mn-ea"/>
                <a:cs typeface="+mn-cs"/>
              </a:rPr>
              <a:t>* This equates to 10.4-34.7nmol</a:t>
            </a:r>
            <a:r>
              <a:rPr kumimoji="0" lang="en-GB" sz="1333" b="0" i="0" u="none" strike="noStrike" kern="1200" cap="none" spc="0" normalizeH="0" baseline="0" noProof="0">
                <a:ln>
                  <a:noFill/>
                </a:ln>
                <a:solidFill>
                  <a:srgbClr val="E7E6E6">
                    <a:lumMod val="25000"/>
                  </a:srgbClr>
                </a:solidFill>
                <a:effectLst/>
                <a:uLnTx/>
                <a:uFillTx/>
                <a:latin typeface="Poppins Light"/>
                <a:ea typeface="+mn-ea"/>
                <a:cs typeface="+mn-cs"/>
              </a:rPr>
              <a:t>/L;  </a:t>
            </a:r>
            <a:r>
              <a:rPr kumimoji="0" lang="en-GB" sz="1333" b="0" i="0" u="none" strike="noStrike" kern="1200" cap="none" spc="0" normalizeH="0" baseline="0" noProof="0" dirty="0">
                <a:ln>
                  <a:noFill/>
                </a:ln>
                <a:solidFill>
                  <a:srgbClr val="E7E6E6">
                    <a:lumMod val="25000"/>
                  </a:srgbClr>
                </a:solidFill>
                <a:effectLst/>
                <a:uLnTx/>
                <a:uFillTx/>
                <a:latin typeface="Poppins Light"/>
                <a:ea typeface="+mn-ea"/>
                <a:cs typeface="+mn-cs"/>
              </a:rPr>
              <a:t>C</a:t>
            </a:r>
            <a:r>
              <a:rPr kumimoji="0" lang="en-GB" sz="1333" b="0" i="0" u="none" strike="noStrike" kern="1200" cap="none" spc="0" normalizeH="0" baseline="-25000" noProof="0" dirty="0">
                <a:ln>
                  <a:noFill/>
                </a:ln>
                <a:solidFill>
                  <a:srgbClr val="E7E6E6">
                    <a:lumMod val="25000"/>
                  </a:srgbClr>
                </a:solidFill>
                <a:effectLst/>
                <a:uLnTx/>
                <a:uFillTx/>
                <a:latin typeface="Poppins Light"/>
                <a:ea typeface="+mn-ea"/>
                <a:cs typeface="+mn-cs"/>
              </a:rPr>
              <a:t>av</a:t>
            </a:r>
            <a:r>
              <a:rPr kumimoji="0" lang="en-GB" sz="1333" b="0" i="0" u="none" strike="noStrike" kern="1200" cap="none" spc="0" normalizeH="0" baseline="0" noProof="0" dirty="0">
                <a:ln>
                  <a:noFill/>
                </a:ln>
                <a:solidFill>
                  <a:srgbClr val="E7E6E6">
                    <a:lumMod val="25000"/>
                  </a:srgbClr>
                </a:solidFill>
                <a:effectLst/>
                <a:uLnTx/>
                <a:uFillTx/>
                <a:latin typeface="Poppins Light"/>
                <a:ea typeface="+mn-ea"/>
                <a:cs typeface="+mn-cs"/>
              </a:rPr>
              <a:t> - serum total testosterone average concentrations; T - Testosterone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E7E6E6">
                    <a:lumMod val="25000"/>
                  </a:srgbClr>
                </a:solidFill>
                <a:effectLst/>
                <a:uLnTx/>
                <a:uFillTx/>
                <a:latin typeface="Poppins Light"/>
                <a:ea typeface="+mn-ea"/>
                <a:cs typeface="+mn-cs"/>
              </a:rPr>
              <a:t> Table adapted from Kaufman JM, et al 2011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dirty="0">
              <a:ln>
                <a:noFill/>
              </a:ln>
              <a:solidFill>
                <a:srgbClr val="006EAB"/>
              </a:solidFill>
              <a:effectLst/>
              <a:uLnTx/>
              <a:uFillTx/>
              <a:latin typeface="Poppins Light"/>
              <a:ea typeface="+mn-ea"/>
              <a:cs typeface="+mn-cs"/>
            </a:endParaRPr>
          </a:p>
        </p:txBody>
      </p:sp>
    </p:spTree>
    <p:extLst>
      <p:ext uri="{BB962C8B-B14F-4D97-AF65-F5344CB8AC3E}">
        <p14:creationId xmlns:p14="http://schemas.microsoft.com/office/powerpoint/2010/main" val="41151444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93133F2-9CE0-4E7D-869C-8F9BDCB6FC78}"/>
              </a:ext>
            </a:extLst>
          </p:cNvPr>
          <p:cNvSpPr/>
          <p:nvPr/>
        </p:nvSpPr>
        <p:spPr>
          <a:xfrm>
            <a:off x="1718067" y="3165632"/>
            <a:ext cx="9604320" cy="304447"/>
          </a:xfrm>
          <a:prstGeom prst="rect">
            <a:avLst/>
          </a:prstGeom>
          <a:solidFill>
            <a:srgbClr val="006EA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6EAB"/>
              </a:solidFill>
              <a:effectLst/>
              <a:uLnTx/>
              <a:uFillTx/>
              <a:latin typeface="Arial"/>
              <a:ea typeface="+mn-ea"/>
              <a:cs typeface="+mn-cs"/>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15968500"/>
              </p:ext>
            </p:extLst>
          </p:nvPr>
        </p:nvGraphicFramePr>
        <p:xfrm>
          <a:off x="156511" y="1287698"/>
          <a:ext cx="11402728" cy="4248914"/>
        </p:xfrm>
        <a:graphic>
          <a:graphicData uri="http://schemas.openxmlformats.org/drawingml/2006/table">
            <a:tbl>
              <a:tblPr firstRow="1" bandRow="1">
                <a:tableStyleId>{93296810-A885-4BE3-A3E7-6D5BEEA58F35}</a:tableStyleId>
              </a:tblPr>
              <a:tblGrid>
                <a:gridCol w="1321869">
                  <a:extLst>
                    <a:ext uri="{9D8B030D-6E8A-4147-A177-3AD203B41FA5}">
                      <a16:colId xmlns:a16="http://schemas.microsoft.com/office/drawing/2014/main" val="20000"/>
                    </a:ext>
                  </a:extLst>
                </a:gridCol>
                <a:gridCol w="10080859">
                  <a:extLst>
                    <a:ext uri="{9D8B030D-6E8A-4147-A177-3AD203B41FA5}">
                      <a16:colId xmlns:a16="http://schemas.microsoft.com/office/drawing/2014/main" val="20001"/>
                    </a:ext>
                  </a:extLst>
                </a:gridCol>
              </a:tblGrid>
              <a:tr h="643431">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600" u="none" strike="noStrike" dirty="0">
                          <a:solidFill>
                            <a:schemeClr val="accent5"/>
                          </a:solidFill>
                        </a:rPr>
                        <a:t>Testosterone 16.2mg/g gel for up to 1 year is efficacious with &gt;77% of patients achieving normal testosterone levels following dose titration</a:t>
                      </a:r>
                    </a:p>
                  </a:txBody>
                  <a:tcPr marL="121920" marR="121920" marT="60960" marB="60960">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tc hMerge="1">
                  <a:txBody>
                    <a:bodyPr/>
                    <a:lstStyle/>
                    <a:p>
                      <a:endParaRPr lang="en-GB" dirty="0"/>
                    </a:p>
                  </a:txBody>
                  <a:tcPr/>
                </a:tc>
                <a:extLst>
                  <a:ext uri="{0D108BD9-81ED-4DB2-BD59-A6C34878D82A}">
                    <a16:rowId xmlns:a16="http://schemas.microsoft.com/office/drawing/2014/main" val="10000"/>
                  </a:ext>
                </a:extLst>
              </a:tr>
              <a:tr h="3605483">
                <a:tc>
                  <a:txBody>
                    <a:bodyPr/>
                    <a:lstStyle/>
                    <a:p>
                      <a:r>
                        <a:rPr lang="en-GB" sz="1500" b="1" dirty="0">
                          <a:solidFill>
                            <a:schemeClr val="accent5"/>
                          </a:solidFill>
                          <a:latin typeface="+mn-lt"/>
                          <a:cs typeface="Arial" panose="020B0604020202020204" pitchFamily="34" charset="0"/>
                        </a:rPr>
                        <a:t>Results</a:t>
                      </a:r>
                    </a:p>
                  </a:txBody>
                  <a:tcPr marL="121920" marR="121920" marT="60960" marB="60960">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tc>
                  <a:txBody>
                    <a:bodyPr/>
                    <a:lstStyle/>
                    <a:p>
                      <a:r>
                        <a:rPr lang="en-GB" sz="1400" b="1" u="sng" kern="1200" dirty="0">
                          <a:solidFill>
                            <a:schemeClr val="accent5"/>
                          </a:solidFill>
                          <a:effectLst/>
                          <a:latin typeface="+mn-lt"/>
                          <a:ea typeface="+mn-ea"/>
                          <a:cs typeface="Arial" panose="020B0604020202020204" pitchFamily="34" charset="0"/>
                        </a:rPr>
                        <a:t>Efficacy</a:t>
                      </a:r>
                    </a:p>
                    <a:p>
                      <a:endParaRPr lang="en-GB" sz="1400" b="0" i="0" u="none" strike="noStrike" kern="1200" baseline="0" dirty="0">
                        <a:solidFill>
                          <a:schemeClr val="accent5"/>
                        </a:solidFill>
                        <a:effectLst/>
                        <a:latin typeface="+mn-lt"/>
                        <a:ea typeface="+mn-ea"/>
                        <a:cs typeface="Arial" panose="020B0604020202020204" pitchFamily="34" charset="0"/>
                      </a:endParaRPr>
                    </a:p>
                    <a:p>
                      <a:pPr marL="171450" indent="-171450">
                        <a:buFont typeface="Arial" panose="020B0604020202020204" pitchFamily="34" charset="0"/>
                        <a:buChar char="•"/>
                      </a:pPr>
                      <a:r>
                        <a:rPr lang="en-GB" sz="1400" kern="1200" dirty="0">
                          <a:solidFill>
                            <a:schemeClr val="accent5"/>
                          </a:solidFill>
                          <a:effectLst/>
                          <a:latin typeface="+mn-lt"/>
                          <a:ea typeface="+mn-ea"/>
                          <a:cs typeface="Arial" panose="020B0604020202020204" pitchFamily="34" charset="0"/>
                        </a:rPr>
                        <a:t>On final visit, day 364, 77.9% and 87.0% of patients previously receiving testosterone gel or placebo gel respectively in the previous 6 month double-blind study had C</a:t>
                      </a:r>
                      <a:r>
                        <a:rPr lang="en-GB" sz="1400" kern="1200" baseline="-25000" dirty="0">
                          <a:solidFill>
                            <a:schemeClr val="accent5"/>
                          </a:solidFill>
                          <a:effectLst/>
                          <a:latin typeface="+mn-lt"/>
                          <a:ea typeface="+mn-ea"/>
                          <a:cs typeface="Arial" panose="020B0604020202020204" pitchFamily="34" charset="0"/>
                        </a:rPr>
                        <a:t>av</a:t>
                      </a:r>
                      <a:r>
                        <a:rPr lang="en-GB" sz="1400" kern="1200" dirty="0">
                          <a:solidFill>
                            <a:schemeClr val="accent5"/>
                          </a:solidFill>
                          <a:effectLst/>
                          <a:latin typeface="+mn-lt"/>
                          <a:ea typeface="+mn-ea"/>
                          <a:cs typeface="Arial" panose="020B0604020202020204" pitchFamily="34" charset="0"/>
                        </a:rPr>
                        <a:t> values within the </a:t>
                      </a:r>
                      <a:r>
                        <a:rPr lang="en-GB" sz="1400" kern="1200" dirty="0" err="1">
                          <a:solidFill>
                            <a:schemeClr val="accent5"/>
                          </a:solidFill>
                          <a:effectLst/>
                          <a:latin typeface="+mn-lt"/>
                          <a:ea typeface="+mn-ea"/>
                          <a:cs typeface="Arial" panose="020B0604020202020204" pitchFamily="34" charset="0"/>
                        </a:rPr>
                        <a:t>eugonadal</a:t>
                      </a:r>
                      <a:r>
                        <a:rPr lang="en-GB" sz="1400" kern="1200" dirty="0">
                          <a:solidFill>
                            <a:schemeClr val="accent5"/>
                          </a:solidFill>
                          <a:effectLst/>
                          <a:latin typeface="+mn-lt"/>
                          <a:ea typeface="+mn-ea"/>
                          <a:cs typeface="Arial" panose="020B0604020202020204" pitchFamily="34" charset="0"/>
                        </a:rPr>
                        <a:t> range (300-1000ng/dL*)</a:t>
                      </a:r>
                    </a:p>
                    <a:p>
                      <a:endParaRPr lang="en-GB" sz="1400" u="sng" kern="1200" dirty="0">
                        <a:solidFill>
                          <a:schemeClr val="accent5"/>
                        </a:solidFill>
                        <a:effectLst/>
                        <a:latin typeface="+mn-lt"/>
                        <a:ea typeface="+mn-ea"/>
                        <a:cs typeface="Arial" panose="020B0604020202020204" pitchFamily="34" charset="0"/>
                      </a:endParaRPr>
                    </a:p>
                    <a:p>
                      <a:endParaRPr lang="en-GB" sz="1400" u="sng" kern="1200" dirty="0">
                        <a:solidFill>
                          <a:schemeClr val="accent5"/>
                        </a:solidFill>
                        <a:effectLst/>
                        <a:latin typeface="+mn-lt"/>
                        <a:ea typeface="+mn-ea"/>
                        <a:cs typeface="Arial" panose="020B0604020202020204" pitchFamily="34" charset="0"/>
                      </a:endParaRPr>
                    </a:p>
                    <a:p>
                      <a:endParaRPr lang="en-GB" sz="1400" u="sng" kern="1200" dirty="0">
                        <a:solidFill>
                          <a:schemeClr val="accent5"/>
                        </a:solidFill>
                        <a:effectLst/>
                        <a:latin typeface="+mn-lt"/>
                        <a:ea typeface="+mn-ea"/>
                        <a:cs typeface="Arial" panose="020B0604020202020204" pitchFamily="34" charset="0"/>
                      </a:endParaRPr>
                    </a:p>
                    <a:p>
                      <a:endParaRPr lang="en-GB" sz="1400" u="sng" kern="1200" dirty="0">
                        <a:solidFill>
                          <a:schemeClr val="accent5"/>
                        </a:solidFill>
                        <a:effectLst/>
                        <a:latin typeface="+mn-lt"/>
                        <a:ea typeface="+mn-ea"/>
                        <a:cs typeface="Arial" panose="020B0604020202020204" pitchFamily="34" charset="0"/>
                      </a:endParaRPr>
                    </a:p>
                    <a:p>
                      <a:endParaRPr lang="en-GB" sz="1400" u="sng" kern="1200" dirty="0">
                        <a:solidFill>
                          <a:schemeClr val="accent5"/>
                        </a:solidFill>
                        <a:effectLst/>
                        <a:latin typeface="+mn-lt"/>
                        <a:ea typeface="+mn-ea"/>
                        <a:cs typeface="Arial" panose="020B0604020202020204" pitchFamily="34" charset="0"/>
                      </a:endParaRPr>
                    </a:p>
                    <a:p>
                      <a:endParaRPr lang="en-GB" sz="1400" u="sng" kern="1200" dirty="0">
                        <a:solidFill>
                          <a:schemeClr val="accent5"/>
                        </a:solidFill>
                        <a:effectLst/>
                        <a:latin typeface="+mn-lt"/>
                        <a:ea typeface="+mn-ea"/>
                        <a:cs typeface="Arial" panose="020B0604020202020204" pitchFamily="34" charset="0"/>
                      </a:endParaRPr>
                    </a:p>
                    <a:p>
                      <a:endParaRPr lang="en-GB" sz="1400" u="sng" kern="1200" dirty="0">
                        <a:solidFill>
                          <a:schemeClr val="accent5"/>
                        </a:solidFill>
                        <a:effectLst/>
                        <a:latin typeface="+mn-lt"/>
                        <a:ea typeface="+mn-ea"/>
                        <a:cs typeface="Arial" panose="020B0604020202020204" pitchFamily="34" charset="0"/>
                      </a:endParaRPr>
                    </a:p>
                    <a:p>
                      <a:endParaRPr lang="en-GB" sz="1400" u="sng" kern="1200" dirty="0">
                        <a:solidFill>
                          <a:schemeClr val="accent5"/>
                        </a:solidFill>
                        <a:effectLst/>
                        <a:latin typeface="+mn-lt"/>
                        <a:ea typeface="+mn-ea"/>
                        <a:cs typeface="Arial" panose="020B0604020202020204" pitchFamily="34" charset="0"/>
                      </a:endParaRPr>
                    </a:p>
                    <a:p>
                      <a:pPr marL="171450" indent="-171450">
                        <a:buFont typeface="Arial" panose="020B0604020202020204" pitchFamily="34" charset="0"/>
                        <a:buChar char="•"/>
                      </a:pPr>
                      <a:endParaRPr lang="en-GB" sz="1400" u="none" kern="1200" dirty="0">
                        <a:solidFill>
                          <a:schemeClr val="accent5"/>
                        </a:solidFill>
                        <a:effectLst/>
                        <a:latin typeface="+mn-lt"/>
                        <a:ea typeface="+mn-ea"/>
                        <a:cs typeface="Arial" panose="020B0604020202020204" pitchFamily="34" charset="0"/>
                      </a:endParaRPr>
                    </a:p>
                    <a:p>
                      <a:pPr marL="171450" indent="-171450">
                        <a:buFont typeface="Arial" panose="020B0604020202020204" pitchFamily="34" charset="0"/>
                        <a:buChar char="•"/>
                      </a:pPr>
                      <a:r>
                        <a:rPr lang="en-GB" sz="1400" u="none" kern="1200" dirty="0">
                          <a:solidFill>
                            <a:schemeClr val="accent5"/>
                          </a:solidFill>
                          <a:effectLst/>
                          <a:latin typeface="+mn-lt"/>
                          <a:ea typeface="+mn-ea"/>
                          <a:cs typeface="Arial" panose="020B0604020202020204" pitchFamily="34" charset="0"/>
                        </a:rPr>
                        <a:t>Based on the last titrated dose (following day 266), final dose allocation to 16.2mg/g testosterone gel was: 1.25g (7.8% n=15/191), 2.5g (21.5% n=41/191), 3.75g (22.5% n=43/191), and 5.0g (48.2% n=92/191).</a:t>
                      </a:r>
                    </a:p>
                  </a:txBody>
                  <a:tcPr marL="121920" marR="121920" marT="60960" marB="60960">
                    <a:lnL w="12700" cap="flat" cmpd="sng" algn="ctr">
                      <a:solidFill>
                        <a:srgbClr val="00A8E1"/>
                      </a:solidFill>
                      <a:prstDash val="solid"/>
                      <a:round/>
                      <a:headEnd type="none" w="med" len="med"/>
                      <a:tailEnd type="none" w="med" len="med"/>
                    </a:lnL>
                    <a:lnR w="12700" cap="flat" cmpd="sng" algn="ctr">
                      <a:solidFill>
                        <a:srgbClr val="00A8E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rgbClr val="00A8E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830123" y="3524551"/>
          <a:ext cx="9409379" cy="1239106"/>
        </p:xfrm>
        <a:graphic>
          <a:graphicData uri="http://schemas.openxmlformats.org/drawingml/2006/table">
            <a:tbl>
              <a:tblPr firstRow="1" bandRow="1">
                <a:tableStyleId>{5C22544A-7EE6-4342-B048-85BDC9FD1C3A}</a:tableStyleId>
              </a:tblPr>
              <a:tblGrid>
                <a:gridCol w="1294037">
                  <a:extLst>
                    <a:ext uri="{9D8B030D-6E8A-4147-A177-3AD203B41FA5}">
                      <a16:colId xmlns:a16="http://schemas.microsoft.com/office/drawing/2014/main" val="20000"/>
                    </a:ext>
                  </a:extLst>
                </a:gridCol>
                <a:gridCol w="1368014">
                  <a:extLst>
                    <a:ext uri="{9D8B030D-6E8A-4147-A177-3AD203B41FA5}">
                      <a16:colId xmlns:a16="http://schemas.microsoft.com/office/drawing/2014/main" val="20001"/>
                    </a:ext>
                  </a:extLst>
                </a:gridCol>
                <a:gridCol w="1368014">
                  <a:extLst>
                    <a:ext uri="{9D8B030D-6E8A-4147-A177-3AD203B41FA5}">
                      <a16:colId xmlns:a16="http://schemas.microsoft.com/office/drawing/2014/main" val="20002"/>
                    </a:ext>
                  </a:extLst>
                </a:gridCol>
                <a:gridCol w="1368014">
                  <a:extLst>
                    <a:ext uri="{9D8B030D-6E8A-4147-A177-3AD203B41FA5}">
                      <a16:colId xmlns:a16="http://schemas.microsoft.com/office/drawing/2014/main" val="20003"/>
                    </a:ext>
                  </a:extLst>
                </a:gridCol>
                <a:gridCol w="1337100">
                  <a:extLst>
                    <a:ext uri="{9D8B030D-6E8A-4147-A177-3AD203B41FA5}">
                      <a16:colId xmlns:a16="http://schemas.microsoft.com/office/drawing/2014/main" val="20004"/>
                    </a:ext>
                  </a:extLst>
                </a:gridCol>
                <a:gridCol w="1337100">
                  <a:extLst>
                    <a:ext uri="{9D8B030D-6E8A-4147-A177-3AD203B41FA5}">
                      <a16:colId xmlns:a16="http://schemas.microsoft.com/office/drawing/2014/main" val="20005"/>
                    </a:ext>
                  </a:extLst>
                </a:gridCol>
                <a:gridCol w="1337100">
                  <a:extLst>
                    <a:ext uri="{9D8B030D-6E8A-4147-A177-3AD203B41FA5}">
                      <a16:colId xmlns:a16="http://schemas.microsoft.com/office/drawing/2014/main" val="20006"/>
                    </a:ext>
                  </a:extLst>
                </a:gridCol>
              </a:tblGrid>
              <a:tr h="550714">
                <a:tc rowSpan="2">
                  <a:txBody>
                    <a:bodyPr/>
                    <a:lstStyle/>
                    <a:p>
                      <a:pPr algn="ctr"/>
                      <a:r>
                        <a:rPr lang="en-GB" sz="1200" b="1" dirty="0">
                          <a:solidFill>
                            <a:schemeClr val="tx1"/>
                          </a:solidFill>
                        </a:rPr>
                        <a:t>Study day</a:t>
                      </a:r>
                    </a:p>
                  </a:txBody>
                  <a:tcPr marL="121920" marR="121920" marT="60960" marB="60960" anchor="ctr">
                    <a:lnL w="12700" cap="flat" cmpd="sng" algn="ctr">
                      <a:solidFill>
                        <a:srgbClr val="454444"/>
                      </a:solidFill>
                      <a:prstDash val="solid"/>
                      <a:round/>
                      <a:headEnd type="none" w="med" len="med"/>
                      <a:tailEnd type="none" w="med" len="med"/>
                    </a:lnL>
                    <a:lnR w="12700" cap="flat" cmpd="sng" algn="ctr">
                      <a:solidFill>
                        <a:srgbClr val="454444"/>
                      </a:solidFill>
                      <a:prstDash val="solid"/>
                      <a:round/>
                      <a:headEnd type="none" w="med" len="med"/>
                      <a:tailEnd type="none" w="med" len="med"/>
                    </a:lnR>
                    <a:lnT w="12700" cap="flat" cmpd="sng" algn="ctr">
                      <a:solidFill>
                        <a:srgbClr val="454444"/>
                      </a:solidFill>
                      <a:prstDash val="solid"/>
                      <a:round/>
                      <a:headEnd type="none" w="med" len="med"/>
                      <a:tailEnd type="none" w="med" len="med"/>
                    </a:lnT>
                    <a:lnB w="12700" cap="flat" cmpd="sng" algn="ctr">
                      <a:solidFill>
                        <a:srgbClr val="454444"/>
                      </a:solidFill>
                      <a:prstDash val="solid"/>
                      <a:round/>
                      <a:headEnd type="none" w="med" len="med"/>
                      <a:tailEnd type="none" w="med" len="med"/>
                    </a:lnB>
                    <a:solidFill>
                      <a:schemeClr val="accent1">
                        <a:lumMod val="40000"/>
                        <a:lumOff val="60000"/>
                      </a:schemeClr>
                    </a:solidFill>
                  </a:tcPr>
                </a:tc>
                <a:tc gridSpan="2">
                  <a:txBody>
                    <a:bodyPr/>
                    <a:lstStyle/>
                    <a:p>
                      <a:pPr algn="ctr"/>
                      <a:r>
                        <a:rPr lang="en-GB" sz="1200" b="1" dirty="0">
                          <a:solidFill>
                            <a:schemeClr val="tx1"/>
                          </a:solidFill>
                        </a:rPr>
                        <a:t>Continuing Active</a:t>
                      </a:r>
                    </a:p>
                  </a:txBody>
                  <a:tcPr marL="121920" marR="121920" marT="60960" marB="60960" anchor="ctr">
                    <a:lnL w="12700" cap="flat" cmpd="sng" algn="ctr">
                      <a:solidFill>
                        <a:srgbClr val="454444"/>
                      </a:solidFill>
                      <a:prstDash val="solid"/>
                      <a:round/>
                      <a:headEnd type="none" w="med" len="med"/>
                      <a:tailEnd type="none" w="med" len="med"/>
                    </a:lnL>
                    <a:lnR w="12700" cap="flat" cmpd="sng" algn="ctr">
                      <a:solidFill>
                        <a:srgbClr val="454444"/>
                      </a:solidFill>
                      <a:prstDash val="solid"/>
                      <a:round/>
                      <a:headEnd type="none" w="med" len="med"/>
                      <a:tailEnd type="none" w="med" len="med"/>
                    </a:lnR>
                    <a:lnT w="12700" cap="flat" cmpd="sng" algn="ctr">
                      <a:solidFill>
                        <a:srgbClr val="454444"/>
                      </a:solidFill>
                      <a:prstDash val="solid"/>
                      <a:round/>
                      <a:headEnd type="none" w="med" len="med"/>
                      <a:tailEnd type="none" w="med" len="med"/>
                    </a:lnT>
                    <a:lnB w="12700" cap="flat" cmpd="sng" algn="ctr">
                      <a:solidFill>
                        <a:srgbClr val="454444"/>
                      </a:solidFill>
                      <a:prstDash val="solid"/>
                      <a:round/>
                      <a:headEnd type="none" w="med" len="med"/>
                      <a:tailEnd type="none" w="med" len="med"/>
                    </a:lnB>
                    <a:solidFill>
                      <a:schemeClr val="accent1">
                        <a:lumMod val="40000"/>
                        <a:lumOff val="60000"/>
                      </a:schemeClr>
                    </a:solidFill>
                  </a:tcPr>
                </a:tc>
                <a:tc hMerge="1">
                  <a:txBody>
                    <a:bodyPr/>
                    <a:lstStyle/>
                    <a:p>
                      <a:endParaRPr lang="en-GB" dirty="0"/>
                    </a:p>
                  </a:txBody>
                  <a:tcPr/>
                </a:tc>
                <a:tc gridSpan="2">
                  <a:txBody>
                    <a:bodyPr/>
                    <a:lstStyle/>
                    <a:p>
                      <a:pPr algn="ctr"/>
                      <a:r>
                        <a:rPr lang="en-GB" sz="1200" b="1" dirty="0">
                          <a:solidFill>
                            <a:schemeClr val="tx1"/>
                          </a:solidFill>
                        </a:rPr>
                        <a:t>Formerly</a:t>
                      </a:r>
                      <a:r>
                        <a:rPr lang="en-GB" sz="1200" b="1" baseline="0" dirty="0">
                          <a:solidFill>
                            <a:schemeClr val="tx1"/>
                          </a:solidFill>
                        </a:rPr>
                        <a:t> </a:t>
                      </a:r>
                      <a:r>
                        <a:rPr lang="en-GB" sz="1200" b="1" dirty="0">
                          <a:solidFill>
                            <a:schemeClr val="tx1"/>
                          </a:solidFill>
                        </a:rPr>
                        <a:t>Placebo</a:t>
                      </a:r>
                    </a:p>
                  </a:txBody>
                  <a:tcPr marL="121920" marR="121920" marT="60960" marB="60960" anchor="ctr">
                    <a:lnL w="12700" cap="flat" cmpd="sng" algn="ctr">
                      <a:solidFill>
                        <a:srgbClr val="454444"/>
                      </a:solidFill>
                      <a:prstDash val="solid"/>
                      <a:round/>
                      <a:headEnd type="none" w="med" len="med"/>
                      <a:tailEnd type="none" w="med" len="med"/>
                    </a:lnL>
                    <a:lnR w="12700" cap="flat" cmpd="sng" algn="ctr">
                      <a:solidFill>
                        <a:srgbClr val="454444"/>
                      </a:solidFill>
                      <a:prstDash val="solid"/>
                      <a:round/>
                      <a:headEnd type="none" w="med" len="med"/>
                      <a:tailEnd type="none" w="med" len="med"/>
                    </a:lnR>
                    <a:lnT w="12700" cap="flat" cmpd="sng" algn="ctr">
                      <a:solidFill>
                        <a:srgbClr val="454444"/>
                      </a:solidFill>
                      <a:prstDash val="solid"/>
                      <a:round/>
                      <a:headEnd type="none" w="med" len="med"/>
                      <a:tailEnd type="none" w="med" len="med"/>
                    </a:lnT>
                    <a:lnB w="12700" cap="flat" cmpd="sng" algn="ctr">
                      <a:solidFill>
                        <a:srgbClr val="454444"/>
                      </a:solidFill>
                      <a:prstDash val="solid"/>
                      <a:round/>
                      <a:headEnd type="none" w="med" len="med"/>
                      <a:tailEnd type="none" w="med" len="med"/>
                    </a:lnB>
                    <a:solidFill>
                      <a:schemeClr val="accent1">
                        <a:lumMod val="40000"/>
                        <a:lumOff val="60000"/>
                      </a:schemeClr>
                    </a:solidFill>
                  </a:tcPr>
                </a:tc>
                <a:tc hMerge="1">
                  <a:txBody>
                    <a:bodyPr/>
                    <a:lstStyle/>
                    <a:p>
                      <a:endParaRPr lang="en-GB" dirty="0"/>
                    </a:p>
                  </a:txBody>
                  <a:tcPr/>
                </a:tc>
                <a:tc gridSpan="2">
                  <a:txBody>
                    <a:bodyPr/>
                    <a:lstStyle/>
                    <a:p>
                      <a:pPr algn="ctr"/>
                      <a:r>
                        <a:rPr lang="en-GB" sz="1200" b="1" dirty="0">
                          <a:solidFill>
                            <a:schemeClr val="tx1"/>
                          </a:solidFill>
                        </a:rPr>
                        <a:t>Total (Continuing Active + Placebo) </a:t>
                      </a:r>
                    </a:p>
                  </a:txBody>
                  <a:tcPr marL="121920" marR="121920" marT="60960" marB="60960" anchor="ctr">
                    <a:lnL w="12700" cap="flat" cmpd="sng" algn="ctr">
                      <a:solidFill>
                        <a:srgbClr val="454444"/>
                      </a:solidFill>
                      <a:prstDash val="solid"/>
                      <a:round/>
                      <a:headEnd type="none" w="med" len="med"/>
                      <a:tailEnd type="none" w="med" len="med"/>
                    </a:lnL>
                    <a:lnR w="12700" cap="flat" cmpd="sng" algn="ctr">
                      <a:solidFill>
                        <a:srgbClr val="454444"/>
                      </a:solidFill>
                      <a:prstDash val="solid"/>
                      <a:round/>
                      <a:headEnd type="none" w="med" len="med"/>
                      <a:tailEnd type="none" w="med" len="med"/>
                    </a:lnR>
                    <a:lnT w="12700" cap="flat" cmpd="sng" algn="ctr">
                      <a:solidFill>
                        <a:srgbClr val="454444"/>
                      </a:solidFill>
                      <a:prstDash val="solid"/>
                      <a:round/>
                      <a:headEnd type="none" w="med" len="med"/>
                      <a:tailEnd type="none" w="med" len="med"/>
                    </a:lnT>
                    <a:lnB w="12700" cap="flat" cmpd="sng" algn="ctr">
                      <a:solidFill>
                        <a:srgbClr val="454444"/>
                      </a:solidFill>
                      <a:prstDash val="solid"/>
                      <a:round/>
                      <a:headEnd type="none" w="med" len="med"/>
                      <a:tailEnd type="none" w="med" len="med"/>
                    </a:lnB>
                    <a:solidFill>
                      <a:schemeClr val="accent1">
                        <a:lumMod val="40000"/>
                        <a:lumOff val="60000"/>
                      </a:schemeClr>
                    </a:solidFill>
                  </a:tcPr>
                </a:tc>
                <a:tc hMerge="1">
                  <a:txBody>
                    <a:bodyPr/>
                    <a:lstStyle/>
                    <a:p>
                      <a:pPr algn="ctr"/>
                      <a:endParaRPr lang="en-GB" sz="9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A8E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8E1"/>
                    </a:solidFill>
                  </a:tcPr>
                </a:tc>
                <a:extLst>
                  <a:ext uri="{0D108BD9-81ED-4DB2-BD59-A6C34878D82A}">
                    <a16:rowId xmlns:a16="http://schemas.microsoft.com/office/drawing/2014/main" val="10000"/>
                  </a:ext>
                </a:extLst>
              </a:tr>
              <a:tr h="344196">
                <a:tc vMerge="1">
                  <a:txBody>
                    <a:bodyPr/>
                    <a:lstStyle/>
                    <a:p>
                      <a:endParaRPr lang="en-GB" dirty="0"/>
                    </a:p>
                  </a:txBody>
                  <a:tcPr/>
                </a:tc>
                <a:tc>
                  <a:txBody>
                    <a:bodyPr/>
                    <a:lstStyle/>
                    <a:p>
                      <a:pPr algn="ctr"/>
                      <a:r>
                        <a:rPr lang="en-GB" sz="1200" b="1" dirty="0">
                          <a:solidFill>
                            <a:schemeClr val="tx1"/>
                          </a:solidFill>
                        </a:rPr>
                        <a:t>n/N (%)</a:t>
                      </a:r>
                    </a:p>
                  </a:txBody>
                  <a:tcPr marL="121920" marR="121920" marT="60960" marB="60960" anchor="ctr">
                    <a:lnL w="12700" cap="flat" cmpd="sng" algn="ctr">
                      <a:solidFill>
                        <a:srgbClr val="454444"/>
                      </a:solidFill>
                      <a:prstDash val="solid"/>
                      <a:round/>
                      <a:headEnd type="none" w="med" len="med"/>
                      <a:tailEnd type="none" w="med" len="med"/>
                    </a:lnL>
                    <a:lnR w="12700" cap="flat" cmpd="sng" algn="ctr">
                      <a:solidFill>
                        <a:srgbClr val="454444"/>
                      </a:solidFill>
                      <a:prstDash val="solid"/>
                      <a:round/>
                      <a:headEnd type="none" w="med" len="med"/>
                      <a:tailEnd type="none" w="med" len="med"/>
                    </a:lnR>
                    <a:lnT w="12700" cap="flat" cmpd="sng" algn="ctr">
                      <a:solidFill>
                        <a:srgbClr val="454444"/>
                      </a:solidFill>
                      <a:prstDash val="solid"/>
                      <a:round/>
                      <a:headEnd type="none" w="med" len="med"/>
                      <a:tailEnd type="none" w="med" len="med"/>
                    </a:lnT>
                    <a:lnB w="12700" cap="flat" cmpd="sng" algn="ctr">
                      <a:solidFill>
                        <a:srgbClr val="454444"/>
                      </a:solidFill>
                      <a:prstDash val="solid"/>
                      <a:round/>
                      <a:headEnd type="none" w="med" len="med"/>
                      <a:tailEnd type="none" w="med" len="med"/>
                    </a:lnB>
                    <a:solidFill>
                      <a:schemeClr val="accent1">
                        <a:lumMod val="40000"/>
                        <a:lumOff val="60000"/>
                      </a:schemeClr>
                    </a:solidFill>
                  </a:tcPr>
                </a:tc>
                <a:tc>
                  <a:txBody>
                    <a:bodyPr/>
                    <a:lstStyle/>
                    <a:p>
                      <a:pPr algn="ctr"/>
                      <a:r>
                        <a:rPr lang="en-GB" sz="1200" b="1" dirty="0">
                          <a:solidFill>
                            <a:schemeClr val="tx1"/>
                          </a:solidFill>
                        </a:rPr>
                        <a:t>95% Cl</a:t>
                      </a:r>
                    </a:p>
                  </a:txBody>
                  <a:tcPr marL="121920" marR="121920" marT="60960" marB="60960" anchor="ctr">
                    <a:lnL w="12700" cap="flat" cmpd="sng" algn="ctr">
                      <a:solidFill>
                        <a:srgbClr val="454444"/>
                      </a:solidFill>
                      <a:prstDash val="solid"/>
                      <a:round/>
                      <a:headEnd type="none" w="med" len="med"/>
                      <a:tailEnd type="none" w="med" len="med"/>
                    </a:lnL>
                    <a:lnR w="12700" cap="flat" cmpd="sng" algn="ctr">
                      <a:solidFill>
                        <a:srgbClr val="454444"/>
                      </a:solidFill>
                      <a:prstDash val="solid"/>
                      <a:round/>
                      <a:headEnd type="none" w="med" len="med"/>
                      <a:tailEnd type="none" w="med" len="med"/>
                    </a:lnR>
                    <a:lnT w="12700" cap="flat" cmpd="sng" algn="ctr">
                      <a:solidFill>
                        <a:srgbClr val="454444"/>
                      </a:solidFill>
                      <a:prstDash val="solid"/>
                      <a:round/>
                      <a:headEnd type="none" w="med" len="med"/>
                      <a:tailEnd type="none" w="med" len="med"/>
                    </a:lnT>
                    <a:lnB w="12700" cap="flat" cmpd="sng" algn="ctr">
                      <a:solidFill>
                        <a:srgbClr val="454444"/>
                      </a:solidFill>
                      <a:prstDash val="solid"/>
                      <a:round/>
                      <a:headEnd type="none" w="med" len="med"/>
                      <a:tailEnd type="none" w="med" len="med"/>
                    </a:lnB>
                    <a:solidFill>
                      <a:schemeClr val="accent1">
                        <a:lumMod val="40000"/>
                        <a:lumOff val="60000"/>
                      </a:schemeClr>
                    </a:solidFill>
                  </a:tcPr>
                </a:tc>
                <a:tc>
                  <a:txBody>
                    <a:bodyPr/>
                    <a:lstStyle/>
                    <a:p>
                      <a:pPr algn="ctr"/>
                      <a:r>
                        <a:rPr lang="en-GB" sz="1200" b="1" dirty="0">
                          <a:solidFill>
                            <a:schemeClr val="tx1"/>
                          </a:solidFill>
                        </a:rPr>
                        <a:t>n/N (%)</a:t>
                      </a:r>
                    </a:p>
                  </a:txBody>
                  <a:tcPr marL="121920" marR="121920" marT="60960" marB="60960" anchor="ctr">
                    <a:lnL w="12700" cap="flat" cmpd="sng" algn="ctr">
                      <a:solidFill>
                        <a:srgbClr val="454444"/>
                      </a:solidFill>
                      <a:prstDash val="solid"/>
                      <a:round/>
                      <a:headEnd type="none" w="med" len="med"/>
                      <a:tailEnd type="none" w="med" len="med"/>
                    </a:lnL>
                    <a:lnR w="12700" cap="flat" cmpd="sng" algn="ctr">
                      <a:solidFill>
                        <a:srgbClr val="454444"/>
                      </a:solidFill>
                      <a:prstDash val="solid"/>
                      <a:round/>
                      <a:headEnd type="none" w="med" len="med"/>
                      <a:tailEnd type="none" w="med" len="med"/>
                    </a:lnR>
                    <a:lnT w="12700" cap="flat" cmpd="sng" algn="ctr">
                      <a:solidFill>
                        <a:srgbClr val="454444"/>
                      </a:solidFill>
                      <a:prstDash val="solid"/>
                      <a:round/>
                      <a:headEnd type="none" w="med" len="med"/>
                      <a:tailEnd type="none" w="med" len="med"/>
                    </a:lnT>
                    <a:lnB w="12700" cap="flat" cmpd="sng" algn="ctr">
                      <a:solidFill>
                        <a:srgbClr val="454444"/>
                      </a:solidFill>
                      <a:prstDash val="solid"/>
                      <a:round/>
                      <a:headEnd type="none" w="med" len="med"/>
                      <a:tailEnd type="none" w="med" len="med"/>
                    </a:lnB>
                    <a:solidFill>
                      <a:schemeClr val="accent1">
                        <a:lumMod val="40000"/>
                        <a:lumOff val="60000"/>
                      </a:schemeClr>
                    </a:solidFill>
                  </a:tcPr>
                </a:tc>
                <a:tc>
                  <a:txBody>
                    <a:bodyPr/>
                    <a:lstStyle/>
                    <a:p>
                      <a:pPr algn="ctr"/>
                      <a:r>
                        <a:rPr lang="en-GB" sz="1200" b="1" dirty="0">
                          <a:solidFill>
                            <a:schemeClr val="tx1"/>
                          </a:solidFill>
                        </a:rPr>
                        <a:t>95% Cl</a:t>
                      </a:r>
                    </a:p>
                  </a:txBody>
                  <a:tcPr marL="121920" marR="121920" marT="60960" marB="60960" anchor="ctr">
                    <a:lnL w="12700" cap="flat" cmpd="sng" algn="ctr">
                      <a:solidFill>
                        <a:srgbClr val="454444"/>
                      </a:solidFill>
                      <a:prstDash val="solid"/>
                      <a:round/>
                      <a:headEnd type="none" w="med" len="med"/>
                      <a:tailEnd type="none" w="med" len="med"/>
                    </a:lnL>
                    <a:lnR w="12700" cap="flat" cmpd="sng" algn="ctr">
                      <a:solidFill>
                        <a:srgbClr val="454444"/>
                      </a:solidFill>
                      <a:prstDash val="solid"/>
                      <a:round/>
                      <a:headEnd type="none" w="med" len="med"/>
                      <a:tailEnd type="none" w="med" len="med"/>
                    </a:lnR>
                    <a:lnT w="12700" cap="flat" cmpd="sng" algn="ctr">
                      <a:solidFill>
                        <a:srgbClr val="454444"/>
                      </a:solidFill>
                      <a:prstDash val="solid"/>
                      <a:round/>
                      <a:headEnd type="none" w="med" len="med"/>
                      <a:tailEnd type="none" w="med" len="med"/>
                    </a:lnT>
                    <a:lnB w="12700" cap="flat" cmpd="sng" algn="ctr">
                      <a:solidFill>
                        <a:srgbClr val="454444"/>
                      </a:solidFill>
                      <a:prstDash val="solid"/>
                      <a:round/>
                      <a:headEnd type="none" w="med" len="med"/>
                      <a:tailEnd type="none" w="med" len="med"/>
                    </a:lnB>
                    <a:solidFill>
                      <a:schemeClr val="accent1">
                        <a:lumMod val="40000"/>
                        <a:lumOff val="60000"/>
                      </a:schemeClr>
                    </a:solidFill>
                  </a:tcPr>
                </a:tc>
                <a:tc>
                  <a:txBody>
                    <a:bodyPr/>
                    <a:lstStyle/>
                    <a:p>
                      <a:pPr algn="ctr"/>
                      <a:r>
                        <a:rPr lang="en-GB" sz="1200" b="1" dirty="0">
                          <a:solidFill>
                            <a:schemeClr val="tx1"/>
                          </a:solidFill>
                        </a:rPr>
                        <a:t>n/N (%)</a:t>
                      </a:r>
                    </a:p>
                  </a:txBody>
                  <a:tcPr marL="121920" marR="121920" marT="60960" marB="60960" anchor="ctr">
                    <a:lnL w="12700" cap="flat" cmpd="sng" algn="ctr">
                      <a:solidFill>
                        <a:srgbClr val="454444"/>
                      </a:solidFill>
                      <a:prstDash val="solid"/>
                      <a:round/>
                      <a:headEnd type="none" w="med" len="med"/>
                      <a:tailEnd type="none" w="med" len="med"/>
                    </a:lnL>
                    <a:lnR w="12700" cap="flat" cmpd="sng" algn="ctr">
                      <a:solidFill>
                        <a:srgbClr val="454444"/>
                      </a:solidFill>
                      <a:prstDash val="solid"/>
                      <a:round/>
                      <a:headEnd type="none" w="med" len="med"/>
                      <a:tailEnd type="none" w="med" len="med"/>
                    </a:lnR>
                    <a:lnT w="12700" cap="flat" cmpd="sng" algn="ctr">
                      <a:solidFill>
                        <a:srgbClr val="454444"/>
                      </a:solidFill>
                      <a:prstDash val="solid"/>
                      <a:round/>
                      <a:headEnd type="none" w="med" len="med"/>
                      <a:tailEnd type="none" w="med" len="med"/>
                    </a:lnT>
                    <a:lnB w="12700" cap="flat" cmpd="sng" algn="ctr">
                      <a:solidFill>
                        <a:srgbClr val="454444"/>
                      </a:solidFill>
                      <a:prstDash val="solid"/>
                      <a:round/>
                      <a:headEnd type="none" w="med" len="med"/>
                      <a:tailEnd type="none" w="med" len="med"/>
                    </a:lnB>
                    <a:solidFill>
                      <a:schemeClr val="accent1">
                        <a:lumMod val="40000"/>
                        <a:lumOff val="60000"/>
                      </a:schemeClr>
                    </a:solidFill>
                  </a:tcPr>
                </a:tc>
                <a:tc>
                  <a:txBody>
                    <a:bodyPr/>
                    <a:lstStyle/>
                    <a:p>
                      <a:pPr algn="ctr"/>
                      <a:r>
                        <a:rPr lang="en-GB" sz="1200" b="1" dirty="0">
                          <a:solidFill>
                            <a:schemeClr val="tx1"/>
                          </a:solidFill>
                        </a:rPr>
                        <a:t>95% Cl</a:t>
                      </a:r>
                    </a:p>
                  </a:txBody>
                  <a:tcPr marL="121920" marR="121920" marT="60960" marB="60960" anchor="ctr">
                    <a:lnL w="12700" cap="flat" cmpd="sng" algn="ctr">
                      <a:solidFill>
                        <a:srgbClr val="454444"/>
                      </a:solidFill>
                      <a:prstDash val="solid"/>
                      <a:round/>
                      <a:headEnd type="none" w="med" len="med"/>
                      <a:tailEnd type="none" w="med" len="med"/>
                    </a:lnL>
                    <a:lnR w="12700" cap="flat" cmpd="sng" algn="ctr">
                      <a:solidFill>
                        <a:srgbClr val="454444"/>
                      </a:solidFill>
                      <a:prstDash val="solid"/>
                      <a:round/>
                      <a:headEnd type="none" w="med" len="med"/>
                      <a:tailEnd type="none" w="med" len="med"/>
                    </a:lnR>
                    <a:lnT w="12700" cap="flat" cmpd="sng" algn="ctr">
                      <a:solidFill>
                        <a:srgbClr val="454444"/>
                      </a:solidFill>
                      <a:prstDash val="solid"/>
                      <a:round/>
                      <a:headEnd type="none" w="med" len="med"/>
                      <a:tailEnd type="none" w="med" len="med"/>
                    </a:lnT>
                    <a:lnB w="12700" cap="flat" cmpd="sng" algn="ctr">
                      <a:solidFill>
                        <a:srgbClr val="454444"/>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344196">
                <a:tc>
                  <a:txBody>
                    <a:bodyPr/>
                    <a:lstStyle/>
                    <a:p>
                      <a:pPr algn="ctr"/>
                      <a:r>
                        <a:rPr lang="en-GB" sz="1200" dirty="0">
                          <a:solidFill>
                            <a:schemeClr val="tx1"/>
                          </a:solidFill>
                        </a:rPr>
                        <a:t>364</a:t>
                      </a:r>
                    </a:p>
                  </a:txBody>
                  <a:tcPr marL="121920" marR="121920" marT="60960" marB="60960" anchor="ctr">
                    <a:lnL w="12700" cap="flat" cmpd="sng" algn="ctr">
                      <a:solidFill>
                        <a:srgbClr val="454444"/>
                      </a:solidFill>
                      <a:prstDash val="solid"/>
                      <a:round/>
                      <a:headEnd type="none" w="med" len="med"/>
                      <a:tailEnd type="none" w="med" len="med"/>
                    </a:lnL>
                    <a:lnR w="12700" cap="flat" cmpd="sng" algn="ctr">
                      <a:solidFill>
                        <a:srgbClr val="454444"/>
                      </a:solidFill>
                      <a:prstDash val="solid"/>
                      <a:round/>
                      <a:headEnd type="none" w="med" len="med"/>
                      <a:tailEnd type="none" w="med" len="med"/>
                    </a:lnR>
                    <a:lnT w="12700" cap="flat" cmpd="sng" algn="ctr">
                      <a:solidFill>
                        <a:srgbClr val="454444"/>
                      </a:solidFill>
                      <a:prstDash val="solid"/>
                      <a:round/>
                      <a:headEnd type="none" w="med" len="med"/>
                      <a:tailEnd type="none" w="med" len="med"/>
                    </a:lnT>
                    <a:lnB w="12700" cap="flat" cmpd="sng" algn="ctr">
                      <a:solidFill>
                        <a:srgbClr val="454444"/>
                      </a:solidFill>
                      <a:prstDash val="solid"/>
                      <a:round/>
                      <a:headEnd type="none" w="med" len="med"/>
                      <a:tailEnd type="none" w="med" len="med"/>
                    </a:lnB>
                    <a:solidFill>
                      <a:schemeClr val="bg1"/>
                    </a:solidFill>
                  </a:tcPr>
                </a:tc>
                <a:tc>
                  <a:txBody>
                    <a:bodyPr/>
                    <a:lstStyle/>
                    <a:p>
                      <a:pPr algn="ctr"/>
                      <a:r>
                        <a:rPr lang="en-GB" sz="1200" b="1" dirty="0">
                          <a:solidFill>
                            <a:schemeClr val="tx1"/>
                          </a:solidFill>
                        </a:rPr>
                        <a:t>106/136</a:t>
                      </a:r>
                      <a:r>
                        <a:rPr lang="en-GB" sz="1200" b="1" baseline="0" dirty="0">
                          <a:solidFill>
                            <a:schemeClr val="tx1"/>
                          </a:solidFill>
                        </a:rPr>
                        <a:t> (77.9)</a:t>
                      </a:r>
                      <a:endParaRPr lang="en-GB" sz="1200" b="1" dirty="0">
                        <a:solidFill>
                          <a:schemeClr val="tx1"/>
                        </a:solidFill>
                      </a:endParaRPr>
                    </a:p>
                  </a:txBody>
                  <a:tcPr marL="121920" marR="121920" marT="60960" marB="60960" anchor="ctr">
                    <a:lnL w="12700" cap="flat" cmpd="sng" algn="ctr">
                      <a:solidFill>
                        <a:srgbClr val="454444"/>
                      </a:solidFill>
                      <a:prstDash val="solid"/>
                      <a:round/>
                      <a:headEnd type="none" w="med" len="med"/>
                      <a:tailEnd type="none" w="med" len="med"/>
                    </a:lnL>
                    <a:lnR w="12700" cap="flat" cmpd="sng" algn="ctr">
                      <a:solidFill>
                        <a:srgbClr val="454444"/>
                      </a:solidFill>
                      <a:prstDash val="solid"/>
                      <a:round/>
                      <a:headEnd type="none" w="med" len="med"/>
                      <a:tailEnd type="none" w="med" len="med"/>
                    </a:lnR>
                    <a:lnT w="12700" cap="flat" cmpd="sng" algn="ctr">
                      <a:solidFill>
                        <a:srgbClr val="454444"/>
                      </a:solidFill>
                      <a:prstDash val="solid"/>
                      <a:round/>
                      <a:headEnd type="none" w="med" len="med"/>
                      <a:tailEnd type="none" w="med" len="med"/>
                    </a:lnT>
                    <a:lnB w="12700" cap="flat" cmpd="sng" algn="ctr">
                      <a:solidFill>
                        <a:srgbClr val="454444"/>
                      </a:solidFill>
                      <a:prstDash val="solid"/>
                      <a:round/>
                      <a:headEnd type="none" w="med" len="med"/>
                      <a:tailEnd type="none" w="med" len="med"/>
                    </a:lnB>
                    <a:solidFill>
                      <a:schemeClr val="bg1"/>
                    </a:solidFill>
                  </a:tcPr>
                </a:tc>
                <a:tc>
                  <a:txBody>
                    <a:bodyPr/>
                    <a:lstStyle/>
                    <a:p>
                      <a:pPr algn="ctr"/>
                      <a:r>
                        <a:rPr lang="en-GB" sz="1200" dirty="0">
                          <a:solidFill>
                            <a:schemeClr val="tx1"/>
                          </a:solidFill>
                        </a:rPr>
                        <a:t>70.0,</a:t>
                      </a:r>
                      <a:r>
                        <a:rPr lang="en-GB" sz="1200" baseline="0" dirty="0">
                          <a:solidFill>
                            <a:schemeClr val="tx1"/>
                          </a:solidFill>
                        </a:rPr>
                        <a:t> 84.6</a:t>
                      </a:r>
                      <a:endParaRPr lang="en-GB" sz="1200" dirty="0">
                        <a:solidFill>
                          <a:schemeClr val="tx1"/>
                        </a:solidFill>
                      </a:endParaRPr>
                    </a:p>
                  </a:txBody>
                  <a:tcPr marL="121920" marR="121920" marT="60960" marB="60960" anchor="ctr">
                    <a:lnL w="12700" cap="flat" cmpd="sng" algn="ctr">
                      <a:solidFill>
                        <a:srgbClr val="454444"/>
                      </a:solidFill>
                      <a:prstDash val="solid"/>
                      <a:round/>
                      <a:headEnd type="none" w="med" len="med"/>
                      <a:tailEnd type="none" w="med" len="med"/>
                    </a:lnL>
                    <a:lnR w="12700" cap="flat" cmpd="sng" algn="ctr">
                      <a:solidFill>
                        <a:srgbClr val="454444"/>
                      </a:solidFill>
                      <a:prstDash val="solid"/>
                      <a:round/>
                      <a:headEnd type="none" w="med" len="med"/>
                      <a:tailEnd type="none" w="med" len="med"/>
                    </a:lnR>
                    <a:lnT w="12700" cap="flat" cmpd="sng" algn="ctr">
                      <a:solidFill>
                        <a:srgbClr val="454444"/>
                      </a:solidFill>
                      <a:prstDash val="solid"/>
                      <a:round/>
                      <a:headEnd type="none" w="med" len="med"/>
                      <a:tailEnd type="none" w="med" len="med"/>
                    </a:lnT>
                    <a:lnB w="12700" cap="flat" cmpd="sng" algn="ctr">
                      <a:solidFill>
                        <a:srgbClr val="454444"/>
                      </a:solidFill>
                      <a:prstDash val="solid"/>
                      <a:round/>
                      <a:headEnd type="none" w="med" len="med"/>
                      <a:tailEnd type="none" w="med" len="med"/>
                    </a:lnB>
                    <a:solidFill>
                      <a:schemeClr val="bg1"/>
                    </a:solidFill>
                  </a:tcPr>
                </a:tc>
                <a:tc>
                  <a:txBody>
                    <a:bodyPr/>
                    <a:lstStyle/>
                    <a:p>
                      <a:pPr algn="ctr"/>
                      <a:r>
                        <a:rPr lang="en-GB" sz="1200" b="1" dirty="0">
                          <a:solidFill>
                            <a:schemeClr val="tx1"/>
                          </a:solidFill>
                        </a:rPr>
                        <a:t>20/23</a:t>
                      </a:r>
                      <a:r>
                        <a:rPr lang="en-GB" sz="1200" b="1" baseline="0" dirty="0">
                          <a:solidFill>
                            <a:schemeClr val="tx1"/>
                          </a:solidFill>
                        </a:rPr>
                        <a:t> (87.0)</a:t>
                      </a:r>
                      <a:endParaRPr lang="en-GB" sz="1200" b="1" dirty="0">
                        <a:solidFill>
                          <a:schemeClr val="tx1"/>
                        </a:solidFill>
                      </a:endParaRPr>
                    </a:p>
                  </a:txBody>
                  <a:tcPr marL="121920" marR="121920" marT="60960" marB="60960" anchor="ctr">
                    <a:lnL w="12700" cap="flat" cmpd="sng" algn="ctr">
                      <a:solidFill>
                        <a:srgbClr val="454444"/>
                      </a:solidFill>
                      <a:prstDash val="solid"/>
                      <a:round/>
                      <a:headEnd type="none" w="med" len="med"/>
                      <a:tailEnd type="none" w="med" len="med"/>
                    </a:lnL>
                    <a:lnR w="12700" cap="flat" cmpd="sng" algn="ctr">
                      <a:solidFill>
                        <a:srgbClr val="454444"/>
                      </a:solidFill>
                      <a:prstDash val="solid"/>
                      <a:round/>
                      <a:headEnd type="none" w="med" len="med"/>
                      <a:tailEnd type="none" w="med" len="med"/>
                    </a:lnR>
                    <a:lnT w="12700" cap="flat" cmpd="sng" algn="ctr">
                      <a:solidFill>
                        <a:srgbClr val="454444"/>
                      </a:solidFill>
                      <a:prstDash val="solid"/>
                      <a:round/>
                      <a:headEnd type="none" w="med" len="med"/>
                      <a:tailEnd type="none" w="med" len="med"/>
                    </a:lnT>
                    <a:lnB w="12700" cap="flat" cmpd="sng" algn="ctr">
                      <a:solidFill>
                        <a:srgbClr val="454444"/>
                      </a:solidFill>
                      <a:prstDash val="solid"/>
                      <a:round/>
                      <a:headEnd type="none" w="med" len="med"/>
                      <a:tailEnd type="none" w="med" len="med"/>
                    </a:lnB>
                    <a:solidFill>
                      <a:schemeClr val="bg1"/>
                    </a:solidFill>
                  </a:tcPr>
                </a:tc>
                <a:tc>
                  <a:txBody>
                    <a:bodyPr/>
                    <a:lstStyle/>
                    <a:p>
                      <a:pPr algn="ctr"/>
                      <a:r>
                        <a:rPr lang="en-GB" sz="1200" dirty="0">
                          <a:solidFill>
                            <a:schemeClr val="tx1"/>
                          </a:solidFill>
                        </a:rPr>
                        <a:t>66.4,</a:t>
                      </a:r>
                      <a:r>
                        <a:rPr lang="en-GB" sz="1200" baseline="0" dirty="0">
                          <a:solidFill>
                            <a:schemeClr val="tx1"/>
                          </a:solidFill>
                        </a:rPr>
                        <a:t> 97.2</a:t>
                      </a:r>
                      <a:endParaRPr lang="en-GB" sz="1200" dirty="0">
                        <a:solidFill>
                          <a:schemeClr val="tx1"/>
                        </a:solidFill>
                      </a:endParaRPr>
                    </a:p>
                  </a:txBody>
                  <a:tcPr marL="121920" marR="121920" marT="60960" marB="60960" anchor="ctr">
                    <a:lnL w="12700" cap="flat" cmpd="sng" algn="ctr">
                      <a:solidFill>
                        <a:srgbClr val="454444"/>
                      </a:solidFill>
                      <a:prstDash val="solid"/>
                      <a:round/>
                      <a:headEnd type="none" w="med" len="med"/>
                      <a:tailEnd type="none" w="med" len="med"/>
                    </a:lnL>
                    <a:lnR w="12700" cap="flat" cmpd="sng" algn="ctr">
                      <a:solidFill>
                        <a:srgbClr val="454444"/>
                      </a:solidFill>
                      <a:prstDash val="solid"/>
                      <a:round/>
                      <a:headEnd type="none" w="med" len="med"/>
                      <a:tailEnd type="none" w="med" len="med"/>
                    </a:lnR>
                    <a:lnT w="12700" cap="flat" cmpd="sng" algn="ctr">
                      <a:solidFill>
                        <a:srgbClr val="454444"/>
                      </a:solidFill>
                      <a:prstDash val="solid"/>
                      <a:round/>
                      <a:headEnd type="none" w="med" len="med"/>
                      <a:tailEnd type="none" w="med" len="med"/>
                    </a:lnT>
                    <a:lnB w="12700" cap="flat" cmpd="sng" algn="ctr">
                      <a:solidFill>
                        <a:srgbClr val="454444"/>
                      </a:solidFill>
                      <a:prstDash val="solid"/>
                      <a:round/>
                      <a:headEnd type="none" w="med" len="med"/>
                      <a:tailEnd type="none" w="med" len="med"/>
                    </a:lnB>
                    <a:solidFill>
                      <a:schemeClr val="bg1"/>
                    </a:solidFill>
                  </a:tcPr>
                </a:tc>
                <a:tc>
                  <a:txBody>
                    <a:bodyPr/>
                    <a:lstStyle/>
                    <a:p>
                      <a:pPr algn="ctr"/>
                      <a:r>
                        <a:rPr lang="en-GB" sz="1200" b="1" dirty="0">
                          <a:solidFill>
                            <a:schemeClr val="tx1"/>
                          </a:solidFill>
                        </a:rPr>
                        <a:t>126/159 (79.2)</a:t>
                      </a:r>
                    </a:p>
                  </a:txBody>
                  <a:tcPr marL="121920" marR="121920" marT="60960" marB="60960" anchor="ctr">
                    <a:lnL w="12700" cap="flat" cmpd="sng" algn="ctr">
                      <a:solidFill>
                        <a:srgbClr val="454444"/>
                      </a:solidFill>
                      <a:prstDash val="solid"/>
                      <a:round/>
                      <a:headEnd type="none" w="med" len="med"/>
                      <a:tailEnd type="none" w="med" len="med"/>
                    </a:lnL>
                    <a:lnR w="12700" cap="flat" cmpd="sng" algn="ctr">
                      <a:solidFill>
                        <a:srgbClr val="454444"/>
                      </a:solidFill>
                      <a:prstDash val="solid"/>
                      <a:round/>
                      <a:headEnd type="none" w="med" len="med"/>
                      <a:tailEnd type="none" w="med" len="med"/>
                    </a:lnR>
                    <a:lnT w="12700" cap="flat" cmpd="sng" algn="ctr">
                      <a:solidFill>
                        <a:srgbClr val="454444"/>
                      </a:solidFill>
                      <a:prstDash val="solid"/>
                      <a:round/>
                      <a:headEnd type="none" w="med" len="med"/>
                      <a:tailEnd type="none" w="med" len="med"/>
                    </a:lnT>
                    <a:lnB w="12700" cap="flat" cmpd="sng" algn="ctr">
                      <a:solidFill>
                        <a:srgbClr val="454444"/>
                      </a:solidFill>
                      <a:prstDash val="solid"/>
                      <a:round/>
                      <a:headEnd type="none" w="med" len="med"/>
                      <a:tailEnd type="none" w="med" len="med"/>
                    </a:lnB>
                    <a:solidFill>
                      <a:schemeClr val="bg1"/>
                    </a:solidFill>
                  </a:tcPr>
                </a:tc>
                <a:tc>
                  <a:txBody>
                    <a:bodyPr/>
                    <a:lstStyle/>
                    <a:p>
                      <a:pPr algn="ctr"/>
                      <a:r>
                        <a:rPr lang="en-GB" sz="1200" dirty="0">
                          <a:solidFill>
                            <a:schemeClr val="tx1"/>
                          </a:solidFill>
                        </a:rPr>
                        <a:t>72.1,</a:t>
                      </a:r>
                      <a:r>
                        <a:rPr lang="en-GB" sz="1200" baseline="0" dirty="0">
                          <a:solidFill>
                            <a:schemeClr val="tx1"/>
                          </a:solidFill>
                        </a:rPr>
                        <a:t> 85.3</a:t>
                      </a:r>
                      <a:endParaRPr lang="en-GB" sz="1200" dirty="0">
                        <a:solidFill>
                          <a:schemeClr val="tx1"/>
                        </a:solidFill>
                      </a:endParaRPr>
                    </a:p>
                  </a:txBody>
                  <a:tcPr marL="121920" marR="121920" marT="60960" marB="60960" anchor="ctr">
                    <a:lnL w="12700" cap="flat" cmpd="sng" algn="ctr">
                      <a:solidFill>
                        <a:srgbClr val="454444"/>
                      </a:solidFill>
                      <a:prstDash val="solid"/>
                      <a:round/>
                      <a:headEnd type="none" w="med" len="med"/>
                      <a:tailEnd type="none" w="med" len="med"/>
                    </a:lnL>
                    <a:lnR w="12700" cap="flat" cmpd="sng" algn="ctr">
                      <a:solidFill>
                        <a:srgbClr val="454444"/>
                      </a:solidFill>
                      <a:prstDash val="solid"/>
                      <a:round/>
                      <a:headEnd type="none" w="med" len="med"/>
                      <a:tailEnd type="none" w="med" len="med"/>
                    </a:lnR>
                    <a:lnT w="12700" cap="flat" cmpd="sng" algn="ctr">
                      <a:solidFill>
                        <a:srgbClr val="454444"/>
                      </a:solidFill>
                      <a:prstDash val="solid"/>
                      <a:round/>
                      <a:headEnd type="none" w="med" len="med"/>
                      <a:tailEnd type="none" w="med" len="med"/>
                    </a:lnT>
                    <a:lnB w="12700" cap="flat" cmpd="sng" algn="ctr">
                      <a:solidFill>
                        <a:srgbClr val="454444"/>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9" name="Title 1">
            <a:extLst>
              <a:ext uri="{FF2B5EF4-FFF2-40B4-BE49-F238E27FC236}">
                <a16:creationId xmlns:a16="http://schemas.microsoft.com/office/drawing/2014/main" id="{E7C528DD-6FF5-4ACC-910B-43BD268FB4EC}"/>
              </a:ext>
            </a:extLst>
          </p:cNvPr>
          <p:cNvSpPr txBox="1">
            <a:spLocks/>
          </p:cNvSpPr>
          <p:nvPr/>
        </p:nvSpPr>
        <p:spPr>
          <a:xfrm>
            <a:off x="69070" y="168342"/>
            <a:ext cx="11402727" cy="753144"/>
          </a:xfrm>
          <a:prstGeom prst="rect">
            <a:avLst/>
          </a:prstGeom>
        </p:spPr>
        <p:txBody>
          <a:bodyPr vert="horz" lIns="121920" tIns="60960" rIns="121920" bIns="60960" rtlCol="0" anchor="ctr">
            <a:noAutofit/>
          </a:bodyPr>
          <a:lstStyle>
            <a:lvl1pPr algn="l" defTabSz="457200" rtl="0" eaLnBrk="1" latinLnBrk="0" hangingPunct="1">
              <a:spcBef>
                <a:spcPct val="0"/>
              </a:spcBef>
              <a:buNone/>
              <a:defRPr sz="2400" b="1" kern="1200">
                <a:solidFill>
                  <a:srgbClr val="95D608"/>
                </a:solidFill>
                <a:latin typeface="Arial"/>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b="0" i="0" u="none" strike="noStrike" kern="1200" cap="none" spc="0" normalizeH="0" baseline="0" noProof="0" dirty="0">
                <a:ln>
                  <a:noFill/>
                </a:ln>
                <a:solidFill>
                  <a:schemeClr val="accent5"/>
                </a:solidFill>
                <a:effectLst/>
                <a:uLnTx/>
                <a:uFillTx/>
                <a:latin typeface="Poppins Medium"/>
                <a:ea typeface="+mj-ea"/>
                <a:cs typeface="+mj-cs"/>
              </a:rPr>
              <a:t>Kaufman JM et al (2012): &gt;77% of patients achieved normal T levels after 1 year following dose titration with 16.2mg/g T gel</a:t>
            </a:r>
            <a:endParaRPr kumimoji="0" lang="en-GB" b="0" i="1" u="none" strike="noStrike" kern="1200" cap="none" spc="0" normalizeH="0" baseline="0" noProof="0" dirty="0">
              <a:ln>
                <a:noFill/>
              </a:ln>
              <a:solidFill>
                <a:schemeClr val="accent5"/>
              </a:solidFill>
              <a:effectLst/>
              <a:uLnTx/>
              <a:uFillTx/>
              <a:latin typeface="Poppins Medium"/>
              <a:ea typeface="+mj-ea"/>
              <a:cs typeface="+mj-cs"/>
            </a:endParaRPr>
          </a:p>
        </p:txBody>
      </p:sp>
      <p:sp>
        <p:nvSpPr>
          <p:cNvPr id="3" name="Rectangle 2">
            <a:extLst>
              <a:ext uri="{FF2B5EF4-FFF2-40B4-BE49-F238E27FC236}">
                <a16:creationId xmlns:a16="http://schemas.microsoft.com/office/drawing/2014/main" id="{291AC917-7467-4832-93C3-8A0ED32B33E7}"/>
              </a:ext>
            </a:extLst>
          </p:cNvPr>
          <p:cNvSpPr/>
          <p:nvPr/>
        </p:nvSpPr>
        <p:spPr>
          <a:xfrm>
            <a:off x="1423866" y="5902824"/>
            <a:ext cx="11479732"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E7E6E6">
                    <a:lumMod val="25000"/>
                  </a:srgbClr>
                </a:solidFill>
                <a:effectLst/>
                <a:uLnTx/>
                <a:uFillTx/>
                <a:latin typeface="Poppins Light"/>
                <a:ea typeface="+mn-ea"/>
                <a:cs typeface="+mn-cs"/>
              </a:rPr>
              <a:t>* This equates to 10.4-34.7nmol/L; C</a:t>
            </a:r>
            <a:r>
              <a:rPr kumimoji="0" lang="en-GB" sz="1200" b="0" i="0" u="none" strike="noStrike" kern="1200" cap="none" spc="0" normalizeH="0" baseline="-25000" noProof="0" dirty="0">
                <a:ln>
                  <a:noFill/>
                </a:ln>
                <a:solidFill>
                  <a:srgbClr val="E7E6E6">
                    <a:lumMod val="25000"/>
                  </a:srgbClr>
                </a:solidFill>
                <a:effectLst/>
                <a:uLnTx/>
                <a:uFillTx/>
                <a:latin typeface="Poppins Light"/>
                <a:ea typeface="+mn-ea"/>
                <a:cs typeface="+mn-cs"/>
              </a:rPr>
              <a:t>av</a:t>
            </a:r>
            <a:r>
              <a:rPr kumimoji="0" lang="en-GB" sz="1200" b="0" i="0" u="none" strike="noStrike" kern="1200" cap="none" spc="0" normalizeH="0" baseline="0" noProof="0" dirty="0">
                <a:ln>
                  <a:noFill/>
                </a:ln>
                <a:solidFill>
                  <a:srgbClr val="E7E6E6">
                    <a:lumMod val="25000"/>
                  </a:srgbClr>
                </a:solidFill>
                <a:effectLst/>
                <a:uLnTx/>
                <a:uFillTx/>
                <a:latin typeface="Poppins Light"/>
                <a:ea typeface="+mn-ea"/>
                <a:cs typeface="+mn-cs"/>
              </a:rPr>
              <a:t> - serum total testosterone average concentrations; T - Testosterone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Poppins Light"/>
                <a:ea typeface="+mn-ea"/>
                <a:cs typeface="+mn-cs"/>
              </a:rPr>
              <a:t> </a:t>
            </a:r>
            <a:endParaRPr kumimoji="0" lang="en-GB" sz="2400" b="0" i="0" u="none" strike="noStrike" kern="1200" cap="none" spc="0" normalizeH="0" baseline="0" noProof="0" dirty="0">
              <a:ln>
                <a:noFill/>
              </a:ln>
              <a:solidFill>
                <a:srgbClr val="006EAB"/>
              </a:solidFill>
              <a:effectLst/>
              <a:uLnTx/>
              <a:uFillTx/>
              <a:latin typeface="Poppins Light"/>
              <a:ea typeface="+mn-ea"/>
              <a:cs typeface="+mn-cs"/>
            </a:endParaRPr>
          </a:p>
        </p:txBody>
      </p:sp>
      <p:sp>
        <p:nvSpPr>
          <p:cNvPr id="13" name="Rectangle 12">
            <a:extLst>
              <a:ext uri="{FF2B5EF4-FFF2-40B4-BE49-F238E27FC236}">
                <a16:creationId xmlns:a16="http://schemas.microsoft.com/office/drawing/2014/main" id="{707CC068-35A5-4017-BFDE-3A48BEB9DA53}"/>
              </a:ext>
            </a:extLst>
          </p:cNvPr>
          <p:cNvSpPr/>
          <p:nvPr/>
        </p:nvSpPr>
        <p:spPr>
          <a:xfrm>
            <a:off x="1718067" y="3165632"/>
            <a:ext cx="989334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Number &amp; percentage of subjects achieving C</a:t>
            </a:r>
            <a:r>
              <a:rPr kumimoji="0" lang="en-GB" sz="12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av</a:t>
            </a:r>
            <a:r>
              <a:rPr kumimoji="0" lang="en-GB"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target range (300-1000ng/dL)* for testosterone on day 364 following dose titration</a:t>
            </a:r>
          </a:p>
        </p:txBody>
      </p:sp>
    </p:spTree>
    <p:extLst>
      <p:ext uri="{BB962C8B-B14F-4D97-AF65-F5344CB8AC3E}">
        <p14:creationId xmlns:p14="http://schemas.microsoft.com/office/powerpoint/2010/main" val="923768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B72754-CF67-412A-AE49-3294A8D2F038}"/>
              </a:ext>
            </a:extLst>
          </p:cNvPr>
          <p:cNvSpPr txBox="1">
            <a:spLocks noGrp="1"/>
          </p:cNvSpPr>
          <p:nvPr>
            <p:ph idx="1"/>
          </p:nvPr>
        </p:nvSpPr>
        <p:spPr>
          <a:xfrm>
            <a:off x="490194" y="1267790"/>
            <a:ext cx="10718276" cy="4623830"/>
          </a:xfrm>
          <a:prstGeom prst="rect">
            <a:avLst/>
          </a:prstGeom>
          <a:noFill/>
        </p:spPr>
        <p:txBody>
          <a:bodyPr wrap="square" rtlCol="0">
            <a:spAutoFit/>
          </a:bodyPr>
          <a:lstStyle/>
          <a:p>
            <a:pPr marL="171450" indent="-171450">
              <a:buClrTx/>
              <a:buFont typeface="Arial" panose="020B0604020202020204" pitchFamily="34" charset="0"/>
              <a:buChar char="•"/>
            </a:pPr>
            <a:r>
              <a:rPr lang="en-GB" sz="1600" dirty="0">
                <a:solidFill>
                  <a:srgbClr val="000000"/>
                </a:solidFill>
                <a:cs typeface="Arial" panose="020B0604020202020204" pitchFamily="34" charset="0"/>
              </a:rPr>
              <a:t>Pivotal studies on testosterone gel from the early 2000s were designed to demonstrate that a transdermal gel delivery system would be an acceptable route of administration when compared to a testosterone patch.</a:t>
            </a:r>
            <a:r>
              <a:rPr lang="en-GB" sz="1600" baseline="30000" dirty="0">
                <a:solidFill>
                  <a:srgbClr val="000000"/>
                </a:solidFill>
                <a:cs typeface="Arial" panose="020B0604020202020204" pitchFamily="34" charset="0"/>
              </a:rPr>
              <a:t>1,2</a:t>
            </a:r>
          </a:p>
          <a:p>
            <a:pPr marL="0" indent="0">
              <a:buClrTx/>
              <a:buNone/>
            </a:pPr>
            <a:endParaRPr lang="en-GB" sz="800" dirty="0">
              <a:solidFill>
                <a:srgbClr val="000000"/>
              </a:solidFill>
              <a:cs typeface="Arial" panose="020B0604020202020204" pitchFamily="34" charset="0"/>
            </a:endParaRPr>
          </a:p>
          <a:p>
            <a:pPr marL="171450" indent="-171450">
              <a:buClrTx/>
              <a:buFont typeface="Arial" panose="020B0604020202020204" pitchFamily="34" charset="0"/>
              <a:buChar char="•"/>
            </a:pPr>
            <a:r>
              <a:rPr lang="en-GB" sz="1600" dirty="0">
                <a:solidFill>
                  <a:srgbClr val="000000"/>
                </a:solidFill>
                <a:cs typeface="Arial" panose="020B0604020202020204" pitchFamily="34" charset="0"/>
              </a:rPr>
              <a:t>The landmark pharmacokinetic study by </a:t>
            </a:r>
            <a:r>
              <a:rPr lang="en-GB" sz="1600" dirty="0" err="1">
                <a:solidFill>
                  <a:srgbClr val="000000"/>
                </a:solidFill>
                <a:cs typeface="Arial" panose="020B0604020202020204" pitchFamily="34" charset="0"/>
              </a:rPr>
              <a:t>Swerdloff</a:t>
            </a:r>
            <a:r>
              <a:rPr lang="en-GB" sz="1600" dirty="0">
                <a:solidFill>
                  <a:srgbClr val="000000"/>
                </a:solidFill>
                <a:cs typeface="Arial" panose="020B0604020202020204" pitchFamily="34" charset="0"/>
              </a:rPr>
              <a:t> RS et al showed that </a:t>
            </a:r>
            <a:r>
              <a:rPr lang="en-GB" sz="1600" dirty="0" err="1">
                <a:solidFill>
                  <a:srgbClr val="000000"/>
                </a:solidFill>
                <a:cs typeface="Arial" panose="020B0604020202020204" pitchFamily="34" charset="0"/>
              </a:rPr>
              <a:t>AndroGel</a:t>
            </a:r>
            <a:r>
              <a:rPr lang="en-GB" sz="1600" dirty="0">
                <a:solidFill>
                  <a:srgbClr val="000000"/>
                </a:solidFill>
                <a:cs typeface="Arial" panose="020B0604020202020204" pitchFamily="34" charset="0"/>
              </a:rPr>
              <a:t>* can efficiently elevate serum T and FT levels to the normal range in hypogonadal men whilst also being able to provide dose flexibility.</a:t>
            </a:r>
            <a:r>
              <a:rPr lang="en-GB" sz="1600" baseline="30000" dirty="0">
                <a:solidFill>
                  <a:srgbClr val="000000"/>
                </a:solidFill>
                <a:cs typeface="Arial" panose="020B0604020202020204" pitchFamily="34" charset="0"/>
              </a:rPr>
              <a:t> 1</a:t>
            </a:r>
            <a:endParaRPr lang="en-GB" sz="1600" dirty="0">
              <a:solidFill>
                <a:srgbClr val="000000"/>
              </a:solidFill>
              <a:cs typeface="Arial" panose="020B0604020202020204" pitchFamily="34" charset="0"/>
            </a:endParaRPr>
          </a:p>
          <a:p>
            <a:pPr>
              <a:buClrTx/>
            </a:pPr>
            <a:endParaRPr lang="en-GB" sz="600" dirty="0">
              <a:solidFill>
                <a:srgbClr val="000000"/>
              </a:solidFill>
              <a:cs typeface="Arial" panose="020B0604020202020204" pitchFamily="34" charset="0"/>
            </a:endParaRPr>
          </a:p>
          <a:p>
            <a:pPr marL="171450" indent="-171450">
              <a:buClrTx/>
              <a:buFont typeface="Arial" panose="020B0604020202020204" pitchFamily="34" charset="0"/>
              <a:buChar char="•"/>
            </a:pPr>
            <a:r>
              <a:rPr lang="en-GB" sz="1600" dirty="0">
                <a:solidFill>
                  <a:srgbClr val="000000"/>
                </a:solidFill>
                <a:cs typeface="Arial" panose="020B0604020202020204" pitchFamily="34" charset="0"/>
              </a:rPr>
              <a:t>Wang et al continued the work of </a:t>
            </a:r>
            <a:r>
              <a:rPr lang="en-GB" sz="1600" dirty="0" err="1">
                <a:solidFill>
                  <a:srgbClr val="000000"/>
                </a:solidFill>
                <a:cs typeface="Arial" panose="020B0604020202020204" pitchFamily="34" charset="0"/>
              </a:rPr>
              <a:t>Swerdloff</a:t>
            </a:r>
            <a:r>
              <a:rPr lang="en-GB" sz="1600" dirty="0">
                <a:solidFill>
                  <a:srgbClr val="000000"/>
                </a:solidFill>
                <a:cs typeface="Arial" panose="020B0604020202020204" pitchFamily="34" charset="0"/>
              </a:rPr>
              <a:t> to look at the long term efficacy, outcome and safety results of testosterone gel application over a 42 month period.  They demonstrated that </a:t>
            </a:r>
            <a:r>
              <a:rPr lang="en-GB" sz="1600" dirty="0" err="1">
                <a:solidFill>
                  <a:srgbClr val="000000"/>
                </a:solidFill>
                <a:cs typeface="Arial" panose="020B0604020202020204" pitchFamily="34" charset="0"/>
              </a:rPr>
              <a:t>AndroGel</a:t>
            </a:r>
            <a:r>
              <a:rPr lang="en-GB" sz="1600" dirty="0">
                <a:solidFill>
                  <a:srgbClr val="000000"/>
                </a:solidFill>
                <a:cs typeface="Arial" panose="020B0604020202020204" pitchFamily="34" charset="0"/>
              </a:rPr>
              <a:t>* restored and maintained T and FT levels within the normal range and showed sustained benefits on sexual symptoms and body composition parameters.  Safety parameters were shown to be comparable to other delivery systems.</a:t>
            </a:r>
            <a:r>
              <a:rPr lang="en-GB" sz="1600" baseline="30000" dirty="0">
                <a:solidFill>
                  <a:srgbClr val="000000"/>
                </a:solidFill>
                <a:cs typeface="Arial" panose="020B0604020202020204" pitchFamily="34" charset="0"/>
              </a:rPr>
              <a:t> 2</a:t>
            </a:r>
            <a:endParaRPr lang="en-GB" sz="1600" dirty="0">
              <a:solidFill>
                <a:srgbClr val="000000"/>
              </a:solidFill>
              <a:cs typeface="Arial" panose="020B0604020202020204" pitchFamily="34" charset="0"/>
            </a:endParaRPr>
          </a:p>
          <a:p>
            <a:pPr marL="171450" indent="-171450">
              <a:buClrTx/>
              <a:buFont typeface="Arial" panose="020B0604020202020204" pitchFamily="34" charset="0"/>
              <a:buChar char="•"/>
            </a:pPr>
            <a:endParaRPr lang="en-GB" sz="700" dirty="0">
              <a:solidFill>
                <a:srgbClr val="000000"/>
              </a:solidFill>
              <a:cs typeface="Arial" panose="020B0604020202020204" pitchFamily="34" charset="0"/>
            </a:endParaRPr>
          </a:p>
          <a:p>
            <a:pPr marL="171450" indent="-171450">
              <a:buClrTx/>
              <a:buFont typeface="Arial" panose="020B0604020202020204" pitchFamily="34" charset="0"/>
              <a:buChar char="•"/>
            </a:pPr>
            <a:r>
              <a:rPr lang="en-GB" sz="1600" dirty="0">
                <a:solidFill>
                  <a:srgbClr val="000000"/>
                </a:solidFill>
                <a:cs typeface="Arial" panose="020B0604020202020204" pitchFamily="34" charset="0"/>
              </a:rPr>
              <a:t>Wang therefore concluded that </a:t>
            </a:r>
            <a:r>
              <a:rPr lang="en-GB" sz="1600" dirty="0" err="1">
                <a:solidFill>
                  <a:srgbClr val="000000"/>
                </a:solidFill>
                <a:cs typeface="Arial" panose="020B0604020202020204" pitchFamily="34" charset="0"/>
              </a:rPr>
              <a:t>AndroGel</a:t>
            </a:r>
            <a:r>
              <a:rPr lang="en-GB" sz="1600" dirty="0">
                <a:solidFill>
                  <a:srgbClr val="000000"/>
                </a:solidFill>
                <a:cs typeface="Arial" panose="020B0604020202020204" pitchFamily="34" charset="0"/>
              </a:rPr>
              <a:t>* is effective &amp; well-tolerated when used in the long-term treatment of hypogonadal men.</a:t>
            </a:r>
            <a:r>
              <a:rPr lang="en-GB" sz="1600" baseline="30000" dirty="0">
                <a:solidFill>
                  <a:srgbClr val="000000"/>
                </a:solidFill>
                <a:cs typeface="Arial" panose="020B0604020202020204" pitchFamily="34" charset="0"/>
              </a:rPr>
              <a:t> 2</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endParaRPr lang="en-GB" sz="1200" dirty="0"/>
          </a:p>
        </p:txBody>
      </p:sp>
      <p:sp>
        <p:nvSpPr>
          <p:cNvPr id="6" name="Title 1">
            <a:extLst>
              <a:ext uri="{FF2B5EF4-FFF2-40B4-BE49-F238E27FC236}">
                <a16:creationId xmlns:a16="http://schemas.microsoft.com/office/drawing/2014/main" id="{A11CEB54-E6E7-4806-B0F0-13113DC8D627}"/>
              </a:ext>
            </a:extLst>
          </p:cNvPr>
          <p:cNvSpPr>
            <a:spLocks noGrp="1"/>
          </p:cNvSpPr>
          <p:nvPr>
            <p:ph type="title"/>
          </p:nvPr>
        </p:nvSpPr>
        <p:spPr>
          <a:xfrm>
            <a:off x="254524" y="204953"/>
            <a:ext cx="11189616" cy="618883"/>
          </a:xfrm>
        </p:spPr>
        <p:txBody>
          <a:bodyPr>
            <a:normAutofit fontScale="90000"/>
          </a:bodyPr>
          <a:lstStyle/>
          <a:p>
            <a:pPr algn="ctr"/>
            <a:r>
              <a:rPr lang="en-GB" sz="4000" dirty="0">
                <a:solidFill>
                  <a:srgbClr val="000000"/>
                </a:solidFill>
              </a:rPr>
              <a:t>Primary Clinical Benefits - Summary (1/2)</a:t>
            </a:r>
          </a:p>
        </p:txBody>
      </p:sp>
      <p:sp>
        <p:nvSpPr>
          <p:cNvPr id="7" name="Rectangle 6">
            <a:extLst>
              <a:ext uri="{FF2B5EF4-FFF2-40B4-BE49-F238E27FC236}">
                <a16:creationId xmlns:a16="http://schemas.microsoft.com/office/drawing/2014/main" id="{BC1E44A7-F91F-4542-A0B4-926C76A1592F}"/>
              </a:ext>
            </a:extLst>
          </p:cNvPr>
          <p:cNvSpPr/>
          <p:nvPr/>
        </p:nvSpPr>
        <p:spPr>
          <a:xfrm>
            <a:off x="1343156" y="5827743"/>
            <a:ext cx="10242386" cy="507831"/>
          </a:xfrm>
          <a:prstGeom prst="rect">
            <a:avLst/>
          </a:prstGeom>
        </p:spPr>
        <p:txBody>
          <a:bodyPr wrap="square">
            <a:spAutoFit/>
          </a:bodyPr>
          <a:lstStyle/>
          <a:p>
            <a:pPr marL="228600" indent="-228600">
              <a:buFont typeface="+mj-lt"/>
              <a:buAutoNum type="arabicPeriod"/>
              <a:defRPr/>
            </a:pPr>
            <a:r>
              <a:rPr lang="en-GB" sz="900" dirty="0" err="1">
                <a:solidFill>
                  <a:srgbClr val="000000"/>
                </a:solidFill>
                <a:cs typeface="Arial" panose="020B0604020202020204" pitchFamily="34" charset="0"/>
              </a:rPr>
              <a:t>Swerdloff</a:t>
            </a:r>
            <a:r>
              <a:rPr lang="en-GB" sz="900" dirty="0">
                <a:solidFill>
                  <a:srgbClr val="000000"/>
                </a:solidFill>
                <a:cs typeface="Arial" panose="020B0604020202020204" pitchFamily="34" charset="0"/>
              </a:rPr>
              <a:t> RS, Wang C, Cunningham G, et al. Long-Term Pharmacokinetics of Transdermal </a:t>
            </a:r>
            <a:r>
              <a:rPr lang="it-IT" sz="900" dirty="0">
                <a:solidFill>
                  <a:srgbClr val="000000"/>
                </a:solidFill>
                <a:cs typeface="Arial" panose="020B0604020202020204" pitchFamily="34" charset="0"/>
              </a:rPr>
              <a:t>Testosterone Gel in Hypogonadal Men. J Clin Endocrinol Metab 2000;85(12):4500–10.</a:t>
            </a:r>
            <a:endParaRPr lang="en-GB" sz="900" dirty="0">
              <a:solidFill>
                <a:srgbClr val="000000"/>
              </a:solidFill>
              <a:cs typeface="Arial" panose="020B0604020202020204" pitchFamily="34" charset="0"/>
            </a:endParaRPr>
          </a:p>
          <a:p>
            <a:pPr marL="228600" indent="-228600">
              <a:buFont typeface="+mj-lt"/>
              <a:buAutoNum type="arabicPeriod"/>
              <a:defRPr/>
            </a:pPr>
            <a:r>
              <a:rPr lang="en-GB" sz="900" dirty="0">
                <a:solidFill>
                  <a:srgbClr val="000000"/>
                </a:solidFill>
                <a:ea typeface="Verdana" panose="020B0604030504040204" pitchFamily="34" charset="0"/>
                <a:cs typeface="Arial" panose="020B0604020202020204" pitchFamily="34" charset="0"/>
              </a:rPr>
              <a:t>Wang C, Cunningham G, Dobs A, </a:t>
            </a:r>
            <a:r>
              <a:rPr lang="en-GB" sz="900" i="1" dirty="0">
                <a:solidFill>
                  <a:srgbClr val="000000"/>
                </a:solidFill>
                <a:ea typeface="Verdana" panose="020B0604030504040204" pitchFamily="34" charset="0"/>
                <a:cs typeface="Arial" panose="020B0604020202020204" pitchFamily="34" charset="0"/>
              </a:rPr>
              <a:t>et al. </a:t>
            </a:r>
            <a:r>
              <a:rPr lang="en-GB" sz="900" dirty="0">
                <a:solidFill>
                  <a:srgbClr val="000000"/>
                </a:solidFill>
                <a:cs typeface="Arial" panose="020B0604020202020204" pitchFamily="34" charset="0"/>
              </a:rPr>
              <a:t>Long-Term Testosterone Gel (</a:t>
            </a:r>
            <a:r>
              <a:rPr lang="en-GB" sz="900" dirty="0" err="1">
                <a:solidFill>
                  <a:srgbClr val="000000"/>
                </a:solidFill>
                <a:cs typeface="Arial" panose="020B0604020202020204" pitchFamily="34" charset="0"/>
              </a:rPr>
              <a:t>AndroGel</a:t>
            </a:r>
            <a:r>
              <a:rPr lang="en-GB" sz="900" dirty="0">
                <a:solidFill>
                  <a:srgbClr val="000000"/>
                </a:solidFill>
                <a:cs typeface="Arial" panose="020B0604020202020204" pitchFamily="34" charset="0"/>
              </a:rPr>
              <a:t>) Treatment Maintains Beneficial Effects on Sexual Function and Mood, Lean and Fat Mass, and Bone Mineral Density in Hypogonadal Men</a:t>
            </a:r>
            <a:r>
              <a:rPr lang="en-GB" sz="900" dirty="0">
                <a:solidFill>
                  <a:srgbClr val="000000"/>
                </a:solidFill>
                <a:ea typeface="Verdana" panose="020B0604030504040204" pitchFamily="34" charset="0"/>
                <a:cs typeface="Arial" panose="020B0604020202020204" pitchFamily="34" charset="0"/>
              </a:rPr>
              <a:t>.</a:t>
            </a:r>
            <a:r>
              <a:rPr lang="it-IT" sz="900" dirty="0">
                <a:solidFill>
                  <a:srgbClr val="000000"/>
                </a:solidFill>
                <a:cs typeface="Arial" panose="020B0604020202020204" pitchFamily="34" charset="0"/>
              </a:rPr>
              <a:t> J Clin Endocrinol Metab 2004;89:2085–98.</a:t>
            </a:r>
          </a:p>
        </p:txBody>
      </p:sp>
    </p:spTree>
    <p:extLst>
      <p:ext uri="{BB962C8B-B14F-4D97-AF65-F5344CB8AC3E}">
        <p14:creationId xmlns:p14="http://schemas.microsoft.com/office/powerpoint/2010/main" val="2666002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11CEB54-E6E7-4806-B0F0-13113DC8D627}"/>
              </a:ext>
            </a:extLst>
          </p:cNvPr>
          <p:cNvSpPr>
            <a:spLocks noGrp="1"/>
          </p:cNvSpPr>
          <p:nvPr>
            <p:ph type="title"/>
          </p:nvPr>
        </p:nvSpPr>
        <p:spPr>
          <a:xfrm>
            <a:off x="263950" y="204953"/>
            <a:ext cx="11180189" cy="618883"/>
          </a:xfrm>
        </p:spPr>
        <p:txBody>
          <a:bodyPr>
            <a:normAutofit/>
          </a:bodyPr>
          <a:lstStyle/>
          <a:p>
            <a:pPr algn="ctr"/>
            <a:r>
              <a:rPr lang="en-GB" dirty="0">
                <a:solidFill>
                  <a:srgbClr val="000000"/>
                </a:solidFill>
              </a:rPr>
              <a:t>Primary Clinical Benefits - Summary (2/2)</a:t>
            </a:r>
          </a:p>
        </p:txBody>
      </p:sp>
      <p:sp>
        <p:nvSpPr>
          <p:cNvPr id="12" name="TextBox 11">
            <a:extLst>
              <a:ext uri="{FF2B5EF4-FFF2-40B4-BE49-F238E27FC236}">
                <a16:creationId xmlns:a16="http://schemas.microsoft.com/office/drawing/2014/main" id="{F410FE89-48F3-4999-90F5-0CC4F6856225}"/>
              </a:ext>
            </a:extLst>
          </p:cNvPr>
          <p:cNvSpPr txBox="1"/>
          <p:nvPr/>
        </p:nvSpPr>
        <p:spPr>
          <a:xfrm>
            <a:off x="542040" y="1174234"/>
            <a:ext cx="10624008" cy="4585871"/>
          </a:xfrm>
          <a:prstGeom prst="rect">
            <a:avLst/>
          </a:prstGeom>
          <a:noFill/>
        </p:spPr>
        <p:txBody>
          <a:bodyPr wrap="square" rtlCol="0">
            <a:spAutoFit/>
          </a:bodyPr>
          <a:lstStyle/>
          <a:p>
            <a:pPr marL="171450" indent="-171450" defTabSz="457200">
              <a:buFont typeface="Arial" panose="020B0604020202020204" pitchFamily="34" charset="0"/>
              <a:buChar char="•"/>
              <a:defRPr/>
            </a:pPr>
            <a:r>
              <a:rPr lang="en-GB" sz="1600" dirty="0">
                <a:solidFill>
                  <a:prstClr val="black"/>
                </a:solidFill>
                <a:cs typeface="Arial" panose="020B0604020202020204" pitchFamily="34" charset="0"/>
              </a:rPr>
              <a:t>More recently, trials to acquire marketing authorisations for new testosterone products have principally been designed to demonstrate that the responder rate (as defined by C</a:t>
            </a:r>
            <a:r>
              <a:rPr lang="en-GB" sz="1600" baseline="-25000" dirty="0">
                <a:solidFill>
                  <a:prstClr val="black"/>
                </a:solidFill>
                <a:cs typeface="Arial" panose="020B0604020202020204" pitchFamily="34" charset="0"/>
              </a:rPr>
              <a:t>av</a:t>
            </a:r>
            <a:r>
              <a:rPr lang="en-GB" sz="1600" dirty="0">
                <a:solidFill>
                  <a:prstClr val="black"/>
                </a:solidFill>
                <a:cs typeface="Arial" panose="020B0604020202020204" pitchFamily="34" charset="0"/>
              </a:rPr>
              <a:t> in the normal range) is at least 75% in testosterone treated subjects and that long-term safety can be demonstrated.</a:t>
            </a:r>
          </a:p>
          <a:p>
            <a:pPr defTabSz="457200">
              <a:defRPr/>
            </a:pPr>
            <a:endParaRPr lang="en-GB" sz="1600" dirty="0">
              <a:solidFill>
                <a:prstClr val="black"/>
              </a:solidFill>
              <a:cs typeface="Arial" panose="020B0604020202020204" pitchFamily="34" charset="0"/>
            </a:endParaRPr>
          </a:p>
          <a:p>
            <a:pPr marL="171450" indent="-171450">
              <a:buFont typeface="Arial" panose="020B0604020202020204" pitchFamily="34" charset="0"/>
              <a:buChar char="•"/>
            </a:pPr>
            <a:r>
              <a:rPr lang="en-GB" sz="1600" dirty="0">
                <a:solidFill>
                  <a:prstClr val="black"/>
                </a:solidFill>
                <a:cs typeface="Arial" panose="020B0604020202020204" pitchFamily="34" charset="0"/>
              </a:rPr>
              <a:t>In 2011, Kaufman JM et al demonstrated that 82.2% of subjects achieved C</a:t>
            </a:r>
            <a:r>
              <a:rPr lang="en-GB" sz="1600" baseline="-25000" dirty="0">
                <a:solidFill>
                  <a:prstClr val="black"/>
                </a:solidFill>
                <a:cs typeface="Arial" panose="020B0604020202020204" pitchFamily="34" charset="0"/>
              </a:rPr>
              <a:t>av</a:t>
            </a:r>
            <a:r>
              <a:rPr lang="en-GB" sz="1600" dirty="0">
                <a:solidFill>
                  <a:prstClr val="black"/>
                </a:solidFill>
                <a:cs typeface="Arial" panose="020B0604020202020204" pitchFamily="34" charset="0"/>
              </a:rPr>
              <a:t> target range (300-1000ng/dL)* for testosterone on day 182 following dose titration.</a:t>
            </a:r>
            <a:r>
              <a:rPr lang="en-GB" sz="1600" baseline="30000" dirty="0">
                <a:solidFill>
                  <a:prstClr val="black"/>
                </a:solidFill>
                <a:cs typeface="Arial" panose="020B0604020202020204" pitchFamily="34" charset="0"/>
              </a:rPr>
              <a:t>1</a:t>
            </a:r>
          </a:p>
          <a:p>
            <a:pPr marL="171450" indent="-171450" defTabSz="457200">
              <a:buFont typeface="Arial" panose="020B0604020202020204" pitchFamily="34" charset="0"/>
              <a:buChar char="•"/>
              <a:defRPr/>
            </a:pPr>
            <a:endParaRPr lang="en-GB" sz="1600" dirty="0">
              <a:solidFill>
                <a:prstClr val="black"/>
              </a:solidFill>
              <a:cs typeface="Arial" panose="020B0604020202020204" pitchFamily="34" charset="0"/>
            </a:endParaRPr>
          </a:p>
          <a:p>
            <a:pPr marL="171450" indent="-171450">
              <a:buFont typeface="Arial" panose="020B0604020202020204" pitchFamily="34" charset="0"/>
              <a:buChar char="•"/>
            </a:pPr>
            <a:r>
              <a:rPr lang="en-GB" sz="1600" dirty="0">
                <a:solidFill>
                  <a:prstClr val="black"/>
                </a:solidFill>
                <a:cs typeface="Arial" panose="020B0604020202020204" pitchFamily="34" charset="0"/>
              </a:rPr>
              <a:t>He concluded that 16.2mg/g testosterone gel offers an effective, convenient, flexible and well tolerated dosing regimen that achieves </a:t>
            </a:r>
            <a:r>
              <a:rPr lang="en-GB" sz="1600" dirty="0" err="1">
                <a:solidFill>
                  <a:prstClr val="black"/>
                </a:solidFill>
                <a:cs typeface="Arial" panose="020B0604020202020204" pitchFamily="34" charset="0"/>
              </a:rPr>
              <a:t>eugonadal</a:t>
            </a:r>
            <a:r>
              <a:rPr lang="en-GB" sz="1600" dirty="0">
                <a:solidFill>
                  <a:prstClr val="black"/>
                </a:solidFill>
                <a:cs typeface="Arial" panose="020B0604020202020204" pitchFamily="34" charset="0"/>
              </a:rPr>
              <a:t> testosterone levels in hypogonadal men and provides patients the opportunity to reduce the total mass of gel applied vs. 1% testosterone gel products.</a:t>
            </a:r>
            <a:r>
              <a:rPr lang="en-GB" sz="1600" baseline="30000" dirty="0">
                <a:solidFill>
                  <a:prstClr val="black"/>
                </a:solidFill>
                <a:cs typeface="Arial" panose="020B0604020202020204" pitchFamily="34" charset="0"/>
              </a:rPr>
              <a:t> 1</a:t>
            </a:r>
            <a:endParaRPr lang="en-GB" sz="1600" dirty="0">
              <a:solidFill>
                <a:prstClr val="black"/>
              </a:solidFill>
              <a:cs typeface="Arial" panose="020B0604020202020204" pitchFamily="34" charset="0"/>
            </a:endParaRPr>
          </a:p>
          <a:p>
            <a:pPr marL="171450" indent="-171450" defTabSz="457200">
              <a:buFont typeface="Arial" panose="020B0604020202020204" pitchFamily="34" charset="0"/>
              <a:buChar char="•"/>
              <a:defRPr/>
            </a:pPr>
            <a:endParaRPr lang="en-GB" sz="1600" dirty="0">
              <a:solidFill>
                <a:prstClr val="black"/>
              </a:solidFill>
              <a:cs typeface="Arial" panose="020B0604020202020204" pitchFamily="34" charset="0"/>
            </a:endParaRPr>
          </a:p>
          <a:p>
            <a:pPr marL="171450" indent="-171450">
              <a:buFont typeface="Arial" panose="020B0604020202020204" pitchFamily="34" charset="0"/>
              <a:buChar char="•"/>
            </a:pPr>
            <a:r>
              <a:rPr lang="en-GB" sz="1600" dirty="0">
                <a:solidFill>
                  <a:prstClr val="black"/>
                </a:solidFill>
                <a:cs typeface="Arial" panose="020B0604020202020204" pitchFamily="34" charset="0"/>
              </a:rPr>
              <a:t>Kaufman then extended the original trial by a further 6 months in an open-label phase following which he concluded that 16.2mg/g testosterone gel for up to 1 year was well tolerated and efficacious, with &gt;77% of patients achieving normal serum testosterone levels following dose titration.</a:t>
            </a:r>
            <a:r>
              <a:rPr lang="en-GB" sz="1600" baseline="30000" dirty="0">
                <a:solidFill>
                  <a:prstClr val="black"/>
                </a:solidFill>
                <a:cs typeface="Arial" panose="020B0604020202020204" pitchFamily="34" charset="0"/>
              </a:rPr>
              <a:t> 2</a:t>
            </a:r>
          </a:p>
          <a:p>
            <a:endParaRPr lang="en-GB" sz="1200" dirty="0">
              <a:solidFill>
                <a:prstClr val="black"/>
              </a:solidFill>
              <a:latin typeface="Arial" panose="020B0604020202020204" pitchFamily="34" charset="0"/>
              <a:cs typeface="Arial" panose="020B0604020202020204" pitchFamily="34" charset="0"/>
            </a:endParaRPr>
          </a:p>
          <a:p>
            <a:pPr defTabSz="457200">
              <a:defRPr/>
            </a:pPr>
            <a:endParaRPr lang="en-GB" sz="1200" dirty="0">
              <a:solidFill>
                <a:prstClr val="black"/>
              </a:solidFill>
              <a:latin typeface="Arial" panose="020B0604020202020204" pitchFamily="34" charset="0"/>
              <a:cs typeface="Arial" panose="020B0604020202020204" pitchFamily="34" charset="0"/>
            </a:endParaRPr>
          </a:p>
          <a:p>
            <a:pPr marL="171450" indent="-171450" defTabSz="457200">
              <a:buFont typeface="Arial" panose="020B0604020202020204" pitchFamily="34" charset="0"/>
              <a:buChar char="•"/>
              <a:defRPr/>
            </a:pPr>
            <a:endParaRPr lang="en-GB" sz="1200" dirty="0">
              <a:solidFill>
                <a:prstClr val="black"/>
              </a:solidFill>
              <a:latin typeface="Calibri"/>
            </a:endParaRPr>
          </a:p>
        </p:txBody>
      </p:sp>
      <p:sp>
        <p:nvSpPr>
          <p:cNvPr id="13" name="Rectangle 12">
            <a:extLst>
              <a:ext uri="{FF2B5EF4-FFF2-40B4-BE49-F238E27FC236}">
                <a16:creationId xmlns:a16="http://schemas.microsoft.com/office/drawing/2014/main" id="{C6E2C291-6574-40B3-B028-032DE731CFDF}"/>
              </a:ext>
            </a:extLst>
          </p:cNvPr>
          <p:cNvSpPr/>
          <p:nvPr/>
        </p:nvSpPr>
        <p:spPr>
          <a:xfrm>
            <a:off x="1549144" y="5506189"/>
            <a:ext cx="8609799" cy="253916"/>
          </a:xfrm>
          <a:prstGeom prst="rect">
            <a:avLst/>
          </a:prstGeom>
        </p:spPr>
        <p:txBody>
          <a:bodyPr wrap="square">
            <a:spAutoFit/>
          </a:bodyPr>
          <a:lstStyle/>
          <a:p>
            <a:r>
              <a:rPr lang="en-GB" sz="1050" b="1" dirty="0">
                <a:solidFill>
                  <a:prstClr val="black"/>
                </a:solidFill>
              </a:rPr>
              <a:t>* This equates to 10.4-34.7nmol/L. C</a:t>
            </a:r>
            <a:r>
              <a:rPr lang="en-GB" sz="1050" b="1" baseline="-25000" dirty="0">
                <a:solidFill>
                  <a:prstClr val="black"/>
                </a:solidFill>
              </a:rPr>
              <a:t>av</a:t>
            </a:r>
            <a:r>
              <a:rPr lang="en-GB" sz="1050" b="1" dirty="0">
                <a:solidFill>
                  <a:prstClr val="black"/>
                </a:solidFill>
              </a:rPr>
              <a:t> - serum total testosterone average concentrations</a:t>
            </a:r>
            <a:r>
              <a:rPr lang="en-GB" sz="1050" dirty="0">
                <a:solidFill>
                  <a:prstClr val="black"/>
                </a:solidFill>
              </a:rPr>
              <a:t>. </a:t>
            </a:r>
            <a:endParaRPr lang="en-GB" dirty="0"/>
          </a:p>
        </p:txBody>
      </p:sp>
      <p:sp>
        <p:nvSpPr>
          <p:cNvPr id="14" name="Rectangle 13">
            <a:extLst>
              <a:ext uri="{FF2B5EF4-FFF2-40B4-BE49-F238E27FC236}">
                <a16:creationId xmlns:a16="http://schemas.microsoft.com/office/drawing/2014/main" id="{2D7594A3-9CB4-40F4-8733-48BDD0A2740D}"/>
              </a:ext>
            </a:extLst>
          </p:cNvPr>
          <p:cNvSpPr/>
          <p:nvPr/>
        </p:nvSpPr>
        <p:spPr>
          <a:xfrm>
            <a:off x="1331914" y="5760105"/>
            <a:ext cx="10030061" cy="507831"/>
          </a:xfrm>
          <a:prstGeom prst="rect">
            <a:avLst/>
          </a:prstGeom>
        </p:spPr>
        <p:txBody>
          <a:bodyPr wrap="square">
            <a:spAutoFit/>
          </a:bodyPr>
          <a:lstStyle/>
          <a:p>
            <a:pPr marL="228600" indent="-228600">
              <a:buFont typeface="+mj-lt"/>
              <a:buAutoNum type="arabicPeriod"/>
            </a:pPr>
            <a:r>
              <a:rPr lang="en-GB" sz="900" dirty="0">
                <a:solidFill>
                  <a:srgbClr val="000000"/>
                </a:solidFill>
                <a:cs typeface="Arial" panose="020B0604020202020204" pitchFamily="34" charset="0"/>
              </a:rPr>
              <a:t>Kaufman JM, Miller MG, </a:t>
            </a:r>
            <a:r>
              <a:rPr lang="en-GB" sz="900" dirty="0" err="1">
                <a:solidFill>
                  <a:srgbClr val="000000"/>
                </a:solidFill>
                <a:cs typeface="Arial" panose="020B0604020202020204" pitchFamily="34" charset="0"/>
              </a:rPr>
              <a:t>Garwin</a:t>
            </a:r>
            <a:r>
              <a:rPr lang="en-GB" sz="900" dirty="0">
                <a:solidFill>
                  <a:srgbClr val="000000"/>
                </a:solidFill>
                <a:cs typeface="Arial" panose="020B0604020202020204" pitchFamily="34" charset="0"/>
              </a:rPr>
              <a:t> JL, </a:t>
            </a:r>
            <a:r>
              <a:rPr lang="en-GB" sz="900" i="1" dirty="0">
                <a:solidFill>
                  <a:srgbClr val="000000"/>
                </a:solidFill>
                <a:cs typeface="Arial" panose="020B0604020202020204" pitchFamily="34" charset="0"/>
              </a:rPr>
              <a:t>et al. </a:t>
            </a:r>
            <a:r>
              <a:rPr lang="en-GB" sz="900" dirty="0">
                <a:solidFill>
                  <a:srgbClr val="000000"/>
                </a:solidFill>
                <a:cs typeface="Arial" panose="020B0604020202020204" pitchFamily="34" charset="0"/>
              </a:rPr>
              <a:t>Efficacy and safety study of 1.62% testosterone gel for the treatment of hypogonadal men. J Sex Med 2011;8:2079–89.</a:t>
            </a:r>
          </a:p>
          <a:p>
            <a:pPr marL="228600" indent="-228600">
              <a:buFont typeface="+mj-lt"/>
              <a:buAutoNum type="arabicPeriod"/>
              <a:defRPr/>
            </a:pPr>
            <a:r>
              <a:rPr lang="en-GB" sz="900" dirty="0">
                <a:solidFill>
                  <a:srgbClr val="000000"/>
                </a:solidFill>
                <a:cs typeface="Arial" panose="020B0604020202020204" pitchFamily="34" charset="0"/>
              </a:rPr>
              <a:t>Kaufman JM, Miller MG, Fitzpatrick S, </a:t>
            </a:r>
            <a:r>
              <a:rPr lang="en-GB" sz="900" i="1" dirty="0">
                <a:solidFill>
                  <a:srgbClr val="000000"/>
                </a:solidFill>
                <a:cs typeface="Arial" panose="020B0604020202020204" pitchFamily="34" charset="0"/>
              </a:rPr>
              <a:t>et al</a:t>
            </a:r>
            <a:r>
              <a:rPr lang="en-GB" sz="900" dirty="0">
                <a:solidFill>
                  <a:srgbClr val="000000"/>
                </a:solidFill>
                <a:cs typeface="Arial" panose="020B0604020202020204" pitchFamily="34" charset="0"/>
              </a:rPr>
              <a:t>. One-year efficacy and safety study of a 1.62% testosterone gel in hypogonadal men: Results of a 182-day open-label extension of a 6-month double-blind study. J Sex Med 2012;9:1149–61.</a:t>
            </a:r>
          </a:p>
        </p:txBody>
      </p:sp>
    </p:spTree>
    <p:extLst>
      <p:ext uri="{BB962C8B-B14F-4D97-AF65-F5344CB8AC3E}">
        <p14:creationId xmlns:p14="http://schemas.microsoft.com/office/powerpoint/2010/main" val="39647569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52400"/>
            <a:ext cx="324040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233313" y="912385"/>
            <a:ext cx="9067800" cy="2092881"/>
          </a:xfrm>
          <a:noFill/>
        </p:spPr>
        <p:txBody>
          <a:bodyPr wrap="square">
            <a:spAutoFit/>
          </a:bodyPr>
          <a:lstStyle/>
          <a:p>
            <a:r>
              <a:rPr lang="en-GB" dirty="0"/>
              <a:t>Secondary Clinical Benefits of Testosterone Therapy (</a:t>
            </a:r>
            <a:r>
              <a:rPr lang="en-GB" dirty="0" err="1"/>
              <a:t>TTh</a:t>
            </a:r>
            <a:r>
              <a:rPr lang="en-GB" dirty="0"/>
              <a:t>)</a:t>
            </a:r>
          </a:p>
        </p:txBody>
      </p:sp>
    </p:spTree>
    <p:extLst>
      <p:ext uri="{BB962C8B-B14F-4D97-AF65-F5344CB8AC3E}">
        <p14:creationId xmlns:p14="http://schemas.microsoft.com/office/powerpoint/2010/main" val="30730703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602" y="122623"/>
            <a:ext cx="11594237" cy="834047"/>
          </a:xfrm>
        </p:spPr>
        <p:txBody>
          <a:bodyPr>
            <a:noAutofit/>
          </a:bodyPr>
          <a:lstStyle/>
          <a:p>
            <a:r>
              <a:rPr lang="en-GB" sz="3200" dirty="0">
                <a:solidFill>
                  <a:schemeClr val="accent5"/>
                </a:solidFill>
              </a:rPr>
              <a:t>Men with T2DM frequently have low testosterone levels</a:t>
            </a:r>
          </a:p>
        </p:txBody>
      </p:sp>
      <p:sp>
        <p:nvSpPr>
          <p:cNvPr id="3" name="Content Placeholder 2"/>
          <p:cNvSpPr>
            <a:spLocks noGrp="1"/>
          </p:cNvSpPr>
          <p:nvPr>
            <p:ph idx="1"/>
          </p:nvPr>
        </p:nvSpPr>
        <p:spPr>
          <a:xfrm>
            <a:off x="363982" y="988772"/>
            <a:ext cx="11141475" cy="1689862"/>
          </a:xfrm>
        </p:spPr>
        <p:txBody>
          <a:bodyPr>
            <a:noAutofit/>
          </a:bodyPr>
          <a:lstStyle/>
          <a:p>
            <a:pPr>
              <a:spcBef>
                <a:spcPts val="600"/>
              </a:spcBef>
            </a:pPr>
            <a:r>
              <a:rPr lang="en-GB" sz="1600" dirty="0">
                <a:solidFill>
                  <a:schemeClr val="accent5"/>
                </a:solidFill>
              </a:rPr>
              <a:t>Cross-sectional study to assess the prevalence of clinical hypogonadism in 355 men with T2DM (mean age 58.1 years)</a:t>
            </a:r>
          </a:p>
          <a:p>
            <a:pPr>
              <a:spcBef>
                <a:spcPts val="600"/>
              </a:spcBef>
            </a:pPr>
            <a:r>
              <a:rPr lang="en-GB" sz="1600" dirty="0">
                <a:solidFill>
                  <a:schemeClr val="accent5"/>
                </a:solidFill>
              </a:rPr>
              <a:t>In total, 20% (n=71) and 31% (n=109) of men with T2DM had total testosterone levels &lt;8 </a:t>
            </a:r>
            <a:r>
              <a:rPr lang="en-GB" sz="1600" dirty="0" err="1">
                <a:solidFill>
                  <a:schemeClr val="accent5"/>
                </a:solidFill>
              </a:rPr>
              <a:t>nmol</a:t>
            </a:r>
            <a:r>
              <a:rPr lang="en-GB" sz="1600" dirty="0">
                <a:solidFill>
                  <a:schemeClr val="accent5"/>
                </a:solidFill>
              </a:rPr>
              <a:t>/L and 8–12 </a:t>
            </a:r>
            <a:r>
              <a:rPr lang="en-GB" sz="1600" dirty="0" err="1">
                <a:solidFill>
                  <a:schemeClr val="accent5"/>
                </a:solidFill>
              </a:rPr>
              <a:t>nmol</a:t>
            </a:r>
            <a:r>
              <a:rPr lang="en-GB" sz="1600" dirty="0">
                <a:solidFill>
                  <a:schemeClr val="accent5"/>
                </a:solidFill>
              </a:rPr>
              <a:t>/L, respectively</a:t>
            </a:r>
          </a:p>
          <a:p>
            <a:pPr lvl="1">
              <a:spcBef>
                <a:spcPts val="600"/>
              </a:spcBef>
            </a:pPr>
            <a:r>
              <a:rPr lang="en-GB" sz="1400" dirty="0">
                <a:solidFill>
                  <a:schemeClr val="accent5"/>
                </a:solidFill>
              </a:rPr>
              <a:t>Free testosterone &lt;0.255 </a:t>
            </a:r>
            <a:r>
              <a:rPr lang="en-GB" sz="1400" dirty="0" err="1">
                <a:solidFill>
                  <a:schemeClr val="accent5"/>
                </a:solidFill>
              </a:rPr>
              <a:t>nmol</a:t>
            </a:r>
            <a:r>
              <a:rPr lang="en-GB" sz="1400" dirty="0">
                <a:solidFill>
                  <a:schemeClr val="accent5"/>
                </a:solidFill>
              </a:rPr>
              <a:t>/L: 50% (n=179)</a:t>
            </a:r>
          </a:p>
        </p:txBody>
      </p:sp>
      <p:sp>
        <p:nvSpPr>
          <p:cNvPr id="5" name="TextBox 4"/>
          <p:cNvSpPr txBox="1"/>
          <p:nvPr/>
        </p:nvSpPr>
        <p:spPr>
          <a:xfrm>
            <a:off x="1523999" y="5975416"/>
            <a:ext cx="9144001" cy="400110"/>
          </a:xfrm>
          <a:prstGeom prst="rect">
            <a:avLst/>
          </a:prstGeom>
          <a:noFill/>
        </p:spPr>
        <p:txBody>
          <a:bodyPr wrap="square" rtlCol="0" anchor="b">
            <a:spAutoFit/>
          </a:bodyPr>
          <a:lstStyle/>
          <a:p>
            <a:pPr marL="0" marR="0" lvl="1" indent="0" algn="l" defTabSz="457200" rtl="0" eaLnBrk="1" fontAlgn="auto" latinLnBrk="0" hangingPunct="1">
              <a:lnSpc>
                <a:spcPct val="100000"/>
              </a:lnSpc>
              <a:spcBef>
                <a:spcPts val="0"/>
              </a:spcBef>
              <a:spcAft>
                <a:spcPts val="0"/>
              </a:spcAft>
              <a:buClr>
                <a:srgbClr val="005294"/>
              </a:buClr>
              <a:buSzTx/>
              <a:buFontTx/>
              <a:buNone/>
              <a:tabLst/>
              <a:defRPr/>
            </a:pPr>
            <a:r>
              <a:rPr kumimoji="0" lang="en-GB" sz="1000" b="0" i="0" u="none" strike="noStrike" kern="1200" cap="none" spc="0" normalizeH="0" baseline="0" noProof="0" dirty="0">
                <a:ln>
                  <a:noFill/>
                </a:ln>
                <a:solidFill>
                  <a:srgbClr val="58595B"/>
                </a:solidFill>
                <a:effectLst/>
                <a:uLnTx/>
                <a:uFillTx/>
                <a:latin typeface="Poppins Light"/>
                <a:ea typeface="+mn-ea"/>
                <a:cs typeface="+mn-cs"/>
              </a:rPr>
              <a:t>T2DM, type 2 diabetes mellitus</a:t>
            </a:r>
          </a:p>
          <a:p>
            <a:pPr marL="0" marR="0" lvl="1" indent="0" algn="l" defTabSz="457200" rtl="0" eaLnBrk="1" fontAlgn="auto" latinLnBrk="0" hangingPunct="1">
              <a:lnSpc>
                <a:spcPct val="100000"/>
              </a:lnSpc>
              <a:spcBef>
                <a:spcPts val="0"/>
              </a:spcBef>
              <a:spcAft>
                <a:spcPts val="0"/>
              </a:spcAft>
              <a:buClr>
                <a:srgbClr val="005294"/>
              </a:buClr>
              <a:buSzTx/>
              <a:buFontTx/>
              <a:buNone/>
              <a:tabLst/>
              <a:defRPr/>
            </a:pPr>
            <a:r>
              <a:rPr kumimoji="0" lang="en-GB" sz="1000" b="0" i="0" u="none" strike="noStrike" kern="1200" cap="none" spc="0" normalizeH="0" baseline="0" noProof="0" dirty="0">
                <a:ln>
                  <a:noFill/>
                </a:ln>
                <a:solidFill>
                  <a:srgbClr val="58595B"/>
                </a:solidFill>
                <a:effectLst/>
                <a:uLnTx/>
                <a:uFillTx/>
                <a:latin typeface="Poppins Light"/>
                <a:ea typeface="+mn-ea"/>
                <a:cs typeface="+mn-cs"/>
              </a:rPr>
              <a:t>Kapoor D </a:t>
            </a:r>
            <a:r>
              <a:rPr kumimoji="0" lang="en-GB" sz="1000" b="0" i="1" u="none" strike="noStrike" kern="1200" cap="none" spc="0" normalizeH="0" baseline="0" noProof="0" dirty="0">
                <a:ln>
                  <a:noFill/>
                </a:ln>
                <a:solidFill>
                  <a:srgbClr val="58595B"/>
                </a:solidFill>
                <a:effectLst/>
                <a:uLnTx/>
                <a:uFillTx/>
                <a:latin typeface="Poppins Light"/>
                <a:ea typeface="+mn-ea"/>
                <a:cs typeface="+mn-cs"/>
              </a:rPr>
              <a:t>et al. Diabetes Care </a:t>
            </a:r>
            <a:r>
              <a:rPr kumimoji="0" lang="en-GB" sz="1000" b="0" i="0" u="none" strike="noStrike" kern="1200" cap="none" spc="0" normalizeH="0" baseline="0" noProof="0" dirty="0">
                <a:ln>
                  <a:noFill/>
                </a:ln>
                <a:solidFill>
                  <a:srgbClr val="58595B"/>
                </a:solidFill>
                <a:effectLst/>
                <a:uLnTx/>
                <a:uFillTx/>
                <a:latin typeface="Poppins Light"/>
                <a:ea typeface="+mn-ea"/>
                <a:cs typeface="+mn-cs"/>
              </a:rPr>
              <a:t>2007;30:911–17</a:t>
            </a:r>
            <a:r>
              <a:rPr kumimoji="0" lang="en-GB" sz="1000" b="0" i="0" u="none" strike="noStrike" kern="1200" cap="none" spc="0" normalizeH="0" baseline="0" noProof="0" dirty="0">
                <a:ln>
                  <a:noFill/>
                </a:ln>
                <a:solidFill>
                  <a:srgbClr val="005294"/>
                </a:solidFill>
                <a:effectLst/>
                <a:uLnTx/>
                <a:uFillTx/>
                <a:latin typeface="Poppins Light"/>
                <a:ea typeface="+mn-ea"/>
                <a:cs typeface="+mn-cs"/>
              </a:rPr>
              <a:t>.</a:t>
            </a:r>
          </a:p>
        </p:txBody>
      </p:sp>
      <p:grpSp>
        <p:nvGrpSpPr>
          <p:cNvPr id="177" name="Group 176"/>
          <p:cNvGrpSpPr/>
          <p:nvPr/>
        </p:nvGrpSpPr>
        <p:grpSpPr>
          <a:xfrm>
            <a:off x="1393618" y="2518286"/>
            <a:ext cx="8981811" cy="3322161"/>
            <a:chOff x="576697" y="2738568"/>
            <a:chExt cx="8004980" cy="3052153"/>
          </a:xfrm>
        </p:grpSpPr>
        <p:grpSp>
          <p:nvGrpSpPr>
            <p:cNvPr id="150" name="Group 149">
              <a:extLst>
                <a:ext uri="{FF2B5EF4-FFF2-40B4-BE49-F238E27FC236}">
                  <a16:creationId xmlns:a16="http://schemas.microsoft.com/office/drawing/2014/main" id="{724FD456-1D81-4862-AC33-AA25E623F20A}"/>
                </a:ext>
              </a:extLst>
            </p:cNvPr>
            <p:cNvGrpSpPr/>
            <p:nvPr/>
          </p:nvGrpSpPr>
          <p:grpSpPr>
            <a:xfrm>
              <a:off x="4638014" y="2962714"/>
              <a:ext cx="3823572" cy="2792252"/>
              <a:chOff x="4638014" y="2962714"/>
              <a:chExt cx="3823572" cy="2792252"/>
            </a:xfrm>
          </p:grpSpPr>
          <p:sp>
            <p:nvSpPr>
              <p:cNvPr id="170" name="Text Box 9">
                <a:extLst>
                  <a:ext uri="{FF2B5EF4-FFF2-40B4-BE49-F238E27FC236}">
                    <a16:creationId xmlns:a16="http://schemas.microsoft.com/office/drawing/2014/main" id="{7D3F7DB3-B6CA-4ECB-A2EF-AA9C0CDFB6B1}"/>
                  </a:ext>
                </a:extLst>
              </p:cNvPr>
              <p:cNvSpPr txBox="1">
                <a:spLocks noChangeArrowheads="1"/>
              </p:cNvSpPr>
              <p:nvPr/>
            </p:nvSpPr>
            <p:spPr bwMode="auto">
              <a:xfrm rot="10800000">
                <a:off x="4638014" y="3602493"/>
                <a:ext cx="369332" cy="124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1" i="0" u="none" strike="noStrike" kern="1200" cap="none" spc="0" normalizeH="0" baseline="0" noProof="0" dirty="0">
                    <a:ln>
                      <a:noFill/>
                    </a:ln>
                    <a:solidFill>
                      <a:prstClr val="black"/>
                    </a:solidFill>
                    <a:effectLst/>
                    <a:uLnTx/>
                    <a:uFillTx/>
                    <a:latin typeface="Poppins Light"/>
                    <a:ea typeface="+mn-ea"/>
                    <a:cs typeface="Arial" panose="020B0604020202020204" pitchFamily="34" charset="0"/>
                  </a:rPr>
                  <a:t>Patients (%)</a:t>
                </a:r>
              </a:p>
            </p:txBody>
          </p:sp>
          <p:grpSp>
            <p:nvGrpSpPr>
              <p:cNvPr id="171" name="Group 170">
                <a:extLst>
                  <a:ext uri="{FF2B5EF4-FFF2-40B4-BE49-F238E27FC236}">
                    <a16:creationId xmlns:a16="http://schemas.microsoft.com/office/drawing/2014/main" id="{4686BD03-0ED4-4948-882A-1C493B33DD72}"/>
                  </a:ext>
                </a:extLst>
              </p:cNvPr>
              <p:cNvGrpSpPr/>
              <p:nvPr/>
            </p:nvGrpSpPr>
            <p:grpSpPr>
              <a:xfrm>
                <a:off x="4919092" y="2962714"/>
                <a:ext cx="3542494" cy="2792252"/>
                <a:chOff x="4919092" y="2962714"/>
                <a:chExt cx="3542494" cy="2792252"/>
              </a:xfrm>
            </p:grpSpPr>
            <p:sp>
              <p:nvSpPr>
                <p:cNvPr id="172" name="Text Box 9"/>
                <p:cNvSpPr txBox="1">
                  <a:spLocks noChangeArrowheads="1"/>
                </p:cNvSpPr>
                <p:nvPr/>
              </p:nvSpPr>
              <p:spPr bwMode="auto">
                <a:xfrm rot="16200000">
                  <a:off x="6642158" y="4074758"/>
                  <a:ext cx="369332" cy="2991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1" i="0" u="none" strike="noStrike" kern="1200" cap="none" spc="0" normalizeH="0" baseline="0" noProof="0" dirty="0">
                      <a:ln>
                        <a:noFill/>
                      </a:ln>
                      <a:solidFill>
                        <a:prstClr val="black"/>
                      </a:solidFill>
                      <a:effectLst/>
                      <a:uLnTx/>
                      <a:uFillTx/>
                      <a:latin typeface="Poppins Light"/>
                      <a:ea typeface="+mn-ea"/>
                      <a:cs typeface="Arial" panose="020B0604020202020204" pitchFamily="34" charset="0"/>
                    </a:rPr>
                    <a:t>Age (years)</a:t>
                  </a:r>
                </a:p>
              </p:txBody>
            </p:sp>
            <p:graphicFrame>
              <p:nvGraphicFramePr>
                <p:cNvPr id="173" name="Chart 172"/>
                <p:cNvGraphicFramePr/>
                <p:nvPr/>
              </p:nvGraphicFramePr>
              <p:xfrm>
                <a:off x="4919092" y="2962714"/>
                <a:ext cx="3542494" cy="2732757"/>
              </p:xfrm>
              <a:graphic>
                <a:graphicData uri="http://schemas.openxmlformats.org/drawingml/2006/chart">
                  <c:chart xmlns:c="http://schemas.openxmlformats.org/drawingml/2006/chart" xmlns:r="http://schemas.openxmlformats.org/officeDocument/2006/relationships" r:id="rId3"/>
                </a:graphicData>
              </a:graphic>
            </p:graphicFrame>
          </p:grpSp>
        </p:grpSp>
        <p:grpSp>
          <p:nvGrpSpPr>
            <p:cNvPr id="151" name="Group 150">
              <a:extLst>
                <a:ext uri="{FF2B5EF4-FFF2-40B4-BE49-F238E27FC236}">
                  <a16:creationId xmlns:a16="http://schemas.microsoft.com/office/drawing/2014/main" id="{17D21FDF-E691-4CE2-93C1-77DBD4CFEBB8}"/>
                </a:ext>
              </a:extLst>
            </p:cNvPr>
            <p:cNvGrpSpPr/>
            <p:nvPr/>
          </p:nvGrpSpPr>
          <p:grpSpPr>
            <a:xfrm>
              <a:off x="914390" y="3243776"/>
              <a:ext cx="3575590" cy="2546945"/>
              <a:chOff x="1032772" y="3243776"/>
              <a:chExt cx="3575590" cy="2546945"/>
            </a:xfrm>
          </p:grpSpPr>
          <p:graphicFrame>
            <p:nvGraphicFramePr>
              <p:cNvPr id="168" name="Chart 167"/>
              <p:cNvGraphicFramePr/>
              <p:nvPr/>
            </p:nvGraphicFramePr>
            <p:xfrm>
              <a:off x="1032772" y="3243776"/>
              <a:ext cx="3575590" cy="2546945"/>
            </p:xfrm>
            <a:graphic>
              <a:graphicData uri="http://schemas.openxmlformats.org/drawingml/2006/chart">
                <c:chart xmlns:c="http://schemas.openxmlformats.org/drawingml/2006/chart" xmlns:r="http://schemas.openxmlformats.org/officeDocument/2006/relationships" r:id="rId4"/>
              </a:graphicData>
            </a:graphic>
          </p:graphicFrame>
          <p:sp>
            <p:nvSpPr>
              <p:cNvPr id="169" name="Text Box 9"/>
              <p:cNvSpPr txBox="1">
                <a:spLocks noChangeArrowheads="1"/>
              </p:cNvSpPr>
              <p:nvPr/>
            </p:nvSpPr>
            <p:spPr bwMode="auto">
              <a:xfrm rot="16200000">
                <a:off x="2753100" y="4052523"/>
                <a:ext cx="369332" cy="302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1" i="0" u="none" strike="noStrike" kern="1200" cap="none" spc="0" normalizeH="0" baseline="0" noProof="0" dirty="0">
                    <a:ln>
                      <a:noFill/>
                    </a:ln>
                    <a:solidFill>
                      <a:prstClr val="black"/>
                    </a:solidFill>
                    <a:effectLst/>
                    <a:uLnTx/>
                    <a:uFillTx/>
                    <a:latin typeface="Poppins Light"/>
                    <a:ea typeface="+mn-ea"/>
                    <a:cs typeface="Arial" panose="020B0604020202020204" pitchFamily="34" charset="0"/>
                  </a:rPr>
                  <a:t>Age (years)</a:t>
                </a:r>
              </a:p>
            </p:txBody>
          </p:sp>
        </p:grpSp>
        <p:grpSp>
          <p:nvGrpSpPr>
            <p:cNvPr id="152" name="Group 151"/>
            <p:cNvGrpSpPr/>
            <p:nvPr/>
          </p:nvGrpSpPr>
          <p:grpSpPr>
            <a:xfrm>
              <a:off x="1437798" y="3071079"/>
              <a:ext cx="2206656" cy="424143"/>
              <a:chOff x="-4399819" y="2644612"/>
              <a:chExt cx="2206656" cy="514103"/>
            </a:xfrm>
          </p:grpSpPr>
          <p:sp>
            <p:nvSpPr>
              <p:cNvPr id="165" name="Rectangle 164"/>
              <p:cNvSpPr/>
              <p:nvPr/>
            </p:nvSpPr>
            <p:spPr>
              <a:xfrm>
                <a:off x="-4396644" y="2761233"/>
                <a:ext cx="90000" cy="109089"/>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166" name="Rectangle 165"/>
              <p:cNvSpPr/>
              <p:nvPr/>
            </p:nvSpPr>
            <p:spPr>
              <a:xfrm>
                <a:off x="-4399819" y="2982218"/>
                <a:ext cx="90000" cy="109089"/>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167" name="TextBox 166"/>
              <p:cNvSpPr txBox="1"/>
              <p:nvPr/>
            </p:nvSpPr>
            <p:spPr>
              <a:xfrm>
                <a:off x="-4319303" y="2644612"/>
                <a:ext cx="2126140" cy="51410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accent5"/>
                    </a:solidFill>
                    <a:effectLst/>
                    <a:uLnTx/>
                    <a:uFillTx/>
                    <a:latin typeface="Poppins Light"/>
                    <a:ea typeface="+mn-ea"/>
                    <a:cs typeface="Arial" panose="020B0604020202020204" pitchFamily="34" charset="0"/>
                  </a:rPr>
                  <a:t>Total testosterone &lt;8 nmol/L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accent5"/>
                    </a:solidFill>
                    <a:effectLst/>
                    <a:uLnTx/>
                    <a:uFillTx/>
                    <a:latin typeface="Poppins Light"/>
                    <a:ea typeface="+mn-ea"/>
                    <a:cs typeface="Arial" panose="020B0604020202020204" pitchFamily="34" charset="0"/>
                  </a:rPr>
                  <a:t>Total testosterone &lt;12 nmol/L</a:t>
                </a:r>
              </a:p>
            </p:txBody>
          </p:sp>
        </p:grpSp>
        <p:sp>
          <p:nvSpPr>
            <p:cNvPr id="153" name="Text Box 9"/>
            <p:cNvSpPr txBox="1">
              <a:spLocks noChangeArrowheads="1"/>
            </p:cNvSpPr>
            <p:nvPr/>
          </p:nvSpPr>
          <p:spPr bwMode="auto">
            <a:xfrm rot="10800000">
              <a:off x="617103" y="3697743"/>
              <a:ext cx="369332" cy="124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1" i="0" u="none" strike="noStrike" kern="1200" cap="none" spc="0" normalizeH="0" baseline="0" noProof="0" dirty="0">
                  <a:ln>
                    <a:noFill/>
                  </a:ln>
                  <a:solidFill>
                    <a:prstClr val="black"/>
                  </a:solidFill>
                  <a:effectLst/>
                  <a:uLnTx/>
                  <a:uFillTx/>
                  <a:latin typeface="Poppins Light"/>
                  <a:ea typeface="+mn-ea"/>
                  <a:cs typeface="Arial" panose="020B0604020202020204" pitchFamily="34" charset="0"/>
                </a:rPr>
                <a:t>Patients (%)</a:t>
              </a:r>
            </a:p>
          </p:txBody>
        </p:sp>
        <p:grpSp>
          <p:nvGrpSpPr>
            <p:cNvPr id="154" name="Group 153"/>
            <p:cNvGrpSpPr/>
            <p:nvPr/>
          </p:nvGrpSpPr>
          <p:grpSpPr>
            <a:xfrm>
              <a:off x="5417342" y="3071078"/>
              <a:ext cx="3164335" cy="254486"/>
              <a:chOff x="2353196" y="2837259"/>
              <a:chExt cx="3164335" cy="308462"/>
            </a:xfrm>
          </p:grpSpPr>
          <p:sp>
            <p:nvSpPr>
              <p:cNvPr id="160" name="Rectangle 159"/>
              <p:cNvSpPr/>
              <p:nvPr/>
            </p:nvSpPr>
            <p:spPr>
              <a:xfrm>
                <a:off x="2353196" y="2953882"/>
                <a:ext cx="90000" cy="109089"/>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162" name="TextBox 161"/>
              <p:cNvSpPr txBox="1"/>
              <p:nvPr/>
            </p:nvSpPr>
            <p:spPr>
              <a:xfrm>
                <a:off x="2428470" y="2837259"/>
                <a:ext cx="3089061" cy="3084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accent5"/>
                    </a:solidFill>
                    <a:effectLst/>
                    <a:uLnTx/>
                    <a:uFillTx/>
                    <a:latin typeface="Poppins Light"/>
                    <a:ea typeface="+mn-ea"/>
                    <a:cs typeface="Arial" panose="020B0604020202020204" pitchFamily="34" charset="0"/>
                  </a:rPr>
                  <a:t>Calculated free testosterone &lt;0.255 nmol/L</a:t>
                </a:r>
              </a:p>
            </p:txBody>
          </p:sp>
        </p:grpSp>
        <p:grpSp>
          <p:nvGrpSpPr>
            <p:cNvPr id="155" name="Group 154">
              <a:extLst>
                <a:ext uri="{FF2B5EF4-FFF2-40B4-BE49-F238E27FC236}">
                  <a16:creationId xmlns:a16="http://schemas.microsoft.com/office/drawing/2014/main" id="{B0C9661C-643D-4FBF-B523-0FFF5BA70D92}"/>
                </a:ext>
              </a:extLst>
            </p:cNvPr>
            <p:cNvGrpSpPr/>
            <p:nvPr/>
          </p:nvGrpSpPr>
          <p:grpSpPr>
            <a:xfrm>
              <a:off x="576697" y="2738568"/>
              <a:ext cx="7990606" cy="2992377"/>
              <a:chOff x="576697" y="2852329"/>
              <a:chExt cx="7990606" cy="2992377"/>
            </a:xfrm>
          </p:grpSpPr>
          <p:sp>
            <p:nvSpPr>
              <p:cNvPr id="158" name="Rounded Rectangle 57">
                <a:extLst>
                  <a:ext uri="{FF2B5EF4-FFF2-40B4-BE49-F238E27FC236}">
                    <a16:creationId xmlns:a16="http://schemas.microsoft.com/office/drawing/2014/main" id="{F941FD8A-7B23-4A87-BA3D-9D20F04480D3}"/>
                  </a:ext>
                </a:extLst>
              </p:cNvPr>
              <p:cNvSpPr/>
              <p:nvPr/>
            </p:nvSpPr>
            <p:spPr>
              <a:xfrm>
                <a:off x="576697" y="2852329"/>
                <a:ext cx="7990606" cy="2992377"/>
              </a:xfrm>
              <a:prstGeom prst="roundRect">
                <a:avLst>
                  <a:gd name="adj" fmla="val 5052"/>
                </a:avLst>
              </a:prstGeom>
              <a:no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157" name="Round Same Side Corner Rectangle 58">
                <a:extLst>
                  <a:ext uri="{FF2B5EF4-FFF2-40B4-BE49-F238E27FC236}">
                    <a16:creationId xmlns:a16="http://schemas.microsoft.com/office/drawing/2014/main" id="{6045B5A1-5178-4CEA-BC67-88F0462B868D}"/>
                  </a:ext>
                </a:extLst>
              </p:cNvPr>
              <p:cNvSpPr/>
              <p:nvPr/>
            </p:nvSpPr>
            <p:spPr>
              <a:xfrm>
                <a:off x="576697" y="2852329"/>
                <a:ext cx="7990606" cy="309600"/>
              </a:xfrm>
              <a:prstGeom prst="round2SameRect">
                <a:avLst>
                  <a:gd name="adj1" fmla="val 50000"/>
                  <a:gd name="adj2" fmla="val 0"/>
                </a:avLst>
              </a:prstGeom>
              <a:solidFill>
                <a:schemeClr val="accent2"/>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Poppins Light"/>
                    <a:ea typeface="+mn-ea"/>
                    <a:cs typeface="+mn-cs"/>
                  </a:rPr>
                  <a:t>Proportion of men with low or borderline low testosterone levels per decade of life (n=180)</a:t>
                </a:r>
                <a:endParaRPr kumimoji="0" lang="en-GB" sz="1400" b="1" i="0" u="none" strike="noStrike" kern="1200" cap="none" spc="0" normalizeH="0" baseline="30000" noProof="0" dirty="0">
                  <a:ln>
                    <a:noFill/>
                  </a:ln>
                  <a:solidFill>
                    <a:prstClr val="white"/>
                  </a:solidFill>
                  <a:effectLst/>
                  <a:uLnTx/>
                  <a:uFillTx/>
                  <a:latin typeface="Poppins Light"/>
                  <a:ea typeface="+mn-ea"/>
                  <a:cs typeface="+mn-cs"/>
                </a:endParaRPr>
              </a:p>
            </p:txBody>
          </p:sp>
        </p:grpSp>
      </p:grpSp>
    </p:spTree>
    <p:extLst>
      <p:ext uri="{BB962C8B-B14F-4D97-AF65-F5344CB8AC3E}">
        <p14:creationId xmlns:p14="http://schemas.microsoft.com/office/powerpoint/2010/main" val="4044230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52400"/>
            <a:ext cx="324040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a:extLst>
              <a:ext uri="{FF2B5EF4-FFF2-40B4-BE49-F238E27FC236}">
                <a16:creationId xmlns:a16="http://schemas.microsoft.com/office/drawing/2014/main" id="{B124D338-AE27-4339-A753-633382A37725}"/>
              </a:ext>
            </a:extLst>
          </p:cNvPr>
          <p:cNvSpPr>
            <a:spLocks noGrp="1"/>
          </p:cNvSpPr>
          <p:nvPr>
            <p:ph type="ctrTitle"/>
          </p:nvPr>
        </p:nvSpPr>
        <p:spPr>
          <a:xfrm>
            <a:off x="369205" y="301752"/>
            <a:ext cx="8674211" cy="1960050"/>
          </a:xfrm>
        </p:spPr>
        <p:txBody>
          <a:bodyPr>
            <a:normAutofit/>
          </a:bodyPr>
          <a:lstStyle/>
          <a:p>
            <a:r>
              <a:rPr lang="en-GB" sz="4300" dirty="0"/>
              <a:t>Testosterone &amp; </a:t>
            </a:r>
            <a:br>
              <a:rPr lang="en-GB" sz="4300" dirty="0"/>
            </a:br>
            <a:r>
              <a:rPr lang="en-GB" sz="4300" dirty="0"/>
              <a:t>Testosterone Deficiency (TD)</a:t>
            </a:r>
          </a:p>
        </p:txBody>
      </p:sp>
    </p:spTree>
    <p:extLst>
      <p:ext uri="{BB962C8B-B14F-4D97-AF65-F5344CB8AC3E}">
        <p14:creationId xmlns:p14="http://schemas.microsoft.com/office/powerpoint/2010/main" val="20240280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5" y="152401"/>
            <a:ext cx="11354539" cy="976489"/>
          </a:xfrm>
        </p:spPr>
        <p:txBody>
          <a:bodyPr>
            <a:noAutofit/>
          </a:bodyPr>
          <a:lstStyle/>
          <a:p>
            <a:pPr algn="ctr"/>
            <a:r>
              <a:rPr lang="en-GB" sz="3600" spc="-20" dirty="0">
                <a:solidFill>
                  <a:schemeClr val="accent5"/>
                </a:solidFill>
              </a:rPr>
              <a:t>Low testosterone and </a:t>
            </a:r>
            <a:r>
              <a:rPr lang="en-GB" sz="3600" spc="-20" dirty="0" err="1">
                <a:solidFill>
                  <a:schemeClr val="accent5"/>
                </a:solidFill>
              </a:rPr>
              <a:t>hypogonadal</a:t>
            </a:r>
            <a:r>
              <a:rPr lang="en-GB" sz="3600" spc="-20" dirty="0">
                <a:solidFill>
                  <a:schemeClr val="accent5"/>
                </a:solidFill>
              </a:rPr>
              <a:t> symptoms are common in men with T2DM</a:t>
            </a:r>
          </a:p>
        </p:txBody>
      </p:sp>
      <p:sp>
        <p:nvSpPr>
          <p:cNvPr id="63" name="TextBox 62"/>
          <p:cNvSpPr txBox="1"/>
          <p:nvPr/>
        </p:nvSpPr>
        <p:spPr>
          <a:xfrm>
            <a:off x="1523999" y="6055893"/>
            <a:ext cx="9144001" cy="24622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NHS, UK National Health Service; T2DM, type 2 diabetes mellitus</a:t>
            </a:r>
          </a:p>
        </p:txBody>
      </p:sp>
      <p:grpSp>
        <p:nvGrpSpPr>
          <p:cNvPr id="3" name="Group 2"/>
          <p:cNvGrpSpPr/>
          <p:nvPr/>
        </p:nvGrpSpPr>
        <p:grpSpPr>
          <a:xfrm>
            <a:off x="2851169" y="1267946"/>
            <a:ext cx="4688958" cy="4588208"/>
            <a:chOff x="2527768" y="1450830"/>
            <a:chExt cx="4104289" cy="4016102"/>
          </a:xfrm>
        </p:grpSpPr>
        <p:sp>
          <p:nvSpPr>
            <p:cNvPr id="12" name="Rectangle 11"/>
            <p:cNvSpPr/>
            <p:nvPr/>
          </p:nvSpPr>
          <p:spPr>
            <a:xfrm>
              <a:off x="2527768" y="1450830"/>
              <a:ext cx="4104289" cy="4016102"/>
            </a:xfrm>
            <a:prstGeom prst="rect">
              <a:avLst/>
            </a:prstGeom>
            <a:solidFill>
              <a:schemeClr val="bg1"/>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479D94DE-72D8-4E60-B25E-CF130ABEF580}"/>
                </a:ext>
              </a:extLst>
            </p:cNvPr>
            <p:cNvPicPr>
              <a:picLocks noChangeAspect="1"/>
            </p:cNvPicPr>
            <p:nvPr/>
          </p:nvPicPr>
          <p:blipFill>
            <a:blip r:embed="rId3"/>
            <a:stretch>
              <a:fillRect/>
            </a:stretch>
          </p:blipFill>
          <p:spPr>
            <a:xfrm>
              <a:off x="2997624" y="1543934"/>
              <a:ext cx="1435199" cy="614603"/>
            </a:xfrm>
            <a:prstGeom prst="rect">
              <a:avLst/>
            </a:prstGeom>
          </p:spPr>
        </p:pic>
        <p:pic>
          <p:nvPicPr>
            <p:cNvPr id="14" name="Picture 13">
              <a:extLst>
                <a:ext uri="{FF2B5EF4-FFF2-40B4-BE49-F238E27FC236}">
                  <a16:creationId xmlns:a16="http://schemas.microsoft.com/office/drawing/2014/main" id="{18DF7CD8-4D2E-4423-81B2-2325AC0BA52A}"/>
                </a:ext>
              </a:extLst>
            </p:cNvPr>
            <p:cNvPicPr>
              <a:picLocks noChangeAspect="1"/>
            </p:cNvPicPr>
            <p:nvPr/>
          </p:nvPicPr>
          <p:blipFill>
            <a:blip r:embed="rId4"/>
            <a:stretch>
              <a:fillRect/>
            </a:stretch>
          </p:blipFill>
          <p:spPr>
            <a:xfrm>
              <a:off x="4780023" y="1864699"/>
              <a:ext cx="1296324" cy="264066"/>
            </a:xfrm>
            <a:prstGeom prst="rect">
              <a:avLst/>
            </a:prstGeom>
          </p:spPr>
        </p:pic>
        <p:pic>
          <p:nvPicPr>
            <p:cNvPr id="15" name="Picture 14">
              <a:extLst>
                <a:ext uri="{FF2B5EF4-FFF2-40B4-BE49-F238E27FC236}">
                  <a16:creationId xmlns:a16="http://schemas.microsoft.com/office/drawing/2014/main" id="{F616D0B0-FA25-4AE2-B7B3-1C4670807162}"/>
                </a:ext>
              </a:extLst>
            </p:cNvPr>
            <p:cNvPicPr>
              <a:picLocks noChangeAspect="1"/>
            </p:cNvPicPr>
            <p:nvPr/>
          </p:nvPicPr>
          <p:blipFill>
            <a:blip r:embed="rId5"/>
            <a:stretch>
              <a:fillRect/>
            </a:stretch>
          </p:blipFill>
          <p:spPr>
            <a:xfrm>
              <a:off x="4780023" y="1537642"/>
              <a:ext cx="952127" cy="265497"/>
            </a:xfrm>
            <a:prstGeom prst="rect">
              <a:avLst/>
            </a:prstGeom>
          </p:spPr>
        </p:pic>
        <p:pic>
          <p:nvPicPr>
            <p:cNvPr id="16" name="Picture 15">
              <a:extLst>
                <a:ext uri="{FF2B5EF4-FFF2-40B4-BE49-F238E27FC236}">
                  <a16:creationId xmlns:a16="http://schemas.microsoft.com/office/drawing/2014/main" id="{97EB8ABC-40E1-420F-8C34-1A15CDA5905A}"/>
                </a:ext>
              </a:extLst>
            </p:cNvPr>
            <p:cNvPicPr>
              <a:picLocks noChangeAspect="1"/>
            </p:cNvPicPr>
            <p:nvPr/>
          </p:nvPicPr>
          <p:blipFill>
            <a:blip r:embed="rId6"/>
            <a:stretch>
              <a:fillRect/>
            </a:stretch>
          </p:blipFill>
          <p:spPr>
            <a:xfrm>
              <a:off x="2611233" y="2249190"/>
              <a:ext cx="3916858" cy="901559"/>
            </a:xfrm>
            <a:prstGeom prst="rect">
              <a:avLst/>
            </a:prstGeom>
          </p:spPr>
        </p:pic>
        <p:pic>
          <p:nvPicPr>
            <p:cNvPr id="17" name="Picture 16">
              <a:extLst>
                <a:ext uri="{FF2B5EF4-FFF2-40B4-BE49-F238E27FC236}">
                  <a16:creationId xmlns:a16="http://schemas.microsoft.com/office/drawing/2014/main" id="{D19C88C3-0CA4-4297-BE21-B31837562469}"/>
                </a:ext>
              </a:extLst>
            </p:cNvPr>
            <p:cNvPicPr>
              <a:picLocks noChangeAspect="1"/>
            </p:cNvPicPr>
            <p:nvPr/>
          </p:nvPicPr>
          <p:blipFill>
            <a:blip r:embed="rId7"/>
            <a:stretch>
              <a:fillRect/>
            </a:stretch>
          </p:blipFill>
          <p:spPr>
            <a:xfrm>
              <a:off x="3192488" y="4937335"/>
              <a:ext cx="2759023" cy="435247"/>
            </a:xfrm>
            <a:prstGeom prst="rect">
              <a:avLst/>
            </a:prstGeom>
          </p:spPr>
        </p:pic>
        <p:pic>
          <p:nvPicPr>
            <p:cNvPr id="18" name="Picture 17">
              <a:extLst>
                <a:ext uri="{FF2B5EF4-FFF2-40B4-BE49-F238E27FC236}">
                  <a16:creationId xmlns:a16="http://schemas.microsoft.com/office/drawing/2014/main" id="{086ECEDA-F5ED-46E5-909A-1C51687B17AA}"/>
                </a:ext>
              </a:extLst>
            </p:cNvPr>
            <p:cNvPicPr>
              <a:picLocks noChangeAspect="1"/>
            </p:cNvPicPr>
            <p:nvPr/>
          </p:nvPicPr>
          <p:blipFill>
            <a:blip r:embed="rId8"/>
            <a:stretch>
              <a:fillRect/>
            </a:stretch>
          </p:blipFill>
          <p:spPr>
            <a:xfrm>
              <a:off x="2612793" y="3271174"/>
              <a:ext cx="3918411" cy="1566288"/>
            </a:xfrm>
            <a:prstGeom prst="rect">
              <a:avLst/>
            </a:prstGeom>
          </p:spPr>
        </p:pic>
      </p:grpSp>
      <p:grpSp>
        <p:nvGrpSpPr>
          <p:cNvPr id="7" name="Group 6"/>
          <p:cNvGrpSpPr/>
          <p:nvPr/>
        </p:nvGrpSpPr>
        <p:grpSpPr>
          <a:xfrm>
            <a:off x="7340498" y="3555624"/>
            <a:ext cx="3049850" cy="956652"/>
            <a:chOff x="6224470" y="3541556"/>
            <a:chExt cx="3049850" cy="956652"/>
          </a:xfrm>
        </p:grpSpPr>
        <p:sp>
          <p:nvSpPr>
            <p:cNvPr id="5" name="Pentagon 4"/>
            <p:cNvSpPr/>
            <p:nvPr/>
          </p:nvSpPr>
          <p:spPr>
            <a:xfrm flipH="1">
              <a:off x="6224470" y="3562050"/>
              <a:ext cx="3049850" cy="894705"/>
            </a:xfrm>
            <a:prstGeom prst="homePlate">
              <a:avLst>
                <a:gd name="adj" fmla="val 31132"/>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19" name="Content Placeholder 2"/>
            <p:cNvSpPr txBox="1">
              <a:spLocks/>
            </p:cNvSpPr>
            <p:nvPr/>
          </p:nvSpPr>
          <p:spPr>
            <a:xfrm>
              <a:off x="7442014" y="3562516"/>
              <a:ext cx="1832306" cy="935692"/>
            </a:xfrm>
            <a:prstGeom prst="rect">
              <a:avLst/>
            </a:prstGeom>
          </p:spPr>
          <p:txBody>
            <a:bodyPr vert="horz" lIns="91440" tIns="45720" rIns="91440" bIns="45720" rtlCol="0" anchor="ctr">
              <a:no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005294"/>
                </a:buClr>
                <a:buSzTx/>
                <a:buFont typeface="Arial"/>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mn-cs"/>
                </a:rPr>
                <a:t>of men with T2DM have testosterone levels &lt;12 </a:t>
              </a:r>
              <a:r>
                <a:rPr kumimoji="0" lang="en-GB" sz="1600" b="1" i="0" u="none" strike="noStrike" kern="1200" cap="none" spc="0" normalizeH="0" baseline="0" noProof="0" dirty="0" err="1">
                  <a:ln>
                    <a:noFill/>
                  </a:ln>
                  <a:solidFill>
                    <a:prstClr val="white"/>
                  </a:solidFill>
                  <a:effectLst/>
                  <a:uLnTx/>
                  <a:uFillTx/>
                  <a:latin typeface="Calibri"/>
                  <a:ea typeface="+mn-ea"/>
                  <a:cs typeface="+mn-cs"/>
                </a:rPr>
                <a:t>nmol</a:t>
              </a:r>
              <a:r>
                <a:rPr kumimoji="0" lang="en-GB" sz="1600" b="1" i="0" u="none" strike="noStrike" kern="1200" cap="none" spc="0" normalizeH="0" baseline="0" noProof="0" dirty="0">
                  <a:ln>
                    <a:noFill/>
                  </a:ln>
                  <a:solidFill>
                    <a:prstClr val="white"/>
                  </a:solidFill>
                  <a:effectLst/>
                  <a:uLnTx/>
                  <a:uFillTx/>
                  <a:latin typeface="Calibri"/>
                  <a:ea typeface="+mn-ea"/>
                  <a:cs typeface="+mn-cs"/>
                </a:rPr>
                <a:t>/L</a:t>
              </a:r>
              <a:endParaRPr kumimoji="0" lang="en-GB" sz="1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Content Placeholder 2"/>
            <p:cNvSpPr txBox="1">
              <a:spLocks/>
            </p:cNvSpPr>
            <p:nvPr/>
          </p:nvSpPr>
          <p:spPr>
            <a:xfrm>
              <a:off x="6246053" y="3541556"/>
              <a:ext cx="1450918" cy="935692"/>
            </a:xfrm>
            <a:prstGeom prst="rect">
              <a:avLst/>
            </a:prstGeom>
          </p:spPr>
          <p:txBody>
            <a:bodyPr vert="horz" lIns="91440" tIns="45720" rIns="91440" bIns="45720" rtlCol="0" anchor="ctr">
              <a:no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
                  <a:srgbClr val="005294"/>
                </a:buClr>
                <a:buSzTx/>
                <a:buFont typeface="Arial"/>
                <a:buNone/>
                <a:tabLst/>
                <a:defRPr/>
              </a:pPr>
              <a:r>
                <a:rPr kumimoji="0" lang="en-GB" sz="4400" b="1" i="0" u="none" strike="noStrike" kern="1200" cap="none" spc="0" normalizeH="0" baseline="0" noProof="0" dirty="0">
                  <a:ln>
                    <a:noFill/>
                  </a:ln>
                  <a:solidFill>
                    <a:prstClr val="white"/>
                  </a:solidFill>
                  <a:effectLst/>
                  <a:uLnTx/>
                  <a:uFillTx/>
                  <a:latin typeface="Calibri"/>
                  <a:ea typeface="+mn-ea"/>
                  <a:cs typeface="+mn-cs"/>
                </a:rPr>
                <a:t>40%</a:t>
              </a:r>
              <a:endParaRPr kumimoji="0" lang="en-GB" sz="4000" b="1"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7481076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920" y="76202"/>
            <a:ext cx="10353794" cy="1015752"/>
          </a:xfrm>
        </p:spPr>
        <p:txBody>
          <a:bodyPr>
            <a:normAutofit/>
          </a:bodyPr>
          <a:lstStyle/>
          <a:p>
            <a:r>
              <a:rPr lang="en-GB" sz="4000" dirty="0">
                <a:solidFill>
                  <a:schemeClr val="accent5"/>
                </a:solidFill>
              </a:rPr>
              <a:t>Low testosterone and T2DM are linked</a:t>
            </a:r>
          </a:p>
        </p:txBody>
      </p:sp>
      <p:sp>
        <p:nvSpPr>
          <p:cNvPr id="3" name="Content Placeholder 2"/>
          <p:cNvSpPr>
            <a:spLocks noGrp="1"/>
          </p:cNvSpPr>
          <p:nvPr>
            <p:ph idx="1"/>
          </p:nvPr>
        </p:nvSpPr>
        <p:spPr>
          <a:xfrm>
            <a:off x="346228" y="1242948"/>
            <a:ext cx="10919534" cy="4246766"/>
          </a:xfrm>
        </p:spPr>
        <p:txBody>
          <a:bodyPr>
            <a:normAutofit/>
          </a:bodyPr>
          <a:lstStyle/>
          <a:p>
            <a:r>
              <a:rPr lang="en-GB" sz="1800" dirty="0">
                <a:solidFill>
                  <a:schemeClr val="accent5"/>
                </a:solidFill>
              </a:rPr>
              <a:t>In a study of 1,413 men aged ≥20 years in NHANES III, those in the first (lowest) </a:t>
            </a:r>
            <a:r>
              <a:rPr lang="en-GB" sz="1800" dirty="0" err="1">
                <a:solidFill>
                  <a:schemeClr val="accent5"/>
                </a:solidFill>
              </a:rPr>
              <a:t>tertiles</a:t>
            </a:r>
            <a:r>
              <a:rPr lang="en-GB" sz="1800" dirty="0">
                <a:solidFill>
                  <a:schemeClr val="accent5"/>
                </a:solidFill>
              </a:rPr>
              <a:t> of low free and total testosterone were </a:t>
            </a:r>
            <a:r>
              <a:rPr lang="en-GB" sz="1800" b="1" dirty="0">
                <a:solidFill>
                  <a:schemeClr val="accent5"/>
                </a:solidFill>
              </a:rPr>
              <a:t>four times more likely to have diabetes</a:t>
            </a:r>
            <a:r>
              <a:rPr lang="en-GB" sz="1800" dirty="0">
                <a:solidFill>
                  <a:schemeClr val="accent5"/>
                </a:solidFill>
              </a:rPr>
              <a:t> than those in the third </a:t>
            </a:r>
            <a:r>
              <a:rPr lang="en-GB" sz="1800" dirty="0" err="1">
                <a:solidFill>
                  <a:schemeClr val="accent5"/>
                </a:solidFill>
              </a:rPr>
              <a:t>tertiles</a:t>
            </a:r>
            <a:r>
              <a:rPr lang="en-GB" sz="1800" baseline="30000" dirty="0">
                <a:solidFill>
                  <a:schemeClr val="accent5"/>
                </a:solidFill>
              </a:rPr>
              <a:t> </a:t>
            </a:r>
            <a:r>
              <a:rPr lang="en-GB" sz="1800" dirty="0">
                <a:solidFill>
                  <a:schemeClr val="accent5"/>
                </a:solidFill>
              </a:rPr>
              <a:t>[OR 4.12 (95% CI: 1.25 to 13.55 and OR 3.93 (95% CI: 1.39 to 11.13), respectively]</a:t>
            </a:r>
            <a:r>
              <a:rPr lang="en-GB" sz="1800" baseline="30000" dirty="0">
                <a:solidFill>
                  <a:schemeClr val="accent5"/>
                </a:solidFill>
              </a:rPr>
              <a:t>1</a:t>
            </a:r>
          </a:p>
          <a:p>
            <a:pPr marL="0" indent="0">
              <a:buNone/>
            </a:pPr>
            <a:endParaRPr lang="en-GB" sz="1800" dirty="0">
              <a:solidFill>
                <a:schemeClr val="accent5"/>
              </a:solidFill>
            </a:endParaRPr>
          </a:p>
          <a:p>
            <a:r>
              <a:rPr lang="en-GB" sz="1800" dirty="0">
                <a:solidFill>
                  <a:schemeClr val="accent5"/>
                </a:solidFill>
              </a:rPr>
              <a:t>A meta-analysis of 37 prospective and cross-sectional studies showed that:</a:t>
            </a:r>
            <a:r>
              <a:rPr lang="en-GB" sz="1800" baseline="30000" dirty="0">
                <a:solidFill>
                  <a:schemeClr val="accent5"/>
                </a:solidFill>
              </a:rPr>
              <a:t>2</a:t>
            </a:r>
            <a:r>
              <a:rPr lang="en-GB" sz="1800" dirty="0">
                <a:solidFill>
                  <a:schemeClr val="accent5"/>
                </a:solidFill>
              </a:rPr>
              <a:t> </a:t>
            </a:r>
          </a:p>
          <a:p>
            <a:pPr lvl="1"/>
            <a:r>
              <a:rPr lang="en-GB" sz="1800" dirty="0">
                <a:solidFill>
                  <a:schemeClr val="accent5"/>
                </a:solidFill>
              </a:rPr>
              <a:t>After adjusting for age and BMI, </a:t>
            </a:r>
            <a:r>
              <a:rPr lang="en-GB" sz="1800" b="1" dirty="0">
                <a:solidFill>
                  <a:schemeClr val="accent5"/>
                </a:solidFill>
              </a:rPr>
              <a:t>T2DM was associated with lower total testosterone levels</a:t>
            </a:r>
            <a:r>
              <a:rPr lang="en-GB" sz="1800" dirty="0">
                <a:solidFill>
                  <a:schemeClr val="accent5"/>
                </a:solidFill>
              </a:rPr>
              <a:t> (p&lt;0.0001)</a:t>
            </a:r>
          </a:p>
          <a:p>
            <a:pPr lvl="1"/>
            <a:r>
              <a:rPr lang="en-GB" sz="1800" dirty="0">
                <a:solidFill>
                  <a:schemeClr val="accent5"/>
                </a:solidFill>
              </a:rPr>
              <a:t>Analysis of longitudinal studies demonstrated that baseline total testosterone was significantly lower among patients with incident diabetes versus controls [HR -2.08 (95% CI: -3.57 to -0.59); p&lt;0.001]</a:t>
            </a:r>
          </a:p>
          <a:p>
            <a:pPr lvl="1"/>
            <a:r>
              <a:rPr lang="en-GB" sz="1800" dirty="0">
                <a:solidFill>
                  <a:schemeClr val="accent5"/>
                </a:solidFill>
              </a:rPr>
              <a:t>Analysis of RCTs showed that </a:t>
            </a:r>
            <a:r>
              <a:rPr lang="en-GB" sz="1800" dirty="0" err="1">
                <a:solidFill>
                  <a:schemeClr val="accent5"/>
                </a:solidFill>
              </a:rPr>
              <a:t>TTh</a:t>
            </a:r>
            <a:r>
              <a:rPr lang="en-GB" sz="1800" dirty="0">
                <a:solidFill>
                  <a:schemeClr val="accent5"/>
                </a:solidFill>
              </a:rPr>
              <a:t> was associated with a significant reduction in fasting plasma glucose, HbA</a:t>
            </a:r>
            <a:r>
              <a:rPr lang="en-GB" sz="1800" baseline="-25000" dirty="0">
                <a:solidFill>
                  <a:schemeClr val="accent5"/>
                </a:solidFill>
              </a:rPr>
              <a:t>1c</a:t>
            </a:r>
            <a:r>
              <a:rPr lang="en-GB" sz="1800" dirty="0">
                <a:solidFill>
                  <a:schemeClr val="accent5"/>
                </a:solidFill>
              </a:rPr>
              <a:t>, fat mass and triglycerides</a:t>
            </a:r>
          </a:p>
        </p:txBody>
      </p:sp>
      <p:sp>
        <p:nvSpPr>
          <p:cNvPr id="7" name="TextBox 6"/>
          <p:cNvSpPr txBox="1"/>
          <p:nvPr/>
        </p:nvSpPr>
        <p:spPr>
          <a:xfrm>
            <a:off x="1523999" y="5768940"/>
            <a:ext cx="10107169" cy="553998"/>
          </a:xfrm>
          <a:prstGeom prst="rect">
            <a:avLst/>
          </a:prstGeom>
          <a:noFill/>
        </p:spPr>
        <p:txBody>
          <a:bodyPr wrap="square" rtlCol="0" anchor="b">
            <a:spAutoFit/>
          </a:bodyPr>
          <a:lstStyle/>
          <a:p>
            <a:pPr marL="0" marR="0" lvl="1" indent="0" algn="l" defTabSz="457200" rtl="0" eaLnBrk="1" fontAlgn="auto" latinLnBrk="0" hangingPunct="1">
              <a:lnSpc>
                <a:spcPct val="100000"/>
              </a:lnSpc>
              <a:spcBef>
                <a:spcPts val="0"/>
              </a:spcBef>
              <a:spcAft>
                <a:spcPts val="0"/>
              </a:spcAft>
              <a:buClr>
                <a:srgbClr val="005294"/>
              </a:buClr>
              <a:buSzTx/>
              <a:buFontTx/>
              <a:buNone/>
              <a:tabLst/>
              <a:defRPr/>
            </a:pPr>
            <a:r>
              <a:rPr kumimoji="0" lang="en-GB" sz="1000" b="0" i="0" u="none" strike="noStrike" kern="1200" cap="none" spc="-10" normalizeH="0" baseline="0" noProof="0" dirty="0">
                <a:ln>
                  <a:noFill/>
                </a:ln>
                <a:solidFill>
                  <a:schemeClr val="accent5"/>
                </a:solidFill>
                <a:effectLst/>
                <a:uLnTx/>
                <a:uFillTx/>
                <a:latin typeface="Poppins Light"/>
                <a:ea typeface="+mn-ea"/>
                <a:cs typeface="+mn-cs"/>
              </a:rPr>
              <a:t>BMI, body mass index; CI, confidence interval; HbA</a:t>
            </a:r>
            <a:r>
              <a:rPr kumimoji="0" lang="en-GB" sz="1000" b="0" i="0" u="none" strike="noStrike" kern="1200" cap="none" spc="-10" normalizeH="0" baseline="-25000" noProof="0" dirty="0">
                <a:ln>
                  <a:noFill/>
                </a:ln>
                <a:solidFill>
                  <a:schemeClr val="accent5"/>
                </a:solidFill>
                <a:effectLst/>
                <a:uLnTx/>
                <a:uFillTx/>
                <a:latin typeface="Poppins Light"/>
                <a:ea typeface="+mn-ea"/>
                <a:cs typeface="+mn-cs"/>
              </a:rPr>
              <a:t>1c</a:t>
            </a:r>
            <a:r>
              <a:rPr kumimoji="0" lang="en-GB" sz="1000" b="0" i="0" u="none" strike="noStrike" kern="1200" cap="none" spc="-10" normalizeH="0" baseline="0" noProof="0" dirty="0">
                <a:ln>
                  <a:noFill/>
                </a:ln>
                <a:solidFill>
                  <a:schemeClr val="accent5"/>
                </a:solidFill>
                <a:effectLst/>
                <a:uLnTx/>
                <a:uFillTx/>
                <a:latin typeface="Poppins Light"/>
                <a:ea typeface="+mn-ea"/>
                <a:cs typeface="+mn-cs"/>
              </a:rPr>
              <a:t>, glycated haemoglobin; NHANES III, Third National Health and Nutrition Examination Survey; OR, odds ratio; </a:t>
            </a:r>
            <a:br>
              <a:rPr kumimoji="0" lang="en-GB" sz="1000" b="0" i="0" u="none" strike="noStrike" kern="1200" cap="none" spc="-10" normalizeH="0" baseline="0" noProof="0" dirty="0">
                <a:ln>
                  <a:noFill/>
                </a:ln>
                <a:solidFill>
                  <a:schemeClr val="accent5"/>
                </a:solidFill>
                <a:effectLst/>
                <a:uLnTx/>
                <a:uFillTx/>
                <a:latin typeface="Poppins Light"/>
                <a:ea typeface="+mn-ea"/>
                <a:cs typeface="+mn-cs"/>
              </a:rPr>
            </a:br>
            <a:r>
              <a:rPr kumimoji="0" lang="en-GB" sz="1000" b="0" i="0" u="none" strike="noStrike" kern="1200" cap="none" spc="-10" normalizeH="0" baseline="0" noProof="0" dirty="0">
                <a:ln>
                  <a:noFill/>
                </a:ln>
                <a:solidFill>
                  <a:schemeClr val="accent5"/>
                </a:solidFill>
                <a:effectLst/>
                <a:uLnTx/>
                <a:uFillTx/>
                <a:latin typeface="Poppins Light"/>
                <a:ea typeface="+mn-ea"/>
                <a:cs typeface="+mn-cs"/>
              </a:rPr>
              <a:t>RR, relative risk; T2DM, type 2 diabetes mellitus</a:t>
            </a:r>
          </a:p>
          <a:p>
            <a:pPr marL="0" marR="0" lvl="0" indent="0" algn="l" defTabSz="457200" rtl="0" eaLnBrk="1" fontAlgn="auto" latinLnBrk="0" hangingPunct="1">
              <a:lnSpc>
                <a:spcPct val="100000"/>
              </a:lnSpc>
              <a:spcBef>
                <a:spcPts val="0"/>
              </a:spcBef>
              <a:spcAft>
                <a:spcPts val="0"/>
              </a:spcAft>
              <a:buClr>
                <a:srgbClr val="005294"/>
              </a:buClr>
              <a:buSzTx/>
              <a:buFontTx/>
              <a:buNone/>
              <a:tabLst/>
              <a:defRPr/>
            </a:pPr>
            <a:r>
              <a:rPr kumimoji="0" lang="en-GB" sz="1000" b="1" i="0" u="none" strike="noStrike" kern="1200" cap="none" spc="0" normalizeH="0" baseline="0" noProof="0" dirty="0">
                <a:ln>
                  <a:noFill/>
                </a:ln>
                <a:solidFill>
                  <a:schemeClr val="accent5"/>
                </a:solidFill>
                <a:effectLst/>
                <a:uLnTx/>
                <a:uFillTx/>
                <a:latin typeface="Poppins Light"/>
                <a:ea typeface="+mn-ea"/>
                <a:cs typeface="+mn-cs"/>
              </a:rPr>
              <a:t>1.</a:t>
            </a: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 </a:t>
            </a:r>
            <a:r>
              <a:rPr kumimoji="0" lang="en-GB" sz="1000" b="0" i="0" u="none" strike="noStrike" kern="1200" cap="none" spc="0" normalizeH="0" baseline="0" noProof="0" dirty="0" err="1">
                <a:ln>
                  <a:noFill/>
                </a:ln>
                <a:solidFill>
                  <a:schemeClr val="accent5"/>
                </a:solidFill>
                <a:effectLst/>
                <a:uLnTx/>
                <a:uFillTx/>
                <a:latin typeface="Poppins Light"/>
                <a:ea typeface="+mn-ea"/>
                <a:cs typeface="+mn-cs"/>
              </a:rPr>
              <a:t>Selvin</a:t>
            </a: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 E </a:t>
            </a:r>
            <a:r>
              <a:rPr kumimoji="0" lang="en-GB" sz="1000" b="0" i="1" u="none" strike="noStrike" kern="1200" cap="none" spc="0" normalizeH="0" baseline="0" noProof="0" dirty="0">
                <a:ln>
                  <a:noFill/>
                </a:ln>
                <a:solidFill>
                  <a:schemeClr val="accent5"/>
                </a:solidFill>
                <a:effectLst/>
                <a:uLnTx/>
                <a:uFillTx/>
                <a:latin typeface="Poppins Light"/>
                <a:ea typeface="+mn-ea"/>
                <a:cs typeface="+mn-cs"/>
              </a:rPr>
              <a:t>et al. Diabetes Care</a:t>
            </a: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 2007;30:234–8; </a:t>
            </a:r>
            <a:r>
              <a:rPr kumimoji="0" lang="en-GB" sz="1000" b="1" i="0" u="none" strike="noStrike" kern="1200" cap="none" spc="0" normalizeH="0" baseline="0" noProof="0" dirty="0">
                <a:ln>
                  <a:noFill/>
                </a:ln>
                <a:solidFill>
                  <a:schemeClr val="accent5"/>
                </a:solidFill>
                <a:effectLst/>
                <a:uLnTx/>
                <a:uFillTx/>
                <a:latin typeface="Poppins Light"/>
                <a:ea typeface="+mn-ea"/>
                <a:cs typeface="+mn-cs"/>
              </a:rPr>
              <a:t>2.</a:t>
            </a: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 </a:t>
            </a:r>
            <a:r>
              <a:rPr kumimoji="0" lang="it-IT" sz="1000" b="0" i="0" u="none" strike="noStrike" kern="1200" cap="none" spc="0" normalizeH="0" baseline="0" noProof="0" dirty="0">
                <a:ln>
                  <a:noFill/>
                </a:ln>
                <a:solidFill>
                  <a:schemeClr val="accent5"/>
                </a:solidFill>
                <a:effectLst/>
                <a:uLnTx/>
                <a:uFillTx/>
                <a:latin typeface="Poppins Light"/>
                <a:ea typeface="+mn-ea"/>
                <a:cs typeface="+mn-cs"/>
              </a:rPr>
              <a:t>Corona G </a:t>
            </a:r>
            <a:r>
              <a:rPr kumimoji="0" lang="it-IT" sz="1000" b="0" i="1" u="none" strike="noStrike" kern="1200" cap="none" spc="0" normalizeH="0" baseline="0" noProof="0" dirty="0">
                <a:ln>
                  <a:noFill/>
                </a:ln>
                <a:solidFill>
                  <a:schemeClr val="accent5"/>
                </a:solidFill>
                <a:effectLst/>
                <a:uLnTx/>
                <a:uFillTx/>
                <a:latin typeface="Poppins Light"/>
                <a:ea typeface="+mn-ea"/>
                <a:cs typeface="+mn-cs"/>
              </a:rPr>
              <a:t>et al. </a:t>
            </a:r>
            <a:r>
              <a:rPr kumimoji="0" lang="en-GB" sz="1000" b="0" i="1" u="none" strike="noStrike" kern="1200" cap="none" spc="0" normalizeH="0" baseline="0" noProof="0" dirty="0">
                <a:ln>
                  <a:noFill/>
                </a:ln>
                <a:solidFill>
                  <a:schemeClr val="accent5"/>
                </a:solidFill>
                <a:effectLst/>
                <a:uLnTx/>
                <a:uFillTx/>
                <a:latin typeface="Poppins Light"/>
                <a:ea typeface="+mn-ea"/>
                <a:cs typeface="+mn-cs"/>
              </a:rPr>
              <a:t>J Sex Med</a:t>
            </a: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 2011;34:528–40.</a:t>
            </a:r>
          </a:p>
        </p:txBody>
      </p:sp>
    </p:spTree>
    <p:extLst>
      <p:ext uri="{BB962C8B-B14F-4D97-AF65-F5344CB8AC3E}">
        <p14:creationId xmlns:p14="http://schemas.microsoft.com/office/powerpoint/2010/main" val="17798313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06596" y="5508366"/>
            <a:ext cx="10087641" cy="861774"/>
          </a:xfrm>
          <a:prstGeom prst="rect">
            <a:avLst/>
          </a:prstGeom>
          <a:noFill/>
        </p:spPr>
        <p:txBody>
          <a:bodyPr wrap="square" rtlCol="0" anchor="b">
            <a:spAutoFit/>
          </a:bodyPr>
          <a:lstStyle/>
          <a:p>
            <a:pPr marL="0" marR="0" lvl="1" indent="0" algn="l" defTabSz="457200" rtl="0" eaLnBrk="1" fontAlgn="auto" latinLnBrk="0" hangingPunct="1">
              <a:lnSpc>
                <a:spcPct val="100000"/>
              </a:lnSpc>
              <a:spcBef>
                <a:spcPts val="0"/>
              </a:spcBef>
              <a:spcAft>
                <a:spcPts val="0"/>
              </a:spcAft>
              <a:buClr>
                <a:srgbClr val="005294"/>
              </a:buClr>
              <a:buSzTx/>
              <a:buFontTx/>
              <a:buNone/>
              <a:tabLst/>
              <a:defRPr/>
            </a:pP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AACE, American Association of Clinical Endocrinologists; ACE, American College of Endocrinology; ADA, American Diabetes Association; BSSM, British Society for Sexual Medicine; EAU, Eur</a:t>
            </a:r>
            <a:r>
              <a:rPr kumimoji="0" lang="en-GB" sz="1000" b="0" i="0" u="none" strike="noStrike" kern="1200" cap="none" spc="-10" normalizeH="0" baseline="0" noProof="0" dirty="0">
                <a:ln>
                  <a:noFill/>
                </a:ln>
                <a:solidFill>
                  <a:schemeClr val="accent5"/>
                </a:solidFill>
                <a:effectLst/>
                <a:uLnTx/>
                <a:uFillTx/>
                <a:latin typeface="Poppins Light"/>
                <a:ea typeface="+mn-ea"/>
                <a:cs typeface="+mn-cs"/>
              </a:rPr>
              <a:t>opean Associate of Urology; ED, erectile dysfunction; T2DM, type 2 diabetes mellitus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accent5"/>
                </a:solidFill>
                <a:effectLst/>
                <a:uLnTx/>
                <a:uFillTx/>
                <a:latin typeface="Poppins Light"/>
                <a:ea typeface="+mn-ea"/>
                <a:cs typeface="+mn-cs"/>
              </a:rPr>
              <a:t>1.</a:t>
            </a: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 Hackett G </a:t>
            </a:r>
            <a:r>
              <a:rPr kumimoji="0" lang="en-GB" sz="1000" b="0" i="1" u="none" strike="noStrike" kern="1200" cap="none" spc="0" normalizeH="0" baseline="0" noProof="0" dirty="0">
                <a:ln>
                  <a:noFill/>
                </a:ln>
                <a:solidFill>
                  <a:schemeClr val="accent5"/>
                </a:solidFill>
                <a:effectLst/>
                <a:uLnTx/>
                <a:uFillTx/>
                <a:latin typeface="Poppins Light"/>
                <a:ea typeface="+mn-ea"/>
                <a:cs typeface="+mn-cs"/>
              </a:rPr>
              <a:t>et al. J Sex Med</a:t>
            </a: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 2017;14:1504–23; </a:t>
            </a:r>
            <a:r>
              <a:rPr kumimoji="0" lang="en-GB" sz="1000" b="1" i="0" u="none" strike="noStrike" kern="1200" cap="none" spc="0" normalizeH="0" baseline="0" noProof="0" dirty="0">
                <a:ln>
                  <a:noFill/>
                </a:ln>
                <a:solidFill>
                  <a:schemeClr val="accent5"/>
                </a:solidFill>
                <a:effectLst/>
                <a:uLnTx/>
                <a:uFillTx/>
                <a:latin typeface="Poppins Light"/>
                <a:ea typeface="+mn-ea"/>
                <a:cs typeface="+mn-cs"/>
              </a:rPr>
              <a:t>2.</a:t>
            </a: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 Garvey WT et al. </a:t>
            </a:r>
            <a:r>
              <a:rPr kumimoji="0" lang="en-GB" sz="1000" b="0" i="0" u="none" strike="noStrike" kern="1200" cap="none" spc="0" normalizeH="0" baseline="0" noProof="0" dirty="0" err="1">
                <a:ln>
                  <a:noFill/>
                </a:ln>
                <a:solidFill>
                  <a:schemeClr val="accent5"/>
                </a:solidFill>
                <a:effectLst/>
                <a:uLnTx/>
                <a:uFillTx/>
                <a:latin typeface="Poppins Light"/>
                <a:ea typeface="+mn-ea"/>
                <a:cs typeface="+mn-cs"/>
              </a:rPr>
              <a:t>Endocr</a:t>
            </a: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 </a:t>
            </a:r>
            <a:r>
              <a:rPr kumimoji="0" lang="en-GB" sz="1000" b="0" i="0" u="none" strike="noStrike" kern="1200" cap="none" spc="0" normalizeH="0" baseline="0" noProof="0" dirty="0" err="1">
                <a:ln>
                  <a:noFill/>
                </a:ln>
                <a:solidFill>
                  <a:schemeClr val="accent5"/>
                </a:solidFill>
                <a:effectLst/>
                <a:uLnTx/>
                <a:uFillTx/>
                <a:latin typeface="Poppins Light"/>
                <a:ea typeface="+mn-ea"/>
                <a:cs typeface="+mn-cs"/>
              </a:rPr>
              <a:t>Pract</a:t>
            </a: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 2016;22(Suppl. 3):1–203; </a:t>
            </a:r>
            <a:r>
              <a:rPr kumimoji="0" lang="en-US" sz="1000" b="1" i="0" u="none" strike="noStrike" kern="1200" cap="none" spc="0" normalizeH="0" baseline="0" noProof="0" dirty="0">
                <a:ln>
                  <a:noFill/>
                </a:ln>
                <a:solidFill>
                  <a:schemeClr val="accent5"/>
                </a:solidFill>
                <a:effectLst/>
                <a:uLnTx/>
                <a:uFillTx/>
                <a:latin typeface="Poppins Light"/>
                <a:ea typeface="+mn-ea"/>
                <a:cs typeface="+mn-cs"/>
              </a:rPr>
              <a:t>3.</a:t>
            </a:r>
            <a:r>
              <a:rPr kumimoji="0" lang="en-US" sz="1000" b="0" i="0" u="none" strike="noStrike" kern="1200" cap="none" spc="0" normalizeH="0" baseline="0" noProof="0" dirty="0">
                <a:ln>
                  <a:noFill/>
                </a:ln>
                <a:solidFill>
                  <a:schemeClr val="accent5"/>
                </a:solidFill>
                <a:effectLst/>
                <a:uLnTx/>
                <a:uFillTx/>
                <a:latin typeface="Poppins Light"/>
                <a:ea typeface="+mn-ea"/>
                <a:cs typeface="+mn-cs"/>
              </a:rPr>
              <a:t> American Diabetes Association. </a:t>
            </a:r>
            <a:r>
              <a:rPr kumimoji="0" lang="en-US" sz="1000" b="0" i="1" u="none" strike="noStrike" kern="1200" cap="none" spc="0" normalizeH="0" baseline="0" noProof="0" dirty="0">
                <a:ln>
                  <a:noFill/>
                </a:ln>
                <a:solidFill>
                  <a:schemeClr val="accent5"/>
                </a:solidFill>
                <a:effectLst/>
                <a:uLnTx/>
                <a:uFillTx/>
                <a:latin typeface="Poppins Light"/>
                <a:ea typeface="+mn-ea"/>
                <a:cs typeface="+mn-cs"/>
              </a:rPr>
              <a:t>Diabetes Care</a:t>
            </a:r>
            <a:r>
              <a:rPr kumimoji="0" lang="en-US" sz="1000" b="0" i="0" u="none" strike="noStrike" kern="1200" cap="none" spc="0" normalizeH="0" baseline="0" noProof="0" dirty="0">
                <a:ln>
                  <a:noFill/>
                </a:ln>
                <a:solidFill>
                  <a:schemeClr val="accent5"/>
                </a:solidFill>
                <a:effectLst/>
                <a:uLnTx/>
                <a:uFillTx/>
                <a:latin typeface="Poppins Light"/>
                <a:ea typeface="+mn-ea"/>
                <a:cs typeface="+mn-cs"/>
              </a:rPr>
              <a:t> 2019;42(Suppl.1):S34–S45; </a:t>
            </a:r>
            <a:r>
              <a:rPr kumimoji="0" lang="en-GB" sz="1000" b="1" i="0" u="none" strike="noStrike" kern="1200" cap="none" spc="0" normalizeH="0" baseline="0" noProof="0" dirty="0">
                <a:ln>
                  <a:noFill/>
                </a:ln>
                <a:solidFill>
                  <a:schemeClr val="accent5"/>
                </a:solidFill>
                <a:effectLst/>
                <a:uLnTx/>
                <a:uFillTx/>
                <a:latin typeface="Poppins Light"/>
                <a:ea typeface="+mn-ea"/>
                <a:cs typeface="+mn-cs"/>
              </a:rPr>
              <a:t>4.</a:t>
            </a: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 </a:t>
            </a:r>
            <a:r>
              <a:rPr kumimoji="0" lang="en-GB" sz="1000" b="0" i="0" u="none" strike="noStrike" kern="1200" cap="none" spc="0" normalizeH="0" baseline="0" noProof="0" dirty="0" err="1">
                <a:ln>
                  <a:noFill/>
                </a:ln>
                <a:solidFill>
                  <a:schemeClr val="accent5"/>
                </a:solidFill>
                <a:effectLst/>
                <a:uLnTx/>
                <a:uFillTx/>
                <a:latin typeface="Poppins Light"/>
                <a:ea typeface="+mn-ea"/>
                <a:cs typeface="+mn-cs"/>
              </a:rPr>
              <a:t>Dohle</a:t>
            </a: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 GR </a:t>
            </a:r>
            <a:r>
              <a:rPr kumimoji="0" lang="en-GB" sz="1000" b="0" i="1" u="none" strike="noStrike" kern="1200" cap="none" spc="0" normalizeH="0" baseline="0" noProof="0" dirty="0">
                <a:ln>
                  <a:noFill/>
                </a:ln>
                <a:solidFill>
                  <a:schemeClr val="accent5"/>
                </a:solidFill>
                <a:effectLst/>
                <a:uLnTx/>
                <a:uFillTx/>
                <a:latin typeface="Poppins Light"/>
                <a:ea typeface="+mn-ea"/>
                <a:cs typeface="+mn-cs"/>
              </a:rPr>
              <a:t>et al.</a:t>
            </a: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 European Association of Urology Guidelines on Male Hypogonadism 2018. Available at: https://uroweb.org/guideline/male-hypogonadism/ (last accessed September 2020).</a:t>
            </a:r>
            <a:endParaRPr kumimoji="0" lang="en-US" sz="1000" b="0" i="0" u="none" strike="noStrike" kern="1200" cap="none" spc="0" normalizeH="0" baseline="0" noProof="0" dirty="0">
              <a:ln>
                <a:noFill/>
              </a:ln>
              <a:solidFill>
                <a:schemeClr val="accent5"/>
              </a:solidFill>
              <a:effectLst/>
              <a:uLnTx/>
              <a:uFillTx/>
              <a:latin typeface="Arial"/>
              <a:ea typeface="+mn-ea"/>
              <a:cs typeface="+mn-cs"/>
            </a:endParaRPr>
          </a:p>
        </p:txBody>
      </p:sp>
      <p:sp>
        <p:nvSpPr>
          <p:cNvPr id="2" name="Title 1"/>
          <p:cNvSpPr>
            <a:spLocks noGrp="1"/>
          </p:cNvSpPr>
          <p:nvPr>
            <p:ph type="title"/>
          </p:nvPr>
        </p:nvSpPr>
        <p:spPr>
          <a:xfrm>
            <a:off x="298881" y="79292"/>
            <a:ext cx="11176986" cy="834047"/>
          </a:xfrm>
        </p:spPr>
        <p:txBody>
          <a:bodyPr>
            <a:noAutofit/>
          </a:bodyPr>
          <a:lstStyle/>
          <a:p>
            <a:r>
              <a:rPr lang="en-GB" sz="3600" spc="-20" dirty="0">
                <a:solidFill>
                  <a:schemeClr val="accent5"/>
                </a:solidFill>
              </a:rPr>
              <a:t>Guideline recommendations for men with T2DM</a:t>
            </a:r>
          </a:p>
        </p:txBody>
      </p:sp>
      <p:grpSp>
        <p:nvGrpSpPr>
          <p:cNvPr id="2060" name="Group 2059"/>
          <p:cNvGrpSpPr/>
          <p:nvPr/>
        </p:nvGrpSpPr>
        <p:grpSpPr>
          <a:xfrm>
            <a:off x="713173" y="917544"/>
            <a:ext cx="10348404" cy="4374738"/>
            <a:chOff x="379864" y="917544"/>
            <a:chExt cx="8384273" cy="4374738"/>
          </a:xfrm>
        </p:grpSpPr>
        <p:sp>
          <p:nvSpPr>
            <p:cNvPr id="40" name="Content Placeholder 2"/>
            <p:cNvSpPr txBox="1">
              <a:spLocks/>
            </p:cNvSpPr>
            <p:nvPr/>
          </p:nvSpPr>
          <p:spPr>
            <a:xfrm>
              <a:off x="379865" y="917544"/>
              <a:ext cx="8384272" cy="4374738"/>
            </a:xfrm>
            <a:prstGeom prst="roundRect">
              <a:avLst>
                <a:gd name="adj" fmla="val 8598"/>
              </a:avLst>
            </a:prstGeom>
            <a:solidFill>
              <a:schemeClr val="accent1">
                <a:lumMod val="20000"/>
                <a:lumOff val="80000"/>
              </a:schemeClr>
            </a:solidFill>
          </p:spPr>
          <p:txBody>
            <a:bodyPr vert="horz" lIns="91440" tIns="45720" rIns="91440" bIns="45720" rtlCol="0" anchor="ctr">
              <a:no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92188" marR="0" lvl="0" indent="0" algn="l" defTabSz="457200" rtl="0" eaLnBrk="1" fontAlgn="auto" latinLnBrk="0" hangingPunct="1">
                <a:lnSpc>
                  <a:spcPct val="100000"/>
                </a:lnSpc>
                <a:spcBef>
                  <a:spcPct val="20000"/>
                </a:spcBef>
                <a:spcAft>
                  <a:spcPts val="0"/>
                </a:spcAft>
                <a:buClr>
                  <a:srgbClr val="005294"/>
                </a:buClr>
                <a:buSzTx/>
                <a:buFont typeface="Arial"/>
                <a:buNone/>
                <a:tabLst/>
                <a:defRPr/>
              </a:pPr>
              <a:endParaRPr kumimoji="0" lang="en-GB" sz="1800" b="0" i="0" u="none" strike="noStrike" kern="1200" cap="none" spc="0" normalizeH="0" baseline="0" noProof="0" dirty="0">
                <a:ln>
                  <a:noFill/>
                </a:ln>
                <a:solidFill>
                  <a:srgbClr val="005294"/>
                </a:solidFill>
                <a:effectLst/>
                <a:uLnTx/>
                <a:uFillTx/>
                <a:latin typeface="Calibri"/>
                <a:ea typeface="+mn-ea"/>
                <a:cs typeface="+mn-cs"/>
              </a:endParaRPr>
            </a:p>
          </p:txBody>
        </p:sp>
        <p:sp>
          <p:nvSpPr>
            <p:cNvPr id="41" name="Round Same Side Corner Rectangle 40"/>
            <p:cNvSpPr/>
            <p:nvPr/>
          </p:nvSpPr>
          <p:spPr>
            <a:xfrm flipV="1">
              <a:off x="379865" y="4360181"/>
              <a:ext cx="8384271" cy="931954"/>
            </a:xfrm>
            <a:prstGeom prst="round2SameRect">
              <a:avLst>
                <a:gd name="adj1" fmla="val 31886"/>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42" name="Content Placeholder 2"/>
            <p:cNvSpPr txBox="1">
              <a:spLocks/>
            </p:cNvSpPr>
            <p:nvPr/>
          </p:nvSpPr>
          <p:spPr>
            <a:xfrm>
              <a:off x="3376083" y="4388775"/>
              <a:ext cx="5325156" cy="874914"/>
            </a:xfrm>
            <a:prstGeom prst="rect">
              <a:avLst/>
            </a:prstGeom>
          </p:spPr>
          <p:txBody>
            <a:bodyPr vert="horz" lIns="91440" tIns="45720" rIns="91440" bIns="45720" rtlCol="0" anchor="ctr">
              <a:no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9875" marR="0" lvl="0" indent="-269875" algn="l" defTabSz="457200" rtl="0" eaLnBrk="1" fontAlgn="auto" latinLnBrk="0" hangingPunct="1">
                <a:lnSpc>
                  <a:spcPct val="100000"/>
                </a:lnSpc>
                <a:spcBef>
                  <a:spcPct val="20000"/>
                </a:spcBef>
                <a:spcAft>
                  <a:spcPts val="0"/>
                </a:spcAft>
                <a:buClr>
                  <a:prstClr val="white"/>
                </a:buClr>
                <a:buSzTx/>
                <a:buFont typeface="Arial"/>
                <a:buChar char="•"/>
                <a:tabLst/>
                <a:defRPr/>
              </a:pPr>
              <a:r>
                <a:rPr kumimoji="0" lang="en-GB" sz="1600" b="0" i="0" u="none" strike="noStrike" kern="1200" cap="none" spc="0" normalizeH="0" baseline="0" noProof="0" dirty="0">
                  <a:ln>
                    <a:noFill/>
                  </a:ln>
                  <a:solidFill>
                    <a:prstClr val="white"/>
                  </a:solidFill>
                  <a:effectLst/>
                  <a:uLnTx/>
                  <a:uFillTx/>
                  <a:latin typeface="+mn-lt"/>
                  <a:ea typeface="+mn-ea"/>
                  <a:cs typeface="+mn-cs"/>
                </a:rPr>
                <a:t>Consider testosterone assessment in men with a disease or treatment in which testosterone deficiency is common and in whom treatment may be indicated, such as T2DM</a:t>
              </a:r>
              <a:endParaRPr kumimoji="0" lang="en-GB" sz="1600" b="1" i="0" u="none" strike="noStrike" kern="1200" cap="none" spc="0" normalizeH="0" baseline="0" noProof="0" dirty="0">
                <a:ln>
                  <a:noFill/>
                </a:ln>
                <a:solidFill>
                  <a:prstClr val="white"/>
                </a:solidFill>
                <a:effectLst/>
                <a:uLnTx/>
                <a:uFillTx/>
                <a:latin typeface="+mn-lt"/>
                <a:ea typeface="+mn-ea"/>
                <a:cs typeface="+mn-cs"/>
              </a:endParaRPr>
            </a:p>
          </p:txBody>
        </p:sp>
        <p:sp>
          <p:nvSpPr>
            <p:cNvPr id="56" name="Round Same Side Corner Rectangle 55"/>
            <p:cNvSpPr/>
            <p:nvPr/>
          </p:nvSpPr>
          <p:spPr>
            <a:xfrm>
              <a:off x="379864" y="917544"/>
              <a:ext cx="8384271" cy="646331"/>
            </a:xfrm>
            <a:prstGeom prst="round2SameRect">
              <a:avLst>
                <a:gd name="adj1" fmla="val 46070"/>
                <a:gd name="adj2"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57" name="Rectangle 56"/>
            <p:cNvSpPr/>
            <p:nvPr/>
          </p:nvSpPr>
          <p:spPr>
            <a:xfrm>
              <a:off x="457156" y="1021918"/>
              <a:ext cx="16209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Poppins Light"/>
                  <a:ea typeface="+mn-ea"/>
                  <a:cs typeface="+mn-cs"/>
                </a:rPr>
                <a:t>Guideline</a:t>
              </a:r>
              <a:endParaRPr kumimoji="0" lang="en-GB" sz="2400" b="1" i="0" u="none" strike="noStrike" kern="1200" cap="none" spc="0" normalizeH="0" baseline="30000" noProof="0" dirty="0">
                <a:ln>
                  <a:noFill/>
                </a:ln>
                <a:solidFill>
                  <a:prstClr val="white"/>
                </a:solidFill>
                <a:effectLst/>
                <a:uLnTx/>
                <a:uFillTx/>
                <a:latin typeface="Poppins Light"/>
                <a:ea typeface="+mn-ea"/>
                <a:cs typeface="+mn-cs"/>
              </a:endParaRPr>
            </a:p>
          </p:txBody>
        </p:sp>
        <p:sp>
          <p:nvSpPr>
            <p:cNvPr id="58" name="Rectangle 57"/>
            <p:cNvSpPr/>
            <p:nvPr/>
          </p:nvSpPr>
          <p:spPr>
            <a:xfrm>
              <a:off x="3251204" y="1021918"/>
              <a:ext cx="295144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Poppins Light"/>
                  <a:ea typeface="+mn-ea"/>
                  <a:cs typeface="+mn-cs"/>
                </a:rPr>
                <a:t>Recommendation</a:t>
              </a:r>
              <a:endParaRPr kumimoji="0" lang="en-GB" sz="2400" b="1" i="0" u="none" strike="noStrike" kern="1200" cap="none" spc="0" normalizeH="0" baseline="30000" noProof="0" dirty="0">
                <a:ln>
                  <a:noFill/>
                </a:ln>
                <a:solidFill>
                  <a:prstClr val="white"/>
                </a:solidFill>
                <a:effectLst/>
                <a:uLnTx/>
                <a:uFillTx/>
                <a:latin typeface="Poppins Light"/>
                <a:ea typeface="+mn-ea"/>
                <a:cs typeface="+mn-cs"/>
              </a:endParaRPr>
            </a:p>
          </p:txBody>
        </p:sp>
        <p:sp>
          <p:nvSpPr>
            <p:cNvPr id="61" name="Content Placeholder 2"/>
            <p:cNvSpPr txBox="1">
              <a:spLocks/>
            </p:cNvSpPr>
            <p:nvPr/>
          </p:nvSpPr>
          <p:spPr>
            <a:xfrm>
              <a:off x="3376083" y="1797782"/>
              <a:ext cx="5325156" cy="464289"/>
            </a:xfrm>
            <a:prstGeom prst="rect">
              <a:avLst/>
            </a:prstGeom>
            <a:noFill/>
          </p:spPr>
          <p:txBody>
            <a:bodyPr vert="horz" lIns="91440" tIns="45720" rIns="91440" bIns="45720" rtlCol="0" anchor="ctr">
              <a:no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9875" marR="0" lvl="0" indent="-269875" algn="l" defTabSz="457200" rtl="0" eaLnBrk="1" fontAlgn="auto" latinLnBrk="0" hangingPunct="1">
                <a:lnSpc>
                  <a:spcPct val="100000"/>
                </a:lnSpc>
                <a:spcBef>
                  <a:spcPct val="20000"/>
                </a:spcBef>
                <a:spcAft>
                  <a:spcPts val="0"/>
                </a:spcAft>
                <a:buClr>
                  <a:srgbClr val="005294"/>
                </a:buClr>
                <a:buSzTx/>
                <a:buFont typeface="Arial"/>
                <a:buChar char="•"/>
                <a:tabLst/>
                <a:defRPr/>
              </a:pPr>
              <a:r>
                <a:rPr kumimoji="0" lang="en-GB" sz="1600" b="0" i="0" u="none" strike="noStrike" kern="1200" cap="none" spc="0" normalizeH="0" baseline="0" noProof="0" dirty="0">
                  <a:ln>
                    <a:noFill/>
                  </a:ln>
                  <a:solidFill>
                    <a:srgbClr val="005294"/>
                  </a:solidFill>
                  <a:effectLst/>
                  <a:uLnTx/>
                  <a:uFillTx/>
                  <a:latin typeface="+mn-lt"/>
                  <a:ea typeface="+mn-ea"/>
                  <a:cs typeface="+mn-cs"/>
                </a:rPr>
                <a:t>Screen for testosterone deficiency in all men with T2DM</a:t>
              </a:r>
              <a:endParaRPr kumimoji="0" lang="en-GB" sz="1600" b="1" i="0" u="none" strike="noStrike" kern="1200" cap="none" spc="0" normalizeH="0" baseline="30000" noProof="0" dirty="0">
                <a:ln>
                  <a:noFill/>
                </a:ln>
                <a:solidFill>
                  <a:srgbClr val="005294"/>
                </a:solidFill>
                <a:effectLst/>
                <a:uLnTx/>
                <a:uFillTx/>
                <a:latin typeface="+mn-lt"/>
                <a:ea typeface="+mn-ea"/>
                <a:cs typeface="+mn-cs"/>
              </a:endParaRPr>
            </a:p>
          </p:txBody>
        </p:sp>
        <p:grpSp>
          <p:nvGrpSpPr>
            <p:cNvPr id="62" name="Group 61"/>
            <p:cNvGrpSpPr/>
            <p:nvPr/>
          </p:nvGrpSpPr>
          <p:grpSpPr>
            <a:xfrm>
              <a:off x="1337064" y="4509940"/>
              <a:ext cx="1972635" cy="632583"/>
              <a:chOff x="402265" y="1865812"/>
              <a:chExt cx="1972635" cy="632583"/>
            </a:xfrm>
          </p:grpSpPr>
          <p:sp>
            <p:nvSpPr>
              <p:cNvPr id="63" name="Rectangle 62"/>
              <p:cNvSpPr/>
              <p:nvPr/>
            </p:nvSpPr>
            <p:spPr>
              <a:xfrm>
                <a:off x="402265" y="1865812"/>
                <a:ext cx="1972635" cy="632583"/>
              </a:xfrm>
              <a:prstGeom prst="rect">
                <a:avLst/>
              </a:prstGeom>
              <a:solidFill>
                <a:schemeClr val="bg1"/>
              </a:solid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pic>
            <p:nvPicPr>
              <p:cNvPr id="64" name="Picture 10" descr="http://epad.uroweb.org/wp-content/uploads/logo_ea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34" y="1958676"/>
                <a:ext cx="1844835" cy="459555"/>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Rectangle 69"/>
            <p:cNvSpPr/>
            <p:nvPr/>
          </p:nvSpPr>
          <p:spPr>
            <a:xfrm>
              <a:off x="525244" y="4641565"/>
              <a:ext cx="699230" cy="369332"/>
            </a:xfrm>
            <a:prstGeom prst="rect">
              <a:avLst/>
            </a:prstGeom>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Poppins Light"/>
                  <a:ea typeface="+mn-ea"/>
                  <a:cs typeface="+mn-cs"/>
                </a:rPr>
                <a:t>EAU</a:t>
              </a:r>
              <a:r>
                <a:rPr kumimoji="0" lang="en-GB" sz="1800" b="1" i="0" u="none" strike="noStrike" kern="1200" cap="none" spc="0" normalizeH="0" baseline="30000" noProof="0" dirty="0">
                  <a:ln>
                    <a:noFill/>
                  </a:ln>
                  <a:solidFill>
                    <a:srgbClr val="FFFFFF"/>
                  </a:solidFill>
                  <a:effectLst/>
                  <a:uLnTx/>
                  <a:uFillTx/>
                  <a:latin typeface="Poppins Light"/>
                  <a:ea typeface="+mn-ea"/>
                  <a:cs typeface="+mn-cs"/>
                </a:rPr>
                <a:t>4</a:t>
              </a:r>
            </a:p>
          </p:txBody>
        </p:sp>
        <p:sp>
          <p:nvSpPr>
            <p:cNvPr id="10" name="Rectangle 9"/>
            <p:cNvSpPr/>
            <p:nvPr/>
          </p:nvSpPr>
          <p:spPr>
            <a:xfrm>
              <a:off x="379866" y="2495977"/>
              <a:ext cx="8384270" cy="9326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2055" name="Group 2054"/>
            <p:cNvGrpSpPr/>
            <p:nvPr/>
          </p:nvGrpSpPr>
          <p:grpSpPr>
            <a:xfrm>
              <a:off x="1448786" y="2493969"/>
              <a:ext cx="1749191" cy="936118"/>
              <a:chOff x="1428080" y="2514466"/>
              <a:chExt cx="1835318" cy="982211"/>
            </a:xfrm>
          </p:grpSpPr>
          <p:grpSp>
            <p:nvGrpSpPr>
              <p:cNvPr id="2048" name="Group 2047"/>
              <p:cNvGrpSpPr/>
              <p:nvPr/>
            </p:nvGrpSpPr>
            <p:grpSpPr>
              <a:xfrm>
                <a:off x="2265650" y="2566563"/>
                <a:ext cx="997748" cy="878018"/>
                <a:chOff x="9565650" y="4337340"/>
                <a:chExt cx="2053158" cy="1806779"/>
              </a:xfrm>
              <a:effectLst>
                <a:outerShdw blurRad="50800" dist="38100" dir="2700000" algn="tl" rotWithShape="0">
                  <a:prstClr val="black">
                    <a:alpha val="40000"/>
                  </a:prstClr>
                </a:outerShdw>
              </a:effectLst>
            </p:grpSpPr>
            <p:sp>
              <p:nvSpPr>
                <p:cNvPr id="18" name="Isosceles Triangle 17"/>
                <p:cNvSpPr/>
                <p:nvPr/>
              </p:nvSpPr>
              <p:spPr>
                <a:xfrm>
                  <a:off x="9758092" y="4419553"/>
                  <a:ext cx="1683484" cy="1636460"/>
                </a:xfrm>
                <a:prstGeom prs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pic>
              <p:nvPicPr>
                <p:cNvPr id="2056" name="Picture 8" descr="See the source imag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65650" y="4337340"/>
                  <a:ext cx="2053158" cy="18067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1428080" y="2514466"/>
                <a:ext cx="982210" cy="982211"/>
                <a:chOff x="8701238" y="1"/>
                <a:chExt cx="2257425" cy="2257426"/>
              </a:xfrm>
              <a:effectLst>
                <a:outerShdw blurRad="50800" dist="38100" dir="2700000" algn="tl" rotWithShape="0">
                  <a:prstClr val="black">
                    <a:alpha val="40000"/>
                  </a:prstClr>
                </a:outerShdw>
              </a:effectLst>
            </p:grpSpPr>
            <p:sp>
              <p:nvSpPr>
                <p:cNvPr id="16" name="Oval 15"/>
                <p:cNvSpPr/>
                <p:nvPr/>
              </p:nvSpPr>
              <p:spPr>
                <a:xfrm>
                  <a:off x="8800354" y="98385"/>
                  <a:ext cx="2049450" cy="204945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pic>
              <p:nvPicPr>
                <p:cNvPr id="72" name="Picture 6" descr="See the source image"/>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701238" y="1"/>
                  <a:ext cx="2257425" cy="225742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65" name="Rectangle 64"/>
            <p:cNvSpPr/>
            <p:nvPr/>
          </p:nvSpPr>
          <p:spPr>
            <a:xfrm>
              <a:off x="461124" y="1845260"/>
              <a:ext cx="827471" cy="369332"/>
            </a:xfrm>
            <a:prstGeom prst="rect">
              <a:avLst/>
            </a:prstGeom>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5294"/>
                  </a:solidFill>
                  <a:effectLst/>
                  <a:uLnTx/>
                  <a:uFillTx/>
                  <a:latin typeface="Poppins Light"/>
                  <a:ea typeface="+mn-ea"/>
                  <a:cs typeface="+mn-cs"/>
                </a:rPr>
                <a:t>BSSM</a:t>
              </a:r>
              <a:r>
                <a:rPr kumimoji="0" lang="en-GB" sz="1800" b="1" i="0" u="none" strike="noStrike" kern="1200" cap="none" spc="0" normalizeH="0" baseline="30000" noProof="0" dirty="0">
                  <a:ln>
                    <a:noFill/>
                  </a:ln>
                  <a:solidFill>
                    <a:srgbClr val="005294"/>
                  </a:solidFill>
                  <a:effectLst/>
                  <a:uLnTx/>
                  <a:uFillTx/>
                  <a:latin typeface="Poppins Light"/>
                  <a:ea typeface="+mn-ea"/>
                  <a:cs typeface="+mn-cs"/>
                </a:rPr>
                <a:t>1</a:t>
              </a:r>
            </a:p>
          </p:txBody>
        </p:sp>
        <p:grpSp>
          <p:nvGrpSpPr>
            <p:cNvPr id="2049" name="Group 2048"/>
            <p:cNvGrpSpPr/>
            <p:nvPr/>
          </p:nvGrpSpPr>
          <p:grpSpPr>
            <a:xfrm>
              <a:off x="1903457" y="1599115"/>
              <a:ext cx="839848" cy="839849"/>
              <a:chOff x="-944020" y="1756951"/>
              <a:chExt cx="1198298" cy="1198299"/>
            </a:xfrm>
            <a:effectLst>
              <a:outerShdw blurRad="50800" dist="38100" dir="2700000" algn="tl" rotWithShape="0">
                <a:prstClr val="black">
                  <a:alpha val="40000"/>
                </a:prstClr>
              </a:outerShdw>
            </a:effectLst>
          </p:grpSpPr>
          <p:sp>
            <p:nvSpPr>
              <p:cNvPr id="13" name="Oval 12"/>
              <p:cNvSpPr/>
              <p:nvPr/>
            </p:nvSpPr>
            <p:spPr>
              <a:xfrm>
                <a:off x="-944020" y="1756951"/>
                <a:ext cx="1198298" cy="119829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pic>
            <p:nvPicPr>
              <p:cNvPr id="74" name="Picture 2"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020" y="1756951"/>
                <a:ext cx="1198298" cy="1198299"/>
              </a:xfrm>
              <a:prstGeom prst="rect">
                <a:avLst/>
              </a:prstGeom>
              <a:noFill/>
              <a:extLst>
                <a:ext uri="{909E8E84-426E-40DD-AFC4-6F175D3DCCD1}">
                  <a14:hiddenFill xmlns:a14="http://schemas.microsoft.com/office/drawing/2010/main">
                    <a:solidFill>
                      <a:srgbClr val="FFFFFF"/>
                    </a:solidFill>
                  </a14:hiddenFill>
                </a:ext>
              </a:extLst>
            </p:spPr>
          </p:pic>
        </p:grpSp>
        <p:pic>
          <p:nvPicPr>
            <p:cNvPr id="2058" name="Picture 10" descr="See the source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9740" y="3480489"/>
              <a:ext cx="827283" cy="827283"/>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80" name="Content Placeholder 2"/>
            <p:cNvSpPr txBox="1">
              <a:spLocks/>
            </p:cNvSpPr>
            <p:nvPr/>
          </p:nvSpPr>
          <p:spPr>
            <a:xfrm>
              <a:off x="3376083" y="3516291"/>
              <a:ext cx="5325156" cy="755678"/>
            </a:xfrm>
            <a:prstGeom prst="rect">
              <a:avLst/>
            </a:prstGeom>
            <a:noFill/>
          </p:spPr>
          <p:txBody>
            <a:bodyPr vert="horz" lIns="91440" tIns="45720" rIns="91440" bIns="45720" rtlCol="0" anchor="ctr">
              <a:no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9875" marR="0" lvl="0" indent="-269875" algn="l" defTabSz="457200" rtl="0" eaLnBrk="1" fontAlgn="auto" latinLnBrk="0" hangingPunct="1">
                <a:lnSpc>
                  <a:spcPct val="100000"/>
                </a:lnSpc>
                <a:spcBef>
                  <a:spcPct val="20000"/>
                </a:spcBef>
                <a:spcAft>
                  <a:spcPts val="0"/>
                </a:spcAft>
                <a:buClr>
                  <a:srgbClr val="005294"/>
                </a:buClr>
                <a:buSzTx/>
                <a:buFont typeface="Arial"/>
                <a:buChar char="•"/>
                <a:tabLst/>
                <a:defRPr/>
              </a:pPr>
              <a:r>
                <a:rPr kumimoji="0" lang="en-GB" sz="1600" b="0" i="0" u="none" strike="noStrike" kern="1200" cap="none" spc="-20" normalizeH="0" baseline="0" noProof="0" dirty="0">
                  <a:ln>
                    <a:noFill/>
                  </a:ln>
                  <a:solidFill>
                    <a:srgbClr val="005294"/>
                  </a:solidFill>
                  <a:effectLst/>
                  <a:uLnTx/>
                  <a:uFillTx/>
                  <a:latin typeface="+mn-lt"/>
                  <a:ea typeface="+mn-ea"/>
                  <a:cs typeface="+mn-cs"/>
                </a:rPr>
                <a:t>In men with diabetes and symptoms or signs of testosterone deficiency, </a:t>
              </a:r>
              <a:r>
                <a:rPr kumimoji="0" lang="en-GB" sz="1600" b="0" i="1" u="none" strike="noStrike" kern="1200" cap="none" spc="-20" normalizeH="0" baseline="0" noProof="0" dirty="0">
                  <a:ln>
                    <a:noFill/>
                  </a:ln>
                  <a:solidFill>
                    <a:srgbClr val="005294"/>
                  </a:solidFill>
                  <a:effectLst/>
                  <a:uLnTx/>
                  <a:uFillTx/>
                  <a:latin typeface="+mn-lt"/>
                  <a:ea typeface="+mn-ea"/>
                  <a:cs typeface="+mn-cs"/>
                </a:rPr>
                <a:t>e.g.</a:t>
              </a:r>
              <a:r>
                <a:rPr kumimoji="0" lang="en-GB" sz="1600" b="0" i="0" u="none" strike="noStrike" kern="1200" cap="none" spc="-20" normalizeH="0" baseline="0" noProof="0" dirty="0">
                  <a:ln>
                    <a:noFill/>
                  </a:ln>
                  <a:solidFill>
                    <a:srgbClr val="005294"/>
                  </a:solidFill>
                  <a:effectLst/>
                  <a:uLnTx/>
                  <a:uFillTx/>
                  <a:latin typeface="+mn-lt"/>
                  <a:ea typeface="+mn-ea"/>
                  <a:cs typeface="+mn-cs"/>
                </a:rPr>
                <a:t> decreased libido or ED, consider screening with a morning serum testosterone</a:t>
              </a:r>
              <a:r>
                <a:rPr kumimoji="0" lang="en-GB" sz="1600" b="0" i="0" u="none" strike="noStrike" kern="1200" cap="none" spc="0" normalizeH="0" baseline="0" noProof="0" dirty="0">
                  <a:ln>
                    <a:noFill/>
                  </a:ln>
                  <a:solidFill>
                    <a:srgbClr val="005294"/>
                  </a:solidFill>
                  <a:effectLst/>
                  <a:uLnTx/>
                  <a:uFillTx/>
                  <a:latin typeface="+mn-lt"/>
                  <a:ea typeface="+mn-ea"/>
                  <a:cs typeface="+mn-cs"/>
                </a:rPr>
                <a:t> level</a:t>
              </a:r>
              <a:endParaRPr kumimoji="0" lang="en-GB" sz="1600" b="1" i="0" u="none" strike="noStrike" kern="1200" cap="none" spc="0" normalizeH="0" baseline="30000" noProof="0" dirty="0">
                <a:ln>
                  <a:noFill/>
                </a:ln>
                <a:solidFill>
                  <a:srgbClr val="005294"/>
                </a:solidFill>
                <a:effectLst/>
                <a:uLnTx/>
                <a:uFillTx/>
                <a:latin typeface="+mn-lt"/>
                <a:ea typeface="+mn-ea"/>
                <a:cs typeface="+mn-cs"/>
              </a:endParaRPr>
            </a:p>
          </p:txBody>
        </p:sp>
        <p:sp>
          <p:nvSpPr>
            <p:cNvPr id="81" name="Rectangle 80"/>
            <p:cNvSpPr/>
            <p:nvPr/>
          </p:nvSpPr>
          <p:spPr>
            <a:xfrm>
              <a:off x="433071" y="2638862"/>
              <a:ext cx="883576" cy="646331"/>
            </a:xfrm>
            <a:prstGeom prst="rect">
              <a:avLst/>
            </a:prstGeom>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Poppins Light"/>
                  <a:ea typeface="+mn-ea"/>
                  <a:cs typeface="+mn-cs"/>
                </a:rPr>
                <a:t>AACE/</a:t>
              </a:r>
              <a:br>
                <a:rPr kumimoji="0" lang="en-GB" sz="1800" b="1" i="0" u="none" strike="noStrike" kern="1200" cap="none" spc="0" normalizeH="0" baseline="0" noProof="0" dirty="0">
                  <a:ln>
                    <a:noFill/>
                  </a:ln>
                  <a:solidFill>
                    <a:srgbClr val="FFFFFF"/>
                  </a:solidFill>
                  <a:effectLst/>
                  <a:uLnTx/>
                  <a:uFillTx/>
                  <a:latin typeface="Poppins Light"/>
                  <a:ea typeface="+mn-ea"/>
                  <a:cs typeface="+mn-cs"/>
                </a:rPr>
              </a:br>
              <a:r>
                <a:rPr kumimoji="0" lang="en-GB" sz="1800" b="1" i="0" u="none" strike="noStrike" kern="1200" cap="none" spc="0" normalizeH="0" baseline="0" noProof="0" dirty="0">
                  <a:ln>
                    <a:noFill/>
                  </a:ln>
                  <a:solidFill>
                    <a:srgbClr val="FFFFFF"/>
                  </a:solidFill>
                  <a:effectLst/>
                  <a:uLnTx/>
                  <a:uFillTx/>
                  <a:latin typeface="Poppins Light"/>
                  <a:ea typeface="+mn-ea"/>
                  <a:cs typeface="+mn-cs"/>
                </a:rPr>
                <a:t>ACE</a:t>
              </a:r>
              <a:r>
                <a:rPr kumimoji="0" lang="en-GB" sz="1800" b="1" i="0" u="none" strike="noStrike" kern="1200" cap="none" spc="0" normalizeH="0" baseline="30000" noProof="0" dirty="0">
                  <a:ln>
                    <a:noFill/>
                  </a:ln>
                  <a:solidFill>
                    <a:srgbClr val="FFFFFF"/>
                  </a:solidFill>
                  <a:effectLst/>
                  <a:uLnTx/>
                  <a:uFillTx/>
                  <a:latin typeface="Poppins Light"/>
                  <a:ea typeface="+mn-ea"/>
                  <a:cs typeface="+mn-cs"/>
                </a:rPr>
                <a:t>2</a:t>
              </a:r>
            </a:p>
          </p:txBody>
        </p:sp>
        <p:sp>
          <p:nvSpPr>
            <p:cNvPr id="82" name="Content Placeholder 2"/>
            <p:cNvSpPr txBox="1">
              <a:spLocks/>
            </p:cNvSpPr>
            <p:nvPr/>
          </p:nvSpPr>
          <p:spPr>
            <a:xfrm>
              <a:off x="3376083" y="2577077"/>
              <a:ext cx="5325156" cy="769901"/>
            </a:xfrm>
            <a:prstGeom prst="rect">
              <a:avLst/>
            </a:prstGeom>
          </p:spPr>
          <p:txBody>
            <a:bodyPr vert="horz" lIns="91440" tIns="45720" rIns="91440" bIns="45720" rtlCol="0" anchor="ctr">
              <a:no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9875" marR="0" lvl="0" indent="-269875" algn="l" defTabSz="457200" rtl="0" eaLnBrk="1" fontAlgn="auto" latinLnBrk="0" hangingPunct="1">
                <a:lnSpc>
                  <a:spcPct val="100000"/>
                </a:lnSpc>
                <a:spcBef>
                  <a:spcPct val="20000"/>
                </a:spcBef>
                <a:spcAft>
                  <a:spcPts val="0"/>
                </a:spcAft>
                <a:buClr>
                  <a:prstClr val="white"/>
                </a:buClr>
                <a:buSzTx/>
                <a:buFont typeface="Arial"/>
                <a:buChar char="•"/>
                <a:tabLst/>
                <a:defRPr/>
              </a:pPr>
              <a:r>
                <a:rPr kumimoji="0" lang="en-GB" sz="1600" b="0" i="0" u="none" strike="noStrike" kern="1200" cap="none" spc="0" normalizeH="0" baseline="0" noProof="0" dirty="0">
                  <a:ln>
                    <a:noFill/>
                  </a:ln>
                  <a:solidFill>
                    <a:prstClr val="white"/>
                  </a:solidFill>
                  <a:effectLst/>
                  <a:uLnTx/>
                  <a:uFillTx/>
                  <a:latin typeface="+mn-lt"/>
                  <a:ea typeface="+mn-ea"/>
                  <a:cs typeface="+mn-cs"/>
                </a:rPr>
                <a:t>All male patients with T2DM should be evaluated to exclude testosterone deficiency</a:t>
              </a:r>
              <a:endParaRPr kumimoji="0" lang="en-GB" sz="1600" b="1" i="0" u="none" strike="noStrike" kern="1200" cap="none" spc="0" normalizeH="0" baseline="0" noProof="0" dirty="0">
                <a:ln>
                  <a:noFill/>
                </a:ln>
                <a:solidFill>
                  <a:prstClr val="white"/>
                </a:solidFill>
                <a:effectLst/>
                <a:uLnTx/>
                <a:uFillTx/>
                <a:latin typeface="+mn-lt"/>
                <a:ea typeface="+mn-ea"/>
                <a:cs typeface="+mn-cs"/>
              </a:endParaRPr>
            </a:p>
          </p:txBody>
        </p:sp>
        <p:sp>
          <p:nvSpPr>
            <p:cNvPr id="83" name="Rectangle 82"/>
            <p:cNvSpPr/>
            <p:nvPr/>
          </p:nvSpPr>
          <p:spPr>
            <a:xfrm>
              <a:off x="505207" y="3709464"/>
              <a:ext cx="739305" cy="369332"/>
            </a:xfrm>
            <a:prstGeom prst="rect">
              <a:avLst/>
            </a:prstGeom>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5294"/>
                  </a:solidFill>
                  <a:effectLst/>
                  <a:uLnTx/>
                  <a:uFillTx/>
                  <a:latin typeface="Poppins Light"/>
                  <a:ea typeface="+mn-ea"/>
                  <a:cs typeface="+mn-cs"/>
                </a:rPr>
                <a:t>ADA</a:t>
              </a:r>
              <a:r>
                <a:rPr kumimoji="0" lang="en-GB" sz="1800" b="1" i="0" u="none" strike="noStrike" kern="1200" cap="none" spc="0" normalizeH="0" baseline="30000" noProof="0" dirty="0">
                  <a:ln>
                    <a:noFill/>
                  </a:ln>
                  <a:solidFill>
                    <a:srgbClr val="005294"/>
                  </a:solidFill>
                  <a:effectLst/>
                  <a:uLnTx/>
                  <a:uFillTx/>
                  <a:latin typeface="Poppins Light"/>
                  <a:ea typeface="+mn-ea"/>
                  <a:cs typeface="+mn-cs"/>
                </a:rPr>
                <a:t>3</a:t>
              </a:r>
            </a:p>
          </p:txBody>
        </p:sp>
      </p:grpSp>
    </p:spTree>
    <p:extLst>
      <p:ext uri="{BB962C8B-B14F-4D97-AF65-F5344CB8AC3E}">
        <p14:creationId xmlns:p14="http://schemas.microsoft.com/office/powerpoint/2010/main" val="21395557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7609" y="4878245"/>
            <a:ext cx="3489862" cy="707886"/>
          </a:xfrm>
          <a:prstGeom prst="rect">
            <a:avLst/>
          </a:prstGeom>
          <a:noFill/>
        </p:spPr>
        <p:txBody>
          <a:bodyPr wrap="square" rtlCol="0" anchor="b">
            <a:spAutoFit/>
          </a:bodyPr>
          <a:lstStyle/>
          <a:p>
            <a:pPr marL="0" marR="0" lvl="1" indent="0" algn="l" defTabSz="457200" rtl="0" eaLnBrk="1" fontAlgn="auto" latinLnBrk="0" hangingPunct="1">
              <a:lnSpc>
                <a:spcPct val="100000"/>
              </a:lnSpc>
              <a:spcBef>
                <a:spcPts val="0"/>
              </a:spcBef>
              <a:spcAft>
                <a:spcPts val="0"/>
              </a:spcAft>
              <a:buClr>
                <a:srgbClr val="005294"/>
              </a:buClr>
              <a:buSzTx/>
              <a:buFontTx/>
              <a:buNone/>
              <a:tabLst/>
              <a:defRPr/>
            </a:pPr>
            <a:r>
              <a:rPr kumimoji="0" lang="en-GB" sz="1000" b="0" i="0" u="none" strike="noStrike" kern="1200" cap="none" spc="-10" normalizeH="0" baseline="0" noProof="0" dirty="0">
                <a:ln>
                  <a:noFill/>
                </a:ln>
                <a:solidFill>
                  <a:schemeClr val="accent5"/>
                </a:solidFill>
                <a:effectLst/>
                <a:uLnTx/>
                <a:uFillTx/>
                <a:latin typeface="Poppins Light"/>
                <a:ea typeface="+mn-ea"/>
                <a:cs typeface="+mn-cs"/>
              </a:rPr>
              <a:t>BMI, body mass index; HbA</a:t>
            </a:r>
            <a:r>
              <a:rPr kumimoji="0" lang="en-GB" sz="1000" b="0" i="0" u="none" strike="noStrike" kern="1200" cap="none" spc="-10" normalizeH="0" baseline="-25000" noProof="0" dirty="0">
                <a:ln>
                  <a:noFill/>
                </a:ln>
                <a:solidFill>
                  <a:schemeClr val="accent5"/>
                </a:solidFill>
                <a:effectLst/>
                <a:uLnTx/>
                <a:uFillTx/>
                <a:latin typeface="Poppins Light"/>
                <a:ea typeface="+mn-ea"/>
                <a:cs typeface="+mn-cs"/>
              </a:rPr>
              <a:t>1c</a:t>
            </a:r>
            <a:r>
              <a:rPr kumimoji="0" lang="en-GB" sz="1000" b="0" i="0" u="none" strike="noStrike" kern="1200" cap="none" spc="-10" normalizeH="0" baseline="0" noProof="0" dirty="0">
                <a:ln>
                  <a:noFill/>
                </a:ln>
                <a:solidFill>
                  <a:schemeClr val="accent5"/>
                </a:solidFill>
                <a:effectLst/>
                <a:uLnTx/>
                <a:uFillTx/>
                <a:latin typeface="Poppins Light"/>
                <a:ea typeface="+mn-ea"/>
                <a:cs typeface="+mn-cs"/>
              </a:rPr>
              <a:t>, glycated haemoglobin; T1DM, type 1 diabetes mellitus; T2DM, type 2 diabetes mellitus; </a:t>
            </a:r>
            <a:r>
              <a:rPr kumimoji="0" lang="en-GB" sz="1000" b="0" i="0" u="none" strike="noStrike" kern="1200" cap="none" spc="-10" normalizeH="0" baseline="0" noProof="0" dirty="0" err="1">
                <a:ln>
                  <a:noFill/>
                </a:ln>
                <a:solidFill>
                  <a:schemeClr val="accent5"/>
                </a:solidFill>
                <a:effectLst/>
                <a:uLnTx/>
                <a:uFillTx/>
                <a:latin typeface="Poppins Light"/>
                <a:ea typeface="+mn-ea"/>
                <a:cs typeface="+mn-cs"/>
              </a:rPr>
              <a:t>TTh</a:t>
            </a:r>
            <a:r>
              <a:rPr kumimoji="0" lang="en-GB" sz="1000" b="0" i="0" u="none" strike="noStrike" kern="1200" cap="none" spc="-10" normalizeH="0" baseline="0" noProof="0" dirty="0">
                <a:ln>
                  <a:noFill/>
                </a:ln>
                <a:solidFill>
                  <a:schemeClr val="accent5"/>
                </a:solidFill>
                <a:effectLst/>
                <a:uLnTx/>
                <a:uFillTx/>
                <a:latin typeface="Poppins Light"/>
                <a:ea typeface="+mn-ea"/>
                <a:cs typeface="+mn-cs"/>
              </a:rPr>
              <a:t>, testosterone therapy</a:t>
            </a:r>
          </a:p>
          <a:p>
            <a:pPr marL="0" marR="0" lvl="0" indent="0" algn="l" defTabSz="457200" rtl="0" eaLnBrk="1" fontAlgn="auto" latinLnBrk="0" hangingPunct="1">
              <a:lnSpc>
                <a:spcPct val="100000"/>
              </a:lnSpc>
              <a:spcBef>
                <a:spcPts val="0"/>
              </a:spcBef>
              <a:spcAft>
                <a:spcPts val="0"/>
              </a:spcAft>
              <a:buClr>
                <a:srgbClr val="005294"/>
              </a:buClr>
              <a:buSzTx/>
              <a:buFontTx/>
              <a:buNone/>
              <a:tabLst/>
              <a:defRPr/>
            </a:pPr>
            <a:r>
              <a:rPr kumimoji="0" lang="fr-FR" sz="1000" b="0" i="0" u="none" strike="noStrike" kern="1200" cap="none" spc="0" normalizeH="0" baseline="0" noProof="0" dirty="0">
                <a:ln>
                  <a:noFill/>
                </a:ln>
                <a:solidFill>
                  <a:schemeClr val="accent5"/>
                </a:solidFill>
                <a:effectLst/>
                <a:uLnTx/>
                <a:uFillTx/>
                <a:latin typeface="Poppins Light"/>
                <a:ea typeface="+mn-ea"/>
                <a:cs typeface="+mn-cs"/>
              </a:rPr>
              <a:t>Saad F </a:t>
            </a:r>
            <a:r>
              <a:rPr kumimoji="0" lang="fr-FR" sz="1000" b="0" i="1" u="none" strike="noStrike" kern="1200" cap="none" spc="0" normalizeH="0" baseline="0" noProof="0" dirty="0">
                <a:ln>
                  <a:noFill/>
                </a:ln>
                <a:solidFill>
                  <a:schemeClr val="accent5"/>
                </a:solidFill>
                <a:effectLst/>
                <a:uLnTx/>
                <a:uFillTx/>
                <a:latin typeface="Poppins Light"/>
                <a:ea typeface="+mn-ea"/>
                <a:cs typeface="+mn-cs"/>
              </a:rPr>
              <a:t>et al. Int J </a:t>
            </a:r>
            <a:r>
              <a:rPr kumimoji="0" lang="fr-FR" sz="1000" b="0" i="1" u="none" strike="noStrike" kern="1200" cap="none" spc="0" normalizeH="0" baseline="0" noProof="0" dirty="0" err="1">
                <a:ln>
                  <a:noFill/>
                </a:ln>
                <a:solidFill>
                  <a:schemeClr val="accent5"/>
                </a:solidFill>
                <a:effectLst/>
                <a:uLnTx/>
                <a:uFillTx/>
                <a:latin typeface="Poppins Light"/>
                <a:ea typeface="+mn-ea"/>
                <a:cs typeface="+mn-cs"/>
              </a:rPr>
              <a:t>Obesity</a:t>
            </a:r>
            <a:r>
              <a:rPr kumimoji="0" lang="fr-FR" sz="1000" b="0" i="0" u="none" strike="noStrike" kern="1200" cap="none" spc="0" normalizeH="0" baseline="0" noProof="0" dirty="0">
                <a:ln>
                  <a:noFill/>
                </a:ln>
                <a:solidFill>
                  <a:schemeClr val="accent5"/>
                </a:solidFill>
                <a:effectLst/>
                <a:uLnTx/>
                <a:uFillTx/>
                <a:latin typeface="Poppins Light"/>
                <a:ea typeface="+mn-ea"/>
                <a:cs typeface="+mn-cs"/>
              </a:rPr>
              <a:t> 2016;40:162–70.</a:t>
            </a:r>
            <a:endParaRPr kumimoji="0" lang="en-GB" sz="1000" b="0" i="0" u="none" strike="noStrike" kern="1200" cap="none" spc="0" normalizeH="0" baseline="0" noProof="0" dirty="0">
              <a:ln>
                <a:noFill/>
              </a:ln>
              <a:solidFill>
                <a:schemeClr val="accent5"/>
              </a:solidFill>
              <a:effectLst/>
              <a:uLnTx/>
              <a:uFillTx/>
              <a:latin typeface="Poppins Light"/>
              <a:ea typeface="+mn-ea"/>
              <a:cs typeface="+mn-cs"/>
            </a:endParaRPr>
          </a:p>
        </p:txBody>
      </p:sp>
      <p:sp>
        <p:nvSpPr>
          <p:cNvPr id="2" name="Title 1"/>
          <p:cNvSpPr>
            <a:spLocks noGrp="1"/>
          </p:cNvSpPr>
          <p:nvPr>
            <p:ph type="title"/>
          </p:nvPr>
        </p:nvSpPr>
        <p:spPr>
          <a:xfrm>
            <a:off x="124287" y="152401"/>
            <a:ext cx="11461072" cy="834047"/>
          </a:xfrm>
        </p:spPr>
        <p:txBody>
          <a:bodyPr>
            <a:noAutofit/>
          </a:bodyPr>
          <a:lstStyle/>
          <a:p>
            <a:pPr algn="ctr"/>
            <a:r>
              <a:rPr lang="en-GB" sz="3600" spc="-20" dirty="0" err="1">
                <a:solidFill>
                  <a:schemeClr val="accent5"/>
                </a:solidFill>
              </a:rPr>
              <a:t>TTh</a:t>
            </a:r>
            <a:r>
              <a:rPr lang="en-GB" sz="3600" spc="-20" dirty="0">
                <a:solidFill>
                  <a:schemeClr val="accent5"/>
                </a:solidFill>
              </a:rPr>
              <a:t> significantly improves glycaemic control in obese, </a:t>
            </a:r>
            <a:r>
              <a:rPr lang="en-GB" sz="3600" spc="-20" dirty="0" err="1">
                <a:solidFill>
                  <a:schemeClr val="accent5"/>
                </a:solidFill>
              </a:rPr>
              <a:t>hypogonadal</a:t>
            </a:r>
            <a:r>
              <a:rPr lang="en-GB" sz="3600" spc="-20" dirty="0">
                <a:solidFill>
                  <a:schemeClr val="accent5"/>
                </a:solidFill>
              </a:rPr>
              <a:t> men</a:t>
            </a:r>
          </a:p>
        </p:txBody>
      </p:sp>
      <p:sp>
        <p:nvSpPr>
          <p:cNvPr id="3" name="Content Placeholder 2"/>
          <p:cNvSpPr>
            <a:spLocks noGrp="1"/>
          </p:cNvSpPr>
          <p:nvPr>
            <p:ph idx="1"/>
          </p:nvPr>
        </p:nvSpPr>
        <p:spPr>
          <a:xfrm>
            <a:off x="230818" y="1271869"/>
            <a:ext cx="11390067" cy="1915214"/>
          </a:xfrm>
          <a:noFill/>
        </p:spPr>
        <p:txBody>
          <a:bodyPr>
            <a:normAutofit/>
          </a:bodyPr>
          <a:lstStyle/>
          <a:p>
            <a:r>
              <a:rPr lang="en-GB" sz="1800" dirty="0">
                <a:solidFill>
                  <a:schemeClr val="accent5"/>
                </a:solidFill>
              </a:rPr>
              <a:t>Analysis of two prospective, cumulative registry studies including 411 obese, </a:t>
            </a:r>
            <a:r>
              <a:rPr lang="en-GB" sz="1800" dirty="0" err="1">
                <a:solidFill>
                  <a:schemeClr val="accent5"/>
                </a:solidFill>
              </a:rPr>
              <a:t>hypogonadal</a:t>
            </a:r>
            <a:r>
              <a:rPr lang="en-GB" sz="1800" dirty="0">
                <a:solidFill>
                  <a:schemeClr val="accent5"/>
                </a:solidFill>
              </a:rPr>
              <a:t> men (mean age: 59.5 years) treated with </a:t>
            </a:r>
            <a:r>
              <a:rPr lang="en-GB" sz="1800" dirty="0" err="1">
                <a:solidFill>
                  <a:schemeClr val="accent5"/>
                </a:solidFill>
              </a:rPr>
              <a:t>TTh</a:t>
            </a:r>
            <a:r>
              <a:rPr lang="en-GB" sz="1800" dirty="0">
                <a:solidFill>
                  <a:schemeClr val="accent5"/>
                </a:solidFill>
              </a:rPr>
              <a:t>, of whom 25% had prediabetes, 42% had T2DM and 6% had T1DM</a:t>
            </a:r>
          </a:p>
          <a:p>
            <a:r>
              <a:rPr lang="en-GB" sz="1800" dirty="0" err="1">
                <a:solidFill>
                  <a:schemeClr val="accent5"/>
                </a:solidFill>
              </a:rPr>
              <a:t>TTh</a:t>
            </a:r>
            <a:r>
              <a:rPr lang="en-GB" sz="1800" dirty="0">
                <a:solidFill>
                  <a:schemeClr val="accent5"/>
                </a:solidFill>
              </a:rPr>
              <a:t> significantly improved                                                                                                                          glycaemic control at                                                                                                                                                                  8 years of follow-up</a:t>
            </a:r>
          </a:p>
        </p:txBody>
      </p:sp>
      <p:grpSp>
        <p:nvGrpSpPr>
          <p:cNvPr id="4" name="Group 3"/>
          <p:cNvGrpSpPr/>
          <p:nvPr/>
        </p:nvGrpSpPr>
        <p:grpSpPr>
          <a:xfrm>
            <a:off x="3395286" y="1924872"/>
            <a:ext cx="8295726" cy="4521195"/>
            <a:chOff x="576697" y="2491837"/>
            <a:chExt cx="7990606" cy="3447244"/>
          </a:xfrm>
        </p:grpSpPr>
        <p:grpSp>
          <p:nvGrpSpPr>
            <p:cNvPr id="43" name="Group 42">
              <a:extLst>
                <a:ext uri="{FF2B5EF4-FFF2-40B4-BE49-F238E27FC236}">
                  <a16:creationId xmlns:a16="http://schemas.microsoft.com/office/drawing/2014/main" id="{B57C2598-1EAD-4E49-83D1-D9B023FA20D3}"/>
                </a:ext>
              </a:extLst>
            </p:cNvPr>
            <p:cNvGrpSpPr/>
            <p:nvPr/>
          </p:nvGrpSpPr>
          <p:grpSpPr>
            <a:xfrm>
              <a:off x="576697" y="2491837"/>
              <a:ext cx="7990606" cy="3305653"/>
              <a:chOff x="576697" y="2604678"/>
              <a:chExt cx="7990606" cy="3305653"/>
            </a:xfrm>
          </p:grpSpPr>
          <p:grpSp>
            <p:nvGrpSpPr>
              <p:cNvPr id="44" name="Group 43">
                <a:extLst>
                  <a:ext uri="{FF2B5EF4-FFF2-40B4-BE49-F238E27FC236}">
                    <a16:creationId xmlns:a16="http://schemas.microsoft.com/office/drawing/2014/main" id="{A3661692-2E35-40D9-B3C7-95C981138553}"/>
                  </a:ext>
                </a:extLst>
              </p:cNvPr>
              <p:cNvGrpSpPr/>
              <p:nvPr/>
            </p:nvGrpSpPr>
            <p:grpSpPr>
              <a:xfrm>
                <a:off x="576697" y="2604678"/>
                <a:ext cx="7990606" cy="3305653"/>
                <a:chOff x="576697" y="2604678"/>
                <a:chExt cx="7990606" cy="3305653"/>
              </a:xfrm>
            </p:grpSpPr>
            <p:sp>
              <p:nvSpPr>
                <p:cNvPr id="46" name="Rounded Rectangle 57">
                  <a:extLst>
                    <a:ext uri="{FF2B5EF4-FFF2-40B4-BE49-F238E27FC236}">
                      <a16:creationId xmlns:a16="http://schemas.microsoft.com/office/drawing/2014/main" id="{68E998B3-A9D9-460D-A056-495DC1214A91}"/>
                    </a:ext>
                  </a:extLst>
                </p:cNvPr>
                <p:cNvSpPr/>
                <p:nvPr/>
              </p:nvSpPr>
              <p:spPr>
                <a:xfrm>
                  <a:off x="797441" y="2604678"/>
                  <a:ext cx="7620999" cy="3305653"/>
                </a:xfrm>
                <a:prstGeom prst="roundRect">
                  <a:avLst>
                    <a:gd name="adj" fmla="val 5052"/>
                  </a:avLst>
                </a:prstGeom>
                <a:no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47" name="TextBox 46">
                  <a:extLst>
                    <a:ext uri="{FF2B5EF4-FFF2-40B4-BE49-F238E27FC236}">
                      <a16:creationId xmlns:a16="http://schemas.microsoft.com/office/drawing/2014/main" id="{B8EB6109-B805-4F7B-ACB9-9B972B0F0DBE}"/>
                    </a:ext>
                  </a:extLst>
                </p:cNvPr>
                <p:cNvSpPr txBox="1"/>
                <p:nvPr/>
              </p:nvSpPr>
              <p:spPr>
                <a:xfrm>
                  <a:off x="576697" y="2604678"/>
                  <a:ext cx="7990606" cy="307777"/>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Poppins Light"/>
                      <a:ea typeface="+mn-ea"/>
                      <a:cs typeface="+mn-cs"/>
                    </a:rPr>
                    <a:t>Association between TTh and increased sexual activity in men with low testosterone</a:t>
                  </a:r>
                </a:p>
              </p:txBody>
            </p:sp>
          </p:grpSp>
          <p:sp>
            <p:nvSpPr>
              <p:cNvPr id="45" name="Round Same Side Corner Rectangle 58">
                <a:extLst>
                  <a:ext uri="{FF2B5EF4-FFF2-40B4-BE49-F238E27FC236}">
                    <a16:creationId xmlns:a16="http://schemas.microsoft.com/office/drawing/2014/main" id="{87716571-26C1-4F80-8CD8-F8645893E99D}"/>
                  </a:ext>
                </a:extLst>
              </p:cNvPr>
              <p:cNvSpPr/>
              <p:nvPr/>
            </p:nvSpPr>
            <p:spPr>
              <a:xfrm>
                <a:off x="797441" y="2604679"/>
                <a:ext cx="7621000" cy="309600"/>
              </a:xfrm>
              <a:prstGeom prst="round2SameRect">
                <a:avLst>
                  <a:gd name="adj1" fmla="val 50000"/>
                  <a:gd name="adj2" fmla="val 0"/>
                </a:avLst>
              </a:prstGeom>
              <a:solidFill>
                <a:schemeClr val="accent2"/>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Poppins Light"/>
                    <a:ea typeface="+mn-ea"/>
                    <a:cs typeface="+mn-cs"/>
                  </a:rPr>
                  <a:t>Effect of TTh on glycaemic control in obese, </a:t>
                </a:r>
                <a:r>
                  <a:rPr kumimoji="0" lang="en-GB" sz="1600" b="1" i="0" u="none" strike="noStrike" kern="1200" cap="none" spc="0" normalizeH="0" baseline="0" noProof="0" dirty="0" err="1">
                    <a:ln>
                      <a:noFill/>
                    </a:ln>
                    <a:solidFill>
                      <a:prstClr val="white"/>
                    </a:solidFill>
                    <a:effectLst/>
                    <a:uLnTx/>
                    <a:uFillTx/>
                    <a:latin typeface="Poppins Light"/>
                    <a:ea typeface="+mn-ea"/>
                    <a:cs typeface="+mn-cs"/>
                  </a:rPr>
                  <a:t>hypogonadal</a:t>
                </a:r>
                <a:r>
                  <a:rPr kumimoji="0" lang="en-GB" sz="1600" b="1" i="0" u="none" strike="noStrike" kern="1200" cap="none" spc="0" normalizeH="0" baseline="0" noProof="0" dirty="0">
                    <a:ln>
                      <a:noFill/>
                    </a:ln>
                    <a:solidFill>
                      <a:prstClr val="white"/>
                    </a:solidFill>
                    <a:effectLst/>
                    <a:uLnTx/>
                    <a:uFillTx/>
                    <a:latin typeface="Poppins Light"/>
                    <a:ea typeface="+mn-ea"/>
                    <a:cs typeface="+mn-cs"/>
                  </a:rPr>
                  <a:t> men</a:t>
                </a:r>
                <a:endParaRPr kumimoji="0" lang="en-GB" sz="1600" b="1" i="0" u="none" strike="noStrike" kern="1200" cap="none" spc="0" normalizeH="0" baseline="30000" noProof="0" dirty="0">
                  <a:ln>
                    <a:noFill/>
                  </a:ln>
                  <a:solidFill>
                    <a:prstClr val="white"/>
                  </a:solidFill>
                  <a:effectLst/>
                  <a:uLnTx/>
                  <a:uFillTx/>
                  <a:latin typeface="Poppins Light"/>
                  <a:ea typeface="+mn-ea"/>
                  <a:cs typeface="+mn-cs"/>
                </a:endParaRPr>
              </a:p>
            </p:txBody>
          </p:sp>
        </p:grpSp>
        <p:grpSp>
          <p:nvGrpSpPr>
            <p:cNvPr id="48" name="Group 47"/>
            <p:cNvGrpSpPr/>
            <p:nvPr/>
          </p:nvGrpSpPr>
          <p:grpSpPr>
            <a:xfrm>
              <a:off x="759728" y="2748133"/>
              <a:ext cx="7624544" cy="3190948"/>
              <a:chOff x="759728" y="2236491"/>
              <a:chExt cx="7624544" cy="3190948"/>
            </a:xfrm>
          </p:grpSpPr>
          <p:grpSp>
            <p:nvGrpSpPr>
              <p:cNvPr id="49" name="Group 48">
                <a:extLst>
                  <a:ext uri="{FF2B5EF4-FFF2-40B4-BE49-F238E27FC236}">
                    <a16:creationId xmlns:a16="http://schemas.microsoft.com/office/drawing/2014/main" id="{EB38F7C2-7456-449A-A09F-1D18F0C745A8}"/>
                  </a:ext>
                </a:extLst>
              </p:cNvPr>
              <p:cNvGrpSpPr/>
              <p:nvPr/>
            </p:nvGrpSpPr>
            <p:grpSpPr>
              <a:xfrm flipV="1">
                <a:off x="1524266" y="4442059"/>
                <a:ext cx="6683776" cy="385216"/>
                <a:chOff x="1524266" y="5011599"/>
                <a:chExt cx="6683776" cy="387414"/>
              </a:xfrm>
            </p:grpSpPr>
            <p:sp>
              <p:nvSpPr>
                <p:cNvPr id="54" name="Round Same Side Corner Rectangle 218">
                  <a:extLst>
                    <a:ext uri="{FF2B5EF4-FFF2-40B4-BE49-F238E27FC236}">
                      <a16:creationId xmlns:a16="http://schemas.microsoft.com/office/drawing/2014/main" id="{4B01EC39-9D12-4570-9557-4ACAB01A60BB}"/>
                    </a:ext>
                  </a:extLst>
                </p:cNvPr>
                <p:cNvSpPr/>
                <p:nvPr/>
              </p:nvSpPr>
              <p:spPr>
                <a:xfrm rot="10800000">
                  <a:off x="1524266" y="5011599"/>
                  <a:ext cx="6683776" cy="387414"/>
                </a:xfrm>
                <a:prstGeom prst="round2SameRect">
                  <a:avLst>
                    <a:gd name="adj1" fmla="val 0"/>
                    <a:gd name="adj2" fmla="val 15822"/>
                  </a:avLst>
                </a:prstGeom>
                <a:solidFill>
                  <a:srgbClr val="D5DEEF"/>
                </a:solidFill>
                <a:ln>
                  <a:noFill/>
                </a:ln>
                <a:effectLst/>
              </p:spPr>
              <p:style>
                <a:lnRef idx="1">
                  <a:schemeClr val="accent1"/>
                </a:lnRef>
                <a:fillRef idx="3">
                  <a:schemeClr val="accent1"/>
                </a:fillRef>
                <a:effectRef idx="2">
                  <a:schemeClr val="accent1"/>
                </a:effectRef>
                <a:fontRef idx="minor">
                  <a:schemeClr val="lt1"/>
                </a:fontRef>
              </p:style>
              <p:txBody>
                <a:bodyPr lIns="0" tIns="3600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dirty="0">
                    <a:ln>
                      <a:noFill/>
                    </a:ln>
                    <a:solidFill>
                      <a:srgbClr val="272727"/>
                    </a:solidFill>
                    <a:effectLst/>
                    <a:uLnTx/>
                    <a:uFillTx/>
                    <a:latin typeface="Poppins Light"/>
                    <a:ea typeface="+mn-ea"/>
                    <a:cs typeface="+mn-cs"/>
                  </a:endParaRPr>
                </a:p>
              </p:txBody>
            </p:sp>
            <p:sp>
              <p:nvSpPr>
                <p:cNvPr id="55" name="Round Same Side Corner Rectangle 218">
                  <a:extLst>
                    <a:ext uri="{FF2B5EF4-FFF2-40B4-BE49-F238E27FC236}">
                      <a16:creationId xmlns:a16="http://schemas.microsoft.com/office/drawing/2014/main" id="{9398FB8E-1249-4E27-9B13-07BCD620C6A4}"/>
                    </a:ext>
                  </a:extLst>
                </p:cNvPr>
                <p:cNvSpPr/>
                <p:nvPr/>
              </p:nvSpPr>
              <p:spPr>
                <a:xfrm>
                  <a:off x="3755570" y="5011599"/>
                  <a:ext cx="2231573" cy="387414"/>
                </a:xfrm>
                <a:prstGeom prst="round2SameRect">
                  <a:avLst>
                    <a:gd name="adj1" fmla="val 0"/>
                    <a:gd name="adj2" fmla="val 0"/>
                  </a:avLst>
                </a:prstGeom>
                <a:solidFill>
                  <a:srgbClr val="EBEFF7"/>
                </a:solidFill>
                <a:ln>
                  <a:noFill/>
                </a:ln>
                <a:effectLst/>
              </p:spPr>
              <p:style>
                <a:lnRef idx="1">
                  <a:schemeClr val="accent1"/>
                </a:lnRef>
                <a:fillRef idx="3">
                  <a:schemeClr val="accent1"/>
                </a:fillRef>
                <a:effectRef idx="2">
                  <a:schemeClr val="accent1"/>
                </a:effectRef>
                <a:fontRef idx="minor">
                  <a:schemeClr val="lt1"/>
                </a:fontRef>
              </p:style>
              <p:txBody>
                <a:bodyPr lIns="0" tIns="3600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dirty="0">
                    <a:ln>
                      <a:noFill/>
                    </a:ln>
                    <a:solidFill>
                      <a:srgbClr val="272727"/>
                    </a:solidFill>
                    <a:effectLst/>
                    <a:uLnTx/>
                    <a:uFillTx/>
                    <a:latin typeface="Poppins Light"/>
                    <a:ea typeface="+mn-ea"/>
                    <a:cs typeface="+mn-cs"/>
                  </a:endParaRPr>
                </a:p>
              </p:txBody>
            </p:sp>
          </p:grpSp>
          <p:graphicFrame>
            <p:nvGraphicFramePr>
              <p:cNvPr id="50" name="Content Placeholder 6">
                <a:extLst>
                  <a:ext uri="{FF2B5EF4-FFF2-40B4-BE49-F238E27FC236}">
                    <a16:creationId xmlns:a16="http://schemas.microsoft.com/office/drawing/2014/main" id="{67F2C66E-C687-4C17-8971-90241C4ED61D}"/>
                  </a:ext>
                </a:extLst>
              </p:cNvPr>
              <p:cNvGraphicFramePr>
                <a:graphicFrameLocks/>
              </p:cNvGraphicFramePr>
              <p:nvPr>
                <p:extLst>
                  <p:ext uri="{D42A27DB-BD31-4B8C-83A1-F6EECF244321}">
                    <p14:modId xmlns:p14="http://schemas.microsoft.com/office/powerpoint/2010/main" val="2459090400"/>
                  </p:ext>
                </p:extLst>
              </p:nvPr>
            </p:nvGraphicFramePr>
            <p:xfrm>
              <a:off x="759728" y="2236491"/>
              <a:ext cx="7624544" cy="2924659"/>
            </p:xfrm>
            <a:graphic>
              <a:graphicData uri="http://schemas.openxmlformats.org/drawingml/2006/chart">
                <c:chart xmlns:c="http://schemas.openxmlformats.org/drawingml/2006/chart" xmlns:r="http://schemas.openxmlformats.org/officeDocument/2006/relationships" r:id="rId3"/>
              </a:graphicData>
            </a:graphic>
          </p:graphicFrame>
          <p:sp>
            <p:nvSpPr>
              <p:cNvPr id="51" name="TextBox 50">
                <a:extLst>
                  <a:ext uri="{FF2B5EF4-FFF2-40B4-BE49-F238E27FC236}">
                    <a16:creationId xmlns:a16="http://schemas.microsoft.com/office/drawing/2014/main" id="{E4D75113-87BD-4D3A-94E0-5C20403D045F}"/>
                  </a:ext>
                </a:extLst>
              </p:cNvPr>
              <p:cNvSpPr txBox="1"/>
              <p:nvPr/>
            </p:nvSpPr>
            <p:spPr>
              <a:xfrm>
                <a:off x="1524265" y="4827275"/>
                <a:ext cx="2216463"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58595B"/>
                    </a:solidFill>
                    <a:effectLst/>
                    <a:uLnTx/>
                    <a:uFillTx/>
                    <a:latin typeface="Poppins Light"/>
                    <a:ea typeface="+mn-ea"/>
                    <a:cs typeface="+mn-cs"/>
                  </a:rPr>
                  <a:t>BMI 30.0–34.9 kg/m</a:t>
                </a:r>
                <a:r>
                  <a:rPr kumimoji="0" lang="en-GB" sz="1100" b="1" i="0" u="none" strike="noStrike" kern="1200" cap="none" spc="0" normalizeH="0" baseline="30000" noProof="0" dirty="0">
                    <a:ln>
                      <a:noFill/>
                    </a:ln>
                    <a:solidFill>
                      <a:srgbClr val="58595B"/>
                    </a:solidFill>
                    <a:effectLst/>
                    <a:uLnTx/>
                    <a:uFillTx/>
                    <a:latin typeface="Poppins Light"/>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58595B"/>
                    </a:solidFill>
                    <a:effectLst/>
                    <a:uLnTx/>
                    <a:uFillTx/>
                    <a:latin typeface="Poppins Light"/>
                    <a:ea typeface="+mn-ea"/>
                    <a:cs typeface="+mn-cs"/>
                  </a:rPr>
                  <a:t>HbA</a:t>
                </a:r>
                <a:r>
                  <a:rPr kumimoji="0" lang="en-GB" sz="1100" b="1" i="0" u="none" strike="noStrike" kern="1200" cap="none" spc="0" normalizeH="0" baseline="-25000" noProof="0" dirty="0">
                    <a:ln>
                      <a:noFill/>
                    </a:ln>
                    <a:solidFill>
                      <a:srgbClr val="58595B"/>
                    </a:solidFill>
                    <a:effectLst/>
                    <a:uLnTx/>
                    <a:uFillTx/>
                    <a:latin typeface="Poppins Light"/>
                    <a:ea typeface="+mn-ea"/>
                    <a:cs typeface="+mn-cs"/>
                  </a:rPr>
                  <a:t>1c</a:t>
                </a:r>
                <a:r>
                  <a:rPr kumimoji="0" lang="en-GB" sz="1100" b="1" i="0" u="none" strike="noStrike" kern="1200" cap="none" spc="0" normalizeH="0" baseline="0" noProof="0" dirty="0">
                    <a:ln>
                      <a:noFill/>
                    </a:ln>
                    <a:solidFill>
                      <a:srgbClr val="58595B"/>
                    </a:solidFill>
                    <a:effectLst/>
                    <a:uLnTx/>
                    <a:uFillTx/>
                    <a:latin typeface="Poppins Light"/>
                    <a:ea typeface="+mn-ea"/>
                    <a:cs typeface="+mn-cs"/>
                  </a:rPr>
                  <a:t> reduction: 1.15% (p&lt;0.0001)</a:t>
                </a:r>
              </a:p>
            </p:txBody>
          </p:sp>
          <p:sp>
            <p:nvSpPr>
              <p:cNvPr id="52" name="TextBox 51">
                <a:extLst>
                  <a:ext uri="{FF2B5EF4-FFF2-40B4-BE49-F238E27FC236}">
                    <a16:creationId xmlns:a16="http://schemas.microsoft.com/office/drawing/2014/main" id="{CE1293F3-F8C6-4FCF-808E-D249BE55A58F}"/>
                  </a:ext>
                </a:extLst>
              </p:cNvPr>
              <p:cNvSpPr txBox="1"/>
              <p:nvPr/>
            </p:nvSpPr>
            <p:spPr>
              <a:xfrm>
                <a:off x="3761774" y="4827275"/>
                <a:ext cx="2216463"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58595B"/>
                    </a:solidFill>
                    <a:effectLst/>
                    <a:uLnTx/>
                    <a:uFillTx/>
                    <a:latin typeface="Poppins Light"/>
                    <a:ea typeface="+mn-ea"/>
                    <a:cs typeface="+mn-cs"/>
                  </a:rPr>
                  <a:t>BMI 35.0–39.9 kg/m</a:t>
                </a:r>
                <a:r>
                  <a:rPr kumimoji="0" lang="en-GB" sz="1100" b="1" i="0" u="none" strike="noStrike" kern="1200" cap="none" spc="0" normalizeH="0" baseline="30000" noProof="0" dirty="0">
                    <a:ln>
                      <a:noFill/>
                    </a:ln>
                    <a:solidFill>
                      <a:srgbClr val="58595B"/>
                    </a:solidFill>
                    <a:effectLst/>
                    <a:uLnTx/>
                    <a:uFillTx/>
                    <a:latin typeface="Poppins Light"/>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58595B"/>
                    </a:solidFill>
                    <a:effectLst/>
                    <a:uLnTx/>
                    <a:uFillTx/>
                    <a:latin typeface="Poppins Light"/>
                    <a:ea typeface="+mn-ea"/>
                    <a:cs typeface="+mn-cs"/>
                  </a:rPr>
                  <a:t>HbA</a:t>
                </a:r>
                <a:r>
                  <a:rPr kumimoji="0" lang="en-GB" sz="1100" b="1" i="0" u="none" strike="noStrike" kern="1200" cap="none" spc="0" normalizeH="0" baseline="-25000" noProof="0" dirty="0">
                    <a:ln>
                      <a:noFill/>
                    </a:ln>
                    <a:solidFill>
                      <a:srgbClr val="58595B"/>
                    </a:solidFill>
                    <a:effectLst/>
                    <a:uLnTx/>
                    <a:uFillTx/>
                    <a:latin typeface="Poppins Light"/>
                    <a:ea typeface="+mn-ea"/>
                    <a:cs typeface="+mn-cs"/>
                  </a:rPr>
                  <a:t>1c</a:t>
                </a:r>
                <a:r>
                  <a:rPr kumimoji="0" lang="en-GB" sz="1100" b="1" i="0" u="none" strike="noStrike" kern="1200" cap="none" spc="0" normalizeH="0" baseline="0" noProof="0" dirty="0">
                    <a:ln>
                      <a:noFill/>
                    </a:ln>
                    <a:solidFill>
                      <a:srgbClr val="58595B"/>
                    </a:solidFill>
                    <a:effectLst/>
                    <a:uLnTx/>
                    <a:uFillTx/>
                    <a:latin typeface="Poppins Light"/>
                    <a:ea typeface="+mn-ea"/>
                    <a:cs typeface="+mn-cs"/>
                  </a:rPr>
                  <a:t> reduction: 1.79% (p&lt;0.0001)</a:t>
                </a:r>
              </a:p>
            </p:txBody>
          </p:sp>
          <p:sp>
            <p:nvSpPr>
              <p:cNvPr id="53" name="TextBox 52">
                <a:extLst>
                  <a:ext uri="{FF2B5EF4-FFF2-40B4-BE49-F238E27FC236}">
                    <a16:creationId xmlns:a16="http://schemas.microsoft.com/office/drawing/2014/main" id="{2FD5C22E-15BC-4458-95FC-683733466442}"/>
                  </a:ext>
                </a:extLst>
              </p:cNvPr>
              <p:cNvSpPr txBox="1"/>
              <p:nvPr/>
            </p:nvSpPr>
            <p:spPr>
              <a:xfrm>
                <a:off x="6013138" y="4827275"/>
                <a:ext cx="2216463"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58595B"/>
                    </a:solidFill>
                    <a:effectLst/>
                    <a:uLnTx/>
                    <a:uFillTx/>
                    <a:latin typeface="Poppins Light"/>
                    <a:ea typeface="+mn-ea"/>
                    <a:cs typeface="+mn-cs"/>
                  </a:rPr>
                  <a:t>BMI ≥40 kg/m</a:t>
                </a:r>
                <a:r>
                  <a:rPr kumimoji="0" lang="en-GB" sz="1100" b="1" i="0" u="none" strike="noStrike" kern="1200" cap="none" spc="0" normalizeH="0" baseline="30000" noProof="0" dirty="0">
                    <a:ln>
                      <a:noFill/>
                    </a:ln>
                    <a:solidFill>
                      <a:srgbClr val="58595B"/>
                    </a:solidFill>
                    <a:effectLst/>
                    <a:uLnTx/>
                    <a:uFillTx/>
                    <a:latin typeface="Poppins Light"/>
                    <a:ea typeface="+mn-ea"/>
                    <a:cs typeface="+mn-cs"/>
                  </a:rPr>
                  <a:t>2</a:t>
                </a:r>
                <a:endParaRPr kumimoji="0" lang="en-GB" sz="1100" b="1" i="0" u="none" strike="noStrike" kern="1200" cap="none" spc="0" normalizeH="0" baseline="0" noProof="0" dirty="0">
                  <a:ln>
                    <a:noFill/>
                  </a:ln>
                  <a:solidFill>
                    <a:srgbClr val="58595B"/>
                  </a:solidFill>
                  <a:effectLst/>
                  <a:uLnTx/>
                  <a:uFillTx/>
                  <a:latin typeface="Poppins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58595B"/>
                    </a:solidFill>
                    <a:effectLst/>
                    <a:uLnTx/>
                    <a:uFillTx/>
                    <a:latin typeface="Poppins Light"/>
                    <a:ea typeface="+mn-ea"/>
                    <a:cs typeface="+mn-cs"/>
                  </a:rPr>
                  <a:t>HbA</a:t>
                </a:r>
                <a:r>
                  <a:rPr kumimoji="0" lang="en-GB" sz="1100" b="1" i="0" u="none" strike="noStrike" kern="1200" cap="none" spc="0" normalizeH="0" baseline="-25000" noProof="0" dirty="0">
                    <a:ln>
                      <a:noFill/>
                    </a:ln>
                    <a:solidFill>
                      <a:srgbClr val="58595B"/>
                    </a:solidFill>
                    <a:effectLst/>
                    <a:uLnTx/>
                    <a:uFillTx/>
                    <a:latin typeface="Poppins Light"/>
                    <a:ea typeface="+mn-ea"/>
                    <a:cs typeface="+mn-cs"/>
                  </a:rPr>
                  <a:t>1c</a:t>
                </a:r>
                <a:r>
                  <a:rPr kumimoji="0" lang="en-GB" sz="1100" b="1" i="0" u="none" strike="noStrike" kern="1200" cap="none" spc="0" normalizeH="0" baseline="0" noProof="0" dirty="0">
                    <a:ln>
                      <a:noFill/>
                    </a:ln>
                    <a:solidFill>
                      <a:srgbClr val="58595B"/>
                    </a:solidFill>
                    <a:effectLst/>
                    <a:uLnTx/>
                    <a:uFillTx/>
                    <a:latin typeface="Poppins Light"/>
                    <a:ea typeface="+mn-ea"/>
                    <a:cs typeface="+mn-cs"/>
                  </a:rPr>
                  <a:t> reduction: 1.87% (p&lt;0.0001)</a:t>
                </a:r>
              </a:p>
            </p:txBody>
          </p:sp>
        </p:grpSp>
      </p:grpSp>
    </p:spTree>
    <p:extLst>
      <p:ext uri="{BB962C8B-B14F-4D97-AF65-F5344CB8AC3E}">
        <p14:creationId xmlns:p14="http://schemas.microsoft.com/office/powerpoint/2010/main" val="3648393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3999" y="5785668"/>
            <a:ext cx="9144001" cy="553998"/>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p values are for comparison of end of period </a:t>
            </a:r>
            <a:r>
              <a:rPr kumimoji="0" lang="en-GB" sz="1000" b="0" i="1" u="none" strike="noStrike" kern="1200" cap="none" spc="0" normalizeH="0" baseline="0" noProof="0" dirty="0">
                <a:ln>
                  <a:noFill/>
                </a:ln>
                <a:solidFill>
                  <a:schemeClr val="accent5"/>
                </a:solidFill>
                <a:effectLst/>
                <a:uLnTx/>
                <a:uFillTx/>
                <a:latin typeface="Poppins Light"/>
                <a:ea typeface="+mn-ea"/>
                <a:cs typeface="+mn-cs"/>
              </a:rPr>
              <a:t>vs</a:t>
            </a: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 beginning of period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10" normalizeH="0" baseline="0" noProof="0" dirty="0">
                <a:ln>
                  <a:noFill/>
                </a:ln>
                <a:solidFill>
                  <a:schemeClr val="accent5"/>
                </a:solidFill>
                <a:effectLst/>
                <a:uLnTx/>
                <a:uFillTx/>
                <a:latin typeface="Poppins Light"/>
                <a:ea typeface="+mn-ea"/>
                <a:cs typeface="+mn-cs"/>
              </a:rPr>
              <a:t>HbA</a:t>
            </a:r>
            <a:r>
              <a:rPr kumimoji="0" lang="en-GB" sz="1000" b="0" i="0" u="none" strike="noStrike" kern="1200" cap="none" spc="-10" normalizeH="0" baseline="-25000" noProof="0" dirty="0">
                <a:ln>
                  <a:noFill/>
                </a:ln>
                <a:solidFill>
                  <a:schemeClr val="accent5"/>
                </a:solidFill>
                <a:effectLst/>
                <a:uLnTx/>
                <a:uFillTx/>
                <a:latin typeface="Poppins Light"/>
                <a:ea typeface="+mn-ea"/>
                <a:cs typeface="+mn-cs"/>
              </a:rPr>
              <a:t>1c</a:t>
            </a:r>
            <a:r>
              <a:rPr kumimoji="0" lang="en-GB" sz="1000" b="0" i="0" u="none" strike="noStrike" kern="1200" cap="none" spc="-10" normalizeH="0" baseline="0" noProof="0" dirty="0">
                <a:ln>
                  <a:noFill/>
                </a:ln>
                <a:solidFill>
                  <a:schemeClr val="accent5"/>
                </a:solidFill>
                <a:effectLst/>
                <a:uLnTx/>
                <a:uFillTx/>
                <a:latin typeface="Poppins Light"/>
                <a:ea typeface="+mn-ea"/>
                <a:cs typeface="+mn-cs"/>
              </a:rPr>
              <a:t>, glycated haemoglobin; </a:t>
            </a:r>
            <a:r>
              <a:rPr kumimoji="0" lang="en-GB" sz="1000" b="0" i="0" u="none" strike="noStrike" kern="1200" cap="none" spc="0" normalizeH="0" baseline="0" noProof="0" dirty="0" err="1">
                <a:ln>
                  <a:noFill/>
                </a:ln>
                <a:solidFill>
                  <a:schemeClr val="accent5"/>
                </a:solidFill>
                <a:effectLst/>
                <a:uLnTx/>
                <a:uFillTx/>
                <a:latin typeface="Poppins Light"/>
                <a:ea typeface="+mn-ea"/>
                <a:cs typeface="+mn-cs"/>
              </a:rPr>
              <a:t>TTh</a:t>
            </a: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 testosterone therapy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chemeClr val="accent5"/>
                </a:solidFill>
                <a:effectLst/>
                <a:uLnTx/>
                <a:uFillTx/>
                <a:latin typeface="Poppins Light"/>
                <a:ea typeface="+mn-ea"/>
                <a:cs typeface="+mn-cs"/>
              </a:rPr>
              <a:t>Yassin A </a:t>
            </a:r>
            <a:r>
              <a:rPr kumimoji="0" lang="it-IT" sz="1000" b="0" i="1" u="none" strike="noStrike" kern="1200" cap="none" spc="0" normalizeH="0" baseline="0" noProof="0" dirty="0">
                <a:ln>
                  <a:noFill/>
                </a:ln>
                <a:solidFill>
                  <a:schemeClr val="accent5"/>
                </a:solidFill>
                <a:effectLst/>
                <a:uLnTx/>
                <a:uFillTx/>
                <a:latin typeface="Poppins Light"/>
                <a:ea typeface="+mn-ea"/>
                <a:cs typeface="+mn-cs"/>
              </a:rPr>
              <a:t>et al. Clin Endocrinol</a:t>
            </a:r>
            <a:r>
              <a:rPr kumimoji="0" lang="it-IT" sz="1000" b="0" i="0" u="none" strike="noStrike" kern="1200" cap="none" spc="0" normalizeH="0" baseline="0" noProof="0" dirty="0">
                <a:ln>
                  <a:noFill/>
                </a:ln>
                <a:solidFill>
                  <a:schemeClr val="accent5"/>
                </a:solidFill>
                <a:effectLst/>
                <a:uLnTx/>
                <a:uFillTx/>
                <a:latin typeface="Poppins Light"/>
                <a:ea typeface="+mn-ea"/>
                <a:cs typeface="+mn-cs"/>
              </a:rPr>
              <a:t> 2016;84:107–14.</a:t>
            </a:r>
            <a:endParaRPr kumimoji="0" lang="en-GB" sz="1000" b="0" i="0" u="none" strike="noStrike" kern="1200" cap="none" spc="0" normalizeH="0" baseline="0" noProof="0" dirty="0">
              <a:ln>
                <a:noFill/>
              </a:ln>
              <a:solidFill>
                <a:schemeClr val="accent5"/>
              </a:solidFill>
              <a:effectLst/>
              <a:uLnTx/>
              <a:uFillTx/>
              <a:latin typeface="Poppins Light"/>
              <a:ea typeface="+mn-ea"/>
              <a:cs typeface="+mn-cs"/>
            </a:endParaRPr>
          </a:p>
        </p:txBody>
      </p:sp>
      <p:sp>
        <p:nvSpPr>
          <p:cNvPr id="2" name="Title 1"/>
          <p:cNvSpPr>
            <a:spLocks noGrp="1"/>
          </p:cNvSpPr>
          <p:nvPr>
            <p:ph type="title"/>
          </p:nvPr>
        </p:nvSpPr>
        <p:spPr>
          <a:xfrm>
            <a:off x="133164" y="152401"/>
            <a:ext cx="11425561" cy="834047"/>
          </a:xfrm>
        </p:spPr>
        <p:txBody>
          <a:bodyPr>
            <a:noAutofit/>
          </a:bodyPr>
          <a:lstStyle/>
          <a:p>
            <a:pPr algn="ctr"/>
            <a:r>
              <a:rPr lang="en-GB" sz="2700" spc="-20" dirty="0">
                <a:solidFill>
                  <a:schemeClr val="accent5"/>
                </a:solidFill>
              </a:rPr>
              <a:t>Significant improvements in glycaemic control with </a:t>
            </a:r>
            <a:r>
              <a:rPr lang="en-GB" sz="2700" spc="-20" dirty="0" err="1">
                <a:solidFill>
                  <a:schemeClr val="accent5"/>
                </a:solidFill>
              </a:rPr>
              <a:t>TTh</a:t>
            </a:r>
            <a:r>
              <a:rPr lang="en-GB" sz="2700" spc="-20" dirty="0">
                <a:solidFill>
                  <a:schemeClr val="accent5"/>
                </a:solidFill>
              </a:rPr>
              <a:t> are lost if treatment is interrupted, but reappear when </a:t>
            </a:r>
            <a:r>
              <a:rPr lang="en-GB" sz="2700" spc="-20" dirty="0" err="1">
                <a:solidFill>
                  <a:schemeClr val="accent5"/>
                </a:solidFill>
              </a:rPr>
              <a:t>TTh</a:t>
            </a:r>
            <a:r>
              <a:rPr lang="en-GB" sz="2700" spc="-20" dirty="0">
                <a:solidFill>
                  <a:schemeClr val="accent5"/>
                </a:solidFill>
              </a:rPr>
              <a:t> is resumed</a:t>
            </a:r>
          </a:p>
        </p:txBody>
      </p:sp>
      <p:sp>
        <p:nvSpPr>
          <p:cNvPr id="3" name="Content Placeholder 2"/>
          <p:cNvSpPr>
            <a:spLocks noGrp="1"/>
          </p:cNvSpPr>
          <p:nvPr>
            <p:ph idx="1"/>
          </p:nvPr>
        </p:nvSpPr>
        <p:spPr>
          <a:xfrm>
            <a:off x="133164" y="1164827"/>
            <a:ext cx="11292395" cy="1219968"/>
          </a:xfrm>
          <a:noFill/>
        </p:spPr>
        <p:txBody>
          <a:bodyPr>
            <a:normAutofit/>
          </a:bodyPr>
          <a:lstStyle/>
          <a:p>
            <a:r>
              <a:rPr lang="en-GB" sz="1600" dirty="0">
                <a:solidFill>
                  <a:schemeClr val="accent5"/>
                </a:solidFill>
              </a:rPr>
              <a:t>Observational registry study including 262 middle-aged and elderly </a:t>
            </a:r>
            <a:r>
              <a:rPr lang="en-GB" sz="1600" dirty="0" err="1">
                <a:solidFill>
                  <a:schemeClr val="accent5"/>
                </a:solidFill>
              </a:rPr>
              <a:t>hypogonadal</a:t>
            </a:r>
            <a:r>
              <a:rPr lang="en-GB" sz="1600" dirty="0">
                <a:solidFill>
                  <a:schemeClr val="accent5"/>
                </a:solidFill>
              </a:rPr>
              <a:t> men who received </a:t>
            </a:r>
            <a:r>
              <a:rPr lang="en-GB" sz="1600" dirty="0" err="1">
                <a:solidFill>
                  <a:schemeClr val="accent5"/>
                </a:solidFill>
              </a:rPr>
              <a:t>TTh</a:t>
            </a:r>
            <a:r>
              <a:rPr lang="en-GB" sz="1600" dirty="0">
                <a:solidFill>
                  <a:schemeClr val="accent5"/>
                </a:solidFill>
              </a:rPr>
              <a:t> for up to 11 years, representing 2088.5 patient-years</a:t>
            </a:r>
          </a:p>
          <a:p>
            <a:r>
              <a:rPr lang="en-GB" sz="1600" dirty="0">
                <a:solidFill>
                  <a:schemeClr val="accent5"/>
                </a:solidFill>
              </a:rPr>
              <a:t>Significant decreases in fasting glucose and HbA</a:t>
            </a:r>
            <a:r>
              <a:rPr lang="en-GB" sz="1600" baseline="-25000" dirty="0">
                <a:solidFill>
                  <a:schemeClr val="accent5"/>
                </a:solidFill>
              </a:rPr>
              <a:t>1c</a:t>
            </a:r>
            <a:r>
              <a:rPr lang="en-GB" sz="1600" dirty="0">
                <a:solidFill>
                  <a:schemeClr val="accent5"/>
                </a:solidFill>
              </a:rPr>
              <a:t> seen with </a:t>
            </a:r>
            <a:r>
              <a:rPr lang="en-GB" sz="1600" dirty="0" err="1">
                <a:solidFill>
                  <a:schemeClr val="accent5"/>
                </a:solidFill>
              </a:rPr>
              <a:t>TTh</a:t>
            </a:r>
            <a:r>
              <a:rPr lang="en-GB" sz="1600" dirty="0">
                <a:solidFill>
                  <a:schemeClr val="accent5"/>
                </a:solidFill>
              </a:rPr>
              <a:t> use were reversed upon withdrawal of </a:t>
            </a:r>
            <a:r>
              <a:rPr lang="en-GB" sz="1600" dirty="0" err="1">
                <a:solidFill>
                  <a:schemeClr val="accent5"/>
                </a:solidFill>
              </a:rPr>
              <a:t>TTh</a:t>
            </a:r>
            <a:r>
              <a:rPr lang="en-GB" sz="1600" dirty="0">
                <a:solidFill>
                  <a:schemeClr val="accent5"/>
                </a:solidFill>
              </a:rPr>
              <a:t>, but returned again to pre-interruption values when </a:t>
            </a:r>
            <a:r>
              <a:rPr lang="en-GB" sz="1600" dirty="0" err="1">
                <a:solidFill>
                  <a:schemeClr val="accent5"/>
                </a:solidFill>
              </a:rPr>
              <a:t>TTh</a:t>
            </a:r>
            <a:r>
              <a:rPr lang="en-GB" sz="1600" dirty="0">
                <a:solidFill>
                  <a:schemeClr val="accent5"/>
                </a:solidFill>
              </a:rPr>
              <a:t> was restarted</a:t>
            </a:r>
          </a:p>
        </p:txBody>
      </p:sp>
      <p:grpSp>
        <p:nvGrpSpPr>
          <p:cNvPr id="4" name="Group 3"/>
          <p:cNvGrpSpPr/>
          <p:nvPr/>
        </p:nvGrpSpPr>
        <p:grpSpPr>
          <a:xfrm>
            <a:off x="1562293" y="2384795"/>
            <a:ext cx="8567302" cy="3243083"/>
            <a:chOff x="576697" y="2525994"/>
            <a:chExt cx="7990606" cy="3016406"/>
          </a:xfrm>
        </p:grpSpPr>
        <p:grpSp>
          <p:nvGrpSpPr>
            <p:cNvPr id="21" name="Group 20">
              <a:extLst>
                <a:ext uri="{FF2B5EF4-FFF2-40B4-BE49-F238E27FC236}">
                  <a16:creationId xmlns:a16="http://schemas.microsoft.com/office/drawing/2014/main" id="{A3661692-2E35-40D9-B3C7-95C981138553}"/>
                </a:ext>
              </a:extLst>
            </p:cNvPr>
            <p:cNvGrpSpPr/>
            <p:nvPr/>
          </p:nvGrpSpPr>
          <p:grpSpPr>
            <a:xfrm>
              <a:off x="576697" y="2525994"/>
              <a:ext cx="7990606" cy="3016406"/>
              <a:chOff x="576697" y="2604678"/>
              <a:chExt cx="7990606" cy="3016406"/>
            </a:xfrm>
          </p:grpSpPr>
          <p:sp>
            <p:nvSpPr>
              <p:cNvPr id="23" name="Rounded Rectangle 57">
                <a:extLst>
                  <a:ext uri="{FF2B5EF4-FFF2-40B4-BE49-F238E27FC236}">
                    <a16:creationId xmlns:a16="http://schemas.microsoft.com/office/drawing/2014/main" id="{68E998B3-A9D9-460D-A056-495DC1214A91}"/>
                  </a:ext>
                </a:extLst>
              </p:cNvPr>
              <p:cNvSpPr/>
              <p:nvPr/>
            </p:nvSpPr>
            <p:spPr>
              <a:xfrm>
                <a:off x="576697" y="2604679"/>
                <a:ext cx="7990606" cy="3016405"/>
              </a:xfrm>
              <a:prstGeom prst="roundRect">
                <a:avLst>
                  <a:gd name="adj" fmla="val 5052"/>
                </a:avLst>
              </a:prstGeom>
              <a:no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24" name="TextBox 23">
                <a:extLst>
                  <a:ext uri="{FF2B5EF4-FFF2-40B4-BE49-F238E27FC236}">
                    <a16:creationId xmlns:a16="http://schemas.microsoft.com/office/drawing/2014/main" id="{B8EB6109-B805-4F7B-ACB9-9B972B0F0DBE}"/>
                  </a:ext>
                </a:extLst>
              </p:cNvPr>
              <p:cNvSpPr txBox="1"/>
              <p:nvPr/>
            </p:nvSpPr>
            <p:spPr>
              <a:xfrm>
                <a:off x="576697" y="2604678"/>
                <a:ext cx="7990606" cy="307777"/>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Poppins Light"/>
                    <a:ea typeface="+mn-ea"/>
                    <a:cs typeface="+mn-cs"/>
                  </a:rPr>
                  <a:t>Association between TTh and increased sexual activity in men with low testosterone</a:t>
                </a:r>
              </a:p>
            </p:txBody>
          </p:sp>
        </p:grpSp>
        <p:sp>
          <p:nvSpPr>
            <p:cNvPr id="22" name="Round Same Side Corner Rectangle 58">
              <a:extLst>
                <a:ext uri="{FF2B5EF4-FFF2-40B4-BE49-F238E27FC236}">
                  <a16:creationId xmlns:a16="http://schemas.microsoft.com/office/drawing/2014/main" id="{87716571-26C1-4F80-8CD8-F8645893E99D}"/>
                </a:ext>
              </a:extLst>
            </p:cNvPr>
            <p:cNvSpPr/>
            <p:nvPr/>
          </p:nvSpPr>
          <p:spPr>
            <a:xfrm>
              <a:off x="576697" y="2525995"/>
              <a:ext cx="7990606" cy="309600"/>
            </a:xfrm>
            <a:prstGeom prst="round2SameRect">
              <a:avLst>
                <a:gd name="adj1" fmla="val 50000"/>
                <a:gd name="adj2" fmla="val 0"/>
              </a:avLst>
            </a:prstGeom>
            <a:solidFill>
              <a:schemeClr val="accent2"/>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Poppins Light"/>
                  <a:ea typeface="+mn-ea"/>
                  <a:cs typeface="+mn-cs"/>
                </a:rPr>
                <a:t>Effect of continuous or interrupted </a:t>
              </a:r>
              <a:r>
                <a:rPr kumimoji="0" lang="en-GB" sz="1400" b="1" i="0" u="none" strike="noStrike" kern="1200" cap="none" spc="0" normalizeH="0" baseline="0" noProof="0" dirty="0" err="1">
                  <a:ln>
                    <a:noFill/>
                  </a:ln>
                  <a:solidFill>
                    <a:prstClr val="white"/>
                  </a:solidFill>
                  <a:effectLst/>
                  <a:uLnTx/>
                  <a:uFillTx/>
                  <a:latin typeface="Poppins Light"/>
                  <a:ea typeface="+mn-ea"/>
                  <a:cs typeface="+mn-cs"/>
                </a:rPr>
                <a:t>TTh</a:t>
              </a:r>
              <a:r>
                <a:rPr kumimoji="0" lang="en-GB" sz="1400" b="1" i="0" u="none" strike="noStrike" kern="1200" cap="none" spc="0" normalizeH="0" baseline="0" noProof="0" dirty="0">
                  <a:ln>
                    <a:noFill/>
                  </a:ln>
                  <a:solidFill>
                    <a:prstClr val="white"/>
                  </a:solidFill>
                  <a:effectLst/>
                  <a:uLnTx/>
                  <a:uFillTx/>
                  <a:latin typeface="Poppins Light"/>
                  <a:ea typeface="+mn-ea"/>
                  <a:cs typeface="+mn-cs"/>
                </a:rPr>
                <a:t> on glycaemic control in men with low testosterone</a:t>
              </a:r>
              <a:endParaRPr kumimoji="0" lang="en-GB" sz="1400" b="1" i="0" u="none" strike="noStrike" kern="1200" cap="none" spc="0" normalizeH="0" baseline="30000" noProof="0" dirty="0">
                <a:ln>
                  <a:noFill/>
                </a:ln>
                <a:solidFill>
                  <a:prstClr val="white"/>
                </a:solidFill>
                <a:effectLst/>
                <a:uLnTx/>
                <a:uFillTx/>
                <a:latin typeface="Poppins Light"/>
                <a:ea typeface="+mn-ea"/>
                <a:cs typeface="+mn-cs"/>
              </a:endParaRPr>
            </a:p>
          </p:txBody>
        </p:sp>
        <p:grpSp>
          <p:nvGrpSpPr>
            <p:cNvPr id="26" name="Group 25"/>
            <p:cNvGrpSpPr/>
            <p:nvPr/>
          </p:nvGrpSpPr>
          <p:grpSpPr>
            <a:xfrm>
              <a:off x="4907752" y="3205969"/>
              <a:ext cx="3386435" cy="2316415"/>
              <a:chOff x="2399452" y="3653074"/>
              <a:chExt cx="2217124" cy="1767802"/>
            </a:xfrm>
          </p:grpSpPr>
          <p:sp>
            <p:nvSpPr>
              <p:cNvPr id="79" name="Text Box 9"/>
              <p:cNvSpPr txBox="1">
                <a:spLocks noChangeArrowheads="1"/>
              </p:cNvSpPr>
              <p:nvPr/>
            </p:nvSpPr>
            <p:spPr bwMode="auto">
              <a:xfrm rot="10800000">
                <a:off x="2399452" y="3723442"/>
                <a:ext cx="241804" cy="1302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1" i="0" u="none" strike="noStrike" kern="1200" cap="none" spc="0" normalizeH="0" baseline="0" noProof="0" dirty="0">
                    <a:ln>
                      <a:noFill/>
                    </a:ln>
                    <a:solidFill>
                      <a:prstClr val="black"/>
                    </a:solidFill>
                    <a:effectLst/>
                    <a:uLnTx/>
                    <a:uFillTx/>
                    <a:latin typeface="Poppins Light"/>
                    <a:ea typeface="+mn-ea"/>
                    <a:cs typeface="Arial" panose="020B0604020202020204" pitchFamily="34" charset="0"/>
                  </a:rPr>
                  <a:t>HbA</a:t>
                </a:r>
                <a:r>
                  <a:rPr kumimoji="0" lang="en-GB" altLang="en-US" sz="1200" b="1" i="0" u="none" strike="noStrike" kern="1200" cap="none" spc="0" normalizeH="0" baseline="-25000" noProof="0" dirty="0">
                    <a:ln>
                      <a:noFill/>
                    </a:ln>
                    <a:solidFill>
                      <a:prstClr val="black"/>
                    </a:solidFill>
                    <a:effectLst/>
                    <a:uLnTx/>
                    <a:uFillTx/>
                    <a:latin typeface="Poppins Light"/>
                    <a:ea typeface="+mn-ea"/>
                    <a:cs typeface="Arial" panose="020B0604020202020204" pitchFamily="34" charset="0"/>
                  </a:rPr>
                  <a:t>1c </a:t>
                </a:r>
                <a:r>
                  <a:rPr kumimoji="0" lang="en-GB" altLang="en-US" sz="1200" b="1" i="0" u="none" strike="noStrike" kern="1200" cap="none" spc="0" normalizeH="0" baseline="0" noProof="0" dirty="0">
                    <a:ln>
                      <a:noFill/>
                    </a:ln>
                    <a:solidFill>
                      <a:prstClr val="black"/>
                    </a:solidFill>
                    <a:effectLst/>
                    <a:uLnTx/>
                    <a:uFillTx/>
                    <a:latin typeface="Poppins Light"/>
                    <a:ea typeface="+mn-ea"/>
                    <a:cs typeface="Arial" panose="020B0604020202020204" pitchFamily="34" charset="0"/>
                  </a:rPr>
                  <a:t>(%)</a:t>
                </a:r>
              </a:p>
            </p:txBody>
          </p:sp>
          <p:graphicFrame>
            <p:nvGraphicFramePr>
              <p:cNvPr id="80" name="Chart 79"/>
              <p:cNvGraphicFramePr/>
              <p:nvPr/>
            </p:nvGraphicFramePr>
            <p:xfrm>
              <a:off x="2680170" y="3653074"/>
              <a:ext cx="1936406" cy="1713412"/>
            </p:xfrm>
            <a:graphic>
              <a:graphicData uri="http://schemas.openxmlformats.org/drawingml/2006/chart">
                <c:chart xmlns:c="http://schemas.openxmlformats.org/drawingml/2006/chart" xmlns:r="http://schemas.openxmlformats.org/officeDocument/2006/relationships" r:id="rId3"/>
              </a:graphicData>
            </a:graphic>
          </p:graphicFrame>
          <p:sp>
            <p:nvSpPr>
              <p:cNvPr id="81" name="TextBox 80"/>
              <p:cNvSpPr txBox="1"/>
              <p:nvPr/>
            </p:nvSpPr>
            <p:spPr>
              <a:xfrm>
                <a:off x="2914209" y="5209481"/>
                <a:ext cx="1626050" cy="2113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Poppins Light"/>
                    <a:ea typeface="+mn-ea"/>
                    <a:cs typeface="Arial" panose="020B0604020202020204" pitchFamily="34" charset="0"/>
                  </a:rPr>
                  <a:t>Period</a:t>
                </a:r>
              </a:p>
            </p:txBody>
          </p:sp>
          <p:sp>
            <p:nvSpPr>
              <p:cNvPr id="82" name="TextBox 81"/>
              <p:cNvSpPr txBox="1"/>
              <p:nvPr/>
            </p:nvSpPr>
            <p:spPr>
              <a:xfrm>
                <a:off x="2919648" y="5058026"/>
                <a:ext cx="541314" cy="2113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6EAB"/>
                    </a:solidFill>
                    <a:effectLst/>
                    <a:uLnTx/>
                    <a:uFillTx/>
                    <a:latin typeface="Poppins Light"/>
                    <a:ea typeface="+mn-ea"/>
                    <a:cs typeface="Arial" panose="020B0604020202020204" pitchFamily="34" charset="0"/>
                  </a:rPr>
                  <a:t>1</a:t>
                </a:r>
              </a:p>
            </p:txBody>
          </p:sp>
          <p:sp>
            <p:nvSpPr>
              <p:cNvPr id="83" name="TextBox 82"/>
              <p:cNvSpPr txBox="1"/>
              <p:nvPr/>
            </p:nvSpPr>
            <p:spPr>
              <a:xfrm>
                <a:off x="3458748" y="5058026"/>
                <a:ext cx="538858" cy="2113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6EAB"/>
                    </a:solidFill>
                    <a:effectLst/>
                    <a:uLnTx/>
                    <a:uFillTx/>
                    <a:latin typeface="Poppins Light"/>
                    <a:ea typeface="+mn-ea"/>
                    <a:cs typeface="Arial" panose="020B0604020202020204" pitchFamily="34" charset="0"/>
                  </a:rPr>
                  <a:t>2</a:t>
                </a:r>
              </a:p>
            </p:txBody>
          </p:sp>
          <p:sp>
            <p:nvSpPr>
              <p:cNvPr id="84" name="TextBox 83"/>
              <p:cNvSpPr txBox="1"/>
              <p:nvPr/>
            </p:nvSpPr>
            <p:spPr>
              <a:xfrm>
                <a:off x="3997606" y="5058026"/>
                <a:ext cx="545504" cy="2113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6EAB"/>
                    </a:solidFill>
                    <a:effectLst/>
                    <a:uLnTx/>
                    <a:uFillTx/>
                    <a:latin typeface="Poppins Light"/>
                    <a:ea typeface="+mn-ea"/>
                    <a:cs typeface="Arial" panose="020B0604020202020204" pitchFamily="34" charset="0"/>
                  </a:rPr>
                  <a:t>3</a:t>
                </a:r>
              </a:p>
            </p:txBody>
          </p:sp>
        </p:grpSp>
        <p:grpSp>
          <p:nvGrpSpPr>
            <p:cNvPr id="27" name="Group 26">
              <a:extLst>
                <a:ext uri="{FF2B5EF4-FFF2-40B4-BE49-F238E27FC236}">
                  <a16:creationId xmlns:a16="http://schemas.microsoft.com/office/drawing/2014/main" id="{089ADFFA-8125-49D7-9A6D-5CF5BECBD085}"/>
                </a:ext>
              </a:extLst>
            </p:cNvPr>
            <p:cNvGrpSpPr/>
            <p:nvPr/>
          </p:nvGrpSpPr>
          <p:grpSpPr>
            <a:xfrm>
              <a:off x="1634012" y="3789315"/>
              <a:ext cx="2499642" cy="787700"/>
              <a:chOff x="1634012" y="3651853"/>
              <a:chExt cx="2499642" cy="787700"/>
            </a:xfrm>
          </p:grpSpPr>
          <p:sp>
            <p:nvSpPr>
              <p:cNvPr id="74" name="Freeform 73"/>
              <p:cNvSpPr/>
              <p:nvPr/>
            </p:nvSpPr>
            <p:spPr>
              <a:xfrm>
                <a:off x="1634012" y="3765334"/>
                <a:ext cx="2499642" cy="674219"/>
              </a:xfrm>
              <a:custGeom>
                <a:avLst/>
                <a:gdLst>
                  <a:gd name="connsiteX0" fmla="*/ 0 w 1333500"/>
                  <a:gd name="connsiteY0" fmla="*/ 0 h 481013"/>
                  <a:gd name="connsiteX1" fmla="*/ 447675 w 1333500"/>
                  <a:gd name="connsiteY1" fmla="*/ 285750 h 481013"/>
                  <a:gd name="connsiteX2" fmla="*/ 890587 w 1333500"/>
                  <a:gd name="connsiteY2" fmla="*/ 352425 h 481013"/>
                  <a:gd name="connsiteX3" fmla="*/ 1333500 w 1333500"/>
                  <a:gd name="connsiteY3" fmla="*/ 481013 h 481013"/>
                </a:gdLst>
                <a:ahLst/>
                <a:cxnLst>
                  <a:cxn ang="0">
                    <a:pos x="connsiteX0" y="connsiteY0"/>
                  </a:cxn>
                  <a:cxn ang="0">
                    <a:pos x="connsiteX1" y="connsiteY1"/>
                  </a:cxn>
                  <a:cxn ang="0">
                    <a:pos x="connsiteX2" y="connsiteY2"/>
                  </a:cxn>
                  <a:cxn ang="0">
                    <a:pos x="connsiteX3" y="connsiteY3"/>
                  </a:cxn>
                </a:cxnLst>
                <a:rect l="l" t="t" r="r" b="b"/>
                <a:pathLst>
                  <a:path w="1333500" h="481013">
                    <a:moveTo>
                      <a:pt x="0" y="0"/>
                    </a:moveTo>
                    <a:lnTo>
                      <a:pt x="447675" y="285750"/>
                    </a:lnTo>
                    <a:lnTo>
                      <a:pt x="890587" y="352425"/>
                    </a:lnTo>
                    <a:lnTo>
                      <a:pt x="1333500" y="481013"/>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75" name="Group 74">
                <a:extLst>
                  <a:ext uri="{FF2B5EF4-FFF2-40B4-BE49-F238E27FC236}">
                    <a16:creationId xmlns:a16="http://schemas.microsoft.com/office/drawing/2014/main" id="{0935D43E-85AD-43EE-A971-C31EDB49BED4}"/>
                  </a:ext>
                </a:extLst>
              </p:cNvPr>
              <p:cNvGrpSpPr/>
              <p:nvPr/>
            </p:nvGrpSpPr>
            <p:grpSpPr>
              <a:xfrm>
                <a:off x="1634012" y="3651853"/>
                <a:ext cx="2490714" cy="594112"/>
                <a:chOff x="2096866" y="3718543"/>
                <a:chExt cx="2029513" cy="555402"/>
              </a:xfrm>
            </p:grpSpPr>
            <p:sp>
              <p:nvSpPr>
                <p:cNvPr id="76" name="Freeform 75"/>
                <p:cNvSpPr/>
                <p:nvPr/>
              </p:nvSpPr>
              <p:spPr>
                <a:xfrm>
                  <a:off x="2096866" y="3793428"/>
                  <a:ext cx="676504" cy="187214"/>
                </a:xfrm>
                <a:custGeom>
                  <a:avLst/>
                  <a:gdLst>
                    <a:gd name="connsiteX0" fmla="*/ 0 w 442912"/>
                    <a:gd name="connsiteY0" fmla="*/ 0 h 142875"/>
                    <a:gd name="connsiteX1" fmla="*/ 442912 w 442912"/>
                    <a:gd name="connsiteY1" fmla="*/ 142875 h 142875"/>
                  </a:gdLst>
                  <a:ahLst/>
                  <a:cxnLst>
                    <a:cxn ang="0">
                      <a:pos x="connsiteX0" y="connsiteY0"/>
                    </a:cxn>
                    <a:cxn ang="0">
                      <a:pos x="connsiteX1" y="connsiteY1"/>
                    </a:cxn>
                  </a:cxnLst>
                  <a:rect l="l" t="t" r="r" b="b"/>
                  <a:pathLst>
                    <a:path w="442912" h="142875">
                      <a:moveTo>
                        <a:pt x="0" y="0"/>
                      </a:moveTo>
                      <a:lnTo>
                        <a:pt x="442912" y="142875"/>
                      </a:ln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77" name="Freeform 76"/>
                <p:cNvSpPr/>
                <p:nvPr/>
              </p:nvSpPr>
              <p:spPr>
                <a:xfrm>
                  <a:off x="2773370" y="3718543"/>
                  <a:ext cx="676505" cy="255859"/>
                </a:xfrm>
                <a:custGeom>
                  <a:avLst/>
                  <a:gdLst>
                    <a:gd name="connsiteX0" fmla="*/ 442913 w 442913"/>
                    <a:gd name="connsiteY0" fmla="*/ 0 h 195262"/>
                    <a:gd name="connsiteX1" fmla="*/ 0 w 442913"/>
                    <a:gd name="connsiteY1" fmla="*/ 195262 h 195262"/>
                  </a:gdLst>
                  <a:ahLst/>
                  <a:cxnLst>
                    <a:cxn ang="0">
                      <a:pos x="connsiteX0" y="connsiteY0"/>
                    </a:cxn>
                    <a:cxn ang="0">
                      <a:pos x="connsiteX1" y="connsiteY1"/>
                    </a:cxn>
                  </a:cxnLst>
                  <a:rect l="l" t="t" r="r" b="b"/>
                  <a:pathLst>
                    <a:path w="442913" h="195262">
                      <a:moveTo>
                        <a:pt x="442913" y="0"/>
                      </a:moveTo>
                      <a:lnTo>
                        <a:pt x="0" y="195262"/>
                      </a:lnTo>
                    </a:path>
                  </a:pathLst>
                </a:custGeom>
                <a:noFill/>
                <a:ln>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78" name="Freeform 77"/>
                <p:cNvSpPr/>
                <p:nvPr/>
              </p:nvSpPr>
              <p:spPr>
                <a:xfrm>
                  <a:off x="3449875" y="3718543"/>
                  <a:ext cx="676504" cy="555402"/>
                </a:xfrm>
                <a:custGeom>
                  <a:avLst/>
                  <a:gdLst>
                    <a:gd name="connsiteX0" fmla="*/ 442912 w 442912"/>
                    <a:gd name="connsiteY0" fmla="*/ 423862 h 423862"/>
                    <a:gd name="connsiteX1" fmla="*/ 0 w 442912"/>
                    <a:gd name="connsiteY1" fmla="*/ 0 h 423862"/>
                  </a:gdLst>
                  <a:ahLst/>
                  <a:cxnLst>
                    <a:cxn ang="0">
                      <a:pos x="connsiteX0" y="connsiteY0"/>
                    </a:cxn>
                    <a:cxn ang="0">
                      <a:pos x="connsiteX1" y="connsiteY1"/>
                    </a:cxn>
                  </a:cxnLst>
                  <a:rect l="l" t="t" r="r" b="b"/>
                  <a:pathLst>
                    <a:path w="442912" h="423862">
                      <a:moveTo>
                        <a:pt x="442912" y="423862"/>
                      </a:moveTo>
                      <a:lnTo>
                        <a:pt x="0" y="0"/>
                      </a:ln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grpSp>
        <p:sp>
          <p:nvSpPr>
            <p:cNvPr id="28" name="Text Box 9"/>
            <p:cNvSpPr txBox="1">
              <a:spLocks noChangeArrowheads="1"/>
            </p:cNvSpPr>
            <p:nvPr/>
          </p:nvSpPr>
          <p:spPr bwMode="auto">
            <a:xfrm rot="10800000">
              <a:off x="689706" y="3298175"/>
              <a:ext cx="553998" cy="170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1" i="0" u="none" strike="noStrike" kern="1200" cap="none" spc="0" normalizeH="0" baseline="0" noProof="0" dirty="0">
                  <a:ln>
                    <a:noFill/>
                  </a:ln>
                  <a:solidFill>
                    <a:prstClr val="black"/>
                  </a:solidFill>
                  <a:effectLst/>
                  <a:uLnTx/>
                  <a:uFillTx/>
                  <a:latin typeface="Poppins Light"/>
                  <a:ea typeface="+mn-ea"/>
                  <a:cs typeface="Arial" panose="020B0604020202020204" pitchFamily="34" charset="0"/>
                </a:rPr>
                <a:t>Fasting glucose</a:t>
              </a:r>
              <a:br>
                <a:rPr kumimoji="0" lang="en-GB" altLang="en-US" sz="1200" b="1" i="0" u="none" strike="noStrike" kern="1200" cap="none" spc="0" normalizeH="0" baseline="0" noProof="0" dirty="0">
                  <a:ln>
                    <a:noFill/>
                  </a:ln>
                  <a:solidFill>
                    <a:prstClr val="black"/>
                  </a:solidFill>
                  <a:effectLst/>
                  <a:uLnTx/>
                  <a:uFillTx/>
                  <a:latin typeface="Poppins Light"/>
                  <a:ea typeface="+mn-ea"/>
                  <a:cs typeface="Arial" panose="020B0604020202020204" pitchFamily="34" charset="0"/>
                </a:rPr>
              </a:br>
              <a:r>
                <a:rPr kumimoji="0" lang="en-GB" altLang="en-US" sz="1200" b="1" i="0" u="none" strike="noStrike" kern="1200" cap="none" spc="0" normalizeH="0" baseline="0" noProof="0" dirty="0">
                  <a:ln>
                    <a:noFill/>
                  </a:ln>
                  <a:solidFill>
                    <a:prstClr val="black"/>
                  </a:solidFill>
                  <a:effectLst/>
                  <a:uLnTx/>
                  <a:uFillTx/>
                  <a:latin typeface="Poppins Light"/>
                  <a:ea typeface="+mn-ea"/>
                  <a:cs typeface="Arial" panose="020B0604020202020204" pitchFamily="34" charset="0"/>
                </a:rPr>
                <a:t>(mg/</a:t>
              </a:r>
              <a:r>
                <a:rPr kumimoji="0" lang="en-GB" altLang="en-US" sz="1200" b="1" i="0" u="none" strike="noStrike" kern="1200" cap="none" spc="0" normalizeH="0" baseline="0" noProof="0" dirty="0" err="1">
                  <a:ln>
                    <a:noFill/>
                  </a:ln>
                  <a:solidFill>
                    <a:prstClr val="black"/>
                  </a:solidFill>
                  <a:effectLst/>
                  <a:uLnTx/>
                  <a:uFillTx/>
                  <a:latin typeface="Poppins Light"/>
                  <a:ea typeface="+mn-ea"/>
                  <a:cs typeface="Arial" panose="020B0604020202020204" pitchFamily="34" charset="0"/>
                </a:rPr>
                <a:t>dL</a:t>
              </a:r>
              <a:r>
                <a:rPr kumimoji="0" lang="en-GB" altLang="en-US" sz="1200" b="1" i="0" u="none" strike="noStrike" kern="1200" cap="none" spc="0" normalizeH="0" baseline="0" noProof="0" dirty="0">
                  <a:ln>
                    <a:noFill/>
                  </a:ln>
                  <a:solidFill>
                    <a:prstClr val="black"/>
                  </a:solidFill>
                  <a:effectLst/>
                  <a:uLnTx/>
                  <a:uFillTx/>
                  <a:latin typeface="Poppins Light"/>
                  <a:ea typeface="+mn-ea"/>
                  <a:cs typeface="Arial" panose="020B0604020202020204" pitchFamily="34" charset="0"/>
                </a:rPr>
                <a:t>)</a:t>
              </a:r>
            </a:p>
          </p:txBody>
        </p:sp>
        <p:sp>
          <p:nvSpPr>
            <p:cNvPr id="30" name="TextBox 29"/>
            <p:cNvSpPr txBox="1"/>
            <p:nvPr/>
          </p:nvSpPr>
          <p:spPr>
            <a:xfrm>
              <a:off x="1651322" y="5045361"/>
              <a:ext cx="81406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6EAB"/>
                  </a:solidFill>
                  <a:effectLst/>
                  <a:uLnTx/>
                  <a:uFillTx/>
                  <a:latin typeface="Poppins Light"/>
                  <a:ea typeface="+mn-ea"/>
                  <a:cs typeface="Arial" panose="020B0604020202020204" pitchFamily="34" charset="0"/>
                </a:rPr>
                <a:t>1</a:t>
              </a:r>
            </a:p>
          </p:txBody>
        </p:sp>
        <p:sp>
          <p:nvSpPr>
            <p:cNvPr id="31" name="TextBox 30"/>
            <p:cNvSpPr txBox="1"/>
            <p:nvPr/>
          </p:nvSpPr>
          <p:spPr>
            <a:xfrm>
              <a:off x="3313713" y="5045361"/>
              <a:ext cx="81266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6EAB"/>
                  </a:solidFill>
                  <a:effectLst/>
                  <a:uLnTx/>
                  <a:uFillTx/>
                  <a:latin typeface="Poppins Light"/>
                  <a:ea typeface="+mn-ea"/>
                  <a:cs typeface="Arial" panose="020B0604020202020204" pitchFamily="34" charset="0"/>
                </a:rPr>
                <a:t>3</a:t>
              </a:r>
            </a:p>
          </p:txBody>
        </p:sp>
        <p:sp>
          <p:nvSpPr>
            <p:cNvPr id="32" name="TextBox 31"/>
            <p:cNvSpPr txBox="1"/>
            <p:nvPr/>
          </p:nvSpPr>
          <p:spPr>
            <a:xfrm>
              <a:off x="3425991" y="3293371"/>
              <a:ext cx="604653" cy="21544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6EAB"/>
                  </a:solidFill>
                  <a:effectLst/>
                  <a:uLnTx/>
                  <a:uFillTx/>
                  <a:latin typeface="Poppins Light"/>
                  <a:ea typeface="+mn-ea"/>
                  <a:cs typeface="Arial" panose="020B0604020202020204" pitchFamily="34" charset="0"/>
                </a:rPr>
                <a:t>p&lt;0.0001</a:t>
              </a:r>
            </a:p>
          </p:txBody>
        </p:sp>
        <p:grpSp>
          <p:nvGrpSpPr>
            <p:cNvPr id="33" name="Group 32">
              <a:extLst>
                <a:ext uri="{FF2B5EF4-FFF2-40B4-BE49-F238E27FC236}">
                  <a16:creationId xmlns:a16="http://schemas.microsoft.com/office/drawing/2014/main" id="{5B3274D5-0C0A-4C0B-9343-2993F4678DBF}"/>
                </a:ext>
              </a:extLst>
            </p:cNvPr>
            <p:cNvGrpSpPr/>
            <p:nvPr/>
          </p:nvGrpSpPr>
          <p:grpSpPr>
            <a:xfrm>
              <a:off x="5676011" y="3847487"/>
              <a:ext cx="2496746" cy="516442"/>
              <a:chOff x="5985635" y="3767131"/>
              <a:chExt cx="2036788" cy="499238"/>
            </a:xfrm>
          </p:grpSpPr>
          <p:sp>
            <p:nvSpPr>
              <p:cNvPr id="71" name="Freeform 70"/>
              <p:cNvSpPr/>
              <p:nvPr/>
            </p:nvSpPr>
            <p:spPr>
              <a:xfrm>
                <a:off x="5985635" y="3785852"/>
                <a:ext cx="683779" cy="480517"/>
              </a:xfrm>
              <a:custGeom>
                <a:avLst/>
                <a:gdLst>
                  <a:gd name="connsiteX0" fmla="*/ 0 w 447675"/>
                  <a:gd name="connsiteY0" fmla="*/ 0 h 366713"/>
                  <a:gd name="connsiteX1" fmla="*/ 447675 w 447675"/>
                  <a:gd name="connsiteY1" fmla="*/ 366713 h 366713"/>
                </a:gdLst>
                <a:ahLst/>
                <a:cxnLst>
                  <a:cxn ang="0">
                    <a:pos x="connsiteX0" y="connsiteY0"/>
                  </a:cxn>
                  <a:cxn ang="0">
                    <a:pos x="connsiteX1" y="connsiteY1"/>
                  </a:cxn>
                </a:cxnLst>
                <a:rect l="l" t="t" r="r" b="b"/>
                <a:pathLst>
                  <a:path w="447675" h="366713">
                    <a:moveTo>
                      <a:pt x="0" y="0"/>
                    </a:moveTo>
                    <a:lnTo>
                      <a:pt x="447675" y="366713"/>
                    </a:ln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72" name="Freeform 71"/>
              <p:cNvSpPr/>
              <p:nvPr/>
            </p:nvSpPr>
            <p:spPr>
              <a:xfrm>
                <a:off x="7360466" y="3773371"/>
                <a:ext cx="661957" cy="468036"/>
              </a:xfrm>
              <a:custGeom>
                <a:avLst/>
                <a:gdLst>
                  <a:gd name="connsiteX0" fmla="*/ 0 w 452437"/>
                  <a:gd name="connsiteY0" fmla="*/ 0 h 357188"/>
                  <a:gd name="connsiteX1" fmla="*/ 452437 w 452437"/>
                  <a:gd name="connsiteY1" fmla="*/ 357188 h 357188"/>
                </a:gdLst>
                <a:ahLst/>
                <a:cxnLst>
                  <a:cxn ang="0">
                    <a:pos x="connsiteX0" y="connsiteY0"/>
                  </a:cxn>
                  <a:cxn ang="0">
                    <a:pos x="connsiteX1" y="connsiteY1"/>
                  </a:cxn>
                </a:cxnLst>
                <a:rect l="l" t="t" r="r" b="b"/>
                <a:pathLst>
                  <a:path w="452437" h="357188">
                    <a:moveTo>
                      <a:pt x="0" y="0"/>
                    </a:moveTo>
                    <a:lnTo>
                      <a:pt x="452437" y="357188"/>
                    </a:ln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73" name="Freeform 72"/>
              <p:cNvSpPr/>
              <p:nvPr/>
            </p:nvSpPr>
            <p:spPr>
              <a:xfrm>
                <a:off x="6669414" y="3767131"/>
                <a:ext cx="661957" cy="492997"/>
              </a:xfrm>
              <a:custGeom>
                <a:avLst/>
                <a:gdLst>
                  <a:gd name="connsiteX0" fmla="*/ 0 w 433388"/>
                  <a:gd name="connsiteY0" fmla="*/ 376237 h 376237"/>
                  <a:gd name="connsiteX1" fmla="*/ 433388 w 433388"/>
                  <a:gd name="connsiteY1" fmla="*/ 0 h 376237"/>
                </a:gdLst>
                <a:ahLst/>
                <a:cxnLst>
                  <a:cxn ang="0">
                    <a:pos x="connsiteX0" y="connsiteY0"/>
                  </a:cxn>
                  <a:cxn ang="0">
                    <a:pos x="connsiteX1" y="connsiteY1"/>
                  </a:cxn>
                </a:cxnLst>
                <a:rect l="l" t="t" r="r" b="b"/>
                <a:pathLst>
                  <a:path w="433388" h="376237">
                    <a:moveTo>
                      <a:pt x="0" y="376237"/>
                    </a:moveTo>
                    <a:lnTo>
                      <a:pt x="433388" y="0"/>
                    </a:lnTo>
                  </a:path>
                </a:pathLst>
              </a:custGeom>
              <a:noFill/>
              <a:ln>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sp>
          <p:nvSpPr>
            <p:cNvPr id="34" name="Freeform 33"/>
            <p:cNvSpPr/>
            <p:nvPr/>
          </p:nvSpPr>
          <p:spPr>
            <a:xfrm>
              <a:off x="5702300" y="4060519"/>
              <a:ext cx="2470457" cy="550387"/>
            </a:xfrm>
            <a:custGeom>
              <a:avLst/>
              <a:gdLst>
                <a:gd name="connsiteX0" fmla="*/ 0 w 1338262"/>
                <a:gd name="connsiteY0" fmla="*/ 0 h 390525"/>
                <a:gd name="connsiteX1" fmla="*/ 452437 w 1338262"/>
                <a:gd name="connsiteY1" fmla="*/ 309563 h 390525"/>
                <a:gd name="connsiteX2" fmla="*/ 890587 w 1338262"/>
                <a:gd name="connsiteY2" fmla="*/ 323850 h 390525"/>
                <a:gd name="connsiteX3" fmla="*/ 1338262 w 1338262"/>
                <a:gd name="connsiteY3" fmla="*/ 390525 h 390525"/>
              </a:gdLst>
              <a:ahLst/>
              <a:cxnLst>
                <a:cxn ang="0">
                  <a:pos x="connsiteX0" y="connsiteY0"/>
                </a:cxn>
                <a:cxn ang="0">
                  <a:pos x="connsiteX1" y="connsiteY1"/>
                </a:cxn>
                <a:cxn ang="0">
                  <a:pos x="connsiteX2" y="connsiteY2"/>
                </a:cxn>
                <a:cxn ang="0">
                  <a:pos x="connsiteX3" y="connsiteY3"/>
                </a:cxn>
              </a:cxnLst>
              <a:rect l="l" t="t" r="r" b="b"/>
              <a:pathLst>
                <a:path w="1338262" h="390525">
                  <a:moveTo>
                    <a:pt x="0" y="0"/>
                  </a:moveTo>
                  <a:lnTo>
                    <a:pt x="452437" y="309563"/>
                  </a:lnTo>
                  <a:lnTo>
                    <a:pt x="890587" y="323850"/>
                  </a:lnTo>
                  <a:lnTo>
                    <a:pt x="1338262" y="3905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35" name="Freeform: Shape 16">
              <a:extLst>
                <a:ext uri="{FF2B5EF4-FFF2-40B4-BE49-F238E27FC236}">
                  <a16:creationId xmlns:a16="http://schemas.microsoft.com/office/drawing/2014/main" id="{36F38221-5203-4624-A429-4575AC81DAB2}"/>
                </a:ext>
              </a:extLst>
            </p:cNvPr>
            <p:cNvSpPr/>
            <p:nvPr/>
          </p:nvSpPr>
          <p:spPr>
            <a:xfrm>
              <a:off x="2473925" y="3672929"/>
              <a:ext cx="830238" cy="45719"/>
            </a:xfrm>
            <a:custGeom>
              <a:avLst/>
              <a:gdLst>
                <a:gd name="connsiteX0" fmla="*/ 0 w 591359"/>
                <a:gd name="connsiteY0" fmla="*/ 68845 h 68845"/>
                <a:gd name="connsiteX1" fmla="*/ 0 w 591359"/>
                <a:gd name="connsiteY1" fmla="*/ 0 h 68845"/>
                <a:gd name="connsiteX2" fmla="*/ 591359 w 591359"/>
                <a:gd name="connsiteY2" fmla="*/ 0 h 68845"/>
                <a:gd name="connsiteX3" fmla="*/ 591359 w 591359"/>
                <a:gd name="connsiteY3" fmla="*/ 65315 h 68845"/>
              </a:gdLst>
              <a:ahLst/>
              <a:cxnLst>
                <a:cxn ang="0">
                  <a:pos x="connsiteX0" y="connsiteY0"/>
                </a:cxn>
                <a:cxn ang="0">
                  <a:pos x="connsiteX1" y="connsiteY1"/>
                </a:cxn>
                <a:cxn ang="0">
                  <a:pos x="connsiteX2" y="connsiteY2"/>
                </a:cxn>
                <a:cxn ang="0">
                  <a:pos x="connsiteX3" y="connsiteY3"/>
                </a:cxn>
              </a:cxnLst>
              <a:rect l="l" t="t" r="r" b="b"/>
              <a:pathLst>
                <a:path w="591359" h="68845">
                  <a:moveTo>
                    <a:pt x="0" y="68845"/>
                  </a:moveTo>
                  <a:lnTo>
                    <a:pt x="0" y="0"/>
                  </a:lnTo>
                  <a:lnTo>
                    <a:pt x="591359" y="0"/>
                  </a:lnTo>
                  <a:lnTo>
                    <a:pt x="591359" y="65315"/>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36" name="TextBox 35">
              <a:extLst>
                <a:ext uri="{FF2B5EF4-FFF2-40B4-BE49-F238E27FC236}">
                  <a16:creationId xmlns:a16="http://schemas.microsoft.com/office/drawing/2014/main" id="{AE16F6CD-5303-4209-949B-52DF2F2225B1}"/>
                </a:ext>
              </a:extLst>
            </p:cNvPr>
            <p:cNvSpPr txBox="1"/>
            <p:nvPr/>
          </p:nvSpPr>
          <p:spPr>
            <a:xfrm>
              <a:off x="2586718" y="3481505"/>
              <a:ext cx="604653" cy="21544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6EAB"/>
                  </a:solidFill>
                  <a:effectLst/>
                  <a:uLnTx/>
                  <a:uFillTx/>
                  <a:latin typeface="Poppins Light"/>
                  <a:ea typeface="+mn-ea"/>
                  <a:cs typeface="Arial" panose="020B0604020202020204" pitchFamily="34" charset="0"/>
                </a:rPr>
                <a:t>p&lt;0.0001</a:t>
              </a:r>
            </a:p>
          </p:txBody>
        </p:sp>
        <p:sp>
          <p:nvSpPr>
            <p:cNvPr id="37" name="Freeform: Shape 699">
              <a:extLst>
                <a:ext uri="{FF2B5EF4-FFF2-40B4-BE49-F238E27FC236}">
                  <a16:creationId xmlns:a16="http://schemas.microsoft.com/office/drawing/2014/main" id="{263F7A7A-37BA-4986-97D4-D06B717B105A}"/>
                </a:ext>
              </a:extLst>
            </p:cNvPr>
            <p:cNvSpPr/>
            <p:nvPr/>
          </p:nvSpPr>
          <p:spPr>
            <a:xfrm>
              <a:off x="3313198" y="3496917"/>
              <a:ext cx="830238" cy="45719"/>
            </a:xfrm>
            <a:custGeom>
              <a:avLst/>
              <a:gdLst>
                <a:gd name="connsiteX0" fmla="*/ 0 w 591359"/>
                <a:gd name="connsiteY0" fmla="*/ 68845 h 68845"/>
                <a:gd name="connsiteX1" fmla="*/ 0 w 591359"/>
                <a:gd name="connsiteY1" fmla="*/ 0 h 68845"/>
                <a:gd name="connsiteX2" fmla="*/ 591359 w 591359"/>
                <a:gd name="connsiteY2" fmla="*/ 0 h 68845"/>
                <a:gd name="connsiteX3" fmla="*/ 591359 w 591359"/>
                <a:gd name="connsiteY3" fmla="*/ 65315 h 68845"/>
              </a:gdLst>
              <a:ahLst/>
              <a:cxnLst>
                <a:cxn ang="0">
                  <a:pos x="connsiteX0" y="connsiteY0"/>
                </a:cxn>
                <a:cxn ang="0">
                  <a:pos x="connsiteX1" y="connsiteY1"/>
                </a:cxn>
                <a:cxn ang="0">
                  <a:pos x="connsiteX2" y="connsiteY2"/>
                </a:cxn>
                <a:cxn ang="0">
                  <a:pos x="connsiteX3" y="connsiteY3"/>
                </a:cxn>
              </a:cxnLst>
              <a:rect l="l" t="t" r="r" b="b"/>
              <a:pathLst>
                <a:path w="591359" h="68845">
                  <a:moveTo>
                    <a:pt x="0" y="68845"/>
                  </a:moveTo>
                  <a:lnTo>
                    <a:pt x="0" y="0"/>
                  </a:lnTo>
                  <a:lnTo>
                    <a:pt x="591359" y="0"/>
                  </a:lnTo>
                  <a:lnTo>
                    <a:pt x="591359" y="65315"/>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38" name="Group 37">
              <a:extLst>
                <a:ext uri="{FF2B5EF4-FFF2-40B4-BE49-F238E27FC236}">
                  <a16:creationId xmlns:a16="http://schemas.microsoft.com/office/drawing/2014/main" id="{ED626918-B106-4B19-A062-5D0FB74F1FF5}"/>
                </a:ext>
              </a:extLst>
            </p:cNvPr>
            <p:cNvGrpSpPr/>
            <p:nvPr/>
          </p:nvGrpSpPr>
          <p:grpSpPr>
            <a:xfrm>
              <a:off x="2473925" y="4464132"/>
              <a:ext cx="830238" cy="216109"/>
              <a:chOff x="2473925" y="4326670"/>
              <a:chExt cx="830238" cy="216109"/>
            </a:xfrm>
          </p:grpSpPr>
          <p:sp>
            <p:nvSpPr>
              <p:cNvPr id="69" name="TextBox 68"/>
              <p:cNvSpPr txBox="1"/>
              <p:nvPr/>
            </p:nvSpPr>
            <p:spPr>
              <a:xfrm>
                <a:off x="2662861" y="4327335"/>
                <a:ext cx="452368" cy="21544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6EAB"/>
                    </a:solidFill>
                    <a:effectLst/>
                    <a:uLnTx/>
                    <a:uFillTx/>
                    <a:latin typeface="Poppins Light"/>
                    <a:ea typeface="+mn-ea"/>
                    <a:cs typeface="Arial" panose="020B0604020202020204" pitchFamily="34" charset="0"/>
                  </a:rPr>
                  <a:t>p=NS</a:t>
                </a:r>
              </a:p>
            </p:txBody>
          </p:sp>
          <p:sp>
            <p:nvSpPr>
              <p:cNvPr id="70" name="Freeform: Shape 700">
                <a:extLst>
                  <a:ext uri="{FF2B5EF4-FFF2-40B4-BE49-F238E27FC236}">
                    <a16:creationId xmlns:a16="http://schemas.microsoft.com/office/drawing/2014/main" id="{5C05734D-52A9-47BA-8B0B-A9DE02D9654D}"/>
                  </a:ext>
                </a:extLst>
              </p:cNvPr>
              <p:cNvSpPr/>
              <p:nvPr/>
            </p:nvSpPr>
            <p:spPr>
              <a:xfrm flipV="1">
                <a:off x="2473925" y="4326670"/>
                <a:ext cx="830238" cy="45719"/>
              </a:xfrm>
              <a:custGeom>
                <a:avLst/>
                <a:gdLst>
                  <a:gd name="connsiteX0" fmla="*/ 0 w 591359"/>
                  <a:gd name="connsiteY0" fmla="*/ 68845 h 68845"/>
                  <a:gd name="connsiteX1" fmla="*/ 0 w 591359"/>
                  <a:gd name="connsiteY1" fmla="*/ 0 h 68845"/>
                  <a:gd name="connsiteX2" fmla="*/ 591359 w 591359"/>
                  <a:gd name="connsiteY2" fmla="*/ 0 h 68845"/>
                  <a:gd name="connsiteX3" fmla="*/ 591359 w 591359"/>
                  <a:gd name="connsiteY3" fmla="*/ 65315 h 68845"/>
                </a:gdLst>
                <a:ahLst/>
                <a:cxnLst>
                  <a:cxn ang="0">
                    <a:pos x="connsiteX0" y="connsiteY0"/>
                  </a:cxn>
                  <a:cxn ang="0">
                    <a:pos x="connsiteX1" y="connsiteY1"/>
                  </a:cxn>
                  <a:cxn ang="0">
                    <a:pos x="connsiteX2" y="connsiteY2"/>
                  </a:cxn>
                  <a:cxn ang="0">
                    <a:pos x="connsiteX3" y="connsiteY3"/>
                  </a:cxn>
                </a:cxnLst>
                <a:rect l="l" t="t" r="r" b="b"/>
                <a:pathLst>
                  <a:path w="591359" h="68845">
                    <a:moveTo>
                      <a:pt x="0" y="68845"/>
                    </a:moveTo>
                    <a:lnTo>
                      <a:pt x="0" y="0"/>
                    </a:lnTo>
                    <a:lnTo>
                      <a:pt x="591359" y="0"/>
                    </a:lnTo>
                    <a:lnTo>
                      <a:pt x="591359" y="65315"/>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grpSp>
          <p:nvGrpSpPr>
            <p:cNvPr id="39" name="Group 38">
              <a:extLst>
                <a:ext uri="{FF2B5EF4-FFF2-40B4-BE49-F238E27FC236}">
                  <a16:creationId xmlns:a16="http://schemas.microsoft.com/office/drawing/2014/main" id="{C1AB9587-C8B1-42B4-8CC2-53D3A6F5957E}"/>
                </a:ext>
              </a:extLst>
            </p:cNvPr>
            <p:cNvGrpSpPr/>
            <p:nvPr/>
          </p:nvGrpSpPr>
          <p:grpSpPr>
            <a:xfrm>
              <a:off x="3308931" y="4633872"/>
              <a:ext cx="830238" cy="228507"/>
              <a:chOff x="3308931" y="4496410"/>
              <a:chExt cx="830238" cy="228507"/>
            </a:xfrm>
          </p:grpSpPr>
          <p:sp>
            <p:nvSpPr>
              <p:cNvPr id="67" name="TextBox 66"/>
              <p:cNvSpPr txBox="1"/>
              <p:nvPr/>
            </p:nvSpPr>
            <p:spPr>
              <a:xfrm>
                <a:off x="3398480" y="4509473"/>
                <a:ext cx="651140" cy="21544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6EAB"/>
                    </a:solidFill>
                    <a:effectLst/>
                    <a:uLnTx/>
                    <a:uFillTx/>
                    <a:latin typeface="Poppins Light"/>
                    <a:ea typeface="+mn-ea"/>
                    <a:cs typeface="Arial" panose="020B0604020202020204" pitchFamily="34" charset="0"/>
                  </a:rPr>
                  <a:t>p=0.0043</a:t>
                </a:r>
              </a:p>
            </p:txBody>
          </p:sp>
          <p:sp>
            <p:nvSpPr>
              <p:cNvPr id="68" name="Freeform: Shape 701">
                <a:extLst>
                  <a:ext uri="{FF2B5EF4-FFF2-40B4-BE49-F238E27FC236}">
                    <a16:creationId xmlns:a16="http://schemas.microsoft.com/office/drawing/2014/main" id="{02FA60FD-36B1-4438-A801-0B44E1670111}"/>
                  </a:ext>
                </a:extLst>
              </p:cNvPr>
              <p:cNvSpPr/>
              <p:nvPr/>
            </p:nvSpPr>
            <p:spPr>
              <a:xfrm flipV="1">
                <a:off x="3308931" y="4496410"/>
                <a:ext cx="830238" cy="45719"/>
              </a:xfrm>
              <a:custGeom>
                <a:avLst/>
                <a:gdLst>
                  <a:gd name="connsiteX0" fmla="*/ 0 w 591359"/>
                  <a:gd name="connsiteY0" fmla="*/ 68845 h 68845"/>
                  <a:gd name="connsiteX1" fmla="*/ 0 w 591359"/>
                  <a:gd name="connsiteY1" fmla="*/ 0 h 68845"/>
                  <a:gd name="connsiteX2" fmla="*/ 591359 w 591359"/>
                  <a:gd name="connsiteY2" fmla="*/ 0 h 68845"/>
                  <a:gd name="connsiteX3" fmla="*/ 591359 w 591359"/>
                  <a:gd name="connsiteY3" fmla="*/ 65315 h 68845"/>
                </a:gdLst>
                <a:ahLst/>
                <a:cxnLst>
                  <a:cxn ang="0">
                    <a:pos x="connsiteX0" y="connsiteY0"/>
                  </a:cxn>
                  <a:cxn ang="0">
                    <a:pos x="connsiteX1" y="connsiteY1"/>
                  </a:cxn>
                  <a:cxn ang="0">
                    <a:pos x="connsiteX2" y="connsiteY2"/>
                  </a:cxn>
                  <a:cxn ang="0">
                    <a:pos x="connsiteX3" y="connsiteY3"/>
                  </a:cxn>
                </a:cxnLst>
                <a:rect l="l" t="t" r="r" b="b"/>
                <a:pathLst>
                  <a:path w="591359" h="68845">
                    <a:moveTo>
                      <a:pt x="0" y="68845"/>
                    </a:moveTo>
                    <a:lnTo>
                      <a:pt x="0" y="0"/>
                    </a:lnTo>
                    <a:lnTo>
                      <a:pt x="591359" y="0"/>
                    </a:lnTo>
                    <a:lnTo>
                      <a:pt x="591359" y="65315"/>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sp>
          <p:nvSpPr>
            <p:cNvPr id="40" name="TextBox 39"/>
            <p:cNvSpPr txBox="1"/>
            <p:nvPr/>
          </p:nvSpPr>
          <p:spPr>
            <a:xfrm>
              <a:off x="2457283" y="5045361"/>
              <a:ext cx="85642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6EAB"/>
                  </a:solidFill>
                  <a:effectLst/>
                  <a:uLnTx/>
                  <a:uFillTx/>
                  <a:latin typeface="Poppins Light"/>
                  <a:ea typeface="+mn-ea"/>
                  <a:cs typeface="Arial" panose="020B0604020202020204" pitchFamily="34" charset="0"/>
                </a:rPr>
                <a:t>2</a:t>
              </a:r>
            </a:p>
          </p:txBody>
        </p:sp>
        <p:sp>
          <p:nvSpPr>
            <p:cNvPr id="41" name="TextBox 40"/>
            <p:cNvSpPr txBox="1"/>
            <p:nvPr/>
          </p:nvSpPr>
          <p:spPr>
            <a:xfrm>
              <a:off x="1634012" y="5254768"/>
              <a:ext cx="249964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Poppins Light"/>
                  <a:ea typeface="+mn-ea"/>
                  <a:cs typeface="Arial" panose="020B0604020202020204" pitchFamily="34" charset="0"/>
                </a:rPr>
                <a:t>Period</a:t>
              </a:r>
            </a:p>
          </p:txBody>
        </p:sp>
        <p:grpSp>
          <p:nvGrpSpPr>
            <p:cNvPr id="42" name="Group 41">
              <a:extLst>
                <a:ext uri="{FF2B5EF4-FFF2-40B4-BE49-F238E27FC236}">
                  <a16:creationId xmlns:a16="http://schemas.microsoft.com/office/drawing/2014/main" id="{BFBBF12A-F24D-4D43-B8FC-69CE9468598E}"/>
                </a:ext>
              </a:extLst>
            </p:cNvPr>
            <p:cNvGrpSpPr/>
            <p:nvPr/>
          </p:nvGrpSpPr>
          <p:grpSpPr>
            <a:xfrm>
              <a:off x="6509331" y="3362743"/>
              <a:ext cx="1669511" cy="407924"/>
              <a:chOff x="6509331" y="3173262"/>
              <a:chExt cx="1669511" cy="407924"/>
            </a:xfrm>
          </p:grpSpPr>
          <p:sp>
            <p:nvSpPr>
              <p:cNvPr id="63" name="TextBox 62"/>
              <p:cNvSpPr txBox="1"/>
              <p:nvPr/>
            </p:nvSpPr>
            <p:spPr>
              <a:xfrm>
                <a:off x="6633759" y="3337648"/>
                <a:ext cx="604653" cy="21544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6EAB"/>
                    </a:solidFill>
                    <a:effectLst/>
                    <a:uLnTx/>
                    <a:uFillTx/>
                    <a:latin typeface="Poppins Light"/>
                    <a:ea typeface="+mn-ea"/>
                    <a:cs typeface="Arial" panose="020B0604020202020204" pitchFamily="34" charset="0"/>
                  </a:rPr>
                  <a:t>p&lt;0.0001</a:t>
                </a:r>
              </a:p>
            </p:txBody>
          </p:sp>
          <p:sp>
            <p:nvSpPr>
              <p:cNvPr id="64" name="TextBox 63"/>
              <p:cNvSpPr txBox="1"/>
              <p:nvPr/>
            </p:nvSpPr>
            <p:spPr>
              <a:xfrm>
                <a:off x="7344338" y="3173262"/>
                <a:ext cx="828420" cy="21544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6EAB"/>
                    </a:solidFill>
                    <a:effectLst/>
                    <a:uLnTx/>
                    <a:uFillTx/>
                    <a:latin typeface="Poppins Light"/>
                    <a:ea typeface="+mn-ea"/>
                    <a:cs typeface="Arial" panose="020B0604020202020204" pitchFamily="34" charset="0"/>
                  </a:rPr>
                  <a:t>p&lt;0.0001</a:t>
                </a:r>
              </a:p>
            </p:txBody>
          </p:sp>
          <p:sp>
            <p:nvSpPr>
              <p:cNvPr id="65" name="Freeform: Shape 702">
                <a:extLst>
                  <a:ext uri="{FF2B5EF4-FFF2-40B4-BE49-F238E27FC236}">
                    <a16:creationId xmlns:a16="http://schemas.microsoft.com/office/drawing/2014/main" id="{928FC64C-2F18-498C-85F6-24B7549F44DC}"/>
                  </a:ext>
                </a:extLst>
              </p:cNvPr>
              <p:cNvSpPr/>
              <p:nvPr/>
            </p:nvSpPr>
            <p:spPr>
              <a:xfrm>
                <a:off x="6509331" y="3535467"/>
                <a:ext cx="830238" cy="45719"/>
              </a:xfrm>
              <a:custGeom>
                <a:avLst/>
                <a:gdLst>
                  <a:gd name="connsiteX0" fmla="*/ 0 w 591359"/>
                  <a:gd name="connsiteY0" fmla="*/ 68845 h 68845"/>
                  <a:gd name="connsiteX1" fmla="*/ 0 w 591359"/>
                  <a:gd name="connsiteY1" fmla="*/ 0 h 68845"/>
                  <a:gd name="connsiteX2" fmla="*/ 591359 w 591359"/>
                  <a:gd name="connsiteY2" fmla="*/ 0 h 68845"/>
                  <a:gd name="connsiteX3" fmla="*/ 591359 w 591359"/>
                  <a:gd name="connsiteY3" fmla="*/ 65315 h 68845"/>
                </a:gdLst>
                <a:ahLst/>
                <a:cxnLst>
                  <a:cxn ang="0">
                    <a:pos x="connsiteX0" y="connsiteY0"/>
                  </a:cxn>
                  <a:cxn ang="0">
                    <a:pos x="connsiteX1" y="connsiteY1"/>
                  </a:cxn>
                  <a:cxn ang="0">
                    <a:pos x="connsiteX2" y="connsiteY2"/>
                  </a:cxn>
                  <a:cxn ang="0">
                    <a:pos x="connsiteX3" y="connsiteY3"/>
                  </a:cxn>
                </a:cxnLst>
                <a:rect l="l" t="t" r="r" b="b"/>
                <a:pathLst>
                  <a:path w="591359" h="68845">
                    <a:moveTo>
                      <a:pt x="0" y="68845"/>
                    </a:moveTo>
                    <a:lnTo>
                      <a:pt x="0" y="0"/>
                    </a:lnTo>
                    <a:lnTo>
                      <a:pt x="591359" y="0"/>
                    </a:lnTo>
                    <a:lnTo>
                      <a:pt x="591359" y="65315"/>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66" name="Freeform: Shape 703">
                <a:extLst>
                  <a:ext uri="{FF2B5EF4-FFF2-40B4-BE49-F238E27FC236}">
                    <a16:creationId xmlns:a16="http://schemas.microsoft.com/office/drawing/2014/main" id="{35590A0F-4DFE-4FCB-9A46-DB79D96B4410}"/>
                  </a:ext>
                </a:extLst>
              </p:cNvPr>
              <p:cNvSpPr/>
              <p:nvPr/>
            </p:nvSpPr>
            <p:spPr>
              <a:xfrm>
                <a:off x="7348604" y="3359455"/>
                <a:ext cx="830238" cy="45719"/>
              </a:xfrm>
              <a:custGeom>
                <a:avLst/>
                <a:gdLst>
                  <a:gd name="connsiteX0" fmla="*/ 0 w 591359"/>
                  <a:gd name="connsiteY0" fmla="*/ 68845 h 68845"/>
                  <a:gd name="connsiteX1" fmla="*/ 0 w 591359"/>
                  <a:gd name="connsiteY1" fmla="*/ 0 h 68845"/>
                  <a:gd name="connsiteX2" fmla="*/ 591359 w 591359"/>
                  <a:gd name="connsiteY2" fmla="*/ 0 h 68845"/>
                  <a:gd name="connsiteX3" fmla="*/ 591359 w 591359"/>
                  <a:gd name="connsiteY3" fmla="*/ 65315 h 68845"/>
                </a:gdLst>
                <a:ahLst/>
                <a:cxnLst>
                  <a:cxn ang="0">
                    <a:pos x="connsiteX0" y="connsiteY0"/>
                  </a:cxn>
                  <a:cxn ang="0">
                    <a:pos x="connsiteX1" y="connsiteY1"/>
                  </a:cxn>
                  <a:cxn ang="0">
                    <a:pos x="connsiteX2" y="connsiteY2"/>
                  </a:cxn>
                  <a:cxn ang="0">
                    <a:pos x="connsiteX3" y="connsiteY3"/>
                  </a:cxn>
                </a:cxnLst>
                <a:rect l="l" t="t" r="r" b="b"/>
                <a:pathLst>
                  <a:path w="591359" h="68845">
                    <a:moveTo>
                      <a:pt x="0" y="68845"/>
                    </a:moveTo>
                    <a:lnTo>
                      <a:pt x="0" y="0"/>
                    </a:lnTo>
                    <a:lnTo>
                      <a:pt x="591359" y="0"/>
                    </a:lnTo>
                    <a:lnTo>
                      <a:pt x="591359" y="65315"/>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grpSp>
          <p:nvGrpSpPr>
            <p:cNvPr id="56" name="Group 55">
              <a:extLst>
                <a:ext uri="{FF2B5EF4-FFF2-40B4-BE49-F238E27FC236}">
                  <a16:creationId xmlns:a16="http://schemas.microsoft.com/office/drawing/2014/main" id="{250D7768-3D5D-4752-A263-CD7C81E60098}"/>
                </a:ext>
              </a:extLst>
            </p:cNvPr>
            <p:cNvGrpSpPr/>
            <p:nvPr/>
          </p:nvGrpSpPr>
          <p:grpSpPr>
            <a:xfrm>
              <a:off x="6509331" y="4568166"/>
              <a:ext cx="830238" cy="216109"/>
              <a:chOff x="2473925" y="4326670"/>
              <a:chExt cx="830238" cy="216109"/>
            </a:xfrm>
          </p:grpSpPr>
          <p:sp>
            <p:nvSpPr>
              <p:cNvPr id="61" name="TextBox 60">
                <a:extLst>
                  <a:ext uri="{FF2B5EF4-FFF2-40B4-BE49-F238E27FC236}">
                    <a16:creationId xmlns:a16="http://schemas.microsoft.com/office/drawing/2014/main" id="{80CE5AC8-6B86-49F2-835E-BF55F650A674}"/>
                  </a:ext>
                </a:extLst>
              </p:cNvPr>
              <p:cNvSpPr txBox="1"/>
              <p:nvPr/>
            </p:nvSpPr>
            <p:spPr>
              <a:xfrm>
                <a:off x="2662861" y="4327335"/>
                <a:ext cx="452368" cy="21544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6EAB"/>
                    </a:solidFill>
                    <a:effectLst/>
                    <a:uLnTx/>
                    <a:uFillTx/>
                    <a:latin typeface="Poppins Light"/>
                    <a:ea typeface="+mn-ea"/>
                    <a:cs typeface="Arial" panose="020B0604020202020204" pitchFamily="34" charset="0"/>
                  </a:rPr>
                  <a:t>p=NS</a:t>
                </a:r>
              </a:p>
            </p:txBody>
          </p:sp>
          <p:sp>
            <p:nvSpPr>
              <p:cNvPr id="62" name="Freeform: Shape 706">
                <a:extLst>
                  <a:ext uri="{FF2B5EF4-FFF2-40B4-BE49-F238E27FC236}">
                    <a16:creationId xmlns:a16="http://schemas.microsoft.com/office/drawing/2014/main" id="{E25252A8-4E0C-429E-8319-38D9F4134903}"/>
                  </a:ext>
                </a:extLst>
              </p:cNvPr>
              <p:cNvSpPr/>
              <p:nvPr/>
            </p:nvSpPr>
            <p:spPr>
              <a:xfrm flipV="1">
                <a:off x="2473925" y="4326670"/>
                <a:ext cx="830238" cy="45719"/>
              </a:xfrm>
              <a:custGeom>
                <a:avLst/>
                <a:gdLst>
                  <a:gd name="connsiteX0" fmla="*/ 0 w 591359"/>
                  <a:gd name="connsiteY0" fmla="*/ 68845 h 68845"/>
                  <a:gd name="connsiteX1" fmla="*/ 0 w 591359"/>
                  <a:gd name="connsiteY1" fmla="*/ 0 h 68845"/>
                  <a:gd name="connsiteX2" fmla="*/ 591359 w 591359"/>
                  <a:gd name="connsiteY2" fmla="*/ 0 h 68845"/>
                  <a:gd name="connsiteX3" fmla="*/ 591359 w 591359"/>
                  <a:gd name="connsiteY3" fmla="*/ 65315 h 68845"/>
                </a:gdLst>
                <a:ahLst/>
                <a:cxnLst>
                  <a:cxn ang="0">
                    <a:pos x="connsiteX0" y="connsiteY0"/>
                  </a:cxn>
                  <a:cxn ang="0">
                    <a:pos x="connsiteX1" y="connsiteY1"/>
                  </a:cxn>
                  <a:cxn ang="0">
                    <a:pos x="connsiteX2" y="connsiteY2"/>
                  </a:cxn>
                  <a:cxn ang="0">
                    <a:pos x="connsiteX3" y="connsiteY3"/>
                  </a:cxn>
                </a:cxnLst>
                <a:rect l="l" t="t" r="r" b="b"/>
                <a:pathLst>
                  <a:path w="591359" h="68845">
                    <a:moveTo>
                      <a:pt x="0" y="68845"/>
                    </a:moveTo>
                    <a:lnTo>
                      <a:pt x="0" y="0"/>
                    </a:lnTo>
                    <a:lnTo>
                      <a:pt x="591359" y="0"/>
                    </a:lnTo>
                    <a:lnTo>
                      <a:pt x="591359" y="65315"/>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grpSp>
          <p:nvGrpSpPr>
            <p:cNvPr id="57" name="Group 56">
              <a:extLst>
                <a:ext uri="{FF2B5EF4-FFF2-40B4-BE49-F238E27FC236}">
                  <a16:creationId xmlns:a16="http://schemas.microsoft.com/office/drawing/2014/main" id="{1B701910-52AB-4391-A982-F3E1A9F65183}"/>
                </a:ext>
              </a:extLst>
            </p:cNvPr>
            <p:cNvGrpSpPr/>
            <p:nvPr/>
          </p:nvGrpSpPr>
          <p:grpSpPr>
            <a:xfrm>
              <a:off x="7344337" y="4691365"/>
              <a:ext cx="830238" cy="228507"/>
              <a:chOff x="3308931" y="4496410"/>
              <a:chExt cx="830238" cy="228507"/>
            </a:xfrm>
          </p:grpSpPr>
          <p:sp>
            <p:nvSpPr>
              <p:cNvPr id="59" name="TextBox 58">
                <a:extLst>
                  <a:ext uri="{FF2B5EF4-FFF2-40B4-BE49-F238E27FC236}">
                    <a16:creationId xmlns:a16="http://schemas.microsoft.com/office/drawing/2014/main" id="{836D344A-C43A-4AF8-A59C-37F16B73DCD2}"/>
                  </a:ext>
                </a:extLst>
              </p:cNvPr>
              <p:cNvSpPr txBox="1"/>
              <p:nvPr/>
            </p:nvSpPr>
            <p:spPr>
              <a:xfrm>
                <a:off x="3414511" y="4509473"/>
                <a:ext cx="619080" cy="21544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6EAB"/>
                    </a:solidFill>
                    <a:effectLst/>
                    <a:uLnTx/>
                    <a:uFillTx/>
                    <a:latin typeface="Poppins Light"/>
                    <a:ea typeface="+mn-ea"/>
                    <a:cs typeface="Arial" panose="020B0604020202020204" pitchFamily="34" charset="0"/>
                  </a:rPr>
                  <a:t>p=0.0012</a:t>
                </a:r>
              </a:p>
            </p:txBody>
          </p:sp>
          <p:sp>
            <p:nvSpPr>
              <p:cNvPr id="60" name="Freeform: Shape 709">
                <a:extLst>
                  <a:ext uri="{FF2B5EF4-FFF2-40B4-BE49-F238E27FC236}">
                    <a16:creationId xmlns:a16="http://schemas.microsoft.com/office/drawing/2014/main" id="{6B99E59C-4480-4CB6-A3B9-2559CE59D404}"/>
                  </a:ext>
                </a:extLst>
              </p:cNvPr>
              <p:cNvSpPr/>
              <p:nvPr/>
            </p:nvSpPr>
            <p:spPr>
              <a:xfrm flipV="1">
                <a:off x="3308931" y="4496410"/>
                <a:ext cx="830238" cy="45719"/>
              </a:xfrm>
              <a:custGeom>
                <a:avLst/>
                <a:gdLst>
                  <a:gd name="connsiteX0" fmla="*/ 0 w 591359"/>
                  <a:gd name="connsiteY0" fmla="*/ 68845 h 68845"/>
                  <a:gd name="connsiteX1" fmla="*/ 0 w 591359"/>
                  <a:gd name="connsiteY1" fmla="*/ 0 h 68845"/>
                  <a:gd name="connsiteX2" fmla="*/ 591359 w 591359"/>
                  <a:gd name="connsiteY2" fmla="*/ 0 h 68845"/>
                  <a:gd name="connsiteX3" fmla="*/ 591359 w 591359"/>
                  <a:gd name="connsiteY3" fmla="*/ 65315 h 68845"/>
                </a:gdLst>
                <a:ahLst/>
                <a:cxnLst>
                  <a:cxn ang="0">
                    <a:pos x="connsiteX0" y="connsiteY0"/>
                  </a:cxn>
                  <a:cxn ang="0">
                    <a:pos x="connsiteX1" y="connsiteY1"/>
                  </a:cxn>
                  <a:cxn ang="0">
                    <a:pos x="connsiteX2" y="connsiteY2"/>
                  </a:cxn>
                  <a:cxn ang="0">
                    <a:pos x="connsiteX3" y="connsiteY3"/>
                  </a:cxn>
                </a:cxnLst>
                <a:rect l="l" t="t" r="r" b="b"/>
                <a:pathLst>
                  <a:path w="591359" h="68845">
                    <a:moveTo>
                      <a:pt x="0" y="68845"/>
                    </a:moveTo>
                    <a:lnTo>
                      <a:pt x="0" y="0"/>
                    </a:lnTo>
                    <a:lnTo>
                      <a:pt x="591359" y="0"/>
                    </a:lnTo>
                    <a:lnTo>
                      <a:pt x="591359" y="65315"/>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graphicFrame>
          <p:nvGraphicFramePr>
            <p:cNvPr id="58" name="Chart 57"/>
            <p:cNvGraphicFramePr/>
            <p:nvPr/>
          </p:nvGraphicFramePr>
          <p:xfrm>
            <a:off x="1121218" y="3204402"/>
            <a:ext cx="3291475" cy="2245146"/>
          </p:xfrm>
          <a:graphic>
            <a:graphicData uri="http://schemas.openxmlformats.org/drawingml/2006/chart">
              <c:chart xmlns:c="http://schemas.openxmlformats.org/drawingml/2006/chart" xmlns:r="http://schemas.openxmlformats.org/officeDocument/2006/relationships" r:id="rId4"/>
            </a:graphicData>
          </a:graphic>
        </p:graphicFrame>
        <p:sp>
          <p:nvSpPr>
            <p:cNvPr id="86" name="TextBox 85">
              <a:extLst>
                <a:ext uri="{FF2B5EF4-FFF2-40B4-BE49-F238E27FC236}">
                  <a16:creationId xmlns:a16="http://schemas.microsoft.com/office/drawing/2014/main" id="{514DDE3D-78D3-4B71-B934-4EC24AAC9E3A}"/>
                </a:ext>
              </a:extLst>
            </p:cNvPr>
            <p:cNvSpPr txBox="1"/>
            <p:nvPr/>
          </p:nvSpPr>
          <p:spPr>
            <a:xfrm>
              <a:off x="2752862" y="2928328"/>
              <a:ext cx="4485550" cy="156014"/>
            </a:xfrm>
            <a:prstGeom prst="rect">
              <a:avLst/>
            </a:prstGeom>
            <a:noFill/>
          </p:spPr>
          <p:txBody>
            <a:bodyPr wrap="square" t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accent5"/>
                  </a:solidFill>
                  <a:effectLst/>
                  <a:uLnTx/>
                  <a:uFillTx/>
                  <a:latin typeface="Poppins Light"/>
                  <a:ea typeface="+mn-ea"/>
                  <a:cs typeface="+mn-cs"/>
                </a:rPr>
                <a:t>Continuous </a:t>
              </a:r>
              <a:r>
                <a:rPr kumimoji="0" lang="en-GB" sz="1200" b="0" i="0" u="none" strike="noStrike" kern="1200" cap="none" spc="0" normalizeH="0" baseline="0" noProof="0" dirty="0" err="1">
                  <a:ln>
                    <a:noFill/>
                  </a:ln>
                  <a:solidFill>
                    <a:schemeClr val="accent5"/>
                  </a:solidFill>
                  <a:effectLst/>
                  <a:uLnTx/>
                  <a:uFillTx/>
                  <a:latin typeface="Poppins Light"/>
                  <a:ea typeface="+mn-ea"/>
                  <a:cs typeface="+mn-cs"/>
                </a:rPr>
                <a:t>TTh</a:t>
              </a:r>
              <a:r>
                <a:rPr kumimoji="0" lang="en-GB" sz="1200" b="0" i="0" u="none" strike="noStrike" kern="1200" cap="none" spc="0" normalizeH="0" baseline="0" noProof="0" dirty="0">
                  <a:ln>
                    <a:noFill/>
                  </a:ln>
                  <a:solidFill>
                    <a:schemeClr val="accent5"/>
                  </a:solidFill>
                  <a:effectLst/>
                  <a:uLnTx/>
                  <a:uFillTx/>
                  <a:latin typeface="Poppins Light"/>
                  <a:ea typeface="+mn-ea"/>
                  <a:cs typeface="+mn-cs"/>
                </a:rPr>
                <a:t> (n=115)	        Interrupted </a:t>
              </a:r>
              <a:r>
                <a:rPr kumimoji="0" lang="en-GB" sz="1200" b="0" i="0" u="none" strike="noStrike" kern="1200" cap="none" spc="0" normalizeH="0" baseline="0" noProof="0" dirty="0" err="1">
                  <a:ln>
                    <a:noFill/>
                  </a:ln>
                  <a:solidFill>
                    <a:schemeClr val="accent5"/>
                  </a:solidFill>
                  <a:effectLst/>
                  <a:uLnTx/>
                  <a:uFillTx/>
                  <a:latin typeface="Poppins Light"/>
                  <a:ea typeface="+mn-ea"/>
                  <a:cs typeface="+mn-cs"/>
                </a:rPr>
                <a:t>TTh</a:t>
              </a:r>
              <a:r>
                <a:rPr kumimoji="0" lang="en-GB" sz="1200" b="0" i="0" u="none" strike="noStrike" kern="1200" cap="none" spc="0" normalizeH="0" baseline="0" noProof="0" dirty="0">
                  <a:ln>
                    <a:noFill/>
                  </a:ln>
                  <a:solidFill>
                    <a:schemeClr val="accent5"/>
                  </a:solidFill>
                  <a:effectLst/>
                  <a:uLnTx/>
                  <a:uFillTx/>
                  <a:latin typeface="Poppins Light"/>
                  <a:ea typeface="+mn-ea"/>
                  <a:cs typeface="+mn-cs"/>
                </a:rPr>
                <a:t> (n=147)</a:t>
              </a:r>
            </a:p>
          </p:txBody>
        </p:sp>
        <p:sp>
          <p:nvSpPr>
            <p:cNvPr id="87" name="Rectangle 86">
              <a:extLst>
                <a:ext uri="{FF2B5EF4-FFF2-40B4-BE49-F238E27FC236}">
                  <a16:creationId xmlns:a16="http://schemas.microsoft.com/office/drawing/2014/main" id="{A8E6B4A4-FC6F-4CF9-BB0A-05AB99BDFF20}"/>
                </a:ext>
              </a:extLst>
            </p:cNvPr>
            <p:cNvSpPr/>
            <p:nvPr/>
          </p:nvSpPr>
          <p:spPr>
            <a:xfrm>
              <a:off x="4715223" y="2948036"/>
              <a:ext cx="90000" cy="90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88" name="Rectangle 87">
              <a:extLst>
                <a:ext uri="{FF2B5EF4-FFF2-40B4-BE49-F238E27FC236}">
                  <a16:creationId xmlns:a16="http://schemas.microsoft.com/office/drawing/2014/main" id="{E022841D-919E-430A-B899-047E0713250A}"/>
                </a:ext>
              </a:extLst>
            </p:cNvPr>
            <p:cNvSpPr/>
            <p:nvPr/>
          </p:nvSpPr>
          <p:spPr>
            <a:xfrm>
              <a:off x="2690547" y="2943007"/>
              <a:ext cx="90000" cy="9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spTree>
    <p:extLst>
      <p:ext uri="{BB962C8B-B14F-4D97-AF65-F5344CB8AC3E}">
        <p14:creationId xmlns:p14="http://schemas.microsoft.com/office/powerpoint/2010/main" val="10016193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3999" y="5817130"/>
            <a:ext cx="9144001" cy="553998"/>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*Total testosterone ≤12 </a:t>
            </a:r>
            <a:r>
              <a:rPr kumimoji="0" lang="en-GB" sz="1000" b="0" i="0" u="none" strike="noStrike" kern="1200" cap="none" spc="0" normalizeH="0" baseline="0" noProof="0" dirty="0" err="1">
                <a:ln>
                  <a:noFill/>
                </a:ln>
                <a:solidFill>
                  <a:schemeClr val="accent5"/>
                </a:solidFill>
                <a:effectLst/>
                <a:uLnTx/>
                <a:uFillTx/>
                <a:latin typeface="Poppins Light"/>
                <a:ea typeface="+mn-ea"/>
                <a:cs typeface="+mn-cs"/>
              </a:rPr>
              <a:t>nmol</a:t>
            </a: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/L or free testosterone ≤0.25 </a:t>
            </a:r>
            <a:r>
              <a:rPr kumimoji="0" lang="en-GB" sz="1000" b="0" i="0" u="none" strike="noStrike" kern="1200" cap="none" spc="0" normalizeH="0" baseline="0" noProof="0" dirty="0" err="1">
                <a:ln>
                  <a:noFill/>
                </a:ln>
                <a:solidFill>
                  <a:schemeClr val="accent5"/>
                </a:solidFill>
                <a:effectLst/>
                <a:uLnTx/>
                <a:uFillTx/>
                <a:latin typeface="Poppins Light"/>
                <a:ea typeface="+mn-ea"/>
                <a:cs typeface="+mn-cs"/>
              </a:rPr>
              <a:t>nmol</a:t>
            </a: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CI, confidence interval; HR, hazard ratio; </a:t>
            </a:r>
            <a:r>
              <a:rPr kumimoji="0" lang="en-GB" sz="1000" b="0" i="0" u="none" strike="noStrike" kern="1200" cap="none" spc="0" normalizeH="0" baseline="0" noProof="0" dirty="0" err="1">
                <a:ln>
                  <a:noFill/>
                </a:ln>
                <a:solidFill>
                  <a:schemeClr val="accent5"/>
                </a:solidFill>
                <a:effectLst/>
                <a:uLnTx/>
                <a:uFillTx/>
                <a:latin typeface="Poppins Light"/>
                <a:ea typeface="+mn-ea"/>
                <a:cs typeface="+mn-cs"/>
              </a:rPr>
              <a:t>TTh</a:t>
            </a: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 testosterone therapy; T2DM, type 2 diabetes mellitus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chemeClr val="accent5"/>
                </a:solidFill>
                <a:effectLst/>
                <a:uLnTx/>
                <a:uFillTx/>
                <a:latin typeface="Poppins Light"/>
                <a:ea typeface="+mn-ea"/>
                <a:cs typeface="+mn-cs"/>
              </a:rPr>
              <a:t>Hackett G </a:t>
            </a:r>
            <a:r>
              <a:rPr kumimoji="0" lang="da-DK" sz="1000" b="0" i="1" u="none" strike="noStrike" kern="1200" cap="none" spc="0" normalizeH="0" baseline="0" noProof="0" dirty="0">
                <a:ln>
                  <a:noFill/>
                </a:ln>
                <a:solidFill>
                  <a:schemeClr val="accent5"/>
                </a:solidFill>
                <a:effectLst/>
                <a:uLnTx/>
                <a:uFillTx/>
                <a:latin typeface="Poppins Light"/>
                <a:ea typeface="+mn-ea"/>
                <a:cs typeface="+mn-cs"/>
              </a:rPr>
              <a:t>et al. Int J Clin Pract</a:t>
            </a:r>
            <a:r>
              <a:rPr kumimoji="0" lang="da-DK" sz="1000" b="0" i="0" u="none" strike="noStrike" kern="1200" cap="none" spc="0" normalizeH="0" baseline="0" noProof="0" dirty="0">
                <a:ln>
                  <a:noFill/>
                </a:ln>
                <a:solidFill>
                  <a:schemeClr val="accent5"/>
                </a:solidFill>
                <a:effectLst/>
                <a:uLnTx/>
                <a:uFillTx/>
                <a:latin typeface="Poppins Light"/>
                <a:ea typeface="+mn-ea"/>
                <a:cs typeface="+mn-cs"/>
              </a:rPr>
              <a:t> 2016;70:244–53.</a:t>
            </a:r>
            <a:endParaRPr kumimoji="0" lang="en-US" sz="1000" b="0" i="0" u="none" strike="noStrike" kern="1200" cap="none" spc="0" normalizeH="0" baseline="0" noProof="0" dirty="0">
              <a:ln>
                <a:noFill/>
              </a:ln>
              <a:solidFill>
                <a:schemeClr val="accent5"/>
              </a:solidFill>
              <a:effectLst/>
              <a:uLnTx/>
              <a:uFillTx/>
              <a:latin typeface="Poppins Light"/>
              <a:ea typeface="+mn-ea"/>
              <a:cs typeface="+mn-cs"/>
            </a:endParaRPr>
          </a:p>
        </p:txBody>
      </p:sp>
      <p:sp>
        <p:nvSpPr>
          <p:cNvPr id="2" name="Title 1"/>
          <p:cNvSpPr>
            <a:spLocks noGrp="1"/>
          </p:cNvSpPr>
          <p:nvPr>
            <p:ph type="title"/>
          </p:nvPr>
        </p:nvSpPr>
        <p:spPr>
          <a:xfrm>
            <a:off x="221941" y="147768"/>
            <a:ext cx="11185865" cy="834047"/>
          </a:xfrm>
        </p:spPr>
        <p:txBody>
          <a:bodyPr>
            <a:noAutofit/>
          </a:bodyPr>
          <a:lstStyle/>
          <a:p>
            <a:pPr algn="ctr"/>
            <a:r>
              <a:rPr lang="en-GB" sz="3200" spc="-20" dirty="0" err="1">
                <a:solidFill>
                  <a:schemeClr val="accent5"/>
                </a:solidFill>
              </a:rPr>
              <a:t>TTh</a:t>
            </a:r>
            <a:r>
              <a:rPr lang="en-GB" sz="3200" dirty="0">
                <a:solidFill>
                  <a:schemeClr val="accent5"/>
                </a:solidFill>
              </a:rPr>
              <a:t> is independently associated with reduced mortality in men with T2DM</a:t>
            </a:r>
            <a:endParaRPr lang="en-GB" sz="3200" spc="-20" dirty="0">
              <a:solidFill>
                <a:schemeClr val="accent5"/>
              </a:solidFill>
            </a:endParaRPr>
          </a:p>
        </p:txBody>
      </p:sp>
      <p:grpSp>
        <p:nvGrpSpPr>
          <p:cNvPr id="7" name="Group 6"/>
          <p:cNvGrpSpPr/>
          <p:nvPr/>
        </p:nvGrpSpPr>
        <p:grpSpPr>
          <a:xfrm>
            <a:off x="2100696" y="2512511"/>
            <a:ext cx="7990606" cy="3304619"/>
            <a:chOff x="576697" y="2417640"/>
            <a:chExt cx="7990606" cy="3304619"/>
          </a:xfrm>
        </p:grpSpPr>
        <p:grpSp>
          <p:nvGrpSpPr>
            <p:cNvPr id="85" name="Group 84">
              <a:extLst>
                <a:ext uri="{FF2B5EF4-FFF2-40B4-BE49-F238E27FC236}">
                  <a16:creationId xmlns:a16="http://schemas.microsoft.com/office/drawing/2014/main" id="{151DFF64-E6FB-4A8B-BEB2-3166F6FA4797}"/>
                </a:ext>
              </a:extLst>
            </p:cNvPr>
            <p:cNvGrpSpPr/>
            <p:nvPr/>
          </p:nvGrpSpPr>
          <p:grpSpPr>
            <a:xfrm>
              <a:off x="1524266" y="5011599"/>
              <a:ext cx="6690057" cy="387414"/>
              <a:chOff x="1524266" y="5011599"/>
              <a:chExt cx="6690057" cy="387414"/>
            </a:xfrm>
          </p:grpSpPr>
          <p:sp>
            <p:nvSpPr>
              <p:cNvPr id="89" name="Round Same Side Corner Rectangle 218">
                <a:extLst>
                  <a:ext uri="{FF2B5EF4-FFF2-40B4-BE49-F238E27FC236}">
                    <a16:creationId xmlns:a16="http://schemas.microsoft.com/office/drawing/2014/main" id="{C4ED38E8-ABE7-4687-9231-388C8F9AA626}"/>
                  </a:ext>
                </a:extLst>
              </p:cNvPr>
              <p:cNvSpPr/>
              <p:nvPr/>
            </p:nvSpPr>
            <p:spPr>
              <a:xfrm rot="10800000">
                <a:off x="1524266" y="5011599"/>
                <a:ext cx="6683776" cy="387414"/>
              </a:xfrm>
              <a:prstGeom prst="round2SameRect">
                <a:avLst>
                  <a:gd name="adj1" fmla="val 13739"/>
                  <a:gd name="adj2" fmla="val 0"/>
                </a:avLst>
              </a:prstGeom>
              <a:solidFill>
                <a:srgbClr val="D5DEEF"/>
              </a:solidFill>
              <a:ln>
                <a:noFill/>
              </a:ln>
              <a:effectLst/>
            </p:spPr>
            <p:style>
              <a:lnRef idx="1">
                <a:schemeClr val="accent1"/>
              </a:lnRef>
              <a:fillRef idx="3">
                <a:schemeClr val="accent1"/>
              </a:fillRef>
              <a:effectRef idx="2">
                <a:schemeClr val="accent1"/>
              </a:effectRef>
              <a:fontRef idx="minor">
                <a:schemeClr val="lt1"/>
              </a:fontRef>
            </p:style>
            <p:txBody>
              <a:bodyPr lIns="0" tIns="3600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dirty="0">
                  <a:ln>
                    <a:noFill/>
                  </a:ln>
                  <a:solidFill>
                    <a:srgbClr val="272727"/>
                  </a:solidFill>
                  <a:effectLst/>
                  <a:uLnTx/>
                  <a:uFillTx/>
                  <a:latin typeface="Poppins Light"/>
                  <a:ea typeface="+mn-ea"/>
                  <a:cs typeface="+mn-cs"/>
                </a:endParaRPr>
              </a:p>
            </p:txBody>
          </p:sp>
          <p:sp>
            <p:nvSpPr>
              <p:cNvPr id="90" name="Round Same Side Corner Rectangle 218">
                <a:extLst>
                  <a:ext uri="{FF2B5EF4-FFF2-40B4-BE49-F238E27FC236}">
                    <a16:creationId xmlns:a16="http://schemas.microsoft.com/office/drawing/2014/main" id="{F4037EFF-B304-4839-B85C-AE7D72EC212E}"/>
                  </a:ext>
                </a:extLst>
              </p:cNvPr>
              <p:cNvSpPr/>
              <p:nvPr/>
            </p:nvSpPr>
            <p:spPr>
              <a:xfrm flipV="1">
                <a:off x="6549775" y="5011599"/>
                <a:ext cx="1664548" cy="387414"/>
              </a:xfrm>
              <a:prstGeom prst="round1Rect">
                <a:avLst>
                  <a:gd name="adj" fmla="val 15087"/>
                </a:avLst>
              </a:prstGeom>
              <a:solidFill>
                <a:srgbClr val="EBEFF7"/>
              </a:solidFill>
              <a:ln>
                <a:noFill/>
              </a:ln>
              <a:effectLst/>
            </p:spPr>
            <p:style>
              <a:lnRef idx="1">
                <a:schemeClr val="accent1"/>
              </a:lnRef>
              <a:fillRef idx="3">
                <a:schemeClr val="accent1"/>
              </a:fillRef>
              <a:effectRef idx="2">
                <a:schemeClr val="accent1"/>
              </a:effectRef>
              <a:fontRef idx="minor">
                <a:schemeClr val="lt1"/>
              </a:fontRef>
            </p:style>
            <p:txBody>
              <a:bodyPr lIns="0" tIns="3600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dirty="0">
                  <a:ln>
                    <a:noFill/>
                  </a:ln>
                  <a:solidFill>
                    <a:srgbClr val="272727"/>
                  </a:solidFill>
                  <a:effectLst/>
                  <a:uLnTx/>
                  <a:uFillTx/>
                  <a:latin typeface="Poppins Light"/>
                  <a:ea typeface="+mn-ea"/>
                  <a:cs typeface="+mn-cs"/>
                </a:endParaRPr>
              </a:p>
            </p:txBody>
          </p:sp>
          <p:sp>
            <p:nvSpPr>
              <p:cNvPr id="91" name="Round Same Side Corner Rectangle 218">
                <a:extLst>
                  <a:ext uri="{FF2B5EF4-FFF2-40B4-BE49-F238E27FC236}">
                    <a16:creationId xmlns:a16="http://schemas.microsoft.com/office/drawing/2014/main" id="{8515854D-1356-4841-87F8-E2D5DDF8AB5B}"/>
                  </a:ext>
                </a:extLst>
              </p:cNvPr>
              <p:cNvSpPr/>
              <p:nvPr/>
            </p:nvSpPr>
            <p:spPr>
              <a:xfrm>
                <a:off x="3207008" y="5011599"/>
                <a:ext cx="1650645" cy="387414"/>
              </a:xfrm>
              <a:prstGeom prst="round2SameRect">
                <a:avLst>
                  <a:gd name="adj1" fmla="val 0"/>
                  <a:gd name="adj2" fmla="val 0"/>
                </a:avLst>
              </a:prstGeom>
              <a:solidFill>
                <a:srgbClr val="EBEFF7"/>
              </a:solidFill>
              <a:ln>
                <a:noFill/>
              </a:ln>
              <a:effectLst/>
            </p:spPr>
            <p:style>
              <a:lnRef idx="1">
                <a:schemeClr val="accent1"/>
              </a:lnRef>
              <a:fillRef idx="3">
                <a:schemeClr val="accent1"/>
              </a:fillRef>
              <a:effectRef idx="2">
                <a:schemeClr val="accent1"/>
              </a:effectRef>
              <a:fontRef idx="minor">
                <a:schemeClr val="lt1"/>
              </a:fontRef>
            </p:style>
            <p:txBody>
              <a:bodyPr lIns="0" tIns="3600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dirty="0">
                  <a:ln>
                    <a:noFill/>
                  </a:ln>
                  <a:solidFill>
                    <a:srgbClr val="272727"/>
                  </a:solidFill>
                  <a:effectLst/>
                  <a:uLnTx/>
                  <a:uFillTx/>
                  <a:latin typeface="Poppins Light"/>
                  <a:ea typeface="+mn-ea"/>
                  <a:cs typeface="+mn-cs"/>
                </a:endParaRPr>
              </a:p>
            </p:txBody>
          </p:sp>
        </p:grpSp>
        <p:graphicFrame>
          <p:nvGraphicFramePr>
            <p:cNvPr id="92" name="Content Placeholder 6">
              <a:extLst>
                <a:ext uri="{FF2B5EF4-FFF2-40B4-BE49-F238E27FC236}">
                  <a16:creationId xmlns:a16="http://schemas.microsoft.com/office/drawing/2014/main" id="{0C3C05DC-7CCC-44E6-A4BE-E446DCCC5766}"/>
                </a:ext>
              </a:extLst>
            </p:cNvPr>
            <p:cNvGraphicFramePr>
              <a:graphicFrameLocks/>
            </p:cNvGraphicFramePr>
            <p:nvPr/>
          </p:nvGraphicFramePr>
          <p:xfrm>
            <a:off x="759728" y="2797600"/>
            <a:ext cx="7624544" cy="2924659"/>
          </p:xfrm>
          <a:graphic>
            <a:graphicData uri="http://schemas.openxmlformats.org/drawingml/2006/chart">
              <c:chart xmlns:c="http://schemas.openxmlformats.org/drawingml/2006/chart" xmlns:r="http://schemas.openxmlformats.org/officeDocument/2006/relationships" r:id="rId3"/>
            </a:graphicData>
          </a:graphic>
        </p:graphicFrame>
        <p:grpSp>
          <p:nvGrpSpPr>
            <p:cNvPr id="93" name="Group 92">
              <a:extLst>
                <a:ext uri="{FF2B5EF4-FFF2-40B4-BE49-F238E27FC236}">
                  <a16:creationId xmlns:a16="http://schemas.microsoft.com/office/drawing/2014/main" id="{B57C2598-1EAD-4E49-83D1-D9B023FA20D3}"/>
                </a:ext>
              </a:extLst>
            </p:cNvPr>
            <p:cNvGrpSpPr/>
            <p:nvPr/>
          </p:nvGrpSpPr>
          <p:grpSpPr>
            <a:xfrm>
              <a:off x="576697" y="2417640"/>
              <a:ext cx="7990606" cy="3048881"/>
              <a:chOff x="576697" y="2604678"/>
              <a:chExt cx="7990606" cy="3048881"/>
            </a:xfrm>
          </p:grpSpPr>
          <p:grpSp>
            <p:nvGrpSpPr>
              <p:cNvPr id="94" name="Group 93">
                <a:extLst>
                  <a:ext uri="{FF2B5EF4-FFF2-40B4-BE49-F238E27FC236}">
                    <a16:creationId xmlns:a16="http://schemas.microsoft.com/office/drawing/2014/main" id="{A3661692-2E35-40D9-B3C7-95C981138553}"/>
                  </a:ext>
                </a:extLst>
              </p:cNvPr>
              <p:cNvGrpSpPr/>
              <p:nvPr/>
            </p:nvGrpSpPr>
            <p:grpSpPr>
              <a:xfrm>
                <a:off x="576697" y="2604678"/>
                <a:ext cx="7990606" cy="3048881"/>
                <a:chOff x="576697" y="2604678"/>
                <a:chExt cx="7990606" cy="3048881"/>
              </a:xfrm>
            </p:grpSpPr>
            <p:sp>
              <p:nvSpPr>
                <p:cNvPr id="96" name="Rounded Rectangle 57">
                  <a:extLst>
                    <a:ext uri="{FF2B5EF4-FFF2-40B4-BE49-F238E27FC236}">
                      <a16:creationId xmlns:a16="http://schemas.microsoft.com/office/drawing/2014/main" id="{68E998B3-A9D9-460D-A056-495DC1214A91}"/>
                    </a:ext>
                  </a:extLst>
                </p:cNvPr>
                <p:cNvSpPr/>
                <p:nvPr/>
              </p:nvSpPr>
              <p:spPr>
                <a:xfrm>
                  <a:off x="576697" y="2912454"/>
                  <a:ext cx="7990606" cy="2741105"/>
                </a:xfrm>
                <a:prstGeom prst="roundRect">
                  <a:avLst>
                    <a:gd name="adj" fmla="val 5052"/>
                  </a:avLst>
                </a:prstGeom>
                <a:no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97" name="TextBox 96">
                  <a:extLst>
                    <a:ext uri="{FF2B5EF4-FFF2-40B4-BE49-F238E27FC236}">
                      <a16:creationId xmlns:a16="http://schemas.microsoft.com/office/drawing/2014/main" id="{B8EB6109-B805-4F7B-ACB9-9B972B0F0DBE}"/>
                    </a:ext>
                  </a:extLst>
                </p:cNvPr>
                <p:cNvSpPr txBox="1"/>
                <p:nvPr/>
              </p:nvSpPr>
              <p:spPr>
                <a:xfrm>
                  <a:off x="576697" y="2604678"/>
                  <a:ext cx="7990606" cy="307777"/>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Poppins Light"/>
                    <a:ea typeface="+mn-ea"/>
                    <a:cs typeface="+mn-cs"/>
                  </a:endParaRPr>
                </a:p>
              </p:txBody>
            </p:sp>
          </p:grpSp>
          <p:sp>
            <p:nvSpPr>
              <p:cNvPr id="95" name="Round Same Side Corner Rectangle 58">
                <a:extLst>
                  <a:ext uri="{FF2B5EF4-FFF2-40B4-BE49-F238E27FC236}">
                    <a16:creationId xmlns:a16="http://schemas.microsoft.com/office/drawing/2014/main" id="{87716571-26C1-4F80-8CD8-F8645893E99D}"/>
                  </a:ext>
                </a:extLst>
              </p:cNvPr>
              <p:cNvSpPr/>
              <p:nvPr/>
            </p:nvSpPr>
            <p:spPr>
              <a:xfrm>
                <a:off x="576697" y="2892910"/>
                <a:ext cx="7990606" cy="309600"/>
              </a:xfrm>
              <a:prstGeom prst="round2SameRect">
                <a:avLst>
                  <a:gd name="adj1" fmla="val 50000"/>
                  <a:gd name="adj2" fmla="val 0"/>
                </a:avLst>
              </a:prstGeom>
              <a:solidFill>
                <a:schemeClr val="accent2"/>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Poppins Light"/>
                    <a:ea typeface="+mn-ea"/>
                    <a:cs typeface="+mn-cs"/>
                  </a:rPr>
                  <a:t>Effect of TTh on mortality in men with T2DM with or without hypogonadism (N=857)</a:t>
                </a:r>
                <a:endParaRPr kumimoji="0" lang="en-GB" sz="1400" b="1" i="0" u="none" strike="noStrike" kern="1200" cap="none" spc="0" normalizeH="0" baseline="30000" noProof="0" dirty="0">
                  <a:ln>
                    <a:noFill/>
                  </a:ln>
                  <a:solidFill>
                    <a:prstClr val="white"/>
                  </a:solidFill>
                  <a:effectLst/>
                  <a:uLnTx/>
                  <a:uFillTx/>
                  <a:latin typeface="Poppins Light"/>
                  <a:ea typeface="+mn-ea"/>
                  <a:cs typeface="+mn-cs"/>
                </a:endParaRPr>
              </a:p>
            </p:txBody>
          </p:sp>
        </p:grpSp>
      </p:grpSp>
      <p:sp>
        <p:nvSpPr>
          <p:cNvPr id="3" name="Content Placeholder 2"/>
          <p:cNvSpPr>
            <a:spLocks noGrp="1"/>
          </p:cNvSpPr>
          <p:nvPr>
            <p:ph idx="1"/>
          </p:nvPr>
        </p:nvSpPr>
        <p:spPr>
          <a:xfrm>
            <a:off x="221941" y="1271870"/>
            <a:ext cx="11301273" cy="1445137"/>
          </a:xfrm>
          <a:noFill/>
        </p:spPr>
        <p:txBody>
          <a:bodyPr>
            <a:noAutofit/>
          </a:bodyPr>
          <a:lstStyle/>
          <a:p>
            <a:r>
              <a:rPr lang="en-GB" sz="1600" dirty="0">
                <a:solidFill>
                  <a:schemeClr val="accent5"/>
                </a:solidFill>
              </a:rPr>
              <a:t>Prospective study of </a:t>
            </a:r>
            <a:r>
              <a:rPr lang="en-US" sz="1600" dirty="0">
                <a:solidFill>
                  <a:schemeClr val="accent5"/>
                </a:solidFill>
              </a:rPr>
              <a:t>857 men with T2DM from 5 UK primary care practices: 320 were </a:t>
            </a:r>
            <a:r>
              <a:rPr lang="en-US" sz="1600" dirty="0" err="1">
                <a:solidFill>
                  <a:schemeClr val="accent5"/>
                </a:solidFill>
              </a:rPr>
              <a:t>eugonadal</a:t>
            </a:r>
            <a:r>
              <a:rPr lang="en-US" sz="1600" dirty="0">
                <a:solidFill>
                  <a:schemeClr val="accent5"/>
                </a:solidFill>
              </a:rPr>
              <a:t> and 537 were </a:t>
            </a:r>
            <a:r>
              <a:rPr lang="en-US" sz="1600" dirty="0" err="1">
                <a:solidFill>
                  <a:schemeClr val="accent5"/>
                </a:solidFill>
              </a:rPr>
              <a:t>hypogonadal</a:t>
            </a:r>
            <a:r>
              <a:rPr lang="en-US" sz="1600" dirty="0">
                <a:solidFill>
                  <a:schemeClr val="accent5"/>
                </a:solidFill>
              </a:rPr>
              <a:t>* (n=175 </a:t>
            </a:r>
            <a:r>
              <a:rPr lang="en-US" sz="1600" dirty="0" err="1">
                <a:solidFill>
                  <a:schemeClr val="accent5"/>
                </a:solidFill>
              </a:rPr>
              <a:t>TTh</a:t>
            </a:r>
            <a:r>
              <a:rPr lang="en-US" sz="1600" dirty="0">
                <a:solidFill>
                  <a:schemeClr val="accent5"/>
                </a:solidFill>
              </a:rPr>
              <a:t>-treated, n=362 did not receive </a:t>
            </a:r>
            <a:r>
              <a:rPr lang="en-US" sz="1600" dirty="0" err="1">
                <a:solidFill>
                  <a:schemeClr val="accent5"/>
                </a:solidFill>
              </a:rPr>
              <a:t>TTh</a:t>
            </a:r>
            <a:r>
              <a:rPr lang="en-US" sz="1600" dirty="0">
                <a:solidFill>
                  <a:schemeClr val="accent5"/>
                </a:solidFill>
              </a:rPr>
              <a:t>)</a:t>
            </a:r>
          </a:p>
          <a:p>
            <a:r>
              <a:rPr lang="en-US" sz="1600" dirty="0">
                <a:solidFill>
                  <a:schemeClr val="accent5"/>
                </a:solidFill>
              </a:rPr>
              <a:t>Mortality in </a:t>
            </a:r>
            <a:r>
              <a:rPr lang="en-US" sz="1600" dirty="0" err="1">
                <a:solidFill>
                  <a:schemeClr val="accent5"/>
                </a:solidFill>
              </a:rPr>
              <a:t>eugonadal</a:t>
            </a:r>
            <a:r>
              <a:rPr lang="en-US" sz="1600" dirty="0">
                <a:solidFill>
                  <a:schemeClr val="accent5"/>
                </a:solidFill>
              </a:rPr>
              <a:t> men or </a:t>
            </a:r>
            <a:r>
              <a:rPr lang="en-US" sz="1600" dirty="0" err="1">
                <a:solidFill>
                  <a:schemeClr val="accent5"/>
                </a:solidFill>
              </a:rPr>
              <a:t>hypogonadal</a:t>
            </a:r>
            <a:r>
              <a:rPr lang="en-US" sz="1600" dirty="0">
                <a:solidFill>
                  <a:schemeClr val="accent5"/>
                </a:solidFill>
              </a:rPr>
              <a:t>/</a:t>
            </a:r>
            <a:r>
              <a:rPr lang="en-US" sz="1600" dirty="0" err="1">
                <a:solidFill>
                  <a:schemeClr val="accent5"/>
                </a:solidFill>
              </a:rPr>
              <a:t>TTh</a:t>
            </a:r>
            <a:r>
              <a:rPr lang="en-US" sz="1600" dirty="0">
                <a:solidFill>
                  <a:schemeClr val="accent5"/>
                </a:solidFill>
              </a:rPr>
              <a:t>-treated men was significantly reduced versus </a:t>
            </a:r>
            <a:r>
              <a:rPr lang="en-US" sz="1600" dirty="0" err="1">
                <a:solidFill>
                  <a:schemeClr val="accent5"/>
                </a:solidFill>
              </a:rPr>
              <a:t>hypogonadal</a:t>
            </a:r>
            <a:r>
              <a:rPr lang="en-US" sz="1600" dirty="0">
                <a:solidFill>
                  <a:schemeClr val="accent5"/>
                </a:solidFill>
              </a:rPr>
              <a:t>/</a:t>
            </a:r>
            <a:r>
              <a:rPr lang="en-US" sz="1600" dirty="0" err="1">
                <a:solidFill>
                  <a:schemeClr val="accent5"/>
                </a:solidFill>
              </a:rPr>
              <a:t>TTh</a:t>
            </a:r>
            <a:r>
              <a:rPr lang="en-US" sz="1600" dirty="0">
                <a:solidFill>
                  <a:schemeClr val="accent5"/>
                </a:solidFill>
              </a:rPr>
              <a:t>-untreated men [HR 0.62 (95% CI: 0.41 to 0.94) and HR 0.38 </a:t>
            </a:r>
            <a:br>
              <a:rPr lang="en-US" sz="1600" dirty="0">
                <a:solidFill>
                  <a:schemeClr val="accent5"/>
                </a:solidFill>
              </a:rPr>
            </a:br>
            <a:r>
              <a:rPr lang="en-US" sz="1600" dirty="0">
                <a:solidFill>
                  <a:schemeClr val="accent5"/>
                </a:solidFill>
              </a:rPr>
              <a:t>(95% CI: 0.16 to 0.90), respectively]</a:t>
            </a:r>
            <a:endParaRPr lang="en-GB" sz="1600" dirty="0">
              <a:solidFill>
                <a:schemeClr val="accent5"/>
              </a:solidFill>
            </a:endParaRPr>
          </a:p>
        </p:txBody>
      </p:sp>
    </p:spTree>
    <p:extLst>
      <p:ext uri="{BB962C8B-B14F-4D97-AF65-F5344CB8AC3E}">
        <p14:creationId xmlns:p14="http://schemas.microsoft.com/office/powerpoint/2010/main" val="7823407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64018" y="5837502"/>
            <a:ext cx="10094708" cy="553998"/>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a:t>
            </a:r>
            <a:r>
              <a:rPr kumimoji="0" lang="en-US" sz="1000" b="0" i="0" u="none" strike="noStrike" kern="1200" cap="none" spc="0" normalizeH="0" baseline="0" noProof="0" dirty="0">
                <a:ln>
                  <a:noFill/>
                </a:ln>
                <a:solidFill>
                  <a:schemeClr val="accent5"/>
                </a:solidFill>
                <a:effectLst/>
                <a:uLnTx/>
                <a:uFillTx/>
                <a:latin typeface="Poppins Light"/>
                <a:ea typeface="+mn-ea"/>
                <a:cs typeface="+mn-cs"/>
              </a:rPr>
              <a:t>Age, weight, height, body mass index, glycated </a:t>
            </a:r>
            <a:r>
              <a:rPr kumimoji="0" lang="en-US" sz="1000" b="0" i="0" u="none" strike="noStrike" kern="1200" cap="none" spc="0" normalizeH="0" baseline="0" noProof="0" dirty="0" err="1">
                <a:ln>
                  <a:noFill/>
                </a:ln>
                <a:solidFill>
                  <a:schemeClr val="accent5"/>
                </a:solidFill>
                <a:effectLst/>
                <a:uLnTx/>
                <a:uFillTx/>
                <a:latin typeface="Poppins Light"/>
                <a:ea typeface="+mn-ea"/>
                <a:cs typeface="+mn-cs"/>
              </a:rPr>
              <a:t>haemoglobin</a:t>
            </a:r>
            <a:r>
              <a:rPr kumimoji="0" lang="en-US" sz="1000" b="0" i="0" u="none" strike="noStrike" kern="1200" cap="none" spc="0" normalizeH="0" baseline="0" noProof="0" dirty="0">
                <a:ln>
                  <a:noFill/>
                </a:ln>
                <a:solidFill>
                  <a:schemeClr val="accent5"/>
                </a:solidFill>
                <a:effectLst/>
                <a:uLnTx/>
                <a:uFillTx/>
                <a:latin typeface="Poppins Light"/>
                <a:ea typeface="+mn-ea"/>
                <a:cs typeface="+mn-cs"/>
              </a:rPr>
              <a:t>, pre-existing cardiovascular disease, smoking, statin and ARB/ACE inhibitor treatment</a:t>
            </a:r>
            <a:endParaRPr kumimoji="0" lang="en-GB" sz="1000" b="0" i="0" u="none" strike="noStrike" kern="1200" cap="none" spc="0" normalizeH="0" baseline="0" noProof="0" dirty="0">
              <a:ln>
                <a:noFill/>
              </a:ln>
              <a:solidFill>
                <a:schemeClr val="accent5"/>
              </a:solidFill>
              <a:effectLst/>
              <a:uLnTx/>
              <a:uFillTx/>
              <a:latin typeface="Poppi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ACE, angiotensin-converting enzyme; ARB, angiotensin receptor blocker; CI, confidence interval; HR, hazard ratio; </a:t>
            </a:r>
            <a:r>
              <a:rPr kumimoji="0" lang="en-GB" sz="1000" b="0" i="0" u="none" strike="noStrike" kern="1200" cap="none" spc="0" normalizeH="0" baseline="0" noProof="0" dirty="0" err="1">
                <a:ln>
                  <a:noFill/>
                </a:ln>
                <a:solidFill>
                  <a:schemeClr val="accent5"/>
                </a:solidFill>
                <a:effectLst/>
                <a:uLnTx/>
                <a:uFillTx/>
                <a:latin typeface="Poppins Light"/>
                <a:ea typeface="+mn-ea"/>
                <a:cs typeface="+mn-cs"/>
              </a:rPr>
              <a:t>TTh</a:t>
            </a: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 testosterone therapy; T2DM, type 2 diabetes mellitus.  </a:t>
            </a:r>
            <a:r>
              <a:rPr kumimoji="0" lang="en-GB" sz="1000" b="0" i="0" u="none" strike="noStrike" kern="1200" cap="none" spc="0" normalizeH="0" baseline="0" noProof="0" dirty="0" err="1">
                <a:ln>
                  <a:noFill/>
                </a:ln>
                <a:solidFill>
                  <a:schemeClr val="accent5"/>
                </a:solidFill>
                <a:effectLst/>
                <a:uLnTx/>
                <a:uFillTx/>
                <a:latin typeface="Poppins Light"/>
                <a:ea typeface="+mn-ea"/>
                <a:cs typeface="+mn-cs"/>
              </a:rPr>
              <a:t>Muraleedharan</a:t>
            </a: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 V </a:t>
            </a:r>
            <a:r>
              <a:rPr kumimoji="0" lang="en-GB" sz="1000" b="0" i="1" u="none" strike="noStrike" kern="1200" cap="none" spc="0" normalizeH="0" baseline="0" noProof="0" dirty="0">
                <a:ln>
                  <a:noFill/>
                </a:ln>
                <a:solidFill>
                  <a:schemeClr val="accent5"/>
                </a:solidFill>
                <a:effectLst/>
                <a:uLnTx/>
                <a:uFillTx/>
                <a:latin typeface="Poppins Light"/>
                <a:ea typeface="+mn-ea"/>
                <a:cs typeface="+mn-cs"/>
              </a:rPr>
              <a:t>et al.  </a:t>
            </a:r>
            <a:r>
              <a:rPr kumimoji="0" lang="en-GB" sz="1000" b="0" i="1" u="none" strike="noStrike" kern="1200" cap="none" spc="0" normalizeH="0" baseline="0" noProof="0" dirty="0" err="1">
                <a:ln>
                  <a:noFill/>
                </a:ln>
                <a:solidFill>
                  <a:schemeClr val="accent5"/>
                </a:solidFill>
                <a:effectLst/>
                <a:uLnTx/>
                <a:uFillTx/>
                <a:latin typeface="Poppins Light"/>
                <a:ea typeface="+mn-ea"/>
                <a:cs typeface="+mn-cs"/>
              </a:rPr>
              <a:t>Eur</a:t>
            </a:r>
            <a:r>
              <a:rPr kumimoji="0" lang="en-GB" sz="1000" b="0" i="1" u="none" strike="noStrike" kern="1200" cap="none" spc="0" normalizeH="0" baseline="0" noProof="0" dirty="0">
                <a:ln>
                  <a:noFill/>
                </a:ln>
                <a:solidFill>
                  <a:schemeClr val="accent5"/>
                </a:solidFill>
                <a:effectLst/>
                <a:uLnTx/>
                <a:uFillTx/>
                <a:latin typeface="Poppins Light"/>
                <a:ea typeface="+mn-ea"/>
                <a:cs typeface="+mn-cs"/>
              </a:rPr>
              <a:t> J </a:t>
            </a:r>
            <a:r>
              <a:rPr kumimoji="0" lang="en-GB" sz="1000" b="0" i="1" u="none" strike="noStrike" kern="1200" cap="none" spc="0" normalizeH="0" baseline="0" noProof="0" dirty="0" err="1">
                <a:ln>
                  <a:noFill/>
                </a:ln>
                <a:solidFill>
                  <a:schemeClr val="accent5"/>
                </a:solidFill>
                <a:effectLst/>
                <a:uLnTx/>
                <a:uFillTx/>
                <a:latin typeface="Poppins Light"/>
                <a:ea typeface="+mn-ea"/>
                <a:cs typeface="+mn-cs"/>
              </a:rPr>
              <a:t>Endocrinol</a:t>
            </a: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 2013;166:725–33.  </a:t>
            </a:r>
          </a:p>
        </p:txBody>
      </p:sp>
      <p:sp>
        <p:nvSpPr>
          <p:cNvPr id="2" name="Title 1"/>
          <p:cNvSpPr>
            <a:spLocks noGrp="1"/>
          </p:cNvSpPr>
          <p:nvPr>
            <p:ph type="title"/>
          </p:nvPr>
        </p:nvSpPr>
        <p:spPr>
          <a:xfrm>
            <a:off x="257452" y="127261"/>
            <a:ext cx="11469949" cy="834047"/>
          </a:xfrm>
        </p:spPr>
        <p:txBody>
          <a:bodyPr>
            <a:noAutofit/>
          </a:bodyPr>
          <a:lstStyle/>
          <a:p>
            <a:r>
              <a:rPr lang="en-GB" sz="2800" spc="-20" dirty="0" err="1">
                <a:solidFill>
                  <a:schemeClr val="accent5"/>
                </a:solidFill>
              </a:rPr>
              <a:t>TTh</a:t>
            </a:r>
            <a:r>
              <a:rPr lang="en-GB" sz="2800" dirty="0">
                <a:solidFill>
                  <a:schemeClr val="accent5"/>
                </a:solidFill>
              </a:rPr>
              <a:t> is independently associated with reduced mortality in men with T2DM</a:t>
            </a:r>
            <a:endParaRPr lang="en-GB" sz="2800" spc="-20" dirty="0">
              <a:solidFill>
                <a:schemeClr val="accent5"/>
              </a:solidFill>
            </a:endParaRPr>
          </a:p>
        </p:txBody>
      </p:sp>
      <p:sp>
        <p:nvSpPr>
          <p:cNvPr id="3" name="Content Placeholder 2"/>
          <p:cNvSpPr>
            <a:spLocks noGrp="1"/>
          </p:cNvSpPr>
          <p:nvPr>
            <p:ph idx="1"/>
          </p:nvPr>
        </p:nvSpPr>
        <p:spPr>
          <a:xfrm>
            <a:off x="257453" y="1271869"/>
            <a:ext cx="5201090" cy="4125783"/>
          </a:xfrm>
          <a:noFill/>
        </p:spPr>
        <p:txBody>
          <a:bodyPr>
            <a:noAutofit/>
          </a:bodyPr>
          <a:lstStyle/>
          <a:p>
            <a:r>
              <a:rPr lang="en-GB" sz="1500" dirty="0">
                <a:solidFill>
                  <a:schemeClr val="accent5"/>
                </a:solidFill>
              </a:rPr>
              <a:t>Study of 581 men with T2DM who had testosterone levels measured during 2002–05 and were followed up for a mean of 5.8 years</a:t>
            </a:r>
          </a:p>
          <a:p>
            <a:pPr lvl="1"/>
            <a:r>
              <a:rPr lang="en-GB" sz="1300" dirty="0" err="1">
                <a:solidFill>
                  <a:schemeClr val="accent5"/>
                </a:solidFill>
              </a:rPr>
              <a:t>Eugonadal</a:t>
            </a:r>
            <a:r>
              <a:rPr lang="en-GB" sz="1300" dirty="0">
                <a:solidFill>
                  <a:schemeClr val="accent5"/>
                </a:solidFill>
              </a:rPr>
              <a:t> status (total testosterone </a:t>
            </a:r>
            <a:br>
              <a:rPr lang="en-GB" sz="1300" dirty="0">
                <a:solidFill>
                  <a:schemeClr val="accent5"/>
                </a:solidFill>
              </a:rPr>
            </a:br>
            <a:r>
              <a:rPr lang="en-GB" sz="1300" dirty="0">
                <a:solidFill>
                  <a:schemeClr val="accent5"/>
                </a:solidFill>
              </a:rPr>
              <a:t>&gt;10.4 </a:t>
            </a:r>
            <a:r>
              <a:rPr lang="en-GB" sz="1300" dirty="0" err="1">
                <a:solidFill>
                  <a:schemeClr val="accent5"/>
                </a:solidFill>
              </a:rPr>
              <a:t>nmol</a:t>
            </a:r>
            <a:r>
              <a:rPr lang="en-GB" sz="1300" dirty="0">
                <a:solidFill>
                  <a:schemeClr val="accent5"/>
                </a:solidFill>
              </a:rPr>
              <a:t>/L): n=343</a:t>
            </a:r>
          </a:p>
          <a:p>
            <a:pPr lvl="1"/>
            <a:r>
              <a:rPr lang="en-GB" sz="1300" dirty="0" err="1">
                <a:solidFill>
                  <a:schemeClr val="accent5"/>
                </a:solidFill>
              </a:rPr>
              <a:t>Hypogonadal</a:t>
            </a:r>
            <a:r>
              <a:rPr lang="en-GB" sz="1300" dirty="0">
                <a:solidFill>
                  <a:schemeClr val="accent5"/>
                </a:solidFill>
              </a:rPr>
              <a:t> status (total testosterone</a:t>
            </a:r>
            <a:br>
              <a:rPr lang="en-GB" sz="1300" dirty="0">
                <a:solidFill>
                  <a:schemeClr val="accent5"/>
                </a:solidFill>
              </a:rPr>
            </a:br>
            <a:r>
              <a:rPr lang="en-GB" sz="1300" dirty="0">
                <a:solidFill>
                  <a:schemeClr val="accent5"/>
                </a:solidFill>
              </a:rPr>
              <a:t>≤10.4 </a:t>
            </a:r>
            <a:r>
              <a:rPr lang="en-GB" sz="1300" dirty="0" err="1">
                <a:solidFill>
                  <a:schemeClr val="accent5"/>
                </a:solidFill>
              </a:rPr>
              <a:t>nmol</a:t>
            </a:r>
            <a:r>
              <a:rPr lang="en-GB" sz="1300" dirty="0">
                <a:solidFill>
                  <a:schemeClr val="accent5"/>
                </a:solidFill>
              </a:rPr>
              <a:t>/L): n=238</a:t>
            </a:r>
          </a:p>
          <a:p>
            <a:pPr>
              <a:spcBef>
                <a:spcPts val="1200"/>
              </a:spcBef>
            </a:pPr>
            <a:r>
              <a:rPr lang="en-GB" sz="1500" dirty="0">
                <a:solidFill>
                  <a:schemeClr val="accent5"/>
                </a:solidFill>
              </a:rPr>
              <a:t>Mortality was significantly increased in hypogonadal </a:t>
            </a:r>
            <a:r>
              <a:rPr lang="en-GB" sz="1500" i="1" dirty="0">
                <a:solidFill>
                  <a:schemeClr val="accent5"/>
                </a:solidFill>
              </a:rPr>
              <a:t>vs</a:t>
            </a:r>
            <a:r>
              <a:rPr lang="en-GB" sz="1500" dirty="0">
                <a:solidFill>
                  <a:schemeClr val="accent5"/>
                </a:solidFill>
              </a:rPr>
              <a:t> </a:t>
            </a:r>
            <a:r>
              <a:rPr lang="en-GB" sz="1500" dirty="0" err="1">
                <a:solidFill>
                  <a:schemeClr val="accent5"/>
                </a:solidFill>
              </a:rPr>
              <a:t>eugonadal</a:t>
            </a:r>
            <a:r>
              <a:rPr lang="en-GB" sz="1500" dirty="0">
                <a:solidFill>
                  <a:schemeClr val="accent5"/>
                </a:solidFill>
              </a:rPr>
              <a:t> men (17% </a:t>
            </a:r>
            <a:r>
              <a:rPr lang="en-GB" sz="1500" i="1" dirty="0">
                <a:solidFill>
                  <a:schemeClr val="accent5"/>
                </a:solidFill>
              </a:rPr>
              <a:t>vs</a:t>
            </a:r>
            <a:r>
              <a:rPr lang="en-GB" sz="1500" dirty="0">
                <a:solidFill>
                  <a:schemeClr val="accent5"/>
                </a:solidFill>
              </a:rPr>
              <a:t> 9%, respectively; p=0.003), and </a:t>
            </a:r>
            <a:r>
              <a:rPr lang="en-GB" sz="1500" spc="-20" dirty="0" err="1">
                <a:solidFill>
                  <a:schemeClr val="accent5"/>
                </a:solidFill>
              </a:rPr>
              <a:t>TTh</a:t>
            </a:r>
            <a:r>
              <a:rPr lang="en-GB" sz="1500" spc="-20" dirty="0">
                <a:solidFill>
                  <a:schemeClr val="accent5"/>
                </a:solidFill>
              </a:rPr>
              <a:t>-untreated </a:t>
            </a:r>
            <a:r>
              <a:rPr lang="en-GB" sz="1500" i="1" spc="-20" dirty="0">
                <a:solidFill>
                  <a:schemeClr val="accent5"/>
                </a:solidFill>
              </a:rPr>
              <a:t>vs</a:t>
            </a:r>
            <a:r>
              <a:rPr lang="en-GB" sz="1500" spc="-20" dirty="0">
                <a:solidFill>
                  <a:schemeClr val="accent5"/>
                </a:solidFill>
              </a:rPr>
              <a:t> </a:t>
            </a:r>
            <a:r>
              <a:rPr lang="en-GB" sz="1500" spc="-20" dirty="0" err="1">
                <a:solidFill>
                  <a:schemeClr val="accent5"/>
                </a:solidFill>
              </a:rPr>
              <a:t>TTh</a:t>
            </a:r>
            <a:r>
              <a:rPr lang="en-GB" sz="1500" spc="-20" dirty="0">
                <a:solidFill>
                  <a:schemeClr val="accent5"/>
                </a:solidFill>
              </a:rPr>
              <a:t>-treated hypogonadal men (20% </a:t>
            </a:r>
            <a:r>
              <a:rPr lang="en-GB" sz="1500" i="1" spc="-20" dirty="0">
                <a:solidFill>
                  <a:schemeClr val="accent5"/>
                </a:solidFill>
              </a:rPr>
              <a:t>vs</a:t>
            </a:r>
            <a:r>
              <a:rPr lang="en-GB" sz="1500" spc="-20" dirty="0">
                <a:solidFill>
                  <a:schemeClr val="accent5"/>
                </a:solidFill>
              </a:rPr>
              <a:t> 9%, respectively; p=0.002) </a:t>
            </a:r>
          </a:p>
          <a:p>
            <a:pPr>
              <a:spcBef>
                <a:spcPts val="1200"/>
              </a:spcBef>
            </a:pPr>
            <a:r>
              <a:rPr lang="en-US" sz="1500" dirty="0">
                <a:solidFill>
                  <a:schemeClr val="accent5"/>
                </a:solidFill>
              </a:rPr>
              <a:t>There was a significant decrease in survival in </a:t>
            </a:r>
            <a:r>
              <a:rPr lang="en-US" sz="1500" dirty="0" err="1">
                <a:solidFill>
                  <a:schemeClr val="accent5"/>
                </a:solidFill>
              </a:rPr>
              <a:t>TTh</a:t>
            </a:r>
            <a:r>
              <a:rPr lang="en-US" sz="1500" dirty="0">
                <a:solidFill>
                  <a:schemeClr val="accent5"/>
                </a:solidFill>
              </a:rPr>
              <a:t>-untreated men versus </a:t>
            </a:r>
            <a:r>
              <a:rPr lang="en-US" sz="1500" dirty="0" err="1">
                <a:solidFill>
                  <a:schemeClr val="accent5"/>
                </a:solidFill>
              </a:rPr>
              <a:t>TTh</a:t>
            </a:r>
            <a:r>
              <a:rPr lang="en-US" sz="1500" dirty="0">
                <a:solidFill>
                  <a:schemeClr val="accent5"/>
                </a:solidFill>
              </a:rPr>
              <a:t>-treated and </a:t>
            </a:r>
            <a:r>
              <a:rPr lang="en-US" sz="1500" dirty="0" err="1">
                <a:solidFill>
                  <a:schemeClr val="accent5"/>
                </a:solidFill>
              </a:rPr>
              <a:t>eugonadal</a:t>
            </a:r>
            <a:r>
              <a:rPr lang="en-US" sz="1500" dirty="0">
                <a:solidFill>
                  <a:schemeClr val="accent5"/>
                </a:solidFill>
              </a:rPr>
              <a:t> men, after controlling for covariates*</a:t>
            </a:r>
          </a:p>
        </p:txBody>
      </p:sp>
      <p:grpSp>
        <p:nvGrpSpPr>
          <p:cNvPr id="9" name="Group 8"/>
          <p:cNvGrpSpPr/>
          <p:nvPr/>
        </p:nvGrpSpPr>
        <p:grpSpPr>
          <a:xfrm>
            <a:off x="5768479" y="790113"/>
            <a:ext cx="5958923" cy="4949284"/>
            <a:chOff x="4105333" y="1145413"/>
            <a:chExt cx="4833308" cy="4593984"/>
          </a:xfrm>
        </p:grpSpPr>
        <p:grpSp>
          <p:nvGrpSpPr>
            <p:cNvPr id="17" name="Group 16">
              <a:extLst>
                <a:ext uri="{FF2B5EF4-FFF2-40B4-BE49-F238E27FC236}">
                  <a16:creationId xmlns:a16="http://schemas.microsoft.com/office/drawing/2014/main" id="{D6A2E50F-0356-4BB2-82D1-B2540B3122B4}"/>
                </a:ext>
              </a:extLst>
            </p:cNvPr>
            <p:cNvGrpSpPr/>
            <p:nvPr/>
          </p:nvGrpSpPr>
          <p:grpSpPr>
            <a:xfrm rot="5400000">
              <a:off x="4428827" y="1570240"/>
              <a:ext cx="1176797" cy="1238728"/>
              <a:chOff x="5320437" y="4642585"/>
              <a:chExt cx="2437128" cy="554401"/>
            </a:xfrm>
          </p:grpSpPr>
          <p:sp>
            <p:nvSpPr>
              <p:cNvPr id="18" name="Round Same Side Corner Rectangle 218">
                <a:extLst>
                  <a:ext uri="{FF2B5EF4-FFF2-40B4-BE49-F238E27FC236}">
                    <a16:creationId xmlns:a16="http://schemas.microsoft.com/office/drawing/2014/main" id="{BD5172C8-BB61-4FFE-B02B-9C592260879E}"/>
                  </a:ext>
                </a:extLst>
              </p:cNvPr>
              <p:cNvSpPr/>
              <p:nvPr/>
            </p:nvSpPr>
            <p:spPr>
              <a:xfrm rot="10800000">
                <a:off x="5320436" y="4642585"/>
                <a:ext cx="2437128" cy="552629"/>
              </a:xfrm>
              <a:prstGeom prst="round2SameRect">
                <a:avLst>
                  <a:gd name="adj1" fmla="val 13739"/>
                  <a:gd name="adj2" fmla="val 0"/>
                </a:avLst>
              </a:prstGeom>
              <a:solidFill>
                <a:srgbClr val="D5DEEF"/>
              </a:solidFill>
              <a:ln>
                <a:noFill/>
              </a:ln>
              <a:effectLst/>
            </p:spPr>
            <p:style>
              <a:lnRef idx="1">
                <a:schemeClr val="accent1"/>
              </a:lnRef>
              <a:fillRef idx="3">
                <a:schemeClr val="accent1"/>
              </a:fillRef>
              <a:effectRef idx="2">
                <a:schemeClr val="accent1"/>
              </a:effectRef>
              <a:fontRef idx="minor">
                <a:schemeClr val="lt1"/>
              </a:fontRef>
            </p:style>
            <p:txBody>
              <a:bodyPr lIns="0" tIns="3600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dirty="0">
                  <a:ln>
                    <a:noFill/>
                  </a:ln>
                  <a:solidFill>
                    <a:srgbClr val="272727"/>
                  </a:solidFill>
                  <a:effectLst/>
                  <a:uLnTx/>
                  <a:uFillTx/>
                  <a:latin typeface="Poppins Light"/>
                  <a:ea typeface="+mn-ea"/>
                  <a:cs typeface="+mn-cs"/>
                </a:endParaRPr>
              </a:p>
            </p:txBody>
          </p:sp>
          <p:sp>
            <p:nvSpPr>
              <p:cNvPr id="19" name="Round Same Side Corner Rectangle 218">
                <a:extLst>
                  <a:ext uri="{FF2B5EF4-FFF2-40B4-BE49-F238E27FC236}">
                    <a16:creationId xmlns:a16="http://schemas.microsoft.com/office/drawing/2014/main" id="{B69316ED-3783-47CB-B826-E8BA63BE269A}"/>
                  </a:ext>
                </a:extLst>
              </p:cNvPr>
              <p:cNvSpPr/>
              <p:nvPr/>
            </p:nvSpPr>
            <p:spPr>
              <a:xfrm>
                <a:off x="6130882" y="4642586"/>
                <a:ext cx="809550" cy="554400"/>
              </a:xfrm>
              <a:prstGeom prst="round2SameRect">
                <a:avLst>
                  <a:gd name="adj1" fmla="val 0"/>
                  <a:gd name="adj2" fmla="val 0"/>
                </a:avLst>
              </a:prstGeom>
              <a:solidFill>
                <a:srgbClr val="EBEFF7"/>
              </a:solidFill>
              <a:ln>
                <a:noFill/>
              </a:ln>
              <a:effectLst/>
            </p:spPr>
            <p:style>
              <a:lnRef idx="1">
                <a:schemeClr val="accent1"/>
              </a:lnRef>
              <a:fillRef idx="3">
                <a:schemeClr val="accent1"/>
              </a:fillRef>
              <a:effectRef idx="2">
                <a:schemeClr val="accent1"/>
              </a:effectRef>
              <a:fontRef idx="minor">
                <a:schemeClr val="lt1"/>
              </a:fontRef>
            </p:style>
            <p:txBody>
              <a:bodyPr lIns="0" tIns="3600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dirty="0">
                  <a:ln>
                    <a:noFill/>
                  </a:ln>
                  <a:solidFill>
                    <a:srgbClr val="272727"/>
                  </a:solidFill>
                  <a:effectLst/>
                  <a:uLnTx/>
                  <a:uFillTx/>
                  <a:latin typeface="Poppins Light"/>
                  <a:ea typeface="+mn-ea"/>
                  <a:cs typeface="+mn-cs"/>
                </a:endParaRPr>
              </a:p>
            </p:txBody>
          </p:sp>
        </p:grpSp>
        <p:graphicFrame>
          <p:nvGraphicFramePr>
            <p:cNvPr id="20" name="Content Placeholder 5">
              <a:extLst>
                <a:ext uri="{FF2B5EF4-FFF2-40B4-BE49-F238E27FC236}">
                  <a16:creationId xmlns:a16="http://schemas.microsoft.com/office/drawing/2014/main" id="{02548399-C1C6-4568-9A95-73F127FDAD9F}"/>
                </a:ext>
              </a:extLst>
            </p:cNvPr>
            <p:cNvGraphicFramePr>
              <a:graphicFrameLocks/>
            </p:cNvGraphicFramePr>
            <p:nvPr/>
          </p:nvGraphicFramePr>
          <p:xfrm>
            <a:off x="4322336" y="1546793"/>
            <a:ext cx="4132550" cy="1668150"/>
          </p:xfrm>
          <a:graphic>
            <a:graphicData uri="http://schemas.openxmlformats.org/drawingml/2006/chart">
              <c:chart xmlns:c="http://schemas.openxmlformats.org/drawingml/2006/chart" xmlns:r="http://schemas.openxmlformats.org/officeDocument/2006/relationships" r:id="rId3"/>
            </a:graphicData>
          </a:graphic>
        </p:graphicFrame>
        <p:grpSp>
          <p:nvGrpSpPr>
            <p:cNvPr id="21" name="Group 20">
              <a:extLst>
                <a:ext uri="{FF2B5EF4-FFF2-40B4-BE49-F238E27FC236}">
                  <a16:creationId xmlns:a16="http://schemas.microsoft.com/office/drawing/2014/main" id="{CDF534CC-98F0-4D4F-B6CD-10E53908A8E7}"/>
                </a:ext>
              </a:extLst>
            </p:cNvPr>
            <p:cNvGrpSpPr/>
            <p:nvPr/>
          </p:nvGrpSpPr>
          <p:grpSpPr>
            <a:xfrm>
              <a:off x="4674959" y="3234689"/>
              <a:ext cx="4263682" cy="2444803"/>
              <a:chOff x="4944261" y="2034427"/>
              <a:chExt cx="4785834" cy="2744206"/>
            </a:xfrm>
          </p:grpSpPr>
          <p:sp>
            <p:nvSpPr>
              <p:cNvPr id="22" name="TextBox 21">
                <a:extLst>
                  <a:ext uri="{FF2B5EF4-FFF2-40B4-BE49-F238E27FC236}">
                    <a16:creationId xmlns:a16="http://schemas.microsoft.com/office/drawing/2014/main" id="{DA24BACB-CF11-4EAD-80E8-C54371C0E567}"/>
                  </a:ext>
                </a:extLst>
              </p:cNvPr>
              <p:cNvSpPr txBox="1"/>
              <p:nvPr/>
            </p:nvSpPr>
            <p:spPr>
              <a:xfrm>
                <a:off x="5616840" y="4313553"/>
                <a:ext cx="313442" cy="310922"/>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72727"/>
                    </a:solidFill>
                    <a:effectLst/>
                    <a:uLnTx/>
                    <a:uFillTx/>
                    <a:latin typeface="Poppins Light"/>
                    <a:ea typeface="+mn-ea"/>
                    <a:cs typeface="+mn-cs"/>
                  </a:rPr>
                  <a:t>0</a:t>
                </a:r>
              </a:p>
            </p:txBody>
          </p:sp>
          <p:sp>
            <p:nvSpPr>
              <p:cNvPr id="23" name="TextBox 22">
                <a:extLst>
                  <a:ext uri="{FF2B5EF4-FFF2-40B4-BE49-F238E27FC236}">
                    <a16:creationId xmlns:a16="http://schemas.microsoft.com/office/drawing/2014/main" id="{4C927988-DF15-4A14-BE9D-E5EB033A77E4}"/>
                  </a:ext>
                </a:extLst>
              </p:cNvPr>
              <p:cNvSpPr txBox="1"/>
              <p:nvPr/>
            </p:nvSpPr>
            <p:spPr>
              <a:xfrm>
                <a:off x="6230264" y="4313553"/>
                <a:ext cx="412404" cy="310922"/>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72727"/>
                    </a:solidFill>
                    <a:effectLst/>
                    <a:uLnTx/>
                    <a:uFillTx/>
                    <a:latin typeface="Poppins Light"/>
                    <a:ea typeface="+mn-ea"/>
                    <a:cs typeface="+mn-cs"/>
                  </a:rPr>
                  <a:t>20</a:t>
                </a:r>
              </a:p>
            </p:txBody>
          </p:sp>
          <p:sp>
            <p:nvSpPr>
              <p:cNvPr id="24" name="TextBox 23">
                <a:extLst>
                  <a:ext uri="{FF2B5EF4-FFF2-40B4-BE49-F238E27FC236}">
                    <a16:creationId xmlns:a16="http://schemas.microsoft.com/office/drawing/2014/main" id="{FAC19628-315F-4067-908B-5399B62DAFD3}"/>
                  </a:ext>
                </a:extLst>
              </p:cNvPr>
              <p:cNvSpPr txBox="1"/>
              <p:nvPr/>
            </p:nvSpPr>
            <p:spPr>
              <a:xfrm>
                <a:off x="6889530" y="4313553"/>
                <a:ext cx="419601" cy="310922"/>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72727"/>
                    </a:solidFill>
                    <a:effectLst/>
                    <a:uLnTx/>
                    <a:uFillTx/>
                    <a:latin typeface="Poppins Light"/>
                    <a:ea typeface="+mn-ea"/>
                    <a:cs typeface="+mn-cs"/>
                  </a:rPr>
                  <a:t>40</a:t>
                </a:r>
              </a:p>
            </p:txBody>
          </p:sp>
          <p:sp>
            <p:nvSpPr>
              <p:cNvPr id="25" name="TextBox 24">
                <a:extLst>
                  <a:ext uri="{FF2B5EF4-FFF2-40B4-BE49-F238E27FC236}">
                    <a16:creationId xmlns:a16="http://schemas.microsoft.com/office/drawing/2014/main" id="{F5B1B5F5-0FA7-4D4D-8383-F3B1987AD1D3}"/>
                  </a:ext>
                </a:extLst>
              </p:cNvPr>
              <p:cNvSpPr txBox="1"/>
              <p:nvPr/>
            </p:nvSpPr>
            <p:spPr>
              <a:xfrm>
                <a:off x="7546408" y="4313553"/>
                <a:ext cx="421400" cy="310922"/>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72727"/>
                    </a:solidFill>
                    <a:effectLst/>
                    <a:uLnTx/>
                    <a:uFillTx/>
                    <a:latin typeface="Poppins Light"/>
                    <a:ea typeface="+mn-ea"/>
                    <a:cs typeface="+mn-cs"/>
                  </a:rPr>
                  <a:t>60</a:t>
                </a:r>
              </a:p>
            </p:txBody>
          </p:sp>
          <p:sp>
            <p:nvSpPr>
              <p:cNvPr id="26" name="TextBox 25">
                <a:extLst>
                  <a:ext uri="{FF2B5EF4-FFF2-40B4-BE49-F238E27FC236}">
                    <a16:creationId xmlns:a16="http://schemas.microsoft.com/office/drawing/2014/main" id="{1F76BD2D-1C62-4776-BA15-2FC7305107A7}"/>
                  </a:ext>
                </a:extLst>
              </p:cNvPr>
              <p:cNvSpPr txBox="1"/>
              <p:nvPr/>
            </p:nvSpPr>
            <p:spPr>
              <a:xfrm>
                <a:off x="8208641" y="4313553"/>
                <a:ext cx="421400" cy="310922"/>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72727"/>
                    </a:solidFill>
                    <a:effectLst/>
                    <a:uLnTx/>
                    <a:uFillTx/>
                    <a:latin typeface="Poppins Light"/>
                    <a:ea typeface="+mn-ea"/>
                    <a:cs typeface="+mn-cs"/>
                  </a:rPr>
                  <a:t>80</a:t>
                </a:r>
              </a:p>
            </p:txBody>
          </p:sp>
          <p:sp>
            <p:nvSpPr>
              <p:cNvPr id="27" name="TextBox 26">
                <a:extLst>
                  <a:ext uri="{FF2B5EF4-FFF2-40B4-BE49-F238E27FC236}">
                    <a16:creationId xmlns:a16="http://schemas.microsoft.com/office/drawing/2014/main" id="{F2991E3F-5DF7-4F62-9134-7AAF49CF184A}"/>
                  </a:ext>
                </a:extLst>
              </p:cNvPr>
              <p:cNvSpPr txBox="1"/>
              <p:nvPr/>
            </p:nvSpPr>
            <p:spPr>
              <a:xfrm>
                <a:off x="5800304" y="4467711"/>
                <a:ext cx="2829970" cy="31092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72727"/>
                    </a:solidFill>
                    <a:effectLst/>
                    <a:uLnTx/>
                    <a:uFillTx/>
                    <a:latin typeface="Poppins Light"/>
                    <a:ea typeface="+mn-ea"/>
                    <a:cs typeface="+mn-cs"/>
                  </a:rPr>
                  <a:t>Months of survival</a:t>
                </a:r>
              </a:p>
            </p:txBody>
          </p:sp>
          <p:grpSp>
            <p:nvGrpSpPr>
              <p:cNvPr id="28" name="Group 27">
                <a:extLst>
                  <a:ext uri="{FF2B5EF4-FFF2-40B4-BE49-F238E27FC236}">
                    <a16:creationId xmlns:a16="http://schemas.microsoft.com/office/drawing/2014/main" id="{D3B3E133-00F4-40AE-AA84-D0CC20380E53}"/>
                  </a:ext>
                </a:extLst>
              </p:cNvPr>
              <p:cNvGrpSpPr/>
              <p:nvPr/>
            </p:nvGrpSpPr>
            <p:grpSpPr>
              <a:xfrm>
                <a:off x="5267284" y="2034427"/>
                <a:ext cx="316840" cy="2427850"/>
                <a:chOff x="1118227" y="2034427"/>
                <a:chExt cx="185492" cy="2427850"/>
              </a:xfrm>
            </p:grpSpPr>
            <p:sp>
              <p:nvSpPr>
                <p:cNvPr id="51" name="TextBox 50">
                  <a:extLst>
                    <a:ext uri="{FF2B5EF4-FFF2-40B4-BE49-F238E27FC236}">
                      <a16:creationId xmlns:a16="http://schemas.microsoft.com/office/drawing/2014/main" id="{87E81845-8C0B-4981-9C09-113AEA6A6ED9}"/>
                    </a:ext>
                  </a:extLst>
                </p:cNvPr>
                <p:cNvSpPr txBox="1"/>
                <p:nvPr/>
              </p:nvSpPr>
              <p:spPr>
                <a:xfrm>
                  <a:off x="1118232" y="4139619"/>
                  <a:ext cx="185487" cy="322658"/>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72727"/>
                      </a:solidFill>
                      <a:effectLst/>
                      <a:uLnTx/>
                      <a:uFillTx/>
                      <a:latin typeface="Poppins Light"/>
                      <a:ea typeface="+mn-ea"/>
                      <a:cs typeface="+mn-cs"/>
                    </a:rPr>
                    <a:t>0.80</a:t>
                  </a:r>
                </a:p>
              </p:txBody>
            </p:sp>
            <p:sp>
              <p:nvSpPr>
                <p:cNvPr id="52" name="TextBox 51">
                  <a:extLst>
                    <a:ext uri="{FF2B5EF4-FFF2-40B4-BE49-F238E27FC236}">
                      <a16:creationId xmlns:a16="http://schemas.microsoft.com/office/drawing/2014/main" id="{6914EF6D-1BE5-4E84-A8EA-380E624B02CA}"/>
                    </a:ext>
                  </a:extLst>
                </p:cNvPr>
                <p:cNvSpPr txBox="1"/>
                <p:nvPr/>
              </p:nvSpPr>
              <p:spPr>
                <a:xfrm>
                  <a:off x="1118227" y="2034427"/>
                  <a:ext cx="185487" cy="322658"/>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72727"/>
                      </a:solidFill>
                      <a:effectLst/>
                      <a:uLnTx/>
                      <a:uFillTx/>
                      <a:latin typeface="Poppins Light"/>
                      <a:ea typeface="+mn-ea"/>
                      <a:cs typeface="+mn-cs"/>
                    </a:rPr>
                    <a:t>1.00</a:t>
                  </a:r>
                </a:p>
              </p:txBody>
            </p:sp>
            <p:sp>
              <p:nvSpPr>
                <p:cNvPr id="53" name="TextBox 52">
                  <a:extLst>
                    <a:ext uri="{FF2B5EF4-FFF2-40B4-BE49-F238E27FC236}">
                      <a16:creationId xmlns:a16="http://schemas.microsoft.com/office/drawing/2014/main" id="{FD73E959-100D-4903-9730-407FE88D91B1}"/>
                    </a:ext>
                  </a:extLst>
                </p:cNvPr>
                <p:cNvSpPr txBox="1"/>
                <p:nvPr/>
              </p:nvSpPr>
              <p:spPr>
                <a:xfrm>
                  <a:off x="1118232" y="3613321"/>
                  <a:ext cx="185487" cy="322658"/>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72727"/>
                      </a:solidFill>
                      <a:effectLst/>
                      <a:uLnTx/>
                      <a:uFillTx/>
                      <a:latin typeface="Poppins Light"/>
                      <a:ea typeface="+mn-ea"/>
                      <a:cs typeface="+mn-cs"/>
                    </a:rPr>
                    <a:t>0.85</a:t>
                  </a:r>
                  <a:endParaRPr kumimoji="0" lang="en-GB" sz="1100" b="0" i="0" u="none" strike="noStrike" kern="1200" cap="none" spc="0" normalizeH="0" baseline="0" noProof="0" dirty="0">
                    <a:ln>
                      <a:noFill/>
                    </a:ln>
                    <a:solidFill>
                      <a:srgbClr val="272727"/>
                    </a:solidFill>
                    <a:effectLst/>
                    <a:uLnTx/>
                    <a:uFillTx/>
                    <a:latin typeface="Poppins Light"/>
                    <a:ea typeface="+mn-ea"/>
                    <a:cs typeface="+mn-cs"/>
                  </a:endParaRPr>
                </a:p>
              </p:txBody>
            </p:sp>
            <p:sp>
              <p:nvSpPr>
                <p:cNvPr id="54" name="TextBox 53">
                  <a:extLst>
                    <a:ext uri="{FF2B5EF4-FFF2-40B4-BE49-F238E27FC236}">
                      <a16:creationId xmlns:a16="http://schemas.microsoft.com/office/drawing/2014/main" id="{5CC815D9-76E3-4D93-91CD-C9A1FB408AA8}"/>
                    </a:ext>
                  </a:extLst>
                </p:cNvPr>
                <p:cNvSpPr txBox="1"/>
                <p:nvPr/>
              </p:nvSpPr>
              <p:spPr>
                <a:xfrm>
                  <a:off x="1118232" y="3087023"/>
                  <a:ext cx="185487" cy="322658"/>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72727"/>
                      </a:solidFill>
                      <a:effectLst/>
                      <a:uLnTx/>
                      <a:uFillTx/>
                      <a:latin typeface="Poppins Light"/>
                      <a:ea typeface="+mn-ea"/>
                      <a:cs typeface="+mn-cs"/>
                    </a:rPr>
                    <a:t>0.90</a:t>
                  </a:r>
                </a:p>
              </p:txBody>
            </p:sp>
            <p:sp>
              <p:nvSpPr>
                <p:cNvPr id="55" name="TextBox 54">
                  <a:extLst>
                    <a:ext uri="{FF2B5EF4-FFF2-40B4-BE49-F238E27FC236}">
                      <a16:creationId xmlns:a16="http://schemas.microsoft.com/office/drawing/2014/main" id="{21BC0AF3-4230-44D1-BD95-002188855F0C}"/>
                    </a:ext>
                  </a:extLst>
                </p:cNvPr>
                <p:cNvSpPr txBox="1"/>
                <p:nvPr/>
              </p:nvSpPr>
              <p:spPr>
                <a:xfrm>
                  <a:off x="1118232" y="2560725"/>
                  <a:ext cx="185487" cy="322658"/>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72727"/>
                      </a:solidFill>
                      <a:effectLst/>
                      <a:uLnTx/>
                      <a:uFillTx/>
                      <a:latin typeface="Poppins Light"/>
                      <a:ea typeface="+mn-ea"/>
                      <a:cs typeface="+mn-cs"/>
                    </a:rPr>
                    <a:t>0.95</a:t>
                  </a:r>
                  <a:endParaRPr kumimoji="0" lang="en-GB" sz="1100" b="0" i="0" u="none" strike="noStrike" kern="1200" cap="none" spc="0" normalizeH="0" baseline="0" noProof="0" dirty="0">
                    <a:ln>
                      <a:noFill/>
                    </a:ln>
                    <a:solidFill>
                      <a:srgbClr val="272727"/>
                    </a:solidFill>
                    <a:effectLst/>
                    <a:uLnTx/>
                    <a:uFillTx/>
                    <a:latin typeface="Poppins Light"/>
                    <a:ea typeface="+mn-ea"/>
                    <a:cs typeface="+mn-cs"/>
                  </a:endParaRPr>
                </a:p>
              </p:txBody>
            </p:sp>
          </p:grpSp>
          <p:sp>
            <p:nvSpPr>
              <p:cNvPr id="29" name="TextBox 28">
                <a:extLst>
                  <a:ext uri="{FF2B5EF4-FFF2-40B4-BE49-F238E27FC236}">
                    <a16:creationId xmlns:a16="http://schemas.microsoft.com/office/drawing/2014/main" id="{3B3C4555-5CB7-4B58-ACB7-0A167B7BF8A4}"/>
                  </a:ext>
                </a:extLst>
              </p:cNvPr>
              <p:cNvSpPr txBox="1"/>
              <p:nvPr/>
            </p:nvSpPr>
            <p:spPr>
              <a:xfrm rot="16200000">
                <a:off x="3996783" y="3147344"/>
                <a:ext cx="2112593" cy="217638"/>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72727"/>
                    </a:solidFill>
                    <a:effectLst/>
                    <a:uLnTx/>
                    <a:uFillTx/>
                    <a:latin typeface="Poppins Light"/>
                    <a:ea typeface="+mn-ea"/>
                    <a:cs typeface="+mn-cs"/>
                  </a:rPr>
                  <a:t>Cumulative survival</a:t>
                </a:r>
              </a:p>
            </p:txBody>
          </p:sp>
          <p:sp>
            <p:nvSpPr>
              <p:cNvPr id="30" name="Freeform: Shape 30">
                <a:extLst>
                  <a:ext uri="{FF2B5EF4-FFF2-40B4-BE49-F238E27FC236}">
                    <a16:creationId xmlns:a16="http://schemas.microsoft.com/office/drawing/2014/main" id="{EFFF50CF-DD6A-4479-9C25-4AE308F49D1D}"/>
                  </a:ext>
                </a:extLst>
              </p:cNvPr>
              <p:cNvSpPr/>
              <p:nvPr/>
            </p:nvSpPr>
            <p:spPr>
              <a:xfrm>
                <a:off x="5687655" y="2199873"/>
                <a:ext cx="2925006" cy="2114075"/>
              </a:xfrm>
              <a:custGeom>
                <a:avLst/>
                <a:gdLst>
                  <a:gd name="connsiteX0" fmla="*/ 0 w 2275049"/>
                  <a:gd name="connsiteY0" fmla="*/ 0 h 933564"/>
                  <a:gd name="connsiteX1" fmla="*/ 0 w 2275049"/>
                  <a:gd name="connsiteY1" fmla="*/ 933564 h 933564"/>
                  <a:gd name="connsiteX2" fmla="*/ 2275049 w 2275049"/>
                  <a:gd name="connsiteY2" fmla="*/ 933564 h 933564"/>
                </a:gdLst>
                <a:ahLst/>
                <a:cxnLst>
                  <a:cxn ang="0">
                    <a:pos x="connsiteX0" y="connsiteY0"/>
                  </a:cxn>
                  <a:cxn ang="0">
                    <a:pos x="connsiteX1" y="connsiteY1"/>
                  </a:cxn>
                  <a:cxn ang="0">
                    <a:pos x="connsiteX2" y="connsiteY2"/>
                  </a:cxn>
                </a:cxnLst>
                <a:rect l="l" t="t" r="r" b="b"/>
                <a:pathLst>
                  <a:path w="2275049" h="933564">
                    <a:moveTo>
                      <a:pt x="0" y="0"/>
                    </a:moveTo>
                    <a:lnTo>
                      <a:pt x="0" y="933564"/>
                    </a:lnTo>
                    <a:lnTo>
                      <a:pt x="2275049" y="933564"/>
                    </a:lnTo>
                  </a:path>
                </a:pathLst>
              </a:custGeom>
              <a:noFill/>
              <a:ln w="19050"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31" name="Group 30">
                <a:extLst>
                  <a:ext uri="{FF2B5EF4-FFF2-40B4-BE49-F238E27FC236}">
                    <a16:creationId xmlns:a16="http://schemas.microsoft.com/office/drawing/2014/main" id="{75D8A662-A685-4B53-AC5F-30E66C3FC995}"/>
                  </a:ext>
                </a:extLst>
              </p:cNvPr>
              <p:cNvGrpSpPr/>
              <p:nvPr/>
            </p:nvGrpSpPr>
            <p:grpSpPr>
              <a:xfrm>
                <a:off x="5772404" y="4312450"/>
                <a:ext cx="2646006" cy="68400"/>
                <a:chOff x="5772404" y="4312450"/>
                <a:chExt cx="2646006" cy="68400"/>
              </a:xfrm>
            </p:grpSpPr>
            <p:cxnSp>
              <p:nvCxnSpPr>
                <p:cNvPr id="46" name="Straight Connector 45">
                  <a:extLst>
                    <a:ext uri="{FF2B5EF4-FFF2-40B4-BE49-F238E27FC236}">
                      <a16:creationId xmlns:a16="http://schemas.microsoft.com/office/drawing/2014/main" id="{5E49EB77-7893-480D-BBB7-6D43D40AA09E}"/>
                    </a:ext>
                  </a:extLst>
                </p:cNvPr>
                <p:cNvCxnSpPr/>
                <p:nvPr/>
              </p:nvCxnSpPr>
              <p:spPr>
                <a:xfrm>
                  <a:off x="8418410" y="4312450"/>
                  <a:ext cx="0" cy="684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0D77A38F-76B3-45BE-848A-2B3F2F0C1890}"/>
                    </a:ext>
                  </a:extLst>
                </p:cNvPr>
                <p:cNvCxnSpPr/>
                <p:nvPr/>
              </p:nvCxnSpPr>
              <p:spPr>
                <a:xfrm>
                  <a:off x="5772404" y="4312450"/>
                  <a:ext cx="0" cy="684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F18155D4-09E5-483D-B79D-845952E58688}"/>
                    </a:ext>
                  </a:extLst>
                </p:cNvPr>
                <p:cNvCxnSpPr/>
                <p:nvPr/>
              </p:nvCxnSpPr>
              <p:spPr>
                <a:xfrm>
                  <a:off x="7756909" y="4312450"/>
                  <a:ext cx="0" cy="684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FC6A3A49-AD02-45F3-8A6A-501061159CDC}"/>
                    </a:ext>
                  </a:extLst>
                </p:cNvPr>
                <p:cNvCxnSpPr/>
                <p:nvPr/>
              </p:nvCxnSpPr>
              <p:spPr>
                <a:xfrm>
                  <a:off x="7095407" y="4312450"/>
                  <a:ext cx="0" cy="684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5F138EE9-AAD9-4F99-B729-A2C1B5B8C362}"/>
                    </a:ext>
                  </a:extLst>
                </p:cNvPr>
                <p:cNvCxnSpPr/>
                <p:nvPr/>
              </p:nvCxnSpPr>
              <p:spPr>
                <a:xfrm>
                  <a:off x="6433905" y="4312450"/>
                  <a:ext cx="0" cy="684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2" name="Group 31">
                <a:extLst>
                  <a:ext uri="{FF2B5EF4-FFF2-40B4-BE49-F238E27FC236}">
                    <a16:creationId xmlns:a16="http://schemas.microsoft.com/office/drawing/2014/main" id="{B3637F73-0627-437C-A6B8-99FF014B99D3}"/>
                  </a:ext>
                </a:extLst>
              </p:cNvPr>
              <p:cNvGrpSpPr/>
              <p:nvPr/>
            </p:nvGrpSpPr>
            <p:grpSpPr>
              <a:xfrm>
                <a:off x="5626169" y="2199873"/>
                <a:ext cx="61704" cy="2114075"/>
                <a:chOff x="1345764" y="2199873"/>
                <a:chExt cx="61704" cy="2114075"/>
              </a:xfrm>
            </p:grpSpPr>
            <p:cxnSp>
              <p:nvCxnSpPr>
                <p:cNvPr id="41" name="Straight Connector 40">
                  <a:extLst>
                    <a:ext uri="{FF2B5EF4-FFF2-40B4-BE49-F238E27FC236}">
                      <a16:creationId xmlns:a16="http://schemas.microsoft.com/office/drawing/2014/main" id="{61306E4F-FCAD-434A-9B42-42685A3E33C8}"/>
                    </a:ext>
                  </a:extLst>
                </p:cNvPr>
                <p:cNvCxnSpPr/>
                <p:nvPr/>
              </p:nvCxnSpPr>
              <p:spPr>
                <a:xfrm rot="5400000">
                  <a:off x="1376616" y="3754578"/>
                  <a:ext cx="0" cy="61704"/>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BAD497A0-BE39-4F14-96B6-0F0258578B9D}"/>
                    </a:ext>
                  </a:extLst>
                </p:cNvPr>
                <p:cNvCxnSpPr/>
                <p:nvPr/>
              </p:nvCxnSpPr>
              <p:spPr>
                <a:xfrm rot="5400000">
                  <a:off x="1376617" y="4283097"/>
                  <a:ext cx="0" cy="6170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EF96C73F-ED01-4315-A5D9-B78A816442FB}"/>
                    </a:ext>
                  </a:extLst>
                </p:cNvPr>
                <p:cNvCxnSpPr>
                  <a:cxnSpLocks/>
                </p:cNvCxnSpPr>
                <p:nvPr/>
              </p:nvCxnSpPr>
              <p:spPr>
                <a:xfrm rot="5400000">
                  <a:off x="1376617" y="2169022"/>
                  <a:ext cx="0" cy="6170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2F2B6FD7-C852-40E1-A9AF-5675DF29F493}"/>
                    </a:ext>
                  </a:extLst>
                </p:cNvPr>
                <p:cNvCxnSpPr/>
                <p:nvPr/>
              </p:nvCxnSpPr>
              <p:spPr>
                <a:xfrm rot="5400000">
                  <a:off x="1376616" y="2697540"/>
                  <a:ext cx="0" cy="61704"/>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51D49D47-AF71-44FE-BCA3-8BD731E946FC}"/>
                    </a:ext>
                  </a:extLst>
                </p:cNvPr>
                <p:cNvCxnSpPr/>
                <p:nvPr/>
              </p:nvCxnSpPr>
              <p:spPr>
                <a:xfrm rot="5400000">
                  <a:off x="1376616" y="3226059"/>
                  <a:ext cx="0" cy="61704"/>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3" name="TextBox 32">
                <a:extLst>
                  <a:ext uri="{FF2B5EF4-FFF2-40B4-BE49-F238E27FC236}">
                    <a16:creationId xmlns:a16="http://schemas.microsoft.com/office/drawing/2014/main" id="{C26FF32B-8529-4119-9F41-63B6D7E204FA}"/>
                  </a:ext>
                </a:extLst>
              </p:cNvPr>
              <p:cNvSpPr txBox="1"/>
              <p:nvPr/>
            </p:nvSpPr>
            <p:spPr>
              <a:xfrm>
                <a:off x="5708867" y="3910016"/>
                <a:ext cx="2710474" cy="48365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5294"/>
                    </a:solidFill>
                    <a:effectLst/>
                    <a:uLnTx/>
                    <a:uFillTx/>
                    <a:latin typeface="Poppins Light"/>
                    <a:ea typeface="+mn-ea"/>
                    <a:cs typeface="+mn-cs"/>
                  </a:rPr>
                  <a:t>HR 2.3 (95% CI: 1.3 to 3.9); p=0.004</a:t>
                </a:r>
              </a:p>
            </p:txBody>
          </p:sp>
          <p:sp>
            <p:nvSpPr>
              <p:cNvPr id="34" name="TextBox 33">
                <a:extLst>
                  <a:ext uri="{FF2B5EF4-FFF2-40B4-BE49-F238E27FC236}">
                    <a16:creationId xmlns:a16="http://schemas.microsoft.com/office/drawing/2014/main" id="{4C2A21B2-EA5F-4149-A003-59E4AAF5369C}"/>
                  </a:ext>
                </a:extLst>
              </p:cNvPr>
              <p:cNvSpPr txBox="1"/>
              <p:nvPr/>
            </p:nvSpPr>
            <p:spPr>
              <a:xfrm>
                <a:off x="7358238" y="2194615"/>
                <a:ext cx="2371857" cy="310922"/>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srgbClr val="272727"/>
                    </a:solidFill>
                    <a:effectLst/>
                    <a:uLnTx/>
                    <a:uFillTx/>
                    <a:latin typeface="Poppins Light"/>
                    <a:ea typeface="+mn-ea"/>
                    <a:cs typeface="+mn-cs"/>
                  </a:rPr>
                  <a:t>Hypogonadal</a:t>
                </a:r>
                <a:r>
                  <a:rPr kumimoji="0" lang="en-GB" sz="1100" b="0" i="0" u="none" strike="noStrike" kern="1200" cap="none" spc="0" normalizeH="0" baseline="0" noProof="0" dirty="0">
                    <a:ln>
                      <a:noFill/>
                    </a:ln>
                    <a:solidFill>
                      <a:srgbClr val="272727"/>
                    </a:solidFill>
                    <a:effectLst/>
                    <a:uLnTx/>
                    <a:uFillTx/>
                    <a:latin typeface="Poppins Light"/>
                    <a:ea typeface="+mn-ea"/>
                    <a:cs typeface="+mn-cs"/>
                  </a:rPr>
                  <a:t>/</a:t>
                </a:r>
                <a:r>
                  <a:rPr kumimoji="0" lang="en-GB" sz="1100" b="0" i="0" u="none" strike="noStrike" kern="1200" cap="none" spc="0" normalizeH="0" baseline="0" noProof="0" dirty="0" err="1">
                    <a:ln>
                      <a:noFill/>
                    </a:ln>
                    <a:solidFill>
                      <a:srgbClr val="272727"/>
                    </a:solidFill>
                    <a:effectLst/>
                    <a:uLnTx/>
                    <a:uFillTx/>
                    <a:latin typeface="Poppins Light"/>
                    <a:ea typeface="+mn-ea"/>
                    <a:cs typeface="+mn-cs"/>
                  </a:rPr>
                  <a:t>TTh</a:t>
                </a:r>
                <a:r>
                  <a:rPr kumimoji="0" lang="en-GB" sz="1100" b="0" i="0" u="none" strike="noStrike" kern="1200" cap="none" spc="0" normalizeH="0" baseline="0" noProof="0" dirty="0">
                    <a:ln>
                      <a:noFill/>
                    </a:ln>
                    <a:solidFill>
                      <a:srgbClr val="272727"/>
                    </a:solidFill>
                    <a:effectLst/>
                    <a:uLnTx/>
                    <a:uFillTx/>
                    <a:latin typeface="Poppins Light"/>
                    <a:ea typeface="+mn-ea"/>
                    <a:cs typeface="+mn-cs"/>
                  </a:rPr>
                  <a:t>-</a:t>
                </a:r>
                <a:r>
                  <a:rPr kumimoji="0" lang="en-GB" sz="1200" b="0" i="0" u="none" strike="noStrike" kern="1200" cap="none" spc="0" normalizeH="0" baseline="0" noProof="0" dirty="0">
                    <a:ln>
                      <a:noFill/>
                    </a:ln>
                    <a:solidFill>
                      <a:srgbClr val="272727"/>
                    </a:solidFill>
                    <a:effectLst/>
                    <a:uLnTx/>
                    <a:uFillTx/>
                    <a:latin typeface="Poppins Light"/>
                    <a:ea typeface="+mn-ea"/>
                    <a:cs typeface="+mn-cs"/>
                  </a:rPr>
                  <a:t>treated</a:t>
                </a:r>
                <a:r>
                  <a:rPr kumimoji="0" lang="en-GB" sz="1100" b="0" i="0" u="none" strike="noStrike" kern="1200" cap="none" spc="0" normalizeH="0" baseline="0" noProof="0" dirty="0">
                    <a:ln>
                      <a:noFill/>
                    </a:ln>
                    <a:solidFill>
                      <a:srgbClr val="272727"/>
                    </a:solidFill>
                    <a:effectLst/>
                    <a:uLnTx/>
                    <a:uFillTx/>
                    <a:latin typeface="Poppins Light"/>
                    <a:ea typeface="+mn-ea"/>
                    <a:cs typeface="+mn-cs"/>
                  </a:rPr>
                  <a:t> </a:t>
                </a:r>
              </a:p>
            </p:txBody>
          </p:sp>
          <p:sp>
            <p:nvSpPr>
              <p:cNvPr id="35" name="TextBox 34">
                <a:extLst>
                  <a:ext uri="{FF2B5EF4-FFF2-40B4-BE49-F238E27FC236}">
                    <a16:creationId xmlns:a16="http://schemas.microsoft.com/office/drawing/2014/main" id="{BBCDD5FE-8C46-491D-886C-F67118605D26}"/>
                  </a:ext>
                </a:extLst>
              </p:cNvPr>
              <p:cNvSpPr txBox="1"/>
              <p:nvPr/>
            </p:nvSpPr>
            <p:spPr>
              <a:xfrm>
                <a:off x="7956046" y="2908964"/>
                <a:ext cx="1049360" cy="293648"/>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srgbClr val="272727"/>
                    </a:solidFill>
                    <a:effectLst/>
                    <a:uLnTx/>
                    <a:uFillTx/>
                    <a:latin typeface="Poppins Light"/>
                    <a:ea typeface="+mn-ea"/>
                    <a:cs typeface="+mn-cs"/>
                  </a:rPr>
                  <a:t>Eugonadal</a:t>
                </a:r>
                <a:endParaRPr kumimoji="0" lang="en-GB" sz="1100" b="0" i="0" u="none" strike="noStrike" kern="1200" cap="none" spc="0" normalizeH="0" baseline="0" noProof="0" dirty="0">
                  <a:ln>
                    <a:noFill/>
                  </a:ln>
                  <a:solidFill>
                    <a:srgbClr val="272727"/>
                  </a:solidFill>
                  <a:effectLst/>
                  <a:uLnTx/>
                  <a:uFillTx/>
                  <a:latin typeface="Poppins Light"/>
                  <a:ea typeface="+mn-ea"/>
                  <a:cs typeface="+mn-cs"/>
                </a:endParaRPr>
              </a:p>
            </p:txBody>
          </p:sp>
          <p:sp>
            <p:nvSpPr>
              <p:cNvPr id="36" name="TextBox 35">
                <a:extLst>
                  <a:ext uri="{FF2B5EF4-FFF2-40B4-BE49-F238E27FC236}">
                    <a16:creationId xmlns:a16="http://schemas.microsoft.com/office/drawing/2014/main" id="{F6D6B1B5-1AEE-4244-BAF0-C33E1CB0FA8F}"/>
                  </a:ext>
                </a:extLst>
              </p:cNvPr>
              <p:cNvSpPr txBox="1"/>
              <p:nvPr/>
            </p:nvSpPr>
            <p:spPr>
              <a:xfrm>
                <a:off x="6091988" y="3601882"/>
                <a:ext cx="2573380" cy="310922"/>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srgbClr val="272727"/>
                    </a:solidFill>
                    <a:effectLst/>
                    <a:uLnTx/>
                    <a:uFillTx/>
                    <a:latin typeface="Poppins Light"/>
                    <a:ea typeface="+mn-ea"/>
                    <a:cs typeface="+mn-cs"/>
                  </a:rPr>
                  <a:t>Hypogonadal</a:t>
                </a:r>
                <a:r>
                  <a:rPr kumimoji="0" lang="en-GB" sz="1100" b="0" i="0" u="none" strike="noStrike" kern="1200" cap="none" spc="0" normalizeH="0" baseline="0" noProof="0" dirty="0">
                    <a:ln>
                      <a:noFill/>
                    </a:ln>
                    <a:solidFill>
                      <a:srgbClr val="272727"/>
                    </a:solidFill>
                    <a:effectLst/>
                    <a:uLnTx/>
                    <a:uFillTx/>
                    <a:latin typeface="Poppins Light"/>
                    <a:ea typeface="+mn-ea"/>
                    <a:cs typeface="+mn-cs"/>
                  </a:rPr>
                  <a:t>/</a:t>
                </a:r>
                <a:r>
                  <a:rPr kumimoji="0" lang="en-GB" sz="1100" b="0" i="0" u="none" strike="noStrike" kern="1200" cap="none" spc="0" normalizeH="0" baseline="0" noProof="0" dirty="0" err="1">
                    <a:ln>
                      <a:noFill/>
                    </a:ln>
                    <a:solidFill>
                      <a:srgbClr val="272727"/>
                    </a:solidFill>
                    <a:effectLst/>
                    <a:uLnTx/>
                    <a:uFillTx/>
                    <a:latin typeface="Poppins Light"/>
                    <a:ea typeface="+mn-ea"/>
                    <a:cs typeface="+mn-cs"/>
                  </a:rPr>
                  <a:t>TTh</a:t>
                </a:r>
                <a:r>
                  <a:rPr kumimoji="0" lang="en-GB" sz="1100" b="0" i="0" u="none" strike="noStrike" kern="1200" cap="none" spc="0" normalizeH="0" baseline="0" noProof="0" dirty="0">
                    <a:ln>
                      <a:noFill/>
                    </a:ln>
                    <a:solidFill>
                      <a:srgbClr val="272727"/>
                    </a:solidFill>
                    <a:effectLst/>
                    <a:uLnTx/>
                    <a:uFillTx/>
                    <a:latin typeface="Poppins Light"/>
                    <a:ea typeface="+mn-ea"/>
                    <a:cs typeface="+mn-cs"/>
                  </a:rPr>
                  <a:t>-un</a:t>
                </a:r>
                <a:r>
                  <a:rPr kumimoji="0" lang="en-GB" sz="1200" b="0" i="0" u="none" strike="noStrike" kern="1200" cap="none" spc="0" normalizeH="0" baseline="0" noProof="0" dirty="0">
                    <a:ln>
                      <a:noFill/>
                    </a:ln>
                    <a:solidFill>
                      <a:srgbClr val="272727"/>
                    </a:solidFill>
                    <a:effectLst/>
                    <a:uLnTx/>
                    <a:uFillTx/>
                    <a:latin typeface="Poppins Light"/>
                    <a:ea typeface="+mn-ea"/>
                    <a:cs typeface="+mn-cs"/>
                  </a:rPr>
                  <a:t>treated</a:t>
                </a:r>
                <a:r>
                  <a:rPr kumimoji="0" lang="en-GB" sz="1100" b="0" i="0" u="none" strike="noStrike" kern="1200" cap="none" spc="0" normalizeH="0" baseline="0" noProof="0" dirty="0">
                    <a:ln>
                      <a:noFill/>
                    </a:ln>
                    <a:solidFill>
                      <a:srgbClr val="272727"/>
                    </a:solidFill>
                    <a:effectLst/>
                    <a:uLnTx/>
                    <a:uFillTx/>
                    <a:latin typeface="Poppins Light"/>
                    <a:ea typeface="+mn-ea"/>
                    <a:cs typeface="+mn-cs"/>
                  </a:rPr>
                  <a:t> </a:t>
                </a:r>
              </a:p>
            </p:txBody>
          </p:sp>
          <p:grpSp>
            <p:nvGrpSpPr>
              <p:cNvPr id="37" name="Graphic 4">
                <a:extLst>
                  <a:ext uri="{FF2B5EF4-FFF2-40B4-BE49-F238E27FC236}">
                    <a16:creationId xmlns:a16="http://schemas.microsoft.com/office/drawing/2014/main" id="{9674C975-A329-4BAC-9017-7408B5A56F85}"/>
                  </a:ext>
                </a:extLst>
              </p:cNvPr>
              <p:cNvGrpSpPr/>
              <p:nvPr/>
            </p:nvGrpSpPr>
            <p:grpSpPr>
              <a:xfrm>
                <a:off x="5750950" y="2199876"/>
                <a:ext cx="2559590" cy="1599146"/>
                <a:chOff x="5750950" y="2199876"/>
                <a:chExt cx="2563251" cy="1599146"/>
              </a:xfrm>
            </p:grpSpPr>
            <p:sp>
              <p:nvSpPr>
                <p:cNvPr id="38" name="Freeform: Shape 38">
                  <a:extLst>
                    <a:ext uri="{FF2B5EF4-FFF2-40B4-BE49-F238E27FC236}">
                      <a16:creationId xmlns:a16="http://schemas.microsoft.com/office/drawing/2014/main" id="{4F1A261A-BD49-4AEC-B17C-6609FE282E4B}"/>
                    </a:ext>
                  </a:extLst>
                </p:cNvPr>
                <p:cNvSpPr/>
                <p:nvPr/>
              </p:nvSpPr>
              <p:spPr>
                <a:xfrm>
                  <a:off x="5750950" y="2199876"/>
                  <a:ext cx="2550097" cy="602294"/>
                </a:xfrm>
                <a:custGeom>
                  <a:avLst/>
                  <a:gdLst>
                    <a:gd name="connsiteX0" fmla="*/ 2576138 w 2563251"/>
                    <a:gd name="connsiteY0" fmla="*/ 607757 h 602293"/>
                    <a:gd name="connsiteX1" fmla="*/ 2576138 w 2563251"/>
                    <a:gd name="connsiteY1" fmla="*/ 560694 h 602293"/>
                    <a:gd name="connsiteX2" fmla="*/ 2447695 w 2563251"/>
                    <a:gd name="connsiteY2" fmla="*/ 560694 h 602293"/>
                    <a:gd name="connsiteX3" fmla="*/ 2447695 w 2563251"/>
                    <a:gd name="connsiteY3" fmla="*/ 515732 h 602293"/>
                    <a:gd name="connsiteX4" fmla="*/ 2415619 w 2563251"/>
                    <a:gd name="connsiteY4" fmla="*/ 515732 h 602293"/>
                    <a:gd name="connsiteX5" fmla="*/ 2415619 w 2563251"/>
                    <a:gd name="connsiteY5" fmla="*/ 489959 h 602293"/>
                    <a:gd name="connsiteX6" fmla="*/ 2250759 w 2563251"/>
                    <a:gd name="connsiteY6" fmla="*/ 489959 h 602293"/>
                    <a:gd name="connsiteX7" fmla="*/ 2250759 w 2563251"/>
                    <a:gd name="connsiteY7" fmla="*/ 438694 h 602293"/>
                    <a:gd name="connsiteX8" fmla="*/ 2218683 w 2563251"/>
                    <a:gd name="connsiteY8" fmla="*/ 438694 h 602293"/>
                    <a:gd name="connsiteX9" fmla="*/ 2218683 w 2563251"/>
                    <a:gd name="connsiteY9" fmla="*/ 427909 h 602293"/>
                    <a:gd name="connsiteX10" fmla="*/ 2154392 w 2563251"/>
                    <a:gd name="connsiteY10" fmla="*/ 427909 h 602293"/>
                    <a:gd name="connsiteX11" fmla="*/ 2154392 w 2563251"/>
                    <a:gd name="connsiteY11" fmla="*/ 417264 h 602293"/>
                    <a:gd name="connsiteX12" fmla="*/ 2077354 w 2563251"/>
                    <a:gd name="connsiteY12" fmla="*/ 417264 h 602293"/>
                    <a:gd name="connsiteX13" fmla="*/ 2077354 w 2563251"/>
                    <a:gd name="connsiteY13" fmla="*/ 402276 h 602293"/>
                    <a:gd name="connsiteX14" fmla="*/ 2053682 w 2563251"/>
                    <a:gd name="connsiteY14" fmla="*/ 402276 h 602293"/>
                    <a:gd name="connsiteX15" fmla="*/ 2053682 w 2563251"/>
                    <a:gd name="connsiteY15" fmla="*/ 391491 h 602293"/>
                    <a:gd name="connsiteX16" fmla="*/ 1925240 w 2563251"/>
                    <a:gd name="connsiteY16" fmla="*/ 391491 h 602293"/>
                    <a:gd name="connsiteX17" fmla="*/ 1925240 w 2563251"/>
                    <a:gd name="connsiteY17" fmla="*/ 380846 h 602293"/>
                    <a:gd name="connsiteX18" fmla="*/ 1884620 w 2563251"/>
                    <a:gd name="connsiteY18" fmla="*/ 380846 h 602293"/>
                    <a:gd name="connsiteX19" fmla="*/ 1884620 w 2563251"/>
                    <a:gd name="connsiteY19" fmla="*/ 370061 h 602293"/>
                    <a:gd name="connsiteX20" fmla="*/ 1841759 w 2563251"/>
                    <a:gd name="connsiteY20" fmla="*/ 370061 h 602293"/>
                    <a:gd name="connsiteX21" fmla="*/ 1841759 w 2563251"/>
                    <a:gd name="connsiteY21" fmla="*/ 357314 h 602293"/>
                    <a:gd name="connsiteX22" fmla="*/ 1719759 w 2563251"/>
                    <a:gd name="connsiteY22" fmla="*/ 357314 h 602293"/>
                    <a:gd name="connsiteX23" fmla="*/ 1719759 w 2563251"/>
                    <a:gd name="connsiteY23" fmla="*/ 349190 h 602293"/>
                    <a:gd name="connsiteX24" fmla="*/ 1683342 w 2563251"/>
                    <a:gd name="connsiteY24" fmla="*/ 349190 h 602293"/>
                    <a:gd name="connsiteX25" fmla="*/ 1683342 w 2563251"/>
                    <a:gd name="connsiteY25" fmla="*/ 316555 h 602293"/>
                    <a:gd name="connsiteX26" fmla="*/ 1651266 w 2563251"/>
                    <a:gd name="connsiteY26" fmla="*/ 316555 h 602293"/>
                    <a:gd name="connsiteX27" fmla="*/ 1651266 w 2563251"/>
                    <a:gd name="connsiteY27" fmla="*/ 308290 h 602293"/>
                    <a:gd name="connsiteX28" fmla="*/ 1612607 w 2563251"/>
                    <a:gd name="connsiteY28" fmla="*/ 308290 h 602293"/>
                    <a:gd name="connsiteX29" fmla="*/ 1612607 w 2563251"/>
                    <a:gd name="connsiteY29" fmla="*/ 297365 h 602293"/>
                    <a:gd name="connsiteX30" fmla="*/ 1571987 w 2563251"/>
                    <a:gd name="connsiteY30" fmla="*/ 297365 h 602293"/>
                    <a:gd name="connsiteX31" fmla="*/ 1571987 w 2563251"/>
                    <a:gd name="connsiteY31" fmla="*/ 285459 h 602293"/>
                    <a:gd name="connsiteX32" fmla="*/ 1517501 w 2563251"/>
                    <a:gd name="connsiteY32" fmla="*/ 285459 h 602293"/>
                    <a:gd name="connsiteX33" fmla="*/ 1517501 w 2563251"/>
                    <a:gd name="connsiteY33" fmla="*/ 256605 h 602293"/>
                    <a:gd name="connsiteX34" fmla="*/ 1477721 w 2563251"/>
                    <a:gd name="connsiteY34" fmla="*/ 256605 h 602293"/>
                    <a:gd name="connsiteX35" fmla="*/ 1477721 w 2563251"/>
                    <a:gd name="connsiteY35" fmla="*/ 239517 h 602293"/>
                    <a:gd name="connsiteX36" fmla="*/ 1417772 w 2563251"/>
                    <a:gd name="connsiteY36" fmla="*/ 239517 h 602293"/>
                    <a:gd name="connsiteX37" fmla="*/ 1417772 w 2563251"/>
                    <a:gd name="connsiteY37" fmla="*/ 220187 h 602293"/>
                    <a:gd name="connsiteX38" fmla="*/ 1353621 w 2563251"/>
                    <a:gd name="connsiteY38" fmla="*/ 220187 h 602293"/>
                    <a:gd name="connsiteX39" fmla="*/ 1353621 w 2563251"/>
                    <a:gd name="connsiteY39" fmla="*/ 186011 h 602293"/>
                    <a:gd name="connsiteX40" fmla="*/ 1353621 w 2563251"/>
                    <a:gd name="connsiteY40" fmla="*/ 179288 h 602293"/>
                    <a:gd name="connsiteX41" fmla="*/ 1275603 w 2563251"/>
                    <a:gd name="connsiteY41" fmla="*/ 179288 h 602293"/>
                    <a:gd name="connsiteX42" fmla="*/ 1275603 w 2563251"/>
                    <a:gd name="connsiteY42" fmla="*/ 153515 h 602293"/>
                    <a:gd name="connsiteX43" fmla="*/ 1130912 w 2563251"/>
                    <a:gd name="connsiteY43" fmla="*/ 153515 h 602293"/>
                    <a:gd name="connsiteX44" fmla="*/ 1130912 w 2563251"/>
                    <a:gd name="connsiteY44" fmla="*/ 140629 h 602293"/>
                    <a:gd name="connsiteX45" fmla="*/ 1051633 w 2563251"/>
                    <a:gd name="connsiteY45" fmla="*/ 140629 h 602293"/>
                    <a:gd name="connsiteX46" fmla="*/ 1051633 w 2563251"/>
                    <a:gd name="connsiteY46" fmla="*/ 121719 h 602293"/>
                    <a:gd name="connsiteX47" fmla="*/ 1011014 w 2563251"/>
                    <a:gd name="connsiteY47" fmla="*/ 121719 h 602293"/>
                    <a:gd name="connsiteX48" fmla="*/ 1011014 w 2563251"/>
                    <a:gd name="connsiteY48" fmla="*/ 102810 h 602293"/>
                    <a:gd name="connsiteX49" fmla="*/ 916747 w 2563251"/>
                    <a:gd name="connsiteY49" fmla="*/ 102810 h 602293"/>
                    <a:gd name="connsiteX50" fmla="*/ 916747 w 2563251"/>
                    <a:gd name="connsiteY50" fmla="*/ 81100 h 602293"/>
                    <a:gd name="connsiteX51" fmla="*/ 850355 w 2563251"/>
                    <a:gd name="connsiteY51" fmla="*/ 81100 h 602293"/>
                    <a:gd name="connsiteX52" fmla="*/ 850355 w 2563251"/>
                    <a:gd name="connsiteY52" fmla="*/ 68213 h 602293"/>
                    <a:gd name="connsiteX53" fmla="*/ 721912 w 2563251"/>
                    <a:gd name="connsiteY53" fmla="*/ 68213 h 602293"/>
                    <a:gd name="connsiteX54" fmla="*/ 721912 w 2563251"/>
                    <a:gd name="connsiteY54" fmla="*/ 51125 h 602293"/>
                    <a:gd name="connsiteX55" fmla="*/ 681293 w 2563251"/>
                    <a:gd name="connsiteY55" fmla="*/ 51125 h 602293"/>
                    <a:gd name="connsiteX56" fmla="*/ 681293 w 2563251"/>
                    <a:gd name="connsiteY56" fmla="*/ 38239 h 602293"/>
                    <a:gd name="connsiteX57" fmla="*/ 644875 w 2563251"/>
                    <a:gd name="connsiteY57" fmla="*/ 38239 h 602293"/>
                    <a:gd name="connsiteX58" fmla="*/ 644875 w 2563251"/>
                    <a:gd name="connsiteY58" fmla="*/ 27453 h 602293"/>
                    <a:gd name="connsiteX59" fmla="*/ 584926 w 2563251"/>
                    <a:gd name="connsiteY59" fmla="*/ 27453 h 602293"/>
                    <a:gd name="connsiteX60" fmla="*/ 584926 w 2563251"/>
                    <a:gd name="connsiteY60" fmla="*/ 14707 h 602293"/>
                    <a:gd name="connsiteX61" fmla="*/ 484216 w 2563251"/>
                    <a:gd name="connsiteY61" fmla="*/ 14707 h 602293"/>
                    <a:gd name="connsiteX62" fmla="*/ 484216 w 2563251"/>
                    <a:gd name="connsiteY62" fmla="*/ 3922 h 602293"/>
                    <a:gd name="connsiteX63" fmla="*/ 248761 w 2563251"/>
                    <a:gd name="connsiteY63" fmla="*/ 3922 h 602293"/>
                    <a:gd name="connsiteX64" fmla="*/ 248761 w 2563251"/>
                    <a:gd name="connsiteY64" fmla="*/ 0 h 602293"/>
                    <a:gd name="connsiteX65" fmla="*/ 0 w 2563251"/>
                    <a:gd name="connsiteY65" fmla="*/ 0 h 60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563251" h="602293">
                      <a:moveTo>
                        <a:pt x="2576138" y="607757"/>
                      </a:moveTo>
                      <a:lnTo>
                        <a:pt x="2576138" y="560694"/>
                      </a:lnTo>
                      <a:lnTo>
                        <a:pt x="2447695" y="560694"/>
                      </a:lnTo>
                      <a:lnTo>
                        <a:pt x="2447695" y="515732"/>
                      </a:lnTo>
                      <a:lnTo>
                        <a:pt x="2415619" y="515732"/>
                      </a:lnTo>
                      <a:lnTo>
                        <a:pt x="2415619" y="489959"/>
                      </a:lnTo>
                      <a:lnTo>
                        <a:pt x="2250759" y="489959"/>
                      </a:lnTo>
                      <a:lnTo>
                        <a:pt x="2250759" y="438694"/>
                      </a:lnTo>
                      <a:lnTo>
                        <a:pt x="2218683" y="438694"/>
                      </a:lnTo>
                      <a:lnTo>
                        <a:pt x="2218683" y="427909"/>
                      </a:lnTo>
                      <a:lnTo>
                        <a:pt x="2154392" y="427909"/>
                      </a:lnTo>
                      <a:lnTo>
                        <a:pt x="2154392" y="417264"/>
                      </a:lnTo>
                      <a:lnTo>
                        <a:pt x="2077354" y="417264"/>
                      </a:lnTo>
                      <a:lnTo>
                        <a:pt x="2077354" y="402276"/>
                      </a:lnTo>
                      <a:lnTo>
                        <a:pt x="2053682" y="402276"/>
                      </a:lnTo>
                      <a:lnTo>
                        <a:pt x="2053682" y="391491"/>
                      </a:lnTo>
                      <a:lnTo>
                        <a:pt x="1925240" y="391491"/>
                      </a:lnTo>
                      <a:lnTo>
                        <a:pt x="1925240" y="380846"/>
                      </a:lnTo>
                      <a:lnTo>
                        <a:pt x="1884620" y="380846"/>
                      </a:lnTo>
                      <a:lnTo>
                        <a:pt x="1884620" y="370061"/>
                      </a:lnTo>
                      <a:lnTo>
                        <a:pt x="1841759" y="370061"/>
                      </a:lnTo>
                      <a:lnTo>
                        <a:pt x="1841759" y="357314"/>
                      </a:lnTo>
                      <a:lnTo>
                        <a:pt x="1719759" y="357314"/>
                      </a:lnTo>
                      <a:lnTo>
                        <a:pt x="1719759" y="349190"/>
                      </a:lnTo>
                      <a:lnTo>
                        <a:pt x="1683342" y="349190"/>
                      </a:lnTo>
                      <a:lnTo>
                        <a:pt x="1683342" y="316555"/>
                      </a:lnTo>
                      <a:lnTo>
                        <a:pt x="1651266" y="316555"/>
                      </a:lnTo>
                      <a:lnTo>
                        <a:pt x="1651266" y="308290"/>
                      </a:lnTo>
                      <a:lnTo>
                        <a:pt x="1612607" y="308290"/>
                      </a:lnTo>
                      <a:lnTo>
                        <a:pt x="1612607" y="297365"/>
                      </a:lnTo>
                      <a:lnTo>
                        <a:pt x="1571987" y="297365"/>
                      </a:lnTo>
                      <a:lnTo>
                        <a:pt x="1571987" y="285459"/>
                      </a:lnTo>
                      <a:lnTo>
                        <a:pt x="1517501" y="285459"/>
                      </a:lnTo>
                      <a:lnTo>
                        <a:pt x="1517501" y="256605"/>
                      </a:lnTo>
                      <a:lnTo>
                        <a:pt x="1477721" y="256605"/>
                      </a:lnTo>
                      <a:lnTo>
                        <a:pt x="1477721" y="239517"/>
                      </a:lnTo>
                      <a:lnTo>
                        <a:pt x="1417772" y="239517"/>
                      </a:lnTo>
                      <a:lnTo>
                        <a:pt x="1417772" y="220187"/>
                      </a:lnTo>
                      <a:lnTo>
                        <a:pt x="1353621" y="220187"/>
                      </a:lnTo>
                      <a:lnTo>
                        <a:pt x="1353621" y="186011"/>
                      </a:lnTo>
                      <a:lnTo>
                        <a:pt x="1353621" y="179288"/>
                      </a:lnTo>
                      <a:lnTo>
                        <a:pt x="1275603" y="179288"/>
                      </a:lnTo>
                      <a:lnTo>
                        <a:pt x="1275603" y="153515"/>
                      </a:lnTo>
                      <a:lnTo>
                        <a:pt x="1130912" y="153515"/>
                      </a:lnTo>
                      <a:lnTo>
                        <a:pt x="1130912" y="140629"/>
                      </a:lnTo>
                      <a:lnTo>
                        <a:pt x="1051633" y="140629"/>
                      </a:lnTo>
                      <a:lnTo>
                        <a:pt x="1051633" y="121719"/>
                      </a:lnTo>
                      <a:lnTo>
                        <a:pt x="1011014" y="121719"/>
                      </a:lnTo>
                      <a:lnTo>
                        <a:pt x="1011014" y="102810"/>
                      </a:lnTo>
                      <a:lnTo>
                        <a:pt x="916747" y="102810"/>
                      </a:lnTo>
                      <a:lnTo>
                        <a:pt x="916747" y="81100"/>
                      </a:lnTo>
                      <a:lnTo>
                        <a:pt x="850355" y="81100"/>
                      </a:lnTo>
                      <a:lnTo>
                        <a:pt x="850355" y="68213"/>
                      </a:lnTo>
                      <a:lnTo>
                        <a:pt x="721912" y="68213"/>
                      </a:lnTo>
                      <a:lnTo>
                        <a:pt x="721912" y="51125"/>
                      </a:lnTo>
                      <a:lnTo>
                        <a:pt x="681293" y="51125"/>
                      </a:lnTo>
                      <a:lnTo>
                        <a:pt x="681293" y="38239"/>
                      </a:lnTo>
                      <a:lnTo>
                        <a:pt x="644875" y="38239"/>
                      </a:lnTo>
                      <a:lnTo>
                        <a:pt x="644875" y="27453"/>
                      </a:lnTo>
                      <a:lnTo>
                        <a:pt x="584926" y="27453"/>
                      </a:lnTo>
                      <a:lnTo>
                        <a:pt x="584926" y="14707"/>
                      </a:lnTo>
                      <a:lnTo>
                        <a:pt x="484216" y="14707"/>
                      </a:lnTo>
                      <a:lnTo>
                        <a:pt x="484216" y="3922"/>
                      </a:lnTo>
                      <a:lnTo>
                        <a:pt x="248761" y="3922"/>
                      </a:lnTo>
                      <a:lnTo>
                        <a:pt x="248761" y="0"/>
                      </a:lnTo>
                      <a:lnTo>
                        <a:pt x="0" y="0"/>
                      </a:lnTo>
                    </a:path>
                  </a:pathLst>
                </a:custGeom>
                <a:noFill/>
                <a:ln w="25400" cap="flat">
                  <a:solidFill>
                    <a:schemeClr val="accent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72727"/>
                    </a:solidFill>
                    <a:effectLst/>
                    <a:uLnTx/>
                    <a:uFillTx/>
                    <a:latin typeface="Poppins Light"/>
                    <a:ea typeface="+mn-ea"/>
                    <a:cs typeface="+mn-cs"/>
                  </a:endParaRPr>
                </a:p>
              </p:txBody>
            </p:sp>
            <p:sp>
              <p:nvSpPr>
                <p:cNvPr id="39" name="Freeform: Shape 39">
                  <a:extLst>
                    <a:ext uri="{FF2B5EF4-FFF2-40B4-BE49-F238E27FC236}">
                      <a16:creationId xmlns:a16="http://schemas.microsoft.com/office/drawing/2014/main" id="{8A631547-CA85-4FF4-9ABC-35114DAF980E}"/>
                    </a:ext>
                  </a:extLst>
                </p:cNvPr>
                <p:cNvSpPr/>
                <p:nvPr/>
              </p:nvSpPr>
              <p:spPr>
                <a:xfrm>
                  <a:off x="5750950" y="2200577"/>
                  <a:ext cx="2563251" cy="756369"/>
                </a:xfrm>
                <a:custGeom>
                  <a:avLst/>
                  <a:gdLst>
                    <a:gd name="connsiteX0" fmla="*/ 2572496 w 2563251"/>
                    <a:gd name="connsiteY0" fmla="*/ 756929 h 756369"/>
                    <a:gd name="connsiteX1" fmla="*/ 2572496 w 2563251"/>
                    <a:gd name="connsiteY1" fmla="*/ 684094 h 756369"/>
                    <a:gd name="connsiteX2" fmla="*/ 2442933 w 2563251"/>
                    <a:gd name="connsiteY2" fmla="*/ 684094 h 756369"/>
                    <a:gd name="connsiteX3" fmla="*/ 2442933 w 2563251"/>
                    <a:gd name="connsiteY3" fmla="*/ 622044 h 756369"/>
                    <a:gd name="connsiteX4" fmla="*/ 2410717 w 2563251"/>
                    <a:gd name="connsiteY4" fmla="*/ 622044 h 756369"/>
                    <a:gd name="connsiteX5" fmla="*/ 2410717 w 2563251"/>
                    <a:gd name="connsiteY5" fmla="*/ 598512 h 756369"/>
                    <a:gd name="connsiteX6" fmla="*/ 2271629 w 2563251"/>
                    <a:gd name="connsiteY6" fmla="*/ 598512 h 756369"/>
                    <a:gd name="connsiteX7" fmla="*/ 2271629 w 2563251"/>
                    <a:gd name="connsiteY7" fmla="*/ 579183 h 756369"/>
                    <a:gd name="connsiteX8" fmla="*/ 2245856 w 2563251"/>
                    <a:gd name="connsiteY8" fmla="*/ 579183 h 756369"/>
                    <a:gd name="connsiteX9" fmla="*/ 2245856 w 2563251"/>
                    <a:gd name="connsiteY9" fmla="*/ 536462 h 756369"/>
                    <a:gd name="connsiteX10" fmla="*/ 2209579 w 2563251"/>
                    <a:gd name="connsiteY10" fmla="*/ 536462 h 756369"/>
                    <a:gd name="connsiteX11" fmla="*/ 2209579 w 2563251"/>
                    <a:gd name="connsiteY11" fmla="*/ 523576 h 756369"/>
                    <a:gd name="connsiteX12" fmla="*/ 2143186 w 2563251"/>
                    <a:gd name="connsiteY12" fmla="*/ 523576 h 756369"/>
                    <a:gd name="connsiteX13" fmla="*/ 2143186 w 2563251"/>
                    <a:gd name="connsiteY13" fmla="*/ 508588 h 756369"/>
                    <a:gd name="connsiteX14" fmla="*/ 2078895 w 2563251"/>
                    <a:gd name="connsiteY14" fmla="*/ 508588 h 756369"/>
                    <a:gd name="connsiteX15" fmla="*/ 2078895 w 2563251"/>
                    <a:gd name="connsiteY15" fmla="*/ 493601 h 756369"/>
                    <a:gd name="connsiteX16" fmla="*/ 2042477 w 2563251"/>
                    <a:gd name="connsiteY16" fmla="*/ 493601 h 756369"/>
                    <a:gd name="connsiteX17" fmla="*/ 2042477 w 2563251"/>
                    <a:gd name="connsiteY17" fmla="*/ 480715 h 756369"/>
                    <a:gd name="connsiteX18" fmla="*/ 1909692 w 2563251"/>
                    <a:gd name="connsiteY18" fmla="*/ 480715 h 756369"/>
                    <a:gd name="connsiteX19" fmla="*/ 1909692 w 2563251"/>
                    <a:gd name="connsiteY19" fmla="*/ 467968 h 756369"/>
                    <a:gd name="connsiteX20" fmla="*/ 1877617 w 2563251"/>
                    <a:gd name="connsiteY20" fmla="*/ 467968 h 756369"/>
                    <a:gd name="connsiteX21" fmla="*/ 1877617 w 2563251"/>
                    <a:gd name="connsiteY21" fmla="*/ 452981 h 756369"/>
                    <a:gd name="connsiteX22" fmla="*/ 1843440 w 2563251"/>
                    <a:gd name="connsiteY22" fmla="*/ 452981 h 756369"/>
                    <a:gd name="connsiteX23" fmla="*/ 1843440 w 2563251"/>
                    <a:gd name="connsiteY23" fmla="*/ 435753 h 756369"/>
                    <a:gd name="connsiteX24" fmla="*/ 1708414 w 2563251"/>
                    <a:gd name="connsiteY24" fmla="*/ 435753 h 756369"/>
                    <a:gd name="connsiteX25" fmla="*/ 1708414 w 2563251"/>
                    <a:gd name="connsiteY25" fmla="*/ 423006 h 756369"/>
                    <a:gd name="connsiteX26" fmla="*/ 1682781 w 2563251"/>
                    <a:gd name="connsiteY26" fmla="*/ 423006 h 756369"/>
                    <a:gd name="connsiteX27" fmla="*/ 1682781 w 2563251"/>
                    <a:gd name="connsiteY27" fmla="*/ 390791 h 756369"/>
                    <a:gd name="connsiteX28" fmla="*/ 1646364 w 2563251"/>
                    <a:gd name="connsiteY28" fmla="*/ 390791 h 756369"/>
                    <a:gd name="connsiteX29" fmla="*/ 1646364 w 2563251"/>
                    <a:gd name="connsiteY29" fmla="*/ 375803 h 756369"/>
                    <a:gd name="connsiteX30" fmla="*/ 1616389 w 2563251"/>
                    <a:gd name="connsiteY30" fmla="*/ 375803 h 756369"/>
                    <a:gd name="connsiteX31" fmla="*/ 1616389 w 2563251"/>
                    <a:gd name="connsiteY31" fmla="*/ 362917 h 756369"/>
                    <a:gd name="connsiteX32" fmla="*/ 1575769 w 2563251"/>
                    <a:gd name="connsiteY32" fmla="*/ 362917 h 756369"/>
                    <a:gd name="connsiteX33" fmla="*/ 1575769 w 2563251"/>
                    <a:gd name="connsiteY33" fmla="*/ 352272 h 756369"/>
                    <a:gd name="connsiteX34" fmla="*/ 1543553 w 2563251"/>
                    <a:gd name="connsiteY34" fmla="*/ 352272 h 756369"/>
                    <a:gd name="connsiteX35" fmla="*/ 1543553 w 2563251"/>
                    <a:gd name="connsiteY35" fmla="*/ 339386 h 756369"/>
                    <a:gd name="connsiteX36" fmla="*/ 1513579 w 2563251"/>
                    <a:gd name="connsiteY36" fmla="*/ 339386 h 756369"/>
                    <a:gd name="connsiteX37" fmla="*/ 1513579 w 2563251"/>
                    <a:gd name="connsiteY37" fmla="*/ 313753 h 756369"/>
                    <a:gd name="connsiteX38" fmla="*/ 1479402 w 2563251"/>
                    <a:gd name="connsiteY38" fmla="*/ 313753 h 756369"/>
                    <a:gd name="connsiteX39" fmla="*/ 1479402 w 2563251"/>
                    <a:gd name="connsiteY39" fmla="*/ 296665 h 756369"/>
                    <a:gd name="connsiteX40" fmla="*/ 1415111 w 2563251"/>
                    <a:gd name="connsiteY40" fmla="*/ 296665 h 756369"/>
                    <a:gd name="connsiteX41" fmla="*/ 1415111 w 2563251"/>
                    <a:gd name="connsiteY41" fmla="*/ 266690 h 756369"/>
                    <a:gd name="connsiteX42" fmla="*/ 1346617 w 2563251"/>
                    <a:gd name="connsiteY42" fmla="*/ 266690 h 756369"/>
                    <a:gd name="connsiteX43" fmla="*/ 1346617 w 2563251"/>
                    <a:gd name="connsiteY43" fmla="*/ 223829 h 756369"/>
                    <a:gd name="connsiteX44" fmla="*/ 1278124 w 2563251"/>
                    <a:gd name="connsiteY44" fmla="*/ 223829 h 756369"/>
                    <a:gd name="connsiteX45" fmla="*/ 1278124 w 2563251"/>
                    <a:gd name="connsiteY45" fmla="*/ 208842 h 756369"/>
                    <a:gd name="connsiteX46" fmla="*/ 1248149 w 2563251"/>
                    <a:gd name="connsiteY46" fmla="*/ 208842 h 756369"/>
                    <a:gd name="connsiteX47" fmla="*/ 1248149 w 2563251"/>
                    <a:gd name="connsiteY47" fmla="*/ 187411 h 756369"/>
                    <a:gd name="connsiteX48" fmla="*/ 1111583 w 2563251"/>
                    <a:gd name="connsiteY48" fmla="*/ 187411 h 756369"/>
                    <a:gd name="connsiteX49" fmla="*/ 1111583 w 2563251"/>
                    <a:gd name="connsiteY49" fmla="*/ 174525 h 756369"/>
                    <a:gd name="connsiteX50" fmla="*/ 1044770 w 2563251"/>
                    <a:gd name="connsiteY50" fmla="*/ 174525 h 756369"/>
                    <a:gd name="connsiteX51" fmla="*/ 1044770 w 2563251"/>
                    <a:gd name="connsiteY51" fmla="*/ 150994 h 756369"/>
                    <a:gd name="connsiteX52" fmla="*/ 1010453 w 2563251"/>
                    <a:gd name="connsiteY52" fmla="*/ 150994 h 756369"/>
                    <a:gd name="connsiteX53" fmla="*/ 1010453 w 2563251"/>
                    <a:gd name="connsiteY53" fmla="*/ 129563 h 756369"/>
                    <a:gd name="connsiteX54" fmla="*/ 950504 w 2563251"/>
                    <a:gd name="connsiteY54" fmla="*/ 129563 h 756369"/>
                    <a:gd name="connsiteX55" fmla="*/ 950504 w 2563251"/>
                    <a:gd name="connsiteY55" fmla="*/ 118918 h 756369"/>
                    <a:gd name="connsiteX56" fmla="*/ 916187 w 2563251"/>
                    <a:gd name="connsiteY56" fmla="*/ 118918 h 756369"/>
                    <a:gd name="connsiteX57" fmla="*/ 916187 w 2563251"/>
                    <a:gd name="connsiteY57" fmla="*/ 101830 h 756369"/>
                    <a:gd name="connsiteX58" fmla="*/ 845593 w 2563251"/>
                    <a:gd name="connsiteY58" fmla="*/ 101830 h 756369"/>
                    <a:gd name="connsiteX59" fmla="*/ 845593 w 2563251"/>
                    <a:gd name="connsiteY59" fmla="*/ 84601 h 756369"/>
                    <a:gd name="connsiteX60" fmla="*/ 712808 w 2563251"/>
                    <a:gd name="connsiteY60" fmla="*/ 84601 h 756369"/>
                    <a:gd name="connsiteX61" fmla="*/ 712808 w 2563251"/>
                    <a:gd name="connsiteY61" fmla="*/ 58969 h 756369"/>
                    <a:gd name="connsiteX62" fmla="*/ 680732 w 2563251"/>
                    <a:gd name="connsiteY62" fmla="*/ 58969 h 756369"/>
                    <a:gd name="connsiteX63" fmla="*/ 680732 w 2563251"/>
                    <a:gd name="connsiteY63" fmla="*/ 43981 h 756369"/>
                    <a:gd name="connsiteX64" fmla="*/ 584365 w 2563251"/>
                    <a:gd name="connsiteY64" fmla="*/ 43981 h 756369"/>
                    <a:gd name="connsiteX65" fmla="*/ 584365 w 2563251"/>
                    <a:gd name="connsiteY65" fmla="*/ 20450 h 756369"/>
                    <a:gd name="connsiteX66" fmla="*/ 453822 w 2563251"/>
                    <a:gd name="connsiteY66" fmla="*/ 20450 h 756369"/>
                    <a:gd name="connsiteX67" fmla="*/ 453822 w 2563251"/>
                    <a:gd name="connsiteY67" fmla="*/ 0 h 756369"/>
                    <a:gd name="connsiteX68" fmla="*/ 0 w 2563251"/>
                    <a:gd name="connsiteY68" fmla="*/ 0 h 7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563251" h="756369">
                      <a:moveTo>
                        <a:pt x="2572496" y="756929"/>
                      </a:moveTo>
                      <a:lnTo>
                        <a:pt x="2572496" y="684094"/>
                      </a:lnTo>
                      <a:lnTo>
                        <a:pt x="2442933" y="684094"/>
                      </a:lnTo>
                      <a:lnTo>
                        <a:pt x="2442933" y="622044"/>
                      </a:lnTo>
                      <a:lnTo>
                        <a:pt x="2410717" y="622044"/>
                      </a:lnTo>
                      <a:lnTo>
                        <a:pt x="2410717" y="598512"/>
                      </a:lnTo>
                      <a:lnTo>
                        <a:pt x="2271629" y="598512"/>
                      </a:lnTo>
                      <a:lnTo>
                        <a:pt x="2271629" y="579183"/>
                      </a:lnTo>
                      <a:lnTo>
                        <a:pt x="2245856" y="579183"/>
                      </a:lnTo>
                      <a:lnTo>
                        <a:pt x="2245856" y="536462"/>
                      </a:lnTo>
                      <a:lnTo>
                        <a:pt x="2209579" y="536462"/>
                      </a:lnTo>
                      <a:lnTo>
                        <a:pt x="2209579" y="523576"/>
                      </a:lnTo>
                      <a:lnTo>
                        <a:pt x="2143186" y="523576"/>
                      </a:lnTo>
                      <a:lnTo>
                        <a:pt x="2143186" y="508588"/>
                      </a:lnTo>
                      <a:lnTo>
                        <a:pt x="2078895" y="508588"/>
                      </a:lnTo>
                      <a:lnTo>
                        <a:pt x="2078895" y="493601"/>
                      </a:lnTo>
                      <a:lnTo>
                        <a:pt x="2042477" y="493601"/>
                      </a:lnTo>
                      <a:lnTo>
                        <a:pt x="2042477" y="480715"/>
                      </a:lnTo>
                      <a:lnTo>
                        <a:pt x="1909692" y="480715"/>
                      </a:lnTo>
                      <a:lnTo>
                        <a:pt x="1909692" y="467968"/>
                      </a:lnTo>
                      <a:lnTo>
                        <a:pt x="1877617" y="467968"/>
                      </a:lnTo>
                      <a:lnTo>
                        <a:pt x="1877617" y="452981"/>
                      </a:lnTo>
                      <a:lnTo>
                        <a:pt x="1843440" y="452981"/>
                      </a:lnTo>
                      <a:lnTo>
                        <a:pt x="1843440" y="435753"/>
                      </a:lnTo>
                      <a:lnTo>
                        <a:pt x="1708414" y="435753"/>
                      </a:lnTo>
                      <a:lnTo>
                        <a:pt x="1708414" y="423006"/>
                      </a:lnTo>
                      <a:lnTo>
                        <a:pt x="1682781" y="423006"/>
                      </a:lnTo>
                      <a:lnTo>
                        <a:pt x="1682781" y="390791"/>
                      </a:lnTo>
                      <a:lnTo>
                        <a:pt x="1646364" y="390791"/>
                      </a:lnTo>
                      <a:lnTo>
                        <a:pt x="1646364" y="375803"/>
                      </a:lnTo>
                      <a:lnTo>
                        <a:pt x="1616389" y="375803"/>
                      </a:lnTo>
                      <a:lnTo>
                        <a:pt x="1616389" y="362917"/>
                      </a:lnTo>
                      <a:lnTo>
                        <a:pt x="1575769" y="362917"/>
                      </a:lnTo>
                      <a:lnTo>
                        <a:pt x="1575769" y="352272"/>
                      </a:lnTo>
                      <a:lnTo>
                        <a:pt x="1543553" y="352272"/>
                      </a:lnTo>
                      <a:lnTo>
                        <a:pt x="1543553" y="339386"/>
                      </a:lnTo>
                      <a:lnTo>
                        <a:pt x="1513579" y="339386"/>
                      </a:lnTo>
                      <a:lnTo>
                        <a:pt x="1513579" y="313753"/>
                      </a:lnTo>
                      <a:lnTo>
                        <a:pt x="1479402" y="313753"/>
                      </a:lnTo>
                      <a:lnTo>
                        <a:pt x="1479402" y="296665"/>
                      </a:lnTo>
                      <a:lnTo>
                        <a:pt x="1415111" y="296665"/>
                      </a:lnTo>
                      <a:lnTo>
                        <a:pt x="1415111" y="266690"/>
                      </a:lnTo>
                      <a:lnTo>
                        <a:pt x="1346617" y="266690"/>
                      </a:lnTo>
                      <a:lnTo>
                        <a:pt x="1346617" y="223829"/>
                      </a:lnTo>
                      <a:lnTo>
                        <a:pt x="1278124" y="223829"/>
                      </a:lnTo>
                      <a:lnTo>
                        <a:pt x="1278124" y="208842"/>
                      </a:lnTo>
                      <a:lnTo>
                        <a:pt x="1248149" y="208842"/>
                      </a:lnTo>
                      <a:lnTo>
                        <a:pt x="1248149" y="187411"/>
                      </a:lnTo>
                      <a:lnTo>
                        <a:pt x="1111583" y="187411"/>
                      </a:lnTo>
                      <a:lnTo>
                        <a:pt x="1111583" y="174525"/>
                      </a:lnTo>
                      <a:lnTo>
                        <a:pt x="1044770" y="174525"/>
                      </a:lnTo>
                      <a:lnTo>
                        <a:pt x="1044770" y="150994"/>
                      </a:lnTo>
                      <a:lnTo>
                        <a:pt x="1010453" y="150994"/>
                      </a:lnTo>
                      <a:lnTo>
                        <a:pt x="1010453" y="129563"/>
                      </a:lnTo>
                      <a:lnTo>
                        <a:pt x="950504" y="129563"/>
                      </a:lnTo>
                      <a:lnTo>
                        <a:pt x="950504" y="118918"/>
                      </a:lnTo>
                      <a:lnTo>
                        <a:pt x="916187" y="118918"/>
                      </a:lnTo>
                      <a:lnTo>
                        <a:pt x="916187" y="101830"/>
                      </a:lnTo>
                      <a:lnTo>
                        <a:pt x="845593" y="101830"/>
                      </a:lnTo>
                      <a:lnTo>
                        <a:pt x="845593" y="84601"/>
                      </a:lnTo>
                      <a:lnTo>
                        <a:pt x="712808" y="84601"/>
                      </a:lnTo>
                      <a:lnTo>
                        <a:pt x="712808" y="58969"/>
                      </a:lnTo>
                      <a:lnTo>
                        <a:pt x="680732" y="58969"/>
                      </a:lnTo>
                      <a:lnTo>
                        <a:pt x="680732" y="43981"/>
                      </a:lnTo>
                      <a:lnTo>
                        <a:pt x="584365" y="43981"/>
                      </a:lnTo>
                      <a:lnTo>
                        <a:pt x="584365" y="20450"/>
                      </a:lnTo>
                      <a:lnTo>
                        <a:pt x="453822" y="20450"/>
                      </a:lnTo>
                      <a:lnTo>
                        <a:pt x="453822" y="0"/>
                      </a:lnTo>
                      <a:lnTo>
                        <a:pt x="0" y="0"/>
                      </a:lnTo>
                    </a:path>
                  </a:pathLst>
                </a:custGeom>
                <a:noFill/>
                <a:ln w="25400"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72727"/>
                    </a:solidFill>
                    <a:effectLst/>
                    <a:uLnTx/>
                    <a:uFillTx/>
                    <a:latin typeface="Poppins Light"/>
                    <a:ea typeface="+mn-ea"/>
                    <a:cs typeface="+mn-cs"/>
                  </a:endParaRPr>
                </a:p>
              </p:txBody>
            </p:sp>
            <p:sp>
              <p:nvSpPr>
                <p:cNvPr id="40" name="Freeform: Shape 40">
                  <a:extLst>
                    <a:ext uri="{FF2B5EF4-FFF2-40B4-BE49-F238E27FC236}">
                      <a16:creationId xmlns:a16="http://schemas.microsoft.com/office/drawing/2014/main" id="{02310F7D-5B93-4AEA-8C8B-3376D3E5BF9A}"/>
                    </a:ext>
                  </a:extLst>
                </p:cNvPr>
                <p:cNvSpPr/>
                <p:nvPr/>
              </p:nvSpPr>
              <p:spPr>
                <a:xfrm>
                  <a:off x="5750950" y="2200577"/>
                  <a:ext cx="2555918" cy="1598445"/>
                </a:xfrm>
                <a:custGeom>
                  <a:avLst/>
                  <a:gdLst>
                    <a:gd name="connsiteX0" fmla="*/ 2572496 w 2563251"/>
                    <a:gd name="connsiteY0" fmla="*/ 1615549 h 1610786"/>
                    <a:gd name="connsiteX1" fmla="*/ 2572496 w 2563251"/>
                    <a:gd name="connsiteY1" fmla="*/ 1480663 h 1610786"/>
                    <a:gd name="connsiteX2" fmla="*/ 2443913 w 2563251"/>
                    <a:gd name="connsiteY2" fmla="*/ 1480663 h 1610786"/>
                    <a:gd name="connsiteX3" fmla="*/ 2443913 w 2563251"/>
                    <a:gd name="connsiteY3" fmla="*/ 1339334 h 1610786"/>
                    <a:gd name="connsiteX4" fmla="*/ 2408616 w 2563251"/>
                    <a:gd name="connsiteY4" fmla="*/ 1339334 h 1610786"/>
                    <a:gd name="connsiteX5" fmla="*/ 2408616 w 2563251"/>
                    <a:gd name="connsiteY5" fmla="*/ 1304037 h 1610786"/>
                    <a:gd name="connsiteX6" fmla="*/ 2273730 w 2563251"/>
                    <a:gd name="connsiteY6" fmla="*/ 1304037 h 1610786"/>
                    <a:gd name="connsiteX7" fmla="*/ 2273730 w 2563251"/>
                    <a:gd name="connsiteY7" fmla="*/ 1271961 h 1610786"/>
                    <a:gd name="connsiteX8" fmla="*/ 2244876 w 2563251"/>
                    <a:gd name="connsiteY8" fmla="*/ 1271961 h 1610786"/>
                    <a:gd name="connsiteX9" fmla="*/ 2244876 w 2563251"/>
                    <a:gd name="connsiteY9" fmla="*/ 1175594 h 1610786"/>
                    <a:gd name="connsiteX10" fmla="*/ 2212660 w 2563251"/>
                    <a:gd name="connsiteY10" fmla="*/ 1175594 h 1610786"/>
                    <a:gd name="connsiteX11" fmla="*/ 2212660 w 2563251"/>
                    <a:gd name="connsiteY11" fmla="*/ 1140297 h 1610786"/>
                    <a:gd name="connsiteX12" fmla="*/ 2138844 w 2563251"/>
                    <a:gd name="connsiteY12" fmla="*/ 1140297 h 1610786"/>
                    <a:gd name="connsiteX13" fmla="*/ 2138844 w 2563251"/>
                    <a:gd name="connsiteY13" fmla="*/ 1111302 h 1610786"/>
                    <a:gd name="connsiteX14" fmla="*/ 2084217 w 2563251"/>
                    <a:gd name="connsiteY14" fmla="*/ 1111302 h 1610786"/>
                    <a:gd name="connsiteX15" fmla="*/ 2084217 w 2563251"/>
                    <a:gd name="connsiteY15" fmla="*/ 1088892 h 1610786"/>
                    <a:gd name="connsiteX16" fmla="*/ 2065028 w 2563251"/>
                    <a:gd name="connsiteY16" fmla="*/ 1088892 h 1610786"/>
                    <a:gd name="connsiteX17" fmla="*/ 2065028 w 2563251"/>
                    <a:gd name="connsiteY17" fmla="*/ 1072784 h 1610786"/>
                    <a:gd name="connsiteX18" fmla="*/ 2045699 w 2563251"/>
                    <a:gd name="connsiteY18" fmla="*/ 1072784 h 1610786"/>
                    <a:gd name="connsiteX19" fmla="*/ 2045699 w 2563251"/>
                    <a:gd name="connsiteY19" fmla="*/ 1047151 h 1610786"/>
                    <a:gd name="connsiteX20" fmla="*/ 1914034 w 2563251"/>
                    <a:gd name="connsiteY20" fmla="*/ 1047151 h 1610786"/>
                    <a:gd name="connsiteX21" fmla="*/ 1914034 w 2563251"/>
                    <a:gd name="connsiteY21" fmla="*/ 1018157 h 1610786"/>
                    <a:gd name="connsiteX22" fmla="*/ 1881959 w 2563251"/>
                    <a:gd name="connsiteY22" fmla="*/ 1018157 h 1610786"/>
                    <a:gd name="connsiteX23" fmla="*/ 1881959 w 2563251"/>
                    <a:gd name="connsiteY23" fmla="*/ 992524 h 1610786"/>
                    <a:gd name="connsiteX24" fmla="*/ 1849743 w 2563251"/>
                    <a:gd name="connsiteY24" fmla="*/ 992524 h 1610786"/>
                    <a:gd name="connsiteX25" fmla="*/ 1849743 w 2563251"/>
                    <a:gd name="connsiteY25" fmla="*/ 969973 h 1610786"/>
                    <a:gd name="connsiteX26" fmla="*/ 1714857 w 2563251"/>
                    <a:gd name="connsiteY26" fmla="*/ 969973 h 1610786"/>
                    <a:gd name="connsiteX27" fmla="*/ 1714857 w 2563251"/>
                    <a:gd name="connsiteY27" fmla="*/ 941119 h 1610786"/>
                    <a:gd name="connsiteX28" fmla="*/ 1686003 w 2563251"/>
                    <a:gd name="connsiteY28" fmla="*/ 941119 h 1610786"/>
                    <a:gd name="connsiteX29" fmla="*/ 1686003 w 2563251"/>
                    <a:gd name="connsiteY29" fmla="*/ 851195 h 1610786"/>
                    <a:gd name="connsiteX30" fmla="*/ 1650706 w 2563251"/>
                    <a:gd name="connsiteY30" fmla="*/ 851195 h 1610786"/>
                    <a:gd name="connsiteX31" fmla="*/ 1650706 w 2563251"/>
                    <a:gd name="connsiteY31" fmla="*/ 831866 h 1610786"/>
                    <a:gd name="connsiteX32" fmla="*/ 1618490 w 2563251"/>
                    <a:gd name="connsiteY32" fmla="*/ 831866 h 1610786"/>
                    <a:gd name="connsiteX33" fmla="*/ 1618490 w 2563251"/>
                    <a:gd name="connsiteY33" fmla="*/ 799790 h 1610786"/>
                    <a:gd name="connsiteX34" fmla="*/ 1576750 w 2563251"/>
                    <a:gd name="connsiteY34" fmla="*/ 799790 h 1610786"/>
                    <a:gd name="connsiteX35" fmla="*/ 1576750 w 2563251"/>
                    <a:gd name="connsiteY35" fmla="*/ 777239 h 1610786"/>
                    <a:gd name="connsiteX36" fmla="*/ 1547896 w 2563251"/>
                    <a:gd name="connsiteY36" fmla="*/ 777239 h 1610786"/>
                    <a:gd name="connsiteX37" fmla="*/ 1547896 w 2563251"/>
                    <a:gd name="connsiteY37" fmla="*/ 751607 h 1610786"/>
                    <a:gd name="connsiteX38" fmla="*/ 1512598 w 2563251"/>
                    <a:gd name="connsiteY38" fmla="*/ 751607 h 1610786"/>
                    <a:gd name="connsiteX39" fmla="*/ 1512598 w 2563251"/>
                    <a:gd name="connsiteY39" fmla="*/ 700202 h 1610786"/>
                    <a:gd name="connsiteX40" fmla="*/ 1480383 w 2563251"/>
                    <a:gd name="connsiteY40" fmla="*/ 700202 h 1610786"/>
                    <a:gd name="connsiteX41" fmla="*/ 1480383 w 2563251"/>
                    <a:gd name="connsiteY41" fmla="*/ 645575 h 1610786"/>
                    <a:gd name="connsiteX42" fmla="*/ 1413010 w 2563251"/>
                    <a:gd name="connsiteY42" fmla="*/ 645575 h 1610786"/>
                    <a:gd name="connsiteX43" fmla="*/ 1413010 w 2563251"/>
                    <a:gd name="connsiteY43" fmla="*/ 597392 h 1610786"/>
                    <a:gd name="connsiteX44" fmla="*/ 1348718 w 2563251"/>
                    <a:gd name="connsiteY44" fmla="*/ 597392 h 1610786"/>
                    <a:gd name="connsiteX45" fmla="*/ 1348718 w 2563251"/>
                    <a:gd name="connsiteY45" fmla="*/ 491500 h 1610786"/>
                    <a:gd name="connsiteX46" fmla="*/ 1284567 w 2563251"/>
                    <a:gd name="connsiteY46" fmla="*/ 491500 h 1610786"/>
                    <a:gd name="connsiteX47" fmla="*/ 1284567 w 2563251"/>
                    <a:gd name="connsiteY47" fmla="*/ 465727 h 1610786"/>
                    <a:gd name="connsiteX48" fmla="*/ 1246048 w 2563251"/>
                    <a:gd name="connsiteY48" fmla="*/ 465727 h 1610786"/>
                    <a:gd name="connsiteX49" fmla="*/ 1246048 w 2563251"/>
                    <a:gd name="connsiteY49" fmla="*/ 417544 h 1610786"/>
                    <a:gd name="connsiteX50" fmla="*/ 1111583 w 2563251"/>
                    <a:gd name="connsiteY50" fmla="*/ 417544 h 1610786"/>
                    <a:gd name="connsiteX51" fmla="*/ 1111583 w 2563251"/>
                    <a:gd name="connsiteY51" fmla="*/ 388690 h 1610786"/>
                    <a:gd name="connsiteX52" fmla="*/ 1043649 w 2563251"/>
                    <a:gd name="connsiteY52" fmla="*/ 388690 h 1610786"/>
                    <a:gd name="connsiteX53" fmla="*/ 1043649 w 2563251"/>
                    <a:gd name="connsiteY53" fmla="*/ 340506 h 1610786"/>
                    <a:gd name="connsiteX54" fmla="*/ 1020958 w 2563251"/>
                    <a:gd name="connsiteY54" fmla="*/ 340506 h 1610786"/>
                    <a:gd name="connsiteX55" fmla="*/ 1020958 w 2563251"/>
                    <a:gd name="connsiteY55" fmla="*/ 292323 h 1610786"/>
                    <a:gd name="connsiteX56" fmla="*/ 950504 w 2563251"/>
                    <a:gd name="connsiteY56" fmla="*/ 292323 h 1610786"/>
                    <a:gd name="connsiteX57" fmla="*/ 950504 w 2563251"/>
                    <a:gd name="connsiteY57" fmla="*/ 266690 h 1610786"/>
                    <a:gd name="connsiteX58" fmla="*/ 915207 w 2563251"/>
                    <a:gd name="connsiteY58" fmla="*/ 266690 h 1610786"/>
                    <a:gd name="connsiteX59" fmla="*/ 915207 w 2563251"/>
                    <a:gd name="connsiteY59" fmla="*/ 218507 h 1610786"/>
                    <a:gd name="connsiteX60" fmla="*/ 847694 w 2563251"/>
                    <a:gd name="connsiteY60" fmla="*/ 218507 h 1610786"/>
                    <a:gd name="connsiteX61" fmla="*/ 847694 w 2563251"/>
                    <a:gd name="connsiteY61" fmla="*/ 192734 h 1610786"/>
                    <a:gd name="connsiteX62" fmla="*/ 709586 w 2563251"/>
                    <a:gd name="connsiteY62" fmla="*/ 192734 h 1610786"/>
                    <a:gd name="connsiteX63" fmla="*/ 709586 w 2563251"/>
                    <a:gd name="connsiteY63" fmla="*/ 147772 h 1610786"/>
                    <a:gd name="connsiteX64" fmla="*/ 683954 w 2563251"/>
                    <a:gd name="connsiteY64" fmla="*/ 147772 h 1610786"/>
                    <a:gd name="connsiteX65" fmla="*/ 683954 w 2563251"/>
                    <a:gd name="connsiteY65" fmla="*/ 118918 h 1610786"/>
                    <a:gd name="connsiteX66" fmla="*/ 645435 w 2563251"/>
                    <a:gd name="connsiteY66" fmla="*/ 118918 h 1610786"/>
                    <a:gd name="connsiteX67" fmla="*/ 645435 w 2563251"/>
                    <a:gd name="connsiteY67" fmla="*/ 93145 h 1610786"/>
                    <a:gd name="connsiteX68" fmla="*/ 584365 w 2563251"/>
                    <a:gd name="connsiteY68" fmla="*/ 93145 h 1610786"/>
                    <a:gd name="connsiteX69" fmla="*/ 584365 w 2563251"/>
                    <a:gd name="connsiteY69" fmla="*/ 44962 h 1610786"/>
                    <a:gd name="connsiteX70" fmla="*/ 481555 w 2563251"/>
                    <a:gd name="connsiteY70" fmla="*/ 44962 h 1610786"/>
                    <a:gd name="connsiteX71" fmla="*/ 481555 w 2563251"/>
                    <a:gd name="connsiteY71" fmla="*/ 19329 h 1610786"/>
                    <a:gd name="connsiteX72" fmla="*/ 253524 w 2563251"/>
                    <a:gd name="connsiteY72" fmla="*/ 19329 h 1610786"/>
                    <a:gd name="connsiteX73" fmla="*/ 253524 w 2563251"/>
                    <a:gd name="connsiteY73" fmla="*/ 0 h 1610786"/>
                    <a:gd name="connsiteX74" fmla="*/ 0 w 2563251"/>
                    <a:gd name="connsiteY74" fmla="*/ 0 h 1610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563251" h="1610786">
                      <a:moveTo>
                        <a:pt x="2572496" y="1615549"/>
                      </a:moveTo>
                      <a:lnTo>
                        <a:pt x="2572496" y="1480663"/>
                      </a:lnTo>
                      <a:lnTo>
                        <a:pt x="2443913" y="1480663"/>
                      </a:lnTo>
                      <a:lnTo>
                        <a:pt x="2443913" y="1339334"/>
                      </a:lnTo>
                      <a:lnTo>
                        <a:pt x="2408616" y="1339334"/>
                      </a:lnTo>
                      <a:lnTo>
                        <a:pt x="2408616" y="1304037"/>
                      </a:lnTo>
                      <a:lnTo>
                        <a:pt x="2273730" y="1304037"/>
                      </a:lnTo>
                      <a:lnTo>
                        <a:pt x="2273730" y="1271961"/>
                      </a:lnTo>
                      <a:lnTo>
                        <a:pt x="2244876" y="1271961"/>
                      </a:lnTo>
                      <a:lnTo>
                        <a:pt x="2244876" y="1175594"/>
                      </a:lnTo>
                      <a:lnTo>
                        <a:pt x="2212660" y="1175594"/>
                      </a:lnTo>
                      <a:lnTo>
                        <a:pt x="2212660" y="1140297"/>
                      </a:lnTo>
                      <a:lnTo>
                        <a:pt x="2138844" y="1140297"/>
                      </a:lnTo>
                      <a:lnTo>
                        <a:pt x="2138844" y="1111302"/>
                      </a:lnTo>
                      <a:lnTo>
                        <a:pt x="2084217" y="1111302"/>
                      </a:lnTo>
                      <a:lnTo>
                        <a:pt x="2084217" y="1088892"/>
                      </a:lnTo>
                      <a:lnTo>
                        <a:pt x="2065028" y="1088892"/>
                      </a:lnTo>
                      <a:lnTo>
                        <a:pt x="2065028" y="1072784"/>
                      </a:lnTo>
                      <a:lnTo>
                        <a:pt x="2045699" y="1072784"/>
                      </a:lnTo>
                      <a:lnTo>
                        <a:pt x="2045699" y="1047151"/>
                      </a:lnTo>
                      <a:lnTo>
                        <a:pt x="1914034" y="1047151"/>
                      </a:lnTo>
                      <a:lnTo>
                        <a:pt x="1914034" y="1018157"/>
                      </a:lnTo>
                      <a:lnTo>
                        <a:pt x="1881959" y="1018157"/>
                      </a:lnTo>
                      <a:lnTo>
                        <a:pt x="1881959" y="992524"/>
                      </a:lnTo>
                      <a:lnTo>
                        <a:pt x="1849743" y="992524"/>
                      </a:lnTo>
                      <a:lnTo>
                        <a:pt x="1849743" y="969973"/>
                      </a:lnTo>
                      <a:lnTo>
                        <a:pt x="1714857" y="969973"/>
                      </a:lnTo>
                      <a:lnTo>
                        <a:pt x="1714857" y="941119"/>
                      </a:lnTo>
                      <a:lnTo>
                        <a:pt x="1686003" y="941119"/>
                      </a:lnTo>
                      <a:lnTo>
                        <a:pt x="1686003" y="851195"/>
                      </a:lnTo>
                      <a:lnTo>
                        <a:pt x="1650706" y="851195"/>
                      </a:lnTo>
                      <a:lnTo>
                        <a:pt x="1650706" y="831866"/>
                      </a:lnTo>
                      <a:lnTo>
                        <a:pt x="1618490" y="831866"/>
                      </a:lnTo>
                      <a:lnTo>
                        <a:pt x="1618490" y="799790"/>
                      </a:lnTo>
                      <a:lnTo>
                        <a:pt x="1576750" y="799790"/>
                      </a:lnTo>
                      <a:lnTo>
                        <a:pt x="1576750" y="777239"/>
                      </a:lnTo>
                      <a:lnTo>
                        <a:pt x="1547896" y="777239"/>
                      </a:lnTo>
                      <a:lnTo>
                        <a:pt x="1547896" y="751607"/>
                      </a:lnTo>
                      <a:lnTo>
                        <a:pt x="1512598" y="751607"/>
                      </a:lnTo>
                      <a:lnTo>
                        <a:pt x="1512598" y="700202"/>
                      </a:lnTo>
                      <a:lnTo>
                        <a:pt x="1480383" y="700202"/>
                      </a:lnTo>
                      <a:lnTo>
                        <a:pt x="1480383" y="645575"/>
                      </a:lnTo>
                      <a:lnTo>
                        <a:pt x="1413010" y="645575"/>
                      </a:lnTo>
                      <a:lnTo>
                        <a:pt x="1413010" y="597392"/>
                      </a:lnTo>
                      <a:lnTo>
                        <a:pt x="1348718" y="597392"/>
                      </a:lnTo>
                      <a:lnTo>
                        <a:pt x="1348718" y="491500"/>
                      </a:lnTo>
                      <a:lnTo>
                        <a:pt x="1284567" y="491500"/>
                      </a:lnTo>
                      <a:lnTo>
                        <a:pt x="1284567" y="465727"/>
                      </a:lnTo>
                      <a:lnTo>
                        <a:pt x="1246048" y="465727"/>
                      </a:lnTo>
                      <a:lnTo>
                        <a:pt x="1246048" y="417544"/>
                      </a:lnTo>
                      <a:lnTo>
                        <a:pt x="1111583" y="417544"/>
                      </a:lnTo>
                      <a:lnTo>
                        <a:pt x="1111583" y="388690"/>
                      </a:lnTo>
                      <a:lnTo>
                        <a:pt x="1043649" y="388690"/>
                      </a:lnTo>
                      <a:lnTo>
                        <a:pt x="1043649" y="340506"/>
                      </a:lnTo>
                      <a:lnTo>
                        <a:pt x="1020958" y="340506"/>
                      </a:lnTo>
                      <a:lnTo>
                        <a:pt x="1020958" y="292323"/>
                      </a:lnTo>
                      <a:lnTo>
                        <a:pt x="950504" y="292323"/>
                      </a:lnTo>
                      <a:lnTo>
                        <a:pt x="950504" y="266690"/>
                      </a:lnTo>
                      <a:lnTo>
                        <a:pt x="915207" y="266690"/>
                      </a:lnTo>
                      <a:lnTo>
                        <a:pt x="915207" y="218507"/>
                      </a:lnTo>
                      <a:lnTo>
                        <a:pt x="847694" y="218507"/>
                      </a:lnTo>
                      <a:lnTo>
                        <a:pt x="847694" y="192734"/>
                      </a:lnTo>
                      <a:lnTo>
                        <a:pt x="709586" y="192734"/>
                      </a:lnTo>
                      <a:lnTo>
                        <a:pt x="709586" y="147772"/>
                      </a:lnTo>
                      <a:lnTo>
                        <a:pt x="683954" y="147772"/>
                      </a:lnTo>
                      <a:lnTo>
                        <a:pt x="683954" y="118918"/>
                      </a:lnTo>
                      <a:lnTo>
                        <a:pt x="645435" y="118918"/>
                      </a:lnTo>
                      <a:lnTo>
                        <a:pt x="645435" y="93145"/>
                      </a:lnTo>
                      <a:lnTo>
                        <a:pt x="584365" y="93145"/>
                      </a:lnTo>
                      <a:lnTo>
                        <a:pt x="584365" y="44962"/>
                      </a:lnTo>
                      <a:lnTo>
                        <a:pt x="481555" y="44962"/>
                      </a:lnTo>
                      <a:lnTo>
                        <a:pt x="481555" y="19329"/>
                      </a:lnTo>
                      <a:lnTo>
                        <a:pt x="253524" y="19329"/>
                      </a:lnTo>
                      <a:lnTo>
                        <a:pt x="253524" y="0"/>
                      </a:lnTo>
                      <a:lnTo>
                        <a:pt x="0" y="0"/>
                      </a:lnTo>
                    </a:path>
                  </a:pathLst>
                </a:custGeom>
                <a:noFill/>
                <a:ln w="254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72727"/>
                    </a:solidFill>
                    <a:effectLst/>
                    <a:uLnTx/>
                    <a:uFillTx/>
                    <a:latin typeface="Poppins Light"/>
                    <a:ea typeface="+mn-ea"/>
                    <a:cs typeface="+mn-cs"/>
                  </a:endParaRPr>
                </a:p>
              </p:txBody>
            </p:sp>
          </p:grpSp>
        </p:grpSp>
        <p:sp>
          <p:nvSpPr>
            <p:cNvPr id="56" name="Rounded Rectangle 57">
              <a:extLst>
                <a:ext uri="{FF2B5EF4-FFF2-40B4-BE49-F238E27FC236}">
                  <a16:creationId xmlns:a16="http://schemas.microsoft.com/office/drawing/2014/main" id="{742F2613-396E-4EE2-BC9F-FBCF68DEFDA6}"/>
                </a:ext>
              </a:extLst>
            </p:cNvPr>
            <p:cNvSpPr/>
            <p:nvPr/>
          </p:nvSpPr>
          <p:spPr>
            <a:xfrm>
              <a:off x="4105333" y="1145413"/>
              <a:ext cx="4566557" cy="4593984"/>
            </a:xfrm>
            <a:prstGeom prst="roundRect">
              <a:avLst>
                <a:gd name="adj" fmla="val 5052"/>
              </a:avLst>
            </a:prstGeom>
            <a:no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57" name="Round Same Side Corner Rectangle 58">
              <a:extLst>
                <a:ext uri="{FF2B5EF4-FFF2-40B4-BE49-F238E27FC236}">
                  <a16:creationId xmlns:a16="http://schemas.microsoft.com/office/drawing/2014/main" id="{1AE1754F-30E5-4450-A5A5-8C1ECD0DB097}"/>
                </a:ext>
              </a:extLst>
            </p:cNvPr>
            <p:cNvSpPr/>
            <p:nvPr/>
          </p:nvSpPr>
          <p:spPr>
            <a:xfrm>
              <a:off x="4105333" y="1145413"/>
              <a:ext cx="4566557" cy="309600"/>
            </a:xfrm>
            <a:prstGeom prst="round2SameRect">
              <a:avLst>
                <a:gd name="adj1" fmla="val 50000"/>
                <a:gd name="adj2" fmla="val 0"/>
              </a:avLst>
            </a:prstGeom>
            <a:solidFill>
              <a:schemeClr val="accent2"/>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Poppins Light"/>
                  <a:ea typeface="+mn-ea"/>
                  <a:cs typeface="+mn-cs"/>
                </a:rPr>
                <a:t>Effect of </a:t>
              </a:r>
              <a:r>
                <a:rPr kumimoji="0" lang="en-GB" sz="1400" b="1" i="0" u="none" strike="noStrike" kern="1200" cap="none" spc="0" normalizeH="0" baseline="0" noProof="0" dirty="0" err="1">
                  <a:ln>
                    <a:noFill/>
                  </a:ln>
                  <a:solidFill>
                    <a:prstClr val="white"/>
                  </a:solidFill>
                  <a:effectLst/>
                  <a:uLnTx/>
                  <a:uFillTx/>
                  <a:latin typeface="Poppins Light"/>
                  <a:ea typeface="+mn-ea"/>
                  <a:cs typeface="+mn-cs"/>
                </a:rPr>
                <a:t>TTh</a:t>
              </a:r>
              <a:r>
                <a:rPr kumimoji="0" lang="en-GB" sz="1400" b="1" i="0" u="none" strike="noStrike" kern="1200" cap="none" spc="0" normalizeH="0" baseline="0" noProof="0" dirty="0">
                  <a:ln>
                    <a:noFill/>
                  </a:ln>
                  <a:solidFill>
                    <a:prstClr val="white"/>
                  </a:solidFill>
                  <a:effectLst/>
                  <a:uLnTx/>
                  <a:uFillTx/>
                  <a:latin typeface="Poppins Light"/>
                  <a:ea typeface="+mn-ea"/>
                  <a:cs typeface="+mn-cs"/>
                </a:rPr>
                <a:t> on mortality among men with T2DM (N=581)</a:t>
              </a:r>
              <a:endParaRPr kumimoji="0" lang="en-GB" sz="1400" b="1" i="0" u="none" strike="noStrike" kern="1200" cap="none" spc="0" normalizeH="0" baseline="30000" noProof="0" dirty="0">
                <a:ln>
                  <a:noFill/>
                </a:ln>
                <a:solidFill>
                  <a:prstClr val="white"/>
                </a:solidFill>
                <a:effectLst/>
                <a:uLnTx/>
                <a:uFillTx/>
                <a:latin typeface="Poppins Light"/>
                <a:ea typeface="+mn-ea"/>
                <a:cs typeface="+mn-cs"/>
              </a:endParaRPr>
            </a:p>
          </p:txBody>
        </p:sp>
      </p:grpSp>
    </p:spTree>
    <p:extLst>
      <p:ext uri="{BB962C8B-B14F-4D97-AF65-F5344CB8AC3E}">
        <p14:creationId xmlns:p14="http://schemas.microsoft.com/office/powerpoint/2010/main" val="22222099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574" y="215030"/>
            <a:ext cx="11354539" cy="834047"/>
          </a:xfrm>
        </p:spPr>
        <p:txBody>
          <a:bodyPr>
            <a:noAutofit/>
          </a:bodyPr>
          <a:lstStyle/>
          <a:p>
            <a:pPr algn="ctr"/>
            <a:r>
              <a:rPr lang="en-GB" sz="2600" dirty="0">
                <a:solidFill>
                  <a:schemeClr val="accent5"/>
                </a:solidFill>
              </a:rPr>
              <a:t>Long-term </a:t>
            </a:r>
            <a:r>
              <a:rPr lang="en-GB" sz="2600" dirty="0" err="1">
                <a:solidFill>
                  <a:schemeClr val="accent5"/>
                </a:solidFill>
              </a:rPr>
              <a:t>TTh</a:t>
            </a:r>
            <a:r>
              <a:rPr lang="en-GB" sz="2600" dirty="0">
                <a:solidFill>
                  <a:schemeClr val="accent5"/>
                </a:solidFill>
              </a:rPr>
              <a:t> use in men with hypogonadism prevents progression from prediabetes to T2DM and improves glycaemic control, lipid profile and AMS scale score</a:t>
            </a:r>
          </a:p>
        </p:txBody>
      </p:sp>
      <p:sp>
        <p:nvSpPr>
          <p:cNvPr id="5" name="TextBox 4"/>
          <p:cNvSpPr txBox="1"/>
          <p:nvPr/>
        </p:nvSpPr>
        <p:spPr>
          <a:xfrm>
            <a:off x="1726347" y="6028962"/>
            <a:ext cx="9144001" cy="400110"/>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solidFill>
                <a:effectLst/>
                <a:uLnTx/>
                <a:uFillTx/>
                <a:ea typeface="+mn-ea"/>
                <a:cs typeface="+mn-cs"/>
              </a:rPr>
              <a:t>AMS, Aging Males’ Symptoms; HbA</a:t>
            </a:r>
            <a:r>
              <a:rPr kumimoji="0" lang="en-GB" sz="1000" b="0" i="0" u="none" strike="noStrike" kern="1200" cap="none" spc="0" normalizeH="0" baseline="-25000" noProof="0" dirty="0">
                <a:ln>
                  <a:noFill/>
                </a:ln>
                <a:solidFill>
                  <a:schemeClr val="accent5"/>
                </a:solidFill>
                <a:effectLst/>
                <a:uLnTx/>
                <a:uFillTx/>
                <a:ea typeface="+mn-ea"/>
                <a:cs typeface="+mn-cs"/>
              </a:rPr>
              <a:t>1c</a:t>
            </a:r>
            <a:r>
              <a:rPr kumimoji="0" lang="en-GB" sz="1000" b="0" i="0" u="none" strike="noStrike" kern="1200" cap="none" spc="0" normalizeH="0" baseline="0" noProof="0" dirty="0">
                <a:ln>
                  <a:noFill/>
                </a:ln>
                <a:solidFill>
                  <a:schemeClr val="accent5"/>
                </a:solidFill>
                <a:effectLst/>
                <a:uLnTx/>
                <a:uFillTx/>
                <a:ea typeface="+mn-ea"/>
                <a:cs typeface="+mn-cs"/>
              </a:rPr>
              <a:t>, glycated haemoglobin; T2DM, type 2 diabetes mellitus; </a:t>
            </a:r>
            <a:r>
              <a:rPr kumimoji="0" lang="en-GB" sz="1000" b="0" i="0" u="none" strike="noStrike" kern="1200" cap="none" spc="0" normalizeH="0" baseline="0" noProof="0" dirty="0" err="1">
                <a:ln>
                  <a:noFill/>
                </a:ln>
                <a:solidFill>
                  <a:schemeClr val="accent5"/>
                </a:solidFill>
                <a:effectLst/>
                <a:uLnTx/>
                <a:uFillTx/>
                <a:ea typeface="+mn-ea"/>
                <a:cs typeface="+mn-cs"/>
              </a:rPr>
              <a:t>TTh</a:t>
            </a:r>
            <a:r>
              <a:rPr kumimoji="0" lang="en-GB" sz="1000" b="0" i="0" u="none" strike="noStrike" kern="1200" cap="none" spc="0" normalizeH="0" baseline="0" noProof="0" dirty="0">
                <a:ln>
                  <a:noFill/>
                </a:ln>
                <a:solidFill>
                  <a:schemeClr val="accent5"/>
                </a:solidFill>
                <a:effectLst/>
                <a:uLnTx/>
                <a:uFillTx/>
                <a:ea typeface="+mn-ea"/>
                <a:cs typeface="+mn-cs"/>
              </a:rPr>
              <a:t>, testosterone therapy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chemeClr val="accent5"/>
                </a:solidFill>
                <a:effectLst/>
                <a:uLnTx/>
                <a:uFillTx/>
                <a:ea typeface="+mn-ea"/>
                <a:cs typeface="+mn-cs"/>
              </a:rPr>
              <a:t>Yassin A </a:t>
            </a:r>
            <a:r>
              <a:rPr kumimoji="0" lang="it-IT" sz="1000" b="0" i="1" u="none" strike="noStrike" kern="1200" cap="none" spc="0" normalizeH="0" baseline="0" noProof="0" dirty="0">
                <a:ln>
                  <a:noFill/>
                </a:ln>
                <a:solidFill>
                  <a:schemeClr val="accent5"/>
                </a:solidFill>
                <a:effectLst/>
                <a:uLnTx/>
                <a:uFillTx/>
                <a:ea typeface="+mn-ea"/>
                <a:cs typeface="+mn-cs"/>
              </a:rPr>
              <a:t>et al. Diabetes Care</a:t>
            </a:r>
            <a:r>
              <a:rPr kumimoji="0" lang="it-IT" sz="1000" b="0" i="0" u="none" strike="noStrike" kern="1200" cap="none" spc="0" normalizeH="0" baseline="0" noProof="0" dirty="0">
                <a:ln>
                  <a:noFill/>
                </a:ln>
                <a:solidFill>
                  <a:schemeClr val="accent5"/>
                </a:solidFill>
                <a:effectLst/>
                <a:uLnTx/>
                <a:uFillTx/>
                <a:ea typeface="+mn-ea"/>
                <a:cs typeface="+mn-cs"/>
              </a:rPr>
              <a:t> 2019;42:1104–11.</a:t>
            </a:r>
            <a:endParaRPr kumimoji="0" lang="en-GB" sz="1000" b="0" i="0" u="none" strike="noStrike" kern="1200" cap="none" spc="0" normalizeH="0" baseline="0" noProof="0" dirty="0">
              <a:ln>
                <a:noFill/>
              </a:ln>
              <a:solidFill>
                <a:schemeClr val="accent5"/>
              </a:solidFill>
              <a:effectLst/>
              <a:uLnTx/>
              <a:uFillTx/>
              <a:ea typeface="+mn-ea"/>
              <a:cs typeface="+mn-cs"/>
            </a:endParaRPr>
          </a:p>
        </p:txBody>
      </p:sp>
      <p:grpSp>
        <p:nvGrpSpPr>
          <p:cNvPr id="4" name="Group 3"/>
          <p:cNvGrpSpPr/>
          <p:nvPr/>
        </p:nvGrpSpPr>
        <p:grpSpPr>
          <a:xfrm>
            <a:off x="932156" y="1143003"/>
            <a:ext cx="9735846" cy="1036221"/>
            <a:chOff x="850550" y="1252331"/>
            <a:chExt cx="7667285" cy="1036221"/>
          </a:xfrm>
        </p:grpSpPr>
        <p:grpSp>
          <p:nvGrpSpPr>
            <p:cNvPr id="70" name="Group 69"/>
            <p:cNvGrpSpPr/>
            <p:nvPr/>
          </p:nvGrpSpPr>
          <p:grpSpPr>
            <a:xfrm>
              <a:off x="850550" y="1458295"/>
              <a:ext cx="7667285" cy="785228"/>
              <a:chOff x="1697341" y="3946547"/>
              <a:chExt cx="7667285" cy="785228"/>
            </a:xfrm>
          </p:grpSpPr>
          <p:sp>
            <p:nvSpPr>
              <p:cNvPr id="76" name="Rounded Rectangle 75"/>
              <p:cNvSpPr/>
              <p:nvPr/>
            </p:nvSpPr>
            <p:spPr>
              <a:xfrm>
                <a:off x="1697341" y="3946547"/>
                <a:ext cx="7667285" cy="785228"/>
              </a:xfrm>
              <a:prstGeom prst="roundRect">
                <a:avLst>
                  <a:gd name="adj" fmla="val 11807"/>
                </a:avLst>
              </a:prstGeom>
              <a:solidFill>
                <a:schemeClr val="accent1"/>
              </a:solidFill>
              <a:ln w="57150" cap="flat" cmpd="sng" algn="ctr">
                <a:solidFill>
                  <a:schemeClr val="tx2"/>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77" name="TextBox 76"/>
              <p:cNvSpPr txBox="1"/>
              <p:nvPr/>
            </p:nvSpPr>
            <p:spPr>
              <a:xfrm>
                <a:off x="2703222" y="4015996"/>
                <a:ext cx="6661404" cy="646331"/>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600"/>
                  </a:spcBef>
                  <a:spcAft>
                    <a:spcPts val="0"/>
                  </a:spcAft>
                  <a:buClr>
                    <a:prstClr val="white"/>
                  </a:buClr>
                  <a:buSzTx/>
                  <a:buFontTx/>
                  <a:buNone/>
                  <a:tabLst/>
                  <a:defRPr/>
                </a:pPr>
                <a:r>
                  <a:rPr kumimoji="0" lang="en-GB" sz="1800" b="0" i="0" u="none" strike="noStrike" kern="1200" cap="none" spc="0" normalizeH="0" baseline="0" noProof="0" dirty="0">
                    <a:ln>
                      <a:noFill/>
                    </a:ln>
                    <a:solidFill>
                      <a:prstClr val="white"/>
                    </a:solidFill>
                    <a:effectLst/>
                    <a:uLnTx/>
                    <a:uFillTx/>
                    <a:ea typeface="+mn-ea"/>
                    <a:cs typeface="+mn-cs"/>
                  </a:rPr>
                  <a:t>Long-term registry study to evaluate whether </a:t>
                </a:r>
                <a:r>
                  <a:rPr kumimoji="0" lang="en-GB" sz="1800" b="0" i="0" u="none" strike="noStrike" kern="1200" cap="none" spc="0" normalizeH="0" baseline="0" noProof="0" dirty="0" err="1">
                    <a:ln>
                      <a:noFill/>
                    </a:ln>
                    <a:solidFill>
                      <a:prstClr val="white"/>
                    </a:solidFill>
                    <a:effectLst/>
                    <a:uLnTx/>
                    <a:uFillTx/>
                    <a:ea typeface="+mn-ea"/>
                    <a:cs typeface="+mn-cs"/>
                  </a:rPr>
                  <a:t>TTh</a:t>
                </a:r>
                <a:r>
                  <a:rPr kumimoji="0" lang="en-GB" sz="1800" b="0" i="0" u="none" strike="noStrike" kern="1200" cap="none" spc="0" normalizeH="0" baseline="0" noProof="0" dirty="0">
                    <a:ln>
                      <a:noFill/>
                    </a:ln>
                    <a:solidFill>
                      <a:prstClr val="white"/>
                    </a:solidFill>
                    <a:effectLst/>
                    <a:uLnTx/>
                    <a:uFillTx/>
                    <a:ea typeface="+mn-ea"/>
                    <a:cs typeface="+mn-cs"/>
                  </a:rPr>
                  <a:t> use in men with hypogonadism and prediabetes prevents progression to T2DM</a:t>
                </a:r>
              </a:p>
            </p:txBody>
          </p:sp>
        </p:grpSp>
        <p:grpSp>
          <p:nvGrpSpPr>
            <p:cNvPr id="71" name="Group 70"/>
            <p:cNvGrpSpPr/>
            <p:nvPr/>
          </p:nvGrpSpPr>
          <p:grpSpPr>
            <a:xfrm>
              <a:off x="861113" y="1252331"/>
              <a:ext cx="995318" cy="1036221"/>
              <a:chOff x="4706938" y="1981200"/>
              <a:chExt cx="2781300" cy="2895600"/>
            </a:xfrm>
          </p:grpSpPr>
          <p:sp>
            <p:nvSpPr>
              <p:cNvPr id="72" name="Freeform 71"/>
              <p:cNvSpPr/>
              <p:nvPr/>
            </p:nvSpPr>
            <p:spPr>
              <a:xfrm>
                <a:off x="5060950" y="2254250"/>
                <a:ext cx="1339850" cy="1320800"/>
              </a:xfrm>
              <a:custGeom>
                <a:avLst/>
                <a:gdLst>
                  <a:gd name="connsiteX0" fmla="*/ 0 w 1339850"/>
                  <a:gd name="connsiteY0" fmla="*/ 184150 h 1320800"/>
                  <a:gd name="connsiteX1" fmla="*/ 196850 w 1339850"/>
                  <a:gd name="connsiteY1" fmla="*/ 0 h 1320800"/>
                  <a:gd name="connsiteX2" fmla="*/ 425450 w 1339850"/>
                  <a:gd name="connsiteY2" fmla="*/ 234950 h 1320800"/>
                  <a:gd name="connsiteX3" fmla="*/ 501650 w 1339850"/>
                  <a:gd name="connsiteY3" fmla="*/ 190500 h 1320800"/>
                  <a:gd name="connsiteX4" fmla="*/ 1187450 w 1339850"/>
                  <a:gd name="connsiteY4" fmla="*/ 869950 h 1320800"/>
                  <a:gd name="connsiteX5" fmla="*/ 1168400 w 1339850"/>
                  <a:gd name="connsiteY5" fmla="*/ 971550 h 1320800"/>
                  <a:gd name="connsiteX6" fmla="*/ 1339850 w 1339850"/>
                  <a:gd name="connsiteY6" fmla="*/ 1155700 h 1320800"/>
                  <a:gd name="connsiteX7" fmla="*/ 1162050 w 1339850"/>
                  <a:gd name="connsiteY7" fmla="*/ 1320800 h 1320800"/>
                  <a:gd name="connsiteX8" fmla="*/ 996950 w 1339850"/>
                  <a:gd name="connsiteY8" fmla="*/ 1168400 h 1320800"/>
                  <a:gd name="connsiteX9" fmla="*/ 895350 w 1339850"/>
                  <a:gd name="connsiteY9" fmla="*/ 1193800 h 1320800"/>
                  <a:gd name="connsiteX10" fmla="*/ 742950 w 1339850"/>
                  <a:gd name="connsiteY10" fmla="*/ 1066800 h 1320800"/>
                  <a:gd name="connsiteX11" fmla="*/ 869950 w 1339850"/>
                  <a:gd name="connsiteY11" fmla="*/ 920750 h 1320800"/>
                  <a:gd name="connsiteX12" fmla="*/ 863600 w 1339850"/>
                  <a:gd name="connsiteY12" fmla="*/ 698500 h 1320800"/>
                  <a:gd name="connsiteX13" fmla="*/ 723900 w 1339850"/>
                  <a:gd name="connsiteY13" fmla="*/ 546100 h 1320800"/>
                  <a:gd name="connsiteX14" fmla="*/ 558800 w 1339850"/>
                  <a:gd name="connsiteY14" fmla="*/ 457200 h 1320800"/>
                  <a:gd name="connsiteX15" fmla="*/ 368300 w 1339850"/>
                  <a:gd name="connsiteY15" fmla="*/ 508000 h 1320800"/>
                  <a:gd name="connsiteX16" fmla="*/ 254000 w 1339850"/>
                  <a:gd name="connsiteY16" fmla="*/ 590550 h 1320800"/>
                  <a:gd name="connsiteX17" fmla="*/ 184150 w 1339850"/>
                  <a:gd name="connsiteY17" fmla="*/ 482600 h 1320800"/>
                  <a:gd name="connsiteX18" fmla="*/ 228600 w 1339850"/>
                  <a:gd name="connsiteY18" fmla="*/ 355600 h 1320800"/>
                  <a:gd name="connsiteX19" fmla="*/ 184150 w 1339850"/>
                  <a:gd name="connsiteY19" fmla="*/ 361950 h 1320800"/>
                  <a:gd name="connsiteX20" fmla="*/ 0 w 1339850"/>
                  <a:gd name="connsiteY20" fmla="*/ 18415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9850" h="1320800">
                    <a:moveTo>
                      <a:pt x="0" y="184150"/>
                    </a:moveTo>
                    <a:lnTo>
                      <a:pt x="196850" y="0"/>
                    </a:lnTo>
                    <a:lnTo>
                      <a:pt x="425450" y="234950"/>
                    </a:lnTo>
                    <a:lnTo>
                      <a:pt x="501650" y="190500"/>
                    </a:lnTo>
                    <a:lnTo>
                      <a:pt x="1187450" y="869950"/>
                    </a:lnTo>
                    <a:lnTo>
                      <a:pt x="1168400" y="971550"/>
                    </a:lnTo>
                    <a:lnTo>
                      <a:pt x="1339850" y="1155700"/>
                    </a:lnTo>
                    <a:lnTo>
                      <a:pt x="1162050" y="1320800"/>
                    </a:lnTo>
                    <a:lnTo>
                      <a:pt x="996950" y="1168400"/>
                    </a:lnTo>
                    <a:lnTo>
                      <a:pt x="895350" y="1193800"/>
                    </a:lnTo>
                    <a:lnTo>
                      <a:pt x="742950" y="1066800"/>
                    </a:lnTo>
                    <a:lnTo>
                      <a:pt x="869950" y="920750"/>
                    </a:lnTo>
                    <a:lnTo>
                      <a:pt x="863600" y="698500"/>
                    </a:lnTo>
                    <a:lnTo>
                      <a:pt x="723900" y="546100"/>
                    </a:lnTo>
                    <a:lnTo>
                      <a:pt x="558800" y="457200"/>
                    </a:lnTo>
                    <a:lnTo>
                      <a:pt x="368300" y="508000"/>
                    </a:lnTo>
                    <a:lnTo>
                      <a:pt x="254000" y="590550"/>
                    </a:lnTo>
                    <a:lnTo>
                      <a:pt x="184150" y="482600"/>
                    </a:lnTo>
                    <a:lnTo>
                      <a:pt x="228600" y="355600"/>
                    </a:lnTo>
                    <a:lnTo>
                      <a:pt x="184150" y="361950"/>
                    </a:lnTo>
                    <a:lnTo>
                      <a:pt x="0" y="184150"/>
                    </a:lnTo>
                    <a:close/>
                  </a:path>
                </a:pathLst>
              </a:custGeom>
              <a:solidFill>
                <a:srgbClr val="C0C0C0"/>
              </a:solidFill>
              <a:ln w="25400" cap="flat" cmpd="sng" algn="ctr">
                <a:solidFill>
                  <a:srgbClr val="C0C0C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0" cap="none" spc="0" normalizeH="0" baseline="0" noProof="0">
                  <a:ln>
                    <a:noFill/>
                  </a:ln>
                  <a:solidFill>
                    <a:srgbClr val="FFFFFF"/>
                  </a:solidFill>
                  <a:effectLst/>
                  <a:uLnTx/>
                  <a:uFillTx/>
                  <a:latin typeface="Calibri"/>
                  <a:ea typeface="+mn-ea"/>
                  <a:cs typeface="+mn-cs"/>
                </a:endParaRPr>
              </a:p>
            </p:txBody>
          </p:sp>
          <p:sp>
            <p:nvSpPr>
              <p:cNvPr id="73" name="Freeform 72"/>
              <p:cNvSpPr/>
              <p:nvPr/>
            </p:nvSpPr>
            <p:spPr>
              <a:xfrm>
                <a:off x="5060950" y="3194050"/>
                <a:ext cx="2057400" cy="1371600"/>
              </a:xfrm>
              <a:custGeom>
                <a:avLst/>
                <a:gdLst>
                  <a:gd name="connsiteX0" fmla="*/ 190500 w 2057400"/>
                  <a:gd name="connsiteY0" fmla="*/ 0 h 1371600"/>
                  <a:gd name="connsiteX1" fmla="*/ 95250 w 2057400"/>
                  <a:gd name="connsiteY1" fmla="*/ 304800 h 1371600"/>
                  <a:gd name="connsiteX2" fmla="*/ 88900 w 2057400"/>
                  <a:gd name="connsiteY2" fmla="*/ 539750 h 1371600"/>
                  <a:gd name="connsiteX3" fmla="*/ 114300 w 2057400"/>
                  <a:gd name="connsiteY3" fmla="*/ 704850 h 1371600"/>
                  <a:gd name="connsiteX4" fmla="*/ 158750 w 2057400"/>
                  <a:gd name="connsiteY4" fmla="*/ 812800 h 1371600"/>
                  <a:gd name="connsiteX5" fmla="*/ 254000 w 2057400"/>
                  <a:gd name="connsiteY5" fmla="*/ 990600 h 1371600"/>
                  <a:gd name="connsiteX6" fmla="*/ 165100 w 2057400"/>
                  <a:gd name="connsiteY6" fmla="*/ 1041400 h 1371600"/>
                  <a:gd name="connsiteX7" fmla="*/ 63500 w 2057400"/>
                  <a:gd name="connsiteY7" fmla="*/ 1136650 h 1371600"/>
                  <a:gd name="connsiteX8" fmla="*/ 0 w 2057400"/>
                  <a:gd name="connsiteY8" fmla="*/ 1225550 h 1371600"/>
                  <a:gd name="connsiteX9" fmla="*/ 19050 w 2057400"/>
                  <a:gd name="connsiteY9" fmla="*/ 1320800 h 1371600"/>
                  <a:gd name="connsiteX10" fmla="*/ 114300 w 2057400"/>
                  <a:gd name="connsiteY10" fmla="*/ 1371600 h 1371600"/>
                  <a:gd name="connsiteX11" fmla="*/ 1987550 w 2057400"/>
                  <a:gd name="connsiteY11" fmla="*/ 1358900 h 1371600"/>
                  <a:gd name="connsiteX12" fmla="*/ 2025650 w 2057400"/>
                  <a:gd name="connsiteY12" fmla="*/ 1295400 h 1371600"/>
                  <a:gd name="connsiteX13" fmla="*/ 1993900 w 2057400"/>
                  <a:gd name="connsiteY13" fmla="*/ 1117600 h 1371600"/>
                  <a:gd name="connsiteX14" fmla="*/ 1898650 w 2057400"/>
                  <a:gd name="connsiteY14" fmla="*/ 1060450 h 1371600"/>
                  <a:gd name="connsiteX15" fmla="*/ 1790700 w 2057400"/>
                  <a:gd name="connsiteY15" fmla="*/ 1022350 h 1371600"/>
                  <a:gd name="connsiteX16" fmla="*/ 1765300 w 2057400"/>
                  <a:gd name="connsiteY16" fmla="*/ 984250 h 1371600"/>
                  <a:gd name="connsiteX17" fmla="*/ 1879600 w 2057400"/>
                  <a:gd name="connsiteY17" fmla="*/ 781050 h 1371600"/>
                  <a:gd name="connsiteX18" fmla="*/ 1968500 w 2057400"/>
                  <a:gd name="connsiteY18" fmla="*/ 781050 h 1371600"/>
                  <a:gd name="connsiteX19" fmla="*/ 2057400 w 2057400"/>
                  <a:gd name="connsiteY19" fmla="*/ 704850 h 1371600"/>
                  <a:gd name="connsiteX20" fmla="*/ 1968500 w 2057400"/>
                  <a:gd name="connsiteY20" fmla="*/ 596900 h 1371600"/>
                  <a:gd name="connsiteX21" fmla="*/ 1104900 w 2057400"/>
                  <a:gd name="connsiteY21" fmla="*/ 609600 h 1371600"/>
                  <a:gd name="connsiteX22" fmla="*/ 1022350 w 2057400"/>
                  <a:gd name="connsiteY22" fmla="*/ 673100 h 1371600"/>
                  <a:gd name="connsiteX23" fmla="*/ 1022350 w 2057400"/>
                  <a:gd name="connsiteY23" fmla="*/ 730250 h 1371600"/>
                  <a:gd name="connsiteX24" fmla="*/ 1104900 w 2057400"/>
                  <a:gd name="connsiteY24" fmla="*/ 781050 h 1371600"/>
                  <a:gd name="connsiteX25" fmla="*/ 1428750 w 2057400"/>
                  <a:gd name="connsiteY25" fmla="*/ 774700 h 1371600"/>
                  <a:gd name="connsiteX26" fmla="*/ 1390650 w 2057400"/>
                  <a:gd name="connsiteY26" fmla="*/ 869950 h 1371600"/>
                  <a:gd name="connsiteX27" fmla="*/ 1212850 w 2057400"/>
                  <a:gd name="connsiteY27" fmla="*/ 958850 h 1371600"/>
                  <a:gd name="connsiteX28" fmla="*/ 984250 w 2057400"/>
                  <a:gd name="connsiteY28" fmla="*/ 1003300 h 1371600"/>
                  <a:gd name="connsiteX29" fmla="*/ 819150 w 2057400"/>
                  <a:gd name="connsiteY29" fmla="*/ 958850 h 1371600"/>
                  <a:gd name="connsiteX30" fmla="*/ 654050 w 2057400"/>
                  <a:gd name="connsiteY30" fmla="*/ 889000 h 1371600"/>
                  <a:gd name="connsiteX31" fmla="*/ 558800 w 2057400"/>
                  <a:gd name="connsiteY31" fmla="*/ 768350 h 1371600"/>
                  <a:gd name="connsiteX32" fmla="*/ 533400 w 2057400"/>
                  <a:gd name="connsiteY32" fmla="*/ 704850 h 1371600"/>
                  <a:gd name="connsiteX33" fmla="*/ 546100 w 2057400"/>
                  <a:gd name="connsiteY33" fmla="*/ 692150 h 1371600"/>
                  <a:gd name="connsiteX34" fmla="*/ 488950 w 2057400"/>
                  <a:gd name="connsiteY34" fmla="*/ 577850 h 1371600"/>
                  <a:gd name="connsiteX35" fmla="*/ 476250 w 2057400"/>
                  <a:gd name="connsiteY35" fmla="*/ 546100 h 1371600"/>
                  <a:gd name="connsiteX36" fmla="*/ 463550 w 2057400"/>
                  <a:gd name="connsiteY36" fmla="*/ 387350 h 1371600"/>
                  <a:gd name="connsiteX37" fmla="*/ 476250 w 2057400"/>
                  <a:gd name="connsiteY37" fmla="*/ 203200 h 1371600"/>
                  <a:gd name="connsiteX38" fmla="*/ 342900 w 2057400"/>
                  <a:gd name="connsiteY38" fmla="*/ 133350 h 1371600"/>
                  <a:gd name="connsiteX39" fmla="*/ 190500 w 2057400"/>
                  <a:gd name="connsiteY3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57400" h="1371600">
                    <a:moveTo>
                      <a:pt x="190500" y="0"/>
                    </a:moveTo>
                    <a:lnTo>
                      <a:pt x="95250" y="304800"/>
                    </a:lnTo>
                    <a:lnTo>
                      <a:pt x="88900" y="539750"/>
                    </a:lnTo>
                    <a:lnTo>
                      <a:pt x="114300" y="704850"/>
                    </a:lnTo>
                    <a:lnTo>
                      <a:pt x="158750" y="812800"/>
                    </a:lnTo>
                    <a:lnTo>
                      <a:pt x="254000" y="990600"/>
                    </a:lnTo>
                    <a:lnTo>
                      <a:pt x="165100" y="1041400"/>
                    </a:lnTo>
                    <a:lnTo>
                      <a:pt x="63500" y="1136650"/>
                    </a:lnTo>
                    <a:lnTo>
                      <a:pt x="0" y="1225550"/>
                    </a:lnTo>
                    <a:lnTo>
                      <a:pt x="19050" y="1320800"/>
                    </a:lnTo>
                    <a:lnTo>
                      <a:pt x="114300" y="1371600"/>
                    </a:lnTo>
                    <a:lnTo>
                      <a:pt x="1987550" y="1358900"/>
                    </a:lnTo>
                    <a:lnTo>
                      <a:pt x="2025650" y="1295400"/>
                    </a:lnTo>
                    <a:lnTo>
                      <a:pt x="1993900" y="1117600"/>
                    </a:lnTo>
                    <a:lnTo>
                      <a:pt x="1898650" y="1060450"/>
                    </a:lnTo>
                    <a:lnTo>
                      <a:pt x="1790700" y="1022350"/>
                    </a:lnTo>
                    <a:lnTo>
                      <a:pt x="1765300" y="984250"/>
                    </a:lnTo>
                    <a:lnTo>
                      <a:pt x="1879600" y="781050"/>
                    </a:lnTo>
                    <a:lnTo>
                      <a:pt x="1968500" y="781050"/>
                    </a:lnTo>
                    <a:lnTo>
                      <a:pt x="2057400" y="704850"/>
                    </a:lnTo>
                    <a:lnTo>
                      <a:pt x="1968500" y="596900"/>
                    </a:lnTo>
                    <a:lnTo>
                      <a:pt x="1104900" y="609600"/>
                    </a:lnTo>
                    <a:lnTo>
                      <a:pt x="1022350" y="673100"/>
                    </a:lnTo>
                    <a:lnTo>
                      <a:pt x="1022350" y="730250"/>
                    </a:lnTo>
                    <a:lnTo>
                      <a:pt x="1104900" y="781050"/>
                    </a:lnTo>
                    <a:lnTo>
                      <a:pt x="1428750" y="774700"/>
                    </a:lnTo>
                    <a:lnTo>
                      <a:pt x="1390650" y="869950"/>
                    </a:lnTo>
                    <a:lnTo>
                      <a:pt x="1212850" y="958850"/>
                    </a:lnTo>
                    <a:lnTo>
                      <a:pt x="984250" y="1003300"/>
                    </a:lnTo>
                    <a:lnTo>
                      <a:pt x="819150" y="958850"/>
                    </a:lnTo>
                    <a:lnTo>
                      <a:pt x="654050" y="889000"/>
                    </a:lnTo>
                    <a:lnTo>
                      <a:pt x="558800" y="768350"/>
                    </a:lnTo>
                    <a:lnTo>
                      <a:pt x="533400" y="704850"/>
                    </a:lnTo>
                    <a:lnTo>
                      <a:pt x="546100" y="692150"/>
                    </a:lnTo>
                    <a:lnTo>
                      <a:pt x="488950" y="577850"/>
                    </a:lnTo>
                    <a:lnTo>
                      <a:pt x="476250" y="546100"/>
                    </a:lnTo>
                    <a:lnTo>
                      <a:pt x="463550" y="387350"/>
                    </a:lnTo>
                    <a:lnTo>
                      <a:pt x="476250" y="203200"/>
                    </a:lnTo>
                    <a:lnTo>
                      <a:pt x="342900" y="133350"/>
                    </a:lnTo>
                    <a:lnTo>
                      <a:pt x="190500" y="0"/>
                    </a:lnTo>
                    <a:close/>
                  </a:path>
                </a:pathLst>
              </a:custGeom>
              <a:solidFill>
                <a:srgbClr val="C0C0C0"/>
              </a:solidFill>
              <a:ln w="25400" cap="flat" cmpd="sng" algn="ctr">
                <a:solidFill>
                  <a:srgbClr val="C0C0C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0" cap="none" spc="0" normalizeH="0" baseline="0" noProof="0">
                  <a:ln>
                    <a:noFill/>
                  </a:ln>
                  <a:solidFill>
                    <a:srgbClr val="FFFFFF"/>
                  </a:solidFill>
                  <a:effectLst/>
                  <a:uLnTx/>
                  <a:uFillTx/>
                  <a:latin typeface="Calibri"/>
                  <a:ea typeface="+mn-ea"/>
                  <a:cs typeface="+mn-cs"/>
                </a:endParaRPr>
              </a:p>
            </p:txBody>
          </p:sp>
          <p:sp>
            <p:nvSpPr>
              <p:cNvPr id="74" name="Oval 73"/>
              <p:cNvSpPr/>
              <p:nvPr/>
            </p:nvSpPr>
            <p:spPr>
              <a:xfrm>
                <a:off x="5289550" y="2769430"/>
                <a:ext cx="596900" cy="596900"/>
              </a:xfrm>
              <a:prstGeom prst="ellipse">
                <a:avLst/>
              </a:prstGeom>
              <a:solidFill>
                <a:srgbClr val="EFEFE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0" cap="none" spc="0" normalizeH="0" baseline="0" noProof="0">
                  <a:ln>
                    <a:noFill/>
                  </a:ln>
                  <a:solidFill>
                    <a:srgbClr val="FFFFFF"/>
                  </a:solidFill>
                  <a:effectLst/>
                  <a:uLnTx/>
                  <a:uFillTx/>
                  <a:latin typeface="Calibri"/>
                  <a:ea typeface="+mn-ea"/>
                  <a:cs typeface="+mn-cs"/>
                </a:endParaRPr>
              </a:p>
            </p:txBody>
          </p:sp>
          <p:pic>
            <p:nvPicPr>
              <p:cNvPr id="75" name="Picture 2"/>
              <p:cNvPicPr>
                <a:picLocks noChangeAspect="1" noChangeArrowheads="1"/>
              </p:cNvPicPr>
              <p:nvPr/>
            </p:nvPicPr>
            <p:blipFill>
              <a:blip r:embed="rId3" cstate="print">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a:off x="4706938" y="1981200"/>
                <a:ext cx="27813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3" name="Content Placeholder 2"/>
          <p:cNvSpPr>
            <a:spLocks noGrp="1"/>
          </p:cNvSpPr>
          <p:nvPr>
            <p:ph idx="1"/>
          </p:nvPr>
        </p:nvSpPr>
        <p:spPr>
          <a:xfrm>
            <a:off x="238219" y="2240602"/>
            <a:ext cx="11123719" cy="946600"/>
          </a:xfrm>
        </p:spPr>
        <p:txBody>
          <a:bodyPr>
            <a:noAutofit/>
          </a:bodyPr>
          <a:lstStyle/>
          <a:p>
            <a:pPr>
              <a:spcBef>
                <a:spcPts val="600"/>
              </a:spcBef>
            </a:pPr>
            <a:r>
              <a:rPr lang="en-GB" sz="1600" dirty="0">
                <a:solidFill>
                  <a:schemeClr val="accent5"/>
                </a:solidFill>
              </a:rPr>
              <a:t>In total, 316 men with prediabetes (HbA</a:t>
            </a:r>
            <a:r>
              <a:rPr lang="en-GB" sz="1600" baseline="-25000" dirty="0">
                <a:solidFill>
                  <a:schemeClr val="accent5"/>
                </a:solidFill>
              </a:rPr>
              <a:t>1c</a:t>
            </a:r>
            <a:r>
              <a:rPr lang="en-GB" sz="1600" dirty="0">
                <a:solidFill>
                  <a:schemeClr val="accent5"/>
                </a:solidFill>
              </a:rPr>
              <a:t> 5.7–6.4%) and total testosterone level ≤12.1 </a:t>
            </a:r>
            <a:r>
              <a:rPr lang="en-GB" sz="1600" dirty="0" err="1">
                <a:solidFill>
                  <a:schemeClr val="accent5"/>
                </a:solidFill>
              </a:rPr>
              <a:t>nmol</a:t>
            </a:r>
            <a:r>
              <a:rPr lang="en-GB" sz="1600" dirty="0">
                <a:solidFill>
                  <a:schemeClr val="accent5"/>
                </a:solidFill>
              </a:rPr>
              <a:t>/L plus symptoms of hypogonadism were analysed, of whom 229 received </a:t>
            </a:r>
            <a:r>
              <a:rPr lang="en-GB" sz="1600" dirty="0" err="1">
                <a:solidFill>
                  <a:schemeClr val="accent5"/>
                </a:solidFill>
              </a:rPr>
              <a:t>TTh</a:t>
            </a:r>
            <a:r>
              <a:rPr lang="en-GB" sz="1600" dirty="0">
                <a:solidFill>
                  <a:schemeClr val="accent5"/>
                </a:solidFill>
              </a:rPr>
              <a:t>, and 87 served as untreated controls</a:t>
            </a:r>
          </a:p>
        </p:txBody>
      </p:sp>
      <p:grpSp>
        <p:nvGrpSpPr>
          <p:cNvPr id="13" name="Group 12"/>
          <p:cNvGrpSpPr/>
          <p:nvPr/>
        </p:nvGrpSpPr>
        <p:grpSpPr>
          <a:xfrm>
            <a:off x="1773878" y="2714080"/>
            <a:ext cx="8303932" cy="3206865"/>
            <a:chOff x="576697" y="3004041"/>
            <a:chExt cx="7990606" cy="2760654"/>
          </a:xfrm>
        </p:grpSpPr>
        <p:grpSp>
          <p:nvGrpSpPr>
            <p:cNvPr id="45" name="Group 44">
              <a:extLst>
                <a:ext uri="{FF2B5EF4-FFF2-40B4-BE49-F238E27FC236}">
                  <a16:creationId xmlns:a16="http://schemas.microsoft.com/office/drawing/2014/main" id="{C283C4D4-00DB-412E-9DF2-BBA72C86032B}"/>
                </a:ext>
              </a:extLst>
            </p:cNvPr>
            <p:cNvGrpSpPr/>
            <p:nvPr/>
          </p:nvGrpSpPr>
          <p:grpSpPr>
            <a:xfrm>
              <a:off x="3500995" y="3493935"/>
              <a:ext cx="2380401" cy="166199"/>
              <a:chOff x="1721948" y="2836680"/>
              <a:chExt cx="2380401" cy="166199"/>
            </a:xfrm>
          </p:grpSpPr>
          <p:sp>
            <p:nvSpPr>
              <p:cNvPr id="199" name="TextBox 198">
                <a:extLst>
                  <a:ext uri="{FF2B5EF4-FFF2-40B4-BE49-F238E27FC236}">
                    <a16:creationId xmlns:a16="http://schemas.microsoft.com/office/drawing/2014/main" id="{ACFEBE17-3F33-43C5-BB78-73B936982656}"/>
                  </a:ext>
                </a:extLst>
              </p:cNvPr>
              <p:cNvSpPr txBox="1"/>
              <p:nvPr/>
            </p:nvSpPr>
            <p:spPr>
              <a:xfrm>
                <a:off x="1757476" y="2836680"/>
                <a:ext cx="2344873" cy="166199"/>
              </a:xfrm>
              <a:prstGeom prst="rect">
                <a:avLst/>
              </a:prstGeom>
              <a:noFill/>
            </p:spPr>
            <p:txBody>
              <a:bodyPr wrap="none" t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tab pos="625475" algn="l"/>
                    <a:tab pos="1500188" algn="l"/>
                  </a:tabLst>
                  <a:defRPr/>
                </a:pPr>
                <a:r>
                  <a:rPr kumimoji="0" lang="en-GB" sz="1200" b="0" i="0" u="none" strike="noStrike" kern="1200" cap="none" spc="0" normalizeH="0" baseline="0" noProof="0" dirty="0" err="1">
                    <a:ln>
                      <a:noFill/>
                    </a:ln>
                    <a:solidFill>
                      <a:srgbClr val="000000"/>
                    </a:solidFill>
                    <a:effectLst/>
                    <a:uLnTx/>
                    <a:uFillTx/>
                    <a:latin typeface="Calibri"/>
                    <a:ea typeface="+mn-ea"/>
                    <a:cs typeface="+mn-cs"/>
                  </a:rPr>
                  <a:t>TTh</a:t>
                </a:r>
                <a:r>
                  <a:rPr kumimoji="0" lang="en-GB" sz="1200" b="0" i="0" u="none" strike="noStrike" kern="1200" cap="none" spc="0" normalizeH="0" baseline="0" noProof="0" dirty="0">
                    <a:ln>
                      <a:noFill/>
                    </a:ln>
                    <a:solidFill>
                      <a:srgbClr val="000000"/>
                    </a:solidFill>
                    <a:effectLst/>
                    <a:uLnTx/>
                    <a:uFillTx/>
                    <a:latin typeface="Calibri"/>
                    <a:ea typeface="+mn-ea"/>
                    <a:cs typeface="+mn-cs"/>
                  </a:rPr>
                  <a:t>      	Placebo	Difference</a:t>
                </a:r>
              </a:p>
            </p:txBody>
          </p:sp>
          <p:sp>
            <p:nvSpPr>
              <p:cNvPr id="200" name="Oval 199">
                <a:extLst>
                  <a:ext uri="{FF2B5EF4-FFF2-40B4-BE49-F238E27FC236}">
                    <a16:creationId xmlns:a16="http://schemas.microsoft.com/office/drawing/2014/main" id="{21237260-870A-4492-9046-6C9C56BE7870}"/>
                  </a:ext>
                </a:extLst>
              </p:cNvPr>
              <p:cNvSpPr/>
              <p:nvPr/>
            </p:nvSpPr>
            <p:spPr>
              <a:xfrm>
                <a:off x="1721948" y="2883801"/>
                <a:ext cx="71957" cy="71957"/>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Oval 200">
                <a:extLst>
                  <a:ext uri="{FF2B5EF4-FFF2-40B4-BE49-F238E27FC236}">
                    <a16:creationId xmlns:a16="http://schemas.microsoft.com/office/drawing/2014/main" id="{180EA571-8629-4169-9361-017472FB404A}"/>
                  </a:ext>
                </a:extLst>
              </p:cNvPr>
              <p:cNvSpPr/>
              <p:nvPr/>
            </p:nvSpPr>
            <p:spPr>
              <a:xfrm>
                <a:off x="2351637" y="2883801"/>
                <a:ext cx="71957" cy="7195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02" name="Oval 201">
                <a:extLst>
                  <a:ext uri="{FF2B5EF4-FFF2-40B4-BE49-F238E27FC236}">
                    <a16:creationId xmlns:a16="http://schemas.microsoft.com/office/drawing/2014/main" id="{F658AA55-F528-4D3C-9174-F03EC40A2A3C}"/>
                  </a:ext>
                </a:extLst>
              </p:cNvPr>
              <p:cNvSpPr/>
              <p:nvPr/>
            </p:nvSpPr>
            <p:spPr>
              <a:xfrm>
                <a:off x="3207061" y="2883801"/>
                <a:ext cx="71957" cy="71957"/>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2" name="Group 11"/>
            <p:cNvGrpSpPr/>
            <p:nvPr/>
          </p:nvGrpSpPr>
          <p:grpSpPr>
            <a:xfrm>
              <a:off x="576697" y="3004041"/>
              <a:ext cx="7990606" cy="2760654"/>
              <a:chOff x="576697" y="2934468"/>
              <a:chExt cx="7990606" cy="2760654"/>
            </a:xfrm>
          </p:grpSpPr>
          <p:grpSp>
            <p:nvGrpSpPr>
              <p:cNvPr id="34" name="Group 33">
                <a:extLst>
                  <a:ext uri="{FF2B5EF4-FFF2-40B4-BE49-F238E27FC236}">
                    <a16:creationId xmlns:a16="http://schemas.microsoft.com/office/drawing/2014/main" id="{B57C2598-1EAD-4E49-83D1-D9B023FA20D3}"/>
                  </a:ext>
                </a:extLst>
              </p:cNvPr>
              <p:cNvGrpSpPr/>
              <p:nvPr/>
            </p:nvGrpSpPr>
            <p:grpSpPr>
              <a:xfrm>
                <a:off x="576697" y="2934468"/>
                <a:ext cx="7990606" cy="2760654"/>
                <a:chOff x="576697" y="2604678"/>
                <a:chExt cx="7990606" cy="2760654"/>
              </a:xfrm>
            </p:grpSpPr>
            <p:grpSp>
              <p:nvGrpSpPr>
                <p:cNvPr id="406" name="Group 405">
                  <a:extLst>
                    <a:ext uri="{FF2B5EF4-FFF2-40B4-BE49-F238E27FC236}">
                      <a16:creationId xmlns:a16="http://schemas.microsoft.com/office/drawing/2014/main" id="{A3661692-2E35-40D9-B3C7-95C981138553}"/>
                    </a:ext>
                  </a:extLst>
                </p:cNvPr>
                <p:cNvGrpSpPr/>
                <p:nvPr/>
              </p:nvGrpSpPr>
              <p:grpSpPr>
                <a:xfrm>
                  <a:off x="576697" y="2604678"/>
                  <a:ext cx="7990606" cy="2760654"/>
                  <a:chOff x="576697" y="2604678"/>
                  <a:chExt cx="7990606" cy="2760654"/>
                </a:xfrm>
              </p:grpSpPr>
              <p:sp>
                <p:nvSpPr>
                  <p:cNvPr id="408" name="Rounded Rectangle 57">
                    <a:extLst>
                      <a:ext uri="{FF2B5EF4-FFF2-40B4-BE49-F238E27FC236}">
                        <a16:creationId xmlns:a16="http://schemas.microsoft.com/office/drawing/2014/main" id="{68E998B3-A9D9-460D-A056-495DC1214A91}"/>
                      </a:ext>
                    </a:extLst>
                  </p:cNvPr>
                  <p:cNvSpPr/>
                  <p:nvPr/>
                </p:nvSpPr>
                <p:spPr>
                  <a:xfrm>
                    <a:off x="576697" y="2733886"/>
                    <a:ext cx="7990606" cy="2631446"/>
                  </a:xfrm>
                  <a:prstGeom prst="roundRect">
                    <a:avLst>
                      <a:gd name="adj" fmla="val 5052"/>
                    </a:avLst>
                  </a:prstGeom>
                  <a:no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09" name="TextBox 408">
                    <a:extLst>
                      <a:ext uri="{FF2B5EF4-FFF2-40B4-BE49-F238E27FC236}">
                        <a16:creationId xmlns:a16="http://schemas.microsoft.com/office/drawing/2014/main" id="{B8EB6109-B805-4F7B-ACB9-9B972B0F0DBE}"/>
                      </a:ext>
                    </a:extLst>
                  </p:cNvPr>
                  <p:cNvSpPr txBox="1"/>
                  <p:nvPr/>
                </p:nvSpPr>
                <p:spPr>
                  <a:xfrm>
                    <a:off x="576697" y="2604678"/>
                    <a:ext cx="7990606" cy="307777"/>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a:ea typeface="+mn-ea"/>
                        <a:cs typeface="+mn-cs"/>
                      </a:rPr>
                      <a:t>Association between TTh and increased sexual activity in men with low testosterone</a:t>
                    </a:r>
                  </a:p>
                </p:txBody>
              </p:sp>
            </p:grpSp>
            <p:sp>
              <p:nvSpPr>
                <p:cNvPr id="407" name="Round Same Side Corner Rectangle 58">
                  <a:extLst>
                    <a:ext uri="{FF2B5EF4-FFF2-40B4-BE49-F238E27FC236}">
                      <a16:creationId xmlns:a16="http://schemas.microsoft.com/office/drawing/2014/main" id="{87716571-26C1-4F80-8CD8-F8645893E99D}"/>
                    </a:ext>
                  </a:extLst>
                </p:cNvPr>
                <p:cNvSpPr/>
                <p:nvPr/>
              </p:nvSpPr>
              <p:spPr>
                <a:xfrm>
                  <a:off x="576697" y="2733886"/>
                  <a:ext cx="7990606" cy="309600"/>
                </a:xfrm>
                <a:prstGeom prst="round2SameRect">
                  <a:avLst>
                    <a:gd name="adj1" fmla="val 50000"/>
                    <a:gd name="adj2" fmla="val 0"/>
                  </a:avLst>
                </a:prstGeom>
                <a:solidFill>
                  <a:schemeClr val="accent2"/>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ea typeface="+mn-ea"/>
                      <a:cs typeface="+mn-cs"/>
                    </a:rPr>
                    <a:t>Effect of TTh on glycaemic control in men with hypogonadism and T2DM (N=316)</a:t>
                  </a:r>
                  <a:endParaRPr kumimoji="0" lang="en-GB" sz="1400" b="1" i="0" u="none" strike="noStrike" kern="1200" cap="none" spc="0" normalizeH="0" baseline="30000" noProof="0" dirty="0">
                    <a:ln>
                      <a:noFill/>
                    </a:ln>
                    <a:solidFill>
                      <a:prstClr val="white"/>
                    </a:solidFill>
                    <a:effectLst/>
                    <a:uLnTx/>
                    <a:uFillTx/>
                    <a:ea typeface="+mn-ea"/>
                    <a:cs typeface="+mn-cs"/>
                  </a:endParaRPr>
                </a:p>
              </p:txBody>
            </p:sp>
          </p:grpSp>
          <p:grpSp>
            <p:nvGrpSpPr>
              <p:cNvPr id="35" name="Group 34">
                <a:extLst>
                  <a:ext uri="{FF2B5EF4-FFF2-40B4-BE49-F238E27FC236}">
                    <a16:creationId xmlns:a16="http://schemas.microsoft.com/office/drawing/2014/main" id="{A64A242D-DA7D-41A2-AE41-3C6F03CCAD95}"/>
                  </a:ext>
                </a:extLst>
              </p:cNvPr>
              <p:cNvGrpSpPr/>
              <p:nvPr/>
            </p:nvGrpSpPr>
            <p:grpSpPr>
              <a:xfrm>
                <a:off x="792872" y="3635514"/>
                <a:ext cx="3410845" cy="2014274"/>
                <a:chOff x="792872" y="3049972"/>
                <a:chExt cx="3410845" cy="2370399"/>
              </a:xfrm>
            </p:grpSpPr>
            <p:sp>
              <p:nvSpPr>
                <p:cNvPr id="226" name="Freeform: Shape 18">
                  <a:extLst>
                    <a:ext uri="{FF2B5EF4-FFF2-40B4-BE49-F238E27FC236}">
                      <a16:creationId xmlns:a16="http://schemas.microsoft.com/office/drawing/2014/main" id="{EB7E0188-FE25-4C98-8CB5-B3B360CCB051}"/>
                    </a:ext>
                  </a:extLst>
                </p:cNvPr>
                <p:cNvSpPr/>
                <p:nvPr/>
              </p:nvSpPr>
              <p:spPr>
                <a:xfrm>
                  <a:off x="1787525" y="3960813"/>
                  <a:ext cx="2338388" cy="687387"/>
                </a:xfrm>
                <a:custGeom>
                  <a:avLst/>
                  <a:gdLst>
                    <a:gd name="connsiteX0" fmla="*/ 0 w 2338388"/>
                    <a:gd name="connsiteY0" fmla="*/ 0 h 687387"/>
                    <a:gd name="connsiteX1" fmla="*/ 290513 w 2338388"/>
                    <a:gd name="connsiteY1" fmla="*/ 373062 h 687387"/>
                    <a:gd name="connsiteX2" fmla="*/ 584200 w 2338388"/>
                    <a:gd name="connsiteY2" fmla="*/ 431800 h 687387"/>
                    <a:gd name="connsiteX3" fmla="*/ 877888 w 2338388"/>
                    <a:gd name="connsiteY3" fmla="*/ 350837 h 687387"/>
                    <a:gd name="connsiteX4" fmla="*/ 1165225 w 2338388"/>
                    <a:gd name="connsiteY4" fmla="*/ 358775 h 687387"/>
                    <a:gd name="connsiteX5" fmla="*/ 1462088 w 2338388"/>
                    <a:gd name="connsiteY5" fmla="*/ 490537 h 687387"/>
                    <a:gd name="connsiteX6" fmla="*/ 1752600 w 2338388"/>
                    <a:gd name="connsiteY6" fmla="*/ 546100 h 687387"/>
                    <a:gd name="connsiteX7" fmla="*/ 2047875 w 2338388"/>
                    <a:gd name="connsiteY7" fmla="*/ 687387 h 687387"/>
                    <a:gd name="connsiteX8" fmla="*/ 2338388 w 2338388"/>
                    <a:gd name="connsiteY8" fmla="*/ 608012 h 68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8388" h="687387">
                      <a:moveTo>
                        <a:pt x="0" y="0"/>
                      </a:moveTo>
                      <a:lnTo>
                        <a:pt x="290513" y="373062"/>
                      </a:lnTo>
                      <a:lnTo>
                        <a:pt x="584200" y="431800"/>
                      </a:lnTo>
                      <a:lnTo>
                        <a:pt x="877888" y="350837"/>
                      </a:lnTo>
                      <a:lnTo>
                        <a:pt x="1165225" y="358775"/>
                      </a:lnTo>
                      <a:lnTo>
                        <a:pt x="1462088" y="490537"/>
                      </a:lnTo>
                      <a:lnTo>
                        <a:pt x="1752600" y="546100"/>
                      </a:lnTo>
                      <a:lnTo>
                        <a:pt x="2047875" y="687387"/>
                      </a:lnTo>
                      <a:lnTo>
                        <a:pt x="2338388" y="608012"/>
                      </a:lnTo>
                    </a:path>
                  </a:pathLst>
                </a:custGeom>
                <a:no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27" name="Freeform: Shape 6">
                  <a:extLst>
                    <a:ext uri="{FF2B5EF4-FFF2-40B4-BE49-F238E27FC236}">
                      <a16:creationId xmlns:a16="http://schemas.microsoft.com/office/drawing/2014/main" id="{2CF64F29-E317-45F0-A243-E7D18F0F1D11}"/>
                    </a:ext>
                  </a:extLst>
                </p:cNvPr>
                <p:cNvSpPr/>
                <p:nvPr/>
              </p:nvSpPr>
              <p:spPr>
                <a:xfrm>
                  <a:off x="1647221" y="3160322"/>
                  <a:ext cx="2480279" cy="1821799"/>
                </a:xfrm>
                <a:custGeom>
                  <a:avLst/>
                  <a:gdLst>
                    <a:gd name="connsiteX0" fmla="*/ 0 w 2480261"/>
                    <a:gd name="connsiteY0" fmla="*/ 0 h 1722840"/>
                    <a:gd name="connsiteX1" fmla="*/ 0 w 2480261"/>
                    <a:gd name="connsiteY1" fmla="*/ 1722840 h 1722840"/>
                    <a:gd name="connsiteX2" fmla="*/ 2480261 w 2480261"/>
                    <a:gd name="connsiteY2" fmla="*/ 1722840 h 1722840"/>
                  </a:gdLst>
                  <a:ahLst/>
                  <a:cxnLst>
                    <a:cxn ang="0">
                      <a:pos x="connsiteX0" y="connsiteY0"/>
                    </a:cxn>
                    <a:cxn ang="0">
                      <a:pos x="connsiteX1" y="connsiteY1"/>
                    </a:cxn>
                    <a:cxn ang="0">
                      <a:pos x="connsiteX2" y="connsiteY2"/>
                    </a:cxn>
                  </a:cxnLst>
                  <a:rect l="l" t="t" r="r" b="b"/>
                  <a:pathLst>
                    <a:path w="2480261" h="1722840">
                      <a:moveTo>
                        <a:pt x="0" y="0"/>
                      </a:moveTo>
                      <a:lnTo>
                        <a:pt x="0" y="1722840"/>
                      </a:lnTo>
                      <a:lnTo>
                        <a:pt x="2480261" y="1722840"/>
                      </a:lnTo>
                    </a:path>
                  </a:pathLst>
                </a:custGeom>
                <a:noFill/>
                <a:ln w="19050"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28" name="Group 227">
                  <a:extLst>
                    <a:ext uri="{FF2B5EF4-FFF2-40B4-BE49-F238E27FC236}">
                      <a16:creationId xmlns:a16="http://schemas.microsoft.com/office/drawing/2014/main" id="{46711AE7-5662-429F-9D23-3998BA1249C6}"/>
                    </a:ext>
                  </a:extLst>
                </p:cNvPr>
                <p:cNvGrpSpPr/>
                <p:nvPr/>
              </p:nvGrpSpPr>
              <p:grpSpPr>
                <a:xfrm>
                  <a:off x="1787130" y="4984549"/>
                  <a:ext cx="2341471" cy="61200"/>
                  <a:chOff x="1787130" y="4876599"/>
                  <a:chExt cx="2341471" cy="61200"/>
                </a:xfrm>
              </p:grpSpPr>
              <p:cxnSp>
                <p:nvCxnSpPr>
                  <p:cNvPr id="397" name="Straight Connector 396">
                    <a:extLst>
                      <a:ext uri="{FF2B5EF4-FFF2-40B4-BE49-F238E27FC236}">
                        <a16:creationId xmlns:a16="http://schemas.microsoft.com/office/drawing/2014/main" id="{5600607B-24F9-48F4-AEF5-59621ECE2C22}"/>
                      </a:ext>
                    </a:extLst>
                  </p:cNvPr>
                  <p:cNvCxnSpPr/>
                  <p:nvPr/>
                </p:nvCxnSpPr>
                <p:spPr>
                  <a:xfrm rot="5400000">
                    <a:off x="3512634"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98" name="Straight Connector 397">
                    <a:extLst>
                      <a:ext uri="{FF2B5EF4-FFF2-40B4-BE49-F238E27FC236}">
                        <a16:creationId xmlns:a16="http://schemas.microsoft.com/office/drawing/2014/main" id="{A2850429-FDBA-496A-A9A1-DF012030C541}"/>
                      </a:ext>
                    </a:extLst>
                  </p:cNvPr>
                  <p:cNvCxnSpPr/>
                  <p:nvPr/>
                </p:nvCxnSpPr>
                <p:spPr>
                  <a:xfrm rot="5400000">
                    <a:off x="2927266"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99" name="Straight Connector 398">
                    <a:extLst>
                      <a:ext uri="{FF2B5EF4-FFF2-40B4-BE49-F238E27FC236}">
                        <a16:creationId xmlns:a16="http://schemas.microsoft.com/office/drawing/2014/main" id="{972B103B-D729-4444-A65B-6F0CA0EA3402}"/>
                      </a:ext>
                    </a:extLst>
                  </p:cNvPr>
                  <p:cNvCxnSpPr/>
                  <p:nvPr/>
                </p:nvCxnSpPr>
                <p:spPr>
                  <a:xfrm rot="5400000">
                    <a:off x="2341898"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0" name="Straight Connector 399">
                    <a:extLst>
                      <a:ext uri="{FF2B5EF4-FFF2-40B4-BE49-F238E27FC236}">
                        <a16:creationId xmlns:a16="http://schemas.microsoft.com/office/drawing/2014/main" id="{93359162-3320-48B9-96CC-9348B10A3A46}"/>
                      </a:ext>
                    </a:extLst>
                  </p:cNvPr>
                  <p:cNvCxnSpPr/>
                  <p:nvPr/>
                </p:nvCxnSpPr>
                <p:spPr>
                  <a:xfrm rot="5400000">
                    <a:off x="1756530"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1" name="Straight Connector 400">
                    <a:extLst>
                      <a:ext uri="{FF2B5EF4-FFF2-40B4-BE49-F238E27FC236}">
                        <a16:creationId xmlns:a16="http://schemas.microsoft.com/office/drawing/2014/main" id="{93E20D70-66BD-41F0-868E-A2351D27A6D2}"/>
                      </a:ext>
                    </a:extLst>
                  </p:cNvPr>
                  <p:cNvCxnSpPr/>
                  <p:nvPr/>
                </p:nvCxnSpPr>
                <p:spPr>
                  <a:xfrm rot="5400000">
                    <a:off x="4098001"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2" name="Straight Connector 401">
                    <a:extLst>
                      <a:ext uri="{FF2B5EF4-FFF2-40B4-BE49-F238E27FC236}">
                        <a16:creationId xmlns:a16="http://schemas.microsoft.com/office/drawing/2014/main" id="{DBFB623A-3E9B-44BA-ACCF-7DD7277A1F1D}"/>
                      </a:ext>
                    </a:extLst>
                  </p:cNvPr>
                  <p:cNvCxnSpPr/>
                  <p:nvPr/>
                </p:nvCxnSpPr>
                <p:spPr>
                  <a:xfrm rot="5400000">
                    <a:off x="3219950"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3" name="Straight Connector 402">
                    <a:extLst>
                      <a:ext uri="{FF2B5EF4-FFF2-40B4-BE49-F238E27FC236}">
                        <a16:creationId xmlns:a16="http://schemas.microsoft.com/office/drawing/2014/main" id="{BC5C1B52-971B-48FC-8ABF-C7A79BAFA28F}"/>
                      </a:ext>
                    </a:extLst>
                  </p:cNvPr>
                  <p:cNvCxnSpPr/>
                  <p:nvPr/>
                </p:nvCxnSpPr>
                <p:spPr>
                  <a:xfrm rot="5400000">
                    <a:off x="2634582"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4" name="Straight Connector 403">
                    <a:extLst>
                      <a:ext uri="{FF2B5EF4-FFF2-40B4-BE49-F238E27FC236}">
                        <a16:creationId xmlns:a16="http://schemas.microsoft.com/office/drawing/2014/main" id="{6BE3211E-657F-4D50-B97D-D03E36235D15}"/>
                      </a:ext>
                    </a:extLst>
                  </p:cNvPr>
                  <p:cNvCxnSpPr/>
                  <p:nvPr/>
                </p:nvCxnSpPr>
                <p:spPr>
                  <a:xfrm rot="5400000">
                    <a:off x="2049214"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5" name="Straight Connector 404">
                    <a:extLst>
                      <a:ext uri="{FF2B5EF4-FFF2-40B4-BE49-F238E27FC236}">
                        <a16:creationId xmlns:a16="http://schemas.microsoft.com/office/drawing/2014/main" id="{568983A6-FA65-40D0-AEB9-61A3F5EBD3DD}"/>
                      </a:ext>
                    </a:extLst>
                  </p:cNvPr>
                  <p:cNvCxnSpPr/>
                  <p:nvPr/>
                </p:nvCxnSpPr>
                <p:spPr>
                  <a:xfrm rot="5400000">
                    <a:off x="3805318"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229" name="Group 228">
                  <a:extLst>
                    <a:ext uri="{FF2B5EF4-FFF2-40B4-BE49-F238E27FC236}">
                      <a16:creationId xmlns:a16="http://schemas.microsoft.com/office/drawing/2014/main" id="{97681E17-C04C-43B6-8ED3-94A8DDA4E48D}"/>
                    </a:ext>
                  </a:extLst>
                </p:cNvPr>
                <p:cNvGrpSpPr/>
                <p:nvPr/>
              </p:nvGrpSpPr>
              <p:grpSpPr>
                <a:xfrm>
                  <a:off x="1713249" y="5038002"/>
                  <a:ext cx="2490468" cy="217315"/>
                  <a:chOff x="1726128" y="5038404"/>
                  <a:chExt cx="2490468" cy="217315"/>
                </a:xfrm>
              </p:grpSpPr>
              <p:sp>
                <p:nvSpPr>
                  <p:cNvPr id="388" name="TextBox 387">
                    <a:extLst>
                      <a:ext uri="{FF2B5EF4-FFF2-40B4-BE49-F238E27FC236}">
                        <a16:creationId xmlns:a16="http://schemas.microsoft.com/office/drawing/2014/main" id="{5419DC48-373A-4F7C-99CE-06AA09B3FA24}"/>
                      </a:ext>
                    </a:extLst>
                  </p:cNvPr>
                  <p:cNvSpPr txBox="1"/>
                  <p:nvPr/>
                </p:nvSpPr>
                <p:spPr>
                  <a:xfrm>
                    <a:off x="4065345"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8</a:t>
                    </a:r>
                  </a:p>
                </p:txBody>
              </p:sp>
              <p:sp>
                <p:nvSpPr>
                  <p:cNvPr id="389" name="TextBox 388">
                    <a:extLst>
                      <a:ext uri="{FF2B5EF4-FFF2-40B4-BE49-F238E27FC236}">
                        <a16:creationId xmlns:a16="http://schemas.microsoft.com/office/drawing/2014/main" id="{3E713894-3150-45D9-912C-0DB47F209EEF}"/>
                      </a:ext>
                    </a:extLst>
                  </p:cNvPr>
                  <p:cNvSpPr txBox="1"/>
                  <p:nvPr/>
                </p:nvSpPr>
                <p:spPr>
                  <a:xfrm>
                    <a:off x="3477275"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6</a:t>
                    </a:r>
                  </a:p>
                </p:txBody>
              </p:sp>
              <p:sp>
                <p:nvSpPr>
                  <p:cNvPr id="390" name="TextBox 389">
                    <a:extLst>
                      <a:ext uri="{FF2B5EF4-FFF2-40B4-BE49-F238E27FC236}">
                        <a16:creationId xmlns:a16="http://schemas.microsoft.com/office/drawing/2014/main" id="{056681B1-EB26-4745-83A8-17EA8B44B5DD}"/>
                      </a:ext>
                    </a:extLst>
                  </p:cNvPr>
                  <p:cNvSpPr txBox="1"/>
                  <p:nvPr/>
                </p:nvSpPr>
                <p:spPr>
                  <a:xfrm>
                    <a:off x="2893560"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4</a:t>
                    </a:r>
                  </a:p>
                </p:txBody>
              </p:sp>
              <p:sp>
                <p:nvSpPr>
                  <p:cNvPr id="391" name="TextBox 390">
                    <a:extLst>
                      <a:ext uri="{FF2B5EF4-FFF2-40B4-BE49-F238E27FC236}">
                        <a16:creationId xmlns:a16="http://schemas.microsoft.com/office/drawing/2014/main" id="{2560A90D-065A-403E-AD61-4B0EA287748A}"/>
                      </a:ext>
                    </a:extLst>
                  </p:cNvPr>
                  <p:cNvSpPr txBox="1"/>
                  <p:nvPr/>
                </p:nvSpPr>
                <p:spPr>
                  <a:xfrm>
                    <a:off x="2309844"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2</a:t>
                    </a:r>
                  </a:p>
                </p:txBody>
              </p:sp>
              <p:sp>
                <p:nvSpPr>
                  <p:cNvPr id="392" name="TextBox 391">
                    <a:extLst>
                      <a:ext uri="{FF2B5EF4-FFF2-40B4-BE49-F238E27FC236}">
                        <a16:creationId xmlns:a16="http://schemas.microsoft.com/office/drawing/2014/main" id="{5A42B12F-A719-4744-AB1C-47B1A01210F7}"/>
                      </a:ext>
                    </a:extLst>
                  </p:cNvPr>
                  <p:cNvSpPr txBox="1"/>
                  <p:nvPr/>
                </p:nvSpPr>
                <p:spPr>
                  <a:xfrm>
                    <a:off x="1726128"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0</a:t>
                    </a:r>
                  </a:p>
                </p:txBody>
              </p:sp>
              <p:sp>
                <p:nvSpPr>
                  <p:cNvPr id="393" name="TextBox 392">
                    <a:extLst>
                      <a:ext uri="{FF2B5EF4-FFF2-40B4-BE49-F238E27FC236}">
                        <a16:creationId xmlns:a16="http://schemas.microsoft.com/office/drawing/2014/main" id="{FFF676CB-F7D8-4206-9322-FA74382831FB}"/>
                      </a:ext>
                    </a:extLst>
                  </p:cNvPr>
                  <p:cNvSpPr txBox="1"/>
                  <p:nvPr/>
                </p:nvSpPr>
                <p:spPr>
                  <a:xfrm>
                    <a:off x="2020050"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1</a:t>
                    </a:r>
                  </a:p>
                </p:txBody>
              </p:sp>
              <p:sp>
                <p:nvSpPr>
                  <p:cNvPr id="394" name="TextBox 393">
                    <a:extLst>
                      <a:ext uri="{FF2B5EF4-FFF2-40B4-BE49-F238E27FC236}">
                        <a16:creationId xmlns:a16="http://schemas.microsoft.com/office/drawing/2014/main" id="{1F14E285-CACD-4684-AC31-11866D65F2A4}"/>
                      </a:ext>
                    </a:extLst>
                  </p:cNvPr>
                  <p:cNvSpPr txBox="1"/>
                  <p:nvPr/>
                </p:nvSpPr>
                <p:spPr>
                  <a:xfrm>
                    <a:off x="3769883"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7</a:t>
                    </a:r>
                  </a:p>
                </p:txBody>
              </p:sp>
              <p:sp>
                <p:nvSpPr>
                  <p:cNvPr id="395" name="TextBox 394">
                    <a:extLst>
                      <a:ext uri="{FF2B5EF4-FFF2-40B4-BE49-F238E27FC236}">
                        <a16:creationId xmlns:a16="http://schemas.microsoft.com/office/drawing/2014/main" id="{78A66974-5A9C-4854-B2CE-7370F9D3F0BE}"/>
                      </a:ext>
                    </a:extLst>
                  </p:cNvPr>
                  <p:cNvSpPr txBox="1"/>
                  <p:nvPr/>
                </p:nvSpPr>
                <p:spPr>
                  <a:xfrm>
                    <a:off x="3186168"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5</a:t>
                    </a:r>
                  </a:p>
                </p:txBody>
              </p:sp>
              <p:sp>
                <p:nvSpPr>
                  <p:cNvPr id="396" name="TextBox 395">
                    <a:extLst>
                      <a:ext uri="{FF2B5EF4-FFF2-40B4-BE49-F238E27FC236}">
                        <a16:creationId xmlns:a16="http://schemas.microsoft.com/office/drawing/2014/main" id="{1819479E-076A-4AF0-956F-6ACF932A937C}"/>
                      </a:ext>
                    </a:extLst>
                  </p:cNvPr>
                  <p:cNvSpPr txBox="1"/>
                  <p:nvPr/>
                </p:nvSpPr>
                <p:spPr>
                  <a:xfrm>
                    <a:off x="2602452"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3</a:t>
                    </a:r>
                  </a:p>
                </p:txBody>
              </p:sp>
            </p:grpSp>
            <p:sp>
              <p:nvSpPr>
                <p:cNvPr id="230" name="TextBox 229">
                  <a:extLst>
                    <a:ext uri="{FF2B5EF4-FFF2-40B4-BE49-F238E27FC236}">
                      <a16:creationId xmlns:a16="http://schemas.microsoft.com/office/drawing/2014/main" id="{2DFC7C12-A5EF-47F3-945B-CF4270F6435A}"/>
                    </a:ext>
                  </a:extLst>
                </p:cNvPr>
                <p:cNvSpPr txBox="1"/>
                <p:nvPr/>
              </p:nvSpPr>
              <p:spPr>
                <a:xfrm>
                  <a:off x="1787130" y="5166836"/>
                  <a:ext cx="2336607" cy="253535"/>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alibri"/>
                      <a:ea typeface="+mn-ea"/>
                      <a:cs typeface="+mn-cs"/>
                    </a:rPr>
                    <a:t>Year</a:t>
                  </a:r>
                </a:p>
              </p:txBody>
            </p:sp>
            <p:grpSp>
              <p:nvGrpSpPr>
                <p:cNvPr id="231" name="Group 230">
                  <a:extLst>
                    <a:ext uri="{FF2B5EF4-FFF2-40B4-BE49-F238E27FC236}">
                      <a16:creationId xmlns:a16="http://schemas.microsoft.com/office/drawing/2014/main" id="{548BCC78-1C10-4012-9873-69FCB466EF04}"/>
                    </a:ext>
                  </a:extLst>
                </p:cNvPr>
                <p:cNvGrpSpPr/>
                <p:nvPr/>
              </p:nvGrpSpPr>
              <p:grpSpPr>
                <a:xfrm>
                  <a:off x="792872" y="3049972"/>
                  <a:ext cx="788345" cy="1920493"/>
                  <a:chOff x="792872" y="3049972"/>
                  <a:chExt cx="788345" cy="1920493"/>
                </a:xfrm>
              </p:grpSpPr>
              <p:grpSp>
                <p:nvGrpSpPr>
                  <p:cNvPr id="378" name="Group 377">
                    <a:extLst>
                      <a:ext uri="{FF2B5EF4-FFF2-40B4-BE49-F238E27FC236}">
                        <a16:creationId xmlns:a16="http://schemas.microsoft.com/office/drawing/2014/main" id="{72D34F6B-0F27-41F5-B3E4-8D951D27F760}"/>
                      </a:ext>
                    </a:extLst>
                  </p:cNvPr>
                  <p:cNvGrpSpPr/>
                  <p:nvPr/>
                </p:nvGrpSpPr>
                <p:grpSpPr>
                  <a:xfrm>
                    <a:off x="1202387" y="3049972"/>
                    <a:ext cx="378830" cy="1817005"/>
                    <a:chOff x="1215266" y="3171129"/>
                    <a:chExt cx="378830" cy="1817005"/>
                  </a:xfrm>
                </p:grpSpPr>
                <p:sp>
                  <p:nvSpPr>
                    <p:cNvPr id="380" name="TextBox 379">
                      <a:extLst>
                        <a:ext uri="{FF2B5EF4-FFF2-40B4-BE49-F238E27FC236}">
                          <a16:creationId xmlns:a16="http://schemas.microsoft.com/office/drawing/2014/main" id="{30935F08-85BD-4F98-94EB-5FA41A2B48F7}"/>
                        </a:ext>
                      </a:extLst>
                    </p:cNvPr>
                    <p:cNvSpPr txBox="1"/>
                    <p:nvPr/>
                  </p:nvSpPr>
                  <p:spPr>
                    <a:xfrm>
                      <a:off x="1215266" y="4770819"/>
                      <a:ext cx="378830" cy="217315"/>
                    </a:xfrm>
                    <a:prstGeom prst="rect">
                      <a:avLst/>
                    </a:prstGeom>
                    <a:noFill/>
                  </p:spPr>
                  <p:txBody>
                    <a:bodyPr wrap="square" lIns="0" tIns="0" rIns="108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272727"/>
                        </a:solidFill>
                        <a:effectLst/>
                        <a:uLnTx/>
                        <a:uFillTx/>
                        <a:latin typeface="Calibri"/>
                        <a:ea typeface="+mn-ea"/>
                        <a:cs typeface="+mn-cs"/>
                      </a:endParaRPr>
                    </a:p>
                  </p:txBody>
                </p:sp>
                <p:sp>
                  <p:nvSpPr>
                    <p:cNvPr id="381" name="TextBox 380">
                      <a:extLst>
                        <a:ext uri="{FF2B5EF4-FFF2-40B4-BE49-F238E27FC236}">
                          <a16:creationId xmlns:a16="http://schemas.microsoft.com/office/drawing/2014/main" id="{65227214-BC29-4389-BD3F-A5BF854C3123}"/>
                        </a:ext>
                      </a:extLst>
                    </p:cNvPr>
                    <p:cNvSpPr txBox="1"/>
                    <p:nvPr/>
                  </p:nvSpPr>
                  <p:spPr>
                    <a:xfrm>
                      <a:off x="1315747" y="3702942"/>
                      <a:ext cx="278348" cy="217315"/>
                    </a:xfrm>
                    <a:prstGeom prst="rect">
                      <a:avLst/>
                    </a:prstGeom>
                    <a:noFill/>
                  </p:spPr>
                  <p:txBody>
                    <a:bodyPr wrap="square" lIns="0" tIns="0" rIns="36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0.5</a:t>
                      </a:r>
                    </a:p>
                  </p:txBody>
                </p:sp>
                <p:sp>
                  <p:nvSpPr>
                    <p:cNvPr id="382" name="TextBox 381">
                      <a:extLst>
                        <a:ext uri="{FF2B5EF4-FFF2-40B4-BE49-F238E27FC236}">
                          <a16:creationId xmlns:a16="http://schemas.microsoft.com/office/drawing/2014/main" id="{1B7C86CE-8ABA-4927-B5BB-97DE1D30D678}"/>
                        </a:ext>
                      </a:extLst>
                    </p:cNvPr>
                    <p:cNvSpPr txBox="1"/>
                    <p:nvPr/>
                  </p:nvSpPr>
                  <p:spPr>
                    <a:xfrm>
                      <a:off x="1355226" y="3171129"/>
                      <a:ext cx="238869" cy="217315"/>
                    </a:xfrm>
                    <a:prstGeom prst="rect">
                      <a:avLst/>
                    </a:prstGeom>
                    <a:noFill/>
                  </p:spPr>
                  <p:txBody>
                    <a:bodyPr wrap="square" lIns="0" tIns="0" rIns="36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1.5</a:t>
                      </a:r>
                    </a:p>
                  </p:txBody>
                </p:sp>
                <p:sp>
                  <p:nvSpPr>
                    <p:cNvPr id="383" name="TextBox 382">
                      <a:extLst>
                        <a:ext uri="{FF2B5EF4-FFF2-40B4-BE49-F238E27FC236}">
                          <a16:creationId xmlns:a16="http://schemas.microsoft.com/office/drawing/2014/main" id="{D87AAECC-FB15-4FDC-B36C-D09363B7D95D}"/>
                        </a:ext>
                      </a:extLst>
                    </p:cNvPr>
                    <p:cNvSpPr txBox="1"/>
                    <p:nvPr/>
                  </p:nvSpPr>
                  <p:spPr>
                    <a:xfrm>
                      <a:off x="1315747" y="3437033"/>
                      <a:ext cx="278348" cy="217315"/>
                    </a:xfrm>
                    <a:prstGeom prst="rect">
                      <a:avLst/>
                    </a:prstGeom>
                    <a:noFill/>
                  </p:spPr>
                  <p:txBody>
                    <a:bodyPr wrap="square" lIns="0" tIns="0" rIns="36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1.0</a:t>
                      </a:r>
                    </a:p>
                  </p:txBody>
                </p:sp>
                <p:sp>
                  <p:nvSpPr>
                    <p:cNvPr id="384" name="TextBox 383">
                      <a:extLst>
                        <a:ext uri="{FF2B5EF4-FFF2-40B4-BE49-F238E27FC236}">
                          <a16:creationId xmlns:a16="http://schemas.microsoft.com/office/drawing/2014/main" id="{3DD1120E-AC25-4C8D-8CFC-90D67A24CB07}"/>
                        </a:ext>
                      </a:extLst>
                    </p:cNvPr>
                    <p:cNvSpPr txBox="1"/>
                    <p:nvPr/>
                  </p:nvSpPr>
                  <p:spPr>
                    <a:xfrm>
                      <a:off x="1315747" y="4765406"/>
                      <a:ext cx="278348" cy="217315"/>
                    </a:xfrm>
                    <a:prstGeom prst="rect">
                      <a:avLst/>
                    </a:prstGeom>
                    <a:noFill/>
                  </p:spPr>
                  <p:txBody>
                    <a:bodyPr wrap="square" lIns="0" tIns="0" rIns="36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72727"/>
                          </a:solidFill>
                          <a:effectLst/>
                          <a:uLnTx/>
                          <a:uFillTx/>
                          <a:latin typeface="Calibri"/>
                          <a:ea typeface="+mn-ea"/>
                          <a:cs typeface="+mn-cs"/>
                        </a:rPr>
                        <a:t>-1.5</a:t>
                      </a:r>
                    </a:p>
                  </p:txBody>
                </p:sp>
                <p:sp>
                  <p:nvSpPr>
                    <p:cNvPr id="385" name="TextBox 384">
                      <a:extLst>
                        <a:ext uri="{FF2B5EF4-FFF2-40B4-BE49-F238E27FC236}">
                          <a16:creationId xmlns:a16="http://schemas.microsoft.com/office/drawing/2014/main" id="{DB27EEBF-FB3A-4C3D-B9E4-37F4020866F8}"/>
                        </a:ext>
                      </a:extLst>
                    </p:cNvPr>
                    <p:cNvSpPr txBox="1"/>
                    <p:nvPr/>
                  </p:nvSpPr>
                  <p:spPr>
                    <a:xfrm>
                      <a:off x="1315747" y="4230486"/>
                      <a:ext cx="278348" cy="217315"/>
                    </a:xfrm>
                    <a:prstGeom prst="rect">
                      <a:avLst/>
                    </a:prstGeom>
                    <a:noFill/>
                  </p:spPr>
                  <p:txBody>
                    <a:bodyPr wrap="square" lIns="0" tIns="0" rIns="36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72727"/>
                          </a:solidFill>
                          <a:effectLst/>
                          <a:uLnTx/>
                          <a:uFillTx/>
                          <a:latin typeface="Calibri"/>
                          <a:ea typeface="+mn-ea"/>
                          <a:cs typeface="+mn-cs"/>
                        </a:rPr>
                        <a:t>-0.5</a:t>
                      </a:r>
                    </a:p>
                  </p:txBody>
                </p:sp>
                <p:sp>
                  <p:nvSpPr>
                    <p:cNvPr id="386" name="TextBox 385">
                      <a:extLst>
                        <a:ext uri="{FF2B5EF4-FFF2-40B4-BE49-F238E27FC236}">
                          <a16:creationId xmlns:a16="http://schemas.microsoft.com/office/drawing/2014/main" id="{EF2E801E-2B29-4A09-BC40-50C5AF11721D}"/>
                        </a:ext>
                      </a:extLst>
                    </p:cNvPr>
                    <p:cNvSpPr txBox="1"/>
                    <p:nvPr/>
                  </p:nvSpPr>
                  <p:spPr>
                    <a:xfrm>
                      <a:off x="1315747" y="3973975"/>
                      <a:ext cx="278348" cy="217315"/>
                    </a:xfrm>
                    <a:prstGeom prst="rect">
                      <a:avLst/>
                    </a:prstGeom>
                    <a:noFill/>
                  </p:spPr>
                  <p:txBody>
                    <a:bodyPr wrap="square" lIns="0" tIns="0" rIns="36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0</a:t>
                      </a:r>
                    </a:p>
                  </p:txBody>
                </p:sp>
                <p:sp>
                  <p:nvSpPr>
                    <p:cNvPr id="387" name="TextBox 386">
                      <a:extLst>
                        <a:ext uri="{FF2B5EF4-FFF2-40B4-BE49-F238E27FC236}">
                          <a16:creationId xmlns:a16="http://schemas.microsoft.com/office/drawing/2014/main" id="{8A0F3C6A-4536-427B-BBBC-C936B06FE7B6}"/>
                        </a:ext>
                      </a:extLst>
                    </p:cNvPr>
                    <p:cNvSpPr txBox="1"/>
                    <p:nvPr/>
                  </p:nvSpPr>
                  <p:spPr>
                    <a:xfrm>
                      <a:off x="1315747" y="4494144"/>
                      <a:ext cx="278348" cy="217315"/>
                    </a:xfrm>
                    <a:prstGeom prst="rect">
                      <a:avLst/>
                    </a:prstGeom>
                    <a:noFill/>
                  </p:spPr>
                  <p:txBody>
                    <a:bodyPr wrap="square" lIns="0" tIns="0" rIns="36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-1.0</a:t>
                      </a:r>
                    </a:p>
                  </p:txBody>
                </p:sp>
              </p:grpSp>
              <p:sp>
                <p:nvSpPr>
                  <p:cNvPr id="379" name="TextBox 378">
                    <a:extLst>
                      <a:ext uri="{FF2B5EF4-FFF2-40B4-BE49-F238E27FC236}">
                        <a16:creationId xmlns:a16="http://schemas.microsoft.com/office/drawing/2014/main" id="{B634A7B9-82A7-4912-B528-D553EB5901AF}"/>
                      </a:ext>
                    </a:extLst>
                  </p:cNvPr>
                  <p:cNvSpPr txBox="1"/>
                  <p:nvPr/>
                </p:nvSpPr>
                <p:spPr>
                  <a:xfrm rot="16200000">
                    <a:off x="53999" y="3899193"/>
                    <a:ext cx="1810145"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a:ea typeface="+mn-ea"/>
                        <a:cs typeface="+mn-cs"/>
                      </a:rPr>
                      <a:t>Change in fasting glucose (</a:t>
                    </a:r>
                    <a:r>
                      <a:rPr kumimoji="0" lang="en-GB" sz="1200" b="1" i="0" u="none" strike="noStrike" kern="1200" cap="none" spc="0" normalizeH="0" baseline="0" noProof="0" dirty="0" err="1">
                        <a:ln>
                          <a:noFill/>
                        </a:ln>
                        <a:solidFill>
                          <a:srgbClr val="000000"/>
                        </a:solidFill>
                        <a:effectLst/>
                        <a:uLnTx/>
                        <a:uFillTx/>
                        <a:latin typeface="Calibri"/>
                        <a:ea typeface="+mn-ea"/>
                        <a:cs typeface="+mn-cs"/>
                      </a:rPr>
                      <a:t>mmol</a:t>
                    </a:r>
                    <a:r>
                      <a:rPr kumimoji="0" lang="en-GB" sz="1200" b="1" i="0" u="none" strike="noStrike" kern="1200" cap="none" spc="0" normalizeH="0" baseline="0" noProof="0" dirty="0">
                        <a:ln>
                          <a:noFill/>
                        </a:ln>
                        <a:solidFill>
                          <a:srgbClr val="000000"/>
                        </a:solidFill>
                        <a:effectLst/>
                        <a:uLnTx/>
                        <a:uFillTx/>
                        <a:latin typeface="Calibri"/>
                        <a:ea typeface="+mn-ea"/>
                        <a:cs typeface="+mn-cs"/>
                      </a:rPr>
                      <a:t>/L)</a:t>
                    </a:r>
                  </a:p>
                </p:txBody>
              </p:sp>
            </p:grpSp>
            <p:grpSp>
              <p:nvGrpSpPr>
                <p:cNvPr id="232" name="Group 231">
                  <a:extLst>
                    <a:ext uri="{FF2B5EF4-FFF2-40B4-BE49-F238E27FC236}">
                      <a16:creationId xmlns:a16="http://schemas.microsoft.com/office/drawing/2014/main" id="{17587442-E17F-41CE-B3F5-F7BA0CEAACBB}"/>
                    </a:ext>
                  </a:extLst>
                </p:cNvPr>
                <p:cNvGrpSpPr/>
                <p:nvPr/>
              </p:nvGrpSpPr>
              <p:grpSpPr>
                <a:xfrm>
                  <a:off x="1583771" y="3160414"/>
                  <a:ext cx="61200" cy="1593263"/>
                  <a:chOff x="1583771" y="3160414"/>
                  <a:chExt cx="61200" cy="1593263"/>
                </a:xfrm>
              </p:grpSpPr>
              <p:grpSp>
                <p:nvGrpSpPr>
                  <p:cNvPr id="368" name="Group 367">
                    <a:extLst>
                      <a:ext uri="{FF2B5EF4-FFF2-40B4-BE49-F238E27FC236}">
                        <a16:creationId xmlns:a16="http://schemas.microsoft.com/office/drawing/2014/main" id="{ACDDAE05-DE6F-48CF-888D-2622BB7A7ACA}"/>
                      </a:ext>
                    </a:extLst>
                  </p:cNvPr>
                  <p:cNvGrpSpPr/>
                  <p:nvPr/>
                </p:nvGrpSpPr>
                <p:grpSpPr>
                  <a:xfrm>
                    <a:off x="1583771" y="3160414"/>
                    <a:ext cx="61200" cy="1593263"/>
                    <a:chOff x="1596650" y="3281571"/>
                    <a:chExt cx="61200" cy="1593263"/>
                  </a:xfrm>
                </p:grpSpPr>
                <p:cxnSp>
                  <p:nvCxnSpPr>
                    <p:cNvPr id="373" name="Straight Connector 372">
                      <a:extLst>
                        <a:ext uri="{FF2B5EF4-FFF2-40B4-BE49-F238E27FC236}">
                          <a16:creationId xmlns:a16="http://schemas.microsoft.com/office/drawing/2014/main" id="{A093A493-C387-4DF8-B3DF-6EC9CE981F21}"/>
                        </a:ext>
                      </a:extLst>
                    </p:cNvPr>
                    <p:cNvCxnSpPr/>
                    <p:nvPr/>
                  </p:nvCxnSpPr>
                  <p:spPr>
                    <a:xfrm>
                      <a:off x="1596650" y="38115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4" name="Straight Connector 373">
                      <a:extLst>
                        <a:ext uri="{FF2B5EF4-FFF2-40B4-BE49-F238E27FC236}">
                          <a16:creationId xmlns:a16="http://schemas.microsoft.com/office/drawing/2014/main" id="{BA4621F7-F196-4EAD-9635-DA7337AF5C44}"/>
                        </a:ext>
                      </a:extLst>
                    </p:cNvPr>
                    <p:cNvCxnSpPr/>
                    <p:nvPr/>
                  </p:nvCxnSpPr>
                  <p:spPr>
                    <a:xfrm>
                      <a:off x="1596650" y="4874834"/>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5" name="Straight Connector 374">
                      <a:extLst>
                        <a:ext uri="{FF2B5EF4-FFF2-40B4-BE49-F238E27FC236}">
                          <a16:creationId xmlns:a16="http://schemas.microsoft.com/office/drawing/2014/main" id="{8D38D001-70C5-4359-8B4E-C928A190D70D}"/>
                        </a:ext>
                      </a:extLst>
                    </p:cNvPr>
                    <p:cNvCxnSpPr/>
                    <p:nvPr/>
                  </p:nvCxnSpPr>
                  <p:spPr>
                    <a:xfrm>
                      <a:off x="1596650" y="3281571"/>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6" name="Straight Connector 375">
                      <a:extLst>
                        <a:ext uri="{FF2B5EF4-FFF2-40B4-BE49-F238E27FC236}">
                          <a16:creationId xmlns:a16="http://schemas.microsoft.com/office/drawing/2014/main" id="{787F5560-91AC-4268-B93B-4C2E342B46D5}"/>
                        </a:ext>
                      </a:extLst>
                    </p:cNvPr>
                    <p:cNvCxnSpPr/>
                    <p:nvPr/>
                  </p:nvCxnSpPr>
                  <p:spPr>
                    <a:xfrm>
                      <a:off x="1596650" y="3545690"/>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7" name="Straight Connector 376">
                      <a:extLst>
                        <a:ext uri="{FF2B5EF4-FFF2-40B4-BE49-F238E27FC236}">
                          <a16:creationId xmlns:a16="http://schemas.microsoft.com/office/drawing/2014/main" id="{5E18CAE7-62FA-4207-957D-4E18527FD020}"/>
                        </a:ext>
                      </a:extLst>
                    </p:cNvPr>
                    <p:cNvCxnSpPr/>
                    <p:nvPr/>
                  </p:nvCxnSpPr>
                  <p:spPr>
                    <a:xfrm>
                      <a:off x="1596650" y="4339144"/>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369" name="Straight Connector 368">
                    <a:extLst>
                      <a:ext uri="{FF2B5EF4-FFF2-40B4-BE49-F238E27FC236}">
                        <a16:creationId xmlns:a16="http://schemas.microsoft.com/office/drawing/2014/main" id="{BB0BB2E5-34F4-4907-9534-E556CDDE2FE9}"/>
                      </a:ext>
                    </a:extLst>
                  </p:cNvPr>
                  <p:cNvCxnSpPr/>
                  <p:nvPr/>
                </p:nvCxnSpPr>
                <p:spPr>
                  <a:xfrm>
                    <a:off x="1583771" y="3958503"/>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0" name="Straight Connector 369">
                    <a:extLst>
                      <a:ext uri="{FF2B5EF4-FFF2-40B4-BE49-F238E27FC236}">
                        <a16:creationId xmlns:a16="http://schemas.microsoft.com/office/drawing/2014/main" id="{00B92B7A-614A-46B6-977B-537144054A9B}"/>
                      </a:ext>
                    </a:extLst>
                  </p:cNvPr>
                  <p:cNvCxnSpPr/>
                  <p:nvPr/>
                </p:nvCxnSpPr>
                <p:spPr>
                  <a:xfrm>
                    <a:off x="1583771" y="34252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1" name="Straight Connector 370">
                    <a:extLst>
                      <a:ext uri="{FF2B5EF4-FFF2-40B4-BE49-F238E27FC236}">
                        <a16:creationId xmlns:a16="http://schemas.microsoft.com/office/drawing/2014/main" id="{504C9247-268B-444C-8B9D-4DF4D011B5C8}"/>
                      </a:ext>
                    </a:extLst>
                  </p:cNvPr>
                  <p:cNvCxnSpPr/>
                  <p:nvPr/>
                </p:nvCxnSpPr>
                <p:spPr>
                  <a:xfrm>
                    <a:off x="1583771" y="3689418"/>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2" name="Straight Connector 371">
                    <a:extLst>
                      <a:ext uri="{FF2B5EF4-FFF2-40B4-BE49-F238E27FC236}">
                        <a16:creationId xmlns:a16="http://schemas.microsoft.com/office/drawing/2014/main" id="{2A8E4036-5F8D-47C2-B7D3-8DEF4A98364A}"/>
                      </a:ext>
                    </a:extLst>
                  </p:cNvPr>
                  <p:cNvCxnSpPr/>
                  <p:nvPr/>
                </p:nvCxnSpPr>
                <p:spPr>
                  <a:xfrm>
                    <a:off x="1583771" y="4482872"/>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233" name="Group 232">
                  <a:extLst>
                    <a:ext uri="{FF2B5EF4-FFF2-40B4-BE49-F238E27FC236}">
                      <a16:creationId xmlns:a16="http://schemas.microsoft.com/office/drawing/2014/main" id="{74DB0D83-3214-4634-944F-CD61743EDDFE}"/>
                    </a:ext>
                  </a:extLst>
                </p:cNvPr>
                <p:cNvGrpSpPr/>
                <p:nvPr/>
              </p:nvGrpSpPr>
              <p:grpSpPr>
                <a:xfrm>
                  <a:off x="1753395" y="3133726"/>
                  <a:ext cx="2415817" cy="862264"/>
                  <a:chOff x="1753395" y="3133726"/>
                  <a:chExt cx="2415817" cy="862264"/>
                </a:xfrm>
              </p:grpSpPr>
              <p:sp>
                <p:nvSpPr>
                  <p:cNvPr id="323" name="Freeform: Shape 117">
                    <a:extLst>
                      <a:ext uri="{FF2B5EF4-FFF2-40B4-BE49-F238E27FC236}">
                        <a16:creationId xmlns:a16="http://schemas.microsoft.com/office/drawing/2014/main" id="{92DB9050-A1B1-4ECD-8331-A94525E587C6}"/>
                      </a:ext>
                    </a:extLst>
                  </p:cNvPr>
                  <p:cNvSpPr/>
                  <p:nvPr/>
                </p:nvSpPr>
                <p:spPr>
                  <a:xfrm>
                    <a:off x="1787525" y="3354388"/>
                    <a:ext cx="2339975" cy="601662"/>
                  </a:xfrm>
                  <a:custGeom>
                    <a:avLst/>
                    <a:gdLst>
                      <a:gd name="connsiteX0" fmla="*/ 0 w 2339975"/>
                      <a:gd name="connsiteY0" fmla="*/ 601662 h 601662"/>
                      <a:gd name="connsiteX1" fmla="*/ 292100 w 2339975"/>
                      <a:gd name="connsiteY1" fmla="*/ 388937 h 601662"/>
                      <a:gd name="connsiteX2" fmla="*/ 584200 w 2339975"/>
                      <a:gd name="connsiteY2" fmla="*/ 314325 h 601662"/>
                      <a:gd name="connsiteX3" fmla="*/ 874713 w 2339975"/>
                      <a:gd name="connsiteY3" fmla="*/ 330200 h 601662"/>
                      <a:gd name="connsiteX4" fmla="*/ 1166813 w 2339975"/>
                      <a:gd name="connsiteY4" fmla="*/ 327025 h 601662"/>
                      <a:gd name="connsiteX5" fmla="*/ 1460500 w 2339975"/>
                      <a:gd name="connsiteY5" fmla="*/ 207962 h 601662"/>
                      <a:gd name="connsiteX6" fmla="*/ 1749425 w 2339975"/>
                      <a:gd name="connsiteY6" fmla="*/ 101600 h 601662"/>
                      <a:gd name="connsiteX7" fmla="*/ 2043113 w 2339975"/>
                      <a:gd name="connsiteY7" fmla="*/ 0 h 601662"/>
                      <a:gd name="connsiteX8" fmla="*/ 2339975 w 2339975"/>
                      <a:gd name="connsiteY8" fmla="*/ 206375 h 60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9975" h="601662">
                        <a:moveTo>
                          <a:pt x="0" y="601662"/>
                        </a:moveTo>
                        <a:lnTo>
                          <a:pt x="292100" y="388937"/>
                        </a:lnTo>
                        <a:lnTo>
                          <a:pt x="584200" y="314325"/>
                        </a:lnTo>
                        <a:lnTo>
                          <a:pt x="874713" y="330200"/>
                        </a:lnTo>
                        <a:lnTo>
                          <a:pt x="1166813" y="327025"/>
                        </a:lnTo>
                        <a:lnTo>
                          <a:pt x="1460500" y="207962"/>
                        </a:lnTo>
                        <a:lnTo>
                          <a:pt x="1749425" y="101600"/>
                        </a:lnTo>
                        <a:lnTo>
                          <a:pt x="2043113" y="0"/>
                        </a:lnTo>
                        <a:lnTo>
                          <a:pt x="2339975" y="206375"/>
                        </a:lnTo>
                      </a:path>
                    </a:pathLst>
                  </a:cu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24" name="Group 323">
                    <a:extLst>
                      <a:ext uri="{FF2B5EF4-FFF2-40B4-BE49-F238E27FC236}">
                        <a16:creationId xmlns:a16="http://schemas.microsoft.com/office/drawing/2014/main" id="{E1FED045-C705-43F8-8C57-3465F876B4EA}"/>
                      </a:ext>
                    </a:extLst>
                  </p:cNvPr>
                  <p:cNvGrpSpPr/>
                  <p:nvPr/>
                </p:nvGrpSpPr>
                <p:grpSpPr>
                  <a:xfrm>
                    <a:off x="1753395" y="3133726"/>
                    <a:ext cx="2415817" cy="862264"/>
                    <a:chOff x="1753395" y="3133726"/>
                    <a:chExt cx="2415817" cy="862264"/>
                  </a:xfrm>
                </p:grpSpPr>
                <p:grpSp>
                  <p:nvGrpSpPr>
                    <p:cNvPr id="325" name="Group 324">
                      <a:extLst>
                        <a:ext uri="{FF2B5EF4-FFF2-40B4-BE49-F238E27FC236}">
                          <a16:creationId xmlns:a16="http://schemas.microsoft.com/office/drawing/2014/main" id="{D4C62692-5A58-444F-BCEB-8863715167A6}"/>
                        </a:ext>
                      </a:extLst>
                    </p:cNvPr>
                    <p:cNvGrpSpPr/>
                    <p:nvPr/>
                  </p:nvGrpSpPr>
                  <p:grpSpPr>
                    <a:xfrm>
                      <a:off x="2040164" y="3133726"/>
                      <a:ext cx="2129048" cy="763587"/>
                      <a:chOff x="2040164" y="3133726"/>
                      <a:chExt cx="2129048" cy="763587"/>
                    </a:xfrm>
                  </p:grpSpPr>
                  <p:grpSp>
                    <p:nvGrpSpPr>
                      <p:cNvPr id="336" name="Group 335">
                        <a:extLst>
                          <a:ext uri="{FF2B5EF4-FFF2-40B4-BE49-F238E27FC236}">
                            <a16:creationId xmlns:a16="http://schemas.microsoft.com/office/drawing/2014/main" id="{5F2347A5-7B1E-4001-B972-5BC86C33C217}"/>
                          </a:ext>
                        </a:extLst>
                      </p:cNvPr>
                      <p:cNvGrpSpPr/>
                      <p:nvPr/>
                    </p:nvGrpSpPr>
                    <p:grpSpPr>
                      <a:xfrm>
                        <a:off x="3503369" y="3284538"/>
                        <a:ext cx="80558" cy="352425"/>
                        <a:chOff x="3743571" y="3308401"/>
                        <a:chExt cx="80558" cy="722480"/>
                      </a:xfrm>
                    </p:grpSpPr>
                    <p:cxnSp>
                      <p:nvCxnSpPr>
                        <p:cNvPr id="365" name="Straight Connector 364">
                          <a:extLst>
                            <a:ext uri="{FF2B5EF4-FFF2-40B4-BE49-F238E27FC236}">
                              <a16:creationId xmlns:a16="http://schemas.microsoft.com/office/drawing/2014/main" id="{603A6032-6611-4104-9719-BE3066111E6F}"/>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66" name="Straight Connector 365">
                          <a:extLst>
                            <a:ext uri="{FF2B5EF4-FFF2-40B4-BE49-F238E27FC236}">
                              <a16:creationId xmlns:a16="http://schemas.microsoft.com/office/drawing/2014/main" id="{03BEC795-5C85-4C52-A12F-286266FDF8AE}"/>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67" name="Straight Connector 366">
                          <a:extLst>
                            <a:ext uri="{FF2B5EF4-FFF2-40B4-BE49-F238E27FC236}">
                              <a16:creationId xmlns:a16="http://schemas.microsoft.com/office/drawing/2014/main" id="{2ECB5171-AFD6-44E7-8314-CEB113888D60}"/>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337" name="Group 336">
                        <a:extLst>
                          <a:ext uri="{FF2B5EF4-FFF2-40B4-BE49-F238E27FC236}">
                            <a16:creationId xmlns:a16="http://schemas.microsoft.com/office/drawing/2014/main" id="{7C31DB8E-7DE7-40A4-8337-0FDD38773ABF}"/>
                          </a:ext>
                        </a:extLst>
                      </p:cNvPr>
                      <p:cNvGrpSpPr/>
                      <p:nvPr/>
                    </p:nvGrpSpPr>
                    <p:grpSpPr>
                      <a:xfrm>
                        <a:off x="4088654" y="3248026"/>
                        <a:ext cx="80558" cy="622299"/>
                        <a:chOff x="3743571" y="3308401"/>
                        <a:chExt cx="80558" cy="722480"/>
                      </a:xfrm>
                    </p:grpSpPr>
                    <p:cxnSp>
                      <p:nvCxnSpPr>
                        <p:cNvPr id="362" name="Straight Connector 361">
                          <a:extLst>
                            <a:ext uri="{FF2B5EF4-FFF2-40B4-BE49-F238E27FC236}">
                              <a16:creationId xmlns:a16="http://schemas.microsoft.com/office/drawing/2014/main" id="{6DB8F5B5-AD84-4E2D-B63F-D8225E6343F3}"/>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63" name="Straight Connector 362">
                          <a:extLst>
                            <a:ext uri="{FF2B5EF4-FFF2-40B4-BE49-F238E27FC236}">
                              <a16:creationId xmlns:a16="http://schemas.microsoft.com/office/drawing/2014/main" id="{464ED5C5-4F6C-48C3-A17F-374C0FFA2900}"/>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64" name="Straight Connector 363">
                          <a:extLst>
                            <a:ext uri="{FF2B5EF4-FFF2-40B4-BE49-F238E27FC236}">
                              <a16:creationId xmlns:a16="http://schemas.microsoft.com/office/drawing/2014/main" id="{47CF9CE9-5E37-4449-BA63-9A2C98F9ECAD}"/>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338" name="Group 337">
                        <a:extLst>
                          <a:ext uri="{FF2B5EF4-FFF2-40B4-BE49-F238E27FC236}">
                            <a16:creationId xmlns:a16="http://schemas.microsoft.com/office/drawing/2014/main" id="{71ADC109-6FC4-474C-96B3-603C92B54D38}"/>
                          </a:ext>
                        </a:extLst>
                      </p:cNvPr>
                      <p:cNvGrpSpPr/>
                      <p:nvPr/>
                    </p:nvGrpSpPr>
                    <p:grpSpPr>
                      <a:xfrm>
                        <a:off x="2918087" y="3522663"/>
                        <a:ext cx="80558" cy="317500"/>
                        <a:chOff x="3743571" y="3308401"/>
                        <a:chExt cx="80558" cy="722480"/>
                      </a:xfrm>
                    </p:grpSpPr>
                    <p:cxnSp>
                      <p:nvCxnSpPr>
                        <p:cNvPr id="359" name="Straight Connector 358">
                          <a:extLst>
                            <a:ext uri="{FF2B5EF4-FFF2-40B4-BE49-F238E27FC236}">
                              <a16:creationId xmlns:a16="http://schemas.microsoft.com/office/drawing/2014/main" id="{69D23EB5-9304-46D7-9BC0-2463B5D5413C}"/>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60" name="Straight Connector 359">
                          <a:extLst>
                            <a:ext uri="{FF2B5EF4-FFF2-40B4-BE49-F238E27FC236}">
                              <a16:creationId xmlns:a16="http://schemas.microsoft.com/office/drawing/2014/main" id="{2B4952D1-B263-48C9-9998-449E74AA70B7}"/>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61" name="Straight Connector 360">
                          <a:extLst>
                            <a:ext uri="{FF2B5EF4-FFF2-40B4-BE49-F238E27FC236}">
                              <a16:creationId xmlns:a16="http://schemas.microsoft.com/office/drawing/2014/main" id="{83CCDCCB-51D8-4FD3-8CF7-D8A782DBBD72}"/>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339" name="Group 338">
                        <a:extLst>
                          <a:ext uri="{FF2B5EF4-FFF2-40B4-BE49-F238E27FC236}">
                            <a16:creationId xmlns:a16="http://schemas.microsoft.com/office/drawing/2014/main" id="{6095FD4C-BDBB-4CBA-B855-EA43C268494F}"/>
                          </a:ext>
                        </a:extLst>
                      </p:cNvPr>
                      <p:cNvGrpSpPr/>
                      <p:nvPr/>
                    </p:nvGrpSpPr>
                    <p:grpSpPr>
                      <a:xfrm>
                        <a:off x="2332805" y="3509963"/>
                        <a:ext cx="80558" cy="311149"/>
                        <a:chOff x="3743571" y="3308401"/>
                        <a:chExt cx="80558" cy="722480"/>
                      </a:xfrm>
                    </p:grpSpPr>
                    <p:cxnSp>
                      <p:nvCxnSpPr>
                        <p:cNvPr id="356" name="Straight Connector 355">
                          <a:extLst>
                            <a:ext uri="{FF2B5EF4-FFF2-40B4-BE49-F238E27FC236}">
                              <a16:creationId xmlns:a16="http://schemas.microsoft.com/office/drawing/2014/main" id="{0ED5A359-7480-4206-9110-B2C960F7F1D0}"/>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57" name="Straight Connector 356">
                          <a:extLst>
                            <a:ext uri="{FF2B5EF4-FFF2-40B4-BE49-F238E27FC236}">
                              <a16:creationId xmlns:a16="http://schemas.microsoft.com/office/drawing/2014/main" id="{BF407DDD-251C-4AE4-A099-520BDDF41426}"/>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58" name="Straight Connector 357">
                          <a:extLst>
                            <a:ext uri="{FF2B5EF4-FFF2-40B4-BE49-F238E27FC236}">
                              <a16:creationId xmlns:a16="http://schemas.microsoft.com/office/drawing/2014/main" id="{694C5A50-5461-41CF-9B8F-B8870537BB5C}"/>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340" name="Group 339">
                        <a:extLst>
                          <a:ext uri="{FF2B5EF4-FFF2-40B4-BE49-F238E27FC236}">
                            <a16:creationId xmlns:a16="http://schemas.microsoft.com/office/drawing/2014/main" id="{4AEBCD66-6FF2-42E7-B37D-E60348181476}"/>
                          </a:ext>
                        </a:extLst>
                      </p:cNvPr>
                      <p:cNvGrpSpPr/>
                      <p:nvPr/>
                    </p:nvGrpSpPr>
                    <p:grpSpPr>
                      <a:xfrm>
                        <a:off x="3210728" y="3406775"/>
                        <a:ext cx="80558" cy="322263"/>
                        <a:chOff x="3743571" y="3308401"/>
                        <a:chExt cx="80558" cy="722480"/>
                      </a:xfrm>
                    </p:grpSpPr>
                    <p:cxnSp>
                      <p:nvCxnSpPr>
                        <p:cNvPr id="353" name="Straight Connector 352">
                          <a:extLst>
                            <a:ext uri="{FF2B5EF4-FFF2-40B4-BE49-F238E27FC236}">
                              <a16:creationId xmlns:a16="http://schemas.microsoft.com/office/drawing/2014/main" id="{7129EE81-9416-41FB-9E1F-36ECFF12BE75}"/>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54" name="Straight Connector 353">
                          <a:extLst>
                            <a:ext uri="{FF2B5EF4-FFF2-40B4-BE49-F238E27FC236}">
                              <a16:creationId xmlns:a16="http://schemas.microsoft.com/office/drawing/2014/main" id="{F21ACC81-526E-4B39-8A33-CE36F176DDB7}"/>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55" name="Straight Connector 354">
                          <a:extLst>
                            <a:ext uri="{FF2B5EF4-FFF2-40B4-BE49-F238E27FC236}">
                              <a16:creationId xmlns:a16="http://schemas.microsoft.com/office/drawing/2014/main" id="{FA5561DD-8859-423F-9F2B-0FBC6C74153C}"/>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341" name="Group 340">
                        <a:extLst>
                          <a:ext uri="{FF2B5EF4-FFF2-40B4-BE49-F238E27FC236}">
                            <a16:creationId xmlns:a16="http://schemas.microsoft.com/office/drawing/2014/main" id="{25BEBB60-DB82-4BFB-9559-EFF469EE8610}"/>
                          </a:ext>
                        </a:extLst>
                      </p:cNvPr>
                      <p:cNvGrpSpPr/>
                      <p:nvPr/>
                    </p:nvGrpSpPr>
                    <p:grpSpPr>
                      <a:xfrm>
                        <a:off x="3796010" y="3133726"/>
                        <a:ext cx="80558" cy="431799"/>
                        <a:chOff x="3743571" y="3308401"/>
                        <a:chExt cx="80558" cy="722480"/>
                      </a:xfrm>
                    </p:grpSpPr>
                    <p:cxnSp>
                      <p:nvCxnSpPr>
                        <p:cNvPr id="350" name="Straight Connector 349">
                          <a:extLst>
                            <a:ext uri="{FF2B5EF4-FFF2-40B4-BE49-F238E27FC236}">
                              <a16:creationId xmlns:a16="http://schemas.microsoft.com/office/drawing/2014/main" id="{858D0316-DD38-4144-815C-33B1B7698FE5}"/>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51" name="Straight Connector 350">
                          <a:extLst>
                            <a:ext uri="{FF2B5EF4-FFF2-40B4-BE49-F238E27FC236}">
                              <a16:creationId xmlns:a16="http://schemas.microsoft.com/office/drawing/2014/main" id="{856BB293-596A-4D1B-BFB4-A81EADC3DCB9}"/>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52" name="Straight Connector 351">
                          <a:extLst>
                            <a:ext uri="{FF2B5EF4-FFF2-40B4-BE49-F238E27FC236}">
                              <a16:creationId xmlns:a16="http://schemas.microsoft.com/office/drawing/2014/main" id="{01F8AF5A-D509-4D97-9522-99353906AE15}"/>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342" name="Group 341">
                        <a:extLst>
                          <a:ext uri="{FF2B5EF4-FFF2-40B4-BE49-F238E27FC236}">
                            <a16:creationId xmlns:a16="http://schemas.microsoft.com/office/drawing/2014/main" id="{C9EA63C1-3441-4A8B-B6CE-8640A7D5170B}"/>
                          </a:ext>
                        </a:extLst>
                      </p:cNvPr>
                      <p:cNvGrpSpPr/>
                      <p:nvPr/>
                    </p:nvGrpSpPr>
                    <p:grpSpPr>
                      <a:xfrm>
                        <a:off x="2625446" y="3530599"/>
                        <a:ext cx="80558" cy="315913"/>
                        <a:chOff x="3743571" y="3308401"/>
                        <a:chExt cx="80558" cy="722480"/>
                      </a:xfrm>
                    </p:grpSpPr>
                    <p:cxnSp>
                      <p:nvCxnSpPr>
                        <p:cNvPr id="347" name="Straight Connector 346">
                          <a:extLst>
                            <a:ext uri="{FF2B5EF4-FFF2-40B4-BE49-F238E27FC236}">
                              <a16:creationId xmlns:a16="http://schemas.microsoft.com/office/drawing/2014/main" id="{B2A82EC6-D810-480A-B236-F204ACF9939B}"/>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8" name="Straight Connector 347">
                          <a:extLst>
                            <a:ext uri="{FF2B5EF4-FFF2-40B4-BE49-F238E27FC236}">
                              <a16:creationId xmlns:a16="http://schemas.microsoft.com/office/drawing/2014/main" id="{2F3A2311-DCA4-4FB7-A6E3-B4D48956AAA4}"/>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9" name="Straight Connector 348">
                          <a:extLst>
                            <a:ext uri="{FF2B5EF4-FFF2-40B4-BE49-F238E27FC236}">
                              <a16:creationId xmlns:a16="http://schemas.microsoft.com/office/drawing/2014/main" id="{1AA7105E-1973-4643-8B37-95974F9198BA}"/>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343" name="Group 342">
                        <a:extLst>
                          <a:ext uri="{FF2B5EF4-FFF2-40B4-BE49-F238E27FC236}">
                            <a16:creationId xmlns:a16="http://schemas.microsoft.com/office/drawing/2014/main" id="{95799BFC-B90C-4CA0-B324-BEA4445BAC9A}"/>
                          </a:ext>
                        </a:extLst>
                      </p:cNvPr>
                      <p:cNvGrpSpPr/>
                      <p:nvPr/>
                    </p:nvGrpSpPr>
                    <p:grpSpPr>
                      <a:xfrm>
                        <a:off x="2040164" y="3586163"/>
                        <a:ext cx="80558" cy="311150"/>
                        <a:chOff x="3743571" y="3308401"/>
                        <a:chExt cx="80558" cy="722480"/>
                      </a:xfrm>
                    </p:grpSpPr>
                    <p:cxnSp>
                      <p:nvCxnSpPr>
                        <p:cNvPr id="344" name="Straight Connector 343">
                          <a:extLst>
                            <a:ext uri="{FF2B5EF4-FFF2-40B4-BE49-F238E27FC236}">
                              <a16:creationId xmlns:a16="http://schemas.microsoft.com/office/drawing/2014/main" id="{3F28E75A-CEA8-4C79-A999-AABB2A118C8D}"/>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5" name="Straight Connector 344">
                          <a:extLst>
                            <a:ext uri="{FF2B5EF4-FFF2-40B4-BE49-F238E27FC236}">
                              <a16:creationId xmlns:a16="http://schemas.microsoft.com/office/drawing/2014/main" id="{FEC6A13C-3600-4049-B1F0-9397AB2BC560}"/>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6" name="Straight Connector 345">
                          <a:extLst>
                            <a:ext uri="{FF2B5EF4-FFF2-40B4-BE49-F238E27FC236}">
                              <a16:creationId xmlns:a16="http://schemas.microsoft.com/office/drawing/2014/main" id="{AF1179FE-DEA2-4553-882D-1C90052D89B6}"/>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grpSp>
                  <p:nvGrpSpPr>
                    <p:cNvPr id="326" name="Group 325">
                      <a:extLst>
                        <a:ext uri="{FF2B5EF4-FFF2-40B4-BE49-F238E27FC236}">
                          <a16:creationId xmlns:a16="http://schemas.microsoft.com/office/drawing/2014/main" id="{D895B175-DFDA-4740-8088-122A279AFE18}"/>
                        </a:ext>
                      </a:extLst>
                    </p:cNvPr>
                    <p:cNvGrpSpPr/>
                    <p:nvPr/>
                  </p:nvGrpSpPr>
                  <p:grpSpPr>
                    <a:xfrm>
                      <a:off x="1753395" y="3319195"/>
                      <a:ext cx="2409111" cy="676795"/>
                      <a:chOff x="1753395" y="3992296"/>
                      <a:chExt cx="2409111" cy="676795"/>
                    </a:xfrm>
                    <a:solidFill>
                      <a:schemeClr val="accent1"/>
                    </a:solidFill>
                  </p:grpSpPr>
                  <p:sp>
                    <p:nvSpPr>
                      <p:cNvPr id="327" name="Oval 326">
                        <a:extLst>
                          <a:ext uri="{FF2B5EF4-FFF2-40B4-BE49-F238E27FC236}">
                            <a16:creationId xmlns:a16="http://schemas.microsoft.com/office/drawing/2014/main" id="{23CEB4D6-9D03-442F-8FC8-EA6755876E83}"/>
                          </a:ext>
                        </a:extLst>
                      </p:cNvPr>
                      <p:cNvSpPr/>
                      <p:nvPr/>
                    </p:nvSpPr>
                    <p:spPr>
                      <a:xfrm>
                        <a:off x="2921971" y="4317733"/>
                        <a:ext cx="71957" cy="719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28" name="Oval 327">
                        <a:extLst>
                          <a:ext uri="{FF2B5EF4-FFF2-40B4-BE49-F238E27FC236}">
                            <a16:creationId xmlns:a16="http://schemas.microsoft.com/office/drawing/2014/main" id="{FEFDC385-61FB-4B33-BB06-2497F927CFFD}"/>
                          </a:ext>
                        </a:extLst>
                      </p:cNvPr>
                      <p:cNvSpPr/>
                      <p:nvPr/>
                    </p:nvSpPr>
                    <p:spPr>
                      <a:xfrm>
                        <a:off x="3506259" y="4100247"/>
                        <a:ext cx="71957" cy="719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29" name="Oval 328">
                        <a:extLst>
                          <a:ext uri="{FF2B5EF4-FFF2-40B4-BE49-F238E27FC236}">
                            <a16:creationId xmlns:a16="http://schemas.microsoft.com/office/drawing/2014/main" id="{8CF12603-5816-4392-9A74-19833A497262}"/>
                          </a:ext>
                        </a:extLst>
                      </p:cNvPr>
                      <p:cNvSpPr/>
                      <p:nvPr/>
                    </p:nvSpPr>
                    <p:spPr>
                      <a:xfrm>
                        <a:off x="4090549" y="4197084"/>
                        <a:ext cx="71957" cy="719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30" name="Oval 329">
                        <a:extLst>
                          <a:ext uri="{FF2B5EF4-FFF2-40B4-BE49-F238E27FC236}">
                            <a16:creationId xmlns:a16="http://schemas.microsoft.com/office/drawing/2014/main" id="{63DD95A4-BE4E-4E77-A299-8FCBA9DF3228}"/>
                          </a:ext>
                        </a:extLst>
                      </p:cNvPr>
                      <p:cNvSpPr/>
                      <p:nvPr/>
                    </p:nvSpPr>
                    <p:spPr>
                      <a:xfrm>
                        <a:off x="2337683" y="4308209"/>
                        <a:ext cx="71957" cy="719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31" name="Oval 330">
                        <a:extLst>
                          <a:ext uri="{FF2B5EF4-FFF2-40B4-BE49-F238E27FC236}">
                            <a16:creationId xmlns:a16="http://schemas.microsoft.com/office/drawing/2014/main" id="{9D71B0E5-FF00-4A41-9EC7-6E4F1F2E8914}"/>
                          </a:ext>
                        </a:extLst>
                      </p:cNvPr>
                      <p:cNvSpPr/>
                      <p:nvPr/>
                    </p:nvSpPr>
                    <p:spPr>
                      <a:xfrm>
                        <a:off x="1753395" y="4597134"/>
                        <a:ext cx="71957" cy="719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32" name="Oval 331">
                        <a:extLst>
                          <a:ext uri="{FF2B5EF4-FFF2-40B4-BE49-F238E27FC236}">
                            <a16:creationId xmlns:a16="http://schemas.microsoft.com/office/drawing/2014/main" id="{C2A3A452-102A-48DF-8D59-2C5412918A0B}"/>
                          </a:ext>
                        </a:extLst>
                      </p:cNvPr>
                      <p:cNvSpPr/>
                      <p:nvPr/>
                    </p:nvSpPr>
                    <p:spPr>
                      <a:xfrm>
                        <a:off x="2629827" y="4320909"/>
                        <a:ext cx="71957" cy="719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33" name="Oval 332">
                        <a:extLst>
                          <a:ext uri="{FF2B5EF4-FFF2-40B4-BE49-F238E27FC236}">
                            <a16:creationId xmlns:a16="http://schemas.microsoft.com/office/drawing/2014/main" id="{DB12EC5F-1B3E-4BFE-90B0-18C2D94EB38C}"/>
                          </a:ext>
                        </a:extLst>
                      </p:cNvPr>
                      <p:cNvSpPr/>
                      <p:nvPr/>
                    </p:nvSpPr>
                    <p:spPr>
                      <a:xfrm>
                        <a:off x="3214115" y="4205021"/>
                        <a:ext cx="71957" cy="719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34" name="Oval 333">
                        <a:extLst>
                          <a:ext uri="{FF2B5EF4-FFF2-40B4-BE49-F238E27FC236}">
                            <a16:creationId xmlns:a16="http://schemas.microsoft.com/office/drawing/2014/main" id="{3DA5BC65-0395-4453-B5E8-B01E3B574F6D}"/>
                          </a:ext>
                        </a:extLst>
                      </p:cNvPr>
                      <p:cNvSpPr/>
                      <p:nvPr/>
                    </p:nvSpPr>
                    <p:spPr>
                      <a:xfrm>
                        <a:off x="3798403" y="3992296"/>
                        <a:ext cx="71957" cy="719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35" name="Oval 334">
                        <a:extLst>
                          <a:ext uri="{FF2B5EF4-FFF2-40B4-BE49-F238E27FC236}">
                            <a16:creationId xmlns:a16="http://schemas.microsoft.com/office/drawing/2014/main" id="{BBAD1B1B-EC0E-45D0-BF94-12914B462DE4}"/>
                          </a:ext>
                        </a:extLst>
                      </p:cNvPr>
                      <p:cNvSpPr/>
                      <p:nvPr/>
                    </p:nvSpPr>
                    <p:spPr>
                      <a:xfrm>
                        <a:off x="2045539" y="4379647"/>
                        <a:ext cx="71957" cy="719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grpSp>
            <p:grpSp>
              <p:nvGrpSpPr>
                <p:cNvPr id="234" name="Group 233">
                  <a:extLst>
                    <a:ext uri="{FF2B5EF4-FFF2-40B4-BE49-F238E27FC236}">
                      <a16:creationId xmlns:a16="http://schemas.microsoft.com/office/drawing/2014/main" id="{0479B771-FD0A-48BC-A23C-E01D67DDBE55}"/>
                    </a:ext>
                  </a:extLst>
                </p:cNvPr>
                <p:cNvGrpSpPr/>
                <p:nvPr/>
              </p:nvGrpSpPr>
              <p:grpSpPr>
                <a:xfrm>
                  <a:off x="1753395" y="3920860"/>
                  <a:ext cx="2415817" cy="976578"/>
                  <a:chOff x="1753395" y="3920860"/>
                  <a:chExt cx="2415817" cy="976578"/>
                </a:xfrm>
              </p:grpSpPr>
              <p:grpSp>
                <p:nvGrpSpPr>
                  <p:cNvPr id="280" name="Group 279">
                    <a:extLst>
                      <a:ext uri="{FF2B5EF4-FFF2-40B4-BE49-F238E27FC236}">
                        <a16:creationId xmlns:a16="http://schemas.microsoft.com/office/drawing/2014/main" id="{3BC2FE05-DBC0-4627-BD6D-A99B929A1453}"/>
                      </a:ext>
                    </a:extLst>
                  </p:cNvPr>
                  <p:cNvGrpSpPr/>
                  <p:nvPr/>
                </p:nvGrpSpPr>
                <p:grpSpPr>
                  <a:xfrm>
                    <a:off x="2040164" y="4122738"/>
                    <a:ext cx="2129048" cy="774700"/>
                    <a:chOff x="2040164" y="4122738"/>
                    <a:chExt cx="2129048" cy="774700"/>
                  </a:xfrm>
                </p:grpSpPr>
                <p:grpSp>
                  <p:nvGrpSpPr>
                    <p:cNvPr id="291" name="Group 290">
                      <a:extLst>
                        <a:ext uri="{FF2B5EF4-FFF2-40B4-BE49-F238E27FC236}">
                          <a16:creationId xmlns:a16="http://schemas.microsoft.com/office/drawing/2014/main" id="{6DD27224-D28D-40BA-B184-9F031712FD33}"/>
                        </a:ext>
                      </a:extLst>
                    </p:cNvPr>
                    <p:cNvGrpSpPr/>
                    <p:nvPr/>
                  </p:nvGrpSpPr>
                  <p:grpSpPr>
                    <a:xfrm>
                      <a:off x="3503369" y="4295776"/>
                      <a:ext cx="80558" cy="422274"/>
                      <a:chOff x="3743571" y="3308401"/>
                      <a:chExt cx="80558" cy="722480"/>
                    </a:xfrm>
                  </p:grpSpPr>
                  <p:cxnSp>
                    <p:nvCxnSpPr>
                      <p:cNvPr id="320" name="Straight Connector 319">
                        <a:extLst>
                          <a:ext uri="{FF2B5EF4-FFF2-40B4-BE49-F238E27FC236}">
                            <a16:creationId xmlns:a16="http://schemas.microsoft.com/office/drawing/2014/main" id="{6B0CE75A-A105-4327-A8A1-DCABE9D88427}"/>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21" name="Straight Connector 320">
                        <a:extLst>
                          <a:ext uri="{FF2B5EF4-FFF2-40B4-BE49-F238E27FC236}">
                            <a16:creationId xmlns:a16="http://schemas.microsoft.com/office/drawing/2014/main" id="{37232441-0592-44AD-B0F2-3DAF50584672}"/>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22" name="Straight Connector 321">
                        <a:extLst>
                          <a:ext uri="{FF2B5EF4-FFF2-40B4-BE49-F238E27FC236}">
                            <a16:creationId xmlns:a16="http://schemas.microsoft.com/office/drawing/2014/main" id="{578456F3-BA6A-4DAD-8281-35FD25488B7B}"/>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292" name="Group 291">
                      <a:extLst>
                        <a:ext uri="{FF2B5EF4-FFF2-40B4-BE49-F238E27FC236}">
                          <a16:creationId xmlns:a16="http://schemas.microsoft.com/office/drawing/2014/main" id="{01802B10-6BC2-4644-9761-47D85562447B}"/>
                        </a:ext>
                      </a:extLst>
                    </p:cNvPr>
                    <p:cNvGrpSpPr/>
                    <p:nvPr/>
                  </p:nvGrpSpPr>
                  <p:grpSpPr>
                    <a:xfrm>
                      <a:off x="4088654" y="4233864"/>
                      <a:ext cx="80558" cy="661986"/>
                      <a:chOff x="3743571" y="3308401"/>
                      <a:chExt cx="80558" cy="722480"/>
                    </a:xfrm>
                  </p:grpSpPr>
                  <p:cxnSp>
                    <p:nvCxnSpPr>
                      <p:cNvPr id="317" name="Straight Connector 316">
                        <a:extLst>
                          <a:ext uri="{FF2B5EF4-FFF2-40B4-BE49-F238E27FC236}">
                            <a16:creationId xmlns:a16="http://schemas.microsoft.com/office/drawing/2014/main" id="{7A1B2151-2222-4CE8-9098-77DD7F34ACFF}"/>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18" name="Straight Connector 317">
                        <a:extLst>
                          <a:ext uri="{FF2B5EF4-FFF2-40B4-BE49-F238E27FC236}">
                            <a16:creationId xmlns:a16="http://schemas.microsoft.com/office/drawing/2014/main" id="{FF94DF3B-6DA8-45B6-B006-3E8D1A0BA5B2}"/>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19" name="Straight Connector 318">
                        <a:extLst>
                          <a:ext uri="{FF2B5EF4-FFF2-40B4-BE49-F238E27FC236}">
                            <a16:creationId xmlns:a16="http://schemas.microsoft.com/office/drawing/2014/main" id="{804370AE-3BE4-4CE2-9159-B053D49623A8}"/>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293" name="Group 292">
                      <a:extLst>
                        <a:ext uri="{FF2B5EF4-FFF2-40B4-BE49-F238E27FC236}">
                          <a16:creationId xmlns:a16="http://schemas.microsoft.com/office/drawing/2014/main" id="{224D8FC8-BA07-4C50-A59D-C2F32956E3C5}"/>
                        </a:ext>
                      </a:extLst>
                    </p:cNvPr>
                    <p:cNvGrpSpPr/>
                    <p:nvPr/>
                  </p:nvGrpSpPr>
                  <p:grpSpPr>
                    <a:xfrm>
                      <a:off x="2918087" y="4122738"/>
                      <a:ext cx="80558" cy="385762"/>
                      <a:chOff x="3743571" y="3308401"/>
                      <a:chExt cx="80558" cy="722480"/>
                    </a:xfrm>
                  </p:grpSpPr>
                  <p:cxnSp>
                    <p:nvCxnSpPr>
                      <p:cNvPr id="314" name="Straight Connector 313">
                        <a:extLst>
                          <a:ext uri="{FF2B5EF4-FFF2-40B4-BE49-F238E27FC236}">
                            <a16:creationId xmlns:a16="http://schemas.microsoft.com/office/drawing/2014/main" id="{F7EE22CD-6C8D-447B-8C3E-D292274D45C6}"/>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15" name="Straight Connector 314">
                        <a:extLst>
                          <a:ext uri="{FF2B5EF4-FFF2-40B4-BE49-F238E27FC236}">
                            <a16:creationId xmlns:a16="http://schemas.microsoft.com/office/drawing/2014/main" id="{E4F9AA8E-B049-4042-9E77-6FEB371353A9}"/>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16" name="Straight Connector 315">
                        <a:extLst>
                          <a:ext uri="{FF2B5EF4-FFF2-40B4-BE49-F238E27FC236}">
                            <a16:creationId xmlns:a16="http://schemas.microsoft.com/office/drawing/2014/main" id="{B0D7F92D-1B1B-40D2-8F71-6293263147A5}"/>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294" name="Group 293">
                      <a:extLst>
                        <a:ext uri="{FF2B5EF4-FFF2-40B4-BE49-F238E27FC236}">
                          <a16:creationId xmlns:a16="http://schemas.microsoft.com/office/drawing/2014/main" id="{FAC42407-02F7-453A-842D-441621DB6C90}"/>
                        </a:ext>
                      </a:extLst>
                    </p:cNvPr>
                    <p:cNvGrpSpPr/>
                    <p:nvPr/>
                  </p:nvGrpSpPr>
                  <p:grpSpPr>
                    <a:xfrm>
                      <a:off x="2332805" y="4206876"/>
                      <a:ext cx="80558" cy="377824"/>
                      <a:chOff x="3743571" y="3308401"/>
                      <a:chExt cx="80558" cy="722480"/>
                    </a:xfrm>
                  </p:grpSpPr>
                  <p:cxnSp>
                    <p:nvCxnSpPr>
                      <p:cNvPr id="311" name="Straight Connector 310">
                        <a:extLst>
                          <a:ext uri="{FF2B5EF4-FFF2-40B4-BE49-F238E27FC236}">
                            <a16:creationId xmlns:a16="http://schemas.microsoft.com/office/drawing/2014/main" id="{661549FF-B661-4091-ADCF-CA62A961213C}"/>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12" name="Straight Connector 311">
                        <a:extLst>
                          <a:ext uri="{FF2B5EF4-FFF2-40B4-BE49-F238E27FC236}">
                            <a16:creationId xmlns:a16="http://schemas.microsoft.com/office/drawing/2014/main" id="{54A1AA6A-7FD0-4ED1-9E54-1E0952C60AE8}"/>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13" name="Straight Connector 312">
                        <a:extLst>
                          <a:ext uri="{FF2B5EF4-FFF2-40B4-BE49-F238E27FC236}">
                            <a16:creationId xmlns:a16="http://schemas.microsoft.com/office/drawing/2014/main" id="{9B057F41-B9BC-43B4-B885-C42825D2EF3F}"/>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295" name="Group 294">
                      <a:extLst>
                        <a:ext uri="{FF2B5EF4-FFF2-40B4-BE49-F238E27FC236}">
                          <a16:creationId xmlns:a16="http://schemas.microsoft.com/office/drawing/2014/main" id="{A6DB85E5-2EB0-4DF3-8157-D18EEE530984}"/>
                        </a:ext>
                      </a:extLst>
                    </p:cNvPr>
                    <p:cNvGrpSpPr/>
                    <p:nvPr/>
                  </p:nvGrpSpPr>
                  <p:grpSpPr>
                    <a:xfrm>
                      <a:off x="3210728" y="4255635"/>
                      <a:ext cx="80558" cy="395740"/>
                      <a:chOff x="3743571" y="3308401"/>
                      <a:chExt cx="80558" cy="722480"/>
                    </a:xfrm>
                  </p:grpSpPr>
                  <p:cxnSp>
                    <p:nvCxnSpPr>
                      <p:cNvPr id="308" name="Straight Connector 307">
                        <a:extLst>
                          <a:ext uri="{FF2B5EF4-FFF2-40B4-BE49-F238E27FC236}">
                            <a16:creationId xmlns:a16="http://schemas.microsoft.com/office/drawing/2014/main" id="{ED49F213-6785-4288-8804-532ACA7B512A}"/>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9" name="Straight Connector 308">
                        <a:extLst>
                          <a:ext uri="{FF2B5EF4-FFF2-40B4-BE49-F238E27FC236}">
                            <a16:creationId xmlns:a16="http://schemas.microsoft.com/office/drawing/2014/main" id="{F0100759-C59F-4E94-A198-7049D84E70AE}"/>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10" name="Straight Connector 309">
                        <a:extLst>
                          <a:ext uri="{FF2B5EF4-FFF2-40B4-BE49-F238E27FC236}">
                            <a16:creationId xmlns:a16="http://schemas.microsoft.com/office/drawing/2014/main" id="{124CB298-0CA9-4BFD-86F9-DBC53F4D7723}"/>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296" name="Group 295">
                      <a:extLst>
                        <a:ext uri="{FF2B5EF4-FFF2-40B4-BE49-F238E27FC236}">
                          <a16:creationId xmlns:a16="http://schemas.microsoft.com/office/drawing/2014/main" id="{FC0AB87C-3478-42F0-BF84-D927A8E94F22}"/>
                        </a:ext>
                      </a:extLst>
                    </p:cNvPr>
                    <p:cNvGrpSpPr/>
                    <p:nvPr/>
                  </p:nvGrpSpPr>
                  <p:grpSpPr>
                    <a:xfrm>
                      <a:off x="3796010" y="4398964"/>
                      <a:ext cx="80558" cy="498474"/>
                      <a:chOff x="3743571" y="3308401"/>
                      <a:chExt cx="80558" cy="722480"/>
                    </a:xfrm>
                  </p:grpSpPr>
                  <p:cxnSp>
                    <p:nvCxnSpPr>
                      <p:cNvPr id="305" name="Straight Connector 304">
                        <a:extLst>
                          <a:ext uri="{FF2B5EF4-FFF2-40B4-BE49-F238E27FC236}">
                            <a16:creationId xmlns:a16="http://schemas.microsoft.com/office/drawing/2014/main" id="{277472E9-1582-462B-8E61-BA8442C6F2C4}"/>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6" name="Straight Connector 305">
                        <a:extLst>
                          <a:ext uri="{FF2B5EF4-FFF2-40B4-BE49-F238E27FC236}">
                            <a16:creationId xmlns:a16="http://schemas.microsoft.com/office/drawing/2014/main" id="{6AF7B1FB-275B-456B-B524-A95C33C5F99E}"/>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7" name="Straight Connector 306">
                        <a:extLst>
                          <a:ext uri="{FF2B5EF4-FFF2-40B4-BE49-F238E27FC236}">
                            <a16:creationId xmlns:a16="http://schemas.microsoft.com/office/drawing/2014/main" id="{11B4046F-BBB7-47BF-89C4-D273750DDF5A}"/>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297" name="Group 296">
                      <a:extLst>
                        <a:ext uri="{FF2B5EF4-FFF2-40B4-BE49-F238E27FC236}">
                          <a16:creationId xmlns:a16="http://schemas.microsoft.com/office/drawing/2014/main" id="{5E3ADAF9-DEBD-44E2-92A9-AEE83C7B0B71}"/>
                        </a:ext>
                      </a:extLst>
                    </p:cNvPr>
                    <p:cNvGrpSpPr/>
                    <p:nvPr/>
                  </p:nvGrpSpPr>
                  <p:grpSpPr>
                    <a:xfrm>
                      <a:off x="2625446" y="4125913"/>
                      <a:ext cx="80558" cy="382587"/>
                      <a:chOff x="3743571" y="3308401"/>
                      <a:chExt cx="80558" cy="722480"/>
                    </a:xfrm>
                  </p:grpSpPr>
                  <p:cxnSp>
                    <p:nvCxnSpPr>
                      <p:cNvPr id="302" name="Straight Connector 301">
                        <a:extLst>
                          <a:ext uri="{FF2B5EF4-FFF2-40B4-BE49-F238E27FC236}">
                            <a16:creationId xmlns:a16="http://schemas.microsoft.com/office/drawing/2014/main" id="{386E85E2-029D-4B1D-BB96-61EC819AEE19}"/>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3" name="Straight Connector 302">
                        <a:extLst>
                          <a:ext uri="{FF2B5EF4-FFF2-40B4-BE49-F238E27FC236}">
                            <a16:creationId xmlns:a16="http://schemas.microsoft.com/office/drawing/2014/main" id="{C9D9192D-7DFE-465F-9865-692B162A6E8E}"/>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4" name="Straight Connector 303">
                        <a:extLst>
                          <a:ext uri="{FF2B5EF4-FFF2-40B4-BE49-F238E27FC236}">
                            <a16:creationId xmlns:a16="http://schemas.microsoft.com/office/drawing/2014/main" id="{0DBE1E34-9153-447C-B7B0-6F1B388419FA}"/>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298" name="Group 297">
                      <a:extLst>
                        <a:ext uri="{FF2B5EF4-FFF2-40B4-BE49-F238E27FC236}">
                          <a16:creationId xmlns:a16="http://schemas.microsoft.com/office/drawing/2014/main" id="{559A35E9-AF2A-40A9-86D5-1B2F70527E4B}"/>
                        </a:ext>
                      </a:extLst>
                    </p:cNvPr>
                    <p:cNvGrpSpPr/>
                    <p:nvPr/>
                  </p:nvGrpSpPr>
                  <p:grpSpPr>
                    <a:xfrm>
                      <a:off x="2040164" y="4151313"/>
                      <a:ext cx="80558" cy="377825"/>
                      <a:chOff x="3743571" y="3308401"/>
                      <a:chExt cx="80558" cy="722480"/>
                    </a:xfrm>
                  </p:grpSpPr>
                  <p:cxnSp>
                    <p:nvCxnSpPr>
                      <p:cNvPr id="299" name="Straight Connector 298">
                        <a:extLst>
                          <a:ext uri="{FF2B5EF4-FFF2-40B4-BE49-F238E27FC236}">
                            <a16:creationId xmlns:a16="http://schemas.microsoft.com/office/drawing/2014/main" id="{A86D974E-0D69-469C-A45B-A4D215506EFB}"/>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0" name="Straight Connector 299">
                        <a:extLst>
                          <a:ext uri="{FF2B5EF4-FFF2-40B4-BE49-F238E27FC236}">
                            <a16:creationId xmlns:a16="http://schemas.microsoft.com/office/drawing/2014/main" id="{D193DD50-3187-44B3-A56C-ABE27FC77209}"/>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1" name="Straight Connector 300">
                        <a:extLst>
                          <a:ext uri="{FF2B5EF4-FFF2-40B4-BE49-F238E27FC236}">
                            <a16:creationId xmlns:a16="http://schemas.microsoft.com/office/drawing/2014/main" id="{7F75A987-4490-4B5F-B829-4DA7FF5CECC3}"/>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grpSp>
                <p:nvGrpSpPr>
                  <p:cNvPr id="281" name="Group 280">
                    <a:extLst>
                      <a:ext uri="{FF2B5EF4-FFF2-40B4-BE49-F238E27FC236}">
                        <a16:creationId xmlns:a16="http://schemas.microsoft.com/office/drawing/2014/main" id="{7BA3C698-C145-439A-8B9C-7BC74FD1FF7F}"/>
                      </a:ext>
                    </a:extLst>
                  </p:cNvPr>
                  <p:cNvGrpSpPr/>
                  <p:nvPr/>
                </p:nvGrpSpPr>
                <p:grpSpPr>
                  <a:xfrm>
                    <a:off x="1753395" y="3920860"/>
                    <a:ext cx="2409111" cy="768868"/>
                    <a:chOff x="1753395" y="3920860"/>
                    <a:chExt cx="2409111" cy="768868"/>
                  </a:xfrm>
                </p:grpSpPr>
                <p:sp>
                  <p:nvSpPr>
                    <p:cNvPr id="282" name="Oval 281">
                      <a:extLst>
                        <a:ext uri="{FF2B5EF4-FFF2-40B4-BE49-F238E27FC236}">
                          <a16:creationId xmlns:a16="http://schemas.microsoft.com/office/drawing/2014/main" id="{F319993D-E5D6-47E3-824F-EF59E764F236}"/>
                        </a:ext>
                      </a:extLst>
                    </p:cNvPr>
                    <p:cNvSpPr/>
                    <p:nvPr/>
                  </p:nvSpPr>
                  <p:spPr>
                    <a:xfrm>
                      <a:off x="2921971" y="4282809"/>
                      <a:ext cx="71957" cy="71957"/>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83" name="Oval 282">
                      <a:extLst>
                        <a:ext uri="{FF2B5EF4-FFF2-40B4-BE49-F238E27FC236}">
                          <a16:creationId xmlns:a16="http://schemas.microsoft.com/office/drawing/2014/main" id="{90585329-CEEB-4781-A92A-A76C109A12BA}"/>
                        </a:ext>
                      </a:extLst>
                    </p:cNvPr>
                    <p:cNvSpPr/>
                    <p:nvPr/>
                  </p:nvSpPr>
                  <p:spPr>
                    <a:xfrm>
                      <a:off x="3506259" y="4471722"/>
                      <a:ext cx="71957" cy="71957"/>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84" name="Oval 283">
                      <a:extLst>
                        <a:ext uri="{FF2B5EF4-FFF2-40B4-BE49-F238E27FC236}">
                          <a16:creationId xmlns:a16="http://schemas.microsoft.com/office/drawing/2014/main" id="{ED2DB28A-9B2D-499B-B6E3-09DBEA154A6C}"/>
                        </a:ext>
                      </a:extLst>
                    </p:cNvPr>
                    <p:cNvSpPr/>
                    <p:nvPr/>
                  </p:nvSpPr>
                  <p:spPr>
                    <a:xfrm>
                      <a:off x="4090549" y="4528872"/>
                      <a:ext cx="71957" cy="71957"/>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85" name="Oval 284">
                      <a:extLst>
                        <a:ext uri="{FF2B5EF4-FFF2-40B4-BE49-F238E27FC236}">
                          <a16:creationId xmlns:a16="http://schemas.microsoft.com/office/drawing/2014/main" id="{4DDEC093-539B-4308-9987-9BFE654352AD}"/>
                        </a:ext>
                      </a:extLst>
                    </p:cNvPr>
                    <p:cNvSpPr/>
                    <p:nvPr/>
                  </p:nvSpPr>
                  <p:spPr>
                    <a:xfrm>
                      <a:off x="2337683" y="4357422"/>
                      <a:ext cx="71957" cy="71957"/>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86" name="Oval 285">
                      <a:extLst>
                        <a:ext uri="{FF2B5EF4-FFF2-40B4-BE49-F238E27FC236}">
                          <a16:creationId xmlns:a16="http://schemas.microsoft.com/office/drawing/2014/main" id="{31767F88-1872-42A2-B47D-B198325F55FC}"/>
                        </a:ext>
                      </a:extLst>
                    </p:cNvPr>
                    <p:cNvSpPr/>
                    <p:nvPr/>
                  </p:nvSpPr>
                  <p:spPr>
                    <a:xfrm>
                      <a:off x="1753395" y="3920860"/>
                      <a:ext cx="71957" cy="71957"/>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87" name="Oval 286">
                      <a:extLst>
                        <a:ext uri="{FF2B5EF4-FFF2-40B4-BE49-F238E27FC236}">
                          <a16:creationId xmlns:a16="http://schemas.microsoft.com/office/drawing/2014/main" id="{D6985E0E-5965-46E9-BA53-9980C3364BF2}"/>
                        </a:ext>
                      </a:extLst>
                    </p:cNvPr>
                    <p:cNvSpPr/>
                    <p:nvPr/>
                  </p:nvSpPr>
                  <p:spPr>
                    <a:xfrm>
                      <a:off x="2629827" y="4268522"/>
                      <a:ext cx="71957" cy="71957"/>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88" name="Oval 287">
                      <a:extLst>
                        <a:ext uri="{FF2B5EF4-FFF2-40B4-BE49-F238E27FC236}">
                          <a16:creationId xmlns:a16="http://schemas.microsoft.com/office/drawing/2014/main" id="{70BEB113-E919-4006-BFCA-459B3A393CA3}"/>
                        </a:ext>
                      </a:extLst>
                    </p:cNvPr>
                    <p:cNvSpPr/>
                    <p:nvPr/>
                  </p:nvSpPr>
                  <p:spPr>
                    <a:xfrm>
                      <a:off x="3214115" y="4417747"/>
                      <a:ext cx="71957" cy="71957"/>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89" name="Oval 288">
                      <a:extLst>
                        <a:ext uri="{FF2B5EF4-FFF2-40B4-BE49-F238E27FC236}">
                          <a16:creationId xmlns:a16="http://schemas.microsoft.com/office/drawing/2014/main" id="{DD1C060B-AFC7-4E44-AA45-65EB6DD89E85}"/>
                        </a:ext>
                      </a:extLst>
                    </p:cNvPr>
                    <p:cNvSpPr/>
                    <p:nvPr/>
                  </p:nvSpPr>
                  <p:spPr>
                    <a:xfrm>
                      <a:off x="3798403" y="4617771"/>
                      <a:ext cx="71957" cy="71957"/>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90" name="Oval 289">
                      <a:extLst>
                        <a:ext uri="{FF2B5EF4-FFF2-40B4-BE49-F238E27FC236}">
                          <a16:creationId xmlns:a16="http://schemas.microsoft.com/office/drawing/2014/main" id="{39C26015-AB55-47E2-B8FE-801B87AE32C8}"/>
                        </a:ext>
                      </a:extLst>
                    </p:cNvPr>
                    <p:cNvSpPr/>
                    <p:nvPr/>
                  </p:nvSpPr>
                  <p:spPr>
                    <a:xfrm>
                      <a:off x="2045539" y="4301860"/>
                      <a:ext cx="71957" cy="71957"/>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 </a:t>
                      </a:r>
                    </a:p>
                  </p:txBody>
                </p:sp>
              </p:grpSp>
            </p:grpSp>
            <p:grpSp>
              <p:nvGrpSpPr>
                <p:cNvPr id="235" name="Group 234">
                  <a:extLst>
                    <a:ext uri="{FF2B5EF4-FFF2-40B4-BE49-F238E27FC236}">
                      <a16:creationId xmlns:a16="http://schemas.microsoft.com/office/drawing/2014/main" id="{B93BC615-855E-406B-95BA-AF6631832007}"/>
                    </a:ext>
                  </a:extLst>
                </p:cNvPr>
                <p:cNvGrpSpPr/>
                <p:nvPr/>
              </p:nvGrpSpPr>
              <p:grpSpPr>
                <a:xfrm>
                  <a:off x="1753395" y="3917950"/>
                  <a:ext cx="2415817" cy="339725"/>
                  <a:chOff x="1753395" y="3917950"/>
                  <a:chExt cx="2415817" cy="339725"/>
                </a:xfrm>
              </p:grpSpPr>
              <p:grpSp>
                <p:nvGrpSpPr>
                  <p:cNvPr id="236" name="Group 235">
                    <a:extLst>
                      <a:ext uri="{FF2B5EF4-FFF2-40B4-BE49-F238E27FC236}">
                        <a16:creationId xmlns:a16="http://schemas.microsoft.com/office/drawing/2014/main" id="{0C58C404-9F2A-41E2-A2C0-0528F9AD393A}"/>
                      </a:ext>
                    </a:extLst>
                  </p:cNvPr>
                  <p:cNvGrpSpPr/>
                  <p:nvPr/>
                </p:nvGrpSpPr>
                <p:grpSpPr>
                  <a:xfrm>
                    <a:off x="2040164" y="3917950"/>
                    <a:ext cx="2129048" cy="339725"/>
                    <a:chOff x="2040164" y="3917950"/>
                    <a:chExt cx="2129048" cy="339725"/>
                  </a:xfrm>
                </p:grpSpPr>
                <p:grpSp>
                  <p:nvGrpSpPr>
                    <p:cNvPr id="248" name="Group 247">
                      <a:extLst>
                        <a:ext uri="{FF2B5EF4-FFF2-40B4-BE49-F238E27FC236}">
                          <a16:creationId xmlns:a16="http://schemas.microsoft.com/office/drawing/2014/main" id="{BC55C420-5F4D-423A-833A-A54360D98631}"/>
                        </a:ext>
                      </a:extLst>
                    </p:cNvPr>
                    <p:cNvGrpSpPr/>
                    <p:nvPr/>
                  </p:nvGrpSpPr>
                  <p:grpSpPr>
                    <a:xfrm>
                      <a:off x="3503369" y="3917950"/>
                      <a:ext cx="80558" cy="180975"/>
                      <a:chOff x="3743571" y="3308401"/>
                      <a:chExt cx="80558" cy="722480"/>
                    </a:xfrm>
                  </p:grpSpPr>
                  <p:cxnSp>
                    <p:nvCxnSpPr>
                      <p:cNvPr id="277" name="Straight Connector 276">
                        <a:extLst>
                          <a:ext uri="{FF2B5EF4-FFF2-40B4-BE49-F238E27FC236}">
                            <a16:creationId xmlns:a16="http://schemas.microsoft.com/office/drawing/2014/main" id="{11986294-F87F-48BB-A2ED-1AF901737464}"/>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8" name="Straight Connector 277">
                        <a:extLst>
                          <a:ext uri="{FF2B5EF4-FFF2-40B4-BE49-F238E27FC236}">
                            <a16:creationId xmlns:a16="http://schemas.microsoft.com/office/drawing/2014/main" id="{05B7FFB2-6356-4D7C-B184-D834833A83EA}"/>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9" name="Straight Connector 278">
                        <a:extLst>
                          <a:ext uri="{FF2B5EF4-FFF2-40B4-BE49-F238E27FC236}">
                            <a16:creationId xmlns:a16="http://schemas.microsoft.com/office/drawing/2014/main" id="{CD847DED-42E3-4F94-A0F1-2B83A0EB940D}"/>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249" name="Group 248">
                      <a:extLst>
                        <a:ext uri="{FF2B5EF4-FFF2-40B4-BE49-F238E27FC236}">
                          <a16:creationId xmlns:a16="http://schemas.microsoft.com/office/drawing/2014/main" id="{D230C0AA-512B-43BF-BFD5-FB0DC816C1F5}"/>
                        </a:ext>
                      </a:extLst>
                    </p:cNvPr>
                    <p:cNvGrpSpPr/>
                    <p:nvPr/>
                  </p:nvGrpSpPr>
                  <p:grpSpPr>
                    <a:xfrm>
                      <a:off x="4088654" y="4070350"/>
                      <a:ext cx="80558" cy="187325"/>
                      <a:chOff x="3743571" y="3308401"/>
                      <a:chExt cx="80558" cy="722480"/>
                    </a:xfrm>
                  </p:grpSpPr>
                  <p:cxnSp>
                    <p:nvCxnSpPr>
                      <p:cNvPr id="274" name="Straight Connector 273">
                        <a:extLst>
                          <a:ext uri="{FF2B5EF4-FFF2-40B4-BE49-F238E27FC236}">
                            <a16:creationId xmlns:a16="http://schemas.microsoft.com/office/drawing/2014/main" id="{E94B7811-A724-4681-A3DD-350DF41C24F7}"/>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5" name="Straight Connector 274">
                        <a:extLst>
                          <a:ext uri="{FF2B5EF4-FFF2-40B4-BE49-F238E27FC236}">
                            <a16:creationId xmlns:a16="http://schemas.microsoft.com/office/drawing/2014/main" id="{A8E17012-FD6B-4905-A79E-68A259E03696}"/>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6" name="Straight Connector 275">
                        <a:extLst>
                          <a:ext uri="{FF2B5EF4-FFF2-40B4-BE49-F238E27FC236}">
                            <a16:creationId xmlns:a16="http://schemas.microsoft.com/office/drawing/2014/main" id="{7985EAF4-DD54-4023-B4B7-BA1B0EDC61C1}"/>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250" name="Group 249">
                      <a:extLst>
                        <a:ext uri="{FF2B5EF4-FFF2-40B4-BE49-F238E27FC236}">
                          <a16:creationId xmlns:a16="http://schemas.microsoft.com/office/drawing/2014/main" id="{B0822B44-9C27-4EE4-BEE8-5318925B6BAC}"/>
                        </a:ext>
                      </a:extLst>
                    </p:cNvPr>
                    <p:cNvGrpSpPr/>
                    <p:nvPr/>
                  </p:nvGrpSpPr>
                  <p:grpSpPr>
                    <a:xfrm>
                      <a:off x="2918087" y="3949926"/>
                      <a:ext cx="80558" cy="175986"/>
                      <a:chOff x="3743571" y="3308401"/>
                      <a:chExt cx="80558" cy="722480"/>
                    </a:xfrm>
                  </p:grpSpPr>
                  <p:cxnSp>
                    <p:nvCxnSpPr>
                      <p:cNvPr id="271" name="Straight Connector 270">
                        <a:extLst>
                          <a:ext uri="{FF2B5EF4-FFF2-40B4-BE49-F238E27FC236}">
                            <a16:creationId xmlns:a16="http://schemas.microsoft.com/office/drawing/2014/main" id="{3DCDC63D-4A85-4E7E-9710-1A9CF2AA5784}"/>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2" name="Straight Connector 271">
                        <a:extLst>
                          <a:ext uri="{FF2B5EF4-FFF2-40B4-BE49-F238E27FC236}">
                            <a16:creationId xmlns:a16="http://schemas.microsoft.com/office/drawing/2014/main" id="{0F9B70DA-FF87-48FD-968A-8419E3274F2F}"/>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3" name="Straight Connector 272">
                        <a:extLst>
                          <a:ext uri="{FF2B5EF4-FFF2-40B4-BE49-F238E27FC236}">
                            <a16:creationId xmlns:a16="http://schemas.microsoft.com/office/drawing/2014/main" id="{C6726054-1E9B-4520-9C37-23470DF9EB56}"/>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251" name="Group 250">
                      <a:extLst>
                        <a:ext uri="{FF2B5EF4-FFF2-40B4-BE49-F238E27FC236}">
                          <a16:creationId xmlns:a16="http://schemas.microsoft.com/office/drawing/2014/main" id="{F0128222-D425-4C21-A4E6-F138B3A6FA90}"/>
                        </a:ext>
                      </a:extLst>
                    </p:cNvPr>
                    <p:cNvGrpSpPr/>
                    <p:nvPr/>
                  </p:nvGrpSpPr>
                  <p:grpSpPr>
                    <a:xfrm>
                      <a:off x="2332805" y="4014770"/>
                      <a:ext cx="80558" cy="169199"/>
                      <a:chOff x="3743571" y="3308401"/>
                      <a:chExt cx="80558" cy="722480"/>
                    </a:xfrm>
                  </p:grpSpPr>
                  <p:cxnSp>
                    <p:nvCxnSpPr>
                      <p:cNvPr id="268" name="Straight Connector 267">
                        <a:extLst>
                          <a:ext uri="{FF2B5EF4-FFF2-40B4-BE49-F238E27FC236}">
                            <a16:creationId xmlns:a16="http://schemas.microsoft.com/office/drawing/2014/main" id="{0DD8979C-CD6D-4DD8-9633-0145F0D3E938}"/>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9" name="Straight Connector 268">
                        <a:extLst>
                          <a:ext uri="{FF2B5EF4-FFF2-40B4-BE49-F238E27FC236}">
                            <a16:creationId xmlns:a16="http://schemas.microsoft.com/office/drawing/2014/main" id="{9E99EE2C-DAC6-4CFE-94BA-5A4950D19C82}"/>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0" name="Straight Connector 269">
                        <a:extLst>
                          <a:ext uri="{FF2B5EF4-FFF2-40B4-BE49-F238E27FC236}">
                            <a16:creationId xmlns:a16="http://schemas.microsoft.com/office/drawing/2014/main" id="{C0713840-637C-4733-ADD8-ED733E8D061E}"/>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252" name="Group 251">
                      <a:extLst>
                        <a:ext uri="{FF2B5EF4-FFF2-40B4-BE49-F238E27FC236}">
                          <a16:creationId xmlns:a16="http://schemas.microsoft.com/office/drawing/2014/main" id="{02B8F1F2-BE18-4475-90CA-08820842C546}"/>
                        </a:ext>
                      </a:extLst>
                    </p:cNvPr>
                    <p:cNvGrpSpPr/>
                    <p:nvPr/>
                  </p:nvGrpSpPr>
                  <p:grpSpPr>
                    <a:xfrm>
                      <a:off x="3210728" y="3969884"/>
                      <a:ext cx="80558" cy="177800"/>
                      <a:chOff x="3743571" y="3308401"/>
                      <a:chExt cx="80558" cy="722480"/>
                    </a:xfrm>
                  </p:grpSpPr>
                  <p:cxnSp>
                    <p:nvCxnSpPr>
                      <p:cNvPr id="265" name="Straight Connector 264">
                        <a:extLst>
                          <a:ext uri="{FF2B5EF4-FFF2-40B4-BE49-F238E27FC236}">
                            <a16:creationId xmlns:a16="http://schemas.microsoft.com/office/drawing/2014/main" id="{7BEE45A3-DB69-4236-AFD5-E73316E1354D}"/>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6" name="Straight Connector 265">
                        <a:extLst>
                          <a:ext uri="{FF2B5EF4-FFF2-40B4-BE49-F238E27FC236}">
                            <a16:creationId xmlns:a16="http://schemas.microsoft.com/office/drawing/2014/main" id="{8FF8B315-5357-4B68-BDBD-44ED893D2E97}"/>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7" name="Straight Connector 266">
                        <a:extLst>
                          <a:ext uri="{FF2B5EF4-FFF2-40B4-BE49-F238E27FC236}">
                            <a16:creationId xmlns:a16="http://schemas.microsoft.com/office/drawing/2014/main" id="{39401E2F-AC2F-43E9-B1DC-C283287BFDED}"/>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253" name="Group 252">
                      <a:extLst>
                        <a:ext uri="{FF2B5EF4-FFF2-40B4-BE49-F238E27FC236}">
                          <a16:creationId xmlns:a16="http://schemas.microsoft.com/office/drawing/2014/main" id="{B2CA2A18-6836-49A5-B6B2-D77707987DC1}"/>
                        </a:ext>
                      </a:extLst>
                    </p:cNvPr>
                    <p:cNvGrpSpPr/>
                    <p:nvPr/>
                  </p:nvGrpSpPr>
                  <p:grpSpPr>
                    <a:xfrm>
                      <a:off x="3796010" y="3946526"/>
                      <a:ext cx="80558" cy="188911"/>
                      <a:chOff x="3743571" y="3308401"/>
                      <a:chExt cx="80558" cy="722480"/>
                    </a:xfrm>
                  </p:grpSpPr>
                  <p:cxnSp>
                    <p:nvCxnSpPr>
                      <p:cNvPr id="262" name="Straight Connector 261">
                        <a:extLst>
                          <a:ext uri="{FF2B5EF4-FFF2-40B4-BE49-F238E27FC236}">
                            <a16:creationId xmlns:a16="http://schemas.microsoft.com/office/drawing/2014/main" id="{A14CA503-3DC1-4D48-97F6-A97C3B5DEAD7}"/>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3" name="Straight Connector 262">
                        <a:extLst>
                          <a:ext uri="{FF2B5EF4-FFF2-40B4-BE49-F238E27FC236}">
                            <a16:creationId xmlns:a16="http://schemas.microsoft.com/office/drawing/2014/main" id="{32906977-A418-4590-A36A-08B6C4F0639E}"/>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4" name="Straight Connector 263">
                        <a:extLst>
                          <a:ext uri="{FF2B5EF4-FFF2-40B4-BE49-F238E27FC236}">
                            <a16:creationId xmlns:a16="http://schemas.microsoft.com/office/drawing/2014/main" id="{5F09839E-B21C-42FC-B35D-08A7B9243517}"/>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254" name="Group 253">
                      <a:extLst>
                        <a:ext uri="{FF2B5EF4-FFF2-40B4-BE49-F238E27FC236}">
                          <a16:creationId xmlns:a16="http://schemas.microsoft.com/office/drawing/2014/main" id="{6AC59587-6A51-43D8-BAD0-308BED55F216}"/>
                        </a:ext>
                      </a:extLst>
                    </p:cNvPr>
                    <p:cNvGrpSpPr/>
                    <p:nvPr/>
                  </p:nvGrpSpPr>
                  <p:grpSpPr>
                    <a:xfrm>
                      <a:off x="2625446" y="3958998"/>
                      <a:ext cx="80558" cy="166914"/>
                      <a:chOff x="3743571" y="3308401"/>
                      <a:chExt cx="80558" cy="722480"/>
                    </a:xfrm>
                  </p:grpSpPr>
                  <p:cxnSp>
                    <p:nvCxnSpPr>
                      <p:cNvPr id="259" name="Straight Connector 258">
                        <a:extLst>
                          <a:ext uri="{FF2B5EF4-FFF2-40B4-BE49-F238E27FC236}">
                            <a16:creationId xmlns:a16="http://schemas.microsoft.com/office/drawing/2014/main" id="{2154E75F-542B-403C-A79A-C613DB7D8D66}"/>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0" name="Straight Connector 259">
                        <a:extLst>
                          <a:ext uri="{FF2B5EF4-FFF2-40B4-BE49-F238E27FC236}">
                            <a16:creationId xmlns:a16="http://schemas.microsoft.com/office/drawing/2014/main" id="{1D50F070-EE63-4BF8-9906-2D87C2C78A58}"/>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1" name="Straight Connector 260">
                        <a:extLst>
                          <a:ext uri="{FF2B5EF4-FFF2-40B4-BE49-F238E27FC236}">
                            <a16:creationId xmlns:a16="http://schemas.microsoft.com/office/drawing/2014/main" id="{33AFD49D-D9A8-4C91-9FE4-BB8497FF1DCF}"/>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255" name="Group 254">
                      <a:extLst>
                        <a:ext uri="{FF2B5EF4-FFF2-40B4-BE49-F238E27FC236}">
                          <a16:creationId xmlns:a16="http://schemas.microsoft.com/office/drawing/2014/main" id="{3E42FA7D-E159-4B1E-98B1-30F135E8E05C}"/>
                        </a:ext>
                      </a:extLst>
                    </p:cNvPr>
                    <p:cNvGrpSpPr/>
                    <p:nvPr/>
                  </p:nvGrpSpPr>
                  <p:grpSpPr>
                    <a:xfrm>
                      <a:off x="2040164" y="4043362"/>
                      <a:ext cx="80558" cy="160563"/>
                      <a:chOff x="3743571" y="3308401"/>
                      <a:chExt cx="80558" cy="722480"/>
                    </a:xfrm>
                  </p:grpSpPr>
                  <p:cxnSp>
                    <p:nvCxnSpPr>
                      <p:cNvPr id="256" name="Straight Connector 255">
                        <a:extLst>
                          <a:ext uri="{FF2B5EF4-FFF2-40B4-BE49-F238E27FC236}">
                            <a16:creationId xmlns:a16="http://schemas.microsoft.com/office/drawing/2014/main" id="{14B84FFC-CAF8-4719-B5D2-E2766B9A0926}"/>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7" name="Straight Connector 256">
                        <a:extLst>
                          <a:ext uri="{FF2B5EF4-FFF2-40B4-BE49-F238E27FC236}">
                            <a16:creationId xmlns:a16="http://schemas.microsoft.com/office/drawing/2014/main" id="{0BA1D6D7-52E9-4275-A30B-DED7D703B457}"/>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8" name="Straight Connector 257">
                        <a:extLst>
                          <a:ext uri="{FF2B5EF4-FFF2-40B4-BE49-F238E27FC236}">
                            <a16:creationId xmlns:a16="http://schemas.microsoft.com/office/drawing/2014/main" id="{FBE35A44-E669-40F4-923B-E9B0F2ACC413}"/>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grpSp>
                <p:nvGrpSpPr>
                  <p:cNvPr id="237" name="Group 236">
                    <a:extLst>
                      <a:ext uri="{FF2B5EF4-FFF2-40B4-BE49-F238E27FC236}">
                        <a16:creationId xmlns:a16="http://schemas.microsoft.com/office/drawing/2014/main" id="{C7F919A2-7F3D-413B-8F25-8F53476B9A7A}"/>
                      </a:ext>
                    </a:extLst>
                  </p:cNvPr>
                  <p:cNvGrpSpPr/>
                  <p:nvPr/>
                </p:nvGrpSpPr>
                <p:grpSpPr>
                  <a:xfrm>
                    <a:off x="1753395" y="3920859"/>
                    <a:ext cx="2409111" cy="279919"/>
                    <a:chOff x="1753395" y="3922447"/>
                    <a:chExt cx="2409111" cy="279919"/>
                  </a:xfrm>
                </p:grpSpPr>
                <p:sp>
                  <p:nvSpPr>
                    <p:cNvPr id="239" name="Oval 238">
                      <a:extLst>
                        <a:ext uri="{FF2B5EF4-FFF2-40B4-BE49-F238E27FC236}">
                          <a16:creationId xmlns:a16="http://schemas.microsoft.com/office/drawing/2014/main" id="{C9B4C383-2851-4677-98E4-0D4205DB59E1}"/>
                        </a:ext>
                      </a:extLst>
                    </p:cNvPr>
                    <p:cNvSpPr/>
                    <p:nvPr/>
                  </p:nvSpPr>
                  <p:spPr>
                    <a:xfrm>
                      <a:off x="2921971" y="4008171"/>
                      <a:ext cx="71957" cy="71957"/>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40" name="Oval 239">
                      <a:extLst>
                        <a:ext uri="{FF2B5EF4-FFF2-40B4-BE49-F238E27FC236}">
                          <a16:creationId xmlns:a16="http://schemas.microsoft.com/office/drawing/2014/main" id="{DC86E88C-CEC4-4EA1-B2BD-66D102E82CE2}"/>
                        </a:ext>
                      </a:extLst>
                    </p:cNvPr>
                    <p:cNvSpPr/>
                    <p:nvPr/>
                  </p:nvSpPr>
                  <p:spPr>
                    <a:xfrm>
                      <a:off x="3506259" y="3976422"/>
                      <a:ext cx="71957" cy="71957"/>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41" name="Oval 240">
                      <a:extLst>
                        <a:ext uri="{FF2B5EF4-FFF2-40B4-BE49-F238E27FC236}">
                          <a16:creationId xmlns:a16="http://schemas.microsoft.com/office/drawing/2014/main" id="{D603D895-46B7-49A8-989E-AB92FD90C200}"/>
                        </a:ext>
                      </a:extLst>
                    </p:cNvPr>
                    <p:cNvSpPr/>
                    <p:nvPr/>
                  </p:nvSpPr>
                  <p:spPr>
                    <a:xfrm>
                      <a:off x="4090549" y="4130409"/>
                      <a:ext cx="71957" cy="71957"/>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42" name="Oval 241">
                      <a:extLst>
                        <a:ext uri="{FF2B5EF4-FFF2-40B4-BE49-F238E27FC236}">
                          <a16:creationId xmlns:a16="http://schemas.microsoft.com/office/drawing/2014/main" id="{555A2177-DBBC-41FA-A7C5-5C98C1CA304C}"/>
                        </a:ext>
                      </a:extLst>
                    </p:cNvPr>
                    <p:cNvSpPr/>
                    <p:nvPr/>
                  </p:nvSpPr>
                  <p:spPr>
                    <a:xfrm>
                      <a:off x="2337683" y="4063734"/>
                      <a:ext cx="71957" cy="71957"/>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43" name="Oval 242">
                      <a:extLst>
                        <a:ext uri="{FF2B5EF4-FFF2-40B4-BE49-F238E27FC236}">
                          <a16:creationId xmlns:a16="http://schemas.microsoft.com/office/drawing/2014/main" id="{3C369E0E-0DBE-4BA4-926E-A1F40C28FFC4}"/>
                        </a:ext>
                      </a:extLst>
                    </p:cNvPr>
                    <p:cNvSpPr/>
                    <p:nvPr/>
                  </p:nvSpPr>
                  <p:spPr>
                    <a:xfrm>
                      <a:off x="1753395" y="3922447"/>
                      <a:ext cx="71957" cy="71957"/>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44" name="Oval 243">
                      <a:extLst>
                        <a:ext uri="{FF2B5EF4-FFF2-40B4-BE49-F238E27FC236}">
                          <a16:creationId xmlns:a16="http://schemas.microsoft.com/office/drawing/2014/main" id="{BB02DEF9-1B0E-49A4-8D17-27195E908D5C}"/>
                        </a:ext>
                      </a:extLst>
                    </p:cNvPr>
                    <p:cNvSpPr/>
                    <p:nvPr/>
                  </p:nvSpPr>
                  <p:spPr>
                    <a:xfrm>
                      <a:off x="2629827" y="4012934"/>
                      <a:ext cx="71957" cy="71957"/>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45" name="Oval 244">
                      <a:extLst>
                        <a:ext uri="{FF2B5EF4-FFF2-40B4-BE49-F238E27FC236}">
                          <a16:creationId xmlns:a16="http://schemas.microsoft.com/office/drawing/2014/main" id="{31E3A35B-5476-45BF-A3EA-2E01BA0FD391}"/>
                        </a:ext>
                      </a:extLst>
                    </p:cNvPr>
                    <p:cNvSpPr/>
                    <p:nvPr/>
                  </p:nvSpPr>
                  <p:spPr>
                    <a:xfrm>
                      <a:off x="3214115" y="4025634"/>
                      <a:ext cx="71957" cy="71957"/>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46" name="Oval 245">
                      <a:extLst>
                        <a:ext uri="{FF2B5EF4-FFF2-40B4-BE49-F238E27FC236}">
                          <a16:creationId xmlns:a16="http://schemas.microsoft.com/office/drawing/2014/main" id="{56E3E38F-DBC3-4166-A470-BC0BA9143E4E}"/>
                        </a:ext>
                      </a:extLst>
                    </p:cNvPr>
                    <p:cNvSpPr/>
                    <p:nvPr/>
                  </p:nvSpPr>
                  <p:spPr>
                    <a:xfrm>
                      <a:off x="3798403" y="4008171"/>
                      <a:ext cx="71957" cy="71957"/>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47" name="Oval 246">
                      <a:extLst>
                        <a:ext uri="{FF2B5EF4-FFF2-40B4-BE49-F238E27FC236}">
                          <a16:creationId xmlns:a16="http://schemas.microsoft.com/office/drawing/2014/main" id="{44117462-C808-4C3E-936A-818DA1FD8C8E}"/>
                        </a:ext>
                      </a:extLst>
                    </p:cNvPr>
                    <p:cNvSpPr/>
                    <p:nvPr/>
                  </p:nvSpPr>
                  <p:spPr>
                    <a:xfrm>
                      <a:off x="2045539" y="4090722"/>
                      <a:ext cx="71957" cy="71957"/>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38" name="Freeform: Shape 32">
                    <a:extLst>
                      <a:ext uri="{FF2B5EF4-FFF2-40B4-BE49-F238E27FC236}">
                        <a16:creationId xmlns:a16="http://schemas.microsoft.com/office/drawing/2014/main" id="{48D33914-2A45-4084-8744-C4C596A14263}"/>
                      </a:ext>
                    </a:extLst>
                  </p:cNvPr>
                  <p:cNvSpPr/>
                  <p:nvPr/>
                </p:nvSpPr>
                <p:spPr>
                  <a:xfrm>
                    <a:off x="1785938" y="3959225"/>
                    <a:ext cx="2339975" cy="204788"/>
                  </a:xfrm>
                  <a:custGeom>
                    <a:avLst/>
                    <a:gdLst>
                      <a:gd name="connsiteX0" fmla="*/ 0 w 2339975"/>
                      <a:gd name="connsiteY0" fmla="*/ 0 h 204788"/>
                      <a:gd name="connsiteX1" fmla="*/ 290512 w 2339975"/>
                      <a:gd name="connsiteY1" fmla="*/ 160338 h 204788"/>
                      <a:gd name="connsiteX2" fmla="*/ 587375 w 2339975"/>
                      <a:gd name="connsiteY2" fmla="*/ 136525 h 204788"/>
                      <a:gd name="connsiteX3" fmla="*/ 876300 w 2339975"/>
                      <a:gd name="connsiteY3" fmla="*/ 82550 h 204788"/>
                      <a:gd name="connsiteX4" fmla="*/ 1173162 w 2339975"/>
                      <a:gd name="connsiteY4" fmla="*/ 80963 h 204788"/>
                      <a:gd name="connsiteX5" fmla="*/ 1463675 w 2339975"/>
                      <a:gd name="connsiteY5" fmla="*/ 101600 h 204788"/>
                      <a:gd name="connsiteX6" fmla="*/ 1754187 w 2339975"/>
                      <a:gd name="connsiteY6" fmla="*/ 50800 h 204788"/>
                      <a:gd name="connsiteX7" fmla="*/ 2049462 w 2339975"/>
                      <a:gd name="connsiteY7" fmla="*/ 80963 h 204788"/>
                      <a:gd name="connsiteX8" fmla="*/ 2339975 w 2339975"/>
                      <a:gd name="connsiteY8" fmla="*/ 204788 h 204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9975" h="204788">
                        <a:moveTo>
                          <a:pt x="0" y="0"/>
                        </a:moveTo>
                        <a:lnTo>
                          <a:pt x="290512" y="160338"/>
                        </a:lnTo>
                        <a:lnTo>
                          <a:pt x="587375" y="136525"/>
                        </a:lnTo>
                        <a:lnTo>
                          <a:pt x="876300" y="82550"/>
                        </a:lnTo>
                        <a:lnTo>
                          <a:pt x="1173162" y="80963"/>
                        </a:lnTo>
                        <a:lnTo>
                          <a:pt x="1463675" y="101600"/>
                        </a:lnTo>
                        <a:lnTo>
                          <a:pt x="1754187" y="50800"/>
                        </a:lnTo>
                        <a:lnTo>
                          <a:pt x="2049462" y="80963"/>
                        </a:lnTo>
                        <a:lnTo>
                          <a:pt x="2339975" y="204788"/>
                        </a:lnTo>
                      </a:path>
                    </a:pathLst>
                  </a:custGeom>
                  <a:noFill/>
                  <a:ln w="25400">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grpSp>
          <p:grpSp>
            <p:nvGrpSpPr>
              <p:cNvPr id="9" name="Group 8"/>
              <p:cNvGrpSpPr/>
              <p:nvPr/>
            </p:nvGrpSpPr>
            <p:grpSpPr>
              <a:xfrm>
                <a:off x="4930448" y="3635514"/>
                <a:ext cx="3327744" cy="2014274"/>
                <a:chOff x="4930448" y="3424342"/>
                <a:chExt cx="3327744" cy="2370399"/>
              </a:xfrm>
            </p:grpSpPr>
            <p:sp>
              <p:nvSpPr>
                <p:cNvPr id="36" name="Freeform: Shape 203">
                  <a:extLst>
                    <a:ext uri="{FF2B5EF4-FFF2-40B4-BE49-F238E27FC236}">
                      <a16:creationId xmlns:a16="http://schemas.microsoft.com/office/drawing/2014/main" id="{C41054B4-BE2F-4E5C-AEB6-426290662AD2}"/>
                    </a:ext>
                  </a:extLst>
                </p:cNvPr>
                <p:cNvSpPr/>
                <p:nvPr/>
              </p:nvSpPr>
              <p:spPr>
                <a:xfrm>
                  <a:off x="5840413" y="4335183"/>
                  <a:ext cx="2339975" cy="808037"/>
                </a:xfrm>
                <a:custGeom>
                  <a:avLst/>
                  <a:gdLst>
                    <a:gd name="connsiteX0" fmla="*/ 0 w 2339975"/>
                    <a:gd name="connsiteY0" fmla="*/ 0 h 808037"/>
                    <a:gd name="connsiteX1" fmla="*/ 295275 w 2339975"/>
                    <a:gd name="connsiteY1" fmla="*/ 314325 h 808037"/>
                    <a:gd name="connsiteX2" fmla="*/ 585787 w 2339975"/>
                    <a:gd name="connsiteY2" fmla="*/ 508000 h 808037"/>
                    <a:gd name="connsiteX3" fmla="*/ 881062 w 2339975"/>
                    <a:gd name="connsiteY3" fmla="*/ 655637 h 808037"/>
                    <a:gd name="connsiteX4" fmla="*/ 1171575 w 2339975"/>
                    <a:gd name="connsiteY4" fmla="*/ 706437 h 808037"/>
                    <a:gd name="connsiteX5" fmla="*/ 1463675 w 2339975"/>
                    <a:gd name="connsiteY5" fmla="*/ 773112 h 808037"/>
                    <a:gd name="connsiteX6" fmla="*/ 1754187 w 2339975"/>
                    <a:gd name="connsiteY6" fmla="*/ 793750 h 808037"/>
                    <a:gd name="connsiteX7" fmla="*/ 2046287 w 2339975"/>
                    <a:gd name="connsiteY7" fmla="*/ 728662 h 808037"/>
                    <a:gd name="connsiteX8" fmla="*/ 2339975 w 2339975"/>
                    <a:gd name="connsiteY8" fmla="*/ 808037 h 808037"/>
                    <a:gd name="connsiteX0" fmla="*/ 0 w 2339975"/>
                    <a:gd name="connsiteY0" fmla="*/ 0 h 808037"/>
                    <a:gd name="connsiteX1" fmla="*/ 295275 w 2339975"/>
                    <a:gd name="connsiteY1" fmla="*/ 314325 h 808037"/>
                    <a:gd name="connsiteX2" fmla="*/ 585787 w 2339975"/>
                    <a:gd name="connsiteY2" fmla="*/ 508000 h 808037"/>
                    <a:gd name="connsiteX3" fmla="*/ 881062 w 2339975"/>
                    <a:gd name="connsiteY3" fmla="*/ 655637 h 808037"/>
                    <a:gd name="connsiteX4" fmla="*/ 1171575 w 2339975"/>
                    <a:gd name="connsiteY4" fmla="*/ 706437 h 808037"/>
                    <a:gd name="connsiteX5" fmla="*/ 1463675 w 2339975"/>
                    <a:gd name="connsiteY5" fmla="*/ 773112 h 808037"/>
                    <a:gd name="connsiteX6" fmla="*/ 1754187 w 2339975"/>
                    <a:gd name="connsiteY6" fmla="*/ 801687 h 808037"/>
                    <a:gd name="connsiteX7" fmla="*/ 2046287 w 2339975"/>
                    <a:gd name="connsiteY7" fmla="*/ 728662 h 808037"/>
                    <a:gd name="connsiteX8" fmla="*/ 2339975 w 2339975"/>
                    <a:gd name="connsiteY8" fmla="*/ 808037 h 80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9975" h="808037">
                      <a:moveTo>
                        <a:pt x="0" y="0"/>
                      </a:moveTo>
                      <a:lnTo>
                        <a:pt x="295275" y="314325"/>
                      </a:lnTo>
                      <a:lnTo>
                        <a:pt x="585787" y="508000"/>
                      </a:lnTo>
                      <a:lnTo>
                        <a:pt x="881062" y="655637"/>
                      </a:lnTo>
                      <a:lnTo>
                        <a:pt x="1171575" y="706437"/>
                      </a:lnTo>
                      <a:lnTo>
                        <a:pt x="1463675" y="773112"/>
                      </a:lnTo>
                      <a:lnTo>
                        <a:pt x="1754187" y="801687"/>
                      </a:lnTo>
                      <a:lnTo>
                        <a:pt x="2046287" y="728662"/>
                      </a:lnTo>
                      <a:lnTo>
                        <a:pt x="2339975" y="808037"/>
                      </a:lnTo>
                    </a:path>
                  </a:pathLst>
                </a:custGeom>
                <a:no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Freeform: Shape 204">
                  <a:extLst>
                    <a:ext uri="{FF2B5EF4-FFF2-40B4-BE49-F238E27FC236}">
                      <a16:creationId xmlns:a16="http://schemas.microsoft.com/office/drawing/2014/main" id="{07922231-E26B-4198-8FF7-0C7CF0C69050}"/>
                    </a:ext>
                  </a:extLst>
                </p:cNvPr>
                <p:cNvSpPr/>
                <p:nvPr/>
              </p:nvSpPr>
              <p:spPr>
                <a:xfrm>
                  <a:off x="5840413" y="3835120"/>
                  <a:ext cx="2338387" cy="495300"/>
                </a:xfrm>
                <a:custGeom>
                  <a:avLst/>
                  <a:gdLst>
                    <a:gd name="connsiteX0" fmla="*/ 0 w 2338387"/>
                    <a:gd name="connsiteY0" fmla="*/ 495300 h 495300"/>
                    <a:gd name="connsiteX1" fmla="*/ 296862 w 2338387"/>
                    <a:gd name="connsiteY1" fmla="*/ 363538 h 495300"/>
                    <a:gd name="connsiteX2" fmla="*/ 587375 w 2338387"/>
                    <a:gd name="connsiteY2" fmla="*/ 298450 h 495300"/>
                    <a:gd name="connsiteX3" fmla="*/ 879475 w 2338387"/>
                    <a:gd name="connsiteY3" fmla="*/ 200025 h 495300"/>
                    <a:gd name="connsiteX4" fmla="*/ 1173162 w 2338387"/>
                    <a:gd name="connsiteY4" fmla="*/ 158750 h 495300"/>
                    <a:gd name="connsiteX5" fmla="*/ 1460500 w 2338387"/>
                    <a:gd name="connsiteY5" fmla="*/ 92075 h 495300"/>
                    <a:gd name="connsiteX6" fmla="*/ 1755775 w 2338387"/>
                    <a:gd name="connsiteY6" fmla="*/ 57150 h 495300"/>
                    <a:gd name="connsiteX7" fmla="*/ 2046287 w 2338387"/>
                    <a:gd name="connsiteY7" fmla="*/ 30163 h 495300"/>
                    <a:gd name="connsiteX8" fmla="*/ 2338387 w 2338387"/>
                    <a:gd name="connsiteY8" fmla="*/ 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8387" h="495300">
                      <a:moveTo>
                        <a:pt x="0" y="495300"/>
                      </a:moveTo>
                      <a:lnTo>
                        <a:pt x="296862" y="363538"/>
                      </a:lnTo>
                      <a:lnTo>
                        <a:pt x="587375" y="298450"/>
                      </a:lnTo>
                      <a:lnTo>
                        <a:pt x="879475" y="200025"/>
                      </a:lnTo>
                      <a:lnTo>
                        <a:pt x="1173162" y="158750"/>
                      </a:lnTo>
                      <a:lnTo>
                        <a:pt x="1460500" y="92075"/>
                      </a:lnTo>
                      <a:lnTo>
                        <a:pt x="1755775" y="57150"/>
                      </a:lnTo>
                      <a:lnTo>
                        <a:pt x="2046287" y="30163"/>
                      </a:lnTo>
                      <a:lnTo>
                        <a:pt x="2338387" y="0"/>
                      </a:lnTo>
                    </a:path>
                  </a:pathLst>
                </a:cu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Freeform: Shape 6">
                  <a:extLst>
                    <a:ext uri="{FF2B5EF4-FFF2-40B4-BE49-F238E27FC236}">
                      <a16:creationId xmlns:a16="http://schemas.microsoft.com/office/drawing/2014/main" id="{AB3F83EE-ACF5-48C6-A0DA-635E9FCE85E3}"/>
                    </a:ext>
                  </a:extLst>
                </p:cNvPr>
                <p:cNvSpPr/>
                <p:nvPr/>
              </p:nvSpPr>
              <p:spPr>
                <a:xfrm>
                  <a:off x="5701696" y="3534692"/>
                  <a:ext cx="2480279" cy="1821799"/>
                </a:xfrm>
                <a:custGeom>
                  <a:avLst/>
                  <a:gdLst>
                    <a:gd name="connsiteX0" fmla="*/ 0 w 2480261"/>
                    <a:gd name="connsiteY0" fmla="*/ 0 h 1722840"/>
                    <a:gd name="connsiteX1" fmla="*/ 0 w 2480261"/>
                    <a:gd name="connsiteY1" fmla="*/ 1722840 h 1722840"/>
                    <a:gd name="connsiteX2" fmla="*/ 2480261 w 2480261"/>
                    <a:gd name="connsiteY2" fmla="*/ 1722840 h 1722840"/>
                  </a:gdLst>
                  <a:ahLst/>
                  <a:cxnLst>
                    <a:cxn ang="0">
                      <a:pos x="connsiteX0" y="connsiteY0"/>
                    </a:cxn>
                    <a:cxn ang="0">
                      <a:pos x="connsiteX1" y="connsiteY1"/>
                    </a:cxn>
                    <a:cxn ang="0">
                      <a:pos x="connsiteX2" y="connsiteY2"/>
                    </a:cxn>
                  </a:cxnLst>
                  <a:rect l="l" t="t" r="r" b="b"/>
                  <a:pathLst>
                    <a:path w="2480261" h="1722840">
                      <a:moveTo>
                        <a:pt x="0" y="0"/>
                      </a:moveTo>
                      <a:lnTo>
                        <a:pt x="0" y="1722840"/>
                      </a:lnTo>
                      <a:lnTo>
                        <a:pt x="2480261" y="1722840"/>
                      </a:lnTo>
                    </a:path>
                  </a:pathLst>
                </a:custGeom>
                <a:noFill/>
                <a:ln w="19050"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9" name="Group 38">
                  <a:extLst>
                    <a:ext uri="{FF2B5EF4-FFF2-40B4-BE49-F238E27FC236}">
                      <a16:creationId xmlns:a16="http://schemas.microsoft.com/office/drawing/2014/main" id="{B4DC1A14-7484-4E97-A087-61905E9B4DA2}"/>
                    </a:ext>
                  </a:extLst>
                </p:cNvPr>
                <p:cNvGrpSpPr/>
                <p:nvPr/>
              </p:nvGrpSpPr>
              <p:grpSpPr>
                <a:xfrm>
                  <a:off x="5841605" y="5358919"/>
                  <a:ext cx="2341471" cy="61200"/>
                  <a:chOff x="1787130" y="4876599"/>
                  <a:chExt cx="2341471" cy="61200"/>
                </a:xfrm>
              </p:grpSpPr>
              <p:cxnSp>
                <p:nvCxnSpPr>
                  <p:cNvPr id="217" name="Straight Connector 216">
                    <a:extLst>
                      <a:ext uri="{FF2B5EF4-FFF2-40B4-BE49-F238E27FC236}">
                        <a16:creationId xmlns:a16="http://schemas.microsoft.com/office/drawing/2014/main" id="{AD500DE3-C42E-47A7-A9D3-34861A60A7FD}"/>
                      </a:ext>
                    </a:extLst>
                  </p:cNvPr>
                  <p:cNvCxnSpPr/>
                  <p:nvPr/>
                </p:nvCxnSpPr>
                <p:spPr>
                  <a:xfrm rot="5400000">
                    <a:off x="3512634"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8" name="Straight Connector 217">
                    <a:extLst>
                      <a:ext uri="{FF2B5EF4-FFF2-40B4-BE49-F238E27FC236}">
                        <a16:creationId xmlns:a16="http://schemas.microsoft.com/office/drawing/2014/main" id="{CEA726D7-498A-46C5-82A0-97B340FD56C2}"/>
                      </a:ext>
                    </a:extLst>
                  </p:cNvPr>
                  <p:cNvCxnSpPr/>
                  <p:nvPr/>
                </p:nvCxnSpPr>
                <p:spPr>
                  <a:xfrm rot="5400000">
                    <a:off x="2927266"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9" name="Straight Connector 218">
                    <a:extLst>
                      <a:ext uri="{FF2B5EF4-FFF2-40B4-BE49-F238E27FC236}">
                        <a16:creationId xmlns:a16="http://schemas.microsoft.com/office/drawing/2014/main" id="{3798487F-E158-44DE-B0C0-87017494986A}"/>
                      </a:ext>
                    </a:extLst>
                  </p:cNvPr>
                  <p:cNvCxnSpPr/>
                  <p:nvPr/>
                </p:nvCxnSpPr>
                <p:spPr>
                  <a:xfrm rot="5400000">
                    <a:off x="2341898"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0" name="Straight Connector 219">
                    <a:extLst>
                      <a:ext uri="{FF2B5EF4-FFF2-40B4-BE49-F238E27FC236}">
                        <a16:creationId xmlns:a16="http://schemas.microsoft.com/office/drawing/2014/main" id="{CE118880-C9B3-4FE0-A7B5-A650CE958182}"/>
                      </a:ext>
                    </a:extLst>
                  </p:cNvPr>
                  <p:cNvCxnSpPr/>
                  <p:nvPr/>
                </p:nvCxnSpPr>
                <p:spPr>
                  <a:xfrm rot="5400000">
                    <a:off x="1756530"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1" name="Straight Connector 220">
                    <a:extLst>
                      <a:ext uri="{FF2B5EF4-FFF2-40B4-BE49-F238E27FC236}">
                        <a16:creationId xmlns:a16="http://schemas.microsoft.com/office/drawing/2014/main" id="{9318D560-EA54-4F15-B454-31A32447E116}"/>
                      </a:ext>
                    </a:extLst>
                  </p:cNvPr>
                  <p:cNvCxnSpPr/>
                  <p:nvPr/>
                </p:nvCxnSpPr>
                <p:spPr>
                  <a:xfrm rot="5400000">
                    <a:off x="4098001"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2" name="Straight Connector 221">
                    <a:extLst>
                      <a:ext uri="{FF2B5EF4-FFF2-40B4-BE49-F238E27FC236}">
                        <a16:creationId xmlns:a16="http://schemas.microsoft.com/office/drawing/2014/main" id="{81E4D52C-3D1F-4241-BDA6-E7F5CF41C87C}"/>
                      </a:ext>
                    </a:extLst>
                  </p:cNvPr>
                  <p:cNvCxnSpPr/>
                  <p:nvPr/>
                </p:nvCxnSpPr>
                <p:spPr>
                  <a:xfrm rot="5400000">
                    <a:off x="3219950"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3" name="Straight Connector 222">
                    <a:extLst>
                      <a:ext uri="{FF2B5EF4-FFF2-40B4-BE49-F238E27FC236}">
                        <a16:creationId xmlns:a16="http://schemas.microsoft.com/office/drawing/2014/main" id="{D2180151-1E91-4A06-BD0E-EABEC65AB559}"/>
                      </a:ext>
                    </a:extLst>
                  </p:cNvPr>
                  <p:cNvCxnSpPr/>
                  <p:nvPr/>
                </p:nvCxnSpPr>
                <p:spPr>
                  <a:xfrm rot="5400000">
                    <a:off x="2634582"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4" name="Straight Connector 223">
                    <a:extLst>
                      <a:ext uri="{FF2B5EF4-FFF2-40B4-BE49-F238E27FC236}">
                        <a16:creationId xmlns:a16="http://schemas.microsoft.com/office/drawing/2014/main" id="{55CDDE5D-E769-4EE3-8E76-353AA178A312}"/>
                      </a:ext>
                    </a:extLst>
                  </p:cNvPr>
                  <p:cNvCxnSpPr/>
                  <p:nvPr/>
                </p:nvCxnSpPr>
                <p:spPr>
                  <a:xfrm rot="5400000">
                    <a:off x="2049214"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5" name="Straight Connector 224">
                    <a:extLst>
                      <a:ext uri="{FF2B5EF4-FFF2-40B4-BE49-F238E27FC236}">
                        <a16:creationId xmlns:a16="http://schemas.microsoft.com/office/drawing/2014/main" id="{E2E18C0B-1B29-4248-B946-A1FA745DE4BD}"/>
                      </a:ext>
                    </a:extLst>
                  </p:cNvPr>
                  <p:cNvCxnSpPr/>
                  <p:nvPr/>
                </p:nvCxnSpPr>
                <p:spPr>
                  <a:xfrm rot="5400000">
                    <a:off x="3805318"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0" name="Group 39">
                  <a:extLst>
                    <a:ext uri="{FF2B5EF4-FFF2-40B4-BE49-F238E27FC236}">
                      <a16:creationId xmlns:a16="http://schemas.microsoft.com/office/drawing/2014/main" id="{FB98C593-3434-4694-BED7-080B2BEBCED6}"/>
                    </a:ext>
                  </a:extLst>
                </p:cNvPr>
                <p:cNvGrpSpPr/>
                <p:nvPr/>
              </p:nvGrpSpPr>
              <p:grpSpPr>
                <a:xfrm>
                  <a:off x="5767724" y="5412372"/>
                  <a:ext cx="2490468" cy="217315"/>
                  <a:chOff x="1726128" y="5038404"/>
                  <a:chExt cx="2490468" cy="217315"/>
                </a:xfrm>
              </p:grpSpPr>
              <p:sp>
                <p:nvSpPr>
                  <p:cNvPr id="208" name="TextBox 207">
                    <a:extLst>
                      <a:ext uri="{FF2B5EF4-FFF2-40B4-BE49-F238E27FC236}">
                        <a16:creationId xmlns:a16="http://schemas.microsoft.com/office/drawing/2014/main" id="{3647E09B-5560-434B-AC93-C6FE256D229B}"/>
                      </a:ext>
                    </a:extLst>
                  </p:cNvPr>
                  <p:cNvSpPr txBox="1"/>
                  <p:nvPr/>
                </p:nvSpPr>
                <p:spPr>
                  <a:xfrm>
                    <a:off x="4065345"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8</a:t>
                    </a:r>
                  </a:p>
                </p:txBody>
              </p:sp>
              <p:sp>
                <p:nvSpPr>
                  <p:cNvPr id="209" name="TextBox 208">
                    <a:extLst>
                      <a:ext uri="{FF2B5EF4-FFF2-40B4-BE49-F238E27FC236}">
                        <a16:creationId xmlns:a16="http://schemas.microsoft.com/office/drawing/2014/main" id="{3F92E489-7261-4DE5-A330-DF462746E51B}"/>
                      </a:ext>
                    </a:extLst>
                  </p:cNvPr>
                  <p:cNvSpPr txBox="1"/>
                  <p:nvPr/>
                </p:nvSpPr>
                <p:spPr>
                  <a:xfrm>
                    <a:off x="3477275"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6</a:t>
                    </a:r>
                  </a:p>
                </p:txBody>
              </p:sp>
              <p:sp>
                <p:nvSpPr>
                  <p:cNvPr id="210" name="TextBox 209">
                    <a:extLst>
                      <a:ext uri="{FF2B5EF4-FFF2-40B4-BE49-F238E27FC236}">
                        <a16:creationId xmlns:a16="http://schemas.microsoft.com/office/drawing/2014/main" id="{14577926-8FF5-4448-9E91-5328F27D85E2}"/>
                      </a:ext>
                    </a:extLst>
                  </p:cNvPr>
                  <p:cNvSpPr txBox="1"/>
                  <p:nvPr/>
                </p:nvSpPr>
                <p:spPr>
                  <a:xfrm>
                    <a:off x="2893560"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4</a:t>
                    </a:r>
                  </a:p>
                </p:txBody>
              </p:sp>
              <p:sp>
                <p:nvSpPr>
                  <p:cNvPr id="211" name="TextBox 210">
                    <a:extLst>
                      <a:ext uri="{FF2B5EF4-FFF2-40B4-BE49-F238E27FC236}">
                        <a16:creationId xmlns:a16="http://schemas.microsoft.com/office/drawing/2014/main" id="{8BA6E8F6-EAB3-486E-AF94-83D4D043D30E}"/>
                      </a:ext>
                    </a:extLst>
                  </p:cNvPr>
                  <p:cNvSpPr txBox="1"/>
                  <p:nvPr/>
                </p:nvSpPr>
                <p:spPr>
                  <a:xfrm>
                    <a:off x="2309844"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2</a:t>
                    </a:r>
                  </a:p>
                </p:txBody>
              </p:sp>
              <p:sp>
                <p:nvSpPr>
                  <p:cNvPr id="212" name="TextBox 211">
                    <a:extLst>
                      <a:ext uri="{FF2B5EF4-FFF2-40B4-BE49-F238E27FC236}">
                        <a16:creationId xmlns:a16="http://schemas.microsoft.com/office/drawing/2014/main" id="{01435483-AF37-451F-B6EA-BE847D4799B5}"/>
                      </a:ext>
                    </a:extLst>
                  </p:cNvPr>
                  <p:cNvSpPr txBox="1"/>
                  <p:nvPr/>
                </p:nvSpPr>
                <p:spPr>
                  <a:xfrm>
                    <a:off x="1726128"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0</a:t>
                    </a:r>
                  </a:p>
                </p:txBody>
              </p:sp>
              <p:sp>
                <p:nvSpPr>
                  <p:cNvPr id="213" name="TextBox 212">
                    <a:extLst>
                      <a:ext uri="{FF2B5EF4-FFF2-40B4-BE49-F238E27FC236}">
                        <a16:creationId xmlns:a16="http://schemas.microsoft.com/office/drawing/2014/main" id="{BCC15F15-0193-4FE8-898D-10D08BB1ADF8}"/>
                      </a:ext>
                    </a:extLst>
                  </p:cNvPr>
                  <p:cNvSpPr txBox="1"/>
                  <p:nvPr/>
                </p:nvSpPr>
                <p:spPr>
                  <a:xfrm>
                    <a:off x="2020050"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1</a:t>
                    </a:r>
                  </a:p>
                </p:txBody>
              </p:sp>
              <p:sp>
                <p:nvSpPr>
                  <p:cNvPr id="214" name="TextBox 213">
                    <a:extLst>
                      <a:ext uri="{FF2B5EF4-FFF2-40B4-BE49-F238E27FC236}">
                        <a16:creationId xmlns:a16="http://schemas.microsoft.com/office/drawing/2014/main" id="{EF9251FB-DE1D-4913-8C5C-ED6E3878B825}"/>
                      </a:ext>
                    </a:extLst>
                  </p:cNvPr>
                  <p:cNvSpPr txBox="1"/>
                  <p:nvPr/>
                </p:nvSpPr>
                <p:spPr>
                  <a:xfrm>
                    <a:off x="3769883"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7</a:t>
                    </a:r>
                  </a:p>
                </p:txBody>
              </p:sp>
              <p:sp>
                <p:nvSpPr>
                  <p:cNvPr id="215" name="TextBox 214">
                    <a:extLst>
                      <a:ext uri="{FF2B5EF4-FFF2-40B4-BE49-F238E27FC236}">
                        <a16:creationId xmlns:a16="http://schemas.microsoft.com/office/drawing/2014/main" id="{632817D0-53F1-421F-BA4E-1C22B79597D9}"/>
                      </a:ext>
                    </a:extLst>
                  </p:cNvPr>
                  <p:cNvSpPr txBox="1"/>
                  <p:nvPr/>
                </p:nvSpPr>
                <p:spPr>
                  <a:xfrm>
                    <a:off x="3186168"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5</a:t>
                    </a:r>
                  </a:p>
                </p:txBody>
              </p:sp>
              <p:sp>
                <p:nvSpPr>
                  <p:cNvPr id="216" name="TextBox 215">
                    <a:extLst>
                      <a:ext uri="{FF2B5EF4-FFF2-40B4-BE49-F238E27FC236}">
                        <a16:creationId xmlns:a16="http://schemas.microsoft.com/office/drawing/2014/main" id="{DA5A5DC5-5C87-45AD-8189-14D2F41A5F3D}"/>
                      </a:ext>
                    </a:extLst>
                  </p:cNvPr>
                  <p:cNvSpPr txBox="1"/>
                  <p:nvPr/>
                </p:nvSpPr>
                <p:spPr>
                  <a:xfrm>
                    <a:off x="2602452"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3</a:t>
                    </a:r>
                  </a:p>
                </p:txBody>
              </p:sp>
            </p:grpSp>
            <p:sp>
              <p:nvSpPr>
                <p:cNvPr id="41" name="TextBox 40">
                  <a:extLst>
                    <a:ext uri="{FF2B5EF4-FFF2-40B4-BE49-F238E27FC236}">
                      <a16:creationId xmlns:a16="http://schemas.microsoft.com/office/drawing/2014/main" id="{5AF6C5F3-CF64-4532-8600-706F74B1CD45}"/>
                    </a:ext>
                  </a:extLst>
                </p:cNvPr>
                <p:cNvSpPr txBox="1"/>
                <p:nvPr/>
              </p:nvSpPr>
              <p:spPr>
                <a:xfrm>
                  <a:off x="5841605" y="5541206"/>
                  <a:ext cx="2336607" cy="253535"/>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alibri"/>
                      <a:ea typeface="+mn-ea"/>
                      <a:cs typeface="+mn-cs"/>
                    </a:rPr>
                    <a:t>Year</a:t>
                  </a:r>
                </a:p>
              </p:txBody>
            </p:sp>
            <p:sp>
              <p:nvSpPr>
                <p:cNvPr id="42" name="TextBox 41">
                  <a:extLst>
                    <a:ext uri="{FF2B5EF4-FFF2-40B4-BE49-F238E27FC236}">
                      <a16:creationId xmlns:a16="http://schemas.microsoft.com/office/drawing/2014/main" id="{C381B021-9BED-4B8F-8E13-008E2B3A0263}"/>
                    </a:ext>
                  </a:extLst>
                </p:cNvPr>
                <p:cNvSpPr txBox="1"/>
                <p:nvPr/>
              </p:nvSpPr>
              <p:spPr>
                <a:xfrm>
                  <a:off x="5256862" y="5024032"/>
                  <a:ext cx="378830" cy="217315"/>
                </a:xfrm>
                <a:prstGeom prst="rect">
                  <a:avLst/>
                </a:prstGeom>
                <a:noFill/>
              </p:spPr>
              <p:txBody>
                <a:bodyPr wrap="square" lIns="0" tIns="0" rIns="108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272727"/>
                    </a:solidFill>
                    <a:effectLst/>
                    <a:uLnTx/>
                    <a:uFillTx/>
                    <a:latin typeface="Calibri"/>
                    <a:ea typeface="+mn-ea"/>
                    <a:cs typeface="+mn-cs"/>
                  </a:endParaRPr>
                </a:p>
              </p:txBody>
            </p:sp>
            <p:grpSp>
              <p:nvGrpSpPr>
                <p:cNvPr id="43" name="Group 42">
                  <a:extLst>
                    <a:ext uri="{FF2B5EF4-FFF2-40B4-BE49-F238E27FC236}">
                      <a16:creationId xmlns:a16="http://schemas.microsoft.com/office/drawing/2014/main" id="{94BF8E0A-E4AA-43BC-897D-F8B80C37910F}"/>
                    </a:ext>
                  </a:extLst>
                </p:cNvPr>
                <p:cNvGrpSpPr/>
                <p:nvPr/>
              </p:nvGrpSpPr>
              <p:grpSpPr>
                <a:xfrm>
                  <a:off x="5357343" y="3424342"/>
                  <a:ext cx="278348" cy="1811592"/>
                  <a:chOff x="5357343" y="3049972"/>
                  <a:chExt cx="278348" cy="1811592"/>
                </a:xfrm>
              </p:grpSpPr>
              <p:sp>
                <p:nvSpPr>
                  <p:cNvPr id="203" name="TextBox 202">
                    <a:extLst>
                      <a:ext uri="{FF2B5EF4-FFF2-40B4-BE49-F238E27FC236}">
                        <a16:creationId xmlns:a16="http://schemas.microsoft.com/office/drawing/2014/main" id="{77E6BEF2-07F2-407D-BB79-41055B210E00}"/>
                      </a:ext>
                    </a:extLst>
                  </p:cNvPr>
                  <p:cNvSpPr txBox="1"/>
                  <p:nvPr/>
                </p:nvSpPr>
                <p:spPr>
                  <a:xfrm>
                    <a:off x="5357343" y="3440529"/>
                    <a:ext cx="278348" cy="217315"/>
                  </a:xfrm>
                  <a:prstGeom prst="rect">
                    <a:avLst/>
                  </a:prstGeom>
                  <a:noFill/>
                </p:spPr>
                <p:txBody>
                  <a:bodyPr wrap="square" lIns="0" tIns="0" rIns="36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0.5</a:t>
                    </a:r>
                  </a:p>
                </p:txBody>
              </p:sp>
              <p:sp>
                <p:nvSpPr>
                  <p:cNvPr id="204" name="TextBox 203">
                    <a:extLst>
                      <a:ext uri="{FF2B5EF4-FFF2-40B4-BE49-F238E27FC236}">
                        <a16:creationId xmlns:a16="http://schemas.microsoft.com/office/drawing/2014/main" id="{A9FF59DB-A207-47D9-9AFE-6297DD55BBBD}"/>
                      </a:ext>
                    </a:extLst>
                  </p:cNvPr>
                  <p:cNvSpPr txBox="1"/>
                  <p:nvPr/>
                </p:nvSpPr>
                <p:spPr>
                  <a:xfrm>
                    <a:off x="5396822" y="3049972"/>
                    <a:ext cx="238869" cy="217315"/>
                  </a:xfrm>
                  <a:prstGeom prst="rect">
                    <a:avLst/>
                  </a:prstGeom>
                  <a:noFill/>
                </p:spPr>
                <p:txBody>
                  <a:bodyPr wrap="square" lIns="0" tIns="0" rIns="36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1.0</a:t>
                    </a:r>
                  </a:p>
                </p:txBody>
              </p:sp>
              <p:sp>
                <p:nvSpPr>
                  <p:cNvPr id="205" name="TextBox 204">
                    <a:extLst>
                      <a:ext uri="{FF2B5EF4-FFF2-40B4-BE49-F238E27FC236}">
                        <a16:creationId xmlns:a16="http://schemas.microsoft.com/office/drawing/2014/main" id="{1DFCF39F-15E8-40A2-A44C-F6F0E42936B4}"/>
                      </a:ext>
                    </a:extLst>
                  </p:cNvPr>
                  <p:cNvSpPr txBox="1"/>
                  <p:nvPr/>
                </p:nvSpPr>
                <p:spPr>
                  <a:xfrm>
                    <a:off x="5357343" y="4644249"/>
                    <a:ext cx="278348" cy="217315"/>
                  </a:xfrm>
                  <a:prstGeom prst="rect">
                    <a:avLst/>
                  </a:prstGeom>
                  <a:noFill/>
                </p:spPr>
                <p:txBody>
                  <a:bodyPr wrap="square" lIns="0" tIns="0" rIns="36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72727"/>
                        </a:solidFill>
                        <a:effectLst/>
                        <a:uLnTx/>
                        <a:uFillTx/>
                        <a:latin typeface="Calibri"/>
                        <a:ea typeface="+mn-ea"/>
                        <a:cs typeface="+mn-cs"/>
                      </a:rPr>
                      <a:t>-1.0</a:t>
                    </a:r>
                  </a:p>
                </p:txBody>
              </p:sp>
              <p:sp>
                <p:nvSpPr>
                  <p:cNvPr id="206" name="TextBox 205">
                    <a:extLst>
                      <a:ext uri="{FF2B5EF4-FFF2-40B4-BE49-F238E27FC236}">
                        <a16:creationId xmlns:a16="http://schemas.microsoft.com/office/drawing/2014/main" id="{3F2C261D-AA9D-4B90-9DFD-4D3FA0E18295}"/>
                      </a:ext>
                    </a:extLst>
                  </p:cNvPr>
                  <p:cNvSpPr txBox="1"/>
                  <p:nvPr/>
                </p:nvSpPr>
                <p:spPr>
                  <a:xfrm>
                    <a:off x="5357343" y="4248783"/>
                    <a:ext cx="278348" cy="217315"/>
                  </a:xfrm>
                  <a:prstGeom prst="rect">
                    <a:avLst/>
                  </a:prstGeom>
                  <a:noFill/>
                </p:spPr>
                <p:txBody>
                  <a:bodyPr wrap="square" lIns="0" tIns="0" rIns="36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72727"/>
                        </a:solidFill>
                        <a:effectLst/>
                        <a:uLnTx/>
                        <a:uFillTx/>
                        <a:latin typeface="Calibri"/>
                        <a:ea typeface="+mn-ea"/>
                        <a:cs typeface="+mn-cs"/>
                      </a:rPr>
                      <a:t>-0.5</a:t>
                    </a:r>
                  </a:p>
                </p:txBody>
              </p:sp>
              <p:sp>
                <p:nvSpPr>
                  <p:cNvPr id="207" name="TextBox 206">
                    <a:extLst>
                      <a:ext uri="{FF2B5EF4-FFF2-40B4-BE49-F238E27FC236}">
                        <a16:creationId xmlns:a16="http://schemas.microsoft.com/office/drawing/2014/main" id="{4369002E-3CC5-4DF3-BC47-B493FB3B2FBA}"/>
                      </a:ext>
                    </a:extLst>
                  </p:cNvPr>
                  <p:cNvSpPr txBox="1"/>
                  <p:nvPr/>
                </p:nvSpPr>
                <p:spPr>
                  <a:xfrm>
                    <a:off x="5357343" y="3846964"/>
                    <a:ext cx="278348" cy="217315"/>
                  </a:xfrm>
                  <a:prstGeom prst="rect">
                    <a:avLst/>
                  </a:prstGeom>
                  <a:noFill/>
                </p:spPr>
                <p:txBody>
                  <a:bodyPr wrap="square" lIns="0" tIns="0" rIns="36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0</a:t>
                    </a:r>
                  </a:p>
                </p:txBody>
              </p:sp>
            </p:grpSp>
            <p:sp>
              <p:nvSpPr>
                <p:cNvPr id="44" name="TextBox 43">
                  <a:extLst>
                    <a:ext uri="{FF2B5EF4-FFF2-40B4-BE49-F238E27FC236}">
                      <a16:creationId xmlns:a16="http://schemas.microsoft.com/office/drawing/2014/main" id="{3FD9822F-3DB4-4248-83FA-9B5F7486729B}"/>
                    </a:ext>
                  </a:extLst>
                </p:cNvPr>
                <p:cNvSpPr txBox="1"/>
                <p:nvPr/>
              </p:nvSpPr>
              <p:spPr>
                <a:xfrm rot="16200000">
                  <a:off x="4096501" y="4356330"/>
                  <a:ext cx="1834094" cy="1661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a:ea typeface="+mn-ea"/>
                      <a:cs typeface="+mn-cs"/>
                    </a:rPr>
                    <a:t>Change in HbA</a:t>
                  </a:r>
                  <a:r>
                    <a:rPr kumimoji="0" lang="en-GB" sz="1200" b="1" i="0" u="none" strike="noStrike" kern="1200" cap="none" spc="0" normalizeH="0" baseline="-25000" noProof="0" dirty="0">
                      <a:ln>
                        <a:noFill/>
                      </a:ln>
                      <a:solidFill>
                        <a:srgbClr val="000000"/>
                      </a:solidFill>
                      <a:effectLst/>
                      <a:uLnTx/>
                      <a:uFillTx/>
                      <a:latin typeface="Calibri"/>
                      <a:ea typeface="+mn-ea"/>
                      <a:cs typeface="+mn-cs"/>
                    </a:rPr>
                    <a:t>1c</a:t>
                  </a:r>
                  <a:r>
                    <a:rPr kumimoji="0" lang="en-GB" sz="1200" b="1" i="0" u="none" strike="noStrike" kern="1200" cap="none" spc="0" normalizeH="0" baseline="0" noProof="0" dirty="0">
                      <a:ln>
                        <a:noFill/>
                      </a:ln>
                      <a:solidFill>
                        <a:srgbClr val="000000"/>
                      </a:solidFill>
                      <a:effectLst/>
                      <a:uLnTx/>
                      <a:uFillTx/>
                      <a:latin typeface="Calibri"/>
                      <a:ea typeface="+mn-ea"/>
                      <a:cs typeface="+mn-cs"/>
                    </a:rPr>
                    <a:t> (%)</a:t>
                  </a:r>
                </a:p>
              </p:txBody>
            </p:sp>
            <p:grpSp>
              <p:nvGrpSpPr>
                <p:cNvPr id="46" name="Group 45">
                  <a:extLst>
                    <a:ext uri="{FF2B5EF4-FFF2-40B4-BE49-F238E27FC236}">
                      <a16:creationId xmlns:a16="http://schemas.microsoft.com/office/drawing/2014/main" id="{38A4E83F-637C-4CE5-943F-5CECF41DC916}"/>
                    </a:ext>
                  </a:extLst>
                </p:cNvPr>
                <p:cNvGrpSpPr/>
                <p:nvPr/>
              </p:nvGrpSpPr>
              <p:grpSpPr>
                <a:xfrm>
                  <a:off x="5638246" y="3534784"/>
                  <a:ext cx="61200" cy="1593263"/>
                  <a:chOff x="5638246" y="3160414"/>
                  <a:chExt cx="61200" cy="1593263"/>
                </a:xfrm>
              </p:grpSpPr>
              <p:cxnSp>
                <p:nvCxnSpPr>
                  <p:cNvPr id="194" name="Straight Connector 193">
                    <a:extLst>
                      <a:ext uri="{FF2B5EF4-FFF2-40B4-BE49-F238E27FC236}">
                        <a16:creationId xmlns:a16="http://schemas.microsoft.com/office/drawing/2014/main" id="{F35DA8E5-1DF3-4198-92E9-70FDFC745EDA}"/>
                      </a:ext>
                    </a:extLst>
                  </p:cNvPr>
                  <p:cNvCxnSpPr/>
                  <p:nvPr/>
                </p:nvCxnSpPr>
                <p:spPr>
                  <a:xfrm>
                    <a:off x="5638246" y="3957046"/>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5" name="Straight Connector 194">
                    <a:extLst>
                      <a:ext uri="{FF2B5EF4-FFF2-40B4-BE49-F238E27FC236}">
                        <a16:creationId xmlns:a16="http://schemas.microsoft.com/office/drawing/2014/main" id="{F475378A-900E-4DE5-9D32-FC14DCB97D3C}"/>
                      </a:ext>
                    </a:extLst>
                  </p:cNvPr>
                  <p:cNvCxnSpPr/>
                  <p:nvPr/>
                </p:nvCxnSpPr>
                <p:spPr>
                  <a:xfrm>
                    <a:off x="5638246" y="4753677"/>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6" name="Straight Connector 195">
                    <a:extLst>
                      <a:ext uri="{FF2B5EF4-FFF2-40B4-BE49-F238E27FC236}">
                        <a16:creationId xmlns:a16="http://schemas.microsoft.com/office/drawing/2014/main" id="{7D96D820-682C-4D1E-BB4D-8AC492589885}"/>
                      </a:ext>
                    </a:extLst>
                  </p:cNvPr>
                  <p:cNvCxnSpPr/>
                  <p:nvPr/>
                </p:nvCxnSpPr>
                <p:spPr>
                  <a:xfrm>
                    <a:off x="5638246" y="3160414"/>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7" name="Straight Connector 196">
                    <a:extLst>
                      <a:ext uri="{FF2B5EF4-FFF2-40B4-BE49-F238E27FC236}">
                        <a16:creationId xmlns:a16="http://schemas.microsoft.com/office/drawing/2014/main" id="{E223A14D-2BFD-4B52-92B1-834A0D300CF0}"/>
                      </a:ext>
                    </a:extLst>
                  </p:cNvPr>
                  <p:cNvCxnSpPr/>
                  <p:nvPr/>
                </p:nvCxnSpPr>
                <p:spPr>
                  <a:xfrm>
                    <a:off x="5638246" y="3558730"/>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8" name="Straight Connector 197">
                    <a:extLst>
                      <a:ext uri="{FF2B5EF4-FFF2-40B4-BE49-F238E27FC236}">
                        <a16:creationId xmlns:a16="http://schemas.microsoft.com/office/drawing/2014/main" id="{4BF75D2B-151D-4029-8F7D-9185F915CA8D}"/>
                      </a:ext>
                    </a:extLst>
                  </p:cNvPr>
                  <p:cNvCxnSpPr/>
                  <p:nvPr/>
                </p:nvCxnSpPr>
                <p:spPr>
                  <a:xfrm>
                    <a:off x="5638246" y="4355362"/>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47" name="Straight Connector 46">
                  <a:extLst>
                    <a:ext uri="{FF2B5EF4-FFF2-40B4-BE49-F238E27FC236}">
                      <a16:creationId xmlns:a16="http://schemas.microsoft.com/office/drawing/2014/main" id="{4B052EB7-CA42-414F-B81E-8E8A281D9DBA}"/>
                    </a:ext>
                  </a:extLst>
                </p:cNvPr>
                <p:cNvCxnSpPr/>
                <p:nvPr/>
              </p:nvCxnSpPr>
              <p:spPr>
                <a:xfrm>
                  <a:off x="5638246" y="4332873"/>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48" name="Group 47">
                  <a:extLst>
                    <a:ext uri="{FF2B5EF4-FFF2-40B4-BE49-F238E27FC236}">
                      <a16:creationId xmlns:a16="http://schemas.microsoft.com/office/drawing/2014/main" id="{02C48E1D-BC2E-4DD4-B697-830D6A102760}"/>
                    </a:ext>
                  </a:extLst>
                </p:cNvPr>
                <p:cNvGrpSpPr/>
                <p:nvPr/>
              </p:nvGrpSpPr>
              <p:grpSpPr>
                <a:xfrm>
                  <a:off x="7557844" y="3797021"/>
                  <a:ext cx="80558" cy="185738"/>
                  <a:chOff x="3743571" y="3308401"/>
                  <a:chExt cx="80558" cy="722480"/>
                </a:xfrm>
              </p:grpSpPr>
              <p:cxnSp>
                <p:nvCxnSpPr>
                  <p:cNvPr id="191" name="Straight Connector 190">
                    <a:extLst>
                      <a:ext uri="{FF2B5EF4-FFF2-40B4-BE49-F238E27FC236}">
                        <a16:creationId xmlns:a16="http://schemas.microsoft.com/office/drawing/2014/main" id="{6EFEFBA6-B5F4-4D75-9FAD-A94196F06DD7}"/>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2" name="Straight Connector 191">
                    <a:extLst>
                      <a:ext uri="{FF2B5EF4-FFF2-40B4-BE49-F238E27FC236}">
                        <a16:creationId xmlns:a16="http://schemas.microsoft.com/office/drawing/2014/main" id="{2C9865B4-F070-4FB0-88B4-10BA92EF7821}"/>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3" name="Straight Connector 192">
                    <a:extLst>
                      <a:ext uri="{FF2B5EF4-FFF2-40B4-BE49-F238E27FC236}">
                        <a16:creationId xmlns:a16="http://schemas.microsoft.com/office/drawing/2014/main" id="{683A8A0B-E68F-4ED3-9352-29FC0D176E48}"/>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9" name="Group 48">
                  <a:extLst>
                    <a:ext uri="{FF2B5EF4-FFF2-40B4-BE49-F238E27FC236}">
                      <a16:creationId xmlns:a16="http://schemas.microsoft.com/office/drawing/2014/main" id="{0BE5EA61-0FF5-4542-8017-E6A56C306C6D}"/>
                    </a:ext>
                  </a:extLst>
                </p:cNvPr>
                <p:cNvGrpSpPr/>
                <p:nvPr/>
              </p:nvGrpSpPr>
              <p:grpSpPr>
                <a:xfrm>
                  <a:off x="8143129" y="3684309"/>
                  <a:ext cx="80558" cy="298450"/>
                  <a:chOff x="3743571" y="3308401"/>
                  <a:chExt cx="80558" cy="722480"/>
                </a:xfrm>
              </p:grpSpPr>
              <p:cxnSp>
                <p:nvCxnSpPr>
                  <p:cNvPr id="188" name="Straight Connector 187">
                    <a:extLst>
                      <a:ext uri="{FF2B5EF4-FFF2-40B4-BE49-F238E27FC236}">
                        <a16:creationId xmlns:a16="http://schemas.microsoft.com/office/drawing/2014/main" id="{E2B9751B-5506-48F0-8412-A081EAA58C26}"/>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a:extLst>
                      <a:ext uri="{FF2B5EF4-FFF2-40B4-BE49-F238E27FC236}">
                        <a16:creationId xmlns:a16="http://schemas.microsoft.com/office/drawing/2014/main" id="{437A7A9D-AF35-462D-A064-58CAB7418889}"/>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0" name="Straight Connector 189">
                    <a:extLst>
                      <a:ext uri="{FF2B5EF4-FFF2-40B4-BE49-F238E27FC236}">
                        <a16:creationId xmlns:a16="http://schemas.microsoft.com/office/drawing/2014/main" id="{DB038838-73C9-4070-8C86-A0CB00EA1A79}"/>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0" name="Group 49">
                  <a:extLst>
                    <a:ext uri="{FF2B5EF4-FFF2-40B4-BE49-F238E27FC236}">
                      <a16:creationId xmlns:a16="http://schemas.microsoft.com/office/drawing/2014/main" id="{400644F2-A206-4636-831C-C8A037AA413D}"/>
                    </a:ext>
                  </a:extLst>
                </p:cNvPr>
                <p:cNvGrpSpPr/>
                <p:nvPr/>
              </p:nvGrpSpPr>
              <p:grpSpPr>
                <a:xfrm>
                  <a:off x="6972562" y="3914495"/>
                  <a:ext cx="80558" cy="166688"/>
                  <a:chOff x="3743571" y="3308401"/>
                  <a:chExt cx="80558" cy="722480"/>
                </a:xfrm>
              </p:grpSpPr>
              <p:cxnSp>
                <p:nvCxnSpPr>
                  <p:cNvPr id="185" name="Straight Connector 184">
                    <a:extLst>
                      <a:ext uri="{FF2B5EF4-FFF2-40B4-BE49-F238E27FC236}">
                        <a16:creationId xmlns:a16="http://schemas.microsoft.com/office/drawing/2014/main" id="{36FF871E-B7E3-400C-8DF9-4030755B19D4}"/>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6" name="Straight Connector 185">
                    <a:extLst>
                      <a:ext uri="{FF2B5EF4-FFF2-40B4-BE49-F238E27FC236}">
                        <a16:creationId xmlns:a16="http://schemas.microsoft.com/office/drawing/2014/main" id="{E386CE9E-EDEC-4E95-95FA-2E582B9E8E34}"/>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a:extLst>
                      <a:ext uri="{FF2B5EF4-FFF2-40B4-BE49-F238E27FC236}">
                        <a16:creationId xmlns:a16="http://schemas.microsoft.com/office/drawing/2014/main" id="{A59E28E5-90F9-4146-9C15-F28781D5C25F}"/>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1" name="Group 50">
                  <a:extLst>
                    <a:ext uri="{FF2B5EF4-FFF2-40B4-BE49-F238E27FC236}">
                      <a16:creationId xmlns:a16="http://schemas.microsoft.com/office/drawing/2014/main" id="{E7FE0F3C-D58B-4FEE-8ADE-E3ACB22D378E}"/>
                    </a:ext>
                  </a:extLst>
                </p:cNvPr>
                <p:cNvGrpSpPr/>
                <p:nvPr/>
              </p:nvGrpSpPr>
              <p:grpSpPr>
                <a:xfrm>
                  <a:off x="6387280" y="4052607"/>
                  <a:ext cx="80558" cy="166687"/>
                  <a:chOff x="3743571" y="3308401"/>
                  <a:chExt cx="80558" cy="722480"/>
                </a:xfrm>
              </p:grpSpPr>
              <p:cxnSp>
                <p:nvCxnSpPr>
                  <p:cNvPr id="182" name="Straight Connector 181">
                    <a:extLst>
                      <a:ext uri="{FF2B5EF4-FFF2-40B4-BE49-F238E27FC236}">
                        <a16:creationId xmlns:a16="http://schemas.microsoft.com/office/drawing/2014/main" id="{A763A5FF-53B9-4417-8557-2C254E9E26BE}"/>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3" name="Straight Connector 182">
                    <a:extLst>
                      <a:ext uri="{FF2B5EF4-FFF2-40B4-BE49-F238E27FC236}">
                        <a16:creationId xmlns:a16="http://schemas.microsoft.com/office/drawing/2014/main" id="{1D24DF18-8E61-4162-A4B0-CC661561AD36}"/>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4" name="Straight Connector 183">
                    <a:extLst>
                      <a:ext uri="{FF2B5EF4-FFF2-40B4-BE49-F238E27FC236}">
                        <a16:creationId xmlns:a16="http://schemas.microsoft.com/office/drawing/2014/main" id="{7665580D-536B-4FFD-9DB4-01C573876F9F}"/>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2" name="Group 51">
                  <a:extLst>
                    <a:ext uri="{FF2B5EF4-FFF2-40B4-BE49-F238E27FC236}">
                      <a16:creationId xmlns:a16="http://schemas.microsoft.com/office/drawing/2014/main" id="{ED7D8023-4FDB-4D53-9F76-5031F5236362}"/>
                    </a:ext>
                  </a:extLst>
                </p:cNvPr>
                <p:cNvGrpSpPr/>
                <p:nvPr/>
              </p:nvGrpSpPr>
              <p:grpSpPr>
                <a:xfrm>
                  <a:off x="7265203" y="3843058"/>
                  <a:ext cx="80558" cy="168275"/>
                  <a:chOff x="3743571" y="3308401"/>
                  <a:chExt cx="80558" cy="722480"/>
                </a:xfrm>
              </p:grpSpPr>
              <p:cxnSp>
                <p:nvCxnSpPr>
                  <p:cNvPr id="179" name="Straight Connector 178">
                    <a:extLst>
                      <a:ext uri="{FF2B5EF4-FFF2-40B4-BE49-F238E27FC236}">
                        <a16:creationId xmlns:a16="http://schemas.microsoft.com/office/drawing/2014/main" id="{B38D13C6-E345-4DC8-9C4F-1BDE09919549}"/>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0" name="Straight Connector 179">
                    <a:extLst>
                      <a:ext uri="{FF2B5EF4-FFF2-40B4-BE49-F238E27FC236}">
                        <a16:creationId xmlns:a16="http://schemas.microsoft.com/office/drawing/2014/main" id="{06B89E53-60E6-48BD-B45C-6CEF58ECA35F}"/>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1" name="Straight Connector 180">
                    <a:extLst>
                      <a:ext uri="{FF2B5EF4-FFF2-40B4-BE49-F238E27FC236}">
                        <a16:creationId xmlns:a16="http://schemas.microsoft.com/office/drawing/2014/main" id="{0D12D204-0BD3-4F4F-9B40-8303701126CD}"/>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3" name="Group 52">
                  <a:extLst>
                    <a:ext uri="{FF2B5EF4-FFF2-40B4-BE49-F238E27FC236}">
                      <a16:creationId xmlns:a16="http://schemas.microsoft.com/office/drawing/2014/main" id="{44D0FC99-EEC5-4B77-BA23-601B0CA014C8}"/>
                    </a:ext>
                  </a:extLst>
                </p:cNvPr>
                <p:cNvGrpSpPr/>
                <p:nvPr/>
              </p:nvGrpSpPr>
              <p:grpSpPr>
                <a:xfrm>
                  <a:off x="7850485" y="3762094"/>
                  <a:ext cx="80558" cy="214313"/>
                  <a:chOff x="3743571" y="3308401"/>
                  <a:chExt cx="80558" cy="722480"/>
                </a:xfrm>
              </p:grpSpPr>
              <p:cxnSp>
                <p:nvCxnSpPr>
                  <p:cNvPr id="176" name="Straight Connector 175">
                    <a:extLst>
                      <a:ext uri="{FF2B5EF4-FFF2-40B4-BE49-F238E27FC236}">
                        <a16:creationId xmlns:a16="http://schemas.microsoft.com/office/drawing/2014/main" id="{164CD6AA-0B57-4E48-B371-9369F0A01AEE}"/>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77" name="Straight Connector 176">
                    <a:extLst>
                      <a:ext uri="{FF2B5EF4-FFF2-40B4-BE49-F238E27FC236}">
                        <a16:creationId xmlns:a16="http://schemas.microsoft.com/office/drawing/2014/main" id="{72AEADE5-A6CB-47E3-A5B6-E12C429296D9}"/>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78" name="Straight Connector 177">
                    <a:extLst>
                      <a:ext uri="{FF2B5EF4-FFF2-40B4-BE49-F238E27FC236}">
                        <a16:creationId xmlns:a16="http://schemas.microsoft.com/office/drawing/2014/main" id="{4FBE8D0F-51D4-48CA-A926-BE2EEC424EE7}"/>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4" name="Group 53">
                  <a:extLst>
                    <a:ext uri="{FF2B5EF4-FFF2-40B4-BE49-F238E27FC236}">
                      <a16:creationId xmlns:a16="http://schemas.microsoft.com/office/drawing/2014/main" id="{882A6905-5BED-485A-8F5F-0A702B67B179}"/>
                    </a:ext>
                  </a:extLst>
                </p:cNvPr>
                <p:cNvGrpSpPr/>
                <p:nvPr/>
              </p:nvGrpSpPr>
              <p:grpSpPr>
                <a:xfrm>
                  <a:off x="6679921" y="3954183"/>
                  <a:ext cx="80558" cy="168275"/>
                  <a:chOff x="3743571" y="3308401"/>
                  <a:chExt cx="80558" cy="722480"/>
                </a:xfrm>
              </p:grpSpPr>
              <p:cxnSp>
                <p:nvCxnSpPr>
                  <p:cNvPr id="173" name="Straight Connector 172">
                    <a:extLst>
                      <a:ext uri="{FF2B5EF4-FFF2-40B4-BE49-F238E27FC236}">
                        <a16:creationId xmlns:a16="http://schemas.microsoft.com/office/drawing/2014/main" id="{7D5B24E2-2E51-4B63-A964-FF032744C457}"/>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a:extLst>
                      <a:ext uri="{FF2B5EF4-FFF2-40B4-BE49-F238E27FC236}">
                        <a16:creationId xmlns:a16="http://schemas.microsoft.com/office/drawing/2014/main" id="{EBEAE6F8-A863-45C1-BE83-78D72A9474D3}"/>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a:extLst>
                      <a:ext uri="{FF2B5EF4-FFF2-40B4-BE49-F238E27FC236}">
                        <a16:creationId xmlns:a16="http://schemas.microsoft.com/office/drawing/2014/main" id="{87585D72-51F4-476C-AA23-E4A8733CEB1E}"/>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5" name="Group 54">
                  <a:extLst>
                    <a:ext uri="{FF2B5EF4-FFF2-40B4-BE49-F238E27FC236}">
                      <a16:creationId xmlns:a16="http://schemas.microsoft.com/office/drawing/2014/main" id="{0AE51D02-7994-4974-8CC7-D087089B407F}"/>
                    </a:ext>
                  </a:extLst>
                </p:cNvPr>
                <p:cNvGrpSpPr/>
                <p:nvPr/>
              </p:nvGrpSpPr>
              <p:grpSpPr>
                <a:xfrm>
                  <a:off x="6094639" y="4122457"/>
                  <a:ext cx="80558" cy="160338"/>
                  <a:chOff x="3743571" y="3308401"/>
                  <a:chExt cx="80558" cy="722480"/>
                </a:xfrm>
              </p:grpSpPr>
              <p:cxnSp>
                <p:nvCxnSpPr>
                  <p:cNvPr id="170" name="Straight Connector 169">
                    <a:extLst>
                      <a:ext uri="{FF2B5EF4-FFF2-40B4-BE49-F238E27FC236}">
                        <a16:creationId xmlns:a16="http://schemas.microsoft.com/office/drawing/2014/main" id="{54AED17F-33B5-411F-BCEB-48F105E89EB2}"/>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a:extLst>
                      <a:ext uri="{FF2B5EF4-FFF2-40B4-BE49-F238E27FC236}">
                        <a16:creationId xmlns:a16="http://schemas.microsoft.com/office/drawing/2014/main" id="{38573B6D-7675-43B0-A1BB-4EA20B7E1A0F}"/>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a:extLst>
                      <a:ext uri="{FF2B5EF4-FFF2-40B4-BE49-F238E27FC236}">
                        <a16:creationId xmlns:a16="http://schemas.microsoft.com/office/drawing/2014/main" id="{B574A85D-8837-4541-AA69-DBBAD6CE0971}"/>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6" name="Group 55">
                  <a:extLst>
                    <a:ext uri="{FF2B5EF4-FFF2-40B4-BE49-F238E27FC236}">
                      <a16:creationId xmlns:a16="http://schemas.microsoft.com/office/drawing/2014/main" id="{E8880136-3D23-46E2-AD65-5377BD360D60}"/>
                    </a:ext>
                  </a:extLst>
                </p:cNvPr>
                <p:cNvGrpSpPr/>
                <p:nvPr/>
              </p:nvGrpSpPr>
              <p:grpSpPr>
                <a:xfrm>
                  <a:off x="5807870" y="3800931"/>
                  <a:ext cx="2409111" cy="569429"/>
                  <a:chOff x="1753395" y="4099662"/>
                  <a:chExt cx="2409111" cy="569429"/>
                </a:xfrm>
                <a:solidFill>
                  <a:schemeClr val="accent1"/>
                </a:solidFill>
              </p:grpSpPr>
              <p:sp>
                <p:nvSpPr>
                  <p:cNvPr id="161" name="Oval 160">
                    <a:extLst>
                      <a:ext uri="{FF2B5EF4-FFF2-40B4-BE49-F238E27FC236}">
                        <a16:creationId xmlns:a16="http://schemas.microsoft.com/office/drawing/2014/main" id="{F89E8537-BF5C-48A6-828B-4EBAAFFDB87A}"/>
                      </a:ext>
                    </a:extLst>
                  </p:cNvPr>
                  <p:cNvSpPr/>
                  <p:nvPr/>
                </p:nvSpPr>
                <p:spPr>
                  <a:xfrm>
                    <a:off x="2921971" y="4257912"/>
                    <a:ext cx="71957" cy="719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2" name="Oval 161">
                    <a:extLst>
                      <a:ext uri="{FF2B5EF4-FFF2-40B4-BE49-F238E27FC236}">
                        <a16:creationId xmlns:a16="http://schemas.microsoft.com/office/drawing/2014/main" id="{EE670363-7764-4C89-9AA5-E32FDE0FCEEF}"/>
                      </a:ext>
                    </a:extLst>
                  </p:cNvPr>
                  <p:cNvSpPr/>
                  <p:nvPr/>
                </p:nvSpPr>
                <p:spPr>
                  <a:xfrm>
                    <a:off x="3506259" y="4153231"/>
                    <a:ext cx="71957" cy="719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Oval 162">
                    <a:extLst>
                      <a:ext uri="{FF2B5EF4-FFF2-40B4-BE49-F238E27FC236}">
                        <a16:creationId xmlns:a16="http://schemas.microsoft.com/office/drawing/2014/main" id="{6ACE1414-A7BD-436D-A5E4-534A668338A6}"/>
                      </a:ext>
                    </a:extLst>
                  </p:cNvPr>
                  <p:cNvSpPr/>
                  <p:nvPr/>
                </p:nvSpPr>
                <p:spPr>
                  <a:xfrm>
                    <a:off x="4090549" y="4099662"/>
                    <a:ext cx="71957" cy="719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4" name="Oval 163">
                    <a:extLst>
                      <a:ext uri="{FF2B5EF4-FFF2-40B4-BE49-F238E27FC236}">
                        <a16:creationId xmlns:a16="http://schemas.microsoft.com/office/drawing/2014/main" id="{7A53022A-9CC1-4C58-BC33-C0BF5B0B7279}"/>
                      </a:ext>
                    </a:extLst>
                  </p:cNvPr>
                  <p:cNvSpPr/>
                  <p:nvPr/>
                </p:nvSpPr>
                <p:spPr>
                  <a:xfrm>
                    <a:off x="2337683" y="4397086"/>
                    <a:ext cx="71957" cy="719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5" name="Oval 164">
                    <a:extLst>
                      <a:ext uri="{FF2B5EF4-FFF2-40B4-BE49-F238E27FC236}">
                        <a16:creationId xmlns:a16="http://schemas.microsoft.com/office/drawing/2014/main" id="{BA961EE5-9479-4107-8E49-D8058882F65F}"/>
                      </a:ext>
                    </a:extLst>
                  </p:cNvPr>
                  <p:cNvSpPr/>
                  <p:nvPr/>
                </p:nvSpPr>
                <p:spPr>
                  <a:xfrm>
                    <a:off x="1753395" y="4597134"/>
                    <a:ext cx="71957" cy="719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6" name="Oval 165">
                    <a:extLst>
                      <a:ext uri="{FF2B5EF4-FFF2-40B4-BE49-F238E27FC236}">
                        <a16:creationId xmlns:a16="http://schemas.microsoft.com/office/drawing/2014/main" id="{FBE4F5A3-E1B7-4238-A99A-E7638740ABCA}"/>
                      </a:ext>
                    </a:extLst>
                  </p:cNvPr>
                  <p:cNvSpPr/>
                  <p:nvPr/>
                </p:nvSpPr>
                <p:spPr>
                  <a:xfrm>
                    <a:off x="2629827" y="4300399"/>
                    <a:ext cx="71957" cy="719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7" name="Oval 166">
                    <a:extLst>
                      <a:ext uri="{FF2B5EF4-FFF2-40B4-BE49-F238E27FC236}">
                        <a16:creationId xmlns:a16="http://schemas.microsoft.com/office/drawing/2014/main" id="{591B9134-BF14-476A-9E0F-A2EDD27700CD}"/>
                      </a:ext>
                    </a:extLst>
                  </p:cNvPr>
                  <p:cNvSpPr/>
                  <p:nvPr/>
                </p:nvSpPr>
                <p:spPr>
                  <a:xfrm>
                    <a:off x="3214115" y="4191347"/>
                    <a:ext cx="71957" cy="719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8" name="Oval 167">
                    <a:extLst>
                      <a:ext uri="{FF2B5EF4-FFF2-40B4-BE49-F238E27FC236}">
                        <a16:creationId xmlns:a16="http://schemas.microsoft.com/office/drawing/2014/main" id="{66959286-7DEE-496B-8C5D-0300136658F7}"/>
                      </a:ext>
                    </a:extLst>
                  </p:cNvPr>
                  <p:cNvSpPr/>
                  <p:nvPr/>
                </p:nvSpPr>
                <p:spPr>
                  <a:xfrm>
                    <a:off x="3798403" y="4129029"/>
                    <a:ext cx="71957" cy="719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9" name="Oval 168">
                    <a:extLst>
                      <a:ext uri="{FF2B5EF4-FFF2-40B4-BE49-F238E27FC236}">
                        <a16:creationId xmlns:a16="http://schemas.microsoft.com/office/drawing/2014/main" id="{B30B628C-11E9-4195-9815-30C31F46AFD4}"/>
                      </a:ext>
                    </a:extLst>
                  </p:cNvPr>
                  <p:cNvSpPr/>
                  <p:nvPr/>
                </p:nvSpPr>
                <p:spPr>
                  <a:xfrm>
                    <a:off x="2045539" y="4465105"/>
                    <a:ext cx="71957" cy="719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7" name="Group 56">
                  <a:extLst>
                    <a:ext uri="{FF2B5EF4-FFF2-40B4-BE49-F238E27FC236}">
                      <a16:creationId xmlns:a16="http://schemas.microsoft.com/office/drawing/2014/main" id="{43D8B1E3-4E85-4D57-8377-D20F4F8B60BB}"/>
                    </a:ext>
                  </a:extLst>
                </p:cNvPr>
                <p:cNvGrpSpPr/>
                <p:nvPr/>
              </p:nvGrpSpPr>
              <p:grpSpPr>
                <a:xfrm>
                  <a:off x="6094639" y="4559021"/>
                  <a:ext cx="2129048" cy="747712"/>
                  <a:chOff x="6094639" y="4184651"/>
                  <a:chExt cx="2129048" cy="747712"/>
                </a:xfrm>
              </p:grpSpPr>
              <p:grpSp>
                <p:nvGrpSpPr>
                  <p:cNvPr id="129" name="Group 128">
                    <a:extLst>
                      <a:ext uri="{FF2B5EF4-FFF2-40B4-BE49-F238E27FC236}">
                        <a16:creationId xmlns:a16="http://schemas.microsoft.com/office/drawing/2014/main" id="{14351D00-874D-4BE9-9F7A-BE5436249252}"/>
                      </a:ext>
                    </a:extLst>
                  </p:cNvPr>
                  <p:cNvGrpSpPr/>
                  <p:nvPr/>
                </p:nvGrpSpPr>
                <p:grpSpPr>
                  <a:xfrm>
                    <a:off x="7557844" y="4656139"/>
                    <a:ext cx="80558" cy="225424"/>
                    <a:chOff x="3743571" y="3308401"/>
                    <a:chExt cx="80558" cy="722480"/>
                  </a:xfrm>
                </p:grpSpPr>
                <p:cxnSp>
                  <p:nvCxnSpPr>
                    <p:cNvPr id="158" name="Straight Connector 157">
                      <a:extLst>
                        <a:ext uri="{FF2B5EF4-FFF2-40B4-BE49-F238E27FC236}">
                          <a16:creationId xmlns:a16="http://schemas.microsoft.com/office/drawing/2014/main" id="{F303AAB7-26F5-4F9A-AAC0-4461491063E5}"/>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a:extLst>
                        <a:ext uri="{FF2B5EF4-FFF2-40B4-BE49-F238E27FC236}">
                          <a16:creationId xmlns:a16="http://schemas.microsoft.com/office/drawing/2014/main" id="{A4F2D944-F4CE-4338-B474-E3F8768D3582}"/>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a:extLst>
                        <a:ext uri="{FF2B5EF4-FFF2-40B4-BE49-F238E27FC236}">
                          <a16:creationId xmlns:a16="http://schemas.microsoft.com/office/drawing/2014/main" id="{C701C275-5310-4052-B09F-FAFB442AA6B9}"/>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30" name="Group 129">
                    <a:extLst>
                      <a:ext uri="{FF2B5EF4-FFF2-40B4-BE49-F238E27FC236}">
                        <a16:creationId xmlns:a16="http://schemas.microsoft.com/office/drawing/2014/main" id="{49BF3533-E48F-4251-8610-41A3A76B9772}"/>
                      </a:ext>
                    </a:extLst>
                  </p:cNvPr>
                  <p:cNvGrpSpPr/>
                  <p:nvPr/>
                </p:nvGrpSpPr>
                <p:grpSpPr>
                  <a:xfrm>
                    <a:off x="8143129" y="4605338"/>
                    <a:ext cx="80558" cy="327025"/>
                    <a:chOff x="3743571" y="3308401"/>
                    <a:chExt cx="80558" cy="722480"/>
                  </a:xfrm>
                </p:grpSpPr>
                <p:cxnSp>
                  <p:nvCxnSpPr>
                    <p:cNvPr id="155" name="Straight Connector 154">
                      <a:extLst>
                        <a:ext uri="{FF2B5EF4-FFF2-40B4-BE49-F238E27FC236}">
                          <a16:creationId xmlns:a16="http://schemas.microsoft.com/office/drawing/2014/main" id="{26DE5227-357F-45E9-8540-7CD7B75EF368}"/>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a:extLst>
                        <a:ext uri="{FF2B5EF4-FFF2-40B4-BE49-F238E27FC236}">
                          <a16:creationId xmlns:a16="http://schemas.microsoft.com/office/drawing/2014/main" id="{7D376951-DD36-43DF-871C-A02372E43089}"/>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a:extLst>
                        <a:ext uri="{FF2B5EF4-FFF2-40B4-BE49-F238E27FC236}">
                          <a16:creationId xmlns:a16="http://schemas.microsoft.com/office/drawing/2014/main" id="{6712A28B-4B8B-44B6-8E8A-DD9958C310C0}"/>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31" name="Group 130">
                    <a:extLst>
                      <a:ext uri="{FF2B5EF4-FFF2-40B4-BE49-F238E27FC236}">
                        <a16:creationId xmlns:a16="http://schemas.microsoft.com/office/drawing/2014/main" id="{C7DEA6A3-264E-4631-A113-4CEC89F21C1B}"/>
                      </a:ext>
                    </a:extLst>
                  </p:cNvPr>
                  <p:cNvGrpSpPr/>
                  <p:nvPr/>
                </p:nvGrpSpPr>
                <p:grpSpPr>
                  <a:xfrm>
                    <a:off x="6972562" y="4572000"/>
                    <a:ext cx="80558" cy="203200"/>
                    <a:chOff x="3743571" y="3308401"/>
                    <a:chExt cx="80558" cy="722480"/>
                  </a:xfrm>
                </p:grpSpPr>
                <p:cxnSp>
                  <p:nvCxnSpPr>
                    <p:cNvPr id="152" name="Straight Connector 151">
                      <a:extLst>
                        <a:ext uri="{FF2B5EF4-FFF2-40B4-BE49-F238E27FC236}">
                          <a16:creationId xmlns:a16="http://schemas.microsoft.com/office/drawing/2014/main" id="{79CF9AD7-00B9-4309-9E71-0FB7A37FC93D}"/>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a:extLst>
                        <a:ext uri="{FF2B5EF4-FFF2-40B4-BE49-F238E27FC236}">
                          <a16:creationId xmlns:a16="http://schemas.microsoft.com/office/drawing/2014/main" id="{545856BE-1C6B-4FBC-929D-CDEB61ADE244}"/>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id="{FE3C779E-F0BB-40FF-A7EB-2E2F9283ED4C}"/>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32" name="Group 131">
                    <a:extLst>
                      <a:ext uri="{FF2B5EF4-FFF2-40B4-BE49-F238E27FC236}">
                        <a16:creationId xmlns:a16="http://schemas.microsoft.com/office/drawing/2014/main" id="{EF71CDA8-7E44-43E1-8E94-90BCB8F941DC}"/>
                      </a:ext>
                    </a:extLst>
                  </p:cNvPr>
                  <p:cNvGrpSpPr/>
                  <p:nvPr/>
                </p:nvGrpSpPr>
                <p:grpSpPr>
                  <a:xfrm>
                    <a:off x="6387280" y="4368800"/>
                    <a:ext cx="80558" cy="204788"/>
                    <a:chOff x="3743571" y="3308401"/>
                    <a:chExt cx="80558" cy="722480"/>
                  </a:xfrm>
                </p:grpSpPr>
                <p:cxnSp>
                  <p:nvCxnSpPr>
                    <p:cNvPr id="149" name="Straight Connector 148">
                      <a:extLst>
                        <a:ext uri="{FF2B5EF4-FFF2-40B4-BE49-F238E27FC236}">
                          <a16:creationId xmlns:a16="http://schemas.microsoft.com/office/drawing/2014/main" id="{0572024A-12E5-4E93-870B-3ACE395F10D8}"/>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a16="http://schemas.microsoft.com/office/drawing/2014/main" id="{4D386C19-E177-4386-970A-63295702D58B}"/>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a:extLst>
                        <a:ext uri="{FF2B5EF4-FFF2-40B4-BE49-F238E27FC236}">
                          <a16:creationId xmlns:a16="http://schemas.microsoft.com/office/drawing/2014/main" id="{704758D2-8559-45BC-82D7-03E55AAA1542}"/>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33" name="Group 132">
                    <a:extLst>
                      <a:ext uri="{FF2B5EF4-FFF2-40B4-BE49-F238E27FC236}">
                        <a16:creationId xmlns:a16="http://schemas.microsoft.com/office/drawing/2014/main" id="{36700172-5882-4A09-A5C9-FD108C37FAAB}"/>
                      </a:ext>
                    </a:extLst>
                  </p:cNvPr>
                  <p:cNvGrpSpPr/>
                  <p:nvPr/>
                </p:nvGrpSpPr>
                <p:grpSpPr>
                  <a:xfrm>
                    <a:off x="7265203" y="4635499"/>
                    <a:ext cx="80558" cy="214313"/>
                    <a:chOff x="3743571" y="3308401"/>
                    <a:chExt cx="80558" cy="722480"/>
                  </a:xfrm>
                </p:grpSpPr>
                <p:cxnSp>
                  <p:nvCxnSpPr>
                    <p:cNvPr id="146" name="Straight Connector 145">
                      <a:extLst>
                        <a:ext uri="{FF2B5EF4-FFF2-40B4-BE49-F238E27FC236}">
                          <a16:creationId xmlns:a16="http://schemas.microsoft.com/office/drawing/2014/main" id="{073A063D-1155-49F9-9881-5E55EF693E42}"/>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a:extLst>
                        <a:ext uri="{FF2B5EF4-FFF2-40B4-BE49-F238E27FC236}">
                          <a16:creationId xmlns:a16="http://schemas.microsoft.com/office/drawing/2014/main" id="{D2F0AD3C-8407-4350-9E76-56E798648961}"/>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id="{9ADE820A-BF60-4713-89AD-07DAD3F1B7CE}"/>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34" name="Group 133">
                    <a:extLst>
                      <a:ext uri="{FF2B5EF4-FFF2-40B4-BE49-F238E27FC236}">
                        <a16:creationId xmlns:a16="http://schemas.microsoft.com/office/drawing/2014/main" id="{7E6D3C37-0818-4C3C-83E7-1A3927325924}"/>
                      </a:ext>
                    </a:extLst>
                  </p:cNvPr>
                  <p:cNvGrpSpPr/>
                  <p:nvPr/>
                </p:nvGrpSpPr>
                <p:grpSpPr>
                  <a:xfrm>
                    <a:off x="7850485" y="4559302"/>
                    <a:ext cx="80558" cy="250823"/>
                    <a:chOff x="3743571" y="3308401"/>
                    <a:chExt cx="80558" cy="722480"/>
                  </a:xfrm>
                </p:grpSpPr>
                <p:cxnSp>
                  <p:nvCxnSpPr>
                    <p:cNvPr id="143" name="Straight Connector 142">
                      <a:extLst>
                        <a:ext uri="{FF2B5EF4-FFF2-40B4-BE49-F238E27FC236}">
                          <a16:creationId xmlns:a16="http://schemas.microsoft.com/office/drawing/2014/main" id="{30EDC100-BFCB-4EA8-9290-EAC47BA52280}"/>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C4293D37-0458-47C0-9DB5-BFA089CA6B18}"/>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46DF52A7-864D-49FA-BE40-CFA8F972286B}"/>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35" name="Group 134">
                    <a:extLst>
                      <a:ext uri="{FF2B5EF4-FFF2-40B4-BE49-F238E27FC236}">
                        <a16:creationId xmlns:a16="http://schemas.microsoft.com/office/drawing/2014/main" id="{F92DBC24-231D-44EE-928E-C01E8E47EB6F}"/>
                      </a:ext>
                    </a:extLst>
                  </p:cNvPr>
                  <p:cNvGrpSpPr/>
                  <p:nvPr/>
                </p:nvGrpSpPr>
                <p:grpSpPr>
                  <a:xfrm>
                    <a:off x="6679921" y="4518025"/>
                    <a:ext cx="80558" cy="207963"/>
                    <a:chOff x="3743571" y="3308401"/>
                    <a:chExt cx="80558" cy="722480"/>
                  </a:xfrm>
                </p:grpSpPr>
                <p:cxnSp>
                  <p:nvCxnSpPr>
                    <p:cNvPr id="140" name="Straight Connector 139">
                      <a:extLst>
                        <a:ext uri="{FF2B5EF4-FFF2-40B4-BE49-F238E27FC236}">
                          <a16:creationId xmlns:a16="http://schemas.microsoft.com/office/drawing/2014/main" id="{18B307A0-2AB8-4C06-94C0-D79DB5494B39}"/>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3245D81E-FC21-4AD3-B859-5812BA6C924C}"/>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CA77D319-A647-49A2-8C18-DCA5CC4990DA}"/>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36" name="Group 135">
                    <a:extLst>
                      <a:ext uri="{FF2B5EF4-FFF2-40B4-BE49-F238E27FC236}">
                        <a16:creationId xmlns:a16="http://schemas.microsoft.com/office/drawing/2014/main" id="{47A9F350-A40A-475D-9C79-F2A8F5939D38}"/>
                      </a:ext>
                    </a:extLst>
                  </p:cNvPr>
                  <p:cNvGrpSpPr/>
                  <p:nvPr/>
                </p:nvGrpSpPr>
                <p:grpSpPr>
                  <a:xfrm>
                    <a:off x="6094639" y="4184651"/>
                    <a:ext cx="80558" cy="206374"/>
                    <a:chOff x="3743571" y="3308401"/>
                    <a:chExt cx="80558" cy="722480"/>
                  </a:xfrm>
                </p:grpSpPr>
                <p:cxnSp>
                  <p:nvCxnSpPr>
                    <p:cNvPr id="137" name="Straight Connector 136">
                      <a:extLst>
                        <a:ext uri="{FF2B5EF4-FFF2-40B4-BE49-F238E27FC236}">
                          <a16:creationId xmlns:a16="http://schemas.microsoft.com/office/drawing/2014/main" id="{4A41A9AB-19EF-4400-9FAD-1316C436052F}"/>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id="{BAF6CB02-A833-4349-B76A-B2F231238147}"/>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a:extLst>
                        <a:ext uri="{FF2B5EF4-FFF2-40B4-BE49-F238E27FC236}">
                          <a16:creationId xmlns:a16="http://schemas.microsoft.com/office/drawing/2014/main" id="{D68E66F2-0E7E-4F7C-9BFD-B617678C0A2F}"/>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grpSp>
              <p:nvGrpSpPr>
                <p:cNvPr id="58" name="Group 57">
                  <a:extLst>
                    <a:ext uri="{FF2B5EF4-FFF2-40B4-BE49-F238E27FC236}">
                      <a16:creationId xmlns:a16="http://schemas.microsoft.com/office/drawing/2014/main" id="{158CA9A0-4F07-4948-A50B-5583655FFAA8}"/>
                    </a:ext>
                  </a:extLst>
                </p:cNvPr>
                <p:cNvGrpSpPr/>
                <p:nvPr/>
              </p:nvGrpSpPr>
              <p:grpSpPr>
                <a:xfrm>
                  <a:off x="5807870" y="4295230"/>
                  <a:ext cx="2409111" cy="886344"/>
                  <a:chOff x="1753395" y="3920860"/>
                  <a:chExt cx="2409111" cy="886344"/>
                </a:xfrm>
              </p:grpSpPr>
              <p:sp>
                <p:nvSpPr>
                  <p:cNvPr id="120" name="Oval 119">
                    <a:extLst>
                      <a:ext uri="{FF2B5EF4-FFF2-40B4-BE49-F238E27FC236}">
                        <a16:creationId xmlns:a16="http://schemas.microsoft.com/office/drawing/2014/main" id="{387398BF-F480-44BA-8DB9-474F7A492BC5}"/>
                      </a:ext>
                    </a:extLst>
                  </p:cNvPr>
                  <p:cNvSpPr/>
                  <p:nvPr/>
                </p:nvSpPr>
                <p:spPr>
                  <a:xfrm>
                    <a:off x="2921971" y="4633646"/>
                    <a:ext cx="71957" cy="71957"/>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Oval 120">
                    <a:extLst>
                      <a:ext uri="{FF2B5EF4-FFF2-40B4-BE49-F238E27FC236}">
                        <a16:creationId xmlns:a16="http://schemas.microsoft.com/office/drawing/2014/main" id="{DF4D4AFE-A7D4-438C-8D52-9C3827C018C6}"/>
                      </a:ext>
                    </a:extLst>
                  </p:cNvPr>
                  <p:cNvSpPr/>
                  <p:nvPr/>
                </p:nvSpPr>
                <p:spPr>
                  <a:xfrm>
                    <a:off x="3506259" y="4722547"/>
                    <a:ext cx="71957" cy="71957"/>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Oval 121">
                    <a:extLst>
                      <a:ext uri="{FF2B5EF4-FFF2-40B4-BE49-F238E27FC236}">
                        <a16:creationId xmlns:a16="http://schemas.microsoft.com/office/drawing/2014/main" id="{9FE80953-DEB8-411F-AB77-A59D1C030223}"/>
                      </a:ext>
                    </a:extLst>
                  </p:cNvPr>
                  <p:cNvSpPr/>
                  <p:nvPr/>
                </p:nvSpPr>
                <p:spPr>
                  <a:xfrm>
                    <a:off x="4090549" y="4735247"/>
                    <a:ext cx="71957" cy="71957"/>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Oval 122">
                    <a:extLst>
                      <a:ext uri="{FF2B5EF4-FFF2-40B4-BE49-F238E27FC236}">
                        <a16:creationId xmlns:a16="http://schemas.microsoft.com/office/drawing/2014/main" id="{535AE89E-5865-4FB6-818D-752FD1FB365E}"/>
                      </a:ext>
                    </a:extLst>
                  </p:cNvPr>
                  <p:cNvSpPr/>
                  <p:nvPr/>
                </p:nvSpPr>
                <p:spPr>
                  <a:xfrm>
                    <a:off x="2337683" y="4436797"/>
                    <a:ext cx="71957" cy="71957"/>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4" name="Oval 123">
                    <a:extLst>
                      <a:ext uri="{FF2B5EF4-FFF2-40B4-BE49-F238E27FC236}">
                        <a16:creationId xmlns:a16="http://schemas.microsoft.com/office/drawing/2014/main" id="{D04FCAF6-D651-4B42-8087-4542629BFC4E}"/>
                      </a:ext>
                    </a:extLst>
                  </p:cNvPr>
                  <p:cNvSpPr/>
                  <p:nvPr/>
                </p:nvSpPr>
                <p:spPr>
                  <a:xfrm>
                    <a:off x="1753395" y="3920860"/>
                    <a:ext cx="71957" cy="71957"/>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Oval 124">
                    <a:extLst>
                      <a:ext uri="{FF2B5EF4-FFF2-40B4-BE49-F238E27FC236}">
                        <a16:creationId xmlns:a16="http://schemas.microsoft.com/office/drawing/2014/main" id="{476647D4-1E9A-4520-93D4-CFC3FF0453F3}"/>
                      </a:ext>
                    </a:extLst>
                  </p:cNvPr>
                  <p:cNvSpPr/>
                  <p:nvPr/>
                </p:nvSpPr>
                <p:spPr>
                  <a:xfrm>
                    <a:off x="2629827" y="4582847"/>
                    <a:ext cx="71957" cy="71957"/>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Oval 125">
                    <a:extLst>
                      <a:ext uri="{FF2B5EF4-FFF2-40B4-BE49-F238E27FC236}">
                        <a16:creationId xmlns:a16="http://schemas.microsoft.com/office/drawing/2014/main" id="{5AE772D2-3F99-4BE8-BFF1-E1021D1D7889}"/>
                      </a:ext>
                    </a:extLst>
                  </p:cNvPr>
                  <p:cNvSpPr/>
                  <p:nvPr/>
                </p:nvSpPr>
                <p:spPr>
                  <a:xfrm>
                    <a:off x="3214115" y="4701909"/>
                    <a:ext cx="71957" cy="71957"/>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7" name="Oval 126">
                    <a:extLst>
                      <a:ext uri="{FF2B5EF4-FFF2-40B4-BE49-F238E27FC236}">
                        <a16:creationId xmlns:a16="http://schemas.microsoft.com/office/drawing/2014/main" id="{5098BEA4-307A-42D6-B058-63DCB8388585}"/>
                      </a:ext>
                    </a:extLst>
                  </p:cNvPr>
                  <p:cNvSpPr/>
                  <p:nvPr/>
                </p:nvSpPr>
                <p:spPr>
                  <a:xfrm>
                    <a:off x="3798403" y="4654283"/>
                    <a:ext cx="71957" cy="71957"/>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8" name="Oval 127">
                    <a:extLst>
                      <a:ext uri="{FF2B5EF4-FFF2-40B4-BE49-F238E27FC236}">
                        <a16:creationId xmlns:a16="http://schemas.microsoft.com/office/drawing/2014/main" id="{D6F8B471-FC1D-4BE7-9B88-704F6CDA2DF0}"/>
                      </a:ext>
                    </a:extLst>
                  </p:cNvPr>
                  <p:cNvSpPr/>
                  <p:nvPr/>
                </p:nvSpPr>
                <p:spPr>
                  <a:xfrm>
                    <a:off x="2045539" y="4243123"/>
                    <a:ext cx="71957" cy="71957"/>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 </a:t>
                    </a:r>
                  </a:p>
                </p:txBody>
              </p:sp>
            </p:grpSp>
            <p:grpSp>
              <p:nvGrpSpPr>
                <p:cNvPr id="59" name="Group 58">
                  <a:extLst>
                    <a:ext uri="{FF2B5EF4-FFF2-40B4-BE49-F238E27FC236}">
                      <a16:creationId xmlns:a16="http://schemas.microsoft.com/office/drawing/2014/main" id="{4338ECE8-8E85-4508-9D82-46E38D8AAE2D}"/>
                    </a:ext>
                  </a:extLst>
                </p:cNvPr>
                <p:cNvGrpSpPr/>
                <p:nvPr/>
              </p:nvGrpSpPr>
              <p:grpSpPr>
                <a:xfrm>
                  <a:off x="6094639" y="4481233"/>
                  <a:ext cx="2129048" cy="271462"/>
                  <a:chOff x="6094639" y="4106863"/>
                  <a:chExt cx="2129048" cy="271462"/>
                </a:xfrm>
              </p:grpSpPr>
              <p:grpSp>
                <p:nvGrpSpPr>
                  <p:cNvPr id="83" name="Group 82">
                    <a:extLst>
                      <a:ext uri="{FF2B5EF4-FFF2-40B4-BE49-F238E27FC236}">
                        <a16:creationId xmlns:a16="http://schemas.microsoft.com/office/drawing/2014/main" id="{AB7403B6-42D9-46C9-A92D-E4684AE6FA35}"/>
                      </a:ext>
                    </a:extLst>
                  </p:cNvPr>
                  <p:cNvGrpSpPr/>
                  <p:nvPr/>
                </p:nvGrpSpPr>
                <p:grpSpPr>
                  <a:xfrm>
                    <a:off x="7557844" y="4270376"/>
                    <a:ext cx="80558" cy="95250"/>
                    <a:chOff x="3743571" y="3308401"/>
                    <a:chExt cx="80558" cy="722480"/>
                  </a:xfrm>
                </p:grpSpPr>
                <p:cxnSp>
                  <p:nvCxnSpPr>
                    <p:cNvPr id="117" name="Straight Connector 116">
                      <a:extLst>
                        <a:ext uri="{FF2B5EF4-FFF2-40B4-BE49-F238E27FC236}">
                          <a16:creationId xmlns:a16="http://schemas.microsoft.com/office/drawing/2014/main" id="{7A3CFC4D-699F-4B99-91F3-C434579027F9}"/>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FD799F88-28A9-4FEF-8B38-33339AC2B0BA}"/>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2FB646E0-8768-4C13-9553-72A743A81ACD}"/>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85" name="Group 84">
                    <a:extLst>
                      <a:ext uri="{FF2B5EF4-FFF2-40B4-BE49-F238E27FC236}">
                        <a16:creationId xmlns:a16="http://schemas.microsoft.com/office/drawing/2014/main" id="{3BF3DA90-4A50-43EB-A33D-211C6CEA6979}"/>
                      </a:ext>
                    </a:extLst>
                  </p:cNvPr>
                  <p:cNvGrpSpPr/>
                  <p:nvPr/>
                </p:nvGrpSpPr>
                <p:grpSpPr>
                  <a:xfrm>
                    <a:off x="8143129" y="4225925"/>
                    <a:ext cx="80558" cy="96837"/>
                    <a:chOff x="3743571" y="3308401"/>
                    <a:chExt cx="80558" cy="722480"/>
                  </a:xfrm>
                </p:grpSpPr>
                <p:cxnSp>
                  <p:nvCxnSpPr>
                    <p:cNvPr id="114" name="Straight Connector 113">
                      <a:extLst>
                        <a:ext uri="{FF2B5EF4-FFF2-40B4-BE49-F238E27FC236}">
                          <a16:creationId xmlns:a16="http://schemas.microsoft.com/office/drawing/2014/main" id="{60BCAF96-8B2D-4E9E-A019-0AF42A973419}"/>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055DC284-9E6F-44AF-BDFD-07BDA1BFDCDB}"/>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435801DC-7CCD-4D58-8BB3-BC5542E0B955}"/>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86" name="Group 85">
                    <a:extLst>
                      <a:ext uri="{FF2B5EF4-FFF2-40B4-BE49-F238E27FC236}">
                        <a16:creationId xmlns:a16="http://schemas.microsoft.com/office/drawing/2014/main" id="{4ED73F00-787A-4442-A7E1-572CBB36DBF8}"/>
                      </a:ext>
                    </a:extLst>
                  </p:cNvPr>
                  <p:cNvGrpSpPr/>
                  <p:nvPr/>
                </p:nvGrpSpPr>
                <p:grpSpPr>
                  <a:xfrm>
                    <a:off x="6972562" y="4289651"/>
                    <a:ext cx="80558" cy="88674"/>
                    <a:chOff x="3743571" y="3308401"/>
                    <a:chExt cx="80558" cy="722480"/>
                  </a:xfrm>
                </p:grpSpPr>
                <p:cxnSp>
                  <p:nvCxnSpPr>
                    <p:cNvPr id="111" name="Straight Connector 110">
                      <a:extLst>
                        <a:ext uri="{FF2B5EF4-FFF2-40B4-BE49-F238E27FC236}">
                          <a16:creationId xmlns:a16="http://schemas.microsoft.com/office/drawing/2014/main" id="{0D80C595-2843-49A9-9FBB-040B3E713A0E}"/>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B79BC32B-AF47-4428-917A-46C12463969C}"/>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5AFBA249-4FE9-40C1-95F8-8F2F1428B58D}"/>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87" name="Group 86">
                    <a:extLst>
                      <a:ext uri="{FF2B5EF4-FFF2-40B4-BE49-F238E27FC236}">
                        <a16:creationId xmlns:a16="http://schemas.microsoft.com/office/drawing/2014/main" id="{1564DE5A-36B0-4A69-8DC3-B770BAF2EB1B}"/>
                      </a:ext>
                    </a:extLst>
                  </p:cNvPr>
                  <p:cNvGrpSpPr/>
                  <p:nvPr/>
                </p:nvGrpSpPr>
                <p:grpSpPr>
                  <a:xfrm>
                    <a:off x="6387280" y="4230670"/>
                    <a:ext cx="80558" cy="84155"/>
                    <a:chOff x="3743571" y="3308401"/>
                    <a:chExt cx="80558" cy="722480"/>
                  </a:xfrm>
                </p:grpSpPr>
                <p:cxnSp>
                  <p:nvCxnSpPr>
                    <p:cNvPr id="108" name="Straight Connector 107">
                      <a:extLst>
                        <a:ext uri="{FF2B5EF4-FFF2-40B4-BE49-F238E27FC236}">
                          <a16:creationId xmlns:a16="http://schemas.microsoft.com/office/drawing/2014/main" id="{CDD30F11-C4D0-4A21-BBA2-259D85CF1699}"/>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B49D28CD-2830-45F5-86DD-F83E94D1F5CD}"/>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ADBE1160-F901-473A-8601-56126991A649}"/>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88" name="Group 87">
                    <a:extLst>
                      <a:ext uri="{FF2B5EF4-FFF2-40B4-BE49-F238E27FC236}">
                        <a16:creationId xmlns:a16="http://schemas.microsoft.com/office/drawing/2014/main" id="{2ADBE48D-9318-41B4-A878-60BEA3AA4B82}"/>
                      </a:ext>
                    </a:extLst>
                  </p:cNvPr>
                  <p:cNvGrpSpPr/>
                  <p:nvPr/>
                </p:nvGrpSpPr>
                <p:grpSpPr>
                  <a:xfrm>
                    <a:off x="7265203" y="4288972"/>
                    <a:ext cx="80558" cy="89353"/>
                    <a:chOff x="3743571" y="3308401"/>
                    <a:chExt cx="80558" cy="722480"/>
                  </a:xfrm>
                </p:grpSpPr>
                <p:cxnSp>
                  <p:nvCxnSpPr>
                    <p:cNvPr id="105" name="Straight Connector 104">
                      <a:extLst>
                        <a:ext uri="{FF2B5EF4-FFF2-40B4-BE49-F238E27FC236}">
                          <a16:creationId xmlns:a16="http://schemas.microsoft.com/office/drawing/2014/main" id="{900BCD74-AB0D-41C0-AC16-F0A51C36A7A4}"/>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A08A6E88-28DD-4659-9FA9-FF29A5199582}"/>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258BB59F-589A-40BE-BE3B-C669469FD435}"/>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89" name="Group 88">
                    <a:extLst>
                      <a:ext uri="{FF2B5EF4-FFF2-40B4-BE49-F238E27FC236}">
                        <a16:creationId xmlns:a16="http://schemas.microsoft.com/office/drawing/2014/main" id="{07C38D95-025F-4B55-B307-6A00A2EEE26E}"/>
                      </a:ext>
                    </a:extLst>
                  </p:cNvPr>
                  <p:cNvGrpSpPr/>
                  <p:nvPr/>
                </p:nvGrpSpPr>
                <p:grpSpPr>
                  <a:xfrm>
                    <a:off x="7850485" y="4171951"/>
                    <a:ext cx="80558" cy="95249"/>
                    <a:chOff x="3743571" y="3308401"/>
                    <a:chExt cx="80558" cy="722480"/>
                  </a:xfrm>
                </p:grpSpPr>
                <p:cxnSp>
                  <p:nvCxnSpPr>
                    <p:cNvPr id="102" name="Straight Connector 101">
                      <a:extLst>
                        <a:ext uri="{FF2B5EF4-FFF2-40B4-BE49-F238E27FC236}">
                          <a16:creationId xmlns:a16="http://schemas.microsoft.com/office/drawing/2014/main" id="{1582FA4D-77C6-48BF-A31B-3969967FBCB7}"/>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6F3BC607-F23E-43F1-9F4C-D86D17E63FB2}"/>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1148494A-3243-4ACF-87D2-EE296B5A02BB}"/>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90" name="Group 89">
                    <a:extLst>
                      <a:ext uri="{FF2B5EF4-FFF2-40B4-BE49-F238E27FC236}">
                        <a16:creationId xmlns:a16="http://schemas.microsoft.com/office/drawing/2014/main" id="{CB29E2CB-E890-4967-A05B-E52C83B8A875}"/>
                      </a:ext>
                    </a:extLst>
                  </p:cNvPr>
                  <p:cNvGrpSpPr/>
                  <p:nvPr/>
                </p:nvGrpSpPr>
                <p:grpSpPr>
                  <a:xfrm>
                    <a:off x="6679921" y="4279673"/>
                    <a:ext cx="80558" cy="93890"/>
                    <a:chOff x="3743571" y="3308401"/>
                    <a:chExt cx="80558" cy="722480"/>
                  </a:xfrm>
                </p:grpSpPr>
                <p:cxnSp>
                  <p:nvCxnSpPr>
                    <p:cNvPr id="99" name="Straight Connector 98">
                      <a:extLst>
                        <a:ext uri="{FF2B5EF4-FFF2-40B4-BE49-F238E27FC236}">
                          <a16:creationId xmlns:a16="http://schemas.microsoft.com/office/drawing/2014/main" id="{43F5830E-ADF3-429E-A2A9-3F975C52D60B}"/>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B814F5AD-31FF-4193-913D-6873D3810EC4}"/>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91AC2A06-14BF-4C87-918D-FCB8B6CD2AEA}"/>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91" name="Group 90">
                    <a:extLst>
                      <a:ext uri="{FF2B5EF4-FFF2-40B4-BE49-F238E27FC236}">
                        <a16:creationId xmlns:a16="http://schemas.microsoft.com/office/drawing/2014/main" id="{128D349B-61DE-4E63-9806-5AFC0648099B}"/>
                      </a:ext>
                    </a:extLst>
                  </p:cNvPr>
                  <p:cNvGrpSpPr/>
                  <p:nvPr/>
                </p:nvGrpSpPr>
                <p:grpSpPr>
                  <a:xfrm>
                    <a:off x="6094639" y="4106863"/>
                    <a:ext cx="80558" cy="85726"/>
                    <a:chOff x="3743571" y="3308401"/>
                    <a:chExt cx="80558" cy="722480"/>
                  </a:xfrm>
                </p:grpSpPr>
                <p:cxnSp>
                  <p:nvCxnSpPr>
                    <p:cNvPr id="96" name="Straight Connector 95">
                      <a:extLst>
                        <a:ext uri="{FF2B5EF4-FFF2-40B4-BE49-F238E27FC236}">
                          <a16:creationId xmlns:a16="http://schemas.microsoft.com/office/drawing/2014/main" id="{C855795E-D366-4751-A150-1453664CDCF5}"/>
                        </a:ext>
                      </a:extLst>
                    </p:cNvPr>
                    <p:cNvCxnSpPr>
                      <a:cxnSpLocks/>
                    </p:cNvCxnSpPr>
                    <p:nvPr/>
                  </p:nvCxnSpPr>
                  <p:spPr>
                    <a:xfrm>
                      <a:off x="3783850" y="3308401"/>
                      <a:ext cx="0" cy="72248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A8892B51-DE8C-4FB5-BFC2-AE7A3EFA47C5}"/>
                        </a:ext>
                      </a:extLst>
                    </p:cNvPr>
                    <p:cNvCxnSpPr/>
                    <p:nvPr/>
                  </p:nvCxnSpPr>
                  <p:spPr>
                    <a:xfrm>
                      <a:off x="3743571" y="403088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1AD4783C-48F1-4AC4-A18C-ECE6DD826850}"/>
                        </a:ext>
                      </a:extLst>
                    </p:cNvPr>
                    <p:cNvCxnSpPr>
                      <a:cxnSpLocks/>
                    </p:cNvCxnSpPr>
                    <p:nvPr/>
                  </p:nvCxnSpPr>
                  <p:spPr>
                    <a:xfrm>
                      <a:off x="3743571" y="3308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sp>
              <p:nvSpPr>
                <p:cNvPr id="60" name="Oval 59">
                  <a:extLst>
                    <a:ext uri="{FF2B5EF4-FFF2-40B4-BE49-F238E27FC236}">
                      <a16:creationId xmlns:a16="http://schemas.microsoft.com/office/drawing/2014/main" id="{7AEAE54F-38F7-4B5F-87E1-8E0846CA68D1}"/>
                    </a:ext>
                  </a:extLst>
                </p:cNvPr>
                <p:cNvSpPr/>
                <p:nvPr/>
              </p:nvSpPr>
              <p:spPr>
                <a:xfrm>
                  <a:off x="6976446" y="4671465"/>
                  <a:ext cx="71957" cy="71957"/>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Oval 60">
                  <a:extLst>
                    <a:ext uri="{FF2B5EF4-FFF2-40B4-BE49-F238E27FC236}">
                      <a16:creationId xmlns:a16="http://schemas.microsoft.com/office/drawing/2014/main" id="{489F2BC2-5A8B-4AE7-8346-CF2143BCF982}"/>
                    </a:ext>
                  </a:extLst>
                </p:cNvPr>
                <p:cNvSpPr/>
                <p:nvPr/>
              </p:nvSpPr>
              <p:spPr>
                <a:xfrm>
                  <a:off x="7560734" y="4657179"/>
                  <a:ext cx="71957" cy="71957"/>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Oval 61">
                  <a:extLst>
                    <a:ext uri="{FF2B5EF4-FFF2-40B4-BE49-F238E27FC236}">
                      <a16:creationId xmlns:a16="http://schemas.microsoft.com/office/drawing/2014/main" id="{7C598BEF-6BE1-492A-801B-D8CFD0165736}"/>
                    </a:ext>
                  </a:extLst>
                </p:cNvPr>
                <p:cNvSpPr/>
                <p:nvPr/>
              </p:nvSpPr>
              <p:spPr>
                <a:xfrm>
                  <a:off x="8145024" y="4607966"/>
                  <a:ext cx="71957" cy="71957"/>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Oval 62">
                  <a:extLst>
                    <a:ext uri="{FF2B5EF4-FFF2-40B4-BE49-F238E27FC236}">
                      <a16:creationId xmlns:a16="http://schemas.microsoft.com/office/drawing/2014/main" id="{82FFFFF3-675F-445D-8879-3CA8BE8A30DC}"/>
                    </a:ext>
                  </a:extLst>
                </p:cNvPr>
                <p:cNvSpPr/>
                <p:nvPr/>
              </p:nvSpPr>
              <p:spPr>
                <a:xfrm>
                  <a:off x="6392158" y="4611141"/>
                  <a:ext cx="71957" cy="71957"/>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Oval 63">
                  <a:extLst>
                    <a:ext uri="{FF2B5EF4-FFF2-40B4-BE49-F238E27FC236}">
                      <a16:creationId xmlns:a16="http://schemas.microsoft.com/office/drawing/2014/main" id="{F61F0588-E151-4E11-B266-DBFDD25412B5}"/>
                    </a:ext>
                  </a:extLst>
                </p:cNvPr>
                <p:cNvSpPr/>
                <p:nvPr/>
              </p:nvSpPr>
              <p:spPr>
                <a:xfrm>
                  <a:off x="5807870" y="4296817"/>
                  <a:ext cx="71957" cy="71957"/>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Oval 64">
                  <a:extLst>
                    <a:ext uri="{FF2B5EF4-FFF2-40B4-BE49-F238E27FC236}">
                      <a16:creationId xmlns:a16="http://schemas.microsoft.com/office/drawing/2014/main" id="{B3A13081-692D-41B4-B380-8E2A7F312518}"/>
                    </a:ext>
                  </a:extLst>
                </p:cNvPr>
                <p:cNvSpPr/>
                <p:nvPr/>
              </p:nvSpPr>
              <p:spPr>
                <a:xfrm>
                  <a:off x="6684302" y="4663529"/>
                  <a:ext cx="71957" cy="71957"/>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Oval 65">
                  <a:extLst>
                    <a:ext uri="{FF2B5EF4-FFF2-40B4-BE49-F238E27FC236}">
                      <a16:creationId xmlns:a16="http://schemas.microsoft.com/office/drawing/2014/main" id="{F6399C6A-B6C0-46FE-A6BF-74FA950F4C20}"/>
                    </a:ext>
                  </a:extLst>
                </p:cNvPr>
                <p:cNvSpPr/>
                <p:nvPr/>
              </p:nvSpPr>
              <p:spPr>
                <a:xfrm>
                  <a:off x="7268590" y="4673054"/>
                  <a:ext cx="71957" cy="71957"/>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Oval 66">
                  <a:extLst>
                    <a:ext uri="{FF2B5EF4-FFF2-40B4-BE49-F238E27FC236}">
                      <a16:creationId xmlns:a16="http://schemas.microsoft.com/office/drawing/2014/main" id="{E98FC1DE-1EFB-42EF-9A1E-284641ECF326}"/>
                    </a:ext>
                  </a:extLst>
                </p:cNvPr>
                <p:cNvSpPr/>
                <p:nvPr/>
              </p:nvSpPr>
              <p:spPr>
                <a:xfrm>
                  <a:off x="7852878" y="4555578"/>
                  <a:ext cx="71957" cy="71957"/>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Oval 67">
                  <a:extLst>
                    <a:ext uri="{FF2B5EF4-FFF2-40B4-BE49-F238E27FC236}">
                      <a16:creationId xmlns:a16="http://schemas.microsoft.com/office/drawing/2014/main" id="{36AC24B9-BA55-476B-8F29-40BD462782DA}"/>
                    </a:ext>
                  </a:extLst>
                </p:cNvPr>
                <p:cNvSpPr/>
                <p:nvPr/>
              </p:nvSpPr>
              <p:spPr>
                <a:xfrm>
                  <a:off x="6100014" y="4485729"/>
                  <a:ext cx="71957" cy="71957"/>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Freeform: Shape 236">
                  <a:extLst>
                    <a:ext uri="{FF2B5EF4-FFF2-40B4-BE49-F238E27FC236}">
                      <a16:creationId xmlns:a16="http://schemas.microsoft.com/office/drawing/2014/main" id="{AF556138-98EA-490C-89E7-8324678161A1}"/>
                    </a:ext>
                  </a:extLst>
                </p:cNvPr>
                <p:cNvSpPr/>
                <p:nvPr/>
              </p:nvSpPr>
              <p:spPr>
                <a:xfrm>
                  <a:off x="5842000" y="4330420"/>
                  <a:ext cx="2338388" cy="376238"/>
                </a:xfrm>
                <a:custGeom>
                  <a:avLst/>
                  <a:gdLst>
                    <a:gd name="connsiteX0" fmla="*/ 0 w 2338388"/>
                    <a:gd name="connsiteY0" fmla="*/ 0 h 376238"/>
                    <a:gd name="connsiteX1" fmla="*/ 290513 w 2338388"/>
                    <a:gd name="connsiteY1" fmla="*/ 188913 h 376238"/>
                    <a:gd name="connsiteX2" fmla="*/ 582613 w 2338388"/>
                    <a:gd name="connsiteY2" fmla="*/ 320675 h 376238"/>
                    <a:gd name="connsiteX3" fmla="*/ 879475 w 2338388"/>
                    <a:gd name="connsiteY3" fmla="*/ 368300 h 376238"/>
                    <a:gd name="connsiteX4" fmla="*/ 1166813 w 2338388"/>
                    <a:gd name="connsiteY4" fmla="*/ 376238 h 376238"/>
                    <a:gd name="connsiteX5" fmla="*/ 1463675 w 2338388"/>
                    <a:gd name="connsiteY5" fmla="*/ 376238 h 376238"/>
                    <a:gd name="connsiteX6" fmla="*/ 1757363 w 2338388"/>
                    <a:gd name="connsiteY6" fmla="*/ 360363 h 376238"/>
                    <a:gd name="connsiteX7" fmla="*/ 2047875 w 2338388"/>
                    <a:gd name="connsiteY7" fmla="*/ 257175 h 376238"/>
                    <a:gd name="connsiteX8" fmla="*/ 2338388 w 2338388"/>
                    <a:gd name="connsiteY8" fmla="*/ 315913 h 37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8388" h="376238">
                      <a:moveTo>
                        <a:pt x="0" y="0"/>
                      </a:moveTo>
                      <a:lnTo>
                        <a:pt x="290513" y="188913"/>
                      </a:lnTo>
                      <a:lnTo>
                        <a:pt x="582613" y="320675"/>
                      </a:lnTo>
                      <a:lnTo>
                        <a:pt x="879475" y="368300"/>
                      </a:lnTo>
                      <a:lnTo>
                        <a:pt x="1166813" y="376238"/>
                      </a:lnTo>
                      <a:lnTo>
                        <a:pt x="1463675" y="376238"/>
                      </a:lnTo>
                      <a:lnTo>
                        <a:pt x="1757363" y="360363"/>
                      </a:lnTo>
                      <a:lnTo>
                        <a:pt x="2047875" y="257175"/>
                      </a:lnTo>
                      <a:lnTo>
                        <a:pt x="2338388" y="315913"/>
                      </a:lnTo>
                    </a:path>
                  </a:pathLst>
                </a:custGeom>
                <a:noFill/>
                <a:ln w="25400">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grpSp>
    </p:spTree>
    <p:extLst>
      <p:ext uri="{BB962C8B-B14F-4D97-AF65-F5344CB8AC3E}">
        <p14:creationId xmlns:p14="http://schemas.microsoft.com/office/powerpoint/2010/main" val="32688493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064" y="188312"/>
            <a:ext cx="11327906" cy="834047"/>
          </a:xfrm>
        </p:spPr>
        <p:txBody>
          <a:bodyPr>
            <a:noAutofit/>
          </a:bodyPr>
          <a:lstStyle/>
          <a:p>
            <a:pPr algn="ctr"/>
            <a:r>
              <a:rPr lang="en-GB" sz="2600" dirty="0">
                <a:solidFill>
                  <a:schemeClr val="accent5"/>
                </a:solidFill>
              </a:rPr>
              <a:t>Long-term </a:t>
            </a:r>
            <a:r>
              <a:rPr lang="en-GB" sz="2600" dirty="0" err="1">
                <a:solidFill>
                  <a:schemeClr val="accent5"/>
                </a:solidFill>
              </a:rPr>
              <a:t>TTh</a:t>
            </a:r>
            <a:r>
              <a:rPr lang="en-GB" sz="2600" dirty="0">
                <a:solidFill>
                  <a:schemeClr val="accent5"/>
                </a:solidFill>
              </a:rPr>
              <a:t> use in men with hypogonadism prevents progression from prediabetes to T2DM and improves glycaemic control, lipid profile and AMS scale score</a:t>
            </a:r>
          </a:p>
        </p:txBody>
      </p:sp>
      <p:sp>
        <p:nvSpPr>
          <p:cNvPr id="5" name="TextBox 4"/>
          <p:cNvSpPr txBox="1"/>
          <p:nvPr/>
        </p:nvSpPr>
        <p:spPr>
          <a:xfrm>
            <a:off x="1526360" y="5886129"/>
            <a:ext cx="9144001" cy="400110"/>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AMS, Aging Males’ Symptoms; HbA</a:t>
            </a:r>
            <a:r>
              <a:rPr kumimoji="0" lang="en-GB" sz="1000" b="0" i="0" u="none" strike="noStrike" kern="1200" cap="none" spc="0" normalizeH="0" baseline="-25000" noProof="0" dirty="0">
                <a:ln>
                  <a:noFill/>
                </a:ln>
                <a:solidFill>
                  <a:schemeClr val="accent5"/>
                </a:solidFill>
                <a:effectLst/>
                <a:uLnTx/>
                <a:uFillTx/>
                <a:latin typeface="Poppins Light"/>
                <a:ea typeface="+mn-ea"/>
                <a:cs typeface="+mn-cs"/>
              </a:rPr>
              <a:t>1c</a:t>
            </a: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 glycated haemoglobin; T2DM, type 2 diabetes mellitus; </a:t>
            </a:r>
            <a:r>
              <a:rPr kumimoji="0" lang="en-GB" sz="1000" b="0" i="0" u="none" strike="noStrike" kern="1200" cap="none" spc="0" normalizeH="0" baseline="0" noProof="0" dirty="0" err="1">
                <a:ln>
                  <a:noFill/>
                </a:ln>
                <a:solidFill>
                  <a:schemeClr val="accent5"/>
                </a:solidFill>
                <a:effectLst/>
                <a:uLnTx/>
                <a:uFillTx/>
                <a:latin typeface="Poppins Light"/>
                <a:ea typeface="+mn-ea"/>
                <a:cs typeface="+mn-cs"/>
              </a:rPr>
              <a:t>TTh</a:t>
            </a: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 testosterone therapy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chemeClr val="accent5"/>
                </a:solidFill>
                <a:effectLst/>
                <a:uLnTx/>
                <a:uFillTx/>
                <a:latin typeface="Poppins Light"/>
                <a:ea typeface="+mn-ea"/>
                <a:cs typeface="+mn-cs"/>
              </a:rPr>
              <a:t>Yassin A </a:t>
            </a:r>
            <a:r>
              <a:rPr kumimoji="0" lang="it-IT" sz="1000" b="0" i="1" u="none" strike="noStrike" kern="1200" cap="none" spc="0" normalizeH="0" baseline="0" noProof="0" dirty="0">
                <a:ln>
                  <a:noFill/>
                </a:ln>
                <a:solidFill>
                  <a:schemeClr val="accent5"/>
                </a:solidFill>
                <a:effectLst/>
                <a:uLnTx/>
                <a:uFillTx/>
                <a:latin typeface="Poppins Light"/>
                <a:ea typeface="+mn-ea"/>
                <a:cs typeface="+mn-cs"/>
              </a:rPr>
              <a:t>et al. Diabetes Care</a:t>
            </a:r>
            <a:r>
              <a:rPr kumimoji="0" lang="it-IT" sz="1000" b="0" i="0" u="none" strike="noStrike" kern="1200" cap="none" spc="0" normalizeH="0" baseline="0" noProof="0" dirty="0">
                <a:ln>
                  <a:noFill/>
                </a:ln>
                <a:solidFill>
                  <a:schemeClr val="accent5"/>
                </a:solidFill>
                <a:effectLst/>
                <a:uLnTx/>
                <a:uFillTx/>
                <a:latin typeface="Poppins Light"/>
                <a:ea typeface="+mn-ea"/>
                <a:cs typeface="+mn-cs"/>
              </a:rPr>
              <a:t> 2019;42:1104–11.</a:t>
            </a:r>
            <a:endParaRPr kumimoji="0" lang="en-GB" sz="1000" b="0" i="0" u="none" strike="noStrike" kern="1200" cap="none" spc="0" normalizeH="0" baseline="0" noProof="0" dirty="0">
              <a:ln>
                <a:noFill/>
              </a:ln>
              <a:solidFill>
                <a:schemeClr val="accent5"/>
              </a:solidFill>
              <a:effectLst/>
              <a:uLnTx/>
              <a:uFillTx/>
              <a:latin typeface="Poppins Light"/>
              <a:ea typeface="+mn-ea"/>
              <a:cs typeface="+mn-cs"/>
            </a:endParaRPr>
          </a:p>
        </p:txBody>
      </p:sp>
      <p:grpSp>
        <p:nvGrpSpPr>
          <p:cNvPr id="29" name="Group 28"/>
          <p:cNvGrpSpPr/>
          <p:nvPr/>
        </p:nvGrpSpPr>
        <p:grpSpPr>
          <a:xfrm>
            <a:off x="1754483" y="1293630"/>
            <a:ext cx="8683033" cy="4503860"/>
            <a:chOff x="379863" y="1485928"/>
            <a:chExt cx="8393703" cy="4311562"/>
          </a:xfrm>
        </p:grpSpPr>
        <p:sp>
          <p:nvSpPr>
            <p:cNvPr id="410" name="Content Placeholder 2"/>
            <p:cNvSpPr txBox="1">
              <a:spLocks/>
            </p:cNvSpPr>
            <p:nvPr/>
          </p:nvSpPr>
          <p:spPr>
            <a:xfrm>
              <a:off x="379864" y="1485928"/>
              <a:ext cx="8384272" cy="4311562"/>
            </a:xfrm>
            <a:prstGeom prst="roundRect">
              <a:avLst>
                <a:gd name="adj" fmla="val 3280"/>
              </a:avLst>
            </a:prstGeom>
            <a:solidFill>
              <a:schemeClr val="accent1">
                <a:lumMod val="20000"/>
                <a:lumOff val="80000"/>
              </a:schemeClr>
            </a:solidFill>
          </p:spPr>
          <p:txBody>
            <a:bodyPr vert="horz" lIns="91440" tIns="45720" rIns="91440" bIns="45720" rtlCol="0" anchor="ctr">
              <a:no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92188" marR="0" lvl="0" indent="0" algn="l" defTabSz="457200" rtl="0" eaLnBrk="1" fontAlgn="auto" latinLnBrk="0" hangingPunct="1">
                <a:lnSpc>
                  <a:spcPct val="100000"/>
                </a:lnSpc>
                <a:spcBef>
                  <a:spcPct val="20000"/>
                </a:spcBef>
                <a:spcAft>
                  <a:spcPts val="0"/>
                </a:spcAft>
                <a:buClr>
                  <a:srgbClr val="005294"/>
                </a:buClr>
                <a:buSzTx/>
                <a:buFont typeface="Arial"/>
                <a:buNone/>
                <a:tabLst/>
                <a:defRPr/>
              </a:pPr>
              <a:endParaRPr kumimoji="0" lang="en-GB" sz="1800" b="0" i="0" u="none" strike="noStrike" kern="1200" cap="none" spc="0" normalizeH="0" baseline="0" noProof="0" dirty="0">
                <a:ln>
                  <a:noFill/>
                </a:ln>
                <a:solidFill>
                  <a:srgbClr val="005294"/>
                </a:solidFill>
                <a:effectLst/>
                <a:uLnTx/>
                <a:uFillTx/>
                <a:latin typeface="Calibri"/>
                <a:ea typeface="+mn-ea"/>
                <a:cs typeface="+mn-cs"/>
              </a:endParaRPr>
            </a:p>
          </p:txBody>
        </p:sp>
        <p:sp>
          <p:nvSpPr>
            <p:cNvPr id="411" name="Round Same Side Corner Rectangle 410"/>
            <p:cNvSpPr/>
            <p:nvPr/>
          </p:nvSpPr>
          <p:spPr>
            <a:xfrm flipV="1">
              <a:off x="379864" y="5090030"/>
              <a:ext cx="8384271" cy="707459"/>
            </a:xfrm>
            <a:prstGeom prst="round2SameRect">
              <a:avLst>
                <a:gd name="adj1" fmla="val 21178"/>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413" name="Round Same Side Corner Rectangle 412"/>
            <p:cNvSpPr/>
            <p:nvPr/>
          </p:nvSpPr>
          <p:spPr>
            <a:xfrm>
              <a:off x="379863" y="1485929"/>
              <a:ext cx="8384271" cy="402506"/>
            </a:xfrm>
            <a:prstGeom prst="round2SameRect">
              <a:avLst>
                <a:gd name="adj1" fmla="val 41931"/>
                <a:gd name="adj2"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414" name="Rectangle 413"/>
            <p:cNvSpPr/>
            <p:nvPr/>
          </p:nvSpPr>
          <p:spPr>
            <a:xfrm>
              <a:off x="562531" y="1502516"/>
              <a:ext cx="328647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Poppins Light"/>
                  <a:ea typeface="+mn-ea"/>
                  <a:cs typeface="+mn-cs"/>
                </a:rPr>
                <a:t>TTh</a:t>
              </a:r>
              <a:r>
                <a:rPr kumimoji="0" lang="en-GB" sz="1800" b="1" i="0" u="none" strike="noStrike" kern="1200" cap="none" spc="0" normalizeH="0" baseline="0" noProof="0" dirty="0">
                  <a:ln>
                    <a:noFill/>
                  </a:ln>
                  <a:solidFill>
                    <a:prstClr val="white"/>
                  </a:solidFill>
                  <a:effectLst/>
                  <a:uLnTx/>
                  <a:uFillTx/>
                  <a:latin typeface="Poppins Light"/>
                  <a:ea typeface="+mn-ea"/>
                  <a:cs typeface="+mn-cs"/>
                </a:rPr>
                <a:t>-treated group (n=229)</a:t>
              </a:r>
              <a:endParaRPr kumimoji="0" lang="en-GB" sz="1800" b="1" i="0" u="none" strike="noStrike" kern="1200" cap="none" spc="0" normalizeH="0" baseline="30000" noProof="0" dirty="0">
                <a:ln>
                  <a:noFill/>
                </a:ln>
                <a:solidFill>
                  <a:prstClr val="white"/>
                </a:solidFill>
                <a:effectLst/>
                <a:uLnTx/>
                <a:uFillTx/>
                <a:latin typeface="Poppins Light"/>
                <a:ea typeface="+mn-ea"/>
                <a:cs typeface="+mn-cs"/>
              </a:endParaRPr>
            </a:p>
          </p:txBody>
        </p:sp>
        <p:sp>
          <p:nvSpPr>
            <p:cNvPr id="416" name="Content Placeholder 2"/>
            <p:cNvSpPr txBox="1">
              <a:spLocks/>
            </p:cNvSpPr>
            <p:nvPr/>
          </p:nvSpPr>
          <p:spPr>
            <a:xfrm>
              <a:off x="400647" y="1897486"/>
              <a:ext cx="3610244" cy="1744224"/>
            </a:xfrm>
            <a:prstGeom prst="rect">
              <a:avLst/>
            </a:prstGeom>
            <a:noFill/>
          </p:spPr>
          <p:txBody>
            <a:bodyPr vert="horz" lIns="91440" tIns="45720" rIns="91440" bIns="45720" rtlCol="0" anchor="ctr">
              <a:no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9875" marR="0" lvl="0" indent="-269875" algn="l" defTabSz="457200" rtl="0" eaLnBrk="1" fontAlgn="auto" latinLnBrk="0" hangingPunct="1">
                <a:lnSpc>
                  <a:spcPct val="100000"/>
                </a:lnSpc>
                <a:spcBef>
                  <a:spcPct val="20000"/>
                </a:spcBef>
                <a:spcAft>
                  <a:spcPts val="0"/>
                </a:spcAft>
                <a:buClr>
                  <a:srgbClr val="005294"/>
                </a:buClr>
                <a:buSzTx/>
                <a:buFont typeface="Arial"/>
                <a:buChar char="•"/>
                <a:tabLst/>
                <a:defRPr/>
              </a:pPr>
              <a:r>
                <a:rPr kumimoji="0" lang="en-GB" sz="1400" b="1" i="0" u="none" strike="noStrike" kern="1200" cap="none" spc="0" normalizeH="0" baseline="0" noProof="0" dirty="0">
                  <a:ln>
                    <a:noFill/>
                  </a:ln>
                  <a:solidFill>
                    <a:srgbClr val="005294"/>
                  </a:solidFill>
                  <a:effectLst/>
                  <a:uLnTx/>
                  <a:uFillTx/>
                  <a:latin typeface="+mn-lt"/>
                  <a:ea typeface="+mn-ea"/>
                  <a:cs typeface="+mn-cs"/>
                </a:rPr>
                <a:t>HbA</a:t>
              </a:r>
              <a:r>
                <a:rPr kumimoji="0" lang="en-GB" sz="1400" b="1" i="0" u="none" strike="noStrike" kern="1200" cap="none" spc="0" normalizeH="0" baseline="-25000" noProof="0" dirty="0">
                  <a:ln>
                    <a:noFill/>
                  </a:ln>
                  <a:solidFill>
                    <a:srgbClr val="005294"/>
                  </a:solidFill>
                  <a:effectLst/>
                  <a:uLnTx/>
                  <a:uFillTx/>
                  <a:latin typeface="+mn-lt"/>
                  <a:ea typeface="+mn-ea"/>
                  <a:cs typeface="+mn-cs"/>
                </a:rPr>
                <a:t>1c</a:t>
              </a:r>
              <a:r>
                <a:rPr kumimoji="0" lang="en-GB" sz="1400" b="1" i="0" u="none" strike="noStrike" kern="1200" cap="none" spc="0" normalizeH="0" baseline="0" noProof="0" dirty="0">
                  <a:ln>
                    <a:noFill/>
                  </a:ln>
                  <a:solidFill>
                    <a:srgbClr val="005294"/>
                  </a:solidFill>
                  <a:effectLst/>
                  <a:uLnTx/>
                  <a:uFillTx/>
                  <a:latin typeface="+mn-lt"/>
                  <a:ea typeface="+mn-ea"/>
                  <a:cs typeface="+mn-cs"/>
                </a:rPr>
                <a:t> decreased</a:t>
              </a:r>
              <a:r>
                <a:rPr kumimoji="0" lang="en-GB" sz="1400" b="0" i="0" u="none" strike="noStrike" kern="1200" cap="none" spc="0" normalizeH="0" baseline="0" noProof="0" dirty="0">
                  <a:ln>
                    <a:noFill/>
                  </a:ln>
                  <a:solidFill>
                    <a:srgbClr val="005294"/>
                  </a:solidFill>
                  <a:effectLst/>
                  <a:uLnTx/>
                  <a:uFillTx/>
                  <a:latin typeface="+mn-lt"/>
                  <a:ea typeface="+mn-ea"/>
                  <a:cs typeface="+mn-cs"/>
                </a:rPr>
                <a:t> by 0.39%</a:t>
              </a:r>
            </a:p>
            <a:p>
              <a:pPr marL="269875" marR="0" lvl="0" indent="-269875" algn="l" defTabSz="457200" rtl="0" eaLnBrk="1" fontAlgn="auto" latinLnBrk="0" hangingPunct="1">
                <a:lnSpc>
                  <a:spcPct val="100000"/>
                </a:lnSpc>
                <a:spcBef>
                  <a:spcPct val="20000"/>
                </a:spcBef>
                <a:spcAft>
                  <a:spcPts val="0"/>
                </a:spcAft>
                <a:buClr>
                  <a:srgbClr val="005294"/>
                </a:buClr>
                <a:buSzTx/>
                <a:buFont typeface="Arial"/>
                <a:buChar char="•"/>
                <a:tabLst/>
                <a:defRPr/>
              </a:pPr>
              <a:r>
                <a:rPr kumimoji="0" lang="en-GB" sz="1400" b="0" i="0" u="none" strike="noStrike" kern="1200" cap="none" spc="-70" normalizeH="0" baseline="0" noProof="0" dirty="0">
                  <a:ln>
                    <a:noFill/>
                  </a:ln>
                  <a:solidFill>
                    <a:srgbClr val="005294"/>
                  </a:solidFill>
                  <a:effectLst/>
                  <a:uLnTx/>
                  <a:uFillTx/>
                  <a:latin typeface="+mn-lt"/>
                  <a:ea typeface="+mn-ea"/>
                  <a:cs typeface="+mn-cs"/>
                </a:rPr>
                <a:t>Significant </a:t>
              </a:r>
              <a:r>
                <a:rPr kumimoji="0" lang="en-GB" sz="1400" b="1" i="0" u="none" strike="noStrike" kern="1200" cap="none" spc="-70" normalizeH="0" baseline="0" noProof="0" dirty="0">
                  <a:ln>
                    <a:noFill/>
                  </a:ln>
                  <a:solidFill>
                    <a:srgbClr val="005294"/>
                  </a:solidFill>
                  <a:effectLst/>
                  <a:uLnTx/>
                  <a:uFillTx/>
                  <a:latin typeface="+mn-lt"/>
                  <a:ea typeface="+mn-ea"/>
                  <a:cs typeface="+mn-cs"/>
                </a:rPr>
                <a:t>improvement</a:t>
              </a:r>
              <a:r>
                <a:rPr kumimoji="0" lang="en-GB" sz="1400" b="0" i="0" u="none" strike="noStrike" kern="1200" cap="none" spc="-70" normalizeH="0" baseline="0" noProof="0" dirty="0">
                  <a:ln>
                    <a:noFill/>
                  </a:ln>
                  <a:solidFill>
                    <a:srgbClr val="005294"/>
                  </a:solidFill>
                  <a:effectLst/>
                  <a:uLnTx/>
                  <a:uFillTx/>
                  <a:latin typeface="+mn-lt"/>
                  <a:ea typeface="+mn-ea"/>
                  <a:cs typeface="+mn-cs"/>
                </a:rPr>
                <a:t> in fasting glucose</a:t>
              </a:r>
            </a:p>
            <a:p>
              <a:pPr marL="269875" marR="0" lvl="0" indent="-269875" algn="l" defTabSz="457200" rtl="0" eaLnBrk="1" fontAlgn="auto" latinLnBrk="0" hangingPunct="1">
                <a:lnSpc>
                  <a:spcPct val="100000"/>
                </a:lnSpc>
                <a:spcBef>
                  <a:spcPct val="20000"/>
                </a:spcBef>
                <a:spcAft>
                  <a:spcPts val="0"/>
                </a:spcAft>
                <a:buClr>
                  <a:srgbClr val="005294"/>
                </a:buClr>
                <a:buSzTx/>
                <a:buFont typeface="Arial"/>
                <a:buChar char="•"/>
                <a:tabLst/>
                <a:defRPr/>
              </a:pPr>
              <a:r>
                <a:rPr kumimoji="0" lang="en-GB" sz="1400" b="1" i="0" u="none" strike="noStrike" kern="1200" cap="none" spc="0" normalizeH="0" baseline="0" noProof="0" dirty="0">
                  <a:ln>
                    <a:noFill/>
                  </a:ln>
                  <a:solidFill>
                    <a:srgbClr val="005294"/>
                  </a:solidFill>
                  <a:effectLst/>
                  <a:uLnTx/>
                  <a:uFillTx/>
                  <a:latin typeface="+mn-lt"/>
                  <a:ea typeface="+mn-ea"/>
                  <a:cs typeface="+mn-cs"/>
                </a:rPr>
                <a:t>90% of men</a:t>
              </a:r>
              <a:r>
                <a:rPr kumimoji="0" lang="en-GB" sz="1400" b="0" i="0" u="none" strike="noStrike" kern="1200" cap="none" spc="0" normalizeH="0" baseline="0" noProof="0" dirty="0">
                  <a:ln>
                    <a:noFill/>
                  </a:ln>
                  <a:solidFill>
                    <a:srgbClr val="005294"/>
                  </a:solidFill>
                  <a:effectLst/>
                  <a:uLnTx/>
                  <a:uFillTx/>
                  <a:latin typeface="+mn-lt"/>
                  <a:ea typeface="+mn-ea"/>
                  <a:cs typeface="+mn-cs"/>
                </a:rPr>
                <a:t> achieved normal </a:t>
              </a:r>
              <a:br>
                <a:rPr kumimoji="0" lang="en-GB" sz="1400" b="0" i="0" u="none" strike="noStrike" kern="1200" cap="none" spc="0" normalizeH="0" baseline="0" noProof="0" dirty="0">
                  <a:ln>
                    <a:noFill/>
                  </a:ln>
                  <a:solidFill>
                    <a:srgbClr val="005294"/>
                  </a:solidFill>
                  <a:effectLst/>
                  <a:uLnTx/>
                  <a:uFillTx/>
                  <a:latin typeface="+mn-lt"/>
                  <a:ea typeface="+mn-ea"/>
                  <a:cs typeface="+mn-cs"/>
                </a:rPr>
              </a:br>
              <a:r>
                <a:rPr kumimoji="0" lang="en-GB" sz="1400" b="0" i="0" u="none" strike="noStrike" kern="1200" cap="none" spc="0" normalizeH="0" baseline="0" noProof="0" dirty="0">
                  <a:ln>
                    <a:noFill/>
                  </a:ln>
                  <a:solidFill>
                    <a:srgbClr val="005294"/>
                  </a:solidFill>
                  <a:effectLst/>
                  <a:uLnTx/>
                  <a:uFillTx/>
                  <a:latin typeface="+mn-lt"/>
                  <a:ea typeface="+mn-ea"/>
                  <a:cs typeface="+mn-cs"/>
                </a:rPr>
                <a:t>glucose regulation (HbA</a:t>
              </a:r>
              <a:r>
                <a:rPr kumimoji="0" lang="en-GB" sz="1400" b="0" i="0" u="none" strike="noStrike" kern="1200" cap="none" spc="0" normalizeH="0" baseline="-25000" noProof="0" dirty="0">
                  <a:ln>
                    <a:noFill/>
                  </a:ln>
                  <a:solidFill>
                    <a:srgbClr val="005294"/>
                  </a:solidFill>
                  <a:effectLst/>
                  <a:uLnTx/>
                  <a:uFillTx/>
                  <a:latin typeface="+mn-lt"/>
                  <a:ea typeface="+mn-ea"/>
                  <a:cs typeface="+mn-cs"/>
                </a:rPr>
                <a:t>1c</a:t>
              </a:r>
              <a:r>
                <a:rPr kumimoji="0" lang="en-GB" sz="1400" b="0" i="0" u="none" strike="noStrike" kern="1200" cap="none" spc="0" normalizeH="0" baseline="0" noProof="0" dirty="0">
                  <a:ln>
                    <a:noFill/>
                  </a:ln>
                  <a:solidFill>
                    <a:srgbClr val="005294"/>
                  </a:solidFill>
                  <a:effectLst/>
                  <a:uLnTx/>
                  <a:uFillTx/>
                  <a:latin typeface="+mn-lt"/>
                  <a:ea typeface="+mn-ea"/>
                  <a:cs typeface="+mn-cs"/>
                </a:rPr>
                <a:t> &lt;5.7%)</a:t>
              </a:r>
            </a:p>
            <a:p>
              <a:pPr marL="269875" marR="0" lvl="0" indent="-269875" algn="l" defTabSz="457200" rtl="0" eaLnBrk="1" fontAlgn="auto" latinLnBrk="0" hangingPunct="1">
                <a:lnSpc>
                  <a:spcPct val="100000"/>
                </a:lnSpc>
                <a:spcBef>
                  <a:spcPct val="20000"/>
                </a:spcBef>
                <a:spcAft>
                  <a:spcPts val="0"/>
                </a:spcAft>
                <a:buClr>
                  <a:srgbClr val="005294"/>
                </a:buClr>
                <a:buSzTx/>
                <a:buFont typeface="Arial"/>
                <a:buChar char="•"/>
                <a:tabLst/>
                <a:defRPr/>
              </a:pPr>
              <a:r>
                <a:rPr kumimoji="0" lang="en-GB" sz="1400" b="1" i="0" u="none" strike="noStrike" kern="1200" cap="none" spc="0" normalizeH="0" baseline="0" noProof="0" dirty="0">
                  <a:ln>
                    <a:noFill/>
                  </a:ln>
                  <a:solidFill>
                    <a:srgbClr val="005294"/>
                  </a:solidFill>
                  <a:effectLst/>
                  <a:uLnTx/>
                  <a:uFillTx/>
                  <a:latin typeface="+mn-lt"/>
                  <a:ea typeface="+mn-ea"/>
                  <a:cs typeface="+mn-cs"/>
                </a:rPr>
                <a:t>0% of men</a:t>
              </a:r>
              <a:r>
                <a:rPr kumimoji="0" lang="en-GB" sz="1400" b="0" i="0" u="none" strike="noStrike" kern="1200" cap="none" spc="0" normalizeH="0" baseline="0" noProof="0" dirty="0">
                  <a:ln>
                    <a:noFill/>
                  </a:ln>
                  <a:solidFill>
                    <a:srgbClr val="005294"/>
                  </a:solidFill>
                  <a:effectLst/>
                  <a:uLnTx/>
                  <a:uFillTx/>
                  <a:latin typeface="+mn-lt"/>
                  <a:ea typeface="+mn-ea"/>
                  <a:cs typeface="+mn-cs"/>
                </a:rPr>
                <a:t> progressed to T2DM (HbA</a:t>
              </a:r>
              <a:r>
                <a:rPr kumimoji="0" lang="en-GB" sz="1400" b="0" i="0" u="none" strike="noStrike" kern="1200" cap="none" spc="0" normalizeH="0" baseline="-25000" noProof="0" dirty="0">
                  <a:ln>
                    <a:noFill/>
                  </a:ln>
                  <a:solidFill>
                    <a:srgbClr val="005294"/>
                  </a:solidFill>
                  <a:effectLst/>
                  <a:uLnTx/>
                  <a:uFillTx/>
                  <a:latin typeface="+mn-lt"/>
                  <a:ea typeface="+mn-ea"/>
                  <a:cs typeface="+mn-cs"/>
                </a:rPr>
                <a:t>1c</a:t>
              </a:r>
              <a:r>
                <a:rPr kumimoji="0" lang="en-GB" sz="1400" b="0" i="0" u="none" strike="noStrike" kern="1200" cap="none" spc="0" normalizeH="0" baseline="0" noProof="0" dirty="0">
                  <a:ln>
                    <a:noFill/>
                  </a:ln>
                  <a:solidFill>
                    <a:srgbClr val="005294"/>
                  </a:solidFill>
                  <a:effectLst/>
                  <a:uLnTx/>
                  <a:uFillTx/>
                  <a:latin typeface="+mn-lt"/>
                  <a:ea typeface="+mn-ea"/>
                  <a:cs typeface="+mn-cs"/>
                </a:rPr>
                <a:t> &gt;6.5%)</a:t>
              </a:r>
            </a:p>
          </p:txBody>
        </p:sp>
        <p:sp>
          <p:nvSpPr>
            <p:cNvPr id="417" name="Rectangle 416"/>
            <p:cNvSpPr/>
            <p:nvPr/>
          </p:nvSpPr>
          <p:spPr>
            <a:xfrm>
              <a:off x="5241236" y="1502516"/>
              <a:ext cx="3435556"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Poppins Light"/>
                  <a:ea typeface="+mn-ea"/>
                  <a:cs typeface="+mn-cs"/>
                </a:rPr>
                <a:t>TTh</a:t>
              </a:r>
              <a:r>
                <a:rPr kumimoji="0" lang="en-GB" sz="1800" b="1" i="0" u="none" strike="noStrike" kern="1200" cap="none" spc="0" normalizeH="0" baseline="0" noProof="0" dirty="0">
                  <a:ln>
                    <a:noFill/>
                  </a:ln>
                  <a:solidFill>
                    <a:prstClr val="white"/>
                  </a:solidFill>
                  <a:effectLst/>
                  <a:uLnTx/>
                  <a:uFillTx/>
                  <a:latin typeface="Poppins Light"/>
                  <a:ea typeface="+mn-ea"/>
                  <a:cs typeface="+mn-cs"/>
                </a:rPr>
                <a:t>-untreated group (n=87)</a:t>
              </a:r>
              <a:endParaRPr kumimoji="0" lang="en-GB" sz="1800" b="1" i="0" u="none" strike="noStrike" kern="1200" cap="none" spc="0" normalizeH="0" baseline="30000" noProof="0" dirty="0">
                <a:ln>
                  <a:noFill/>
                </a:ln>
                <a:solidFill>
                  <a:prstClr val="white"/>
                </a:solidFill>
                <a:effectLst/>
                <a:uLnTx/>
                <a:uFillTx/>
                <a:latin typeface="Poppins Light"/>
                <a:ea typeface="+mn-ea"/>
                <a:cs typeface="+mn-cs"/>
              </a:endParaRPr>
            </a:p>
          </p:txBody>
        </p:sp>
        <p:sp>
          <p:nvSpPr>
            <p:cNvPr id="537" name="Content Placeholder 2"/>
            <p:cNvSpPr txBox="1">
              <a:spLocks/>
            </p:cNvSpPr>
            <p:nvPr/>
          </p:nvSpPr>
          <p:spPr>
            <a:xfrm>
              <a:off x="5153892" y="1897486"/>
              <a:ext cx="3610244" cy="1744224"/>
            </a:xfrm>
            <a:prstGeom prst="rect">
              <a:avLst/>
            </a:prstGeom>
            <a:noFill/>
          </p:spPr>
          <p:txBody>
            <a:bodyPr vert="horz" lIns="91440" tIns="45720" rIns="91440" bIns="45720" rtlCol="0" anchor="ctr">
              <a:no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9875" marR="0" lvl="0" indent="-269875" algn="l" defTabSz="457200" rtl="0" eaLnBrk="1" fontAlgn="auto" latinLnBrk="0" hangingPunct="1">
                <a:lnSpc>
                  <a:spcPct val="100000"/>
                </a:lnSpc>
                <a:spcBef>
                  <a:spcPct val="20000"/>
                </a:spcBef>
                <a:spcAft>
                  <a:spcPts val="0"/>
                </a:spcAft>
                <a:buClr>
                  <a:srgbClr val="005294"/>
                </a:buClr>
                <a:buSzTx/>
                <a:buFont typeface="Arial"/>
                <a:buChar char="•"/>
                <a:tabLst/>
                <a:defRPr/>
              </a:pPr>
              <a:r>
                <a:rPr kumimoji="0" lang="en-GB" sz="1400" b="1" i="0" u="none" strike="noStrike" kern="1200" cap="none" spc="0" normalizeH="0" baseline="0" noProof="0" dirty="0">
                  <a:ln>
                    <a:noFill/>
                  </a:ln>
                  <a:solidFill>
                    <a:srgbClr val="005294"/>
                  </a:solidFill>
                  <a:effectLst/>
                  <a:uLnTx/>
                  <a:uFillTx/>
                  <a:latin typeface="+mn-lt"/>
                  <a:ea typeface="+mn-ea"/>
                  <a:cs typeface="+mn-cs"/>
                </a:rPr>
                <a:t>HbA</a:t>
              </a:r>
              <a:r>
                <a:rPr kumimoji="0" lang="en-GB" sz="1400" b="1" i="0" u="none" strike="noStrike" kern="1200" cap="none" spc="0" normalizeH="0" baseline="-25000" noProof="0" dirty="0">
                  <a:ln>
                    <a:noFill/>
                  </a:ln>
                  <a:solidFill>
                    <a:srgbClr val="005294"/>
                  </a:solidFill>
                  <a:effectLst/>
                  <a:uLnTx/>
                  <a:uFillTx/>
                  <a:latin typeface="+mn-lt"/>
                  <a:ea typeface="+mn-ea"/>
                  <a:cs typeface="+mn-cs"/>
                </a:rPr>
                <a:t>1c</a:t>
              </a:r>
              <a:r>
                <a:rPr kumimoji="0" lang="en-GB" sz="1400" b="1" i="0" u="none" strike="noStrike" kern="1200" cap="none" spc="0" normalizeH="0" baseline="0" noProof="0" dirty="0">
                  <a:ln>
                    <a:noFill/>
                  </a:ln>
                  <a:solidFill>
                    <a:srgbClr val="005294"/>
                  </a:solidFill>
                  <a:effectLst/>
                  <a:uLnTx/>
                  <a:uFillTx/>
                  <a:latin typeface="+mn-lt"/>
                  <a:ea typeface="+mn-ea"/>
                  <a:cs typeface="+mn-cs"/>
                </a:rPr>
                <a:t> increased</a:t>
              </a:r>
              <a:r>
                <a:rPr kumimoji="0" lang="en-GB" sz="1400" b="0" i="0" u="none" strike="noStrike" kern="1200" cap="none" spc="0" normalizeH="0" baseline="0" noProof="0" dirty="0">
                  <a:ln>
                    <a:noFill/>
                  </a:ln>
                  <a:solidFill>
                    <a:srgbClr val="005294"/>
                  </a:solidFill>
                  <a:effectLst/>
                  <a:uLnTx/>
                  <a:uFillTx/>
                  <a:latin typeface="+mn-lt"/>
                  <a:ea typeface="+mn-ea"/>
                  <a:cs typeface="+mn-cs"/>
                </a:rPr>
                <a:t> by 0.63%</a:t>
              </a:r>
            </a:p>
            <a:p>
              <a:pPr marL="269875" marR="0" lvl="0" indent="-269875" algn="l" defTabSz="457200" rtl="0" eaLnBrk="1" fontAlgn="auto" latinLnBrk="0" hangingPunct="1">
                <a:lnSpc>
                  <a:spcPct val="100000"/>
                </a:lnSpc>
                <a:spcBef>
                  <a:spcPct val="20000"/>
                </a:spcBef>
                <a:spcAft>
                  <a:spcPts val="0"/>
                </a:spcAft>
                <a:buClr>
                  <a:srgbClr val="005294"/>
                </a:buClr>
                <a:buSzTx/>
                <a:buFont typeface="Arial"/>
                <a:buChar char="•"/>
                <a:tabLst/>
                <a:defRPr/>
              </a:pPr>
              <a:r>
                <a:rPr kumimoji="0" lang="en-GB" sz="1400" b="0" i="0" u="none" strike="noStrike" kern="1200" cap="none" spc="-50" normalizeH="0" baseline="0" noProof="0" dirty="0">
                  <a:ln>
                    <a:noFill/>
                  </a:ln>
                  <a:solidFill>
                    <a:srgbClr val="005294"/>
                  </a:solidFill>
                  <a:effectLst/>
                  <a:uLnTx/>
                  <a:uFillTx/>
                  <a:latin typeface="+mn-lt"/>
                  <a:ea typeface="+mn-ea"/>
                  <a:cs typeface="+mn-cs"/>
                </a:rPr>
                <a:t>Significant </a:t>
              </a:r>
              <a:r>
                <a:rPr kumimoji="0" lang="en-GB" sz="1400" b="1" i="0" u="none" strike="noStrike" kern="1200" cap="none" spc="-50" normalizeH="0" baseline="0" noProof="0" dirty="0">
                  <a:ln>
                    <a:noFill/>
                  </a:ln>
                  <a:solidFill>
                    <a:srgbClr val="005294"/>
                  </a:solidFill>
                  <a:effectLst/>
                  <a:uLnTx/>
                  <a:uFillTx/>
                  <a:latin typeface="+mn-lt"/>
                  <a:ea typeface="+mn-ea"/>
                  <a:cs typeface="+mn-cs"/>
                </a:rPr>
                <a:t>worsening</a:t>
              </a:r>
              <a:r>
                <a:rPr kumimoji="0" lang="en-GB" sz="1400" b="0" i="0" u="none" strike="noStrike" kern="1200" cap="none" spc="-50" normalizeH="0" baseline="0" noProof="0" dirty="0">
                  <a:ln>
                    <a:noFill/>
                  </a:ln>
                  <a:solidFill>
                    <a:srgbClr val="005294"/>
                  </a:solidFill>
                  <a:effectLst/>
                  <a:uLnTx/>
                  <a:uFillTx/>
                  <a:latin typeface="+mn-lt"/>
                  <a:ea typeface="+mn-ea"/>
                  <a:cs typeface="+mn-cs"/>
                </a:rPr>
                <a:t> in fasting glucose</a:t>
              </a:r>
            </a:p>
            <a:p>
              <a:pPr marL="269875" marR="0" lvl="0" indent="-269875" algn="l" defTabSz="457200" rtl="0" eaLnBrk="1" fontAlgn="auto" latinLnBrk="0" hangingPunct="1">
                <a:lnSpc>
                  <a:spcPct val="100000"/>
                </a:lnSpc>
                <a:spcBef>
                  <a:spcPct val="20000"/>
                </a:spcBef>
                <a:spcAft>
                  <a:spcPts val="0"/>
                </a:spcAft>
                <a:buClr>
                  <a:srgbClr val="005294"/>
                </a:buClr>
                <a:buSzTx/>
                <a:buFont typeface="Arial"/>
                <a:buChar char="•"/>
                <a:tabLst/>
                <a:defRPr/>
              </a:pPr>
              <a:r>
                <a:rPr kumimoji="0" lang="en-GB" sz="1400" b="1" i="0" u="none" strike="noStrike" kern="1200" cap="none" spc="0" normalizeH="0" baseline="0" noProof="0" dirty="0">
                  <a:ln>
                    <a:noFill/>
                  </a:ln>
                  <a:solidFill>
                    <a:srgbClr val="005294"/>
                  </a:solidFill>
                  <a:effectLst/>
                  <a:uLnTx/>
                  <a:uFillTx/>
                  <a:latin typeface="+mn-lt"/>
                  <a:ea typeface="+mn-ea"/>
                  <a:cs typeface="+mn-cs"/>
                </a:rPr>
                <a:t>1% of men</a:t>
              </a:r>
              <a:r>
                <a:rPr kumimoji="0" lang="en-GB" sz="1400" b="0" i="0" u="none" strike="noStrike" kern="1200" cap="none" spc="0" normalizeH="0" baseline="0" noProof="0" dirty="0">
                  <a:ln>
                    <a:noFill/>
                  </a:ln>
                  <a:solidFill>
                    <a:srgbClr val="005294"/>
                  </a:solidFill>
                  <a:effectLst/>
                  <a:uLnTx/>
                  <a:uFillTx/>
                  <a:latin typeface="+mn-lt"/>
                  <a:ea typeface="+mn-ea"/>
                  <a:cs typeface="+mn-cs"/>
                </a:rPr>
                <a:t> achieved normal </a:t>
              </a:r>
              <a:br>
                <a:rPr kumimoji="0" lang="en-GB" sz="1400" b="0" i="0" u="none" strike="noStrike" kern="1200" cap="none" spc="0" normalizeH="0" baseline="0" noProof="0" dirty="0">
                  <a:ln>
                    <a:noFill/>
                  </a:ln>
                  <a:solidFill>
                    <a:srgbClr val="005294"/>
                  </a:solidFill>
                  <a:effectLst/>
                  <a:uLnTx/>
                  <a:uFillTx/>
                  <a:latin typeface="+mn-lt"/>
                  <a:ea typeface="+mn-ea"/>
                  <a:cs typeface="+mn-cs"/>
                </a:rPr>
              </a:br>
              <a:r>
                <a:rPr kumimoji="0" lang="en-GB" sz="1400" b="0" i="0" u="none" strike="noStrike" kern="1200" cap="none" spc="0" normalizeH="0" baseline="0" noProof="0" dirty="0">
                  <a:ln>
                    <a:noFill/>
                  </a:ln>
                  <a:solidFill>
                    <a:srgbClr val="005294"/>
                  </a:solidFill>
                  <a:effectLst/>
                  <a:uLnTx/>
                  <a:uFillTx/>
                  <a:latin typeface="+mn-lt"/>
                  <a:ea typeface="+mn-ea"/>
                  <a:cs typeface="+mn-cs"/>
                </a:rPr>
                <a:t>glucose regulation (HbA</a:t>
              </a:r>
              <a:r>
                <a:rPr kumimoji="0" lang="en-GB" sz="1400" b="0" i="0" u="none" strike="noStrike" kern="1200" cap="none" spc="0" normalizeH="0" baseline="-25000" noProof="0" dirty="0">
                  <a:ln>
                    <a:noFill/>
                  </a:ln>
                  <a:solidFill>
                    <a:srgbClr val="005294"/>
                  </a:solidFill>
                  <a:effectLst/>
                  <a:uLnTx/>
                  <a:uFillTx/>
                  <a:latin typeface="+mn-lt"/>
                  <a:ea typeface="+mn-ea"/>
                  <a:cs typeface="+mn-cs"/>
                </a:rPr>
                <a:t>1c</a:t>
              </a:r>
              <a:r>
                <a:rPr kumimoji="0" lang="en-GB" sz="1400" b="0" i="0" u="none" strike="noStrike" kern="1200" cap="none" spc="0" normalizeH="0" baseline="0" noProof="0" dirty="0">
                  <a:ln>
                    <a:noFill/>
                  </a:ln>
                  <a:solidFill>
                    <a:srgbClr val="005294"/>
                  </a:solidFill>
                  <a:effectLst/>
                  <a:uLnTx/>
                  <a:uFillTx/>
                  <a:latin typeface="+mn-lt"/>
                  <a:ea typeface="+mn-ea"/>
                  <a:cs typeface="+mn-cs"/>
                </a:rPr>
                <a:t> &lt;5.7%)</a:t>
              </a:r>
            </a:p>
            <a:p>
              <a:pPr marL="269875" marR="0" lvl="0" indent="-269875" algn="l" defTabSz="457200" rtl="0" eaLnBrk="1" fontAlgn="auto" latinLnBrk="0" hangingPunct="1">
                <a:lnSpc>
                  <a:spcPct val="100000"/>
                </a:lnSpc>
                <a:spcBef>
                  <a:spcPct val="20000"/>
                </a:spcBef>
                <a:spcAft>
                  <a:spcPts val="0"/>
                </a:spcAft>
                <a:buClr>
                  <a:srgbClr val="005294"/>
                </a:buClr>
                <a:buSzTx/>
                <a:buFont typeface="Arial"/>
                <a:buChar char="•"/>
                <a:tabLst/>
                <a:defRPr/>
              </a:pPr>
              <a:r>
                <a:rPr kumimoji="0" lang="en-GB" sz="1400" b="1" i="0" u="none" strike="noStrike" kern="1200" cap="none" spc="0" normalizeH="0" baseline="0" noProof="0" dirty="0">
                  <a:ln>
                    <a:noFill/>
                  </a:ln>
                  <a:solidFill>
                    <a:srgbClr val="005294"/>
                  </a:solidFill>
                  <a:effectLst/>
                  <a:uLnTx/>
                  <a:uFillTx/>
                  <a:latin typeface="+mn-lt"/>
                  <a:ea typeface="+mn-ea"/>
                  <a:cs typeface="+mn-cs"/>
                </a:rPr>
                <a:t>40% of men</a:t>
              </a:r>
              <a:r>
                <a:rPr kumimoji="0" lang="en-GB" sz="1400" b="0" i="0" u="none" strike="noStrike" kern="1200" cap="none" spc="0" normalizeH="0" baseline="0" noProof="0" dirty="0">
                  <a:ln>
                    <a:noFill/>
                  </a:ln>
                  <a:solidFill>
                    <a:srgbClr val="005294"/>
                  </a:solidFill>
                  <a:effectLst/>
                  <a:uLnTx/>
                  <a:uFillTx/>
                  <a:latin typeface="+mn-lt"/>
                  <a:ea typeface="+mn-ea"/>
                  <a:cs typeface="+mn-cs"/>
                </a:rPr>
                <a:t> progressed to T2DM (HbA</a:t>
              </a:r>
              <a:r>
                <a:rPr kumimoji="0" lang="en-GB" sz="1400" b="0" i="0" u="none" strike="noStrike" kern="1200" cap="none" spc="0" normalizeH="0" baseline="-25000" noProof="0" dirty="0">
                  <a:ln>
                    <a:noFill/>
                  </a:ln>
                  <a:solidFill>
                    <a:srgbClr val="005294"/>
                  </a:solidFill>
                  <a:effectLst/>
                  <a:uLnTx/>
                  <a:uFillTx/>
                  <a:latin typeface="+mn-lt"/>
                  <a:ea typeface="+mn-ea"/>
                  <a:cs typeface="+mn-cs"/>
                </a:rPr>
                <a:t>1c</a:t>
              </a:r>
              <a:r>
                <a:rPr kumimoji="0" lang="en-GB" sz="1400" b="0" i="0" u="none" strike="noStrike" kern="1200" cap="none" spc="0" normalizeH="0" baseline="0" noProof="0" dirty="0">
                  <a:ln>
                    <a:noFill/>
                  </a:ln>
                  <a:solidFill>
                    <a:srgbClr val="005294"/>
                  </a:solidFill>
                  <a:effectLst/>
                  <a:uLnTx/>
                  <a:uFillTx/>
                  <a:latin typeface="+mn-lt"/>
                  <a:ea typeface="+mn-ea"/>
                  <a:cs typeface="+mn-cs"/>
                </a:rPr>
                <a:t> &gt;6.5%)</a:t>
              </a:r>
            </a:p>
          </p:txBody>
        </p:sp>
        <p:sp>
          <p:nvSpPr>
            <p:cNvPr id="16" name="Rectangle 15"/>
            <p:cNvSpPr/>
            <p:nvPr/>
          </p:nvSpPr>
          <p:spPr>
            <a:xfrm>
              <a:off x="379863" y="3717420"/>
              <a:ext cx="8384273" cy="7148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539" name="Content Placeholder 2"/>
            <p:cNvSpPr txBox="1">
              <a:spLocks/>
            </p:cNvSpPr>
            <p:nvPr/>
          </p:nvSpPr>
          <p:spPr>
            <a:xfrm>
              <a:off x="400647" y="3823395"/>
              <a:ext cx="3610244" cy="502898"/>
            </a:xfrm>
            <a:prstGeom prst="rect">
              <a:avLst/>
            </a:prstGeom>
            <a:noFill/>
          </p:spPr>
          <p:txBody>
            <a:bodyPr vert="horz" lIns="91440" tIns="45720" rIns="91440" bIns="45720" rtlCol="0" anchor="ctr">
              <a:no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9875" marR="0" lvl="0" indent="-269875" algn="l" defTabSz="457200" rtl="0" eaLnBrk="1" fontAlgn="auto" latinLnBrk="0" hangingPunct="1">
                <a:lnSpc>
                  <a:spcPct val="100000"/>
                </a:lnSpc>
                <a:spcBef>
                  <a:spcPct val="20000"/>
                </a:spcBef>
                <a:spcAft>
                  <a:spcPts val="0"/>
                </a:spcAft>
                <a:buClr>
                  <a:prstClr val="white"/>
                </a:buClr>
                <a:buSzTx/>
                <a:buFont typeface="Arial"/>
                <a:buChar char="•"/>
                <a:tabLst/>
                <a:defRPr/>
              </a:pPr>
              <a:r>
                <a:rPr kumimoji="0" lang="en-GB" sz="1400" b="0" i="0" u="none" strike="noStrike" kern="1200" cap="none" spc="0" normalizeH="0" baseline="0" noProof="0" dirty="0">
                  <a:ln>
                    <a:noFill/>
                  </a:ln>
                  <a:solidFill>
                    <a:prstClr val="white"/>
                  </a:solidFill>
                  <a:effectLst/>
                  <a:uLnTx/>
                  <a:uFillTx/>
                  <a:latin typeface="+mn-lt"/>
                  <a:ea typeface="+mn-ea"/>
                  <a:cs typeface="+mn-cs"/>
                </a:rPr>
                <a:t>Significant </a:t>
              </a:r>
              <a:r>
                <a:rPr kumimoji="0" lang="en-GB" sz="1400" b="1" i="0" u="none" strike="noStrike" kern="1200" cap="none" spc="0" normalizeH="0" baseline="0" noProof="0" dirty="0">
                  <a:ln>
                    <a:noFill/>
                  </a:ln>
                  <a:solidFill>
                    <a:prstClr val="white"/>
                  </a:solidFill>
                  <a:effectLst/>
                  <a:uLnTx/>
                  <a:uFillTx/>
                  <a:latin typeface="+mn-lt"/>
                  <a:ea typeface="+mn-ea"/>
                  <a:cs typeface="+mn-cs"/>
                </a:rPr>
                <a:t>improvements</a:t>
              </a:r>
              <a:r>
                <a:rPr kumimoji="0" lang="en-GB" sz="1400" b="0" i="0" u="none" strike="noStrike" kern="1200" cap="none" spc="0" normalizeH="0" baseline="0" noProof="0" dirty="0">
                  <a:ln>
                    <a:noFill/>
                  </a:ln>
                  <a:solidFill>
                    <a:prstClr val="white"/>
                  </a:solidFill>
                  <a:effectLst/>
                  <a:uLnTx/>
                  <a:uFillTx/>
                  <a:latin typeface="+mn-lt"/>
                  <a:ea typeface="+mn-ea"/>
                  <a:cs typeface="+mn-cs"/>
                </a:rPr>
                <a:t> in lipid profile and AMS scale score</a:t>
              </a:r>
            </a:p>
          </p:txBody>
        </p:sp>
        <p:sp>
          <p:nvSpPr>
            <p:cNvPr id="540" name="Content Placeholder 2"/>
            <p:cNvSpPr txBox="1">
              <a:spLocks/>
            </p:cNvSpPr>
            <p:nvPr/>
          </p:nvSpPr>
          <p:spPr>
            <a:xfrm>
              <a:off x="5153892" y="3823395"/>
              <a:ext cx="3610244" cy="502898"/>
            </a:xfrm>
            <a:prstGeom prst="rect">
              <a:avLst/>
            </a:prstGeom>
            <a:noFill/>
          </p:spPr>
          <p:txBody>
            <a:bodyPr vert="horz" lIns="91440" tIns="45720" rIns="91440" bIns="45720" rtlCol="0" anchor="ctr">
              <a:no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9875" marR="0" lvl="0" indent="-269875" algn="l" defTabSz="457200" rtl="0" eaLnBrk="1" fontAlgn="auto" latinLnBrk="0" hangingPunct="1">
                <a:lnSpc>
                  <a:spcPct val="100000"/>
                </a:lnSpc>
                <a:spcBef>
                  <a:spcPct val="20000"/>
                </a:spcBef>
                <a:spcAft>
                  <a:spcPts val="0"/>
                </a:spcAft>
                <a:buClr>
                  <a:prstClr val="white"/>
                </a:buClr>
                <a:buSzTx/>
                <a:buFont typeface="Arial"/>
                <a:buChar char="•"/>
                <a:tabLst/>
                <a:defRPr/>
              </a:pPr>
              <a:r>
                <a:rPr kumimoji="0" lang="en-GB" sz="1400" b="0" i="0" u="none" strike="noStrike" kern="1200" cap="none" spc="0" normalizeH="0" baseline="0" noProof="0" dirty="0">
                  <a:ln>
                    <a:noFill/>
                  </a:ln>
                  <a:solidFill>
                    <a:prstClr val="white"/>
                  </a:solidFill>
                  <a:effectLst/>
                  <a:uLnTx/>
                  <a:uFillTx/>
                  <a:latin typeface="+mn-lt"/>
                  <a:ea typeface="+mn-ea"/>
                  <a:cs typeface="+mn-cs"/>
                </a:rPr>
                <a:t>Significant </a:t>
              </a:r>
              <a:r>
                <a:rPr kumimoji="0" lang="en-GB" sz="1400" b="1" i="0" u="none" strike="noStrike" kern="1200" cap="none" spc="0" normalizeH="0" baseline="0" noProof="0" dirty="0">
                  <a:ln>
                    <a:noFill/>
                  </a:ln>
                  <a:solidFill>
                    <a:prstClr val="white"/>
                  </a:solidFill>
                  <a:effectLst/>
                  <a:uLnTx/>
                  <a:uFillTx/>
                  <a:latin typeface="+mn-lt"/>
                  <a:ea typeface="+mn-ea"/>
                  <a:cs typeface="+mn-cs"/>
                </a:rPr>
                <a:t>worsening </a:t>
              </a:r>
              <a:r>
                <a:rPr kumimoji="0" lang="en-GB" sz="1400" b="0" i="0" u="none" strike="noStrike" kern="1200" cap="none" spc="0" normalizeH="0" baseline="0" noProof="0" dirty="0">
                  <a:ln>
                    <a:noFill/>
                  </a:ln>
                  <a:solidFill>
                    <a:prstClr val="white"/>
                  </a:solidFill>
                  <a:effectLst/>
                  <a:uLnTx/>
                  <a:uFillTx/>
                  <a:latin typeface="+mn-lt"/>
                  <a:ea typeface="+mn-ea"/>
                  <a:cs typeface="+mn-cs"/>
                </a:rPr>
                <a:t>in lipid profile and AMS scale score</a:t>
              </a:r>
            </a:p>
          </p:txBody>
        </p:sp>
        <p:sp>
          <p:nvSpPr>
            <p:cNvPr id="541" name="Content Placeholder 2"/>
            <p:cNvSpPr txBox="1">
              <a:spLocks/>
            </p:cNvSpPr>
            <p:nvPr/>
          </p:nvSpPr>
          <p:spPr>
            <a:xfrm>
              <a:off x="400647" y="4616407"/>
              <a:ext cx="3610244" cy="289484"/>
            </a:xfrm>
            <a:prstGeom prst="rect">
              <a:avLst/>
            </a:prstGeom>
            <a:noFill/>
          </p:spPr>
          <p:txBody>
            <a:bodyPr vert="horz" lIns="91440" tIns="45720" rIns="91440" bIns="45720" rtlCol="0" anchor="ctr">
              <a:no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9875" marR="0" lvl="0" indent="-269875" algn="l" defTabSz="457200" rtl="0" eaLnBrk="1" fontAlgn="auto" latinLnBrk="0" hangingPunct="1">
                <a:lnSpc>
                  <a:spcPct val="100000"/>
                </a:lnSpc>
                <a:spcBef>
                  <a:spcPct val="20000"/>
                </a:spcBef>
                <a:spcAft>
                  <a:spcPts val="0"/>
                </a:spcAft>
                <a:buClr>
                  <a:srgbClr val="005294"/>
                </a:buClr>
                <a:buSzTx/>
                <a:buFont typeface="Arial"/>
                <a:buChar char="•"/>
                <a:tabLst/>
                <a:defRPr/>
              </a:pPr>
              <a:r>
                <a:rPr kumimoji="0" lang="en-GB" sz="1400" b="0" i="0" u="none" strike="noStrike" kern="1200" cap="none" spc="0" normalizeH="0" baseline="0" noProof="0" dirty="0">
                  <a:ln>
                    <a:noFill/>
                  </a:ln>
                  <a:solidFill>
                    <a:srgbClr val="005294"/>
                  </a:solidFill>
                  <a:effectLst/>
                  <a:uLnTx/>
                  <a:uFillTx/>
                  <a:latin typeface="+mn-lt"/>
                  <a:ea typeface="+mn-ea"/>
                  <a:cs typeface="+mn-cs"/>
                </a:rPr>
                <a:t>Incidence of non-fatal MI: </a:t>
              </a:r>
              <a:r>
                <a:rPr kumimoji="0" lang="en-GB" sz="1400" b="1" i="0" u="none" strike="noStrike" kern="1200" cap="none" spc="0" normalizeH="0" baseline="0" noProof="0" dirty="0">
                  <a:ln>
                    <a:noFill/>
                  </a:ln>
                  <a:solidFill>
                    <a:srgbClr val="005294"/>
                  </a:solidFill>
                  <a:effectLst/>
                  <a:uLnTx/>
                  <a:uFillTx/>
                  <a:latin typeface="+mn-lt"/>
                  <a:ea typeface="+mn-ea"/>
                  <a:cs typeface="+mn-cs"/>
                </a:rPr>
                <a:t>0.4%</a:t>
              </a:r>
              <a:endParaRPr kumimoji="0" lang="en-GB" sz="1400" b="0" i="0" u="none" strike="noStrike" kern="1200" cap="none" spc="-70" normalizeH="0" baseline="0" noProof="0" dirty="0">
                <a:ln>
                  <a:noFill/>
                </a:ln>
                <a:solidFill>
                  <a:srgbClr val="005294"/>
                </a:solidFill>
                <a:effectLst/>
                <a:uLnTx/>
                <a:uFillTx/>
                <a:latin typeface="+mn-lt"/>
                <a:ea typeface="+mn-ea"/>
                <a:cs typeface="+mn-cs"/>
              </a:endParaRPr>
            </a:p>
          </p:txBody>
        </p:sp>
        <p:sp>
          <p:nvSpPr>
            <p:cNvPr id="542" name="Content Placeholder 2"/>
            <p:cNvSpPr txBox="1">
              <a:spLocks/>
            </p:cNvSpPr>
            <p:nvPr/>
          </p:nvSpPr>
          <p:spPr>
            <a:xfrm>
              <a:off x="5153892" y="4616407"/>
              <a:ext cx="3610244" cy="289484"/>
            </a:xfrm>
            <a:prstGeom prst="rect">
              <a:avLst/>
            </a:prstGeom>
            <a:noFill/>
          </p:spPr>
          <p:txBody>
            <a:bodyPr vert="horz" lIns="91440" tIns="45720" rIns="91440" bIns="45720" rtlCol="0" anchor="ctr">
              <a:no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9875" marR="0" lvl="0" indent="-269875" algn="l" defTabSz="457200" rtl="0" eaLnBrk="1" fontAlgn="auto" latinLnBrk="0" hangingPunct="1">
                <a:lnSpc>
                  <a:spcPct val="100000"/>
                </a:lnSpc>
                <a:spcBef>
                  <a:spcPct val="20000"/>
                </a:spcBef>
                <a:spcAft>
                  <a:spcPts val="0"/>
                </a:spcAft>
                <a:buClr>
                  <a:srgbClr val="005294"/>
                </a:buClr>
                <a:buSzTx/>
                <a:buFont typeface="Arial"/>
                <a:buChar char="•"/>
                <a:tabLst/>
                <a:defRPr/>
              </a:pPr>
              <a:r>
                <a:rPr kumimoji="0" lang="en-GB" sz="1400" b="0" i="0" u="none" strike="noStrike" kern="1200" cap="none" spc="0" normalizeH="0" baseline="0" noProof="0" dirty="0">
                  <a:ln>
                    <a:noFill/>
                  </a:ln>
                  <a:solidFill>
                    <a:srgbClr val="005294"/>
                  </a:solidFill>
                  <a:effectLst/>
                  <a:uLnTx/>
                  <a:uFillTx/>
                  <a:latin typeface="+mn-lt"/>
                  <a:ea typeface="+mn-ea"/>
                  <a:cs typeface="+mn-cs"/>
                </a:rPr>
                <a:t>Incidence of non-fatal MI: </a:t>
              </a:r>
              <a:r>
                <a:rPr kumimoji="0" lang="en-GB" sz="1400" b="1" i="0" u="none" strike="noStrike" kern="1200" cap="none" spc="0" normalizeH="0" baseline="0" noProof="0" dirty="0">
                  <a:ln>
                    <a:noFill/>
                  </a:ln>
                  <a:solidFill>
                    <a:srgbClr val="005294"/>
                  </a:solidFill>
                  <a:effectLst/>
                  <a:uLnTx/>
                  <a:uFillTx/>
                  <a:latin typeface="+mn-lt"/>
                  <a:ea typeface="+mn-ea"/>
                  <a:cs typeface="+mn-cs"/>
                </a:rPr>
                <a:t>5.7%</a:t>
              </a:r>
              <a:endParaRPr kumimoji="0" lang="en-GB" sz="1400" b="0" i="0" u="none" strike="noStrike" kern="1200" cap="none" spc="-70" normalizeH="0" baseline="0" noProof="0" dirty="0">
                <a:ln>
                  <a:noFill/>
                </a:ln>
                <a:solidFill>
                  <a:srgbClr val="005294"/>
                </a:solidFill>
                <a:effectLst/>
                <a:uLnTx/>
                <a:uFillTx/>
                <a:latin typeface="+mn-lt"/>
                <a:ea typeface="+mn-ea"/>
                <a:cs typeface="+mn-cs"/>
              </a:endParaRPr>
            </a:p>
          </p:txBody>
        </p:sp>
        <p:sp>
          <p:nvSpPr>
            <p:cNvPr id="546" name="Content Placeholder 2"/>
            <p:cNvSpPr txBox="1">
              <a:spLocks/>
            </p:cNvSpPr>
            <p:nvPr/>
          </p:nvSpPr>
          <p:spPr>
            <a:xfrm>
              <a:off x="400647" y="5192312"/>
              <a:ext cx="3610244" cy="502898"/>
            </a:xfrm>
            <a:prstGeom prst="rect">
              <a:avLst/>
            </a:prstGeom>
            <a:noFill/>
          </p:spPr>
          <p:txBody>
            <a:bodyPr vert="horz" lIns="91440" tIns="45720" rIns="91440" bIns="45720" rtlCol="0" anchor="ctr">
              <a:no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9875" marR="0" lvl="0" indent="-269875" algn="l" defTabSz="457200" rtl="0" eaLnBrk="1" fontAlgn="auto" latinLnBrk="0" hangingPunct="1">
                <a:lnSpc>
                  <a:spcPct val="100000"/>
                </a:lnSpc>
                <a:spcBef>
                  <a:spcPct val="20000"/>
                </a:spcBef>
                <a:spcAft>
                  <a:spcPts val="0"/>
                </a:spcAft>
                <a:buClr>
                  <a:prstClr val="white"/>
                </a:buClr>
                <a:buSzTx/>
                <a:buFont typeface="Arial"/>
                <a:buChar char="•"/>
                <a:tabLst/>
                <a:defRPr/>
              </a:pPr>
              <a:r>
                <a:rPr kumimoji="0" lang="en-GB" sz="1400" b="0" i="0" u="none" strike="noStrike" kern="1200" cap="none" spc="0" normalizeH="0" baseline="0" noProof="0" dirty="0">
                  <a:ln>
                    <a:noFill/>
                  </a:ln>
                  <a:solidFill>
                    <a:prstClr val="white"/>
                  </a:solidFill>
                  <a:effectLst/>
                  <a:uLnTx/>
                  <a:uFillTx/>
                  <a:latin typeface="+mn-lt"/>
                  <a:ea typeface="+mn-ea"/>
                  <a:cs typeface="+mn-cs"/>
                </a:rPr>
                <a:t>Mortality: </a:t>
              </a:r>
              <a:r>
                <a:rPr kumimoji="0" lang="en-GB" sz="1400" b="1" i="0" u="none" strike="noStrike" kern="1200" cap="none" spc="0" normalizeH="0" baseline="0" noProof="0" dirty="0">
                  <a:ln>
                    <a:noFill/>
                  </a:ln>
                  <a:solidFill>
                    <a:prstClr val="white"/>
                  </a:solidFill>
                  <a:effectLst/>
                  <a:uLnTx/>
                  <a:uFillTx/>
                  <a:latin typeface="+mn-lt"/>
                  <a:ea typeface="+mn-ea"/>
                  <a:cs typeface="+mn-cs"/>
                </a:rPr>
                <a:t>7.4%</a:t>
              </a:r>
            </a:p>
          </p:txBody>
        </p:sp>
        <p:sp>
          <p:nvSpPr>
            <p:cNvPr id="549" name="Content Placeholder 2"/>
            <p:cNvSpPr txBox="1">
              <a:spLocks/>
            </p:cNvSpPr>
            <p:nvPr/>
          </p:nvSpPr>
          <p:spPr>
            <a:xfrm>
              <a:off x="5153892" y="5192312"/>
              <a:ext cx="3610244" cy="502898"/>
            </a:xfrm>
            <a:prstGeom prst="rect">
              <a:avLst/>
            </a:prstGeom>
            <a:noFill/>
          </p:spPr>
          <p:txBody>
            <a:bodyPr vert="horz" lIns="91440" tIns="45720" rIns="91440" bIns="45720" rtlCol="0" anchor="ctr">
              <a:noAutofit/>
            </a:bodyPr>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9875" marR="0" lvl="0" indent="-269875" algn="l" defTabSz="457200" rtl="0" eaLnBrk="1" fontAlgn="auto" latinLnBrk="0" hangingPunct="1">
                <a:lnSpc>
                  <a:spcPct val="100000"/>
                </a:lnSpc>
                <a:spcBef>
                  <a:spcPct val="20000"/>
                </a:spcBef>
                <a:spcAft>
                  <a:spcPts val="0"/>
                </a:spcAft>
                <a:buClr>
                  <a:prstClr val="white"/>
                </a:buClr>
                <a:buSzTx/>
                <a:buFont typeface="Arial"/>
                <a:buChar char="•"/>
                <a:tabLst/>
                <a:defRPr/>
              </a:pPr>
              <a:r>
                <a:rPr kumimoji="0" lang="en-GB" sz="1400" b="0" i="0" u="none" strike="noStrike" kern="1200" cap="none" spc="0" normalizeH="0" baseline="0" noProof="0" dirty="0">
                  <a:ln>
                    <a:noFill/>
                  </a:ln>
                  <a:solidFill>
                    <a:prstClr val="white"/>
                  </a:solidFill>
                  <a:effectLst/>
                  <a:uLnTx/>
                  <a:uFillTx/>
                  <a:latin typeface="+mn-lt"/>
                  <a:ea typeface="+mn-ea"/>
                  <a:cs typeface="+mn-cs"/>
                </a:rPr>
                <a:t>Mortality: </a:t>
              </a:r>
              <a:r>
                <a:rPr kumimoji="0" lang="en-GB" sz="1400" b="1" i="0" u="none" strike="noStrike" kern="1200" cap="none" spc="0" normalizeH="0" baseline="0" noProof="0" dirty="0">
                  <a:ln>
                    <a:noFill/>
                  </a:ln>
                  <a:solidFill>
                    <a:prstClr val="white"/>
                  </a:solidFill>
                  <a:effectLst/>
                  <a:uLnTx/>
                  <a:uFillTx/>
                  <a:latin typeface="+mn-lt"/>
                  <a:ea typeface="+mn-ea"/>
                  <a:cs typeface="+mn-cs"/>
                </a:rPr>
                <a:t>16.1%</a:t>
              </a:r>
            </a:p>
          </p:txBody>
        </p:sp>
        <p:sp>
          <p:nvSpPr>
            <p:cNvPr id="15" name="Rectangle 14"/>
            <p:cNvSpPr/>
            <p:nvPr/>
          </p:nvSpPr>
          <p:spPr>
            <a:xfrm>
              <a:off x="4010891" y="1888436"/>
              <a:ext cx="1143001" cy="3909054"/>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509" name="Group 508"/>
            <p:cNvGrpSpPr/>
            <p:nvPr/>
          </p:nvGrpSpPr>
          <p:grpSpPr>
            <a:xfrm>
              <a:off x="4149265" y="2487206"/>
              <a:ext cx="845471" cy="749358"/>
              <a:chOff x="1005242" y="4873860"/>
              <a:chExt cx="614832" cy="544938"/>
            </a:xfrm>
            <a:effectLst>
              <a:outerShdw blurRad="76200" dir="18900000" sy="23000" kx="-1200000" algn="bl" rotWithShape="0">
                <a:prstClr val="black">
                  <a:alpha val="20000"/>
                </a:prstClr>
              </a:outerShdw>
            </a:effectLst>
          </p:grpSpPr>
          <p:grpSp>
            <p:nvGrpSpPr>
              <p:cNvPr id="518" name="Group 517"/>
              <p:cNvGrpSpPr/>
              <p:nvPr/>
            </p:nvGrpSpPr>
            <p:grpSpPr>
              <a:xfrm>
                <a:off x="1058779" y="4948517"/>
                <a:ext cx="498249" cy="376518"/>
                <a:chOff x="1058779" y="4948517"/>
                <a:chExt cx="498249" cy="376518"/>
              </a:xfrm>
            </p:grpSpPr>
            <p:grpSp>
              <p:nvGrpSpPr>
                <p:cNvPr id="522" name="Group 521"/>
                <p:cNvGrpSpPr/>
                <p:nvPr/>
              </p:nvGrpSpPr>
              <p:grpSpPr>
                <a:xfrm>
                  <a:off x="1058779" y="4948517"/>
                  <a:ext cx="498249" cy="376518"/>
                  <a:chOff x="1058779" y="4948517"/>
                  <a:chExt cx="498249" cy="376518"/>
                </a:xfrm>
              </p:grpSpPr>
              <p:sp>
                <p:nvSpPr>
                  <p:cNvPr id="524" name="Freeform 523"/>
                  <p:cNvSpPr/>
                  <p:nvPr/>
                </p:nvSpPr>
                <p:spPr>
                  <a:xfrm>
                    <a:off x="1058779" y="4954180"/>
                    <a:ext cx="498249" cy="370855"/>
                  </a:xfrm>
                  <a:custGeom>
                    <a:avLst/>
                    <a:gdLst>
                      <a:gd name="connsiteX0" fmla="*/ 288758 w 498249"/>
                      <a:gd name="connsiteY0" fmla="*/ 0 h 370855"/>
                      <a:gd name="connsiteX1" fmla="*/ 220815 w 498249"/>
                      <a:gd name="connsiteY1" fmla="*/ 42464 h 370855"/>
                      <a:gd name="connsiteX2" fmla="*/ 155703 w 498249"/>
                      <a:gd name="connsiteY2" fmla="*/ 59450 h 370855"/>
                      <a:gd name="connsiteX3" fmla="*/ 87760 w 498249"/>
                      <a:gd name="connsiteY3" fmla="*/ 73605 h 370855"/>
                      <a:gd name="connsiteX4" fmla="*/ 39633 w 498249"/>
                      <a:gd name="connsiteY4" fmla="*/ 118900 h 370855"/>
                      <a:gd name="connsiteX5" fmla="*/ 14155 w 498249"/>
                      <a:gd name="connsiteY5" fmla="*/ 158533 h 370855"/>
                      <a:gd name="connsiteX6" fmla="*/ 0 w 498249"/>
                      <a:gd name="connsiteY6" fmla="*/ 209491 h 370855"/>
                      <a:gd name="connsiteX7" fmla="*/ 8493 w 498249"/>
                      <a:gd name="connsiteY7" fmla="*/ 271772 h 370855"/>
                      <a:gd name="connsiteX8" fmla="*/ 39633 w 498249"/>
                      <a:gd name="connsiteY8" fmla="*/ 322729 h 370855"/>
                      <a:gd name="connsiteX9" fmla="*/ 93422 w 498249"/>
                      <a:gd name="connsiteY9" fmla="*/ 353870 h 370855"/>
                      <a:gd name="connsiteX10" fmla="*/ 150041 w 498249"/>
                      <a:gd name="connsiteY10" fmla="*/ 370855 h 370855"/>
                      <a:gd name="connsiteX11" fmla="*/ 215153 w 498249"/>
                      <a:gd name="connsiteY11" fmla="*/ 370855 h 370855"/>
                      <a:gd name="connsiteX12" fmla="*/ 257617 w 498249"/>
                      <a:gd name="connsiteY12" fmla="*/ 359531 h 370855"/>
                      <a:gd name="connsiteX13" fmla="*/ 268941 w 498249"/>
                      <a:gd name="connsiteY13" fmla="*/ 336884 h 370855"/>
                      <a:gd name="connsiteX14" fmla="*/ 294420 w 498249"/>
                      <a:gd name="connsiteY14" fmla="*/ 311405 h 370855"/>
                      <a:gd name="connsiteX15" fmla="*/ 294420 w 498249"/>
                      <a:gd name="connsiteY15" fmla="*/ 271772 h 370855"/>
                      <a:gd name="connsiteX16" fmla="*/ 314236 w 498249"/>
                      <a:gd name="connsiteY16" fmla="*/ 234969 h 370855"/>
                      <a:gd name="connsiteX17" fmla="*/ 314236 w 498249"/>
                      <a:gd name="connsiteY17" fmla="*/ 206660 h 370855"/>
                      <a:gd name="connsiteX18" fmla="*/ 311406 w 498249"/>
                      <a:gd name="connsiteY18" fmla="*/ 186843 h 370855"/>
                      <a:gd name="connsiteX19" fmla="*/ 319898 w 498249"/>
                      <a:gd name="connsiteY19" fmla="*/ 172688 h 370855"/>
                      <a:gd name="connsiteX20" fmla="*/ 478432 w 498249"/>
                      <a:gd name="connsiteY20" fmla="*/ 175519 h 370855"/>
                      <a:gd name="connsiteX21" fmla="*/ 498249 w 498249"/>
                      <a:gd name="connsiteY21" fmla="*/ 155702 h 370855"/>
                      <a:gd name="connsiteX22" fmla="*/ 498249 w 498249"/>
                      <a:gd name="connsiteY22" fmla="*/ 135886 h 370855"/>
                      <a:gd name="connsiteX23" fmla="*/ 478432 w 498249"/>
                      <a:gd name="connsiteY23" fmla="*/ 121731 h 370855"/>
                      <a:gd name="connsiteX24" fmla="*/ 232139 w 498249"/>
                      <a:gd name="connsiteY24" fmla="*/ 118900 h 370855"/>
                      <a:gd name="connsiteX25" fmla="*/ 223646 w 498249"/>
                      <a:gd name="connsiteY25" fmla="*/ 107576 h 370855"/>
                      <a:gd name="connsiteX26" fmla="*/ 234970 w 498249"/>
                      <a:gd name="connsiteY26" fmla="*/ 93421 h 370855"/>
                      <a:gd name="connsiteX27" fmla="*/ 271772 w 498249"/>
                      <a:gd name="connsiteY27" fmla="*/ 73605 h 370855"/>
                      <a:gd name="connsiteX28" fmla="*/ 288758 w 498249"/>
                      <a:gd name="connsiteY28" fmla="*/ 0 h 37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8249" h="370855">
                        <a:moveTo>
                          <a:pt x="288758" y="0"/>
                        </a:moveTo>
                        <a:lnTo>
                          <a:pt x="220815" y="42464"/>
                        </a:lnTo>
                        <a:lnTo>
                          <a:pt x="155703" y="59450"/>
                        </a:lnTo>
                        <a:lnTo>
                          <a:pt x="87760" y="73605"/>
                        </a:lnTo>
                        <a:lnTo>
                          <a:pt x="39633" y="118900"/>
                        </a:lnTo>
                        <a:lnTo>
                          <a:pt x="14155" y="158533"/>
                        </a:lnTo>
                        <a:lnTo>
                          <a:pt x="0" y="209491"/>
                        </a:lnTo>
                        <a:lnTo>
                          <a:pt x="8493" y="271772"/>
                        </a:lnTo>
                        <a:lnTo>
                          <a:pt x="39633" y="322729"/>
                        </a:lnTo>
                        <a:lnTo>
                          <a:pt x="93422" y="353870"/>
                        </a:lnTo>
                        <a:lnTo>
                          <a:pt x="150041" y="370855"/>
                        </a:lnTo>
                        <a:lnTo>
                          <a:pt x="215153" y="370855"/>
                        </a:lnTo>
                        <a:lnTo>
                          <a:pt x="257617" y="359531"/>
                        </a:lnTo>
                        <a:lnTo>
                          <a:pt x="268941" y="336884"/>
                        </a:lnTo>
                        <a:lnTo>
                          <a:pt x="294420" y="311405"/>
                        </a:lnTo>
                        <a:lnTo>
                          <a:pt x="294420" y="271772"/>
                        </a:lnTo>
                        <a:lnTo>
                          <a:pt x="314236" y="234969"/>
                        </a:lnTo>
                        <a:lnTo>
                          <a:pt x="314236" y="206660"/>
                        </a:lnTo>
                        <a:lnTo>
                          <a:pt x="311406" y="186843"/>
                        </a:lnTo>
                        <a:lnTo>
                          <a:pt x="319898" y="172688"/>
                        </a:lnTo>
                        <a:lnTo>
                          <a:pt x="478432" y="175519"/>
                        </a:lnTo>
                        <a:lnTo>
                          <a:pt x="498249" y="155702"/>
                        </a:lnTo>
                        <a:lnTo>
                          <a:pt x="498249" y="135886"/>
                        </a:lnTo>
                        <a:lnTo>
                          <a:pt x="478432" y="121731"/>
                        </a:lnTo>
                        <a:lnTo>
                          <a:pt x="232139" y="118900"/>
                        </a:lnTo>
                        <a:lnTo>
                          <a:pt x="223646" y="107576"/>
                        </a:lnTo>
                        <a:lnTo>
                          <a:pt x="234970" y="93421"/>
                        </a:lnTo>
                        <a:lnTo>
                          <a:pt x="271772" y="73605"/>
                        </a:lnTo>
                        <a:lnTo>
                          <a:pt x="288758"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525" name="Freeform 524"/>
                  <p:cNvSpPr/>
                  <p:nvPr/>
                </p:nvSpPr>
                <p:spPr>
                  <a:xfrm>
                    <a:off x="1313566" y="4948517"/>
                    <a:ext cx="48126" cy="62282"/>
                  </a:xfrm>
                  <a:custGeom>
                    <a:avLst/>
                    <a:gdLst>
                      <a:gd name="connsiteX0" fmla="*/ 48126 w 48126"/>
                      <a:gd name="connsiteY0" fmla="*/ 0 h 62282"/>
                      <a:gd name="connsiteX1" fmla="*/ 39633 w 48126"/>
                      <a:gd name="connsiteY1" fmla="*/ 62282 h 62282"/>
                      <a:gd name="connsiteX2" fmla="*/ 0 w 48126"/>
                      <a:gd name="connsiteY2" fmla="*/ 45296 h 62282"/>
                      <a:gd name="connsiteX3" fmla="*/ 48126 w 48126"/>
                      <a:gd name="connsiteY3" fmla="*/ 0 h 62282"/>
                    </a:gdLst>
                    <a:ahLst/>
                    <a:cxnLst>
                      <a:cxn ang="0">
                        <a:pos x="connsiteX0" y="connsiteY0"/>
                      </a:cxn>
                      <a:cxn ang="0">
                        <a:pos x="connsiteX1" y="connsiteY1"/>
                      </a:cxn>
                      <a:cxn ang="0">
                        <a:pos x="connsiteX2" y="connsiteY2"/>
                      </a:cxn>
                      <a:cxn ang="0">
                        <a:pos x="connsiteX3" y="connsiteY3"/>
                      </a:cxn>
                    </a:cxnLst>
                    <a:rect l="l" t="t" r="r" b="b"/>
                    <a:pathLst>
                      <a:path w="48126" h="62282">
                        <a:moveTo>
                          <a:pt x="48126" y="0"/>
                        </a:moveTo>
                        <a:lnTo>
                          <a:pt x="39633" y="62282"/>
                        </a:lnTo>
                        <a:lnTo>
                          <a:pt x="0" y="45296"/>
                        </a:lnTo>
                        <a:lnTo>
                          <a:pt x="4812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sp>
              <p:nvSpPr>
                <p:cNvPr id="523" name="Freeform 522"/>
                <p:cNvSpPr/>
                <p:nvPr/>
              </p:nvSpPr>
              <p:spPr>
                <a:xfrm>
                  <a:off x="1310261" y="4970691"/>
                  <a:ext cx="48126" cy="62282"/>
                </a:xfrm>
                <a:custGeom>
                  <a:avLst/>
                  <a:gdLst>
                    <a:gd name="connsiteX0" fmla="*/ 48126 w 48126"/>
                    <a:gd name="connsiteY0" fmla="*/ 0 h 62282"/>
                    <a:gd name="connsiteX1" fmla="*/ 39633 w 48126"/>
                    <a:gd name="connsiteY1" fmla="*/ 62282 h 62282"/>
                    <a:gd name="connsiteX2" fmla="*/ 0 w 48126"/>
                    <a:gd name="connsiteY2" fmla="*/ 45296 h 62282"/>
                    <a:gd name="connsiteX3" fmla="*/ 48126 w 48126"/>
                    <a:gd name="connsiteY3" fmla="*/ 0 h 62282"/>
                  </a:gdLst>
                  <a:ahLst/>
                  <a:cxnLst>
                    <a:cxn ang="0">
                      <a:pos x="connsiteX0" y="connsiteY0"/>
                    </a:cxn>
                    <a:cxn ang="0">
                      <a:pos x="connsiteX1" y="connsiteY1"/>
                    </a:cxn>
                    <a:cxn ang="0">
                      <a:pos x="connsiteX2" y="connsiteY2"/>
                    </a:cxn>
                    <a:cxn ang="0">
                      <a:pos x="connsiteX3" y="connsiteY3"/>
                    </a:cxn>
                  </a:cxnLst>
                  <a:rect l="l" t="t" r="r" b="b"/>
                  <a:pathLst>
                    <a:path w="48126" h="62282">
                      <a:moveTo>
                        <a:pt x="48126" y="0"/>
                      </a:moveTo>
                      <a:lnTo>
                        <a:pt x="39633" y="62282"/>
                      </a:lnTo>
                      <a:lnTo>
                        <a:pt x="0" y="45296"/>
                      </a:lnTo>
                      <a:lnTo>
                        <a:pt x="4812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grpSp>
            <p:nvGrpSpPr>
              <p:cNvPr id="519" name="Group 518"/>
              <p:cNvGrpSpPr/>
              <p:nvPr/>
            </p:nvGrpSpPr>
            <p:grpSpPr>
              <a:xfrm>
                <a:off x="1005242" y="4873860"/>
                <a:ext cx="614832" cy="544938"/>
                <a:chOff x="1005242" y="4873860"/>
                <a:chExt cx="614832" cy="544938"/>
              </a:xfrm>
            </p:grpSpPr>
            <p:sp>
              <p:nvSpPr>
                <p:cNvPr id="520" name="Freeform 519"/>
                <p:cNvSpPr/>
                <p:nvPr/>
              </p:nvSpPr>
              <p:spPr>
                <a:xfrm>
                  <a:off x="1474447" y="5182986"/>
                  <a:ext cx="90378" cy="130725"/>
                </a:xfrm>
                <a:custGeom>
                  <a:avLst/>
                  <a:gdLst>
                    <a:gd name="connsiteX0" fmla="*/ 312234 w 624468"/>
                    <a:gd name="connsiteY0" fmla="*/ 0 h 903248"/>
                    <a:gd name="connsiteX1" fmla="*/ 22303 w 624468"/>
                    <a:gd name="connsiteY1" fmla="*/ 501805 h 903248"/>
                    <a:gd name="connsiteX2" fmla="*/ 0 w 624468"/>
                    <a:gd name="connsiteY2" fmla="*/ 624468 h 903248"/>
                    <a:gd name="connsiteX3" fmla="*/ 66907 w 624468"/>
                    <a:gd name="connsiteY3" fmla="*/ 814039 h 903248"/>
                    <a:gd name="connsiteX4" fmla="*/ 211873 w 624468"/>
                    <a:gd name="connsiteY4" fmla="*/ 903248 h 903248"/>
                    <a:gd name="connsiteX5" fmla="*/ 412595 w 624468"/>
                    <a:gd name="connsiteY5" fmla="*/ 903248 h 903248"/>
                    <a:gd name="connsiteX6" fmla="*/ 568712 w 624468"/>
                    <a:gd name="connsiteY6" fmla="*/ 791736 h 903248"/>
                    <a:gd name="connsiteX7" fmla="*/ 624468 w 624468"/>
                    <a:gd name="connsiteY7" fmla="*/ 669073 h 903248"/>
                    <a:gd name="connsiteX8" fmla="*/ 624468 w 624468"/>
                    <a:gd name="connsiteY8" fmla="*/ 535258 h 903248"/>
                    <a:gd name="connsiteX9" fmla="*/ 312234 w 624468"/>
                    <a:gd name="connsiteY9" fmla="*/ 0 h 90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468" h="903248">
                      <a:moveTo>
                        <a:pt x="312234" y="0"/>
                      </a:moveTo>
                      <a:lnTo>
                        <a:pt x="22303" y="501805"/>
                      </a:lnTo>
                      <a:lnTo>
                        <a:pt x="0" y="624468"/>
                      </a:lnTo>
                      <a:lnTo>
                        <a:pt x="66907" y="814039"/>
                      </a:lnTo>
                      <a:lnTo>
                        <a:pt x="211873" y="903248"/>
                      </a:lnTo>
                      <a:lnTo>
                        <a:pt x="412595" y="903248"/>
                      </a:lnTo>
                      <a:lnTo>
                        <a:pt x="568712" y="791736"/>
                      </a:lnTo>
                      <a:lnTo>
                        <a:pt x="624468" y="669073"/>
                      </a:lnTo>
                      <a:lnTo>
                        <a:pt x="624468" y="535258"/>
                      </a:lnTo>
                      <a:lnTo>
                        <a:pt x="312234" y="0"/>
                      </a:lnTo>
                      <a:close/>
                    </a:path>
                  </a:pathLst>
                </a:cu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pic>
              <p:nvPicPr>
                <p:cNvPr id="521" name="Picture 14"/>
                <p:cNvPicPr>
                  <a:picLocks noChangeAspect="1" noChangeArrowheads="1"/>
                </p:cNvPicPr>
                <p:nvPr/>
              </p:nvPicPr>
              <p:blipFill>
                <a:blip r:embed="rId3" cstate="print">
                  <a:clrChange>
                    <a:clrFrom>
                      <a:srgbClr val="FAFAFA"/>
                    </a:clrFrom>
                    <a:clrTo>
                      <a:srgbClr val="FAFAFA">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5242" y="4873860"/>
                  <a:ext cx="614832" cy="54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526" name="Picture 4"/>
            <p:cNvPicPr>
              <a:picLocks noChangeAspect="1" noChangeArrowheads="1"/>
            </p:cNvPicPr>
            <p:nvPr/>
          </p:nvPicPr>
          <p:blipFill>
            <a:blip r:embed="rId4" cstate="print">
              <a:clrChange>
                <a:clrFrom>
                  <a:srgbClr val="FAFAFA"/>
                </a:clrFrom>
                <a:clrTo>
                  <a:srgbClr val="FAFAFA">
                    <a:alpha val="0"/>
                  </a:srgbClr>
                </a:clrTo>
              </a:clrChange>
              <a:duotone>
                <a:schemeClr val="accent1">
                  <a:shade val="45000"/>
                  <a:satMod val="135000"/>
                </a:schemeClr>
                <a:prstClr val="white"/>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387728" y="5153964"/>
              <a:ext cx="389326" cy="602175"/>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8" name="Group 27"/>
            <p:cNvGrpSpPr/>
            <p:nvPr/>
          </p:nvGrpSpPr>
          <p:grpSpPr>
            <a:xfrm>
              <a:off x="4303670" y="4481484"/>
              <a:ext cx="557442" cy="529515"/>
              <a:chOff x="4303670" y="4501362"/>
              <a:chExt cx="557442" cy="529515"/>
            </a:xfrm>
            <a:effectLst>
              <a:outerShdw blurRad="50800" dist="38100" dir="2700000" algn="tl" rotWithShape="0">
                <a:prstClr val="black">
                  <a:alpha val="40000"/>
                </a:prstClr>
              </a:outerShdw>
            </a:effectLst>
          </p:grpSpPr>
          <p:sp>
            <p:nvSpPr>
              <p:cNvPr id="26" name="Oval 25"/>
              <p:cNvSpPr/>
              <p:nvPr/>
            </p:nvSpPr>
            <p:spPr>
              <a:xfrm>
                <a:off x="4351730" y="4540725"/>
                <a:ext cx="454534" cy="418692"/>
              </a:xfrm>
              <a:custGeom>
                <a:avLst/>
                <a:gdLst/>
                <a:ahLst/>
                <a:cxnLst/>
                <a:rect l="l" t="t" r="r" b="b"/>
                <a:pathLst>
                  <a:path w="454534" h="418692">
                    <a:moveTo>
                      <a:pt x="129413" y="0"/>
                    </a:moveTo>
                    <a:cubicBezTo>
                      <a:pt x="169214" y="0"/>
                      <a:pt x="204818" y="17967"/>
                      <a:pt x="227267" y="47315"/>
                    </a:cubicBezTo>
                    <a:cubicBezTo>
                      <a:pt x="249717" y="17967"/>
                      <a:pt x="285321" y="0"/>
                      <a:pt x="325121" y="0"/>
                    </a:cubicBezTo>
                    <a:cubicBezTo>
                      <a:pt x="396594" y="0"/>
                      <a:pt x="454534" y="57940"/>
                      <a:pt x="454534" y="129413"/>
                    </a:cubicBezTo>
                    <a:cubicBezTo>
                      <a:pt x="454534" y="191968"/>
                      <a:pt x="410151" y="244156"/>
                      <a:pt x="350640" y="253674"/>
                    </a:cubicBezTo>
                    <a:lnTo>
                      <a:pt x="229895" y="418692"/>
                    </a:lnTo>
                    <a:lnTo>
                      <a:pt x="123780" y="257689"/>
                    </a:lnTo>
                    <a:cubicBezTo>
                      <a:pt x="54897" y="255732"/>
                      <a:pt x="0" y="198984"/>
                      <a:pt x="0" y="129413"/>
                    </a:cubicBezTo>
                    <a:cubicBezTo>
                      <a:pt x="0" y="57940"/>
                      <a:pt x="57940" y="0"/>
                      <a:pt x="129413" y="0"/>
                    </a:cubicBez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pic>
            <p:nvPicPr>
              <p:cNvPr id="530" name="Picture 2"/>
              <p:cNvPicPr>
                <a:picLocks noChangeAspect="1" noChangeArrowheads="1"/>
              </p:cNvPicPr>
              <p:nvPr/>
            </p:nvPicPr>
            <p:blipFill>
              <a:blip r:embed="rId6">
                <a:clrChange>
                  <a:clrFrom>
                    <a:srgbClr val="FAFAFA"/>
                  </a:clrFrom>
                  <a:clrTo>
                    <a:srgbClr val="FAFAFA">
                      <a:alpha val="0"/>
                    </a:srgbClr>
                  </a:clrTo>
                </a:clrChange>
                <a:duotone>
                  <a:schemeClr val="accent1">
                    <a:shade val="45000"/>
                    <a:satMod val="135000"/>
                  </a:schemeClr>
                  <a:prstClr val="white"/>
                </a:duoton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303670" y="4501362"/>
                <a:ext cx="557442" cy="529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38" name="Picture 537"/>
            <p:cNvPicPr>
              <a:picLocks noChangeAspect="1" noChangeArrowheads="1"/>
            </p:cNvPicPr>
            <p:nvPr/>
          </p:nvPicPr>
          <p:blipFill>
            <a:blip r:embed="rId8" cstate="print">
              <a:clrChange>
                <a:clrFrom>
                  <a:srgbClr val="FAFAFA"/>
                </a:clrFrom>
                <a:clrTo>
                  <a:srgbClr val="FAFAFA">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01969" y="3852878"/>
              <a:ext cx="437588" cy="36164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4049920" y="3901905"/>
              <a:ext cx="658021" cy="306123"/>
              <a:chOff x="4033945" y="3613571"/>
              <a:chExt cx="1076110" cy="500625"/>
            </a:xfrm>
            <a:effectLst>
              <a:outerShdw blurRad="50800" dist="38100" dir="2700000" algn="tl" rotWithShape="0">
                <a:prstClr val="black">
                  <a:alpha val="40000"/>
                </a:prstClr>
              </a:outerShdw>
            </a:effectLst>
          </p:grpSpPr>
          <p:sp>
            <p:nvSpPr>
              <p:cNvPr id="512" name="Freeform 511"/>
              <p:cNvSpPr/>
              <p:nvPr/>
            </p:nvSpPr>
            <p:spPr>
              <a:xfrm>
                <a:off x="4459705" y="3716676"/>
                <a:ext cx="230057" cy="332761"/>
              </a:xfrm>
              <a:custGeom>
                <a:avLst/>
                <a:gdLst>
                  <a:gd name="connsiteX0" fmla="*/ 312234 w 624468"/>
                  <a:gd name="connsiteY0" fmla="*/ 0 h 903248"/>
                  <a:gd name="connsiteX1" fmla="*/ 22303 w 624468"/>
                  <a:gd name="connsiteY1" fmla="*/ 501805 h 903248"/>
                  <a:gd name="connsiteX2" fmla="*/ 0 w 624468"/>
                  <a:gd name="connsiteY2" fmla="*/ 624468 h 903248"/>
                  <a:gd name="connsiteX3" fmla="*/ 66907 w 624468"/>
                  <a:gd name="connsiteY3" fmla="*/ 814039 h 903248"/>
                  <a:gd name="connsiteX4" fmla="*/ 211873 w 624468"/>
                  <a:gd name="connsiteY4" fmla="*/ 903248 h 903248"/>
                  <a:gd name="connsiteX5" fmla="*/ 412595 w 624468"/>
                  <a:gd name="connsiteY5" fmla="*/ 903248 h 903248"/>
                  <a:gd name="connsiteX6" fmla="*/ 568712 w 624468"/>
                  <a:gd name="connsiteY6" fmla="*/ 791736 h 903248"/>
                  <a:gd name="connsiteX7" fmla="*/ 624468 w 624468"/>
                  <a:gd name="connsiteY7" fmla="*/ 669073 h 903248"/>
                  <a:gd name="connsiteX8" fmla="*/ 624468 w 624468"/>
                  <a:gd name="connsiteY8" fmla="*/ 535258 h 903248"/>
                  <a:gd name="connsiteX9" fmla="*/ 312234 w 624468"/>
                  <a:gd name="connsiteY9" fmla="*/ 0 h 90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468" h="903248">
                    <a:moveTo>
                      <a:pt x="312234" y="0"/>
                    </a:moveTo>
                    <a:lnTo>
                      <a:pt x="22303" y="501805"/>
                    </a:lnTo>
                    <a:lnTo>
                      <a:pt x="0" y="624468"/>
                    </a:lnTo>
                    <a:lnTo>
                      <a:pt x="66907" y="814039"/>
                    </a:lnTo>
                    <a:lnTo>
                      <a:pt x="211873" y="903248"/>
                    </a:lnTo>
                    <a:lnTo>
                      <a:pt x="412595" y="903248"/>
                    </a:lnTo>
                    <a:lnTo>
                      <a:pt x="568712" y="791736"/>
                    </a:lnTo>
                    <a:lnTo>
                      <a:pt x="624468" y="669073"/>
                    </a:lnTo>
                    <a:lnTo>
                      <a:pt x="624468" y="535258"/>
                    </a:lnTo>
                    <a:lnTo>
                      <a:pt x="312234"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514" name="Freeform 513"/>
              <p:cNvSpPr/>
              <p:nvPr/>
            </p:nvSpPr>
            <p:spPr>
              <a:xfrm>
                <a:off x="4124210" y="3718044"/>
                <a:ext cx="230057" cy="332761"/>
              </a:xfrm>
              <a:custGeom>
                <a:avLst/>
                <a:gdLst>
                  <a:gd name="connsiteX0" fmla="*/ 312234 w 624468"/>
                  <a:gd name="connsiteY0" fmla="*/ 0 h 903248"/>
                  <a:gd name="connsiteX1" fmla="*/ 22303 w 624468"/>
                  <a:gd name="connsiteY1" fmla="*/ 501805 h 903248"/>
                  <a:gd name="connsiteX2" fmla="*/ 0 w 624468"/>
                  <a:gd name="connsiteY2" fmla="*/ 624468 h 903248"/>
                  <a:gd name="connsiteX3" fmla="*/ 66907 w 624468"/>
                  <a:gd name="connsiteY3" fmla="*/ 814039 h 903248"/>
                  <a:gd name="connsiteX4" fmla="*/ 211873 w 624468"/>
                  <a:gd name="connsiteY4" fmla="*/ 903248 h 903248"/>
                  <a:gd name="connsiteX5" fmla="*/ 412595 w 624468"/>
                  <a:gd name="connsiteY5" fmla="*/ 903248 h 903248"/>
                  <a:gd name="connsiteX6" fmla="*/ 568712 w 624468"/>
                  <a:gd name="connsiteY6" fmla="*/ 791736 h 903248"/>
                  <a:gd name="connsiteX7" fmla="*/ 624468 w 624468"/>
                  <a:gd name="connsiteY7" fmla="*/ 669073 h 903248"/>
                  <a:gd name="connsiteX8" fmla="*/ 624468 w 624468"/>
                  <a:gd name="connsiteY8" fmla="*/ 535258 h 903248"/>
                  <a:gd name="connsiteX9" fmla="*/ 312234 w 624468"/>
                  <a:gd name="connsiteY9" fmla="*/ 0 h 90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468" h="903248">
                    <a:moveTo>
                      <a:pt x="312234" y="0"/>
                    </a:moveTo>
                    <a:lnTo>
                      <a:pt x="22303" y="501805"/>
                    </a:lnTo>
                    <a:lnTo>
                      <a:pt x="0" y="624468"/>
                    </a:lnTo>
                    <a:lnTo>
                      <a:pt x="66907" y="814039"/>
                    </a:lnTo>
                    <a:lnTo>
                      <a:pt x="211873" y="903248"/>
                    </a:lnTo>
                    <a:lnTo>
                      <a:pt x="412595" y="903248"/>
                    </a:lnTo>
                    <a:lnTo>
                      <a:pt x="568712" y="791736"/>
                    </a:lnTo>
                    <a:lnTo>
                      <a:pt x="624468" y="669073"/>
                    </a:lnTo>
                    <a:lnTo>
                      <a:pt x="624468" y="535258"/>
                    </a:lnTo>
                    <a:lnTo>
                      <a:pt x="312234"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pic>
            <p:nvPicPr>
              <p:cNvPr id="515" name="Picture 3"/>
              <p:cNvPicPr>
                <a:picLocks noChangeAspect="1" noChangeArrowheads="1"/>
              </p:cNvPicPr>
              <p:nvPr/>
            </p:nvPicPr>
            <p:blipFill>
              <a:blip r:embed="rId9" cstate="print">
                <a:clrChange>
                  <a:clrFrom>
                    <a:srgbClr val="FAFAFA"/>
                  </a:clrFrom>
                  <a:clrTo>
                    <a:srgbClr val="FAFAFA">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033945" y="3613571"/>
                <a:ext cx="1076110" cy="5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423" name="Straight Connector 422"/>
            <p:cNvCxnSpPr/>
            <p:nvPr/>
          </p:nvCxnSpPr>
          <p:spPr>
            <a:xfrm flipH="1">
              <a:off x="379864" y="4425918"/>
              <a:ext cx="839370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0" name="Straight Connector 549"/>
            <p:cNvCxnSpPr/>
            <p:nvPr/>
          </p:nvCxnSpPr>
          <p:spPr>
            <a:xfrm flipH="1">
              <a:off x="379864" y="3713625"/>
              <a:ext cx="839370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1" name="Straight Connector 550"/>
            <p:cNvCxnSpPr/>
            <p:nvPr/>
          </p:nvCxnSpPr>
          <p:spPr>
            <a:xfrm flipH="1">
              <a:off x="379864" y="5092668"/>
              <a:ext cx="839370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056139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576" y="152401"/>
            <a:ext cx="11319028" cy="834047"/>
          </a:xfrm>
        </p:spPr>
        <p:txBody>
          <a:bodyPr>
            <a:noAutofit/>
          </a:bodyPr>
          <a:lstStyle/>
          <a:p>
            <a:pPr algn="ctr"/>
            <a:r>
              <a:rPr lang="en-GB" sz="3000" dirty="0">
                <a:solidFill>
                  <a:schemeClr val="accent5"/>
                </a:solidFill>
              </a:rPr>
              <a:t>Long-term </a:t>
            </a:r>
            <a:r>
              <a:rPr lang="en-GB" sz="3000" dirty="0" err="1">
                <a:solidFill>
                  <a:schemeClr val="accent5"/>
                </a:solidFill>
              </a:rPr>
              <a:t>TTh</a:t>
            </a:r>
            <a:r>
              <a:rPr lang="en-GB" sz="3000" dirty="0">
                <a:solidFill>
                  <a:schemeClr val="accent5"/>
                </a:solidFill>
              </a:rPr>
              <a:t> use in men with hypogonadism and T2DM significantly improves glycaemic control</a:t>
            </a:r>
          </a:p>
        </p:txBody>
      </p:sp>
      <p:sp>
        <p:nvSpPr>
          <p:cNvPr id="5" name="TextBox 4"/>
          <p:cNvSpPr txBox="1"/>
          <p:nvPr/>
        </p:nvSpPr>
        <p:spPr>
          <a:xfrm>
            <a:off x="1523999" y="5802986"/>
            <a:ext cx="9144001" cy="553998"/>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solidFill>
                <a:effectLst/>
                <a:uLnTx/>
                <a:uFillTx/>
                <a:ea typeface="+mn-ea"/>
                <a:cs typeface="+mn-cs"/>
              </a:rPr>
              <a:t>p&lt;0.0001 between groups.</a:t>
            </a:r>
            <a:br>
              <a:rPr kumimoji="0" lang="en-GB" sz="1000" b="0" i="0" u="none" strike="noStrike" kern="1200" cap="none" spc="0" normalizeH="0" baseline="0" noProof="0" dirty="0">
                <a:ln>
                  <a:noFill/>
                </a:ln>
                <a:solidFill>
                  <a:schemeClr val="accent5"/>
                </a:solidFill>
                <a:effectLst/>
                <a:uLnTx/>
                <a:uFillTx/>
                <a:ea typeface="+mn-ea"/>
                <a:cs typeface="+mn-cs"/>
              </a:rPr>
            </a:br>
            <a:r>
              <a:rPr kumimoji="0" lang="en-GB" sz="1000" b="0" i="0" u="none" strike="noStrike" kern="1200" cap="none" spc="0" normalizeH="0" baseline="0" noProof="0" dirty="0">
                <a:ln>
                  <a:noFill/>
                </a:ln>
                <a:solidFill>
                  <a:schemeClr val="accent5"/>
                </a:solidFill>
                <a:effectLst/>
                <a:uLnTx/>
                <a:uFillTx/>
                <a:ea typeface="+mn-ea"/>
                <a:cs typeface="+mn-cs"/>
              </a:rPr>
              <a:t>HbA</a:t>
            </a:r>
            <a:r>
              <a:rPr kumimoji="0" lang="en-GB" sz="1000" b="0" i="0" u="none" strike="noStrike" kern="1200" cap="none" spc="0" normalizeH="0" baseline="-25000" noProof="0" dirty="0">
                <a:ln>
                  <a:noFill/>
                </a:ln>
                <a:solidFill>
                  <a:schemeClr val="accent5"/>
                </a:solidFill>
                <a:effectLst/>
                <a:uLnTx/>
                <a:uFillTx/>
                <a:ea typeface="+mn-ea"/>
                <a:cs typeface="+mn-cs"/>
              </a:rPr>
              <a:t>1c</a:t>
            </a:r>
            <a:r>
              <a:rPr kumimoji="0" lang="en-GB" sz="1000" b="0" i="0" u="none" strike="noStrike" kern="1200" cap="none" spc="0" normalizeH="0" baseline="0" noProof="0" dirty="0">
                <a:ln>
                  <a:noFill/>
                </a:ln>
                <a:solidFill>
                  <a:schemeClr val="accent5"/>
                </a:solidFill>
                <a:effectLst/>
                <a:uLnTx/>
                <a:uFillTx/>
                <a:ea typeface="+mn-ea"/>
                <a:cs typeface="+mn-cs"/>
              </a:rPr>
              <a:t>, glycated haemoglobin; T2DM, type 2 diabetes mellitus; </a:t>
            </a:r>
            <a:r>
              <a:rPr kumimoji="0" lang="en-GB" sz="1000" b="0" i="0" u="none" strike="noStrike" kern="1200" cap="none" spc="0" normalizeH="0" baseline="0" noProof="0" dirty="0" err="1">
                <a:ln>
                  <a:noFill/>
                </a:ln>
                <a:solidFill>
                  <a:schemeClr val="accent5"/>
                </a:solidFill>
                <a:effectLst/>
                <a:uLnTx/>
                <a:uFillTx/>
                <a:ea typeface="+mn-ea"/>
                <a:cs typeface="+mn-cs"/>
              </a:rPr>
              <a:t>TTh</a:t>
            </a:r>
            <a:r>
              <a:rPr kumimoji="0" lang="en-GB" sz="1000" b="0" i="0" u="none" strike="noStrike" kern="1200" cap="none" spc="0" normalizeH="0" baseline="0" noProof="0" dirty="0">
                <a:ln>
                  <a:noFill/>
                </a:ln>
                <a:solidFill>
                  <a:schemeClr val="accent5"/>
                </a:solidFill>
                <a:effectLst/>
                <a:uLnTx/>
                <a:uFillTx/>
                <a:ea typeface="+mn-ea"/>
                <a:cs typeface="+mn-cs"/>
              </a:rPr>
              <a:t>, testosterone therapy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chemeClr val="accent5"/>
                </a:solidFill>
                <a:effectLst/>
                <a:uLnTx/>
                <a:uFillTx/>
                <a:ea typeface="+mn-ea"/>
                <a:cs typeface="+mn-cs"/>
              </a:rPr>
              <a:t>Haider KS </a:t>
            </a:r>
            <a:r>
              <a:rPr kumimoji="0" lang="it-IT" sz="1000" b="0" i="1" u="none" strike="noStrike" kern="1200" cap="none" spc="0" normalizeH="0" baseline="0" noProof="0" dirty="0">
                <a:ln>
                  <a:noFill/>
                </a:ln>
                <a:solidFill>
                  <a:schemeClr val="accent5"/>
                </a:solidFill>
                <a:effectLst/>
                <a:uLnTx/>
                <a:uFillTx/>
                <a:ea typeface="+mn-ea"/>
                <a:cs typeface="+mn-cs"/>
              </a:rPr>
              <a:t>et al. Diabetes Obes Metab</a:t>
            </a:r>
            <a:r>
              <a:rPr kumimoji="0" lang="it-IT" sz="1000" b="0" i="0" u="none" strike="noStrike" kern="1200" cap="none" spc="0" normalizeH="0" baseline="0" noProof="0" dirty="0">
                <a:ln>
                  <a:noFill/>
                </a:ln>
                <a:solidFill>
                  <a:schemeClr val="accent5"/>
                </a:solidFill>
                <a:effectLst/>
                <a:uLnTx/>
                <a:uFillTx/>
                <a:ea typeface="+mn-ea"/>
                <a:cs typeface="+mn-cs"/>
              </a:rPr>
              <a:t> 2020;</a:t>
            </a:r>
            <a:r>
              <a:rPr kumimoji="0" lang="en-GB" sz="1000" b="0" i="0" u="none" strike="noStrike" kern="1200" cap="none" spc="0" normalizeH="0" baseline="0" noProof="0" dirty="0" err="1">
                <a:ln>
                  <a:noFill/>
                </a:ln>
                <a:solidFill>
                  <a:schemeClr val="accent5"/>
                </a:solidFill>
                <a:effectLst/>
                <a:uLnTx/>
                <a:uFillTx/>
                <a:ea typeface="+mn-ea"/>
                <a:cs typeface="+mn-cs"/>
              </a:rPr>
              <a:t>doi</a:t>
            </a:r>
            <a:r>
              <a:rPr kumimoji="0" lang="en-GB" sz="1000" b="0" i="0" u="none" strike="noStrike" kern="1200" cap="none" spc="0" normalizeH="0" baseline="0" noProof="0" dirty="0">
                <a:ln>
                  <a:noFill/>
                </a:ln>
                <a:solidFill>
                  <a:schemeClr val="accent5"/>
                </a:solidFill>
                <a:effectLst/>
                <a:uLnTx/>
                <a:uFillTx/>
                <a:ea typeface="+mn-ea"/>
                <a:cs typeface="+mn-cs"/>
              </a:rPr>
              <a:t>: 10.1111/dom.14122</a:t>
            </a:r>
            <a:r>
              <a:rPr kumimoji="0" lang="it-IT" sz="1000" b="0" i="0" u="none" strike="noStrike" kern="1200" cap="none" spc="0" normalizeH="0" baseline="0" noProof="0" dirty="0">
                <a:ln>
                  <a:noFill/>
                </a:ln>
                <a:solidFill>
                  <a:schemeClr val="accent5"/>
                </a:solidFill>
                <a:effectLst/>
                <a:uLnTx/>
                <a:uFillTx/>
                <a:ea typeface="+mn-ea"/>
                <a:cs typeface="+mn-cs"/>
              </a:rPr>
              <a:t>.</a:t>
            </a:r>
            <a:endParaRPr kumimoji="0" lang="en-GB" sz="1000" b="0" i="0" u="none" strike="noStrike" kern="1200" cap="none" spc="0" normalizeH="0" baseline="0" noProof="0" dirty="0">
              <a:ln>
                <a:noFill/>
              </a:ln>
              <a:solidFill>
                <a:schemeClr val="accent5"/>
              </a:solidFill>
              <a:effectLst/>
              <a:uLnTx/>
              <a:uFillTx/>
              <a:ea typeface="+mn-ea"/>
              <a:cs typeface="+mn-cs"/>
            </a:endParaRPr>
          </a:p>
        </p:txBody>
      </p:sp>
      <p:grpSp>
        <p:nvGrpSpPr>
          <p:cNvPr id="4" name="Group 3"/>
          <p:cNvGrpSpPr/>
          <p:nvPr/>
        </p:nvGrpSpPr>
        <p:grpSpPr>
          <a:xfrm>
            <a:off x="861134" y="1045029"/>
            <a:ext cx="10085033" cy="1036221"/>
            <a:chOff x="850550" y="1252331"/>
            <a:chExt cx="8084496" cy="1036221"/>
          </a:xfrm>
        </p:grpSpPr>
        <p:grpSp>
          <p:nvGrpSpPr>
            <p:cNvPr id="70" name="Group 69"/>
            <p:cNvGrpSpPr/>
            <p:nvPr/>
          </p:nvGrpSpPr>
          <p:grpSpPr>
            <a:xfrm>
              <a:off x="850550" y="1458295"/>
              <a:ext cx="8084496" cy="785228"/>
              <a:chOff x="1697341" y="3946547"/>
              <a:chExt cx="8084496" cy="785228"/>
            </a:xfrm>
          </p:grpSpPr>
          <p:sp>
            <p:nvSpPr>
              <p:cNvPr id="76" name="Rounded Rectangle 75"/>
              <p:cNvSpPr/>
              <p:nvPr/>
            </p:nvSpPr>
            <p:spPr>
              <a:xfrm>
                <a:off x="1697341" y="3946547"/>
                <a:ext cx="8084496" cy="785228"/>
              </a:xfrm>
              <a:prstGeom prst="roundRect">
                <a:avLst>
                  <a:gd name="adj" fmla="val 11807"/>
                </a:avLst>
              </a:prstGeom>
              <a:solidFill>
                <a:schemeClr val="accent1"/>
              </a:solidFill>
              <a:ln w="57150" cap="flat" cmpd="sng" algn="ctr">
                <a:solidFill>
                  <a:schemeClr val="tx2"/>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77" name="TextBox 76"/>
              <p:cNvSpPr txBox="1"/>
              <p:nvPr/>
            </p:nvSpPr>
            <p:spPr>
              <a:xfrm>
                <a:off x="2703222" y="4015996"/>
                <a:ext cx="6661404" cy="646331"/>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600"/>
                  </a:spcBef>
                  <a:spcAft>
                    <a:spcPts val="0"/>
                  </a:spcAft>
                  <a:buClr>
                    <a:prstClr val="white"/>
                  </a:buClr>
                  <a:buSzTx/>
                  <a:buFontTx/>
                  <a:buNone/>
                  <a:tabLst/>
                  <a:defRPr/>
                </a:pPr>
                <a:r>
                  <a:rPr kumimoji="0" lang="en-GB" sz="1800" b="0" i="0" u="none" strike="noStrike" kern="1200" cap="none" spc="0" normalizeH="0" baseline="0" noProof="0" dirty="0">
                    <a:ln>
                      <a:noFill/>
                    </a:ln>
                    <a:solidFill>
                      <a:prstClr val="white"/>
                    </a:solidFill>
                    <a:effectLst/>
                    <a:uLnTx/>
                    <a:uFillTx/>
                    <a:ea typeface="+mn-ea"/>
                    <a:cs typeface="+mn-cs"/>
                  </a:rPr>
                  <a:t>Prospective, long-term, single-centre registry study in Germany to evaluate the effects of </a:t>
                </a:r>
                <a:r>
                  <a:rPr kumimoji="0" lang="en-GB" sz="1800" b="0" i="0" u="none" strike="noStrike" kern="1200" cap="none" spc="0" normalizeH="0" baseline="0" noProof="0" dirty="0" err="1">
                    <a:ln>
                      <a:noFill/>
                    </a:ln>
                    <a:solidFill>
                      <a:prstClr val="white"/>
                    </a:solidFill>
                    <a:effectLst/>
                    <a:uLnTx/>
                    <a:uFillTx/>
                    <a:ea typeface="+mn-ea"/>
                    <a:cs typeface="+mn-cs"/>
                  </a:rPr>
                  <a:t>TTh</a:t>
                </a:r>
                <a:r>
                  <a:rPr kumimoji="0" lang="en-GB" sz="1800" b="0" i="0" u="none" strike="noStrike" kern="1200" cap="none" spc="0" normalizeH="0" baseline="0" noProof="0" dirty="0">
                    <a:ln>
                      <a:noFill/>
                    </a:ln>
                    <a:solidFill>
                      <a:prstClr val="white"/>
                    </a:solidFill>
                    <a:effectLst/>
                    <a:uLnTx/>
                    <a:uFillTx/>
                    <a:ea typeface="+mn-ea"/>
                    <a:cs typeface="+mn-cs"/>
                  </a:rPr>
                  <a:t> use in men with hypogonadism and T2DM</a:t>
                </a:r>
              </a:p>
            </p:txBody>
          </p:sp>
        </p:grpSp>
        <p:grpSp>
          <p:nvGrpSpPr>
            <p:cNvPr id="71" name="Group 70"/>
            <p:cNvGrpSpPr/>
            <p:nvPr/>
          </p:nvGrpSpPr>
          <p:grpSpPr>
            <a:xfrm>
              <a:off x="861113" y="1252331"/>
              <a:ext cx="995318" cy="1036221"/>
              <a:chOff x="4706938" y="1981200"/>
              <a:chExt cx="2781300" cy="2895600"/>
            </a:xfrm>
          </p:grpSpPr>
          <p:sp>
            <p:nvSpPr>
              <p:cNvPr id="72" name="Freeform 71"/>
              <p:cNvSpPr/>
              <p:nvPr/>
            </p:nvSpPr>
            <p:spPr>
              <a:xfrm>
                <a:off x="5060950" y="2254250"/>
                <a:ext cx="1339850" cy="1320800"/>
              </a:xfrm>
              <a:custGeom>
                <a:avLst/>
                <a:gdLst>
                  <a:gd name="connsiteX0" fmla="*/ 0 w 1339850"/>
                  <a:gd name="connsiteY0" fmla="*/ 184150 h 1320800"/>
                  <a:gd name="connsiteX1" fmla="*/ 196850 w 1339850"/>
                  <a:gd name="connsiteY1" fmla="*/ 0 h 1320800"/>
                  <a:gd name="connsiteX2" fmla="*/ 425450 w 1339850"/>
                  <a:gd name="connsiteY2" fmla="*/ 234950 h 1320800"/>
                  <a:gd name="connsiteX3" fmla="*/ 501650 w 1339850"/>
                  <a:gd name="connsiteY3" fmla="*/ 190500 h 1320800"/>
                  <a:gd name="connsiteX4" fmla="*/ 1187450 w 1339850"/>
                  <a:gd name="connsiteY4" fmla="*/ 869950 h 1320800"/>
                  <a:gd name="connsiteX5" fmla="*/ 1168400 w 1339850"/>
                  <a:gd name="connsiteY5" fmla="*/ 971550 h 1320800"/>
                  <a:gd name="connsiteX6" fmla="*/ 1339850 w 1339850"/>
                  <a:gd name="connsiteY6" fmla="*/ 1155700 h 1320800"/>
                  <a:gd name="connsiteX7" fmla="*/ 1162050 w 1339850"/>
                  <a:gd name="connsiteY7" fmla="*/ 1320800 h 1320800"/>
                  <a:gd name="connsiteX8" fmla="*/ 996950 w 1339850"/>
                  <a:gd name="connsiteY8" fmla="*/ 1168400 h 1320800"/>
                  <a:gd name="connsiteX9" fmla="*/ 895350 w 1339850"/>
                  <a:gd name="connsiteY9" fmla="*/ 1193800 h 1320800"/>
                  <a:gd name="connsiteX10" fmla="*/ 742950 w 1339850"/>
                  <a:gd name="connsiteY10" fmla="*/ 1066800 h 1320800"/>
                  <a:gd name="connsiteX11" fmla="*/ 869950 w 1339850"/>
                  <a:gd name="connsiteY11" fmla="*/ 920750 h 1320800"/>
                  <a:gd name="connsiteX12" fmla="*/ 863600 w 1339850"/>
                  <a:gd name="connsiteY12" fmla="*/ 698500 h 1320800"/>
                  <a:gd name="connsiteX13" fmla="*/ 723900 w 1339850"/>
                  <a:gd name="connsiteY13" fmla="*/ 546100 h 1320800"/>
                  <a:gd name="connsiteX14" fmla="*/ 558800 w 1339850"/>
                  <a:gd name="connsiteY14" fmla="*/ 457200 h 1320800"/>
                  <a:gd name="connsiteX15" fmla="*/ 368300 w 1339850"/>
                  <a:gd name="connsiteY15" fmla="*/ 508000 h 1320800"/>
                  <a:gd name="connsiteX16" fmla="*/ 254000 w 1339850"/>
                  <a:gd name="connsiteY16" fmla="*/ 590550 h 1320800"/>
                  <a:gd name="connsiteX17" fmla="*/ 184150 w 1339850"/>
                  <a:gd name="connsiteY17" fmla="*/ 482600 h 1320800"/>
                  <a:gd name="connsiteX18" fmla="*/ 228600 w 1339850"/>
                  <a:gd name="connsiteY18" fmla="*/ 355600 h 1320800"/>
                  <a:gd name="connsiteX19" fmla="*/ 184150 w 1339850"/>
                  <a:gd name="connsiteY19" fmla="*/ 361950 h 1320800"/>
                  <a:gd name="connsiteX20" fmla="*/ 0 w 1339850"/>
                  <a:gd name="connsiteY20" fmla="*/ 18415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9850" h="1320800">
                    <a:moveTo>
                      <a:pt x="0" y="184150"/>
                    </a:moveTo>
                    <a:lnTo>
                      <a:pt x="196850" y="0"/>
                    </a:lnTo>
                    <a:lnTo>
                      <a:pt x="425450" y="234950"/>
                    </a:lnTo>
                    <a:lnTo>
                      <a:pt x="501650" y="190500"/>
                    </a:lnTo>
                    <a:lnTo>
                      <a:pt x="1187450" y="869950"/>
                    </a:lnTo>
                    <a:lnTo>
                      <a:pt x="1168400" y="971550"/>
                    </a:lnTo>
                    <a:lnTo>
                      <a:pt x="1339850" y="1155700"/>
                    </a:lnTo>
                    <a:lnTo>
                      <a:pt x="1162050" y="1320800"/>
                    </a:lnTo>
                    <a:lnTo>
                      <a:pt x="996950" y="1168400"/>
                    </a:lnTo>
                    <a:lnTo>
                      <a:pt x="895350" y="1193800"/>
                    </a:lnTo>
                    <a:lnTo>
                      <a:pt x="742950" y="1066800"/>
                    </a:lnTo>
                    <a:lnTo>
                      <a:pt x="869950" y="920750"/>
                    </a:lnTo>
                    <a:lnTo>
                      <a:pt x="863600" y="698500"/>
                    </a:lnTo>
                    <a:lnTo>
                      <a:pt x="723900" y="546100"/>
                    </a:lnTo>
                    <a:lnTo>
                      <a:pt x="558800" y="457200"/>
                    </a:lnTo>
                    <a:lnTo>
                      <a:pt x="368300" y="508000"/>
                    </a:lnTo>
                    <a:lnTo>
                      <a:pt x="254000" y="590550"/>
                    </a:lnTo>
                    <a:lnTo>
                      <a:pt x="184150" y="482600"/>
                    </a:lnTo>
                    <a:lnTo>
                      <a:pt x="228600" y="355600"/>
                    </a:lnTo>
                    <a:lnTo>
                      <a:pt x="184150" y="361950"/>
                    </a:lnTo>
                    <a:lnTo>
                      <a:pt x="0" y="184150"/>
                    </a:lnTo>
                    <a:close/>
                  </a:path>
                </a:pathLst>
              </a:custGeom>
              <a:solidFill>
                <a:srgbClr val="C0C0C0"/>
              </a:solidFill>
              <a:ln w="25400" cap="flat" cmpd="sng" algn="ctr">
                <a:solidFill>
                  <a:srgbClr val="C0C0C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0" cap="none" spc="0" normalizeH="0" baseline="0" noProof="0">
                  <a:ln>
                    <a:noFill/>
                  </a:ln>
                  <a:solidFill>
                    <a:srgbClr val="FFFFFF"/>
                  </a:solidFill>
                  <a:effectLst/>
                  <a:uLnTx/>
                  <a:uFillTx/>
                  <a:latin typeface="Calibri"/>
                  <a:ea typeface="+mn-ea"/>
                  <a:cs typeface="+mn-cs"/>
                </a:endParaRPr>
              </a:p>
            </p:txBody>
          </p:sp>
          <p:sp>
            <p:nvSpPr>
              <p:cNvPr id="73" name="Freeform 72"/>
              <p:cNvSpPr/>
              <p:nvPr/>
            </p:nvSpPr>
            <p:spPr>
              <a:xfrm>
                <a:off x="5060950" y="3194050"/>
                <a:ext cx="2057400" cy="1371600"/>
              </a:xfrm>
              <a:custGeom>
                <a:avLst/>
                <a:gdLst>
                  <a:gd name="connsiteX0" fmla="*/ 190500 w 2057400"/>
                  <a:gd name="connsiteY0" fmla="*/ 0 h 1371600"/>
                  <a:gd name="connsiteX1" fmla="*/ 95250 w 2057400"/>
                  <a:gd name="connsiteY1" fmla="*/ 304800 h 1371600"/>
                  <a:gd name="connsiteX2" fmla="*/ 88900 w 2057400"/>
                  <a:gd name="connsiteY2" fmla="*/ 539750 h 1371600"/>
                  <a:gd name="connsiteX3" fmla="*/ 114300 w 2057400"/>
                  <a:gd name="connsiteY3" fmla="*/ 704850 h 1371600"/>
                  <a:gd name="connsiteX4" fmla="*/ 158750 w 2057400"/>
                  <a:gd name="connsiteY4" fmla="*/ 812800 h 1371600"/>
                  <a:gd name="connsiteX5" fmla="*/ 254000 w 2057400"/>
                  <a:gd name="connsiteY5" fmla="*/ 990600 h 1371600"/>
                  <a:gd name="connsiteX6" fmla="*/ 165100 w 2057400"/>
                  <a:gd name="connsiteY6" fmla="*/ 1041400 h 1371600"/>
                  <a:gd name="connsiteX7" fmla="*/ 63500 w 2057400"/>
                  <a:gd name="connsiteY7" fmla="*/ 1136650 h 1371600"/>
                  <a:gd name="connsiteX8" fmla="*/ 0 w 2057400"/>
                  <a:gd name="connsiteY8" fmla="*/ 1225550 h 1371600"/>
                  <a:gd name="connsiteX9" fmla="*/ 19050 w 2057400"/>
                  <a:gd name="connsiteY9" fmla="*/ 1320800 h 1371600"/>
                  <a:gd name="connsiteX10" fmla="*/ 114300 w 2057400"/>
                  <a:gd name="connsiteY10" fmla="*/ 1371600 h 1371600"/>
                  <a:gd name="connsiteX11" fmla="*/ 1987550 w 2057400"/>
                  <a:gd name="connsiteY11" fmla="*/ 1358900 h 1371600"/>
                  <a:gd name="connsiteX12" fmla="*/ 2025650 w 2057400"/>
                  <a:gd name="connsiteY12" fmla="*/ 1295400 h 1371600"/>
                  <a:gd name="connsiteX13" fmla="*/ 1993900 w 2057400"/>
                  <a:gd name="connsiteY13" fmla="*/ 1117600 h 1371600"/>
                  <a:gd name="connsiteX14" fmla="*/ 1898650 w 2057400"/>
                  <a:gd name="connsiteY14" fmla="*/ 1060450 h 1371600"/>
                  <a:gd name="connsiteX15" fmla="*/ 1790700 w 2057400"/>
                  <a:gd name="connsiteY15" fmla="*/ 1022350 h 1371600"/>
                  <a:gd name="connsiteX16" fmla="*/ 1765300 w 2057400"/>
                  <a:gd name="connsiteY16" fmla="*/ 984250 h 1371600"/>
                  <a:gd name="connsiteX17" fmla="*/ 1879600 w 2057400"/>
                  <a:gd name="connsiteY17" fmla="*/ 781050 h 1371600"/>
                  <a:gd name="connsiteX18" fmla="*/ 1968500 w 2057400"/>
                  <a:gd name="connsiteY18" fmla="*/ 781050 h 1371600"/>
                  <a:gd name="connsiteX19" fmla="*/ 2057400 w 2057400"/>
                  <a:gd name="connsiteY19" fmla="*/ 704850 h 1371600"/>
                  <a:gd name="connsiteX20" fmla="*/ 1968500 w 2057400"/>
                  <a:gd name="connsiteY20" fmla="*/ 596900 h 1371600"/>
                  <a:gd name="connsiteX21" fmla="*/ 1104900 w 2057400"/>
                  <a:gd name="connsiteY21" fmla="*/ 609600 h 1371600"/>
                  <a:gd name="connsiteX22" fmla="*/ 1022350 w 2057400"/>
                  <a:gd name="connsiteY22" fmla="*/ 673100 h 1371600"/>
                  <a:gd name="connsiteX23" fmla="*/ 1022350 w 2057400"/>
                  <a:gd name="connsiteY23" fmla="*/ 730250 h 1371600"/>
                  <a:gd name="connsiteX24" fmla="*/ 1104900 w 2057400"/>
                  <a:gd name="connsiteY24" fmla="*/ 781050 h 1371600"/>
                  <a:gd name="connsiteX25" fmla="*/ 1428750 w 2057400"/>
                  <a:gd name="connsiteY25" fmla="*/ 774700 h 1371600"/>
                  <a:gd name="connsiteX26" fmla="*/ 1390650 w 2057400"/>
                  <a:gd name="connsiteY26" fmla="*/ 869950 h 1371600"/>
                  <a:gd name="connsiteX27" fmla="*/ 1212850 w 2057400"/>
                  <a:gd name="connsiteY27" fmla="*/ 958850 h 1371600"/>
                  <a:gd name="connsiteX28" fmla="*/ 984250 w 2057400"/>
                  <a:gd name="connsiteY28" fmla="*/ 1003300 h 1371600"/>
                  <a:gd name="connsiteX29" fmla="*/ 819150 w 2057400"/>
                  <a:gd name="connsiteY29" fmla="*/ 958850 h 1371600"/>
                  <a:gd name="connsiteX30" fmla="*/ 654050 w 2057400"/>
                  <a:gd name="connsiteY30" fmla="*/ 889000 h 1371600"/>
                  <a:gd name="connsiteX31" fmla="*/ 558800 w 2057400"/>
                  <a:gd name="connsiteY31" fmla="*/ 768350 h 1371600"/>
                  <a:gd name="connsiteX32" fmla="*/ 533400 w 2057400"/>
                  <a:gd name="connsiteY32" fmla="*/ 704850 h 1371600"/>
                  <a:gd name="connsiteX33" fmla="*/ 546100 w 2057400"/>
                  <a:gd name="connsiteY33" fmla="*/ 692150 h 1371600"/>
                  <a:gd name="connsiteX34" fmla="*/ 488950 w 2057400"/>
                  <a:gd name="connsiteY34" fmla="*/ 577850 h 1371600"/>
                  <a:gd name="connsiteX35" fmla="*/ 476250 w 2057400"/>
                  <a:gd name="connsiteY35" fmla="*/ 546100 h 1371600"/>
                  <a:gd name="connsiteX36" fmla="*/ 463550 w 2057400"/>
                  <a:gd name="connsiteY36" fmla="*/ 387350 h 1371600"/>
                  <a:gd name="connsiteX37" fmla="*/ 476250 w 2057400"/>
                  <a:gd name="connsiteY37" fmla="*/ 203200 h 1371600"/>
                  <a:gd name="connsiteX38" fmla="*/ 342900 w 2057400"/>
                  <a:gd name="connsiteY38" fmla="*/ 133350 h 1371600"/>
                  <a:gd name="connsiteX39" fmla="*/ 190500 w 2057400"/>
                  <a:gd name="connsiteY3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57400" h="1371600">
                    <a:moveTo>
                      <a:pt x="190500" y="0"/>
                    </a:moveTo>
                    <a:lnTo>
                      <a:pt x="95250" y="304800"/>
                    </a:lnTo>
                    <a:lnTo>
                      <a:pt x="88900" y="539750"/>
                    </a:lnTo>
                    <a:lnTo>
                      <a:pt x="114300" y="704850"/>
                    </a:lnTo>
                    <a:lnTo>
                      <a:pt x="158750" y="812800"/>
                    </a:lnTo>
                    <a:lnTo>
                      <a:pt x="254000" y="990600"/>
                    </a:lnTo>
                    <a:lnTo>
                      <a:pt x="165100" y="1041400"/>
                    </a:lnTo>
                    <a:lnTo>
                      <a:pt x="63500" y="1136650"/>
                    </a:lnTo>
                    <a:lnTo>
                      <a:pt x="0" y="1225550"/>
                    </a:lnTo>
                    <a:lnTo>
                      <a:pt x="19050" y="1320800"/>
                    </a:lnTo>
                    <a:lnTo>
                      <a:pt x="114300" y="1371600"/>
                    </a:lnTo>
                    <a:lnTo>
                      <a:pt x="1987550" y="1358900"/>
                    </a:lnTo>
                    <a:lnTo>
                      <a:pt x="2025650" y="1295400"/>
                    </a:lnTo>
                    <a:lnTo>
                      <a:pt x="1993900" y="1117600"/>
                    </a:lnTo>
                    <a:lnTo>
                      <a:pt x="1898650" y="1060450"/>
                    </a:lnTo>
                    <a:lnTo>
                      <a:pt x="1790700" y="1022350"/>
                    </a:lnTo>
                    <a:lnTo>
                      <a:pt x="1765300" y="984250"/>
                    </a:lnTo>
                    <a:lnTo>
                      <a:pt x="1879600" y="781050"/>
                    </a:lnTo>
                    <a:lnTo>
                      <a:pt x="1968500" y="781050"/>
                    </a:lnTo>
                    <a:lnTo>
                      <a:pt x="2057400" y="704850"/>
                    </a:lnTo>
                    <a:lnTo>
                      <a:pt x="1968500" y="596900"/>
                    </a:lnTo>
                    <a:lnTo>
                      <a:pt x="1104900" y="609600"/>
                    </a:lnTo>
                    <a:lnTo>
                      <a:pt x="1022350" y="673100"/>
                    </a:lnTo>
                    <a:lnTo>
                      <a:pt x="1022350" y="730250"/>
                    </a:lnTo>
                    <a:lnTo>
                      <a:pt x="1104900" y="781050"/>
                    </a:lnTo>
                    <a:lnTo>
                      <a:pt x="1428750" y="774700"/>
                    </a:lnTo>
                    <a:lnTo>
                      <a:pt x="1390650" y="869950"/>
                    </a:lnTo>
                    <a:lnTo>
                      <a:pt x="1212850" y="958850"/>
                    </a:lnTo>
                    <a:lnTo>
                      <a:pt x="984250" y="1003300"/>
                    </a:lnTo>
                    <a:lnTo>
                      <a:pt x="819150" y="958850"/>
                    </a:lnTo>
                    <a:lnTo>
                      <a:pt x="654050" y="889000"/>
                    </a:lnTo>
                    <a:lnTo>
                      <a:pt x="558800" y="768350"/>
                    </a:lnTo>
                    <a:lnTo>
                      <a:pt x="533400" y="704850"/>
                    </a:lnTo>
                    <a:lnTo>
                      <a:pt x="546100" y="692150"/>
                    </a:lnTo>
                    <a:lnTo>
                      <a:pt x="488950" y="577850"/>
                    </a:lnTo>
                    <a:lnTo>
                      <a:pt x="476250" y="546100"/>
                    </a:lnTo>
                    <a:lnTo>
                      <a:pt x="463550" y="387350"/>
                    </a:lnTo>
                    <a:lnTo>
                      <a:pt x="476250" y="203200"/>
                    </a:lnTo>
                    <a:lnTo>
                      <a:pt x="342900" y="133350"/>
                    </a:lnTo>
                    <a:lnTo>
                      <a:pt x="190500" y="0"/>
                    </a:lnTo>
                    <a:close/>
                  </a:path>
                </a:pathLst>
              </a:custGeom>
              <a:solidFill>
                <a:srgbClr val="C0C0C0"/>
              </a:solidFill>
              <a:ln w="25400" cap="flat" cmpd="sng" algn="ctr">
                <a:solidFill>
                  <a:srgbClr val="C0C0C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0" cap="none" spc="0" normalizeH="0" baseline="0" noProof="0">
                  <a:ln>
                    <a:noFill/>
                  </a:ln>
                  <a:solidFill>
                    <a:srgbClr val="FFFFFF"/>
                  </a:solidFill>
                  <a:effectLst/>
                  <a:uLnTx/>
                  <a:uFillTx/>
                  <a:latin typeface="Calibri"/>
                  <a:ea typeface="+mn-ea"/>
                  <a:cs typeface="+mn-cs"/>
                </a:endParaRPr>
              </a:p>
            </p:txBody>
          </p:sp>
          <p:sp>
            <p:nvSpPr>
              <p:cNvPr id="74" name="Oval 73"/>
              <p:cNvSpPr/>
              <p:nvPr/>
            </p:nvSpPr>
            <p:spPr>
              <a:xfrm>
                <a:off x="5289550" y="2769430"/>
                <a:ext cx="596900" cy="596900"/>
              </a:xfrm>
              <a:prstGeom prst="ellipse">
                <a:avLst/>
              </a:prstGeom>
              <a:solidFill>
                <a:srgbClr val="EFEFE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0" cap="none" spc="0" normalizeH="0" baseline="0" noProof="0">
                  <a:ln>
                    <a:noFill/>
                  </a:ln>
                  <a:solidFill>
                    <a:srgbClr val="FFFFFF"/>
                  </a:solidFill>
                  <a:effectLst/>
                  <a:uLnTx/>
                  <a:uFillTx/>
                  <a:latin typeface="Calibri"/>
                  <a:ea typeface="+mn-ea"/>
                  <a:cs typeface="+mn-cs"/>
                </a:endParaRPr>
              </a:p>
            </p:txBody>
          </p:sp>
          <p:pic>
            <p:nvPicPr>
              <p:cNvPr id="75" name="Picture 2"/>
              <p:cNvPicPr>
                <a:picLocks noChangeAspect="1" noChangeArrowheads="1"/>
              </p:cNvPicPr>
              <p:nvPr/>
            </p:nvPicPr>
            <p:blipFill>
              <a:blip r:embed="rId3" cstate="print">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a:off x="4706938" y="1981200"/>
                <a:ext cx="27813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3" name="Content Placeholder 2"/>
          <p:cNvSpPr>
            <a:spLocks noGrp="1"/>
          </p:cNvSpPr>
          <p:nvPr>
            <p:ph idx="1"/>
          </p:nvPr>
        </p:nvSpPr>
        <p:spPr>
          <a:xfrm>
            <a:off x="248576" y="2162757"/>
            <a:ext cx="11319028" cy="946600"/>
          </a:xfrm>
        </p:spPr>
        <p:txBody>
          <a:bodyPr>
            <a:noAutofit/>
          </a:bodyPr>
          <a:lstStyle/>
          <a:p>
            <a:pPr>
              <a:spcBef>
                <a:spcPts val="600"/>
              </a:spcBef>
            </a:pPr>
            <a:r>
              <a:rPr lang="en-GB" sz="1600" spc="-20" dirty="0">
                <a:solidFill>
                  <a:schemeClr val="accent5"/>
                </a:solidFill>
              </a:rPr>
              <a:t>In total, 356 men with T2DM [HbA</a:t>
            </a:r>
            <a:r>
              <a:rPr lang="en-GB" sz="1600" spc="-20" baseline="-25000" dirty="0">
                <a:solidFill>
                  <a:schemeClr val="accent5"/>
                </a:solidFill>
              </a:rPr>
              <a:t>1c</a:t>
            </a:r>
            <a:r>
              <a:rPr lang="en-GB" sz="1600" spc="-20" dirty="0">
                <a:solidFill>
                  <a:schemeClr val="accent5"/>
                </a:solidFill>
              </a:rPr>
              <a:t> 62–79 </a:t>
            </a:r>
            <a:r>
              <a:rPr lang="en-GB" sz="1600" spc="-20" dirty="0" err="1">
                <a:solidFill>
                  <a:schemeClr val="accent5"/>
                </a:solidFill>
              </a:rPr>
              <a:t>mmol</a:t>
            </a:r>
            <a:r>
              <a:rPr lang="en-GB" sz="1600" spc="-20" dirty="0">
                <a:solidFill>
                  <a:schemeClr val="accent5"/>
                </a:solidFill>
              </a:rPr>
              <a:t>/</a:t>
            </a:r>
            <a:r>
              <a:rPr lang="en-GB" sz="1600" spc="-20" dirty="0" err="1">
                <a:solidFill>
                  <a:schemeClr val="accent5"/>
                </a:solidFill>
              </a:rPr>
              <a:t>mol</a:t>
            </a:r>
            <a:r>
              <a:rPr lang="en-GB" sz="1600" spc="-20" dirty="0">
                <a:solidFill>
                  <a:schemeClr val="accent5"/>
                </a:solidFill>
              </a:rPr>
              <a:t> (7.8–9.4%)] and total testosterone level ≤12.1 </a:t>
            </a:r>
            <a:r>
              <a:rPr lang="en-GB" sz="1600" spc="-20" dirty="0" err="1">
                <a:solidFill>
                  <a:schemeClr val="accent5"/>
                </a:solidFill>
              </a:rPr>
              <a:t>nmol</a:t>
            </a:r>
            <a:r>
              <a:rPr lang="en-GB" sz="1600" spc="-20" dirty="0">
                <a:solidFill>
                  <a:schemeClr val="accent5"/>
                </a:solidFill>
              </a:rPr>
              <a:t>/L plus symptoms of hypogonadism were analysed, of whom 178 received </a:t>
            </a:r>
            <a:r>
              <a:rPr lang="en-GB" sz="1600" spc="-20" dirty="0" err="1">
                <a:solidFill>
                  <a:schemeClr val="accent5"/>
                </a:solidFill>
              </a:rPr>
              <a:t>TTh</a:t>
            </a:r>
            <a:r>
              <a:rPr lang="en-GB" sz="1600" spc="-20" dirty="0">
                <a:solidFill>
                  <a:schemeClr val="accent5"/>
                </a:solidFill>
              </a:rPr>
              <a:t>, and 178 served as untreated controls</a:t>
            </a:r>
          </a:p>
        </p:txBody>
      </p:sp>
      <p:grpSp>
        <p:nvGrpSpPr>
          <p:cNvPr id="45" name="Group 44">
            <a:extLst>
              <a:ext uri="{FF2B5EF4-FFF2-40B4-BE49-F238E27FC236}">
                <a16:creationId xmlns:a16="http://schemas.microsoft.com/office/drawing/2014/main" id="{C283C4D4-00DB-412E-9DF2-BBA72C86032B}"/>
              </a:ext>
            </a:extLst>
          </p:cNvPr>
          <p:cNvGrpSpPr/>
          <p:nvPr/>
        </p:nvGrpSpPr>
        <p:grpSpPr>
          <a:xfrm>
            <a:off x="5024996" y="3375137"/>
            <a:ext cx="2380401" cy="166199"/>
            <a:chOff x="1721948" y="2836680"/>
            <a:chExt cx="2380401" cy="166199"/>
          </a:xfrm>
        </p:grpSpPr>
        <p:sp>
          <p:nvSpPr>
            <p:cNvPr id="199" name="TextBox 198">
              <a:extLst>
                <a:ext uri="{FF2B5EF4-FFF2-40B4-BE49-F238E27FC236}">
                  <a16:creationId xmlns:a16="http://schemas.microsoft.com/office/drawing/2014/main" id="{ACFEBE17-3F33-43C5-BB78-73B936982656}"/>
                </a:ext>
              </a:extLst>
            </p:cNvPr>
            <p:cNvSpPr txBox="1"/>
            <p:nvPr/>
          </p:nvSpPr>
          <p:spPr>
            <a:xfrm>
              <a:off x="1757476" y="2836680"/>
              <a:ext cx="2344873" cy="166199"/>
            </a:xfrm>
            <a:prstGeom prst="rect">
              <a:avLst/>
            </a:prstGeom>
            <a:noFill/>
          </p:spPr>
          <p:txBody>
            <a:bodyPr wrap="none" t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tab pos="625475" algn="l"/>
                  <a:tab pos="1500188" algn="l"/>
                </a:tabLst>
                <a:defRPr/>
              </a:pPr>
              <a:r>
                <a:rPr kumimoji="0" lang="en-GB" sz="1200" b="0" i="0" u="none" strike="noStrike" kern="1200" cap="none" spc="0" normalizeH="0" baseline="0" noProof="0" dirty="0" err="1">
                  <a:ln>
                    <a:noFill/>
                  </a:ln>
                  <a:solidFill>
                    <a:srgbClr val="000000"/>
                  </a:solidFill>
                  <a:effectLst/>
                  <a:uLnTx/>
                  <a:uFillTx/>
                  <a:latin typeface="Calibri"/>
                  <a:ea typeface="+mn-ea"/>
                  <a:cs typeface="+mn-cs"/>
                </a:rPr>
                <a:t>TTh</a:t>
              </a:r>
              <a:r>
                <a:rPr kumimoji="0" lang="en-GB" sz="1200" b="0" i="0" u="none" strike="noStrike" kern="1200" cap="none" spc="0" normalizeH="0" baseline="0" noProof="0" dirty="0">
                  <a:ln>
                    <a:noFill/>
                  </a:ln>
                  <a:solidFill>
                    <a:srgbClr val="000000"/>
                  </a:solidFill>
                  <a:effectLst/>
                  <a:uLnTx/>
                  <a:uFillTx/>
                  <a:latin typeface="Calibri"/>
                  <a:ea typeface="+mn-ea"/>
                  <a:cs typeface="+mn-cs"/>
                </a:rPr>
                <a:t>         Untreated	Difference</a:t>
              </a:r>
            </a:p>
          </p:txBody>
        </p:sp>
        <p:sp>
          <p:nvSpPr>
            <p:cNvPr id="200" name="Oval 199">
              <a:extLst>
                <a:ext uri="{FF2B5EF4-FFF2-40B4-BE49-F238E27FC236}">
                  <a16:creationId xmlns:a16="http://schemas.microsoft.com/office/drawing/2014/main" id="{21237260-870A-4492-9046-6C9C56BE7870}"/>
                </a:ext>
              </a:extLst>
            </p:cNvPr>
            <p:cNvSpPr/>
            <p:nvPr/>
          </p:nvSpPr>
          <p:spPr>
            <a:xfrm>
              <a:off x="1721948" y="2883801"/>
              <a:ext cx="71957" cy="71957"/>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Oval 200">
              <a:extLst>
                <a:ext uri="{FF2B5EF4-FFF2-40B4-BE49-F238E27FC236}">
                  <a16:creationId xmlns:a16="http://schemas.microsoft.com/office/drawing/2014/main" id="{180EA571-8629-4169-9361-017472FB404A}"/>
                </a:ext>
              </a:extLst>
            </p:cNvPr>
            <p:cNvSpPr/>
            <p:nvPr/>
          </p:nvSpPr>
          <p:spPr>
            <a:xfrm>
              <a:off x="2278612" y="2883801"/>
              <a:ext cx="71957" cy="7195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02" name="Oval 201">
              <a:extLst>
                <a:ext uri="{FF2B5EF4-FFF2-40B4-BE49-F238E27FC236}">
                  <a16:creationId xmlns:a16="http://schemas.microsoft.com/office/drawing/2014/main" id="{F658AA55-F528-4D3C-9174-F03EC40A2A3C}"/>
                </a:ext>
              </a:extLst>
            </p:cNvPr>
            <p:cNvSpPr/>
            <p:nvPr/>
          </p:nvSpPr>
          <p:spPr>
            <a:xfrm>
              <a:off x="3207061" y="2883801"/>
              <a:ext cx="71957" cy="71957"/>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4" name="Group 33">
            <a:extLst>
              <a:ext uri="{FF2B5EF4-FFF2-40B4-BE49-F238E27FC236}">
                <a16:creationId xmlns:a16="http://schemas.microsoft.com/office/drawing/2014/main" id="{B57C2598-1EAD-4E49-83D1-D9B023FA20D3}"/>
              </a:ext>
            </a:extLst>
          </p:cNvPr>
          <p:cNvGrpSpPr/>
          <p:nvPr/>
        </p:nvGrpSpPr>
        <p:grpSpPr>
          <a:xfrm>
            <a:off x="2100696" y="2651272"/>
            <a:ext cx="8325019" cy="3057070"/>
            <a:chOff x="576697" y="2604678"/>
            <a:chExt cx="7990606" cy="2760654"/>
          </a:xfrm>
        </p:grpSpPr>
        <p:grpSp>
          <p:nvGrpSpPr>
            <p:cNvPr id="406" name="Group 405">
              <a:extLst>
                <a:ext uri="{FF2B5EF4-FFF2-40B4-BE49-F238E27FC236}">
                  <a16:creationId xmlns:a16="http://schemas.microsoft.com/office/drawing/2014/main" id="{A3661692-2E35-40D9-B3C7-95C981138553}"/>
                </a:ext>
              </a:extLst>
            </p:cNvPr>
            <p:cNvGrpSpPr/>
            <p:nvPr/>
          </p:nvGrpSpPr>
          <p:grpSpPr>
            <a:xfrm>
              <a:off x="576697" y="2604678"/>
              <a:ext cx="7990606" cy="2760654"/>
              <a:chOff x="576697" y="2604678"/>
              <a:chExt cx="7990606" cy="2760654"/>
            </a:xfrm>
          </p:grpSpPr>
          <p:sp>
            <p:nvSpPr>
              <p:cNvPr id="408" name="Rounded Rectangle 57">
                <a:extLst>
                  <a:ext uri="{FF2B5EF4-FFF2-40B4-BE49-F238E27FC236}">
                    <a16:creationId xmlns:a16="http://schemas.microsoft.com/office/drawing/2014/main" id="{68E998B3-A9D9-460D-A056-495DC1214A91}"/>
                  </a:ext>
                </a:extLst>
              </p:cNvPr>
              <p:cNvSpPr/>
              <p:nvPr/>
            </p:nvSpPr>
            <p:spPr>
              <a:xfrm>
                <a:off x="576697" y="2733886"/>
                <a:ext cx="7990606" cy="2631446"/>
              </a:xfrm>
              <a:prstGeom prst="roundRect">
                <a:avLst>
                  <a:gd name="adj" fmla="val 5052"/>
                </a:avLst>
              </a:prstGeom>
              <a:no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09" name="TextBox 408">
                <a:extLst>
                  <a:ext uri="{FF2B5EF4-FFF2-40B4-BE49-F238E27FC236}">
                    <a16:creationId xmlns:a16="http://schemas.microsoft.com/office/drawing/2014/main" id="{B8EB6109-B805-4F7B-ACB9-9B972B0F0DBE}"/>
                  </a:ext>
                </a:extLst>
              </p:cNvPr>
              <p:cNvSpPr txBox="1"/>
              <p:nvPr/>
            </p:nvSpPr>
            <p:spPr>
              <a:xfrm>
                <a:off x="576697" y="2604678"/>
                <a:ext cx="7990606" cy="307777"/>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a:ea typeface="+mn-ea"/>
                    <a:cs typeface="+mn-cs"/>
                  </a:rPr>
                  <a:t>Association between TTh and increased sexual activity in men with low testosterone</a:t>
                </a:r>
              </a:p>
            </p:txBody>
          </p:sp>
        </p:grpSp>
        <p:sp>
          <p:nvSpPr>
            <p:cNvPr id="407" name="Round Same Side Corner Rectangle 58">
              <a:extLst>
                <a:ext uri="{FF2B5EF4-FFF2-40B4-BE49-F238E27FC236}">
                  <a16:creationId xmlns:a16="http://schemas.microsoft.com/office/drawing/2014/main" id="{87716571-26C1-4F80-8CD8-F8645893E99D}"/>
                </a:ext>
              </a:extLst>
            </p:cNvPr>
            <p:cNvSpPr/>
            <p:nvPr/>
          </p:nvSpPr>
          <p:spPr>
            <a:xfrm>
              <a:off x="576697" y="2733886"/>
              <a:ext cx="7990606" cy="309600"/>
            </a:xfrm>
            <a:prstGeom prst="round2SameRect">
              <a:avLst>
                <a:gd name="adj1" fmla="val 50000"/>
                <a:gd name="adj2" fmla="val 0"/>
              </a:avLst>
            </a:prstGeom>
            <a:solidFill>
              <a:schemeClr val="accent2"/>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ea typeface="+mn-ea"/>
                  <a:cs typeface="+mn-cs"/>
                </a:rPr>
                <a:t>Effect of TTh on glycaemic control in men with hypogonadism and T2DM (N=356)</a:t>
              </a:r>
              <a:endParaRPr kumimoji="0" lang="en-GB" sz="1400" b="1" i="0" u="none" strike="noStrike" kern="1200" cap="none" spc="0" normalizeH="0" baseline="30000" noProof="0" dirty="0">
                <a:ln>
                  <a:noFill/>
                </a:ln>
                <a:solidFill>
                  <a:prstClr val="white"/>
                </a:solidFill>
                <a:effectLst/>
                <a:uLnTx/>
                <a:uFillTx/>
                <a:ea typeface="+mn-ea"/>
                <a:cs typeface="+mn-cs"/>
              </a:endParaRPr>
            </a:p>
          </p:txBody>
        </p:sp>
      </p:grpSp>
      <p:grpSp>
        <p:nvGrpSpPr>
          <p:cNvPr id="599" name="Group 598"/>
          <p:cNvGrpSpPr/>
          <p:nvPr/>
        </p:nvGrpSpPr>
        <p:grpSpPr>
          <a:xfrm>
            <a:off x="2316873" y="3554538"/>
            <a:ext cx="3453049" cy="2033324"/>
            <a:chOff x="792872" y="3586288"/>
            <a:chExt cx="3453049" cy="2033324"/>
          </a:xfrm>
        </p:grpSpPr>
        <p:sp>
          <p:nvSpPr>
            <p:cNvPr id="227" name="Freeform: Shape 6">
              <a:extLst>
                <a:ext uri="{FF2B5EF4-FFF2-40B4-BE49-F238E27FC236}">
                  <a16:creationId xmlns:a16="http://schemas.microsoft.com/office/drawing/2014/main" id="{2CF64F29-E317-45F0-A243-E7D18F0F1D11}"/>
                </a:ext>
              </a:extLst>
            </p:cNvPr>
            <p:cNvSpPr/>
            <p:nvPr/>
          </p:nvSpPr>
          <p:spPr>
            <a:xfrm>
              <a:off x="1647221" y="3680059"/>
              <a:ext cx="2480279" cy="1548095"/>
            </a:xfrm>
            <a:custGeom>
              <a:avLst/>
              <a:gdLst>
                <a:gd name="connsiteX0" fmla="*/ 0 w 2480261"/>
                <a:gd name="connsiteY0" fmla="*/ 0 h 1722840"/>
                <a:gd name="connsiteX1" fmla="*/ 0 w 2480261"/>
                <a:gd name="connsiteY1" fmla="*/ 1722840 h 1722840"/>
                <a:gd name="connsiteX2" fmla="*/ 2480261 w 2480261"/>
                <a:gd name="connsiteY2" fmla="*/ 1722840 h 1722840"/>
              </a:gdLst>
              <a:ahLst/>
              <a:cxnLst>
                <a:cxn ang="0">
                  <a:pos x="connsiteX0" y="connsiteY0"/>
                </a:cxn>
                <a:cxn ang="0">
                  <a:pos x="connsiteX1" y="connsiteY1"/>
                </a:cxn>
                <a:cxn ang="0">
                  <a:pos x="connsiteX2" y="connsiteY2"/>
                </a:cxn>
              </a:cxnLst>
              <a:rect l="l" t="t" r="r" b="b"/>
              <a:pathLst>
                <a:path w="2480261" h="1722840">
                  <a:moveTo>
                    <a:pt x="0" y="0"/>
                  </a:moveTo>
                  <a:lnTo>
                    <a:pt x="0" y="1722840"/>
                  </a:lnTo>
                  <a:lnTo>
                    <a:pt x="2480261" y="1722840"/>
                  </a:lnTo>
                </a:path>
              </a:pathLst>
            </a:custGeom>
            <a:noFill/>
            <a:ln w="19050"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29" name="Group 228">
              <a:extLst>
                <a:ext uri="{FF2B5EF4-FFF2-40B4-BE49-F238E27FC236}">
                  <a16:creationId xmlns:a16="http://schemas.microsoft.com/office/drawing/2014/main" id="{97681E17-C04C-43B6-8ED3-94A8DDA4E48D}"/>
                </a:ext>
              </a:extLst>
            </p:cNvPr>
            <p:cNvGrpSpPr/>
            <p:nvPr/>
          </p:nvGrpSpPr>
          <p:grpSpPr>
            <a:xfrm>
              <a:off x="1713249" y="5275643"/>
              <a:ext cx="1852293" cy="184666"/>
              <a:chOff x="1726128" y="5038404"/>
              <a:chExt cx="1852293" cy="217315"/>
            </a:xfrm>
          </p:grpSpPr>
          <p:sp>
            <p:nvSpPr>
              <p:cNvPr id="388" name="TextBox 387">
                <a:extLst>
                  <a:ext uri="{FF2B5EF4-FFF2-40B4-BE49-F238E27FC236}">
                    <a16:creationId xmlns:a16="http://schemas.microsoft.com/office/drawing/2014/main" id="{5419DC48-373A-4F7C-99CE-06AA09B3FA24}"/>
                  </a:ext>
                </a:extLst>
              </p:cNvPr>
              <p:cNvSpPr txBox="1"/>
              <p:nvPr/>
            </p:nvSpPr>
            <p:spPr>
              <a:xfrm>
                <a:off x="3427170"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8</a:t>
                </a:r>
              </a:p>
            </p:txBody>
          </p:sp>
          <p:sp>
            <p:nvSpPr>
              <p:cNvPr id="389" name="TextBox 388">
                <a:extLst>
                  <a:ext uri="{FF2B5EF4-FFF2-40B4-BE49-F238E27FC236}">
                    <a16:creationId xmlns:a16="http://schemas.microsoft.com/office/drawing/2014/main" id="{3E713894-3150-45D9-912C-0DB47F209EEF}"/>
                  </a:ext>
                </a:extLst>
              </p:cNvPr>
              <p:cNvSpPr txBox="1"/>
              <p:nvPr/>
            </p:nvSpPr>
            <p:spPr>
              <a:xfrm>
                <a:off x="3001025"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6</a:t>
                </a:r>
              </a:p>
            </p:txBody>
          </p:sp>
          <p:sp>
            <p:nvSpPr>
              <p:cNvPr id="390" name="TextBox 389">
                <a:extLst>
                  <a:ext uri="{FF2B5EF4-FFF2-40B4-BE49-F238E27FC236}">
                    <a16:creationId xmlns:a16="http://schemas.microsoft.com/office/drawing/2014/main" id="{056681B1-EB26-4745-83A8-17EA8B44B5DD}"/>
                  </a:ext>
                </a:extLst>
              </p:cNvPr>
              <p:cNvSpPr txBox="1"/>
              <p:nvPr/>
            </p:nvSpPr>
            <p:spPr>
              <a:xfrm>
                <a:off x="2576060"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4</a:t>
                </a:r>
              </a:p>
            </p:txBody>
          </p:sp>
          <p:sp>
            <p:nvSpPr>
              <p:cNvPr id="391" name="TextBox 390">
                <a:extLst>
                  <a:ext uri="{FF2B5EF4-FFF2-40B4-BE49-F238E27FC236}">
                    <a16:creationId xmlns:a16="http://schemas.microsoft.com/office/drawing/2014/main" id="{2560A90D-065A-403E-AD61-4B0EA287748A}"/>
                  </a:ext>
                </a:extLst>
              </p:cNvPr>
              <p:cNvSpPr txBox="1"/>
              <p:nvPr/>
            </p:nvSpPr>
            <p:spPr>
              <a:xfrm>
                <a:off x="2151094"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2</a:t>
                </a:r>
              </a:p>
            </p:txBody>
          </p:sp>
          <p:sp>
            <p:nvSpPr>
              <p:cNvPr id="392" name="TextBox 391">
                <a:extLst>
                  <a:ext uri="{FF2B5EF4-FFF2-40B4-BE49-F238E27FC236}">
                    <a16:creationId xmlns:a16="http://schemas.microsoft.com/office/drawing/2014/main" id="{5A42B12F-A719-4744-AB1C-47B1A01210F7}"/>
                  </a:ext>
                </a:extLst>
              </p:cNvPr>
              <p:cNvSpPr txBox="1"/>
              <p:nvPr/>
            </p:nvSpPr>
            <p:spPr>
              <a:xfrm>
                <a:off x="1726128"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0</a:t>
                </a:r>
              </a:p>
            </p:txBody>
          </p:sp>
          <p:sp>
            <p:nvSpPr>
              <p:cNvPr id="393" name="TextBox 392">
                <a:extLst>
                  <a:ext uri="{FF2B5EF4-FFF2-40B4-BE49-F238E27FC236}">
                    <a16:creationId xmlns:a16="http://schemas.microsoft.com/office/drawing/2014/main" id="{FFF676CB-F7D8-4206-9322-FA74382831FB}"/>
                  </a:ext>
                </a:extLst>
              </p:cNvPr>
              <p:cNvSpPr txBox="1"/>
              <p:nvPr/>
            </p:nvSpPr>
            <p:spPr>
              <a:xfrm>
                <a:off x="1940675"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1</a:t>
                </a:r>
              </a:p>
            </p:txBody>
          </p:sp>
          <p:sp>
            <p:nvSpPr>
              <p:cNvPr id="394" name="TextBox 393">
                <a:extLst>
                  <a:ext uri="{FF2B5EF4-FFF2-40B4-BE49-F238E27FC236}">
                    <a16:creationId xmlns:a16="http://schemas.microsoft.com/office/drawing/2014/main" id="{1F14E285-CACD-4684-AC31-11866D65F2A4}"/>
                  </a:ext>
                </a:extLst>
              </p:cNvPr>
              <p:cNvSpPr txBox="1"/>
              <p:nvPr/>
            </p:nvSpPr>
            <p:spPr>
              <a:xfrm>
                <a:off x="3214258"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7</a:t>
                </a:r>
              </a:p>
            </p:txBody>
          </p:sp>
          <p:sp>
            <p:nvSpPr>
              <p:cNvPr id="395" name="TextBox 394">
                <a:extLst>
                  <a:ext uri="{FF2B5EF4-FFF2-40B4-BE49-F238E27FC236}">
                    <a16:creationId xmlns:a16="http://schemas.microsoft.com/office/drawing/2014/main" id="{78A66974-5A9C-4854-B2CE-7370F9D3F0BE}"/>
                  </a:ext>
                </a:extLst>
              </p:cNvPr>
              <p:cNvSpPr txBox="1"/>
              <p:nvPr/>
            </p:nvSpPr>
            <p:spPr>
              <a:xfrm>
                <a:off x="2789293"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5</a:t>
                </a:r>
              </a:p>
            </p:txBody>
          </p:sp>
          <p:sp>
            <p:nvSpPr>
              <p:cNvPr id="396" name="TextBox 395">
                <a:extLst>
                  <a:ext uri="{FF2B5EF4-FFF2-40B4-BE49-F238E27FC236}">
                    <a16:creationId xmlns:a16="http://schemas.microsoft.com/office/drawing/2014/main" id="{1819479E-076A-4AF0-956F-6ACF932A937C}"/>
                  </a:ext>
                </a:extLst>
              </p:cNvPr>
              <p:cNvSpPr txBox="1"/>
              <p:nvPr/>
            </p:nvSpPr>
            <p:spPr>
              <a:xfrm>
                <a:off x="2364327"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3</a:t>
                </a:r>
              </a:p>
            </p:txBody>
          </p:sp>
        </p:grpSp>
        <p:sp>
          <p:nvSpPr>
            <p:cNvPr id="230" name="TextBox 229">
              <a:extLst>
                <a:ext uri="{FF2B5EF4-FFF2-40B4-BE49-F238E27FC236}">
                  <a16:creationId xmlns:a16="http://schemas.microsoft.com/office/drawing/2014/main" id="{2DFC7C12-A5EF-47F3-945B-CF4270F6435A}"/>
                </a:ext>
              </a:extLst>
            </p:cNvPr>
            <p:cNvSpPr txBox="1"/>
            <p:nvPr/>
          </p:nvSpPr>
          <p:spPr>
            <a:xfrm>
              <a:off x="1787130" y="5404168"/>
              <a:ext cx="2336607" cy="215444"/>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alibri"/>
                  <a:ea typeface="+mn-ea"/>
                  <a:cs typeface="+mn-cs"/>
                </a:rPr>
                <a:t>Year</a:t>
              </a:r>
            </a:p>
          </p:txBody>
        </p:sp>
        <p:grpSp>
          <p:nvGrpSpPr>
            <p:cNvPr id="231" name="Group 230">
              <a:extLst>
                <a:ext uri="{FF2B5EF4-FFF2-40B4-BE49-F238E27FC236}">
                  <a16:creationId xmlns:a16="http://schemas.microsoft.com/office/drawing/2014/main" id="{548BCC78-1C10-4012-9873-69FCB466EF04}"/>
                </a:ext>
              </a:extLst>
            </p:cNvPr>
            <p:cNvGrpSpPr/>
            <p:nvPr/>
          </p:nvGrpSpPr>
          <p:grpSpPr>
            <a:xfrm>
              <a:off x="792872" y="3586288"/>
              <a:ext cx="788345" cy="1733078"/>
              <a:chOff x="792872" y="3049972"/>
              <a:chExt cx="788345" cy="2039487"/>
            </a:xfrm>
          </p:grpSpPr>
          <p:grpSp>
            <p:nvGrpSpPr>
              <p:cNvPr id="378" name="Group 377">
                <a:extLst>
                  <a:ext uri="{FF2B5EF4-FFF2-40B4-BE49-F238E27FC236}">
                    <a16:creationId xmlns:a16="http://schemas.microsoft.com/office/drawing/2014/main" id="{72D34F6B-0F27-41F5-B3E4-8D951D27F760}"/>
                  </a:ext>
                </a:extLst>
              </p:cNvPr>
              <p:cNvGrpSpPr/>
              <p:nvPr/>
            </p:nvGrpSpPr>
            <p:grpSpPr>
              <a:xfrm>
                <a:off x="1202387" y="3049972"/>
                <a:ext cx="378830" cy="2039487"/>
                <a:chOff x="1215266" y="3171129"/>
                <a:chExt cx="378830" cy="2039487"/>
              </a:xfrm>
            </p:grpSpPr>
            <p:sp>
              <p:nvSpPr>
                <p:cNvPr id="380" name="TextBox 379">
                  <a:extLst>
                    <a:ext uri="{FF2B5EF4-FFF2-40B4-BE49-F238E27FC236}">
                      <a16:creationId xmlns:a16="http://schemas.microsoft.com/office/drawing/2014/main" id="{30935F08-85BD-4F98-94EB-5FA41A2B48F7}"/>
                    </a:ext>
                  </a:extLst>
                </p:cNvPr>
                <p:cNvSpPr txBox="1"/>
                <p:nvPr/>
              </p:nvSpPr>
              <p:spPr>
                <a:xfrm>
                  <a:off x="1215266" y="4770820"/>
                  <a:ext cx="378830" cy="217315"/>
                </a:xfrm>
                <a:prstGeom prst="rect">
                  <a:avLst/>
                </a:prstGeom>
                <a:noFill/>
              </p:spPr>
              <p:txBody>
                <a:bodyPr wrap="square" lIns="0" tIns="0" rIns="108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272727"/>
                    </a:solidFill>
                    <a:effectLst/>
                    <a:uLnTx/>
                    <a:uFillTx/>
                    <a:latin typeface="Calibri"/>
                    <a:ea typeface="+mn-ea"/>
                    <a:cs typeface="+mn-cs"/>
                  </a:endParaRPr>
                </a:p>
              </p:txBody>
            </p:sp>
            <p:sp>
              <p:nvSpPr>
                <p:cNvPr id="381" name="TextBox 380">
                  <a:extLst>
                    <a:ext uri="{FF2B5EF4-FFF2-40B4-BE49-F238E27FC236}">
                      <a16:creationId xmlns:a16="http://schemas.microsoft.com/office/drawing/2014/main" id="{65227214-BC29-4389-BD3F-A5BF854C3123}"/>
                    </a:ext>
                  </a:extLst>
                </p:cNvPr>
                <p:cNvSpPr txBox="1"/>
                <p:nvPr/>
              </p:nvSpPr>
              <p:spPr>
                <a:xfrm>
                  <a:off x="1315747" y="3781405"/>
                  <a:ext cx="278348" cy="217315"/>
                </a:xfrm>
                <a:prstGeom prst="rect">
                  <a:avLst/>
                </a:prstGeom>
                <a:noFill/>
              </p:spPr>
              <p:txBody>
                <a:bodyPr wrap="square" lIns="0" tIns="0" rIns="36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0</a:t>
                  </a:r>
                </a:p>
              </p:txBody>
            </p:sp>
            <p:sp>
              <p:nvSpPr>
                <p:cNvPr id="382" name="TextBox 381">
                  <a:extLst>
                    <a:ext uri="{FF2B5EF4-FFF2-40B4-BE49-F238E27FC236}">
                      <a16:creationId xmlns:a16="http://schemas.microsoft.com/office/drawing/2014/main" id="{1B7C86CE-8ABA-4927-B5BB-97DE1D30D678}"/>
                    </a:ext>
                  </a:extLst>
                </p:cNvPr>
                <p:cNvSpPr txBox="1"/>
                <p:nvPr/>
              </p:nvSpPr>
              <p:spPr>
                <a:xfrm>
                  <a:off x="1355226" y="3171129"/>
                  <a:ext cx="238869" cy="217315"/>
                </a:xfrm>
                <a:prstGeom prst="rect">
                  <a:avLst/>
                </a:prstGeom>
                <a:noFill/>
              </p:spPr>
              <p:txBody>
                <a:bodyPr wrap="square" lIns="0" tIns="0" rIns="36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2</a:t>
                  </a:r>
                </a:p>
              </p:txBody>
            </p:sp>
            <p:sp>
              <p:nvSpPr>
                <p:cNvPr id="383" name="TextBox 382">
                  <a:extLst>
                    <a:ext uri="{FF2B5EF4-FFF2-40B4-BE49-F238E27FC236}">
                      <a16:creationId xmlns:a16="http://schemas.microsoft.com/office/drawing/2014/main" id="{D87AAECC-FB15-4FDC-B36C-D09363B7D95D}"/>
                    </a:ext>
                  </a:extLst>
                </p:cNvPr>
                <p:cNvSpPr txBox="1"/>
                <p:nvPr/>
              </p:nvSpPr>
              <p:spPr>
                <a:xfrm>
                  <a:off x="1315747" y="3474395"/>
                  <a:ext cx="278348" cy="217315"/>
                </a:xfrm>
                <a:prstGeom prst="rect">
                  <a:avLst/>
                </a:prstGeom>
                <a:noFill/>
              </p:spPr>
              <p:txBody>
                <a:bodyPr wrap="square" lIns="0" tIns="0" rIns="36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1</a:t>
                  </a:r>
                </a:p>
              </p:txBody>
            </p:sp>
            <p:sp>
              <p:nvSpPr>
                <p:cNvPr id="384" name="TextBox 383">
                  <a:extLst>
                    <a:ext uri="{FF2B5EF4-FFF2-40B4-BE49-F238E27FC236}">
                      <a16:creationId xmlns:a16="http://schemas.microsoft.com/office/drawing/2014/main" id="{3DD1120E-AC25-4C8D-8CFC-90D67A24CB07}"/>
                    </a:ext>
                  </a:extLst>
                </p:cNvPr>
                <p:cNvSpPr txBox="1"/>
                <p:nvPr/>
              </p:nvSpPr>
              <p:spPr>
                <a:xfrm>
                  <a:off x="1315747" y="4993301"/>
                  <a:ext cx="278348" cy="217315"/>
                </a:xfrm>
                <a:prstGeom prst="rect">
                  <a:avLst/>
                </a:prstGeom>
                <a:noFill/>
              </p:spPr>
              <p:txBody>
                <a:bodyPr wrap="square" lIns="0" tIns="0" rIns="36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72727"/>
                      </a:solidFill>
                      <a:effectLst/>
                      <a:uLnTx/>
                      <a:uFillTx/>
                      <a:latin typeface="Calibri"/>
                      <a:ea typeface="+mn-ea"/>
                      <a:cs typeface="+mn-cs"/>
                    </a:rPr>
                    <a:t>-4</a:t>
                  </a:r>
                </a:p>
              </p:txBody>
            </p:sp>
            <p:sp>
              <p:nvSpPr>
                <p:cNvPr id="385" name="TextBox 384">
                  <a:extLst>
                    <a:ext uri="{FF2B5EF4-FFF2-40B4-BE49-F238E27FC236}">
                      <a16:creationId xmlns:a16="http://schemas.microsoft.com/office/drawing/2014/main" id="{DB27EEBF-FB3A-4C3D-B9E4-37F4020866F8}"/>
                    </a:ext>
                  </a:extLst>
                </p:cNvPr>
                <p:cNvSpPr txBox="1"/>
                <p:nvPr/>
              </p:nvSpPr>
              <p:spPr>
                <a:xfrm>
                  <a:off x="1315747" y="4391150"/>
                  <a:ext cx="278348" cy="217315"/>
                </a:xfrm>
                <a:prstGeom prst="rect">
                  <a:avLst/>
                </a:prstGeom>
                <a:noFill/>
              </p:spPr>
              <p:txBody>
                <a:bodyPr wrap="square" lIns="0" tIns="0" rIns="36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72727"/>
                      </a:solidFill>
                      <a:effectLst/>
                      <a:uLnTx/>
                      <a:uFillTx/>
                      <a:latin typeface="Calibri"/>
                      <a:ea typeface="+mn-ea"/>
                      <a:cs typeface="+mn-cs"/>
                    </a:rPr>
                    <a:t>-2</a:t>
                  </a:r>
                </a:p>
              </p:txBody>
            </p:sp>
            <p:sp>
              <p:nvSpPr>
                <p:cNvPr id="386" name="TextBox 385">
                  <a:extLst>
                    <a:ext uri="{FF2B5EF4-FFF2-40B4-BE49-F238E27FC236}">
                      <a16:creationId xmlns:a16="http://schemas.microsoft.com/office/drawing/2014/main" id="{EF2E801E-2B29-4A09-BC40-50C5AF11721D}"/>
                    </a:ext>
                  </a:extLst>
                </p:cNvPr>
                <p:cNvSpPr txBox="1"/>
                <p:nvPr/>
              </p:nvSpPr>
              <p:spPr>
                <a:xfrm>
                  <a:off x="1315747" y="4089802"/>
                  <a:ext cx="278348" cy="217315"/>
                </a:xfrm>
                <a:prstGeom prst="rect">
                  <a:avLst/>
                </a:prstGeom>
                <a:noFill/>
              </p:spPr>
              <p:txBody>
                <a:bodyPr wrap="square" lIns="0" tIns="0" rIns="36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-1</a:t>
                  </a:r>
                </a:p>
              </p:txBody>
            </p:sp>
            <p:sp>
              <p:nvSpPr>
                <p:cNvPr id="387" name="TextBox 386">
                  <a:extLst>
                    <a:ext uri="{FF2B5EF4-FFF2-40B4-BE49-F238E27FC236}">
                      <a16:creationId xmlns:a16="http://schemas.microsoft.com/office/drawing/2014/main" id="{8A0F3C6A-4536-427B-BBBC-C936B06FE7B6}"/>
                    </a:ext>
                  </a:extLst>
                </p:cNvPr>
                <p:cNvSpPr txBox="1"/>
                <p:nvPr/>
              </p:nvSpPr>
              <p:spPr>
                <a:xfrm>
                  <a:off x="1315747" y="4688433"/>
                  <a:ext cx="278348" cy="217315"/>
                </a:xfrm>
                <a:prstGeom prst="rect">
                  <a:avLst/>
                </a:prstGeom>
                <a:noFill/>
              </p:spPr>
              <p:txBody>
                <a:bodyPr wrap="square" lIns="0" tIns="0" rIns="36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-3</a:t>
                  </a:r>
                </a:p>
              </p:txBody>
            </p:sp>
          </p:grpSp>
          <p:sp>
            <p:nvSpPr>
              <p:cNvPr id="379" name="TextBox 378">
                <a:extLst>
                  <a:ext uri="{FF2B5EF4-FFF2-40B4-BE49-F238E27FC236}">
                    <a16:creationId xmlns:a16="http://schemas.microsoft.com/office/drawing/2014/main" id="{B634A7B9-82A7-4912-B528-D553EB5901AF}"/>
                  </a:ext>
                </a:extLst>
              </p:cNvPr>
              <p:cNvSpPr txBox="1"/>
              <p:nvPr/>
            </p:nvSpPr>
            <p:spPr>
              <a:xfrm rot="16200000">
                <a:off x="53999" y="3906666"/>
                <a:ext cx="1810145"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a:ea typeface="+mn-ea"/>
                    <a:cs typeface="+mn-cs"/>
                  </a:rPr>
                  <a:t>Change in fasting glucose (</a:t>
                </a:r>
                <a:r>
                  <a:rPr kumimoji="0" lang="en-GB" sz="1200" b="1" i="0" u="none" strike="noStrike" kern="1200" cap="none" spc="0" normalizeH="0" baseline="0" noProof="0" dirty="0" err="1">
                    <a:ln>
                      <a:noFill/>
                    </a:ln>
                    <a:solidFill>
                      <a:srgbClr val="000000"/>
                    </a:solidFill>
                    <a:effectLst/>
                    <a:uLnTx/>
                    <a:uFillTx/>
                    <a:latin typeface="Calibri"/>
                    <a:ea typeface="+mn-ea"/>
                    <a:cs typeface="+mn-cs"/>
                  </a:rPr>
                  <a:t>mmol</a:t>
                </a:r>
                <a:r>
                  <a:rPr kumimoji="0" lang="en-GB" sz="1200" b="1" i="0" u="none" strike="noStrike" kern="1200" cap="none" spc="0" normalizeH="0" baseline="0" noProof="0" dirty="0">
                    <a:ln>
                      <a:noFill/>
                    </a:ln>
                    <a:solidFill>
                      <a:srgbClr val="000000"/>
                    </a:solidFill>
                    <a:effectLst/>
                    <a:uLnTx/>
                    <a:uFillTx/>
                    <a:latin typeface="Calibri"/>
                    <a:ea typeface="+mn-ea"/>
                    <a:cs typeface="+mn-cs"/>
                  </a:rPr>
                  <a:t>/L)</a:t>
                </a:r>
              </a:p>
            </p:txBody>
          </p:sp>
        </p:grpSp>
        <p:grpSp>
          <p:nvGrpSpPr>
            <p:cNvPr id="232" name="Group 231">
              <a:extLst>
                <a:ext uri="{FF2B5EF4-FFF2-40B4-BE49-F238E27FC236}">
                  <a16:creationId xmlns:a16="http://schemas.microsoft.com/office/drawing/2014/main" id="{17587442-E17F-41CE-B3F5-F7BA0CEAACBB}"/>
                </a:ext>
              </a:extLst>
            </p:cNvPr>
            <p:cNvGrpSpPr/>
            <p:nvPr/>
          </p:nvGrpSpPr>
          <p:grpSpPr>
            <a:xfrm>
              <a:off x="1583771" y="3680137"/>
              <a:ext cx="61200" cy="1547551"/>
              <a:chOff x="1583771" y="3160414"/>
              <a:chExt cx="61200" cy="1821159"/>
            </a:xfrm>
          </p:grpSpPr>
          <p:grpSp>
            <p:nvGrpSpPr>
              <p:cNvPr id="368" name="Group 367">
                <a:extLst>
                  <a:ext uri="{FF2B5EF4-FFF2-40B4-BE49-F238E27FC236}">
                    <a16:creationId xmlns:a16="http://schemas.microsoft.com/office/drawing/2014/main" id="{ACDDAE05-DE6F-48CF-888D-2622BB7A7ACA}"/>
                  </a:ext>
                </a:extLst>
              </p:cNvPr>
              <p:cNvGrpSpPr/>
              <p:nvPr/>
            </p:nvGrpSpPr>
            <p:grpSpPr>
              <a:xfrm>
                <a:off x="1583771" y="3160414"/>
                <a:ext cx="61200" cy="1821159"/>
                <a:chOff x="1596650" y="3281571"/>
                <a:chExt cx="61200" cy="1821159"/>
              </a:xfrm>
            </p:grpSpPr>
            <p:cxnSp>
              <p:nvCxnSpPr>
                <p:cNvPr id="374" name="Straight Connector 373">
                  <a:extLst>
                    <a:ext uri="{FF2B5EF4-FFF2-40B4-BE49-F238E27FC236}">
                      <a16:creationId xmlns:a16="http://schemas.microsoft.com/office/drawing/2014/main" id="{BA4621F7-F196-4EAD-9635-DA7337AF5C44}"/>
                    </a:ext>
                  </a:extLst>
                </p:cNvPr>
                <p:cNvCxnSpPr/>
                <p:nvPr/>
              </p:nvCxnSpPr>
              <p:spPr>
                <a:xfrm>
                  <a:off x="1596650" y="5102730"/>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5" name="Straight Connector 374">
                  <a:extLst>
                    <a:ext uri="{FF2B5EF4-FFF2-40B4-BE49-F238E27FC236}">
                      <a16:creationId xmlns:a16="http://schemas.microsoft.com/office/drawing/2014/main" id="{8D38D001-70C5-4359-8B4E-C928A190D70D}"/>
                    </a:ext>
                  </a:extLst>
                </p:cNvPr>
                <p:cNvCxnSpPr/>
                <p:nvPr/>
              </p:nvCxnSpPr>
              <p:spPr>
                <a:xfrm>
                  <a:off x="1596650" y="3281571"/>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7" name="Straight Connector 376">
                  <a:extLst>
                    <a:ext uri="{FF2B5EF4-FFF2-40B4-BE49-F238E27FC236}">
                      <a16:creationId xmlns:a16="http://schemas.microsoft.com/office/drawing/2014/main" id="{5E18CAE7-62FA-4207-957D-4E18527FD020}"/>
                    </a:ext>
                  </a:extLst>
                </p:cNvPr>
                <p:cNvCxnSpPr/>
                <p:nvPr/>
              </p:nvCxnSpPr>
              <p:spPr>
                <a:xfrm>
                  <a:off x="1596650" y="4499807"/>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369" name="Straight Connector 368">
                <a:extLst>
                  <a:ext uri="{FF2B5EF4-FFF2-40B4-BE49-F238E27FC236}">
                    <a16:creationId xmlns:a16="http://schemas.microsoft.com/office/drawing/2014/main" id="{BB0BB2E5-34F4-4907-9534-E556CDDE2FE9}"/>
                  </a:ext>
                </a:extLst>
              </p:cNvPr>
              <p:cNvCxnSpPr/>
              <p:nvPr/>
            </p:nvCxnSpPr>
            <p:spPr>
              <a:xfrm>
                <a:off x="1583771" y="4074330"/>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0" name="Straight Connector 369">
                <a:extLst>
                  <a:ext uri="{FF2B5EF4-FFF2-40B4-BE49-F238E27FC236}">
                    <a16:creationId xmlns:a16="http://schemas.microsoft.com/office/drawing/2014/main" id="{00B92B7A-614A-46B6-977B-537144054A9B}"/>
                  </a:ext>
                </a:extLst>
              </p:cNvPr>
              <p:cNvCxnSpPr/>
              <p:nvPr/>
            </p:nvCxnSpPr>
            <p:spPr>
              <a:xfrm>
                <a:off x="1583771" y="3462662"/>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1" name="Straight Connector 370">
                <a:extLst>
                  <a:ext uri="{FF2B5EF4-FFF2-40B4-BE49-F238E27FC236}">
                    <a16:creationId xmlns:a16="http://schemas.microsoft.com/office/drawing/2014/main" id="{504C9247-268B-444C-8B9D-4DF4D011B5C8}"/>
                  </a:ext>
                </a:extLst>
              </p:cNvPr>
              <p:cNvCxnSpPr/>
              <p:nvPr/>
            </p:nvCxnSpPr>
            <p:spPr>
              <a:xfrm>
                <a:off x="1583771" y="3767881"/>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2" name="Straight Connector 371">
                <a:extLst>
                  <a:ext uri="{FF2B5EF4-FFF2-40B4-BE49-F238E27FC236}">
                    <a16:creationId xmlns:a16="http://schemas.microsoft.com/office/drawing/2014/main" id="{2A8E4036-5F8D-47C2-B7D3-8DEF4A98364A}"/>
                  </a:ext>
                </a:extLst>
              </p:cNvPr>
              <p:cNvCxnSpPr/>
              <p:nvPr/>
            </p:nvCxnSpPr>
            <p:spPr>
              <a:xfrm>
                <a:off x="1583771" y="4677162"/>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331" name="Oval 330">
              <a:extLst>
                <a:ext uri="{FF2B5EF4-FFF2-40B4-BE49-F238E27FC236}">
                  <a16:creationId xmlns:a16="http://schemas.microsoft.com/office/drawing/2014/main" id="{9D71B0E5-FF00-4A41-9EC7-6E4F1F2E8914}"/>
                </a:ext>
              </a:extLst>
            </p:cNvPr>
            <p:cNvSpPr/>
            <p:nvPr/>
          </p:nvSpPr>
          <p:spPr>
            <a:xfrm>
              <a:off x="1750129" y="4167107"/>
              <a:ext cx="71957" cy="611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Group 15"/>
            <p:cNvGrpSpPr/>
            <p:nvPr/>
          </p:nvGrpSpPr>
          <p:grpSpPr>
            <a:xfrm>
              <a:off x="1960030" y="4234078"/>
              <a:ext cx="80558" cy="84948"/>
              <a:chOff x="2040164" y="4129303"/>
              <a:chExt cx="80558" cy="84948"/>
            </a:xfrm>
          </p:grpSpPr>
          <p:grpSp>
            <p:nvGrpSpPr>
              <p:cNvPr id="343" name="Group 342">
                <a:extLst>
                  <a:ext uri="{FF2B5EF4-FFF2-40B4-BE49-F238E27FC236}">
                    <a16:creationId xmlns:a16="http://schemas.microsoft.com/office/drawing/2014/main" id="{95799BFC-B90C-4CA0-B324-BEA4445BAC9A}"/>
                  </a:ext>
                </a:extLst>
              </p:cNvPr>
              <p:cNvGrpSpPr/>
              <p:nvPr/>
            </p:nvGrpSpPr>
            <p:grpSpPr>
              <a:xfrm>
                <a:off x="2040164" y="4129303"/>
                <a:ext cx="80558" cy="84948"/>
                <a:chOff x="3743571" y="3547166"/>
                <a:chExt cx="80558" cy="232120"/>
              </a:xfrm>
            </p:grpSpPr>
            <p:cxnSp>
              <p:nvCxnSpPr>
                <p:cNvPr id="344" name="Straight Connector 343">
                  <a:extLst>
                    <a:ext uri="{FF2B5EF4-FFF2-40B4-BE49-F238E27FC236}">
                      <a16:creationId xmlns:a16="http://schemas.microsoft.com/office/drawing/2014/main" id="{3F28E75A-CEA8-4C79-A999-AABB2A118C8D}"/>
                    </a:ext>
                  </a:extLst>
                </p:cNvPr>
                <p:cNvCxnSpPr>
                  <a:cxnSpLocks/>
                </p:cNvCxnSpPr>
                <p:nvPr/>
              </p:nvCxnSpPr>
              <p:spPr>
                <a:xfrm>
                  <a:off x="3783850" y="3547166"/>
                  <a:ext cx="0" cy="214236"/>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5" name="Straight Connector 344">
                  <a:extLst>
                    <a:ext uri="{FF2B5EF4-FFF2-40B4-BE49-F238E27FC236}">
                      <a16:creationId xmlns:a16="http://schemas.microsoft.com/office/drawing/2014/main" id="{FEC6A13C-3600-4049-B1F0-9397AB2BC560}"/>
                    </a:ext>
                  </a:extLst>
                </p:cNvPr>
                <p:cNvCxnSpPr/>
                <p:nvPr/>
              </p:nvCxnSpPr>
              <p:spPr>
                <a:xfrm>
                  <a:off x="3743571" y="377928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6" name="Straight Connector 345">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335" name="Oval 334">
                <a:extLst>
                  <a:ext uri="{FF2B5EF4-FFF2-40B4-BE49-F238E27FC236}">
                    <a16:creationId xmlns:a16="http://schemas.microsoft.com/office/drawing/2014/main" id="{BBAD1B1B-EC0E-45D0-BF94-12914B462DE4}"/>
                  </a:ext>
                </a:extLst>
              </p:cNvPr>
              <p:cNvSpPr/>
              <p:nvPr/>
            </p:nvSpPr>
            <p:spPr>
              <a:xfrm>
                <a:off x="2045539" y="4144219"/>
                <a:ext cx="71957" cy="611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0" name="Group 29"/>
            <p:cNvGrpSpPr/>
            <p:nvPr/>
          </p:nvGrpSpPr>
          <p:grpSpPr>
            <a:xfrm>
              <a:off x="1787130" y="5230217"/>
              <a:ext cx="2458791" cy="230089"/>
              <a:chOff x="1787130" y="5230217"/>
              <a:chExt cx="2458791" cy="230089"/>
            </a:xfrm>
          </p:grpSpPr>
          <p:grpSp>
            <p:nvGrpSpPr>
              <p:cNvPr id="228" name="Group 227">
                <a:extLst>
                  <a:ext uri="{FF2B5EF4-FFF2-40B4-BE49-F238E27FC236}">
                    <a16:creationId xmlns:a16="http://schemas.microsoft.com/office/drawing/2014/main" id="{46711AE7-5662-429F-9D23-3998BA1249C6}"/>
                  </a:ext>
                </a:extLst>
              </p:cNvPr>
              <p:cNvGrpSpPr/>
              <p:nvPr/>
            </p:nvGrpSpPr>
            <p:grpSpPr>
              <a:xfrm>
                <a:off x="1787130" y="5230217"/>
                <a:ext cx="1703296" cy="52006"/>
                <a:chOff x="1787130" y="4876599"/>
                <a:chExt cx="1703296" cy="61201"/>
              </a:xfrm>
            </p:grpSpPr>
            <p:cxnSp>
              <p:nvCxnSpPr>
                <p:cNvPr id="397" name="Straight Connector 396">
                  <a:extLst>
                    <a:ext uri="{FF2B5EF4-FFF2-40B4-BE49-F238E27FC236}">
                      <a16:creationId xmlns:a16="http://schemas.microsoft.com/office/drawing/2014/main" id="{5600607B-24F9-48F4-AEF5-59621ECE2C22}"/>
                    </a:ext>
                  </a:extLst>
                </p:cNvPr>
                <p:cNvCxnSpPr/>
                <p:nvPr/>
              </p:nvCxnSpPr>
              <p:spPr>
                <a:xfrm rot="5400000">
                  <a:off x="3036384"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98" name="Straight Connector 397">
                  <a:extLst>
                    <a:ext uri="{FF2B5EF4-FFF2-40B4-BE49-F238E27FC236}">
                      <a16:creationId xmlns:a16="http://schemas.microsoft.com/office/drawing/2014/main" id="{A2850429-FDBA-496A-A9A1-DF012030C541}"/>
                    </a:ext>
                  </a:extLst>
                </p:cNvPr>
                <p:cNvCxnSpPr/>
                <p:nvPr/>
              </p:nvCxnSpPr>
              <p:spPr>
                <a:xfrm rot="5400000">
                  <a:off x="2609766"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99" name="Straight Connector 398">
                  <a:extLst>
                    <a:ext uri="{FF2B5EF4-FFF2-40B4-BE49-F238E27FC236}">
                      <a16:creationId xmlns:a16="http://schemas.microsoft.com/office/drawing/2014/main" id="{972B103B-D729-4444-A65B-6F0CA0EA3402}"/>
                    </a:ext>
                  </a:extLst>
                </p:cNvPr>
                <p:cNvCxnSpPr/>
                <p:nvPr/>
              </p:nvCxnSpPr>
              <p:spPr>
                <a:xfrm rot="5400000">
                  <a:off x="2183148"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0" name="Straight Connector 399">
                  <a:extLst>
                    <a:ext uri="{FF2B5EF4-FFF2-40B4-BE49-F238E27FC236}">
                      <a16:creationId xmlns:a16="http://schemas.microsoft.com/office/drawing/2014/main" id="{93359162-3320-48B9-96CC-9348B10A3A46}"/>
                    </a:ext>
                  </a:extLst>
                </p:cNvPr>
                <p:cNvCxnSpPr/>
                <p:nvPr/>
              </p:nvCxnSpPr>
              <p:spPr>
                <a:xfrm rot="5400000">
                  <a:off x="1756530"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1" name="Straight Connector 400">
                  <a:extLst>
                    <a:ext uri="{FF2B5EF4-FFF2-40B4-BE49-F238E27FC236}">
                      <a16:creationId xmlns:a16="http://schemas.microsoft.com/office/drawing/2014/main" id="{93E20D70-66BD-41F0-868E-A2351D27A6D2}"/>
                    </a:ext>
                  </a:extLst>
                </p:cNvPr>
                <p:cNvCxnSpPr/>
                <p:nvPr/>
              </p:nvCxnSpPr>
              <p:spPr>
                <a:xfrm rot="5400000">
                  <a:off x="3459826"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2" name="Straight Connector 401">
                  <a:extLst>
                    <a:ext uri="{FF2B5EF4-FFF2-40B4-BE49-F238E27FC236}">
                      <a16:creationId xmlns:a16="http://schemas.microsoft.com/office/drawing/2014/main" id="{DBFB623A-3E9B-44BA-ACCF-7DD7277A1F1D}"/>
                    </a:ext>
                  </a:extLst>
                </p:cNvPr>
                <p:cNvCxnSpPr/>
                <p:nvPr/>
              </p:nvCxnSpPr>
              <p:spPr>
                <a:xfrm rot="5400000">
                  <a:off x="2823075"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3" name="Straight Connector 402">
                  <a:extLst>
                    <a:ext uri="{FF2B5EF4-FFF2-40B4-BE49-F238E27FC236}">
                      <a16:creationId xmlns:a16="http://schemas.microsoft.com/office/drawing/2014/main" id="{BC5C1B52-971B-48FC-8ABF-C7A79BAFA28F}"/>
                    </a:ext>
                  </a:extLst>
                </p:cNvPr>
                <p:cNvCxnSpPr/>
                <p:nvPr/>
              </p:nvCxnSpPr>
              <p:spPr>
                <a:xfrm rot="5400000">
                  <a:off x="2396457"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4" name="Straight Connector 403">
                  <a:extLst>
                    <a:ext uri="{FF2B5EF4-FFF2-40B4-BE49-F238E27FC236}">
                      <a16:creationId xmlns:a16="http://schemas.microsoft.com/office/drawing/2014/main" id="{6BE3211E-657F-4D50-B97D-D03E36235D15}"/>
                    </a:ext>
                  </a:extLst>
                </p:cNvPr>
                <p:cNvCxnSpPr/>
                <p:nvPr/>
              </p:nvCxnSpPr>
              <p:spPr>
                <a:xfrm rot="5400000">
                  <a:off x="1969852" y="4907200"/>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5" name="Straight Connector 404">
                  <a:extLst>
                    <a:ext uri="{FF2B5EF4-FFF2-40B4-BE49-F238E27FC236}">
                      <a16:creationId xmlns:a16="http://schemas.microsoft.com/office/drawing/2014/main" id="{568983A6-FA65-40D0-AEB9-61A3F5EBD3DD}"/>
                    </a:ext>
                  </a:extLst>
                </p:cNvPr>
                <p:cNvCxnSpPr/>
                <p:nvPr/>
              </p:nvCxnSpPr>
              <p:spPr>
                <a:xfrm rot="5400000">
                  <a:off x="3249693"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3626772" y="5230217"/>
                <a:ext cx="151251" cy="230089"/>
                <a:chOff x="3566690" y="5491477"/>
                <a:chExt cx="151251" cy="230089"/>
              </a:xfrm>
            </p:grpSpPr>
            <p:cxnSp>
              <p:nvCxnSpPr>
                <p:cNvPr id="411" name="Straight Connector 410">
                  <a:extLst>
                    <a:ext uri="{FF2B5EF4-FFF2-40B4-BE49-F238E27FC236}">
                      <a16:creationId xmlns:a16="http://schemas.microsoft.com/office/drawing/2014/main" id="{93E20D70-66BD-41F0-868E-A2351D27A6D2}"/>
                    </a:ext>
                  </a:extLst>
                </p:cNvPr>
                <p:cNvCxnSpPr/>
                <p:nvPr/>
              </p:nvCxnSpPr>
              <p:spPr>
                <a:xfrm rot="5400000">
                  <a:off x="3616823" y="5517480"/>
                  <a:ext cx="52005"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12" name="TextBox 411">
                  <a:extLst>
                    <a:ext uri="{FF2B5EF4-FFF2-40B4-BE49-F238E27FC236}">
                      <a16:creationId xmlns:a16="http://schemas.microsoft.com/office/drawing/2014/main" id="{5419DC48-373A-4F7C-99CE-06AA09B3FA24}"/>
                    </a:ext>
                  </a:extLst>
                </p:cNvPr>
                <p:cNvSpPr txBox="1"/>
                <p:nvPr/>
              </p:nvSpPr>
              <p:spPr>
                <a:xfrm>
                  <a:off x="3566690" y="5536900"/>
                  <a:ext cx="151251" cy="184666"/>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9</a:t>
                  </a:r>
                </a:p>
              </p:txBody>
            </p:sp>
          </p:grpSp>
          <p:grpSp>
            <p:nvGrpSpPr>
              <p:cNvPr id="413" name="Group 412"/>
              <p:cNvGrpSpPr/>
              <p:nvPr/>
            </p:nvGrpSpPr>
            <p:grpSpPr>
              <a:xfrm>
                <a:off x="3803399" y="5230217"/>
                <a:ext cx="229797" cy="230089"/>
                <a:chOff x="3527417" y="5491477"/>
                <a:chExt cx="229797" cy="230089"/>
              </a:xfrm>
            </p:grpSpPr>
            <p:cxnSp>
              <p:nvCxnSpPr>
                <p:cNvPr id="414" name="Straight Connector 413">
                  <a:extLst>
                    <a:ext uri="{FF2B5EF4-FFF2-40B4-BE49-F238E27FC236}">
                      <a16:creationId xmlns:a16="http://schemas.microsoft.com/office/drawing/2014/main" id="{93E20D70-66BD-41F0-868E-A2351D27A6D2}"/>
                    </a:ext>
                  </a:extLst>
                </p:cNvPr>
                <p:cNvCxnSpPr/>
                <p:nvPr/>
              </p:nvCxnSpPr>
              <p:spPr>
                <a:xfrm rot="5400000">
                  <a:off x="3616823" y="5517480"/>
                  <a:ext cx="52005"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15" name="TextBox 414">
                  <a:extLst>
                    <a:ext uri="{FF2B5EF4-FFF2-40B4-BE49-F238E27FC236}">
                      <a16:creationId xmlns:a16="http://schemas.microsoft.com/office/drawing/2014/main" id="{5419DC48-373A-4F7C-99CE-06AA09B3FA24}"/>
                    </a:ext>
                  </a:extLst>
                </p:cNvPr>
                <p:cNvSpPr txBox="1"/>
                <p:nvPr/>
              </p:nvSpPr>
              <p:spPr>
                <a:xfrm>
                  <a:off x="3527417" y="5536900"/>
                  <a:ext cx="229797" cy="184666"/>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10</a:t>
                  </a:r>
                </a:p>
              </p:txBody>
            </p:sp>
          </p:grpSp>
          <p:grpSp>
            <p:nvGrpSpPr>
              <p:cNvPr id="416" name="Group 415"/>
              <p:cNvGrpSpPr/>
              <p:nvPr/>
            </p:nvGrpSpPr>
            <p:grpSpPr>
              <a:xfrm>
                <a:off x="4016124" y="5230217"/>
                <a:ext cx="229797" cy="230089"/>
                <a:chOff x="3527417" y="5491477"/>
                <a:chExt cx="229797" cy="230089"/>
              </a:xfrm>
            </p:grpSpPr>
            <p:cxnSp>
              <p:nvCxnSpPr>
                <p:cNvPr id="417" name="Straight Connector 416">
                  <a:extLst>
                    <a:ext uri="{FF2B5EF4-FFF2-40B4-BE49-F238E27FC236}">
                      <a16:creationId xmlns:a16="http://schemas.microsoft.com/office/drawing/2014/main" id="{93E20D70-66BD-41F0-868E-A2351D27A6D2}"/>
                    </a:ext>
                  </a:extLst>
                </p:cNvPr>
                <p:cNvCxnSpPr/>
                <p:nvPr/>
              </p:nvCxnSpPr>
              <p:spPr>
                <a:xfrm rot="5400000">
                  <a:off x="3616823" y="5517480"/>
                  <a:ext cx="52005"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18" name="TextBox 417">
                  <a:extLst>
                    <a:ext uri="{FF2B5EF4-FFF2-40B4-BE49-F238E27FC236}">
                      <a16:creationId xmlns:a16="http://schemas.microsoft.com/office/drawing/2014/main" id="{5419DC48-373A-4F7C-99CE-06AA09B3FA24}"/>
                    </a:ext>
                  </a:extLst>
                </p:cNvPr>
                <p:cNvSpPr txBox="1"/>
                <p:nvPr/>
              </p:nvSpPr>
              <p:spPr>
                <a:xfrm>
                  <a:off x="3527417" y="5536900"/>
                  <a:ext cx="229797" cy="184666"/>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11</a:t>
                  </a:r>
                </a:p>
              </p:txBody>
            </p:sp>
          </p:grpSp>
        </p:grpSp>
        <p:grpSp>
          <p:nvGrpSpPr>
            <p:cNvPr id="419" name="Group 418"/>
            <p:cNvGrpSpPr/>
            <p:nvPr/>
          </p:nvGrpSpPr>
          <p:grpSpPr>
            <a:xfrm>
              <a:off x="2172678" y="4240428"/>
              <a:ext cx="80558" cy="84948"/>
              <a:chOff x="2040164" y="4129303"/>
              <a:chExt cx="80558" cy="84948"/>
            </a:xfrm>
          </p:grpSpPr>
          <p:grpSp>
            <p:nvGrpSpPr>
              <p:cNvPr id="420" name="Group 419">
                <a:extLst>
                  <a:ext uri="{FF2B5EF4-FFF2-40B4-BE49-F238E27FC236}">
                    <a16:creationId xmlns:a16="http://schemas.microsoft.com/office/drawing/2014/main" id="{95799BFC-B90C-4CA0-B324-BEA4445BAC9A}"/>
                  </a:ext>
                </a:extLst>
              </p:cNvPr>
              <p:cNvGrpSpPr/>
              <p:nvPr/>
            </p:nvGrpSpPr>
            <p:grpSpPr>
              <a:xfrm>
                <a:off x="2040164" y="4129303"/>
                <a:ext cx="80558" cy="84948"/>
                <a:chOff x="3743571" y="3547166"/>
                <a:chExt cx="80558" cy="232120"/>
              </a:xfrm>
            </p:grpSpPr>
            <p:cxnSp>
              <p:nvCxnSpPr>
                <p:cNvPr id="422" name="Straight Connector 421">
                  <a:extLst>
                    <a:ext uri="{FF2B5EF4-FFF2-40B4-BE49-F238E27FC236}">
                      <a16:creationId xmlns:a16="http://schemas.microsoft.com/office/drawing/2014/main" id="{3F28E75A-CEA8-4C79-A999-AABB2A118C8D}"/>
                    </a:ext>
                  </a:extLst>
                </p:cNvPr>
                <p:cNvCxnSpPr>
                  <a:cxnSpLocks/>
                </p:cNvCxnSpPr>
                <p:nvPr/>
              </p:nvCxnSpPr>
              <p:spPr>
                <a:xfrm>
                  <a:off x="3783850" y="3547166"/>
                  <a:ext cx="0" cy="214236"/>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23" name="Straight Connector 422">
                  <a:extLst>
                    <a:ext uri="{FF2B5EF4-FFF2-40B4-BE49-F238E27FC236}">
                      <a16:creationId xmlns:a16="http://schemas.microsoft.com/office/drawing/2014/main" id="{FEC6A13C-3600-4049-B1F0-9397AB2BC560}"/>
                    </a:ext>
                  </a:extLst>
                </p:cNvPr>
                <p:cNvCxnSpPr/>
                <p:nvPr/>
              </p:nvCxnSpPr>
              <p:spPr>
                <a:xfrm>
                  <a:off x="3743571" y="377928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24" name="Straight Connector 423">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421" name="Oval 420">
                <a:extLst>
                  <a:ext uri="{FF2B5EF4-FFF2-40B4-BE49-F238E27FC236}">
                    <a16:creationId xmlns:a16="http://schemas.microsoft.com/office/drawing/2014/main" id="{BBAD1B1B-EC0E-45D0-BF94-12914B462DE4}"/>
                  </a:ext>
                </a:extLst>
              </p:cNvPr>
              <p:cNvSpPr/>
              <p:nvPr/>
            </p:nvSpPr>
            <p:spPr>
              <a:xfrm>
                <a:off x="2045539" y="4144219"/>
                <a:ext cx="71957" cy="611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5" name="Group 424"/>
            <p:cNvGrpSpPr/>
            <p:nvPr/>
          </p:nvGrpSpPr>
          <p:grpSpPr>
            <a:xfrm>
              <a:off x="2386858" y="4243603"/>
              <a:ext cx="80558" cy="84948"/>
              <a:chOff x="2040164" y="4129303"/>
              <a:chExt cx="80558" cy="84948"/>
            </a:xfrm>
          </p:grpSpPr>
          <p:grpSp>
            <p:nvGrpSpPr>
              <p:cNvPr id="426" name="Group 425">
                <a:extLst>
                  <a:ext uri="{FF2B5EF4-FFF2-40B4-BE49-F238E27FC236}">
                    <a16:creationId xmlns:a16="http://schemas.microsoft.com/office/drawing/2014/main" id="{95799BFC-B90C-4CA0-B324-BEA4445BAC9A}"/>
                  </a:ext>
                </a:extLst>
              </p:cNvPr>
              <p:cNvGrpSpPr/>
              <p:nvPr/>
            </p:nvGrpSpPr>
            <p:grpSpPr>
              <a:xfrm>
                <a:off x="2040164" y="4129303"/>
                <a:ext cx="80558" cy="84948"/>
                <a:chOff x="3743571" y="3547166"/>
                <a:chExt cx="80558" cy="232120"/>
              </a:xfrm>
            </p:grpSpPr>
            <p:cxnSp>
              <p:nvCxnSpPr>
                <p:cNvPr id="428" name="Straight Connector 427">
                  <a:extLst>
                    <a:ext uri="{FF2B5EF4-FFF2-40B4-BE49-F238E27FC236}">
                      <a16:creationId xmlns:a16="http://schemas.microsoft.com/office/drawing/2014/main" id="{3F28E75A-CEA8-4C79-A999-AABB2A118C8D}"/>
                    </a:ext>
                  </a:extLst>
                </p:cNvPr>
                <p:cNvCxnSpPr>
                  <a:cxnSpLocks/>
                </p:cNvCxnSpPr>
                <p:nvPr/>
              </p:nvCxnSpPr>
              <p:spPr>
                <a:xfrm>
                  <a:off x="3783850" y="3547166"/>
                  <a:ext cx="0" cy="214236"/>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29" name="Straight Connector 428">
                  <a:extLst>
                    <a:ext uri="{FF2B5EF4-FFF2-40B4-BE49-F238E27FC236}">
                      <a16:creationId xmlns:a16="http://schemas.microsoft.com/office/drawing/2014/main" id="{FEC6A13C-3600-4049-B1F0-9397AB2BC560}"/>
                    </a:ext>
                  </a:extLst>
                </p:cNvPr>
                <p:cNvCxnSpPr/>
                <p:nvPr/>
              </p:nvCxnSpPr>
              <p:spPr>
                <a:xfrm>
                  <a:off x="3743571" y="377928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30" name="Straight Connector 429">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427" name="Oval 426">
                <a:extLst>
                  <a:ext uri="{FF2B5EF4-FFF2-40B4-BE49-F238E27FC236}">
                    <a16:creationId xmlns:a16="http://schemas.microsoft.com/office/drawing/2014/main" id="{BBAD1B1B-EC0E-45D0-BF94-12914B462DE4}"/>
                  </a:ext>
                </a:extLst>
              </p:cNvPr>
              <p:cNvSpPr/>
              <p:nvPr/>
            </p:nvSpPr>
            <p:spPr>
              <a:xfrm>
                <a:off x="2045539" y="4144219"/>
                <a:ext cx="71957" cy="611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31" name="Group 430"/>
            <p:cNvGrpSpPr/>
            <p:nvPr/>
          </p:nvGrpSpPr>
          <p:grpSpPr>
            <a:xfrm>
              <a:off x="2600629" y="4253128"/>
              <a:ext cx="80558" cy="84948"/>
              <a:chOff x="2040164" y="4129303"/>
              <a:chExt cx="80558" cy="84948"/>
            </a:xfrm>
          </p:grpSpPr>
          <p:grpSp>
            <p:nvGrpSpPr>
              <p:cNvPr id="432" name="Group 431">
                <a:extLst>
                  <a:ext uri="{FF2B5EF4-FFF2-40B4-BE49-F238E27FC236}">
                    <a16:creationId xmlns:a16="http://schemas.microsoft.com/office/drawing/2014/main" id="{95799BFC-B90C-4CA0-B324-BEA4445BAC9A}"/>
                  </a:ext>
                </a:extLst>
              </p:cNvPr>
              <p:cNvGrpSpPr/>
              <p:nvPr/>
            </p:nvGrpSpPr>
            <p:grpSpPr>
              <a:xfrm>
                <a:off x="2040164" y="4129303"/>
                <a:ext cx="80558" cy="84948"/>
                <a:chOff x="3743571" y="3547166"/>
                <a:chExt cx="80558" cy="232120"/>
              </a:xfrm>
            </p:grpSpPr>
            <p:cxnSp>
              <p:nvCxnSpPr>
                <p:cNvPr id="434" name="Straight Connector 433">
                  <a:extLst>
                    <a:ext uri="{FF2B5EF4-FFF2-40B4-BE49-F238E27FC236}">
                      <a16:creationId xmlns:a16="http://schemas.microsoft.com/office/drawing/2014/main" id="{3F28E75A-CEA8-4C79-A999-AABB2A118C8D}"/>
                    </a:ext>
                  </a:extLst>
                </p:cNvPr>
                <p:cNvCxnSpPr>
                  <a:cxnSpLocks/>
                </p:cNvCxnSpPr>
                <p:nvPr/>
              </p:nvCxnSpPr>
              <p:spPr>
                <a:xfrm>
                  <a:off x="3783850" y="3547166"/>
                  <a:ext cx="0" cy="214236"/>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35" name="Straight Connector 434">
                  <a:extLst>
                    <a:ext uri="{FF2B5EF4-FFF2-40B4-BE49-F238E27FC236}">
                      <a16:creationId xmlns:a16="http://schemas.microsoft.com/office/drawing/2014/main" id="{FEC6A13C-3600-4049-B1F0-9397AB2BC560}"/>
                    </a:ext>
                  </a:extLst>
                </p:cNvPr>
                <p:cNvCxnSpPr/>
                <p:nvPr/>
              </p:nvCxnSpPr>
              <p:spPr>
                <a:xfrm>
                  <a:off x="3743571" y="377928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36" name="Straight Connector 435">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433" name="Oval 432">
                <a:extLst>
                  <a:ext uri="{FF2B5EF4-FFF2-40B4-BE49-F238E27FC236}">
                    <a16:creationId xmlns:a16="http://schemas.microsoft.com/office/drawing/2014/main" id="{BBAD1B1B-EC0E-45D0-BF94-12914B462DE4}"/>
                  </a:ext>
                </a:extLst>
              </p:cNvPr>
              <p:cNvSpPr/>
              <p:nvPr/>
            </p:nvSpPr>
            <p:spPr>
              <a:xfrm>
                <a:off x="2045539" y="4144219"/>
                <a:ext cx="71957" cy="611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37" name="Group 436"/>
            <p:cNvGrpSpPr/>
            <p:nvPr/>
          </p:nvGrpSpPr>
          <p:grpSpPr>
            <a:xfrm>
              <a:off x="2812039" y="4227728"/>
              <a:ext cx="80558" cy="84948"/>
              <a:chOff x="2040164" y="4129303"/>
              <a:chExt cx="80558" cy="84948"/>
            </a:xfrm>
          </p:grpSpPr>
          <p:grpSp>
            <p:nvGrpSpPr>
              <p:cNvPr id="438" name="Group 437">
                <a:extLst>
                  <a:ext uri="{FF2B5EF4-FFF2-40B4-BE49-F238E27FC236}">
                    <a16:creationId xmlns:a16="http://schemas.microsoft.com/office/drawing/2014/main" id="{95799BFC-B90C-4CA0-B324-BEA4445BAC9A}"/>
                  </a:ext>
                </a:extLst>
              </p:cNvPr>
              <p:cNvGrpSpPr/>
              <p:nvPr/>
            </p:nvGrpSpPr>
            <p:grpSpPr>
              <a:xfrm>
                <a:off x="2040164" y="4129303"/>
                <a:ext cx="80558" cy="84948"/>
                <a:chOff x="3743571" y="3547166"/>
                <a:chExt cx="80558" cy="232120"/>
              </a:xfrm>
            </p:grpSpPr>
            <p:cxnSp>
              <p:nvCxnSpPr>
                <p:cNvPr id="440" name="Straight Connector 439">
                  <a:extLst>
                    <a:ext uri="{FF2B5EF4-FFF2-40B4-BE49-F238E27FC236}">
                      <a16:creationId xmlns:a16="http://schemas.microsoft.com/office/drawing/2014/main" id="{3F28E75A-CEA8-4C79-A999-AABB2A118C8D}"/>
                    </a:ext>
                  </a:extLst>
                </p:cNvPr>
                <p:cNvCxnSpPr>
                  <a:cxnSpLocks/>
                </p:cNvCxnSpPr>
                <p:nvPr/>
              </p:nvCxnSpPr>
              <p:spPr>
                <a:xfrm>
                  <a:off x="3783850" y="3547166"/>
                  <a:ext cx="0" cy="214236"/>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41" name="Straight Connector 440">
                  <a:extLst>
                    <a:ext uri="{FF2B5EF4-FFF2-40B4-BE49-F238E27FC236}">
                      <a16:creationId xmlns:a16="http://schemas.microsoft.com/office/drawing/2014/main" id="{FEC6A13C-3600-4049-B1F0-9397AB2BC560}"/>
                    </a:ext>
                  </a:extLst>
                </p:cNvPr>
                <p:cNvCxnSpPr/>
                <p:nvPr/>
              </p:nvCxnSpPr>
              <p:spPr>
                <a:xfrm>
                  <a:off x="3743571" y="377928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42" name="Straight Connector 441">
                  <a:extLst>
                    <a:ext uri="{FF2B5EF4-FFF2-40B4-BE49-F238E27FC236}">
                      <a16:creationId xmlns:a16="http://schemas.microsoft.com/office/drawing/2014/main" id="{AF1179FE-DEA2-4553-882D-1C90052D89B6}"/>
                    </a:ext>
                  </a:extLst>
                </p:cNvPr>
                <p:cNvCxnSpPr>
                  <a:cxnSpLocks/>
                </p:cNvCxnSpPr>
                <p:nvPr/>
              </p:nvCxnSpPr>
              <p:spPr>
                <a:xfrm>
                  <a:off x="3743571" y="3551319"/>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439" name="Oval 438">
                <a:extLst>
                  <a:ext uri="{FF2B5EF4-FFF2-40B4-BE49-F238E27FC236}">
                    <a16:creationId xmlns:a16="http://schemas.microsoft.com/office/drawing/2014/main" id="{BBAD1B1B-EC0E-45D0-BF94-12914B462DE4}"/>
                  </a:ext>
                </a:extLst>
              </p:cNvPr>
              <p:cNvSpPr/>
              <p:nvPr/>
            </p:nvSpPr>
            <p:spPr>
              <a:xfrm>
                <a:off x="2045539" y="4141044"/>
                <a:ext cx="71957" cy="611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43" name="Group 442"/>
            <p:cNvGrpSpPr/>
            <p:nvPr/>
          </p:nvGrpSpPr>
          <p:grpSpPr>
            <a:xfrm>
              <a:off x="3027732" y="4212156"/>
              <a:ext cx="80558" cy="84948"/>
              <a:chOff x="2040164" y="4129303"/>
              <a:chExt cx="80558" cy="84948"/>
            </a:xfrm>
          </p:grpSpPr>
          <p:grpSp>
            <p:nvGrpSpPr>
              <p:cNvPr id="444" name="Group 443">
                <a:extLst>
                  <a:ext uri="{FF2B5EF4-FFF2-40B4-BE49-F238E27FC236}">
                    <a16:creationId xmlns:a16="http://schemas.microsoft.com/office/drawing/2014/main" id="{95799BFC-B90C-4CA0-B324-BEA4445BAC9A}"/>
                  </a:ext>
                </a:extLst>
              </p:cNvPr>
              <p:cNvGrpSpPr/>
              <p:nvPr/>
            </p:nvGrpSpPr>
            <p:grpSpPr>
              <a:xfrm>
                <a:off x="2040164" y="4129303"/>
                <a:ext cx="80558" cy="84948"/>
                <a:chOff x="3743571" y="3547166"/>
                <a:chExt cx="80558" cy="232120"/>
              </a:xfrm>
            </p:grpSpPr>
            <p:cxnSp>
              <p:nvCxnSpPr>
                <p:cNvPr id="446" name="Straight Connector 445">
                  <a:extLst>
                    <a:ext uri="{FF2B5EF4-FFF2-40B4-BE49-F238E27FC236}">
                      <a16:creationId xmlns:a16="http://schemas.microsoft.com/office/drawing/2014/main" id="{3F28E75A-CEA8-4C79-A999-AABB2A118C8D}"/>
                    </a:ext>
                  </a:extLst>
                </p:cNvPr>
                <p:cNvCxnSpPr>
                  <a:cxnSpLocks/>
                </p:cNvCxnSpPr>
                <p:nvPr/>
              </p:nvCxnSpPr>
              <p:spPr>
                <a:xfrm>
                  <a:off x="3783850" y="3547166"/>
                  <a:ext cx="0" cy="214236"/>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47" name="Straight Connector 446">
                  <a:extLst>
                    <a:ext uri="{FF2B5EF4-FFF2-40B4-BE49-F238E27FC236}">
                      <a16:creationId xmlns:a16="http://schemas.microsoft.com/office/drawing/2014/main" id="{FEC6A13C-3600-4049-B1F0-9397AB2BC560}"/>
                    </a:ext>
                  </a:extLst>
                </p:cNvPr>
                <p:cNvCxnSpPr/>
                <p:nvPr/>
              </p:nvCxnSpPr>
              <p:spPr>
                <a:xfrm>
                  <a:off x="3743571" y="377928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48" name="Straight Connector 447">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445" name="Oval 444">
                <a:extLst>
                  <a:ext uri="{FF2B5EF4-FFF2-40B4-BE49-F238E27FC236}">
                    <a16:creationId xmlns:a16="http://schemas.microsoft.com/office/drawing/2014/main" id="{BBAD1B1B-EC0E-45D0-BF94-12914B462DE4}"/>
                  </a:ext>
                </a:extLst>
              </p:cNvPr>
              <p:cNvSpPr/>
              <p:nvPr/>
            </p:nvSpPr>
            <p:spPr>
              <a:xfrm>
                <a:off x="2045539" y="4144219"/>
                <a:ext cx="71957" cy="611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49" name="Group 448"/>
            <p:cNvGrpSpPr/>
            <p:nvPr/>
          </p:nvGrpSpPr>
          <p:grpSpPr>
            <a:xfrm>
              <a:off x="3240712" y="4151831"/>
              <a:ext cx="80558" cy="84948"/>
              <a:chOff x="2040164" y="4129303"/>
              <a:chExt cx="80558" cy="84948"/>
            </a:xfrm>
          </p:grpSpPr>
          <p:grpSp>
            <p:nvGrpSpPr>
              <p:cNvPr id="450" name="Group 449">
                <a:extLst>
                  <a:ext uri="{FF2B5EF4-FFF2-40B4-BE49-F238E27FC236}">
                    <a16:creationId xmlns:a16="http://schemas.microsoft.com/office/drawing/2014/main" id="{95799BFC-B90C-4CA0-B324-BEA4445BAC9A}"/>
                  </a:ext>
                </a:extLst>
              </p:cNvPr>
              <p:cNvGrpSpPr/>
              <p:nvPr/>
            </p:nvGrpSpPr>
            <p:grpSpPr>
              <a:xfrm>
                <a:off x="2040164" y="4129303"/>
                <a:ext cx="80558" cy="84948"/>
                <a:chOff x="3743571" y="3547166"/>
                <a:chExt cx="80558" cy="232120"/>
              </a:xfrm>
            </p:grpSpPr>
            <p:cxnSp>
              <p:nvCxnSpPr>
                <p:cNvPr id="452" name="Straight Connector 451">
                  <a:extLst>
                    <a:ext uri="{FF2B5EF4-FFF2-40B4-BE49-F238E27FC236}">
                      <a16:creationId xmlns:a16="http://schemas.microsoft.com/office/drawing/2014/main" id="{3F28E75A-CEA8-4C79-A999-AABB2A118C8D}"/>
                    </a:ext>
                  </a:extLst>
                </p:cNvPr>
                <p:cNvCxnSpPr>
                  <a:cxnSpLocks/>
                </p:cNvCxnSpPr>
                <p:nvPr/>
              </p:nvCxnSpPr>
              <p:spPr>
                <a:xfrm>
                  <a:off x="3783850" y="3547166"/>
                  <a:ext cx="0" cy="214236"/>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53" name="Straight Connector 452">
                  <a:extLst>
                    <a:ext uri="{FF2B5EF4-FFF2-40B4-BE49-F238E27FC236}">
                      <a16:creationId xmlns:a16="http://schemas.microsoft.com/office/drawing/2014/main" id="{FEC6A13C-3600-4049-B1F0-9397AB2BC560}"/>
                    </a:ext>
                  </a:extLst>
                </p:cNvPr>
                <p:cNvCxnSpPr/>
                <p:nvPr/>
              </p:nvCxnSpPr>
              <p:spPr>
                <a:xfrm>
                  <a:off x="3743571" y="377928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54" name="Straight Connector 453">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451" name="Oval 450">
                <a:extLst>
                  <a:ext uri="{FF2B5EF4-FFF2-40B4-BE49-F238E27FC236}">
                    <a16:creationId xmlns:a16="http://schemas.microsoft.com/office/drawing/2014/main" id="{BBAD1B1B-EC0E-45D0-BF94-12914B462DE4}"/>
                  </a:ext>
                </a:extLst>
              </p:cNvPr>
              <p:cNvSpPr/>
              <p:nvPr/>
            </p:nvSpPr>
            <p:spPr>
              <a:xfrm>
                <a:off x="2045539" y="4144219"/>
                <a:ext cx="71957" cy="611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55" name="Group 454"/>
            <p:cNvGrpSpPr/>
            <p:nvPr/>
          </p:nvGrpSpPr>
          <p:grpSpPr>
            <a:xfrm>
              <a:off x="3451339" y="4058103"/>
              <a:ext cx="80558" cy="86603"/>
              <a:chOff x="2040164" y="4127650"/>
              <a:chExt cx="80558" cy="86603"/>
            </a:xfrm>
          </p:grpSpPr>
          <p:grpSp>
            <p:nvGrpSpPr>
              <p:cNvPr id="456" name="Group 455">
                <a:extLst>
                  <a:ext uri="{FF2B5EF4-FFF2-40B4-BE49-F238E27FC236}">
                    <a16:creationId xmlns:a16="http://schemas.microsoft.com/office/drawing/2014/main" id="{95799BFC-B90C-4CA0-B324-BEA4445BAC9A}"/>
                  </a:ext>
                </a:extLst>
              </p:cNvPr>
              <p:cNvGrpSpPr/>
              <p:nvPr/>
            </p:nvGrpSpPr>
            <p:grpSpPr>
              <a:xfrm>
                <a:off x="2040164" y="4127650"/>
                <a:ext cx="80558" cy="86603"/>
                <a:chOff x="3743571" y="3542644"/>
                <a:chExt cx="80558" cy="236642"/>
              </a:xfrm>
            </p:grpSpPr>
            <p:cxnSp>
              <p:nvCxnSpPr>
                <p:cNvPr id="458" name="Straight Connector 457">
                  <a:extLst>
                    <a:ext uri="{FF2B5EF4-FFF2-40B4-BE49-F238E27FC236}">
                      <a16:creationId xmlns:a16="http://schemas.microsoft.com/office/drawing/2014/main" id="{3F28E75A-CEA8-4C79-A999-AABB2A118C8D}"/>
                    </a:ext>
                  </a:extLst>
                </p:cNvPr>
                <p:cNvCxnSpPr>
                  <a:cxnSpLocks/>
                </p:cNvCxnSpPr>
                <p:nvPr/>
              </p:nvCxnSpPr>
              <p:spPr>
                <a:xfrm>
                  <a:off x="3783850" y="3547166"/>
                  <a:ext cx="0" cy="214236"/>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59" name="Straight Connector 458">
                  <a:extLst>
                    <a:ext uri="{FF2B5EF4-FFF2-40B4-BE49-F238E27FC236}">
                      <a16:creationId xmlns:a16="http://schemas.microsoft.com/office/drawing/2014/main" id="{FEC6A13C-3600-4049-B1F0-9397AB2BC560}"/>
                    </a:ext>
                  </a:extLst>
                </p:cNvPr>
                <p:cNvCxnSpPr/>
                <p:nvPr/>
              </p:nvCxnSpPr>
              <p:spPr>
                <a:xfrm>
                  <a:off x="3743571" y="377928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60" name="Straight Connector 459">
                  <a:extLst>
                    <a:ext uri="{FF2B5EF4-FFF2-40B4-BE49-F238E27FC236}">
                      <a16:creationId xmlns:a16="http://schemas.microsoft.com/office/drawing/2014/main" id="{AF1179FE-DEA2-4553-882D-1C90052D89B6}"/>
                    </a:ext>
                  </a:extLst>
                </p:cNvPr>
                <p:cNvCxnSpPr>
                  <a:cxnSpLocks/>
                </p:cNvCxnSpPr>
                <p:nvPr/>
              </p:nvCxnSpPr>
              <p:spPr>
                <a:xfrm>
                  <a:off x="3743571" y="3542644"/>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457" name="Oval 456">
                <a:extLst>
                  <a:ext uri="{FF2B5EF4-FFF2-40B4-BE49-F238E27FC236}">
                    <a16:creationId xmlns:a16="http://schemas.microsoft.com/office/drawing/2014/main" id="{BBAD1B1B-EC0E-45D0-BF94-12914B462DE4}"/>
                  </a:ext>
                </a:extLst>
              </p:cNvPr>
              <p:cNvSpPr/>
              <p:nvPr/>
            </p:nvSpPr>
            <p:spPr>
              <a:xfrm>
                <a:off x="2045539" y="4137869"/>
                <a:ext cx="71957" cy="611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61" name="Group 460"/>
            <p:cNvGrpSpPr/>
            <p:nvPr/>
          </p:nvGrpSpPr>
          <p:grpSpPr>
            <a:xfrm>
              <a:off x="3661492" y="3928182"/>
              <a:ext cx="80558" cy="86603"/>
              <a:chOff x="2040164" y="4127650"/>
              <a:chExt cx="80558" cy="86603"/>
            </a:xfrm>
          </p:grpSpPr>
          <p:grpSp>
            <p:nvGrpSpPr>
              <p:cNvPr id="462" name="Group 461">
                <a:extLst>
                  <a:ext uri="{FF2B5EF4-FFF2-40B4-BE49-F238E27FC236}">
                    <a16:creationId xmlns:a16="http://schemas.microsoft.com/office/drawing/2014/main" id="{95799BFC-B90C-4CA0-B324-BEA4445BAC9A}"/>
                  </a:ext>
                </a:extLst>
              </p:cNvPr>
              <p:cNvGrpSpPr/>
              <p:nvPr/>
            </p:nvGrpSpPr>
            <p:grpSpPr>
              <a:xfrm>
                <a:off x="2040164" y="4127650"/>
                <a:ext cx="80558" cy="86603"/>
                <a:chOff x="3743571" y="3542644"/>
                <a:chExt cx="80558" cy="236642"/>
              </a:xfrm>
            </p:grpSpPr>
            <p:cxnSp>
              <p:nvCxnSpPr>
                <p:cNvPr id="464" name="Straight Connector 463">
                  <a:extLst>
                    <a:ext uri="{FF2B5EF4-FFF2-40B4-BE49-F238E27FC236}">
                      <a16:creationId xmlns:a16="http://schemas.microsoft.com/office/drawing/2014/main" id="{3F28E75A-CEA8-4C79-A999-AABB2A118C8D}"/>
                    </a:ext>
                  </a:extLst>
                </p:cNvPr>
                <p:cNvCxnSpPr>
                  <a:cxnSpLocks/>
                </p:cNvCxnSpPr>
                <p:nvPr/>
              </p:nvCxnSpPr>
              <p:spPr>
                <a:xfrm>
                  <a:off x="3783850" y="3547166"/>
                  <a:ext cx="0" cy="214236"/>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65" name="Straight Connector 464">
                  <a:extLst>
                    <a:ext uri="{FF2B5EF4-FFF2-40B4-BE49-F238E27FC236}">
                      <a16:creationId xmlns:a16="http://schemas.microsoft.com/office/drawing/2014/main" id="{FEC6A13C-3600-4049-B1F0-9397AB2BC560}"/>
                    </a:ext>
                  </a:extLst>
                </p:cNvPr>
                <p:cNvCxnSpPr/>
                <p:nvPr/>
              </p:nvCxnSpPr>
              <p:spPr>
                <a:xfrm>
                  <a:off x="3743571" y="377928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66" name="Straight Connector 465">
                  <a:extLst>
                    <a:ext uri="{FF2B5EF4-FFF2-40B4-BE49-F238E27FC236}">
                      <a16:creationId xmlns:a16="http://schemas.microsoft.com/office/drawing/2014/main" id="{AF1179FE-DEA2-4553-882D-1C90052D89B6}"/>
                    </a:ext>
                  </a:extLst>
                </p:cNvPr>
                <p:cNvCxnSpPr>
                  <a:cxnSpLocks/>
                </p:cNvCxnSpPr>
                <p:nvPr/>
              </p:nvCxnSpPr>
              <p:spPr>
                <a:xfrm>
                  <a:off x="3743571" y="3542644"/>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463" name="Oval 462">
                <a:extLst>
                  <a:ext uri="{FF2B5EF4-FFF2-40B4-BE49-F238E27FC236}">
                    <a16:creationId xmlns:a16="http://schemas.microsoft.com/office/drawing/2014/main" id="{BBAD1B1B-EC0E-45D0-BF94-12914B462DE4}"/>
                  </a:ext>
                </a:extLst>
              </p:cNvPr>
              <p:cNvSpPr/>
              <p:nvPr/>
            </p:nvSpPr>
            <p:spPr>
              <a:xfrm>
                <a:off x="2045539" y="4137869"/>
                <a:ext cx="71957" cy="611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7" name="Group 26"/>
            <p:cNvGrpSpPr/>
            <p:nvPr/>
          </p:nvGrpSpPr>
          <p:grpSpPr>
            <a:xfrm>
              <a:off x="3877570" y="3741201"/>
              <a:ext cx="80558" cy="96129"/>
              <a:chOff x="3947135" y="3741201"/>
              <a:chExt cx="80558" cy="96129"/>
            </a:xfrm>
          </p:grpSpPr>
          <p:grpSp>
            <p:nvGrpSpPr>
              <p:cNvPr id="468" name="Group 467">
                <a:extLst>
                  <a:ext uri="{FF2B5EF4-FFF2-40B4-BE49-F238E27FC236}">
                    <a16:creationId xmlns:a16="http://schemas.microsoft.com/office/drawing/2014/main" id="{95799BFC-B90C-4CA0-B324-BEA4445BAC9A}"/>
                  </a:ext>
                </a:extLst>
              </p:cNvPr>
              <p:cNvGrpSpPr/>
              <p:nvPr/>
            </p:nvGrpSpPr>
            <p:grpSpPr>
              <a:xfrm>
                <a:off x="3947135" y="3741201"/>
                <a:ext cx="80558" cy="89583"/>
                <a:chOff x="3743571" y="3516616"/>
                <a:chExt cx="80558" cy="244786"/>
              </a:xfrm>
            </p:grpSpPr>
            <p:cxnSp>
              <p:nvCxnSpPr>
                <p:cNvPr id="470" name="Straight Connector 469">
                  <a:extLst>
                    <a:ext uri="{FF2B5EF4-FFF2-40B4-BE49-F238E27FC236}">
                      <a16:creationId xmlns:a16="http://schemas.microsoft.com/office/drawing/2014/main" id="{3F28E75A-CEA8-4C79-A999-AABB2A118C8D}"/>
                    </a:ext>
                  </a:extLst>
                </p:cNvPr>
                <p:cNvCxnSpPr>
                  <a:cxnSpLocks/>
                </p:cNvCxnSpPr>
                <p:nvPr/>
              </p:nvCxnSpPr>
              <p:spPr>
                <a:xfrm>
                  <a:off x="3783850" y="3516616"/>
                  <a:ext cx="0" cy="244786"/>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72" name="Straight Connector 471">
                  <a:extLst>
                    <a:ext uri="{FF2B5EF4-FFF2-40B4-BE49-F238E27FC236}">
                      <a16:creationId xmlns:a16="http://schemas.microsoft.com/office/drawing/2014/main" id="{AF1179FE-DEA2-4553-882D-1C90052D89B6}"/>
                    </a:ext>
                  </a:extLst>
                </p:cNvPr>
                <p:cNvCxnSpPr>
                  <a:cxnSpLocks/>
                </p:cNvCxnSpPr>
                <p:nvPr/>
              </p:nvCxnSpPr>
              <p:spPr>
                <a:xfrm>
                  <a:off x="3743571" y="351661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469" name="Oval 468">
                <a:extLst>
                  <a:ext uri="{FF2B5EF4-FFF2-40B4-BE49-F238E27FC236}">
                    <a16:creationId xmlns:a16="http://schemas.microsoft.com/office/drawing/2014/main" id="{BBAD1B1B-EC0E-45D0-BF94-12914B462DE4}"/>
                  </a:ext>
                </a:extLst>
              </p:cNvPr>
              <p:cNvSpPr/>
              <p:nvPr/>
            </p:nvSpPr>
            <p:spPr>
              <a:xfrm>
                <a:off x="3952510" y="3757777"/>
                <a:ext cx="71957" cy="611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73" name="Straight Connector 472">
                <a:extLst>
                  <a:ext uri="{FF2B5EF4-FFF2-40B4-BE49-F238E27FC236}">
                    <a16:creationId xmlns:a16="http://schemas.microsoft.com/office/drawing/2014/main" id="{FEC6A13C-3600-4049-B1F0-9397AB2BC560}"/>
                  </a:ext>
                </a:extLst>
              </p:cNvPr>
              <p:cNvCxnSpPr/>
              <p:nvPr/>
            </p:nvCxnSpPr>
            <p:spPr>
              <a:xfrm>
                <a:off x="3947135" y="3837330"/>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74" name="Group 473"/>
            <p:cNvGrpSpPr/>
            <p:nvPr/>
          </p:nvGrpSpPr>
          <p:grpSpPr>
            <a:xfrm>
              <a:off x="4092238" y="3696323"/>
              <a:ext cx="80558" cy="110412"/>
              <a:chOff x="3947135" y="3726918"/>
              <a:chExt cx="80558" cy="110412"/>
            </a:xfrm>
          </p:grpSpPr>
          <p:grpSp>
            <p:nvGrpSpPr>
              <p:cNvPr id="475" name="Group 474">
                <a:extLst>
                  <a:ext uri="{FF2B5EF4-FFF2-40B4-BE49-F238E27FC236}">
                    <a16:creationId xmlns:a16="http://schemas.microsoft.com/office/drawing/2014/main" id="{95799BFC-B90C-4CA0-B324-BEA4445BAC9A}"/>
                  </a:ext>
                </a:extLst>
              </p:cNvPr>
              <p:cNvGrpSpPr/>
              <p:nvPr/>
            </p:nvGrpSpPr>
            <p:grpSpPr>
              <a:xfrm>
                <a:off x="3947135" y="3726918"/>
                <a:ext cx="80558" cy="103875"/>
                <a:chOff x="3743571" y="3477565"/>
                <a:chExt cx="80558" cy="283837"/>
              </a:xfrm>
            </p:grpSpPr>
            <p:cxnSp>
              <p:nvCxnSpPr>
                <p:cNvPr id="478" name="Straight Connector 477">
                  <a:extLst>
                    <a:ext uri="{FF2B5EF4-FFF2-40B4-BE49-F238E27FC236}">
                      <a16:creationId xmlns:a16="http://schemas.microsoft.com/office/drawing/2014/main" id="{3F28E75A-CEA8-4C79-A999-AABB2A118C8D}"/>
                    </a:ext>
                  </a:extLst>
                </p:cNvPr>
                <p:cNvCxnSpPr>
                  <a:cxnSpLocks/>
                </p:cNvCxnSpPr>
                <p:nvPr/>
              </p:nvCxnSpPr>
              <p:spPr>
                <a:xfrm>
                  <a:off x="3783850" y="3477565"/>
                  <a:ext cx="0" cy="283837"/>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79" name="Straight Connector 478">
                  <a:extLst>
                    <a:ext uri="{FF2B5EF4-FFF2-40B4-BE49-F238E27FC236}">
                      <a16:creationId xmlns:a16="http://schemas.microsoft.com/office/drawing/2014/main" id="{AF1179FE-DEA2-4553-882D-1C90052D89B6}"/>
                    </a:ext>
                  </a:extLst>
                </p:cNvPr>
                <p:cNvCxnSpPr>
                  <a:cxnSpLocks/>
                </p:cNvCxnSpPr>
                <p:nvPr/>
              </p:nvCxnSpPr>
              <p:spPr>
                <a:xfrm>
                  <a:off x="3743571" y="3477565"/>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476" name="Oval 475">
                <a:extLst>
                  <a:ext uri="{FF2B5EF4-FFF2-40B4-BE49-F238E27FC236}">
                    <a16:creationId xmlns:a16="http://schemas.microsoft.com/office/drawing/2014/main" id="{BBAD1B1B-EC0E-45D0-BF94-12914B462DE4}"/>
                  </a:ext>
                </a:extLst>
              </p:cNvPr>
              <p:cNvSpPr/>
              <p:nvPr/>
            </p:nvSpPr>
            <p:spPr>
              <a:xfrm>
                <a:off x="3952510" y="3753013"/>
                <a:ext cx="71957" cy="611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77" name="Straight Connector 476">
                <a:extLst>
                  <a:ext uri="{FF2B5EF4-FFF2-40B4-BE49-F238E27FC236}">
                    <a16:creationId xmlns:a16="http://schemas.microsoft.com/office/drawing/2014/main" id="{FEC6A13C-3600-4049-B1F0-9397AB2BC560}"/>
                  </a:ext>
                </a:extLst>
              </p:cNvPr>
              <p:cNvCxnSpPr/>
              <p:nvPr/>
            </p:nvCxnSpPr>
            <p:spPr>
              <a:xfrm>
                <a:off x="3947135" y="3837330"/>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493" name="Oval 492">
              <a:extLst>
                <a:ext uri="{FF2B5EF4-FFF2-40B4-BE49-F238E27FC236}">
                  <a16:creationId xmlns:a16="http://schemas.microsoft.com/office/drawing/2014/main" id="{ED2DB28A-9B2D-499B-B6E3-09DBEA154A6C}"/>
                </a:ext>
              </a:extLst>
            </p:cNvPr>
            <p:cNvSpPr/>
            <p:nvPr/>
          </p:nvSpPr>
          <p:spPr>
            <a:xfrm>
              <a:off x="1750129" y="4167107"/>
              <a:ext cx="71957" cy="6114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63" name="Group 562"/>
            <p:cNvGrpSpPr/>
            <p:nvPr/>
          </p:nvGrpSpPr>
          <p:grpSpPr>
            <a:xfrm>
              <a:off x="1960030" y="4349686"/>
              <a:ext cx="80558" cy="141576"/>
              <a:chOff x="2040164" y="4129303"/>
              <a:chExt cx="80558" cy="141576"/>
            </a:xfrm>
          </p:grpSpPr>
          <p:grpSp>
            <p:nvGrpSpPr>
              <p:cNvPr id="564" name="Group 563">
                <a:extLst>
                  <a:ext uri="{FF2B5EF4-FFF2-40B4-BE49-F238E27FC236}">
                    <a16:creationId xmlns:a16="http://schemas.microsoft.com/office/drawing/2014/main" id="{95799BFC-B90C-4CA0-B324-BEA4445BAC9A}"/>
                  </a:ext>
                </a:extLst>
              </p:cNvPr>
              <p:cNvGrpSpPr/>
              <p:nvPr/>
            </p:nvGrpSpPr>
            <p:grpSpPr>
              <a:xfrm>
                <a:off x="2040164" y="4129303"/>
                <a:ext cx="80558" cy="141576"/>
                <a:chOff x="3743571" y="3547166"/>
                <a:chExt cx="80558" cy="386857"/>
              </a:xfrm>
            </p:grpSpPr>
            <p:cxnSp>
              <p:nvCxnSpPr>
                <p:cNvPr id="566" name="Straight Connector 565">
                  <a:extLst>
                    <a:ext uri="{FF2B5EF4-FFF2-40B4-BE49-F238E27FC236}">
                      <a16:creationId xmlns:a16="http://schemas.microsoft.com/office/drawing/2014/main" id="{3F28E75A-CEA8-4C79-A999-AABB2A118C8D}"/>
                    </a:ext>
                  </a:extLst>
                </p:cNvPr>
                <p:cNvCxnSpPr>
                  <a:cxnSpLocks/>
                </p:cNvCxnSpPr>
                <p:nvPr/>
              </p:nvCxnSpPr>
              <p:spPr>
                <a:xfrm>
                  <a:off x="3783850" y="3547166"/>
                  <a:ext cx="0" cy="378531"/>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67" name="Straight Connector 566">
                  <a:extLst>
                    <a:ext uri="{FF2B5EF4-FFF2-40B4-BE49-F238E27FC236}">
                      <a16:creationId xmlns:a16="http://schemas.microsoft.com/office/drawing/2014/main" id="{FEC6A13C-3600-4049-B1F0-9397AB2BC560}"/>
                    </a:ext>
                  </a:extLst>
                </p:cNvPr>
                <p:cNvCxnSpPr/>
                <p:nvPr/>
              </p:nvCxnSpPr>
              <p:spPr>
                <a:xfrm>
                  <a:off x="3743571" y="3934023"/>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68" name="Straight Connector 567">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65" name="Oval 564">
                <a:extLst>
                  <a:ext uri="{FF2B5EF4-FFF2-40B4-BE49-F238E27FC236}">
                    <a16:creationId xmlns:a16="http://schemas.microsoft.com/office/drawing/2014/main" id="{BBAD1B1B-EC0E-45D0-BF94-12914B462DE4}"/>
                  </a:ext>
                </a:extLst>
              </p:cNvPr>
              <p:cNvSpPr/>
              <p:nvPr/>
            </p:nvSpPr>
            <p:spPr>
              <a:xfrm>
                <a:off x="2045539" y="4171675"/>
                <a:ext cx="71957" cy="6114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69" name="Group 568"/>
            <p:cNvGrpSpPr/>
            <p:nvPr/>
          </p:nvGrpSpPr>
          <p:grpSpPr>
            <a:xfrm>
              <a:off x="2172678" y="4447174"/>
              <a:ext cx="80558" cy="141576"/>
              <a:chOff x="2040164" y="4129303"/>
              <a:chExt cx="80558" cy="141576"/>
            </a:xfrm>
          </p:grpSpPr>
          <p:grpSp>
            <p:nvGrpSpPr>
              <p:cNvPr id="570" name="Group 569">
                <a:extLst>
                  <a:ext uri="{FF2B5EF4-FFF2-40B4-BE49-F238E27FC236}">
                    <a16:creationId xmlns:a16="http://schemas.microsoft.com/office/drawing/2014/main" id="{95799BFC-B90C-4CA0-B324-BEA4445BAC9A}"/>
                  </a:ext>
                </a:extLst>
              </p:cNvPr>
              <p:cNvGrpSpPr/>
              <p:nvPr/>
            </p:nvGrpSpPr>
            <p:grpSpPr>
              <a:xfrm>
                <a:off x="2040164" y="4129303"/>
                <a:ext cx="80558" cy="141576"/>
                <a:chOff x="3743571" y="3547166"/>
                <a:chExt cx="80558" cy="386857"/>
              </a:xfrm>
            </p:grpSpPr>
            <p:cxnSp>
              <p:nvCxnSpPr>
                <p:cNvPr id="572" name="Straight Connector 571">
                  <a:extLst>
                    <a:ext uri="{FF2B5EF4-FFF2-40B4-BE49-F238E27FC236}">
                      <a16:creationId xmlns:a16="http://schemas.microsoft.com/office/drawing/2014/main" id="{3F28E75A-CEA8-4C79-A999-AABB2A118C8D}"/>
                    </a:ext>
                  </a:extLst>
                </p:cNvPr>
                <p:cNvCxnSpPr>
                  <a:cxnSpLocks/>
                </p:cNvCxnSpPr>
                <p:nvPr/>
              </p:nvCxnSpPr>
              <p:spPr>
                <a:xfrm>
                  <a:off x="3783850" y="3547166"/>
                  <a:ext cx="0" cy="378531"/>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73" name="Straight Connector 572">
                  <a:extLst>
                    <a:ext uri="{FF2B5EF4-FFF2-40B4-BE49-F238E27FC236}">
                      <a16:creationId xmlns:a16="http://schemas.microsoft.com/office/drawing/2014/main" id="{FEC6A13C-3600-4049-B1F0-9397AB2BC560}"/>
                    </a:ext>
                  </a:extLst>
                </p:cNvPr>
                <p:cNvCxnSpPr/>
                <p:nvPr/>
              </p:nvCxnSpPr>
              <p:spPr>
                <a:xfrm>
                  <a:off x="3743571" y="3934023"/>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74" name="Straight Connector 573">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71" name="Oval 570">
                <a:extLst>
                  <a:ext uri="{FF2B5EF4-FFF2-40B4-BE49-F238E27FC236}">
                    <a16:creationId xmlns:a16="http://schemas.microsoft.com/office/drawing/2014/main" id="{BBAD1B1B-EC0E-45D0-BF94-12914B462DE4}"/>
                  </a:ext>
                </a:extLst>
              </p:cNvPr>
              <p:cNvSpPr/>
              <p:nvPr/>
            </p:nvSpPr>
            <p:spPr>
              <a:xfrm>
                <a:off x="2045539" y="4171675"/>
                <a:ext cx="71957" cy="6114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75" name="Group 574"/>
            <p:cNvGrpSpPr/>
            <p:nvPr/>
          </p:nvGrpSpPr>
          <p:grpSpPr>
            <a:xfrm>
              <a:off x="2386858" y="4470874"/>
              <a:ext cx="80558" cy="141576"/>
              <a:chOff x="2040164" y="4129303"/>
              <a:chExt cx="80558" cy="141576"/>
            </a:xfrm>
          </p:grpSpPr>
          <p:grpSp>
            <p:nvGrpSpPr>
              <p:cNvPr id="576" name="Group 575">
                <a:extLst>
                  <a:ext uri="{FF2B5EF4-FFF2-40B4-BE49-F238E27FC236}">
                    <a16:creationId xmlns:a16="http://schemas.microsoft.com/office/drawing/2014/main" id="{95799BFC-B90C-4CA0-B324-BEA4445BAC9A}"/>
                  </a:ext>
                </a:extLst>
              </p:cNvPr>
              <p:cNvGrpSpPr/>
              <p:nvPr/>
            </p:nvGrpSpPr>
            <p:grpSpPr>
              <a:xfrm>
                <a:off x="2040164" y="4129303"/>
                <a:ext cx="80558" cy="141576"/>
                <a:chOff x="3743571" y="3547166"/>
                <a:chExt cx="80558" cy="386857"/>
              </a:xfrm>
            </p:grpSpPr>
            <p:cxnSp>
              <p:nvCxnSpPr>
                <p:cNvPr id="578" name="Straight Connector 577">
                  <a:extLst>
                    <a:ext uri="{FF2B5EF4-FFF2-40B4-BE49-F238E27FC236}">
                      <a16:creationId xmlns:a16="http://schemas.microsoft.com/office/drawing/2014/main" id="{3F28E75A-CEA8-4C79-A999-AABB2A118C8D}"/>
                    </a:ext>
                  </a:extLst>
                </p:cNvPr>
                <p:cNvCxnSpPr>
                  <a:cxnSpLocks/>
                </p:cNvCxnSpPr>
                <p:nvPr/>
              </p:nvCxnSpPr>
              <p:spPr>
                <a:xfrm>
                  <a:off x="3783850" y="3547166"/>
                  <a:ext cx="0" cy="378531"/>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79" name="Straight Connector 578">
                  <a:extLst>
                    <a:ext uri="{FF2B5EF4-FFF2-40B4-BE49-F238E27FC236}">
                      <a16:creationId xmlns:a16="http://schemas.microsoft.com/office/drawing/2014/main" id="{FEC6A13C-3600-4049-B1F0-9397AB2BC560}"/>
                    </a:ext>
                  </a:extLst>
                </p:cNvPr>
                <p:cNvCxnSpPr/>
                <p:nvPr/>
              </p:nvCxnSpPr>
              <p:spPr>
                <a:xfrm>
                  <a:off x="3743571" y="3934023"/>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80" name="Straight Connector 579">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77" name="Oval 576">
                <a:extLst>
                  <a:ext uri="{FF2B5EF4-FFF2-40B4-BE49-F238E27FC236}">
                    <a16:creationId xmlns:a16="http://schemas.microsoft.com/office/drawing/2014/main" id="{BBAD1B1B-EC0E-45D0-BF94-12914B462DE4}"/>
                  </a:ext>
                </a:extLst>
              </p:cNvPr>
              <p:cNvSpPr/>
              <p:nvPr/>
            </p:nvSpPr>
            <p:spPr>
              <a:xfrm>
                <a:off x="2045539" y="4171675"/>
                <a:ext cx="71957" cy="6114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81" name="Group 580"/>
            <p:cNvGrpSpPr/>
            <p:nvPr/>
          </p:nvGrpSpPr>
          <p:grpSpPr>
            <a:xfrm>
              <a:off x="2600629" y="4480846"/>
              <a:ext cx="80558" cy="141576"/>
              <a:chOff x="2040164" y="4129303"/>
              <a:chExt cx="80558" cy="141576"/>
            </a:xfrm>
          </p:grpSpPr>
          <p:grpSp>
            <p:nvGrpSpPr>
              <p:cNvPr id="582" name="Group 581">
                <a:extLst>
                  <a:ext uri="{FF2B5EF4-FFF2-40B4-BE49-F238E27FC236}">
                    <a16:creationId xmlns:a16="http://schemas.microsoft.com/office/drawing/2014/main" id="{95799BFC-B90C-4CA0-B324-BEA4445BAC9A}"/>
                  </a:ext>
                </a:extLst>
              </p:cNvPr>
              <p:cNvGrpSpPr/>
              <p:nvPr/>
            </p:nvGrpSpPr>
            <p:grpSpPr>
              <a:xfrm>
                <a:off x="2040164" y="4129303"/>
                <a:ext cx="80558" cy="141576"/>
                <a:chOff x="3743571" y="3547166"/>
                <a:chExt cx="80558" cy="386857"/>
              </a:xfrm>
            </p:grpSpPr>
            <p:cxnSp>
              <p:nvCxnSpPr>
                <p:cNvPr id="584" name="Straight Connector 583">
                  <a:extLst>
                    <a:ext uri="{FF2B5EF4-FFF2-40B4-BE49-F238E27FC236}">
                      <a16:creationId xmlns:a16="http://schemas.microsoft.com/office/drawing/2014/main" id="{3F28E75A-CEA8-4C79-A999-AABB2A118C8D}"/>
                    </a:ext>
                  </a:extLst>
                </p:cNvPr>
                <p:cNvCxnSpPr>
                  <a:cxnSpLocks/>
                </p:cNvCxnSpPr>
                <p:nvPr/>
              </p:nvCxnSpPr>
              <p:spPr>
                <a:xfrm>
                  <a:off x="3783850" y="3547166"/>
                  <a:ext cx="0" cy="378531"/>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85" name="Straight Connector 584">
                  <a:extLst>
                    <a:ext uri="{FF2B5EF4-FFF2-40B4-BE49-F238E27FC236}">
                      <a16:creationId xmlns:a16="http://schemas.microsoft.com/office/drawing/2014/main" id="{FEC6A13C-3600-4049-B1F0-9397AB2BC560}"/>
                    </a:ext>
                  </a:extLst>
                </p:cNvPr>
                <p:cNvCxnSpPr/>
                <p:nvPr/>
              </p:nvCxnSpPr>
              <p:spPr>
                <a:xfrm>
                  <a:off x="3743571" y="3934023"/>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86" name="Straight Connector 585">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83" name="Oval 582">
                <a:extLst>
                  <a:ext uri="{FF2B5EF4-FFF2-40B4-BE49-F238E27FC236}">
                    <a16:creationId xmlns:a16="http://schemas.microsoft.com/office/drawing/2014/main" id="{BBAD1B1B-EC0E-45D0-BF94-12914B462DE4}"/>
                  </a:ext>
                </a:extLst>
              </p:cNvPr>
              <p:cNvSpPr/>
              <p:nvPr/>
            </p:nvSpPr>
            <p:spPr>
              <a:xfrm>
                <a:off x="2045539" y="4171675"/>
                <a:ext cx="71957" cy="6114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87" name="Group 586"/>
            <p:cNvGrpSpPr/>
            <p:nvPr/>
          </p:nvGrpSpPr>
          <p:grpSpPr>
            <a:xfrm>
              <a:off x="2812039" y="4516558"/>
              <a:ext cx="80558" cy="145008"/>
              <a:chOff x="2040164" y="4129303"/>
              <a:chExt cx="80558" cy="145008"/>
            </a:xfrm>
          </p:grpSpPr>
          <p:grpSp>
            <p:nvGrpSpPr>
              <p:cNvPr id="588" name="Group 587">
                <a:extLst>
                  <a:ext uri="{FF2B5EF4-FFF2-40B4-BE49-F238E27FC236}">
                    <a16:creationId xmlns:a16="http://schemas.microsoft.com/office/drawing/2014/main" id="{95799BFC-B90C-4CA0-B324-BEA4445BAC9A}"/>
                  </a:ext>
                </a:extLst>
              </p:cNvPr>
              <p:cNvGrpSpPr/>
              <p:nvPr/>
            </p:nvGrpSpPr>
            <p:grpSpPr>
              <a:xfrm>
                <a:off x="2040164" y="4129303"/>
                <a:ext cx="80558" cy="145008"/>
                <a:chOff x="3743571" y="3547166"/>
                <a:chExt cx="80558" cy="396235"/>
              </a:xfrm>
            </p:grpSpPr>
            <p:cxnSp>
              <p:nvCxnSpPr>
                <p:cNvPr id="590" name="Straight Connector 589">
                  <a:extLst>
                    <a:ext uri="{FF2B5EF4-FFF2-40B4-BE49-F238E27FC236}">
                      <a16:creationId xmlns:a16="http://schemas.microsoft.com/office/drawing/2014/main" id="{3F28E75A-CEA8-4C79-A999-AABB2A118C8D}"/>
                    </a:ext>
                  </a:extLst>
                </p:cNvPr>
                <p:cNvCxnSpPr>
                  <a:cxnSpLocks/>
                </p:cNvCxnSpPr>
                <p:nvPr/>
              </p:nvCxnSpPr>
              <p:spPr>
                <a:xfrm>
                  <a:off x="3783850" y="3547166"/>
                  <a:ext cx="0" cy="378531"/>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91" name="Straight Connector 590">
                  <a:extLst>
                    <a:ext uri="{FF2B5EF4-FFF2-40B4-BE49-F238E27FC236}">
                      <a16:creationId xmlns:a16="http://schemas.microsoft.com/office/drawing/2014/main" id="{FEC6A13C-3600-4049-B1F0-9397AB2BC560}"/>
                    </a:ext>
                  </a:extLst>
                </p:cNvPr>
                <p:cNvCxnSpPr/>
                <p:nvPr/>
              </p:nvCxnSpPr>
              <p:spPr>
                <a:xfrm>
                  <a:off x="3743571" y="3943401"/>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92" name="Straight Connector 591">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89" name="Oval 588">
                <a:extLst>
                  <a:ext uri="{FF2B5EF4-FFF2-40B4-BE49-F238E27FC236}">
                    <a16:creationId xmlns:a16="http://schemas.microsoft.com/office/drawing/2014/main" id="{BBAD1B1B-EC0E-45D0-BF94-12914B462DE4}"/>
                  </a:ext>
                </a:extLst>
              </p:cNvPr>
              <p:cNvSpPr/>
              <p:nvPr/>
            </p:nvSpPr>
            <p:spPr>
              <a:xfrm>
                <a:off x="2045539" y="4171675"/>
                <a:ext cx="71957" cy="6114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93" name="Group 592"/>
            <p:cNvGrpSpPr/>
            <p:nvPr/>
          </p:nvGrpSpPr>
          <p:grpSpPr>
            <a:xfrm>
              <a:off x="3027732" y="4529962"/>
              <a:ext cx="80558" cy="151872"/>
              <a:chOff x="2040164" y="4129303"/>
              <a:chExt cx="80558" cy="151872"/>
            </a:xfrm>
          </p:grpSpPr>
          <p:grpSp>
            <p:nvGrpSpPr>
              <p:cNvPr id="594" name="Group 593">
                <a:extLst>
                  <a:ext uri="{FF2B5EF4-FFF2-40B4-BE49-F238E27FC236}">
                    <a16:creationId xmlns:a16="http://schemas.microsoft.com/office/drawing/2014/main" id="{95799BFC-B90C-4CA0-B324-BEA4445BAC9A}"/>
                  </a:ext>
                </a:extLst>
              </p:cNvPr>
              <p:cNvGrpSpPr/>
              <p:nvPr/>
            </p:nvGrpSpPr>
            <p:grpSpPr>
              <a:xfrm>
                <a:off x="2040164" y="4129303"/>
                <a:ext cx="80558" cy="151872"/>
                <a:chOff x="3743571" y="3547166"/>
                <a:chExt cx="80558" cy="414991"/>
              </a:xfrm>
            </p:grpSpPr>
            <p:cxnSp>
              <p:nvCxnSpPr>
                <p:cNvPr id="596" name="Straight Connector 595">
                  <a:extLst>
                    <a:ext uri="{FF2B5EF4-FFF2-40B4-BE49-F238E27FC236}">
                      <a16:creationId xmlns:a16="http://schemas.microsoft.com/office/drawing/2014/main" id="{3F28E75A-CEA8-4C79-A999-AABB2A118C8D}"/>
                    </a:ext>
                  </a:extLst>
                </p:cNvPr>
                <p:cNvCxnSpPr>
                  <a:cxnSpLocks/>
                </p:cNvCxnSpPr>
                <p:nvPr/>
              </p:nvCxnSpPr>
              <p:spPr>
                <a:xfrm>
                  <a:off x="3783850" y="3547166"/>
                  <a:ext cx="0" cy="395795"/>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97" name="Straight Connector 596">
                  <a:extLst>
                    <a:ext uri="{FF2B5EF4-FFF2-40B4-BE49-F238E27FC236}">
                      <a16:creationId xmlns:a16="http://schemas.microsoft.com/office/drawing/2014/main" id="{FEC6A13C-3600-4049-B1F0-9397AB2BC560}"/>
                    </a:ext>
                  </a:extLst>
                </p:cNvPr>
                <p:cNvCxnSpPr/>
                <p:nvPr/>
              </p:nvCxnSpPr>
              <p:spPr>
                <a:xfrm>
                  <a:off x="3743571" y="3962157"/>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98" name="Straight Connector 597">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95" name="Oval 594">
                <a:extLst>
                  <a:ext uri="{FF2B5EF4-FFF2-40B4-BE49-F238E27FC236}">
                    <a16:creationId xmlns:a16="http://schemas.microsoft.com/office/drawing/2014/main" id="{BBAD1B1B-EC0E-45D0-BF94-12914B462DE4}"/>
                  </a:ext>
                </a:extLst>
              </p:cNvPr>
              <p:cNvSpPr/>
              <p:nvPr/>
            </p:nvSpPr>
            <p:spPr>
              <a:xfrm>
                <a:off x="2045539" y="4176823"/>
                <a:ext cx="71957" cy="6114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07" name="Group 606"/>
            <p:cNvGrpSpPr/>
            <p:nvPr/>
          </p:nvGrpSpPr>
          <p:grpSpPr>
            <a:xfrm>
              <a:off x="3451339" y="4687186"/>
              <a:ext cx="80558" cy="160452"/>
              <a:chOff x="2040164" y="4129303"/>
              <a:chExt cx="80558" cy="160452"/>
            </a:xfrm>
          </p:grpSpPr>
          <p:grpSp>
            <p:nvGrpSpPr>
              <p:cNvPr id="608" name="Group 607">
                <a:extLst>
                  <a:ext uri="{FF2B5EF4-FFF2-40B4-BE49-F238E27FC236}">
                    <a16:creationId xmlns:a16="http://schemas.microsoft.com/office/drawing/2014/main" id="{95799BFC-B90C-4CA0-B324-BEA4445BAC9A}"/>
                  </a:ext>
                </a:extLst>
              </p:cNvPr>
              <p:cNvGrpSpPr/>
              <p:nvPr/>
            </p:nvGrpSpPr>
            <p:grpSpPr>
              <a:xfrm>
                <a:off x="2040164" y="4129303"/>
                <a:ext cx="80558" cy="160452"/>
                <a:chOff x="3743571" y="3547166"/>
                <a:chExt cx="80558" cy="438436"/>
              </a:xfrm>
            </p:grpSpPr>
            <p:cxnSp>
              <p:nvCxnSpPr>
                <p:cNvPr id="610" name="Straight Connector 609">
                  <a:extLst>
                    <a:ext uri="{FF2B5EF4-FFF2-40B4-BE49-F238E27FC236}">
                      <a16:creationId xmlns:a16="http://schemas.microsoft.com/office/drawing/2014/main" id="{3F28E75A-CEA8-4C79-A999-AABB2A118C8D}"/>
                    </a:ext>
                  </a:extLst>
                </p:cNvPr>
                <p:cNvCxnSpPr>
                  <a:cxnSpLocks/>
                </p:cNvCxnSpPr>
                <p:nvPr/>
              </p:nvCxnSpPr>
              <p:spPr>
                <a:xfrm>
                  <a:off x="3783850" y="3547166"/>
                  <a:ext cx="0" cy="423937"/>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11" name="Straight Connector 610">
                  <a:extLst>
                    <a:ext uri="{FF2B5EF4-FFF2-40B4-BE49-F238E27FC236}">
                      <a16:creationId xmlns:a16="http://schemas.microsoft.com/office/drawing/2014/main" id="{FEC6A13C-3600-4049-B1F0-9397AB2BC560}"/>
                    </a:ext>
                  </a:extLst>
                </p:cNvPr>
                <p:cNvCxnSpPr/>
                <p:nvPr/>
              </p:nvCxnSpPr>
              <p:spPr>
                <a:xfrm>
                  <a:off x="3743571" y="3985602"/>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12" name="Straight Connector 611">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609" name="Oval 608">
                <a:extLst>
                  <a:ext uri="{FF2B5EF4-FFF2-40B4-BE49-F238E27FC236}">
                    <a16:creationId xmlns:a16="http://schemas.microsoft.com/office/drawing/2014/main" id="{BBAD1B1B-EC0E-45D0-BF94-12914B462DE4}"/>
                  </a:ext>
                </a:extLst>
              </p:cNvPr>
              <p:cNvSpPr/>
              <p:nvPr/>
            </p:nvSpPr>
            <p:spPr>
              <a:xfrm>
                <a:off x="2045539" y="4180255"/>
                <a:ext cx="71957" cy="6114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14" name="Group 613"/>
            <p:cNvGrpSpPr/>
            <p:nvPr/>
          </p:nvGrpSpPr>
          <p:grpSpPr>
            <a:xfrm>
              <a:off x="3661492" y="4824142"/>
              <a:ext cx="80558" cy="165600"/>
              <a:chOff x="2040164" y="4129303"/>
              <a:chExt cx="80558" cy="165600"/>
            </a:xfrm>
          </p:grpSpPr>
          <p:grpSp>
            <p:nvGrpSpPr>
              <p:cNvPr id="615" name="Group 614">
                <a:extLst>
                  <a:ext uri="{FF2B5EF4-FFF2-40B4-BE49-F238E27FC236}">
                    <a16:creationId xmlns:a16="http://schemas.microsoft.com/office/drawing/2014/main" id="{95799BFC-B90C-4CA0-B324-BEA4445BAC9A}"/>
                  </a:ext>
                </a:extLst>
              </p:cNvPr>
              <p:cNvGrpSpPr/>
              <p:nvPr/>
            </p:nvGrpSpPr>
            <p:grpSpPr>
              <a:xfrm>
                <a:off x="2040164" y="4129303"/>
                <a:ext cx="80558" cy="165600"/>
                <a:chOff x="3743571" y="3547166"/>
                <a:chExt cx="80558" cy="452503"/>
              </a:xfrm>
            </p:grpSpPr>
            <p:cxnSp>
              <p:nvCxnSpPr>
                <p:cNvPr id="617" name="Straight Connector 616">
                  <a:extLst>
                    <a:ext uri="{FF2B5EF4-FFF2-40B4-BE49-F238E27FC236}">
                      <a16:creationId xmlns:a16="http://schemas.microsoft.com/office/drawing/2014/main" id="{3F28E75A-CEA8-4C79-A999-AABB2A118C8D}"/>
                    </a:ext>
                  </a:extLst>
                </p:cNvPr>
                <p:cNvCxnSpPr>
                  <a:cxnSpLocks/>
                </p:cNvCxnSpPr>
                <p:nvPr/>
              </p:nvCxnSpPr>
              <p:spPr>
                <a:xfrm>
                  <a:off x="3783850" y="3547166"/>
                  <a:ext cx="0" cy="452503"/>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18" name="Straight Connector 617">
                  <a:extLst>
                    <a:ext uri="{FF2B5EF4-FFF2-40B4-BE49-F238E27FC236}">
                      <a16:creationId xmlns:a16="http://schemas.microsoft.com/office/drawing/2014/main" id="{FEC6A13C-3600-4049-B1F0-9397AB2BC560}"/>
                    </a:ext>
                  </a:extLst>
                </p:cNvPr>
                <p:cNvCxnSpPr/>
                <p:nvPr/>
              </p:nvCxnSpPr>
              <p:spPr>
                <a:xfrm>
                  <a:off x="3743571" y="3999669"/>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19" name="Straight Connector 618">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616" name="Oval 615">
                <a:extLst>
                  <a:ext uri="{FF2B5EF4-FFF2-40B4-BE49-F238E27FC236}">
                    <a16:creationId xmlns:a16="http://schemas.microsoft.com/office/drawing/2014/main" id="{BBAD1B1B-EC0E-45D0-BF94-12914B462DE4}"/>
                  </a:ext>
                </a:extLst>
              </p:cNvPr>
              <p:cNvSpPr/>
              <p:nvPr/>
            </p:nvSpPr>
            <p:spPr>
              <a:xfrm>
                <a:off x="2045539" y="4185403"/>
                <a:ext cx="71957" cy="6114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21" name="Group 620"/>
            <p:cNvGrpSpPr/>
            <p:nvPr/>
          </p:nvGrpSpPr>
          <p:grpSpPr>
            <a:xfrm>
              <a:off x="3877570" y="4998850"/>
              <a:ext cx="80558" cy="174180"/>
              <a:chOff x="2040164" y="4129303"/>
              <a:chExt cx="80558" cy="174180"/>
            </a:xfrm>
          </p:grpSpPr>
          <p:grpSp>
            <p:nvGrpSpPr>
              <p:cNvPr id="622" name="Group 621">
                <a:extLst>
                  <a:ext uri="{FF2B5EF4-FFF2-40B4-BE49-F238E27FC236}">
                    <a16:creationId xmlns:a16="http://schemas.microsoft.com/office/drawing/2014/main" id="{95799BFC-B90C-4CA0-B324-BEA4445BAC9A}"/>
                  </a:ext>
                </a:extLst>
              </p:cNvPr>
              <p:cNvGrpSpPr/>
              <p:nvPr/>
            </p:nvGrpSpPr>
            <p:grpSpPr>
              <a:xfrm>
                <a:off x="2040164" y="4129303"/>
                <a:ext cx="80558" cy="174180"/>
                <a:chOff x="3743571" y="3547166"/>
                <a:chExt cx="80558" cy="475948"/>
              </a:xfrm>
            </p:grpSpPr>
            <p:cxnSp>
              <p:nvCxnSpPr>
                <p:cNvPr id="624" name="Straight Connector 623">
                  <a:extLst>
                    <a:ext uri="{FF2B5EF4-FFF2-40B4-BE49-F238E27FC236}">
                      <a16:creationId xmlns:a16="http://schemas.microsoft.com/office/drawing/2014/main" id="{3F28E75A-CEA8-4C79-A999-AABB2A118C8D}"/>
                    </a:ext>
                  </a:extLst>
                </p:cNvPr>
                <p:cNvCxnSpPr>
                  <a:cxnSpLocks/>
                </p:cNvCxnSpPr>
                <p:nvPr/>
              </p:nvCxnSpPr>
              <p:spPr>
                <a:xfrm>
                  <a:off x="3783850" y="3547166"/>
                  <a:ext cx="0" cy="452503"/>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25" name="Straight Connector 624">
                  <a:extLst>
                    <a:ext uri="{FF2B5EF4-FFF2-40B4-BE49-F238E27FC236}">
                      <a16:creationId xmlns:a16="http://schemas.microsoft.com/office/drawing/2014/main" id="{FEC6A13C-3600-4049-B1F0-9397AB2BC560}"/>
                    </a:ext>
                  </a:extLst>
                </p:cNvPr>
                <p:cNvCxnSpPr/>
                <p:nvPr/>
              </p:nvCxnSpPr>
              <p:spPr>
                <a:xfrm>
                  <a:off x="3743571" y="4023114"/>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26" name="Straight Connector 625">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623" name="Oval 622">
                <a:extLst>
                  <a:ext uri="{FF2B5EF4-FFF2-40B4-BE49-F238E27FC236}">
                    <a16:creationId xmlns:a16="http://schemas.microsoft.com/office/drawing/2014/main" id="{BBAD1B1B-EC0E-45D0-BF94-12914B462DE4}"/>
                  </a:ext>
                </a:extLst>
              </p:cNvPr>
              <p:cNvSpPr/>
              <p:nvPr/>
            </p:nvSpPr>
            <p:spPr>
              <a:xfrm>
                <a:off x="2045539" y="4187119"/>
                <a:ext cx="71957" cy="6114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27" name="Group 626"/>
            <p:cNvGrpSpPr/>
            <p:nvPr/>
          </p:nvGrpSpPr>
          <p:grpSpPr>
            <a:xfrm>
              <a:off x="4092238" y="5024046"/>
              <a:ext cx="80558" cy="181044"/>
              <a:chOff x="2040164" y="4129303"/>
              <a:chExt cx="80558" cy="181044"/>
            </a:xfrm>
          </p:grpSpPr>
          <p:grpSp>
            <p:nvGrpSpPr>
              <p:cNvPr id="628" name="Group 627">
                <a:extLst>
                  <a:ext uri="{FF2B5EF4-FFF2-40B4-BE49-F238E27FC236}">
                    <a16:creationId xmlns:a16="http://schemas.microsoft.com/office/drawing/2014/main" id="{95799BFC-B90C-4CA0-B324-BEA4445BAC9A}"/>
                  </a:ext>
                </a:extLst>
              </p:cNvPr>
              <p:cNvGrpSpPr/>
              <p:nvPr/>
            </p:nvGrpSpPr>
            <p:grpSpPr>
              <a:xfrm>
                <a:off x="2040164" y="4129303"/>
                <a:ext cx="80558" cy="181044"/>
                <a:chOff x="3743571" y="3547166"/>
                <a:chExt cx="80558" cy="494704"/>
              </a:xfrm>
            </p:grpSpPr>
            <p:cxnSp>
              <p:nvCxnSpPr>
                <p:cNvPr id="630" name="Straight Connector 629">
                  <a:extLst>
                    <a:ext uri="{FF2B5EF4-FFF2-40B4-BE49-F238E27FC236}">
                      <a16:creationId xmlns:a16="http://schemas.microsoft.com/office/drawing/2014/main" id="{3F28E75A-CEA8-4C79-A999-AABB2A118C8D}"/>
                    </a:ext>
                  </a:extLst>
                </p:cNvPr>
                <p:cNvCxnSpPr>
                  <a:cxnSpLocks/>
                </p:cNvCxnSpPr>
                <p:nvPr/>
              </p:nvCxnSpPr>
              <p:spPr>
                <a:xfrm>
                  <a:off x="3783850" y="3547166"/>
                  <a:ext cx="0" cy="494704"/>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31" name="Straight Connector 630">
                  <a:extLst>
                    <a:ext uri="{FF2B5EF4-FFF2-40B4-BE49-F238E27FC236}">
                      <a16:creationId xmlns:a16="http://schemas.microsoft.com/office/drawing/2014/main" id="{FEC6A13C-3600-4049-B1F0-9397AB2BC560}"/>
                    </a:ext>
                  </a:extLst>
                </p:cNvPr>
                <p:cNvCxnSpPr/>
                <p:nvPr/>
              </p:nvCxnSpPr>
              <p:spPr>
                <a:xfrm>
                  <a:off x="3743571" y="4041870"/>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32" name="Straight Connector 631">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629" name="Oval 628">
                <a:extLst>
                  <a:ext uri="{FF2B5EF4-FFF2-40B4-BE49-F238E27FC236}">
                    <a16:creationId xmlns:a16="http://schemas.microsoft.com/office/drawing/2014/main" id="{BBAD1B1B-EC0E-45D0-BF94-12914B462DE4}"/>
                  </a:ext>
                </a:extLst>
              </p:cNvPr>
              <p:cNvSpPr/>
              <p:nvPr/>
            </p:nvSpPr>
            <p:spPr>
              <a:xfrm>
                <a:off x="2045539" y="4192267"/>
                <a:ext cx="71957" cy="6114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29" name="Freeform 1028"/>
            <p:cNvSpPr/>
            <p:nvPr/>
          </p:nvSpPr>
          <p:spPr>
            <a:xfrm>
              <a:off x="1785911" y="3748525"/>
              <a:ext cx="2346903" cy="545552"/>
            </a:xfrm>
            <a:custGeom>
              <a:avLst/>
              <a:gdLst>
                <a:gd name="connsiteX0" fmla="*/ 0 w 2346903"/>
                <a:gd name="connsiteY0" fmla="*/ 447765 h 545552"/>
                <a:gd name="connsiteX1" fmla="*/ 212731 w 2346903"/>
                <a:gd name="connsiteY1" fmla="*/ 526681 h 545552"/>
                <a:gd name="connsiteX2" fmla="*/ 427177 w 2346903"/>
                <a:gd name="connsiteY2" fmla="*/ 535259 h 545552"/>
                <a:gd name="connsiteX3" fmla="*/ 641624 w 2346903"/>
                <a:gd name="connsiteY3" fmla="*/ 538690 h 545552"/>
                <a:gd name="connsiteX4" fmla="*/ 856070 w 2346903"/>
                <a:gd name="connsiteY4" fmla="*/ 545552 h 545552"/>
                <a:gd name="connsiteX5" fmla="*/ 1067086 w 2346903"/>
                <a:gd name="connsiteY5" fmla="*/ 519819 h 545552"/>
                <a:gd name="connsiteX6" fmla="*/ 1281532 w 2346903"/>
                <a:gd name="connsiteY6" fmla="*/ 506094 h 545552"/>
                <a:gd name="connsiteX7" fmla="*/ 1494263 w 2346903"/>
                <a:gd name="connsiteY7" fmla="*/ 446049 h 545552"/>
                <a:gd name="connsiteX8" fmla="*/ 1706994 w 2346903"/>
                <a:gd name="connsiteY8" fmla="*/ 348261 h 545552"/>
                <a:gd name="connsiteX9" fmla="*/ 1916294 w 2346903"/>
                <a:gd name="connsiteY9" fmla="*/ 217878 h 545552"/>
                <a:gd name="connsiteX10" fmla="*/ 2132456 w 2346903"/>
                <a:gd name="connsiteY10" fmla="*/ 37743 h 545552"/>
                <a:gd name="connsiteX11" fmla="*/ 2346903 w 2346903"/>
                <a:gd name="connsiteY11" fmla="*/ 0 h 54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6903" h="545552">
                  <a:moveTo>
                    <a:pt x="0" y="447765"/>
                  </a:moveTo>
                  <a:lnTo>
                    <a:pt x="212731" y="526681"/>
                  </a:lnTo>
                  <a:lnTo>
                    <a:pt x="427177" y="535259"/>
                  </a:lnTo>
                  <a:lnTo>
                    <a:pt x="641624" y="538690"/>
                  </a:lnTo>
                  <a:lnTo>
                    <a:pt x="856070" y="545552"/>
                  </a:lnTo>
                  <a:lnTo>
                    <a:pt x="1067086" y="519819"/>
                  </a:lnTo>
                  <a:lnTo>
                    <a:pt x="1281532" y="506094"/>
                  </a:lnTo>
                  <a:lnTo>
                    <a:pt x="1494263" y="446049"/>
                  </a:lnTo>
                  <a:lnTo>
                    <a:pt x="1706994" y="348261"/>
                  </a:lnTo>
                  <a:lnTo>
                    <a:pt x="1916294" y="217878"/>
                  </a:lnTo>
                  <a:lnTo>
                    <a:pt x="2132456" y="37743"/>
                  </a:lnTo>
                  <a:lnTo>
                    <a:pt x="2346903" y="0"/>
                  </a:lnTo>
                </a:path>
              </a:pathLst>
            </a:cu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30" name="Freeform 1029"/>
            <p:cNvSpPr/>
            <p:nvPr/>
          </p:nvSpPr>
          <p:spPr>
            <a:xfrm>
              <a:off x="1785911" y="4198005"/>
              <a:ext cx="2348618" cy="919547"/>
            </a:xfrm>
            <a:custGeom>
              <a:avLst/>
              <a:gdLst>
                <a:gd name="connsiteX0" fmla="*/ 0 w 2348618"/>
                <a:gd name="connsiteY0" fmla="*/ 0 h 919547"/>
                <a:gd name="connsiteX1" fmla="*/ 216162 w 2348618"/>
                <a:gd name="connsiteY1" fmla="*/ 221309 h 919547"/>
                <a:gd name="connsiteX2" fmla="*/ 428893 w 2348618"/>
                <a:gd name="connsiteY2" fmla="*/ 320812 h 919547"/>
                <a:gd name="connsiteX3" fmla="*/ 856070 w 2348618"/>
                <a:gd name="connsiteY3" fmla="*/ 353408 h 919547"/>
                <a:gd name="connsiteX4" fmla="*/ 1067086 w 2348618"/>
                <a:gd name="connsiteY4" fmla="*/ 389435 h 919547"/>
                <a:gd name="connsiteX5" fmla="*/ 1283248 w 2348618"/>
                <a:gd name="connsiteY5" fmla="*/ 408306 h 919547"/>
                <a:gd name="connsiteX6" fmla="*/ 1494263 w 2348618"/>
                <a:gd name="connsiteY6" fmla="*/ 471783 h 919547"/>
                <a:gd name="connsiteX7" fmla="*/ 1708710 w 2348618"/>
                <a:gd name="connsiteY7" fmla="*/ 569570 h 919547"/>
                <a:gd name="connsiteX8" fmla="*/ 1916294 w 2348618"/>
                <a:gd name="connsiteY8" fmla="*/ 710247 h 919547"/>
                <a:gd name="connsiteX9" fmla="*/ 2134172 w 2348618"/>
                <a:gd name="connsiteY9" fmla="*/ 886951 h 919547"/>
                <a:gd name="connsiteX10" fmla="*/ 2348618 w 2348618"/>
                <a:gd name="connsiteY10" fmla="*/ 919547 h 91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618" h="919547">
                  <a:moveTo>
                    <a:pt x="0" y="0"/>
                  </a:moveTo>
                  <a:lnTo>
                    <a:pt x="216162" y="221309"/>
                  </a:lnTo>
                  <a:lnTo>
                    <a:pt x="428893" y="320812"/>
                  </a:lnTo>
                  <a:lnTo>
                    <a:pt x="856070" y="353408"/>
                  </a:lnTo>
                  <a:lnTo>
                    <a:pt x="1067086" y="389435"/>
                  </a:lnTo>
                  <a:lnTo>
                    <a:pt x="1283248" y="408306"/>
                  </a:lnTo>
                  <a:lnTo>
                    <a:pt x="1494263" y="471783"/>
                  </a:lnTo>
                  <a:lnTo>
                    <a:pt x="1708710" y="569570"/>
                  </a:lnTo>
                  <a:lnTo>
                    <a:pt x="1916294" y="710247"/>
                  </a:lnTo>
                  <a:lnTo>
                    <a:pt x="2134172" y="886951"/>
                  </a:lnTo>
                  <a:lnTo>
                    <a:pt x="2348618" y="919547"/>
                  </a:lnTo>
                </a:path>
              </a:pathLst>
            </a:custGeom>
            <a:no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92" name="Oval 491">
              <a:extLst>
                <a:ext uri="{FF2B5EF4-FFF2-40B4-BE49-F238E27FC236}">
                  <a16:creationId xmlns:a16="http://schemas.microsoft.com/office/drawing/2014/main" id="{D603D895-46B7-49A8-989E-AB92FD90C200}"/>
                </a:ext>
              </a:extLst>
            </p:cNvPr>
            <p:cNvSpPr/>
            <p:nvPr/>
          </p:nvSpPr>
          <p:spPr>
            <a:xfrm>
              <a:off x="1750129" y="4167107"/>
              <a:ext cx="71957" cy="611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00" name="Group 499"/>
            <p:cNvGrpSpPr/>
            <p:nvPr/>
          </p:nvGrpSpPr>
          <p:grpSpPr>
            <a:xfrm>
              <a:off x="2172678" y="4562392"/>
              <a:ext cx="80558" cy="84948"/>
              <a:chOff x="2040164" y="4129303"/>
              <a:chExt cx="80558" cy="84948"/>
            </a:xfrm>
          </p:grpSpPr>
          <p:grpSp>
            <p:nvGrpSpPr>
              <p:cNvPr id="501" name="Group 500">
                <a:extLst>
                  <a:ext uri="{FF2B5EF4-FFF2-40B4-BE49-F238E27FC236}">
                    <a16:creationId xmlns:a16="http://schemas.microsoft.com/office/drawing/2014/main" id="{95799BFC-B90C-4CA0-B324-BEA4445BAC9A}"/>
                  </a:ext>
                </a:extLst>
              </p:cNvPr>
              <p:cNvGrpSpPr/>
              <p:nvPr/>
            </p:nvGrpSpPr>
            <p:grpSpPr>
              <a:xfrm>
                <a:off x="2040164" y="4129303"/>
                <a:ext cx="80558" cy="84948"/>
                <a:chOff x="3743571" y="3547166"/>
                <a:chExt cx="80558" cy="232120"/>
              </a:xfrm>
            </p:grpSpPr>
            <p:cxnSp>
              <p:nvCxnSpPr>
                <p:cNvPr id="503" name="Straight Connector 502">
                  <a:extLst>
                    <a:ext uri="{FF2B5EF4-FFF2-40B4-BE49-F238E27FC236}">
                      <a16:creationId xmlns:a16="http://schemas.microsoft.com/office/drawing/2014/main" id="{3F28E75A-CEA8-4C79-A999-AABB2A118C8D}"/>
                    </a:ext>
                  </a:extLst>
                </p:cNvPr>
                <p:cNvCxnSpPr>
                  <a:cxnSpLocks/>
                </p:cNvCxnSpPr>
                <p:nvPr/>
              </p:nvCxnSpPr>
              <p:spPr>
                <a:xfrm>
                  <a:off x="3783850" y="3547166"/>
                  <a:ext cx="0" cy="214236"/>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04" name="Straight Connector 503">
                  <a:extLst>
                    <a:ext uri="{FF2B5EF4-FFF2-40B4-BE49-F238E27FC236}">
                      <a16:creationId xmlns:a16="http://schemas.microsoft.com/office/drawing/2014/main" id="{FEC6A13C-3600-4049-B1F0-9397AB2BC560}"/>
                    </a:ext>
                  </a:extLst>
                </p:cNvPr>
                <p:cNvCxnSpPr/>
                <p:nvPr/>
              </p:nvCxnSpPr>
              <p:spPr>
                <a:xfrm>
                  <a:off x="3743571" y="377928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05" name="Straight Connector 504">
                  <a:extLst>
                    <a:ext uri="{FF2B5EF4-FFF2-40B4-BE49-F238E27FC236}">
                      <a16:creationId xmlns:a16="http://schemas.microsoft.com/office/drawing/2014/main" id="{AF1179FE-DEA2-4553-882D-1C90052D89B6}"/>
                    </a:ext>
                  </a:extLst>
                </p:cNvPr>
                <p:cNvCxnSpPr>
                  <a:cxnSpLocks/>
                </p:cNvCxnSpPr>
                <p:nvPr/>
              </p:nvCxnSpPr>
              <p:spPr>
                <a:xfrm>
                  <a:off x="3743571" y="355530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02" name="Oval 501">
                <a:extLst>
                  <a:ext uri="{FF2B5EF4-FFF2-40B4-BE49-F238E27FC236}">
                    <a16:creationId xmlns:a16="http://schemas.microsoft.com/office/drawing/2014/main" id="{BBAD1B1B-EC0E-45D0-BF94-12914B462DE4}"/>
                  </a:ext>
                </a:extLst>
              </p:cNvPr>
              <p:cNvSpPr/>
              <p:nvPr/>
            </p:nvSpPr>
            <p:spPr>
              <a:xfrm>
                <a:off x="2045539" y="4142503"/>
                <a:ext cx="71957" cy="611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6" name="Group 505"/>
            <p:cNvGrpSpPr/>
            <p:nvPr/>
          </p:nvGrpSpPr>
          <p:grpSpPr>
            <a:xfrm>
              <a:off x="2386858" y="4589070"/>
              <a:ext cx="80558" cy="85401"/>
              <a:chOff x="2040164" y="4128849"/>
              <a:chExt cx="80558" cy="85401"/>
            </a:xfrm>
          </p:grpSpPr>
          <p:grpSp>
            <p:nvGrpSpPr>
              <p:cNvPr id="507" name="Group 506">
                <a:extLst>
                  <a:ext uri="{FF2B5EF4-FFF2-40B4-BE49-F238E27FC236}">
                    <a16:creationId xmlns:a16="http://schemas.microsoft.com/office/drawing/2014/main" id="{95799BFC-B90C-4CA0-B324-BEA4445BAC9A}"/>
                  </a:ext>
                </a:extLst>
              </p:cNvPr>
              <p:cNvGrpSpPr/>
              <p:nvPr/>
            </p:nvGrpSpPr>
            <p:grpSpPr>
              <a:xfrm>
                <a:off x="2040164" y="4128849"/>
                <a:ext cx="80558" cy="85401"/>
                <a:chOff x="3743571" y="3545928"/>
                <a:chExt cx="80558" cy="233358"/>
              </a:xfrm>
            </p:grpSpPr>
            <p:cxnSp>
              <p:nvCxnSpPr>
                <p:cNvPr id="509" name="Straight Connector 508">
                  <a:extLst>
                    <a:ext uri="{FF2B5EF4-FFF2-40B4-BE49-F238E27FC236}">
                      <a16:creationId xmlns:a16="http://schemas.microsoft.com/office/drawing/2014/main" id="{3F28E75A-CEA8-4C79-A999-AABB2A118C8D}"/>
                    </a:ext>
                  </a:extLst>
                </p:cNvPr>
                <p:cNvCxnSpPr>
                  <a:cxnSpLocks/>
                </p:cNvCxnSpPr>
                <p:nvPr/>
              </p:nvCxnSpPr>
              <p:spPr>
                <a:xfrm>
                  <a:off x="3783850" y="3547166"/>
                  <a:ext cx="0" cy="214236"/>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10" name="Straight Connector 509">
                  <a:extLst>
                    <a:ext uri="{FF2B5EF4-FFF2-40B4-BE49-F238E27FC236}">
                      <a16:creationId xmlns:a16="http://schemas.microsoft.com/office/drawing/2014/main" id="{FEC6A13C-3600-4049-B1F0-9397AB2BC560}"/>
                    </a:ext>
                  </a:extLst>
                </p:cNvPr>
                <p:cNvCxnSpPr/>
                <p:nvPr/>
              </p:nvCxnSpPr>
              <p:spPr>
                <a:xfrm>
                  <a:off x="3743571" y="377928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11" name="Straight Connector 510">
                  <a:extLst>
                    <a:ext uri="{FF2B5EF4-FFF2-40B4-BE49-F238E27FC236}">
                      <a16:creationId xmlns:a16="http://schemas.microsoft.com/office/drawing/2014/main" id="{AF1179FE-DEA2-4553-882D-1C90052D89B6}"/>
                    </a:ext>
                  </a:extLst>
                </p:cNvPr>
                <p:cNvCxnSpPr>
                  <a:cxnSpLocks/>
                </p:cNvCxnSpPr>
                <p:nvPr/>
              </p:nvCxnSpPr>
              <p:spPr>
                <a:xfrm>
                  <a:off x="3743571" y="3545928"/>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08" name="Oval 507">
                <a:extLst>
                  <a:ext uri="{FF2B5EF4-FFF2-40B4-BE49-F238E27FC236}">
                    <a16:creationId xmlns:a16="http://schemas.microsoft.com/office/drawing/2014/main" id="{BBAD1B1B-EC0E-45D0-BF94-12914B462DE4}"/>
                  </a:ext>
                </a:extLst>
              </p:cNvPr>
              <p:cNvSpPr/>
              <p:nvPr/>
            </p:nvSpPr>
            <p:spPr>
              <a:xfrm>
                <a:off x="2045539" y="4140787"/>
                <a:ext cx="71957" cy="611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3" name="Group 32"/>
            <p:cNvGrpSpPr/>
            <p:nvPr/>
          </p:nvGrpSpPr>
          <p:grpSpPr>
            <a:xfrm>
              <a:off x="2600629" y="4605284"/>
              <a:ext cx="80558" cy="91812"/>
              <a:chOff x="2668763" y="4605284"/>
              <a:chExt cx="80558" cy="91812"/>
            </a:xfrm>
          </p:grpSpPr>
          <p:grpSp>
            <p:nvGrpSpPr>
              <p:cNvPr id="513" name="Group 512">
                <a:extLst>
                  <a:ext uri="{FF2B5EF4-FFF2-40B4-BE49-F238E27FC236}">
                    <a16:creationId xmlns:a16="http://schemas.microsoft.com/office/drawing/2014/main" id="{95799BFC-B90C-4CA0-B324-BEA4445BAC9A}"/>
                  </a:ext>
                </a:extLst>
              </p:cNvPr>
              <p:cNvGrpSpPr/>
              <p:nvPr/>
            </p:nvGrpSpPr>
            <p:grpSpPr>
              <a:xfrm>
                <a:off x="2668763" y="4605284"/>
                <a:ext cx="80558" cy="91812"/>
                <a:chOff x="3743571" y="3547166"/>
                <a:chExt cx="80558" cy="250876"/>
              </a:xfrm>
            </p:grpSpPr>
            <p:cxnSp>
              <p:nvCxnSpPr>
                <p:cNvPr id="515" name="Straight Connector 514">
                  <a:extLst>
                    <a:ext uri="{FF2B5EF4-FFF2-40B4-BE49-F238E27FC236}">
                      <a16:creationId xmlns:a16="http://schemas.microsoft.com/office/drawing/2014/main" id="{3F28E75A-CEA8-4C79-A999-AABB2A118C8D}"/>
                    </a:ext>
                  </a:extLst>
                </p:cNvPr>
                <p:cNvCxnSpPr>
                  <a:cxnSpLocks/>
                </p:cNvCxnSpPr>
                <p:nvPr/>
              </p:nvCxnSpPr>
              <p:spPr>
                <a:xfrm>
                  <a:off x="3783850" y="3547166"/>
                  <a:ext cx="0" cy="245291"/>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16" name="Straight Connector 515">
                  <a:extLst>
                    <a:ext uri="{FF2B5EF4-FFF2-40B4-BE49-F238E27FC236}">
                      <a16:creationId xmlns:a16="http://schemas.microsoft.com/office/drawing/2014/main" id="{FEC6A13C-3600-4049-B1F0-9397AB2BC560}"/>
                    </a:ext>
                  </a:extLst>
                </p:cNvPr>
                <p:cNvCxnSpPr/>
                <p:nvPr/>
              </p:nvCxnSpPr>
              <p:spPr>
                <a:xfrm>
                  <a:off x="3743571" y="3798042"/>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17" name="Straight Connector 516">
                  <a:extLst>
                    <a:ext uri="{FF2B5EF4-FFF2-40B4-BE49-F238E27FC236}">
                      <a16:creationId xmlns:a16="http://schemas.microsoft.com/office/drawing/2014/main" id="{AF1179FE-DEA2-4553-882D-1C90052D89B6}"/>
                    </a:ext>
                  </a:extLst>
                </p:cNvPr>
                <p:cNvCxnSpPr>
                  <a:cxnSpLocks/>
                </p:cNvCxnSpPr>
                <p:nvPr/>
              </p:nvCxnSpPr>
              <p:spPr>
                <a:xfrm>
                  <a:off x="3743571" y="355530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18" name="Oval 517">
                <a:extLst>
                  <a:ext uri="{FF2B5EF4-FFF2-40B4-BE49-F238E27FC236}">
                    <a16:creationId xmlns:a16="http://schemas.microsoft.com/office/drawing/2014/main" id="{BBAD1B1B-EC0E-45D0-BF94-12914B462DE4}"/>
                  </a:ext>
                </a:extLst>
              </p:cNvPr>
              <p:cNvSpPr/>
              <p:nvPr/>
            </p:nvSpPr>
            <p:spPr>
              <a:xfrm>
                <a:off x="2674138" y="4621916"/>
                <a:ext cx="71957" cy="611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9" name="Group 78"/>
            <p:cNvGrpSpPr/>
            <p:nvPr/>
          </p:nvGrpSpPr>
          <p:grpSpPr>
            <a:xfrm>
              <a:off x="2812039" y="4614603"/>
              <a:ext cx="80558" cy="88833"/>
              <a:chOff x="2752547" y="4614603"/>
              <a:chExt cx="80558" cy="88833"/>
            </a:xfrm>
          </p:grpSpPr>
          <p:grpSp>
            <p:nvGrpSpPr>
              <p:cNvPr id="520" name="Group 519">
                <a:extLst>
                  <a:ext uri="{FF2B5EF4-FFF2-40B4-BE49-F238E27FC236}">
                    <a16:creationId xmlns:a16="http://schemas.microsoft.com/office/drawing/2014/main" id="{95799BFC-B90C-4CA0-B324-BEA4445BAC9A}"/>
                  </a:ext>
                </a:extLst>
              </p:cNvPr>
              <p:cNvGrpSpPr/>
              <p:nvPr/>
            </p:nvGrpSpPr>
            <p:grpSpPr>
              <a:xfrm>
                <a:off x="2752547" y="4614603"/>
                <a:ext cx="80558" cy="88833"/>
                <a:chOff x="3743571" y="3545928"/>
                <a:chExt cx="80558" cy="242736"/>
              </a:xfrm>
            </p:grpSpPr>
            <p:cxnSp>
              <p:nvCxnSpPr>
                <p:cNvPr id="522" name="Straight Connector 521">
                  <a:extLst>
                    <a:ext uri="{FF2B5EF4-FFF2-40B4-BE49-F238E27FC236}">
                      <a16:creationId xmlns:a16="http://schemas.microsoft.com/office/drawing/2014/main" id="{3F28E75A-CEA8-4C79-A999-AABB2A118C8D}"/>
                    </a:ext>
                  </a:extLst>
                </p:cNvPr>
                <p:cNvCxnSpPr>
                  <a:cxnSpLocks/>
                </p:cNvCxnSpPr>
                <p:nvPr/>
              </p:nvCxnSpPr>
              <p:spPr>
                <a:xfrm>
                  <a:off x="3783850" y="3547166"/>
                  <a:ext cx="0" cy="22480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23" name="Straight Connector 522">
                  <a:extLst>
                    <a:ext uri="{FF2B5EF4-FFF2-40B4-BE49-F238E27FC236}">
                      <a16:creationId xmlns:a16="http://schemas.microsoft.com/office/drawing/2014/main" id="{FEC6A13C-3600-4049-B1F0-9397AB2BC560}"/>
                    </a:ext>
                  </a:extLst>
                </p:cNvPr>
                <p:cNvCxnSpPr/>
                <p:nvPr/>
              </p:nvCxnSpPr>
              <p:spPr>
                <a:xfrm>
                  <a:off x="3743571" y="3788664"/>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24" name="Straight Connector 523">
                  <a:extLst>
                    <a:ext uri="{FF2B5EF4-FFF2-40B4-BE49-F238E27FC236}">
                      <a16:creationId xmlns:a16="http://schemas.microsoft.com/office/drawing/2014/main" id="{AF1179FE-DEA2-4553-882D-1C90052D89B6}"/>
                    </a:ext>
                  </a:extLst>
                </p:cNvPr>
                <p:cNvCxnSpPr>
                  <a:cxnSpLocks/>
                </p:cNvCxnSpPr>
                <p:nvPr/>
              </p:nvCxnSpPr>
              <p:spPr>
                <a:xfrm>
                  <a:off x="3743571" y="3545928"/>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25" name="Oval 524">
                <a:extLst>
                  <a:ext uri="{FF2B5EF4-FFF2-40B4-BE49-F238E27FC236}">
                    <a16:creationId xmlns:a16="http://schemas.microsoft.com/office/drawing/2014/main" id="{BBAD1B1B-EC0E-45D0-BF94-12914B462DE4}"/>
                  </a:ext>
                </a:extLst>
              </p:cNvPr>
              <p:cNvSpPr/>
              <p:nvPr/>
            </p:nvSpPr>
            <p:spPr>
              <a:xfrm>
                <a:off x="2757922" y="4629973"/>
                <a:ext cx="71957" cy="611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26" name="Group 525"/>
            <p:cNvGrpSpPr/>
            <p:nvPr/>
          </p:nvGrpSpPr>
          <p:grpSpPr>
            <a:xfrm>
              <a:off x="3027732" y="4617867"/>
              <a:ext cx="80558" cy="90549"/>
              <a:chOff x="2752547" y="4614603"/>
              <a:chExt cx="80558" cy="90549"/>
            </a:xfrm>
          </p:grpSpPr>
          <p:grpSp>
            <p:nvGrpSpPr>
              <p:cNvPr id="527" name="Group 526">
                <a:extLst>
                  <a:ext uri="{FF2B5EF4-FFF2-40B4-BE49-F238E27FC236}">
                    <a16:creationId xmlns:a16="http://schemas.microsoft.com/office/drawing/2014/main" id="{95799BFC-B90C-4CA0-B324-BEA4445BAC9A}"/>
                  </a:ext>
                </a:extLst>
              </p:cNvPr>
              <p:cNvGrpSpPr/>
              <p:nvPr/>
            </p:nvGrpSpPr>
            <p:grpSpPr>
              <a:xfrm>
                <a:off x="2752547" y="4614603"/>
                <a:ext cx="80558" cy="90549"/>
                <a:chOff x="3743571" y="3545928"/>
                <a:chExt cx="80558" cy="247425"/>
              </a:xfrm>
            </p:grpSpPr>
            <p:cxnSp>
              <p:nvCxnSpPr>
                <p:cNvPr id="529" name="Straight Connector 528">
                  <a:extLst>
                    <a:ext uri="{FF2B5EF4-FFF2-40B4-BE49-F238E27FC236}">
                      <a16:creationId xmlns:a16="http://schemas.microsoft.com/office/drawing/2014/main" id="{3F28E75A-CEA8-4C79-A999-AABB2A118C8D}"/>
                    </a:ext>
                  </a:extLst>
                </p:cNvPr>
                <p:cNvCxnSpPr>
                  <a:cxnSpLocks/>
                </p:cNvCxnSpPr>
                <p:nvPr/>
              </p:nvCxnSpPr>
              <p:spPr>
                <a:xfrm>
                  <a:off x="3783850" y="3547166"/>
                  <a:ext cx="0" cy="22480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30" name="Straight Connector 529">
                  <a:extLst>
                    <a:ext uri="{FF2B5EF4-FFF2-40B4-BE49-F238E27FC236}">
                      <a16:creationId xmlns:a16="http://schemas.microsoft.com/office/drawing/2014/main" id="{FEC6A13C-3600-4049-B1F0-9397AB2BC560}"/>
                    </a:ext>
                  </a:extLst>
                </p:cNvPr>
                <p:cNvCxnSpPr/>
                <p:nvPr/>
              </p:nvCxnSpPr>
              <p:spPr>
                <a:xfrm>
                  <a:off x="3743571" y="3793353"/>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31" name="Straight Connector 530">
                  <a:extLst>
                    <a:ext uri="{FF2B5EF4-FFF2-40B4-BE49-F238E27FC236}">
                      <a16:creationId xmlns:a16="http://schemas.microsoft.com/office/drawing/2014/main" id="{AF1179FE-DEA2-4553-882D-1C90052D89B6}"/>
                    </a:ext>
                  </a:extLst>
                </p:cNvPr>
                <p:cNvCxnSpPr>
                  <a:cxnSpLocks/>
                </p:cNvCxnSpPr>
                <p:nvPr/>
              </p:nvCxnSpPr>
              <p:spPr>
                <a:xfrm>
                  <a:off x="3743571" y="3545928"/>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28" name="Oval 527">
                <a:extLst>
                  <a:ext uri="{FF2B5EF4-FFF2-40B4-BE49-F238E27FC236}">
                    <a16:creationId xmlns:a16="http://schemas.microsoft.com/office/drawing/2014/main" id="{BBAD1B1B-EC0E-45D0-BF94-12914B462DE4}"/>
                  </a:ext>
                </a:extLst>
              </p:cNvPr>
              <p:cNvSpPr/>
              <p:nvPr/>
            </p:nvSpPr>
            <p:spPr>
              <a:xfrm>
                <a:off x="2757922" y="4629973"/>
                <a:ext cx="71957" cy="611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38" name="Group 537"/>
            <p:cNvGrpSpPr/>
            <p:nvPr/>
          </p:nvGrpSpPr>
          <p:grpSpPr>
            <a:xfrm>
              <a:off x="3451339" y="4620918"/>
              <a:ext cx="80558" cy="99129"/>
              <a:chOff x="2752547" y="4606023"/>
              <a:chExt cx="80558" cy="99129"/>
            </a:xfrm>
          </p:grpSpPr>
          <p:grpSp>
            <p:nvGrpSpPr>
              <p:cNvPr id="539" name="Group 538">
                <a:extLst>
                  <a:ext uri="{FF2B5EF4-FFF2-40B4-BE49-F238E27FC236}">
                    <a16:creationId xmlns:a16="http://schemas.microsoft.com/office/drawing/2014/main" id="{95799BFC-B90C-4CA0-B324-BEA4445BAC9A}"/>
                  </a:ext>
                </a:extLst>
              </p:cNvPr>
              <p:cNvGrpSpPr/>
              <p:nvPr/>
            </p:nvGrpSpPr>
            <p:grpSpPr>
              <a:xfrm>
                <a:off x="2752547" y="4606023"/>
                <a:ext cx="80558" cy="99129"/>
                <a:chOff x="3743571" y="3522483"/>
                <a:chExt cx="80558" cy="270870"/>
              </a:xfrm>
            </p:grpSpPr>
            <p:cxnSp>
              <p:nvCxnSpPr>
                <p:cNvPr id="541" name="Straight Connector 540">
                  <a:extLst>
                    <a:ext uri="{FF2B5EF4-FFF2-40B4-BE49-F238E27FC236}">
                      <a16:creationId xmlns:a16="http://schemas.microsoft.com/office/drawing/2014/main" id="{3F28E75A-CEA8-4C79-A999-AABB2A118C8D}"/>
                    </a:ext>
                  </a:extLst>
                </p:cNvPr>
                <p:cNvCxnSpPr>
                  <a:cxnSpLocks/>
                </p:cNvCxnSpPr>
                <p:nvPr/>
              </p:nvCxnSpPr>
              <p:spPr>
                <a:xfrm>
                  <a:off x="3783850" y="3547166"/>
                  <a:ext cx="0" cy="22480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42" name="Straight Connector 541">
                  <a:extLst>
                    <a:ext uri="{FF2B5EF4-FFF2-40B4-BE49-F238E27FC236}">
                      <a16:creationId xmlns:a16="http://schemas.microsoft.com/office/drawing/2014/main" id="{FEC6A13C-3600-4049-B1F0-9397AB2BC560}"/>
                    </a:ext>
                  </a:extLst>
                </p:cNvPr>
                <p:cNvCxnSpPr/>
                <p:nvPr/>
              </p:nvCxnSpPr>
              <p:spPr>
                <a:xfrm>
                  <a:off x="3743571" y="3793353"/>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43" name="Straight Connector 542">
                  <a:extLst>
                    <a:ext uri="{FF2B5EF4-FFF2-40B4-BE49-F238E27FC236}">
                      <a16:creationId xmlns:a16="http://schemas.microsoft.com/office/drawing/2014/main" id="{AF1179FE-DEA2-4553-882D-1C90052D89B6}"/>
                    </a:ext>
                  </a:extLst>
                </p:cNvPr>
                <p:cNvCxnSpPr>
                  <a:cxnSpLocks/>
                </p:cNvCxnSpPr>
                <p:nvPr/>
              </p:nvCxnSpPr>
              <p:spPr>
                <a:xfrm>
                  <a:off x="3743571" y="3522483"/>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40" name="Oval 539">
                <a:extLst>
                  <a:ext uri="{FF2B5EF4-FFF2-40B4-BE49-F238E27FC236}">
                    <a16:creationId xmlns:a16="http://schemas.microsoft.com/office/drawing/2014/main" id="{BBAD1B1B-EC0E-45D0-BF94-12914B462DE4}"/>
                  </a:ext>
                </a:extLst>
              </p:cNvPr>
              <p:cNvSpPr/>
              <p:nvPr/>
            </p:nvSpPr>
            <p:spPr>
              <a:xfrm>
                <a:off x="2757922" y="4624825"/>
                <a:ext cx="71957" cy="611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82" name="Group 81"/>
            <p:cNvGrpSpPr/>
            <p:nvPr/>
          </p:nvGrpSpPr>
          <p:grpSpPr>
            <a:xfrm>
              <a:off x="3661492" y="4623338"/>
              <a:ext cx="80558" cy="106750"/>
              <a:chOff x="3599795" y="4623338"/>
              <a:chExt cx="80558" cy="106750"/>
            </a:xfrm>
          </p:grpSpPr>
          <p:grpSp>
            <p:nvGrpSpPr>
              <p:cNvPr id="545" name="Group 544">
                <a:extLst>
                  <a:ext uri="{FF2B5EF4-FFF2-40B4-BE49-F238E27FC236}">
                    <a16:creationId xmlns:a16="http://schemas.microsoft.com/office/drawing/2014/main" id="{95799BFC-B90C-4CA0-B324-BEA4445BAC9A}"/>
                  </a:ext>
                </a:extLst>
              </p:cNvPr>
              <p:cNvGrpSpPr/>
              <p:nvPr/>
            </p:nvGrpSpPr>
            <p:grpSpPr>
              <a:xfrm>
                <a:off x="3599795" y="4623338"/>
                <a:ext cx="80558" cy="106750"/>
                <a:chOff x="3743571" y="3520414"/>
                <a:chExt cx="80558" cy="291695"/>
              </a:xfrm>
            </p:grpSpPr>
            <p:cxnSp>
              <p:nvCxnSpPr>
                <p:cNvPr id="547" name="Straight Connector 546">
                  <a:extLst>
                    <a:ext uri="{FF2B5EF4-FFF2-40B4-BE49-F238E27FC236}">
                      <a16:creationId xmlns:a16="http://schemas.microsoft.com/office/drawing/2014/main" id="{3F28E75A-CEA8-4C79-A999-AABB2A118C8D}"/>
                    </a:ext>
                  </a:extLst>
                </p:cNvPr>
                <p:cNvCxnSpPr>
                  <a:cxnSpLocks/>
                </p:cNvCxnSpPr>
                <p:nvPr/>
              </p:nvCxnSpPr>
              <p:spPr>
                <a:xfrm>
                  <a:off x="3783850" y="3520414"/>
                  <a:ext cx="0" cy="280153"/>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48" name="Straight Connector 547">
                  <a:extLst>
                    <a:ext uri="{FF2B5EF4-FFF2-40B4-BE49-F238E27FC236}">
                      <a16:creationId xmlns:a16="http://schemas.microsoft.com/office/drawing/2014/main" id="{FEC6A13C-3600-4049-B1F0-9397AB2BC560}"/>
                    </a:ext>
                  </a:extLst>
                </p:cNvPr>
                <p:cNvCxnSpPr/>
                <p:nvPr/>
              </p:nvCxnSpPr>
              <p:spPr>
                <a:xfrm>
                  <a:off x="3743571" y="3812109"/>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49" name="Straight Connector 548">
                  <a:extLst>
                    <a:ext uri="{FF2B5EF4-FFF2-40B4-BE49-F238E27FC236}">
                      <a16:creationId xmlns:a16="http://schemas.microsoft.com/office/drawing/2014/main" id="{AF1179FE-DEA2-4553-882D-1C90052D89B6}"/>
                    </a:ext>
                  </a:extLst>
                </p:cNvPr>
                <p:cNvCxnSpPr>
                  <a:cxnSpLocks/>
                </p:cNvCxnSpPr>
                <p:nvPr/>
              </p:nvCxnSpPr>
              <p:spPr>
                <a:xfrm>
                  <a:off x="3743571" y="3522483"/>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50" name="Oval 549">
                <a:extLst>
                  <a:ext uri="{FF2B5EF4-FFF2-40B4-BE49-F238E27FC236}">
                    <a16:creationId xmlns:a16="http://schemas.microsoft.com/office/drawing/2014/main" id="{BBAD1B1B-EC0E-45D0-BF94-12914B462DE4}"/>
                  </a:ext>
                </a:extLst>
              </p:cNvPr>
              <p:cNvSpPr/>
              <p:nvPr/>
            </p:nvSpPr>
            <p:spPr>
              <a:xfrm>
                <a:off x="3605170" y="4648048"/>
                <a:ext cx="71957" cy="611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51" name="Group 550"/>
            <p:cNvGrpSpPr/>
            <p:nvPr/>
          </p:nvGrpSpPr>
          <p:grpSpPr>
            <a:xfrm>
              <a:off x="3877570" y="4617810"/>
              <a:ext cx="80558" cy="110182"/>
              <a:chOff x="3599795" y="4623338"/>
              <a:chExt cx="80558" cy="110182"/>
            </a:xfrm>
          </p:grpSpPr>
          <p:grpSp>
            <p:nvGrpSpPr>
              <p:cNvPr id="552" name="Group 551">
                <a:extLst>
                  <a:ext uri="{FF2B5EF4-FFF2-40B4-BE49-F238E27FC236}">
                    <a16:creationId xmlns:a16="http://schemas.microsoft.com/office/drawing/2014/main" id="{95799BFC-B90C-4CA0-B324-BEA4445BAC9A}"/>
                  </a:ext>
                </a:extLst>
              </p:cNvPr>
              <p:cNvGrpSpPr/>
              <p:nvPr/>
            </p:nvGrpSpPr>
            <p:grpSpPr>
              <a:xfrm>
                <a:off x="3599795" y="4623338"/>
                <a:ext cx="80558" cy="110182"/>
                <a:chOff x="3743571" y="3520414"/>
                <a:chExt cx="80558" cy="301073"/>
              </a:xfrm>
            </p:grpSpPr>
            <p:cxnSp>
              <p:nvCxnSpPr>
                <p:cNvPr id="554" name="Straight Connector 553">
                  <a:extLst>
                    <a:ext uri="{FF2B5EF4-FFF2-40B4-BE49-F238E27FC236}">
                      <a16:creationId xmlns:a16="http://schemas.microsoft.com/office/drawing/2014/main" id="{3F28E75A-CEA8-4C79-A999-AABB2A118C8D}"/>
                    </a:ext>
                  </a:extLst>
                </p:cNvPr>
                <p:cNvCxnSpPr>
                  <a:cxnSpLocks/>
                </p:cNvCxnSpPr>
                <p:nvPr/>
              </p:nvCxnSpPr>
              <p:spPr>
                <a:xfrm>
                  <a:off x="3783850" y="3520414"/>
                  <a:ext cx="0" cy="280153"/>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55" name="Straight Connector 554">
                  <a:extLst>
                    <a:ext uri="{FF2B5EF4-FFF2-40B4-BE49-F238E27FC236}">
                      <a16:creationId xmlns:a16="http://schemas.microsoft.com/office/drawing/2014/main" id="{FEC6A13C-3600-4049-B1F0-9397AB2BC560}"/>
                    </a:ext>
                  </a:extLst>
                </p:cNvPr>
                <p:cNvCxnSpPr/>
                <p:nvPr/>
              </p:nvCxnSpPr>
              <p:spPr>
                <a:xfrm>
                  <a:off x="3743571" y="3821487"/>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56" name="Straight Connector 555">
                  <a:extLst>
                    <a:ext uri="{FF2B5EF4-FFF2-40B4-BE49-F238E27FC236}">
                      <a16:creationId xmlns:a16="http://schemas.microsoft.com/office/drawing/2014/main" id="{AF1179FE-DEA2-4553-882D-1C90052D89B6}"/>
                    </a:ext>
                  </a:extLst>
                </p:cNvPr>
                <p:cNvCxnSpPr>
                  <a:cxnSpLocks/>
                </p:cNvCxnSpPr>
                <p:nvPr/>
              </p:nvCxnSpPr>
              <p:spPr>
                <a:xfrm>
                  <a:off x="3743571" y="3522483"/>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53" name="Oval 552">
                <a:extLst>
                  <a:ext uri="{FF2B5EF4-FFF2-40B4-BE49-F238E27FC236}">
                    <a16:creationId xmlns:a16="http://schemas.microsoft.com/office/drawing/2014/main" id="{BBAD1B1B-EC0E-45D0-BF94-12914B462DE4}"/>
                  </a:ext>
                </a:extLst>
              </p:cNvPr>
              <p:cNvSpPr/>
              <p:nvPr/>
            </p:nvSpPr>
            <p:spPr>
              <a:xfrm>
                <a:off x="3605170" y="4649764"/>
                <a:ext cx="71957" cy="611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57" name="Group 556"/>
            <p:cNvGrpSpPr/>
            <p:nvPr/>
          </p:nvGrpSpPr>
          <p:grpSpPr>
            <a:xfrm>
              <a:off x="4092238" y="4607676"/>
              <a:ext cx="80558" cy="117046"/>
              <a:chOff x="3599795" y="4623338"/>
              <a:chExt cx="80558" cy="117046"/>
            </a:xfrm>
          </p:grpSpPr>
          <p:grpSp>
            <p:nvGrpSpPr>
              <p:cNvPr id="558" name="Group 557">
                <a:extLst>
                  <a:ext uri="{FF2B5EF4-FFF2-40B4-BE49-F238E27FC236}">
                    <a16:creationId xmlns:a16="http://schemas.microsoft.com/office/drawing/2014/main" id="{95799BFC-B90C-4CA0-B324-BEA4445BAC9A}"/>
                  </a:ext>
                </a:extLst>
              </p:cNvPr>
              <p:cNvGrpSpPr/>
              <p:nvPr/>
            </p:nvGrpSpPr>
            <p:grpSpPr>
              <a:xfrm>
                <a:off x="3599795" y="4623338"/>
                <a:ext cx="80558" cy="117046"/>
                <a:chOff x="3743571" y="3520414"/>
                <a:chExt cx="80558" cy="319829"/>
              </a:xfrm>
            </p:grpSpPr>
            <p:cxnSp>
              <p:nvCxnSpPr>
                <p:cNvPr id="560" name="Straight Connector 559">
                  <a:extLst>
                    <a:ext uri="{FF2B5EF4-FFF2-40B4-BE49-F238E27FC236}">
                      <a16:creationId xmlns:a16="http://schemas.microsoft.com/office/drawing/2014/main" id="{3F28E75A-CEA8-4C79-A999-AABB2A118C8D}"/>
                    </a:ext>
                  </a:extLst>
                </p:cNvPr>
                <p:cNvCxnSpPr>
                  <a:cxnSpLocks/>
                </p:cNvCxnSpPr>
                <p:nvPr/>
              </p:nvCxnSpPr>
              <p:spPr>
                <a:xfrm>
                  <a:off x="3783850" y="3520414"/>
                  <a:ext cx="0" cy="307055"/>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61" name="Straight Connector 560">
                  <a:extLst>
                    <a:ext uri="{FF2B5EF4-FFF2-40B4-BE49-F238E27FC236}">
                      <a16:creationId xmlns:a16="http://schemas.microsoft.com/office/drawing/2014/main" id="{FEC6A13C-3600-4049-B1F0-9397AB2BC560}"/>
                    </a:ext>
                  </a:extLst>
                </p:cNvPr>
                <p:cNvCxnSpPr/>
                <p:nvPr/>
              </p:nvCxnSpPr>
              <p:spPr>
                <a:xfrm>
                  <a:off x="3743571" y="3840243"/>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62" name="Straight Connector 561">
                  <a:extLst>
                    <a:ext uri="{FF2B5EF4-FFF2-40B4-BE49-F238E27FC236}">
                      <a16:creationId xmlns:a16="http://schemas.microsoft.com/office/drawing/2014/main" id="{AF1179FE-DEA2-4553-882D-1C90052D89B6}"/>
                    </a:ext>
                  </a:extLst>
                </p:cNvPr>
                <p:cNvCxnSpPr>
                  <a:cxnSpLocks/>
                </p:cNvCxnSpPr>
                <p:nvPr/>
              </p:nvCxnSpPr>
              <p:spPr>
                <a:xfrm>
                  <a:off x="3743571" y="3522483"/>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59" name="Oval 558">
                <a:extLst>
                  <a:ext uri="{FF2B5EF4-FFF2-40B4-BE49-F238E27FC236}">
                    <a16:creationId xmlns:a16="http://schemas.microsoft.com/office/drawing/2014/main" id="{BBAD1B1B-EC0E-45D0-BF94-12914B462DE4}"/>
                  </a:ext>
                </a:extLst>
              </p:cNvPr>
              <p:cNvSpPr/>
              <p:nvPr/>
            </p:nvSpPr>
            <p:spPr>
              <a:xfrm>
                <a:off x="3605170" y="4653196"/>
                <a:ext cx="71957" cy="611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00" name="Group 599"/>
            <p:cNvGrpSpPr/>
            <p:nvPr/>
          </p:nvGrpSpPr>
          <p:grpSpPr>
            <a:xfrm>
              <a:off x="3240712" y="4589698"/>
              <a:ext cx="80558" cy="155304"/>
              <a:chOff x="2040164" y="4129303"/>
              <a:chExt cx="80558" cy="155304"/>
            </a:xfrm>
          </p:grpSpPr>
          <p:grpSp>
            <p:nvGrpSpPr>
              <p:cNvPr id="601" name="Group 600">
                <a:extLst>
                  <a:ext uri="{FF2B5EF4-FFF2-40B4-BE49-F238E27FC236}">
                    <a16:creationId xmlns:a16="http://schemas.microsoft.com/office/drawing/2014/main" id="{95799BFC-B90C-4CA0-B324-BEA4445BAC9A}"/>
                  </a:ext>
                </a:extLst>
              </p:cNvPr>
              <p:cNvGrpSpPr/>
              <p:nvPr/>
            </p:nvGrpSpPr>
            <p:grpSpPr>
              <a:xfrm>
                <a:off x="2040164" y="4129303"/>
                <a:ext cx="80558" cy="155304"/>
                <a:chOff x="3743571" y="3547166"/>
                <a:chExt cx="80558" cy="424369"/>
              </a:xfrm>
            </p:grpSpPr>
            <p:cxnSp>
              <p:nvCxnSpPr>
                <p:cNvPr id="603" name="Straight Connector 602">
                  <a:extLst>
                    <a:ext uri="{FF2B5EF4-FFF2-40B4-BE49-F238E27FC236}">
                      <a16:creationId xmlns:a16="http://schemas.microsoft.com/office/drawing/2014/main" id="{3F28E75A-CEA8-4C79-A999-AABB2A118C8D}"/>
                    </a:ext>
                  </a:extLst>
                </p:cNvPr>
                <p:cNvCxnSpPr>
                  <a:cxnSpLocks/>
                </p:cNvCxnSpPr>
                <p:nvPr/>
              </p:nvCxnSpPr>
              <p:spPr>
                <a:xfrm>
                  <a:off x="3783850" y="3547166"/>
                  <a:ext cx="0" cy="405616"/>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04" name="Straight Connector 603">
                  <a:extLst>
                    <a:ext uri="{FF2B5EF4-FFF2-40B4-BE49-F238E27FC236}">
                      <a16:creationId xmlns:a16="http://schemas.microsoft.com/office/drawing/2014/main" id="{FEC6A13C-3600-4049-B1F0-9397AB2BC560}"/>
                    </a:ext>
                  </a:extLst>
                </p:cNvPr>
                <p:cNvCxnSpPr/>
                <p:nvPr/>
              </p:nvCxnSpPr>
              <p:spPr>
                <a:xfrm>
                  <a:off x="3743571" y="3971535"/>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05" name="Straight Connector 604">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602" name="Oval 601">
                <a:extLst>
                  <a:ext uri="{FF2B5EF4-FFF2-40B4-BE49-F238E27FC236}">
                    <a16:creationId xmlns:a16="http://schemas.microsoft.com/office/drawing/2014/main" id="{BBAD1B1B-EC0E-45D0-BF94-12914B462DE4}"/>
                  </a:ext>
                </a:extLst>
              </p:cNvPr>
              <p:cNvSpPr/>
              <p:nvPr/>
            </p:nvSpPr>
            <p:spPr>
              <a:xfrm>
                <a:off x="2045539" y="4180255"/>
                <a:ext cx="71957" cy="6114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32" name="Group 531"/>
            <p:cNvGrpSpPr/>
            <p:nvPr/>
          </p:nvGrpSpPr>
          <p:grpSpPr>
            <a:xfrm>
              <a:off x="3240712" y="4621242"/>
              <a:ext cx="80558" cy="90549"/>
              <a:chOff x="2752547" y="4614603"/>
              <a:chExt cx="80558" cy="90549"/>
            </a:xfrm>
          </p:grpSpPr>
          <p:grpSp>
            <p:nvGrpSpPr>
              <p:cNvPr id="533" name="Group 532">
                <a:extLst>
                  <a:ext uri="{FF2B5EF4-FFF2-40B4-BE49-F238E27FC236}">
                    <a16:creationId xmlns:a16="http://schemas.microsoft.com/office/drawing/2014/main" id="{95799BFC-B90C-4CA0-B324-BEA4445BAC9A}"/>
                  </a:ext>
                </a:extLst>
              </p:cNvPr>
              <p:cNvGrpSpPr/>
              <p:nvPr/>
            </p:nvGrpSpPr>
            <p:grpSpPr>
              <a:xfrm>
                <a:off x="2752547" y="4614603"/>
                <a:ext cx="80558" cy="90549"/>
                <a:chOff x="3743571" y="3545928"/>
                <a:chExt cx="80558" cy="247425"/>
              </a:xfrm>
            </p:grpSpPr>
            <p:cxnSp>
              <p:nvCxnSpPr>
                <p:cNvPr id="535" name="Straight Connector 534">
                  <a:extLst>
                    <a:ext uri="{FF2B5EF4-FFF2-40B4-BE49-F238E27FC236}">
                      <a16:creationId xmlns:a16="http://schemas.microsoft.com/office/drawing/2014/main" id="{3F28E75A-CEA8-4C79-A999-AABB2A118C8D}"/>
                    </a:ext>
                  </a:extLst>
                </p:cNvPr>
                <p:cNvCxnSpPr>
                  <a:cxnSpLocks/>
                </p:cNvCxnSpPr>
                <p:nvPr/>
              </p:nvCxnSpPr>
              <p:spPr>
                <a:xfrm>
                  <a:off x="3783850" y="3547166"/>
                  <a:ext cx="0" cy="22480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36" name="Straight Connector 535">
                  <a:extLst>
                    <a:ext uri="{FF2B5EF4-FFF2-40B4-BE49-F238E27FC236}">
                      <a16:creationId xmlns:a16="http://schemas.microsoft.com/office/drawing/2014/main" id="{FEC6A13C-3600-4049-B1F0-9397AB2BC560}"/>
                    </a:ext>
                  </a:extLst>
                </p:cNvPr>
                <p:cNvCxnSpPr/>
                <p:nvPr/>
              </p:nvCxnSpPr>
              <p:spPr>
                <a:xfrm>
                  <a:off x="3743571" y="3793353"/>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37" name="Straight Connector 536">
                  <a:extLst>
                    <a:ext uri="{FF2B5EF4-FFF2-40B4-BE49-F238E27FC236}">
                      <a16:creationId xmlns:a16="http://schemas.microsoft.com/office/drawing/2014/main" id="{AF1179FE-DEA2-4553-882D-1C90052D89B6}"/>
                    </a:ext>
                  </a:extLst>
                </p:cNvPr>
                <p:cNvCxnSpPr>
                  <a:cxnSpLocks/>
                </p:cNvCxnSpPr>
                <p:nvPr/>
              </p:nvCxnSpPr>
              <p:spPr>
                <a:xfrm>
                  <a:off x="3743571" y="3545928"/>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34" name="Oval 533">
                <a:extLst>
                  <a:ext uri="{FF2B5EF4-FFF2-40B4-BE49-F238E27FC236}">
                    <a16:creationId xmlns:a16="http://schemas.microsoft.com/office/drawing/2014/main" id="{BBAD1B1B-EC0E-45D0-BF94-12914B462DE4}"/>
                  </a:ext>
                </a:extLst>
              </p:cNvPr>
              <p:cNvSpPr/>
              <p:nvPr/>
            </p:nvSpPr>
            <p:spPr>
              <a:xfrm>
                <a:off x="2757922" y="4629973"/>
                <a:ext cx="71957" cy="611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31" name="Freeform 1030"/>
            <p:cNvSpPr/>
            <p:nvPr/>
          </p:nvSpPr>
          <p:spPr>
            <a:xfrm>
              <a:off x="1785911" y="4199721"/>
              <a:ext cx="2346903" cy="480360"/>
            </a:xfrm>
            <a:custGeom>
              <a:avLst/>
              <a:gdLst>
                <a:gd name="connsiteX0" fmla="*/ 0 w 2346903"/>
                <a:gd name="connsiteY0" fmla="*/ 0 h 480360"/>
                <a:gd name="connsiteX1" fmla="*/ 216162 w 2346903"/>
                <a:gd name="connsiteY1" fmla="*/ 305372 h 480360"/>
                <a:gd name="connsiteX2" fmla="*/ 427177 w 2346903"/>
                <a:gd name="connsiteY2" fmla="*/ 404875 h 480360"/>
                <a:gd name="connsiteX3" fmla="*/ 641624 w 2346903"/>
                <a:gd name="connsiteY3" fmla="*/ 432324 h 480360"/>
                <a:gd name="connsiteX4" fmla="*/ 857786 w 2346903"/>
                <a:gd name="connsiteY4" fmla="*/ 452911 h 480360"/>
                <a:gd name="connsiteX5" fmla="*/ 1067086 w 2346903"/>
                <a:gd name="connsiteY5" fmla="*/ 461489 h 480360"/>
                <a:gd name="connsiteX6" fmla="*/ 1284963 w 2346903"/>
                <a:gd name="connsiteY6" fmla="*/ 463204 h 480360"/>
                <a:gd name="connsiteX7" fmla="*/ 1499410 w 2346903"/>
                <a:gd name="connsiteY7" fmla="*/ 468351 h 480360"/>
                <a:gd name="connsiteX8" fmla="*/ 1705278 w 2346903"/>
                <a:gd name="connsiteY8" fmla="*/ 473498 h 480360"/>
                <a:gd name="connsiteX9" fmla="*/ 1916294 w 2346903"/>
                <a:gd name="connsiteY9" fmla="*/ 480360 h 480360"/>
                <a:gd name="connsiteX10" fmla="*/ 2132456 w 2346903"/>
                <a:gd name="connsiteY10" fmla="*/ 475213 h 480360"/>
                <a:gd name="connsiteX11" fmla="*/ 2346903 w 2346903"/>
                <a:gd name="connsiteY11" fmla="*/ 466635 h 48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6903" h="480360">
                  <a:moveTo>
                    <a:pt x="0" y="0"/>
                  </a:moveTo>
                  <a:lnTo>
                    <a:pt x="216162" y="305372"/>
                  </a:lnTo>
                  <a:lnTo>
                    <a:pt x="427177" y="404875"/>
                  </a:lnTo>
                  <a:lnTo>
                    <a:pt x="641624" y="432324"/>
                  </a:lnTo>
                  <a:lnTo>
                    <a:pt x="857786" y="452911"/>
                  </a:lnTo>
                  <a:lnTo>
                    <a:pt x="1067086" y="461489"/>
                  </a:lnTo>
                  <a:lnTo>
                    <a:pt x="1284963" y="463204"/>
                  </a:lnTo>
                  <a:lnTo>
                    <a:pt x="1499410" y="468351"/>
                  </a:lnTo>
                  <a:lnTo>
                    <a:pt x="1705278" y="473498"/>
                  </a:lnTo>
                  <a:lnTo>
                    <a:pt x="1916294" y="480360"/>
                  </a:lnTo>
                  <a:lnTo>
                    <a:pt x="2132456" y="475213"/>
                  </a:lnTo>
                  <a:lnTo>
                    <a:pt x="2346903" y="466635"/>
                  </a:lnTo>
                </a:path>
              </a:pathLst>
            </a:custGeom>
            <a:noFill/>
            <a:ln w="25400">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94" name="Group 493"/>
            <p:cNvGrpSpPr/>
            <p:nvPr/>
          </p:nvGrpSpPr>
          <p:grpSpPr>
            <a:xfrm>
              <a:off x="1960030" y="4458040"/>
              <a:ext cx="80558" cy="84948"/>
              <a:chOff x="2040164" y="4129303"/>
              <a:chExt cx="80558" cy="84948"/>
            </a:xfrm>
          </p:grpSpPr>
          <p:grpSp>
            <p:nvGrpSpPr>
              <p:cNvPr id="495" name="Group 494">
                <a:extLst>
                  <a:ext uri="{FF2B5EF4-FFF2-40B4-BE49-F238E27FC236}">
                    <a16:creationId xmlns:a16="http://schemas.microsoft.com/office/drawing/2014/main" id="{95799BFC-B90C-4CA0-B324-BEA4445BAC9A}"/>
                  </a:ext>
                </a:extLst>
              </p:cNvPr>
              <p:cNvGrpSpPr/>
              <p:nvPr/>
            </p:nvGrpSpPr>
            <p:grpSpPr>
              <a:xfrm>
                <a:off x="2040164" y="4129303"/>
                <a:ext cx="80558" cy="84948"/>
                <a:chOff x="3743571" y="3547166"/>
                <a:chExt cx="80558" cy="232120"/>
              </a:xfrm>
            </p:grpSpPr>
            <p:cxnSp>
              <p:nvCxnSpPr>
                <p:cNvPr id="497" name="Straight Connector 496">
                  <a:extLst>
                    <a:ext uri="{FF2B5EF4-FFF2-40B4-BE49-F238E27FC236}">
                      <a16:creationId xmlns:a16="http://schemas.microsoft.com/office/drawing/2014/main" id="{3F28E75A-CEA8-4C79-A999-AABB2A118C8D}"/>
                    </a:ext>
                  </a:extLst>
                </p:cNvPr>
                <p:cNvCxnSpPr>
                  <a:cxnSpLocks/>
                </p:cNvCxnSpPr>
                <p:nvPr/>
              </p:nvCxnSpPr>
              <p:spPr>
                <a:xfrm>
                  <a:off x="3783850" y="3547166"/>
                  <a:ext cx="0" cy="214236"/>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8" name="Straight Connector 497">
                  <a:extLst>
                    <a:ext uri="{FF2B5EF4-FFF2-40B4-BE49-F238E27FC236}">
                      <a16:creationId xmlns:a16="http://schemas.microsoft.com/office/drawing/2014/main" id="{FEC6A13C-3600-4049-B1F0-9397AB2BC560}"/>
                    </a:ext>
                  </a:extLst>
                </p:cNvPr>
                <p:cNvCxnSpPr/>
                <p:nvPr/>
              </p:nvCxnSpPr>
              <p:spPr>
                <a:xfrm>
                  <a:off x="3743571" y="377928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9" name="Straight Connector 498">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496" name="Oval 495">
                <a:extLst>
                  <a:ext uri="{FF2B5EF4-FFF2-40B4-BE49-F238E27FC236}">
                    <a16:creationId xmlns:a16="http://schemas.microsoft.com/office/drawing/2014/main" id="{BBAD1B1B-EC0E-45D0-BF94-12914B462DE4}"/>
                  </a:ext>
                </a:extLst>
              </p:cNvPr>
              <p:cNvSpPr/>
              <p:nvPr/>
            </p:nvSpPr>
            <p:spPr>
              <a:xfrm>
                <a:off x="2045539" y="4144219"/>
                <a:ext cx="71957" cy="611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910" name="Freeform: Shape 6">
            <a:extLst>
              <a:ext uri="{FF2B5EF4-FFF2-40B4-BE49-F238E27FC236}">
                <a16:creationId xmlns:a16="http://schemas.microsoft.com/office/drawing/2014/main" id="{2CF64F29-E317-45F0-A243-E7D18F0F1D11}"/>
              </a:ext>
            </a:extLst>
          </p:cNvPr>
          <p:cNvSpPr/>
          <p:nvPr/>
        </p:nvSpPr>
        <p:spPr>
          <a:xfrm>
            <a:off x="7223140" y="3645730"/>
            <a:ext cx="2480279" cy="1548095"/>
          </a:xfrm>
          <a:custGeom>
            <a:avLst/>
            <a:gdLst>
              <a:gd name="connsiteX0" fmla="*/ 0 w 2480261"/>
              <a:gd name="connsiteY0" fmla="*/ 0 h 1722840"/>
              <a:gd name="connsiteX1" fmla="*/ 0 w 2480261"/>
              <a:gd name="connsiteY1" fmla="*/ 1722840 h 1722840"/>
              <a:gd name="connsiteX2" fmla="*/ 2480261 w 2480261"/>
              <a:gd name="connsiteY2" fmla="*/ 1722840 h 1722840"/>
            </a:gdLst>
            <a:ahLst/>
            <a:cxnLst>
              <a:cxn ang="0">
                <a:pos x="connsiteX0" y="connsiteY0"/>
              </a:cxn>
              <a:cxn ang="0">
                <a:pos x="connsiteX1" y="connsiteY1"/>
              </a:cxn>
              <a:cxn ang="0">
                <a:pos x="connsiteX2" y="connsiteY2"/>
              </a:cxn>
            </a:cxnLst>
            <a:rect l="l" t="t" r="r" b="b"/>
            <a:pathLst>
              <a:path w="2480261" h="1722840">
                <a:moveTo>
                  <a:pt x="0" y="0"/>
                </a:moveTo>
                <a:lnTo>
                  <a:pt x="0" y="1722840"/>
                </a:lnTo>
                <a:lnTo>
                  <a:pt x="2480261" y="1722840"/>
                </a:lnTo>
              </a:path>
            </a:pathLst>
          </a:custGeom>
          <a:noFill/>
          <a:ln w="19050"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11" name="Group 910">
            <a:extLst>
              <a:ext uri="{FF2B5EF4-FFF2-40B4-BE49-F238E27FC236}">
                <a16:creationId xmlns:a16="http://schemas.microsoft.com/office/drawing/2014/main" id="{97681E17-C04C-43B6-8ED3-94A8DDA4E48D}"/>
              </a:ext>
            </a:extLst>
          </p:cNvPr>
          <p:cNvGrpSpPr/>
          <p:nvPr/>
        </p:nvGrpSpPr>
        <p:grpSpPr>
          <a:xfrm>
            <a:off x="7289168" y="5241313"/>
            <a:ext cx="1852293" cy="184666"/>
            <a:chOff x="1726128" y="5038404"/>
            <a:chExt cx="1852293" cy="217315"/>
          </a:xfrm>
        </p:grpSpPr>
        <p:sp>
          <p:nvSpPr>
            <p:cNvPr id="1166" name="TextBox 1165">
              <a:extLst>
                <a:ext uri="{FF2B5EF4-FFF2-40B4-BE49-F238E27FC236}">
                  <a16:creationId xmlns:a16="http://schemas.microsoft.com/office/drawing/2014/main" id="{5419DC48-373A-4F7C-99CE-06AA09B3FA24}"/>
                </a:ext>
              </a:extLst>
            </p:cNvPr>
            <p:cNvSpPr txBox="1"/>
            <p:nvPr/>
          </p:nvSpPr>
          <p:spPr>
            <a:xfrm>
              <a:off x="3427170"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8</a:t>
              </a:r>
            </a:p>
          </p:txBody>
        </p:sp>
        <p:sp>
          <p:nvSpPr>
            <p:cNvPr id="1167" name="TextBox 1166">
              <a:extLst>
                <a:ext uri="{FF2B5EF4-FFF2-40B4-BE49-F238E27FC236}">
                  <a16:creationId xmlns:a16="http://schemas.microsoft.com/office/drawing/2014/main" id="{3E713894-3150-45D9-912C-0DB47F209EEF}"/>
                </a:ext>
              </a:extLst>
            </p:cNvPr>
            <p:cNvSpPr txBox="1"/>
            <p:nvPr/>
          </p:nvSpPr>
          <p:spPr>
            <a:xfrm>
              <a:off x="3001025"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6</a:t>
              </a:r>
            </a:p>
          </p:txBody>
        </p:sp>
        <p:sp>
          <p:nvSpPr>
            <p:cNvPr id="1168" name="TextBox 1167">
              <a:extLst>
                <a:ext uri="{FF2B5EF4-FFF2-40B4-BE49-F238E27FC236}">
                  <a16:creationId xmlns:a16="http://schemas.microsoft.com/office/drawing/2014/main" id="{056681B1-EB26-4745-83A8-17EA8B44B5DD}"/>
                </a:ext>
              </a:extLst>
            </p:cNvPr>
            <p:cNvSpPr txBox="1"/>
            <p:nvPr/>
          </p:nvSpPr>
          <p:spPr>
            <a:xfrm>
              <a:off x="2576060"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4</a:t>
              </a:r>
            </a:p>
          </p:txBody>
        </p:sp>
        <p:sp>
          <p:nvSpPr>
            <p:cNvPr id="1169" name="TextBox 1168">
              <a:extLst>
                <a:ext uri="{FF2B5EF4-FFF2-40B4-BE49-F238E27FC236}">
                  <a16:creationId xmlns:a16="http://schemas.microsoft.com/office/drawing/2014/main" id="{2560A90D-065A-403E-AD61-4B0EA287748A}"/>
                </a:ext>
              </a:extLst>
            </p:cNvPr>
            <p:cNvSpPr txBox="1"/>
            <p:nvPr/>
          </p:nvSpPr>
          <p:spPr>
            <a:xfrm>
              <a:off x="2151094"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2</a:t>
              </a:r>
            </a:p>
          </p:txBody>
        </p:sp>
        <p:sp>
          <p:nvSpPr>
            <p:cNvPr id="1170" name="TextBox 1169">
              <a:extLst>
                <a:ext uri="{FF2B5EF4-FFF2-40B4-BE49-F238E27FC236}">
                  <a16:creationId xmlns:a16="http://schemas.microsoft.com/office/drawing/2014/main" id="{5A42B12F-A719-4744-AB1C-47B1A01210F7}"/>
                </a:ext>
              </a:extLst>
            </p:cNvPr>
            <p:cNvSpPr txBox="1"/>
            <p:nvPr/>
          </p:nvSpPr>
          <p:spPr>
            <a:xfrm>
              <a:off x="1726128"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0</a:t>
              </a:r>
            </a:p>
          </p:txBody>
        </p:sp>
        <p:sp>
          <p:nvSpPr>
            <p:cNvPr id="1171" name="TextBox 1170">
              <a:extLst>
                <a:ext uri="{FF2B5EF4-FFF2-40B4-BE49-F238E27FC236}">
                  <a16:creationId xmlns:a16="http://schemas.microsoft.com/office/drawing/2014/main" id="{FFF676CB-F7D8-4206-9322-FA74382831FB}"/>
                </a:ext>
              </a:extLst>
            </p:cNvPr>
            <p:cNvSpPr txBox="1"/>
            <p:nvPr/>
          </p:nvSpPr>
          <p:spPr>
            <a:xfrm>
              <a:off x="1940675"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1</a:t>
              </a:r>
            </a:p>
          </p:txBody>
        </p:sp>
        <p:sp>
          <p:nvSpPr>
            <p:cNvPr id="1172" name="TextBox 1171">
              <a:extLst>
                <a:ext uri="{FF2B5EF4-FFF2-40B4-BE49-F238E27FC236}">
                  <a16:creationId xmlns:a16="http://schemas.microsoft.com/office/drawing/2014/main" id="{1F14E285-CACD-4684-AC31-11866D65F2A4}"/>
                </a:ext>
              </a:extLst>
            </p:cNvPr>
            <p:cNvSpPr txBox="1"/>
            <p:nvPr/>
          </p:nvSpPr>
          <p:spPr>
            <a:xfrm>
              <a:off x="3214258"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7</a:t>
              </a:r>
            </a:p>
          </p:txBody>
        </p:sp>
        <p:sp>
          <p:nvSpPr>
            <p:cNvPr id="1173" name="TextBox 1172">
              <a:extLst>
                <a:ext uri="{FF2B5EF4-FFF2-40B4-BE49-F238E27FC236}">
                  <a16:creationId xmlns:a16="http://schemas.microsoft.com/office/drawing/2014/main" id="{78A66974-5A9C-4854-B2CE-7370F9D3F0BE}"/>
                </a:ext>
              </a:extLst>
            </p:cNvPr>
            <p:cNvSpPr txBox="1"/>
            <p:nvPr/>
          </p:nvSpPr>
          <p:spPr>
            <a:xfrm>
              <a:off x="2789293"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5</a:t>
              </a:r>
            </a:p>
          </p:txBody>
        </p:sp>
        <p:sp>
          <p:nvSpPr>
            <p:cNvPr id="1174" name="TextBox 1173">
              <a:extLst>
                <a:ext uri="{FF2B5EF4-FFF2-40B4-BE49-F238E27FC236}">
                  <a16:creationId xmlns:a16="http://schemas.microsoft.com/office/drawing/2014/main" id="{1819479E-076A-4AF0-956F-6ACF932A937C}"/>
                </a:ext>
              </a:extLst>
            </p:cNvPr>
            <p:cNvSpPr txBox="1"/>
            <p:nvPr/>
          </p:nvSpPr>
          <p:spPr>
            <a:xfrm>
              <a:off x="2364327" y="5038404"/>
              <a:ext cx="151251" cy="217315"/>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3</a:t>
              </a:r>
            </a:p>
          </p:txBody>
        </p:sp>
      </p:grpSp>
      <p:sp>
        <p:nvSpPr>
          <p:cNvPr id="912" name="TextBox 911">
            <a:extLst>
              <a:ext uri="{FF2B5EF4-FFF2-40B4-BE49-F238E27FC236}">
                <a16:creationId xmlns:a16="http://schemas.microsoft.com/office/drawing/2014/main" id="{2DFC7C12-A5EF-47F3-945B-CF4270F6435A}"/>
              </a:ext>
            </a:extLst>
          </p:cNvPr>
          <p:cNvSpPr txBox="1"/>
          <p:nvPr/>
        </p:nvSpPr>
        <p:spPr>
          <a:xfrm>
            <a:off x="7363049" y="5369838"/>
            <a:ext cx="2336607" cy="215444"/>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alibri"/>
                <a:ea typeface="+mn-ea"/>
                <a:cs typeface="+mn-cs"/>
              </a:rPr>
              <a:t>Year</a:t>
            </a:r>
          </a:p>
        </p:txBody>
      </p:sp>
      <p:grpSp>
        <p:nvGrpSpPr>
          <p:cNvPr id="913" name="Group 912">
            <a:extLst>
              <a:ext uri="{FF2B5EF4-FFF2-40B4-BE49-F238E27FC236}">
                <a16:creationId xmlns:a16="http://schemas.microsoft.com/office/drawing/2014/main" id="{548BCC78-1C10-4012-9873-69FCB466EF04}"/>
              </a:ext>
            </a:extLst>
          </p:cNvPr>
          <p:cNvGrpSpPr/>
          <p:nvPr/>
        </p:nvGrpSpPr>
        <p:grpSpPr>
          <a:xfrm>
            <a:off x="6368675" y="3551958"/>
            <a:ext cx="788461" cy="1733078"/>
            <a:chOff x="792756" y="3049972"/>
            <a:chExt cx="788461" cy="2039487"/>
          </a:xfrm>
        </p:grpSpPr>
        <p:grpSp>
          <p:nvGrpSpPr>
            <p:cNvPr id="1156" name="Group 1155">
              <a:extLst>
                <a:ext uri="{FF2B5EF4-FFF2-40B4-BE49-F238E27FC236}">
                  <a16:creationId xmlns:a16="http://schemas.microsoft.com/office/drawing/2014/main" id="{72D34F6B-0F27-41F5-B3E4-8D951D27F760}"/>
                </a:ext>
              </a:extLst>
            </p:cNvPr>
            <p:cNvGrpSpPr/>
            <p:nvPr/>
          </p:nvGrpSpPr>
          <p:grpSpPr>
            <a:xfrm>
              <a:off x="1202387" y="3049972"/>
              <a:ext cx="378830" cy="2039487"/>
              <a:chOff x="1215266" y="3171129"/>
              <a:chExt cx="378830" cy="2039487"/>
            </a:xfrm>
          </p:grpSpPr>
          <p:sp>
            <p:nvSpPr>
              <p:cNvPr id="1158" name="TextBox 1157">
                <a:extLst>
                  <a:ext uri="{FF2B5EF4-FFF2-40B4-BE49-F238E27FC236}">
                    <a16:creationId xmlns:a16="http://schemas.microsoft.com/office/drawing/2014/main" id="{30935F08-85BD-4F98-94EB-5FA41A2B48F7}"/>
                  </a:ext>
                </a:extLst>
              </p:cNvPr>
              <p:cNvSpPr txBox="1"/>
              <p:nvPr/>
            </p:nvSpPr>
            <p:spPr>
              <a:xfrm>
                <a:off x="1215266" y="4770820"/>
                <a:ext cx="378830" cy="217315"/>
              </a:xfrm>
              <a:prstGeom prst="rect">
                <a:avLst/>
              </a:prstGeom>
              <a:noFill/>
            </p:spPr>
            <p:txBody>
              <a:bodyPr wrap="square" lIns="0" tIns="0" rIns="108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272727"/>
                  </a:solidFill>
                  <a:effectLst/>
                  <a:uLnTx/>
                  <a:uFillTx/>
                  <a:latin typeface="Calibri"/>
                  <a:ea typeface="+mn-ea"/>
                  <a:cs typeface="+mn-cs"/>
                </a:endParaRPr>
              </a:p>
            </p:txBody>
          </p:sp>
          <p:sp>
            <p:nvSpPr>
              <p:cNvPr id="1159" name="TextBox 1158">
                <a:extLst>
                  <a:ext uri="{FF2B5EF4-FFF2-40B4-BE49-F238E27FC236}">
                    <a16:creationId xmlns:a16="http://schemas.microsoft.com/office/drawing/2014/main" id="{65227214-BC29-4389-BD3F-A5BF854C3123}"/>
                  </a:ext>
                </a:extLst>
              </p:cNvPr>
              <p:cNvSpPr txBox="1"/>
              <p:nvPr/>
            </p:nvSpPr>
            <p:spPr>
              <a:xfrm>
                <a:off x="1315747" y="3781405"/>
                <a:ext cx="278348" cy="217315"/>
              </a:xfrm>
              <a:prstGeom prst="rect">
                <a:avLst/>
              </a:prstGeom>
              <a:noFill/>
            </p:spPr>
            <p:txBody>
              <a:bodyPr wrap="square" lIns="0" tIns="0" rIns="36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0</a:t>
                </a:r>
              </a:p>
            </p:txBody>
          </p:sp>
          <p:sp>
            <p:nvSpPr>
              <p:cNvPr id="1160" name="TextBox 1159">
                <a:extLst>
                  <a:ext uri="{FF2B5EF4-FFF2-40B4-BE49-F238E27FC236}">
                    <a16:creationId xmlns:a16="http://schemas.microsoft.com/office/drawing/2014/main" id="{1B7C86CE-8ABA-4927-B5BB-97DE1D30D678}"/>
                  </a:ext>
                </a:extLst>
              </p:cNvPr>
              <p:cNvSpPr txBox="1"/>
              <p:nvPr/>
            </p:nvSpPr>
            <p:spPr>
              <a:xfrm>
                <a:off x="1355226" y="3171129"/>
                <a:ext cx="238869" cy="217315"/>
              </a:xfrm>
              <a:prstGeom prst="rect">
                <a:avLst/>
              </a:prstGeom>
              <a:noFill/>
            </p:spPr>
            <p:txBody>
              <a:bodyPr wrap="square" lIns="0" tIns="0" rIns="36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40</a:t>
                </a:r>
              </a:p>
            </p:txBody>
          </p:sp>
          <p:sp>
            <p:nvSpPr>
              <p:cNvPr id="1161" name="TextBox 1160">
                <a:extLst>
                  <a:ext uri="{FF2B5EF4-FFF2-40B4-BE49-F238E27FC236}">
                    <a16:creationId xmlns:a16="http://schemas.microsoft.com/office/drawing/2014/main" id="{D87AAECC-FB15-4FDC-B36C-D09363B7D95D}"/>
                  </a:ext>
                </a:extLst>
              </p:cNvPr>
              <p:cNvSpPr txBox="1"/>
              <p:nvPr/>
            </p:nvSpPr>
            <p:spPr>
              <a:xfrm>
                <a:off x="1315747" y="3474395"/>
                <a:ext cx="278348" cy="217315"/>
              </a:xfrm>
              <a:prstGeom prst="rect">
                <a:avLst/>
              </a:prstGeom>
              <a:noFill/>
            </p:spPr>
            <p:txBody>
              <a:bodyPr wrap="square" lIns="0" tIns="0" rIns="36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20</a:t>
                </a:r>
              </a:p>
            </p:txBody>
          </p:sp>
          <p:sp>
            <p:nvSpPr>
              <p:cNvPr id="1162" name="TextBox 1161">
                <a:extLst>
                  <a:ext uri="{FF2B5EF4-FFF2-40B4-BE49-F238E27FC236}">
                    <a16:creationId xmlns:a16="http://schemas.microsoft.com/office/drawing/2014/main" id="{3DD1120E-AC25-4C8D-8CFC-90D67A24CB07}"/>
                  </a:ext>
                </a:extLst>
              </p:cNvPr>
              <p:cNvSpPr txBox="1"/>
              <p:nvPr/>
            </p:nvSpPr>
            <p:spPr>
              <a:xfrm>
                <a:off x="1315747" y="4993301"/>
                <a:ext cx="278348" cy="217315"/>
              </a:xfrm>
              <a:prstGeom prst="rect">
                <a:avLst/>
              </a:prstGeom>
              <a:noFill/>
            </p:spPr>
            <p:txBody>
              <a:bodyPr wrap="square" lIns="0" tIns="0" rIns="36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72727"/>
                    </a:solidFill>
                    <a:effectLst/>
                    <a:uLnTx/>
                    <a:uFillTx/>
                    <a:latin typeface="Calibri"/>
                    <a:ea typeface="+mn-ea"/>
                    <a:cs typeface="+mn-cs"/>
                  </a:rPr>
                  <a:t>-80</a:t>
                </a:r>
              </a:p>
            </p:txBody>
          </p:sp>
          <p:sp>
            <p:nvSpPr>
              <p:cNvPr id="1163" name="TextBox 1162">
                <a:extLst>
                  <a:ext uri="{FF2B5EF4-FFF2-40B4-BE49-F238E27FC236}">
                    <a16:creationId xmlns:a16="http://schemas.microsoft.com/office/drawing/2014/main" id="{DB27EEBF-FB3A-4C3D-B9E4-37F4020866F8}"/>
                  </a:ext>
                </a:extLst>
              </p:cNvPr>
              <p:cNvSpPr txBox="1"/>
              <p:nvPr/>
            </p:nvSpPr>
            <p:spPr>
              <a:xfrm>
                <a:off x="1315747" y="4391150"/>
                <a:ext cx="278348" cy="217315"/>
              </a:xfrm>
              <a:prstGeom prst="rect">
                <a:avLst/>
              </a:prstGeom>
              <a:noFill/>
            </p:spPr>
            <p:txBody>
              <a:bodyPr wrap="square" lIns="0" tIns="0" rIns="36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72727"/>
                    </a:solidFill>
                    <a:effectLst/>
                    <a:uLnTx/>
                    <a:uFillTx/>
                    <a:latin typeface="Calibri"/>
                    <a:ea typeface="+mn-ea"/>
                    <a:cs typeface="+mn-cs"/>
                  </a:rPr>
                  <a:t>-40</a:t>
                </a:r>
              </a:p>
            </p:txBody>
          </p:sp>
          <p:sp>
            <p:nvSpPr>
              <p:cNvPr id="1164" name="TextBox 1163">
                <a:extLst>
                  <a:ext uri="{FF2B5EF4-FFF2-40B4-BE49-F238E27FC236}">
                    <a16:creationId xmlns:a16="http://schemas.microsoft.com/office/drawing/2014/main" id="{EF2E801E-2B29-4A09-BC40-50C5AF11721D}"/>
                  </a:ext>
                </a:extLst>
              </p:cNvPr>
              <p:cNvSpPr txBox="1"/>
              <p:nvPr/>
            </p:nvSpPr>
            <p:spPr>
              <a:xfrm>
                <a:off x="1315747" y="4089802"/>
                <a:ext cx="278348" cy="217315"/>
              </a:xfrm>
              <a:prstGeom prst="rect">
                <a:avLst/>
              </a:prstGeom>
              <a:noFill/>
            </p:spPr>
            <p:txBody>
              <a:bodyPr wrap="square" lIns="0" tIns="0" rIns="36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-20</a:t>
                </a:r>
              </a:p>
            </p:txBody>
          </p:sp>
          <p:sp>
            <p:nvSpPr>
              <p:cNvPr id="1165" name="TextBox 1164">
                <a:extLst>
                  <a:ext uri="{FF2B5EF4-FFF2-40B4-BE49-F238E27FC236}">
                    <a16:creationId xmlns:a16="http://schemas.microsoft.com/office/drawing/2014/main" id="{8A0F3C6A-4536-427B-BBBC-C936B06FE7B6}"/>
                  </a:ext>
                </a:extLst>
              </p:cNvPr>
              <p:cNvSpPr txBox="1"/>
              <p:nvPr/>
            </p:nvSpPr>
            <p:spPr>
              <a:xfrm>
                <a:off x="1315747" y="4688433"/>
                <a:ext cx="278348" cy="217315"/>
              </a:xfrm>
              <a:prstGeom prst="rect">
                <a:avLst/>
              </a:prstGeom>
              <a:noFill/>
            </p:spPr>
            <p:txBody>
              <a:bodyPr wrap="square" lIns="0" tIns="0" rIns="36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-60</a:t>
                </a:r>
              </a:p>
            </p:txBody>
          </p:sp>
        </p:grpSp>
        <p:sp>
          <p:nvSpPr>
            <p:cNvPr id="1157" name="TextBox 1156">
              <a:extLst>
                <a:ext uri="{FF2B5EF4-FFF2-40B4-BE49-F238E27FC236}">
                  <a16:creationId xmlns:a16="http://schemas.microsoft.com/office/drawing/2014/main" id="{B634A7B9-82A7-4912-B528-D553EB5901AF}"/>
                </a:ext>
              </a:extLst>
            </p:cNvPr>
            <p:cNvSpPr txBox="1"/>
            <p:nvPr/>
          </p:nvSpPr>
          <p:spPr>
            <a:xfrm rot="16200000">
              <a:off x="53883" y="3906666"/>
              <a:ext cx="1810145"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a:ea typeface="+mn-ea"/>
                  <a:cs typeface="+mn-cs"/>
                </a:rPr>
                <a:t>Change in HbA</a:t>
              </a:r>
              <a:r>
                <a:rPr kumimoji="0" lang="en-GB" sz="1200" b="1" i="0" u="none" strike="noStrike" kern="1200" cap="none" spc="0" normalizeH="0" baseline="-25000" noProof="0" dirty="0">
                  <a:ln>
                    <a:noFill/>
                  </a:ln>
                  <a:solidFill>
                    <a:srgbClr val="000000"/>
                  </a:solidFill>
                  <a:effectLst/>
                  <a:uLnTx/>
                  <a:uFillTx/>
                  <a:latin typeface="Calibri"/>
                  <a:ea typeface="+mn-ea"/>
                  <a:cs typeface="+mn-cs"/>
                </a:rPr>
                <a:t>1c</a:t>
              </a:r>
              <a:r>
                <a:rPr kumimoji="0" lang="en-GB" sz="1200" b="1" i="0" u="none" strike="noStrike" kern="1200" cap="none" spc="0" normalizeH="0" baseline="0" noProof="0" dirty="0">
                  <a:ln>
                    <a:noFill/>
                  </a:ln>
                  <a:solidFill>
                    <a:srgbClr val="000000"/>
                  </a:solidFill>
                  <a:effectLst/>
                  <a:uLnTx/>
                  <a:uFillTx/>
                  <a:latin typeface="Calibri"/>
                  <a:ea typeface="+mn-ea"/>
                  <a:cs typeface="+mn-cs"/>
                </a:rPr>
                <a:t> (</a:t>
              </a:r>
              <a:r>
                <a:rPr kumimoji="0" lang="en-GB" sz="1200" b="1" i="0" u="none" strike="noStrike" kern="1200" cap="none" spc="0" normalizeH="0" baseline="0" noProof="0" dirty="0" err="1">
                  <a:ln>
                    <a:noFill/>
                  </a:ln>
                  <a:solidFill>
                    <a:srgbClr val="000000"/>
                  </a:solidFill>
                  <a:effectLst/>
                  <a:uLnTx/>
                  <a:uFillTx/>
                  <a:latin typeface="Calibri"/>
                  <a:ea typeface="+mn-ea"/>
                  <a:cs typeface="+mn-cs"/>
                </a:rPr>
                <a:t>mmol</a:t>
              </a:r>
              <a:r>
                <a:rPr kumimoji="0" lang="en-GB" sz="1200" b="1" i="0" u="none" strike="noStrike" kern="1200" cap="none" spc="0" normalizeH="0" baseline="0" noProof="0" dirty="0">
                  <a:ln>
                    <a:noFill/>
                  </a:ln>
                  <a:solidFill>
                    <a:srgbClr val="000000"/>
                  </a:solidFill>
                  <a:effectLst/>
                  <a:uLnTx/>
                  <a:uFillTx/>
                  <a:latin typeface="Calibri"/>
                  <a:ea typeface="+mn-ea"/>
                  <a:cs typeface="+mn-cs"/>
                </a:rPr>
                <a:t>/</a:t>
              </a:r>
              <a:r>
                <a:rPr kumimoji="0" lang="en-GB" sz="1200" b="1" i="0" u="none" strike="noStrike" kern="1200" cap="none" spc="0" normalizeH="0" baseline="0" noProof="0" dirty="0" err="1">
                  <a:ln>
                    <a:noFill/>
                  </a:ln>
                  <a:solidFill>
                    <a:srgbClr val="000000"/>
                  </a:solidFill>
                  <a:effectLst/>
                  <a:uLnTx/>
                  <a:uFillTx/>
                  <a:latin typeface="Calibri"/>
                  <a:ea typeface="+mn-ea"/>
                  <a:cs typeface="+mn-cs"/>
                </a:rPr>
                <a:t>mol</a:t>
              </a:r>
              <a:r>
                <a:rPr kumimoji="0" lang="en-GB" sz="1200" b="1" i="0" u="none" strike="noStrike" kern="1200" cap="none" spc="0" normalizeH="0" baseline="0" noProof="0" dirty="0">
                  <a:ln>
                    <a:noFill/>
                  </a:ln>
                  <a:solidFill>
                    <a:srgbClr val="000000"/>
                  </a:solidFill>
                  <a:effectLst/>
                  <a:uLnTx/>
                  <a:uFillTx/>
                  <a:latin typeface="Calibri"/>
                  <a:ea typeface="+mn-ea"/>
                  <a:cs typeface="+mn-cs"/>
                </a:rPr>
                <a:t>)</a:t>
              </a:r>
            </a:p>
          </p:txBody>
        </p:sp>
      </p:grpSp>
      <p:grpSp>
        <p:nvGrpSpPr>
          <p:cNvPr id="914" name="Group 913">
            <a:extLst>
              <a:ext uri="{FF2B5EF4-FFF2-40B4-BE49-F238E27FC236}">
                <a16:creationId xmlns:a16="http://schemas.microsoft.com/office/drawing/2014/main" id="{17587442-E17F-41CE-B3F5-F7BA0CEAACBB}"/>
              </a:ext>
            </a:extLst>
          </p:cNvPr>
          <p:cNvGrpSpPr/>
          <p:nvPr/>
        </p:nvGrpSpPr>
        <p:grpSpPr>
          <a:xfrm>
            <a:off x="7159689" y="3645808"/>
            <a:ext cx="61200" cy="1547551"/>
            <a:chOff x="1583771" y="3160414"/>
            <a:chExt cx="61200" cy="1821159"/>
          </a:xfrm>
        </p:grpSpPr>
        <p:grpSp>
          <p:nvGrpSpPr>
            <p:cNvPr id="1148" name="Group 1147">
              <a:extLst>
                <a:ext uri="{FF2B5EF4-FFF2-40B4-BE49-F238E27FC236}">
                  <a16:creationId xmlns:a16="http://schemas.microsoft.com/office/drawing/2014/main" id="{ACDDAE05-DE6F-48CF-888D-2622BB7A7ACA}"/>
                </a:ext>
              </a:extLst>
            </p:cNvPr>
            <p:cNvGrpSpPr/>
            <p:nvPr/>
          </p:nvGrpSpPr>
          <p:grpSpPr>
            <a:xfrm>
              <a:off x="1583771" y="3160414"/>
              <a:ext cx="61200" cy="1821159"/>
              <a:chOff x="1596650" y="3281571"/>
              <a:chExt cx="61200" cy="1821159"/>
            </a:xfrm>
          </p:grpSpPr>
          <p:cxnSp>
            <p:nvCxnSpPr>
              <p:cNvPr id="1153" name="Straight Connector 1152">
                <a:extLst>
                  <a:ext uri="{FF2B5EF4-FFF2-40B4-BE49-F238E27FC236}">
                    <a16:creationId xmlns:a16="http://schemas.microsoft.com/office/drawing/2014/main" id="{BA4621F7-F196-4EAD-9635-DA7337AF5C44}"/>
                  </a:ext>
                </a:extLst>
              </p:cNvPr>
              <p:cNvCxnSpPr/>
              <p:nvPr/>
            </p:nvCxnSpPr>
            <p:spPr>
              <a:xfrm>
                <a:off x="1596650" y="5102730"/>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54" name="Straight Connector 1153">
                <a:extLst>
                  <a:ext uri="{FF2B5EF4-FFF2-40B4-BE49-F238E27FC236}">
                    <a16:creationId xmlns:a16="http://schemas.microsoft.com/office/drawing/2014/main" id="{8D38D001-70C5-4359-8B4E-C928A190D70D}"/>
                  </a:ext>
                </a:extLst>
              </p:cNvPr>
              <p:cNvCxnSpPr/>
              <p:nvPr/>
            </p:nvCxnSpPr>
            <p:spPr>
              <a:xfrm>
                <a:off x="1596650" y="3281571"/>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55" name="Straight Connector 1154">
                <a:extLst>
                  <a:ext uri="{FF2B5EF4-FFF2-40B4-BE49-F238E27FC236}">
                    <a16:creationId xmlns:a16="http://schemas.microsoft.com/office/drawing/2014/main" id="{5E18CAE7-62FA-4207-957D-4E18527FD020}"/>
                  </a:ext>
                </a:extLst>
              </p:cNvPr>
              <p:cNvCxnSpPr/>
              <p:nvPr/>
            </p:nvCxnSpPr>
            <p:spPr>
              <a:xfrm>
                <a:off x="1596650" y="4499807"/>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1149" name="Straight Connector 1148">
              <a:extLst>
                <a:ext uri="{FF2B5EF4-FFF2-40B4-BE49-F238E27FC236}">
                  <a16:creationId xmlns:a16="http://schemas.microsoft.com/office/drawing/2014/main" id="{BB0BB2E5-34F4-4907-9534-E556CDDE2FE9}"/>
                </a:ext>
              </a:extLst>
            </p:cNvPr>
            <p:cNvCxnSpPr/>
            <p:nvPr/>
          </p:nvCxnSpPr>
          <p:spPr>
            <a:xfrm>
              <a:off x="1583771" y="4074330"/>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50" name="Straight Connector 1149">
              <a:extLst>
                <a:ext uri="{FF2B5EF4-FFF2-40B4-BE49-F238E27FC236}">
                  <a16:creationId xmlns:a16="http://schemas.microsoft.com/office/drawing/2014/main" id="{00B92B7A-614A-46B6-977B-537144054A9B}"/>
                </a:ext>
              </a:extLst>
            </p:cNvPr>
            <p:cNvCxnSpPr/>
            <p:nvPr/>
          </p:nvCxnSpPr>
          <p:spPr>
            <a:xfrm>
              <a:off x="1583771" y="3462662"/>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51" name="Straight Connector 1150">
              <a:extLst>
                <a:ext uri="{FF2B5EF4-FFF2-40B4-BE49-F238E27FC236}">
                  <a16:creationId xmlns:a16="http://schemas.microsoft.com/office/drawing/2014/main" id="{504C9247-268B-444C-8B9D-4DF4D011B5C8}"/>
                </a:ext>
              </a:extLst>
            </p:cNvPr>
            <p:cNvCxnSpPr/>
            <p:nvPr/>
          </p:nvCxnSpPr>
          <p:spPr>
            <a:xfrm>
              <a:off x="1583771" y="3767881"/>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52" name="Straight Connector 1151">
              <a:extLst>
                <a:ext uri="{FF2B5EF4-FFF2-40B4-BE49-F238E27FC236}">
                  <a16:creationId xmlns:a16="http://schemas.microsoft.com/office/drawing/2014/main" id="{2A8E4036-5F8D-47C2-B7D3-8DEF4A98364A}"/>
                </a:ext>
              </a:extLst>
            </p:cNvPr>
            <p:cNvCxnSpPr/>
            <p:nvPr/>
          </p:nvCxnSpPr>
          <p:spPr>
            <a:xfrm>
              <a:off x="1583771" y="4677162"/>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915" name="Oval 914">
            <a:extLst>
              <a:ext uri="{FF2B5EF4-FFF2-40B4-BE49-F238E27FC236}">
                <a16:creationId xmlns:a16="http://schemas.microsoft.com/office/drawing/2014/main" id="{9D71B0E5-FF00-4A41-9EC7-6E4F1F2E8914}"/>
              </a:ext>
            </a:extLst>
          </p:cNvPr>
          <p:cNvSpPr/>
          <p:nvPr/>
        </p:nvSpPr>
        <p:spPr>
          <a:xfrm>
            <a:off x="7326048" y="4132777"/>
            <a:ext cx="71957" cy="611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17" name="Group 916"/>
          <p:cNvGrpSpPr/>
          <p:nvPr/>
        </p:nvGrpSpPr>
        <p:grpSpPr>
          <a:xfrm>
            <a:off x="7363049" y="5195888"/>
            <a:ext cx="2458791" cy="230089"/>
            <a:chOff x="1787130" y="5230217"/>
            <a:chExt cx="2458791" cy="230089"/>
          </a:xfrm>
        </p:grpSpPr>
        <p:grpSp>
          <p:nvGrpSpPr>
            <p:cNvPr id="1124" name="Group 1123">
              <a:extLst>
                <a:ext uri="{FF2B5EF4-FFF2-40B4-BE49-F238E27FC236}">
                  <a16:creationId xmlns:a16="http://schemas.microsoft.com/office/drawing/2014/main" id="{46711AE7-5662-429F-9D23-3998BA1249C6}"/>
                </a:ext>
              </a:extLst>
            </p:cNvPr>
            <p:cNvGrpSpPr/>
            <p:nvPr/>
          </p:nvGrpSpPr>
          <p:grpSpPr>
            <a:xfrm>
              <a:off x="1787130" y="5230217"/>
              <a:ext cx="1703296" cy="52006"/>
              <a:chOff x="1787130" y="4876599"/>
              <a:chExt cx="1703296" cy="61201"/>
            </a:xfrm>
          </p:grpSpPr>
          <p:cxnSp>
            <p:nvCxnSpPr>
              <p:cNvPr id="1134" name="Straight Connector 1133">
                <a:extLst>
                  <a:ext uri="{FF2B5EF4-FFF2-40B4-BE49-F238E27FC236}">
                    <a16:creationId xmlns:a16="http://schemas.microsoft.com/office/drawing/2014/main" id="{5600607B-24F9-48F4-AEF5-59621ECE2C22}"/>
                  </a:ext>
                </a:extLst>
              </p:cNvPr>
              <p:cNvCxnSpPr/>
              <p:nvPr/>
            </p:nvCxnSpPr>
            <p:spPr>
              <a:xfrm rot="5400000">
                <a:off x="3036384"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35" name="Straight Connector 1134">
                <a:extLst>
                  <a:ext uri="{FF2B5EF4-FFF2-40B4-BE49-F238E27FC236}">
                    <a16:creationId xmlns:a16="http://schemas.microsoft.com/office/drawing/2014/main" id="{A2850429-FDBA-496A-A9A1-DF012030C541}"/>
                  </a:ext>
                </a:extLst>
              </p:cNvPr>
              <p:cNvCxnSpPr/>
              <p:nvPr/>
            </p:nvCxnSpPr>
            <p:spPr>
              <a:xfrm rot="5400000">
                <a:off x="2609766"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36" name="Straight Connector 1135">
                <a:extLst>
                  <a:ext uri="{FF2B5EF4-FFF2-40B4-BE49-F238E27FC236}">
                    <a16:creationId xmlns:a16="http://schemas.microsoft.com/office/drawing/2014/main" id="{972B103B-D729-4444-A65B-6F0CA0EA3402}"/>
                  </a:ext>
                </a:extLst>
              </p:cNvPr>
              <p:cNvCxnSpPr/>
              <p:nvPr/>
            </p:nvCxnSpPr>
            <p:spPr>
              <a:xfrm rot="5400000">
                <a:off x="2183148"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37" name="Straight Connector 1136">
                <a:extLst>
                  <a:ext uri="{FF2B5EF4-FFF2-40B4-BE49-F238E27FC236}">
                    <a16:creationId xmlns:a16="http://schemas.microsoft.com/office/drawing/2014/main" id="{93359162-3320-48B9-96CC-9348B10A3A46}"/>
                  </a:ext>
                </a:extLst>
              </p:cNvPr>
              <p:cNvCxnSpPr/>
              <p:nvPr/>
            </p:nvCxnSpPr>
            <p:spPr>
              <a:xfrm rot="5400000">
                <a:off x="1756530"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38" name="Straight Connector 1137">
                <a:extLst>
                  <a:ext uri="{FF2B5EF4-FFF2-40B4-BE49-F238E27FC236}">
                    <a16:creationId xmlns:a16="http://schemas.microsoft.com/office/drawing/2014/main" id="{93E20D70-66BD-41F0-868E-A2351D27A6D2}"/>
                  </a:ext>
                </a:extLst>
              </p:cNvPr>
              <p:cNvCxnSpPr/>
              <p:nvPr/>
            </p:nvCxnSpPr>
            <p:spPr>
              <a:xfrm rot="5400000">
                <a:off x="3459826"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39" name="Straight Connector 1138">
                <a:extLst>
                  <a:ext uri="{FF2B5EF4-FFF2-40B4-BE49-F238E27FC236}">
                    <a16:creationId xmlns:a16="http://schemas.microsoft.com/office/drawing/2014/main" id="{DBFB623A-3E9B-44BA-ACCF-7DD7277A1F1D}"/>
                  </a:ext>
                </a:extLst>
              </p:cNvPr>
              <p:cNvCxnSpPr/>
              <p:nvPr/>
            </p:nvCxnSpPr>
            <p:spPr>
              <a:xfrm rot="5400000">
                <a:off x="2823075"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40" name="Straight Connector 1139">
                <a:extLst>
                  <a:ext uri="{FF2B5EF4-FFF2-40B4-BE49-F238E27FC236}">
                    <a16:creationId xmlns:a16="http://schemas.microsoft.com/office/drawing/2014/main" id="{BC5C1B52-971B-48FC-8ABF-C7A79BAFA28F}"/>
                  </a:ext>
                </a:extLst>
              </p:cNvPr>
              <p:cNvCxnSpPr/>
              <p:nvPr/>
            </p:nvCxnSpPr>
            <p:spPr>
              <a:xfrm rot="5400000">
                <a:off x="2396457"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41" name="Straight Connector 1140">
                <a:extLst>
                  <a:ext uri="{FF2B5EF4-FFF2-40B4-BE49-F238E27FC236}">
                    <a16:creationId xmlns:a16="http://schemas.microsoft.com/office/drawing/2014/main" id="{6BE3211E-657F-4D50-B97D-D03E36235D15}"/>
                  </a:ext>
                </a:extLst>
              </p:cNvPr>
              <p:cNvCxnSpPr/>
              <p:nvPr/>
            </p:nvCxnSpPr>
            <p:spPr>
              <a:xfrm rot="5400000">
                <a:off x="1969852" y="4907200"/>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42" name="Straight Connector 1141">
                <a:extLst>
                  <a:ext uri="{FF2B5EF4-FFF2-40B4-BE49-F238E27FC236}">
                    <a16:creationId xmlns:a16="http://schemas.microsoft.com/office/drawing/2014/main" id="{568983A6-FA65-40D0-AEB9-61A3F5EBD3DD}"/>
                  </a:ext>
                </a:extLst>
              </p:cNvPr>
              <p:cNvCxnSpPr/>
              <p:nvPr/>
            </p:nvCxnSpPr>
            <p:spPr>
              <a:xfrm rot="5400000">
                <a:off x="3249693" y="490719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125" name="Group 1124"/>
            <p:cNvGrpSpPr/>
            <p:nvPr/>
          </p:nvGrpSpPr>
          <p:grpSpPr>
            <a:xfrm>
              <a:off x="3626772" y="5230217"/>
              <a:ext cx="151251" cy="230089"/>
              <a:chOff x="3566690" y="5491477"/>
              <a:chExt cx="151251" cy="230089"/>
            </a:xfrm>
          </p:grpSpPr>
          <p:cxnSp>
            <p:nvCxnSpPr>
              <p:cNvPr id="1132" name="Straight Connector 1131">
                <a:extLst>
                  <a:ext uri="{FF2B5EF4-FFF2-40B4-BE49-F238E27FC236}">
                    <a16:creationId xmlns:a16="http://schemas.microsoft.com/office/drawing/2014/main" id="{93E20D70-66BD-41F0-868E-A2351D27A6D2}"/>
                  </a:ext>
                </a:extLst>
              </p:cNvPr>
              <p:cNvCxnSpPr/>
              <p:nvPr/>
            </p:nvCxnSpPr>
            <p:spPr>
              <a:xfrm rot="5400000">
                <a:off x="3616823" y="5517480"/>
                <a:ext cx="52005"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133" name="TextBox 1132">
                <a:extLst>
                  <a:ext uri="{FF2B5EF4-FFF2-40B4-BE49-F238E27FC236}">
                    <a16:creationId xmlns:a16="http://schemas.microsoft.com/office/drawing/2014/main" id="{5419DC48-373A-4F7C-99CE-06AA09B3FA24}"/>
                  </a:ext>
                </a:extLst>
              </p:cNvPr>
              <p:cNvSpPr txBox="1"/>
              <p:nvPr/>
            </p:nvSpPr>
            <p:spPr>
              <a:xfrm>
                <a:off x="3566690" y="5536900"/>
                <a:ext cx="151251" cy="184666"/>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9</a:t>
                </a:r>
              </a:p>
            </p:txBody>
          </p:sp>
        </p:grpSp>
        <p:grpSp>
          <p:nvGrpSpPr>
            <p:cNvPr id="1126" name="Group 1125"/>
            <p:cNvGrpSpPr/>
            <p:nvPr/>
          </p:nvGrpSpPr>
          <p:grpSpPr>
            <a:xfrm>
              <a:off x="3803399" y="5230217"/>
              <a:ext cx="229797" cy="230089"/>
              <a:chOff x="3527417" y="5491477"/>
              <a:chExt cx="229797" cy="230089"/>
            </a:xfrm>
          </p:grpSpPr>
          <p:cxnSp>
            <p:nvCxnSpPr>
              <p:cNvPr id="1130" name="Straight Connector 1129">
                <a:extLst>
                  <a:ext uri="{FF2B5EF4-FFF2-40B4-BE49-F238E27FC236}">
                    <a16:creationId xmlns:a16="http://schemas.microsoft.com/office/drawing/2014/main" id="{93E20D70-66BD-41F0-868E-A2351D27A6D2}"/>
                  </a:ext>
                </a:extLst>
              </p:cNvPr>
              <p:cNvCxnSpPr/>
              <p:nvPr/>
            </p:nvCxnSpPr>
            <p:spPr>
              <a:xfrm rot="5400000">
                <a:off x="3616823" y="5517480"/>
                <a:ext cx="52005"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131" name="TextBox 1130">
                <a:extLst>
                  <a:ext uri="{FF2B5EF4-FFF2-40B4-BE49-F238E27FC236}">
                    <a16:creationId xmlns:a16="http://schemas.microsoft.com/office/drawing/2014/main" id="{5419DC48-373A-4F7C-99CE-06AA09B3FA24}"/>
                  </a:ext>
                </a:extLst>
              </p:cNvPr>
              <p:cNvSpPr txBox="1"/>
              <p:nvPr/>
            </p:nvSpPr>
            <p:spPr>
              <a:xfrm>
                <a:off x="3527417" y="5536900"/>
                <a:ext cx="229797" cy="184666"/>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10</a:t>
                </a:r>
              </a:p>
            </p:txBody>
          </p:sp>
        </p:grpSp>
        <p:grpSp>
          <p:nvGrpSpPr>
            <p:cNvPr id="1127" name="Group 1126"/>
            <p:cNvGrpSpPr/>
            <p:nvPr/>
          </p:nvGrpSpPr>
          <p:grpSpPr>
            <a:xfrm>
              <a:off x="4016124" y="5230217"/>
              <a:ext cx="229797" cy="230089"/>
              <a:chOff x="3527417" y="5491477"/>
              <a:chExt cx="229797" cy="230089"/>
            </a:xfrm>
          </p:grpSpPr>
          <p:cxnSp>
            <p:nvCxnSpPr>
              <p:cNvPr id="1128" name="Straight Connector 1127">
                <a:extLst>
                  <a:ext uri="{FF2B5EF4-FFF2-40B4-BE49-F238E27FC236}">
                    <a16:creationId xmlns:a16="http://schemas.microsoft.com/office/drawing/2014/main" id="{93E20D70-66BD-41F0-868E-A2351D27A6D2}"/>
                  </a:ext>
                </a:extLst>
              </p:cNvPr>
              <p:cNvCxnSpPr/>
              <p:nvPr/>
            </p:nvCxnSpPr>
            <p:spPr>
              <a:xfrm rot="5400000">
                <a:off x="3616823" y="5517480"/>
                <a:ext cx="52005"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129" name="TextBox 1128">
                <a:extLst>
                  <a:ext uri="{FF2B5EF4-FFF2-40B4-BE49-F238E27FC236}">
                    <a16:creationId xmlns:a16="http://schemas.microsoft.com/office/drawing/2014/main" id="{5419DC48-373A-4F7C-99CE-06AA09B3FA24}"/>
                  </a:ext>
                </a:extLst>
              </p:cNvPr>
              <p:cNvSpPr txBox="1"/>
              <p:nvPr/>
            </p:nvSpPr>
            <p:spPr>
              <a:xfrm>
                <a:off x="3527417" y="5536900"/>
                <a:ext cx="229797" cy="184666"/>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11</a:t>
                </a:r>
              </a:p>
            </p:txBody>
          </p:sp>
        </p:grpSp>
      </p:grpSp>
      <p:sp>
        <p:nvSpPr>
          <p:cNvPr id="928" name="Oval 927">
            <a:extLst>
              <a:ext uri="{FF2B5EF4-FFF2-40B4-BE49-F238E27FC236}">
                <a16:creationId xmlns:a16="http://schemas.microsoft.com/office/drawing/2014/main" id="{ED2DB28A-9B2D-499B-B6E3-09DBEA154A6C}"/>
              </a:ext>
            </a:extLst>
          </p:cNvPr>
          <p:cNvSpPr/>
          <p:nvPr/>
        </p:nvSpPr>
        <p:spPr>
          <a:xfrm>
            <a:off x="7326048" y="4132777"/>
            <a:ext cx="71957" cy="6114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941" name="Oval 940">
            <a:extLst>
              <a:ext uri="{FF2B5EF4-FFF2-40B4-BE49-F238E27FC236}">
                <a16:creationId xmlns:a16="http://schemas.microsoft.com/office/drawing/2014/main" id="{D603D895-46B7-49A8-989E-AB92FD90C200}"/>
              </a:ext>
            </a:extLst>
          </p:cNvPr>
          <p:cNvSpPr/>
          <p:nvPr/>
        </p:nvSpPr>
        <p:spPr>
          <a:xfrm>
            <a:off x="7326048" y="4132777"/>
            <a:ext cx="71957" cy="611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90" name="Group 1189"/>
          <p:cNvGrpSpPr/>
          <p:nvPr/>
        </p:nvGrpSpPr>
        <p:grpSpPr>
          <a:xfrm>
            <a:off x="7750196" y="4077869"/>
            <a:ext cx="80558" cy="64950"/>
            <a:chOff x="6090686" y="4111265"/>
            <a:chExt cx="80558" cy="64950"/>
          </a:xfrm>
        </p:grpSpPr>
        <p:grpSp>
          <p:nvGrpSpPr>
            <p:cNvPr id="1191" name="Group 1190">
              <a:extLst>
                <a:ext uri="{FF2B5EF4-FFF2-40B4-BE49-F238E27FC236}">
                  <a16:creationId xmlns:a16="http://schemas.microsoft.com/office/drawing/2014/main" id="{95799BFC-B90C-4CA0-B324-BEA4445BAC9A}"/>
                </a:ext>
              </a:extLst>
            </p:cNvPr>
            <p:cNvGrpSpPr/>
            <p:nvPr/>
          </p:nvGrpSpPr>
          <p:grpSpPr>
            <a:xfrm>
              <a:off x="6090686" y="4111265"/>
              <a:ext cx="80558" cy="64304"/>
              <a:chOff x="3743571" y="3547166"/>
              <a:chExt cx="80558" cy="175711"/>
            </a:xfrm>
          </p:grpSpPr>
          <p:cxnSp>
            <p:nvCxnSpPr>
              <p:cNvPr id="1193" name="Straight Connector 1192">
                <a:extLst>
                  <a:ext uri="{FF2B5EF4-FFF2-40B4-BE49-F238E27FC236}">
                    <a16:creationId xmlns:a16="http://schemas.microsoft.com/office/drawing/2014/main" id="{3F28E75A-CEA8-4C79-A999-AABB2A118C8D}"/>
                  </a:ext>
                </a:extLst>
              </p:cNvPr>
              <p:cNvCxnSpPr>
                <a:cxnSpLocks/>
              </p:cNvCxnSpPr>
              <p:nvPr/>
            </p:nvCxnSpPr>
            <p:spPr>
              <a:xfrm>
                <a:off x="3783850" y="3547166"/>
                <a:ext cx="0" cy="175711"/>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94" name="Straight Connector 1193">
                <a:extLst>
                  <a:ext uri="{FF2B5EF4-FFF2-40B4-BE49-F238E27FC236}">
                    <a16:creationId xmlns:a16="http://schemas.microsoft.com/office/drawing/2014/main" id="{FEC6A13C-3600-4049-B1F0-9397AB2BC560}"/>
                  </a:ext>
                </a:extLst>
              </p:cNvPr>
              <p:cNvCxnSpPr/>
              <p:nvPr/>
            </p:nvCxnSpPr>
            <p:spPr>
              <a:xfrm>
                <a:off x="3743571" y="3722877"/>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95" name="Straight Connector 1194">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192" name="Oval 1191">
              <a:extLst>
                <a:ext uri="{FF2B5EF4-FFF2-40B4-BE49-F238E27FC236}">
                  <a16:creationId xmlns:a16="http://schemas.microsoft.com/office/drawing/2014/main" id="{BBAD1B1B-EC0E-45D0-BF94-12914B462DE4}"/>
                </a:ext>
              </a:extLst>
            </p:cNvPr>
            <p:cNvSpPr/>
            <p:nvPr/>
          </p:nvSpPr>
          <p:spPr>
            <a:xfrm>
              <a:off x="6096061" y="4115069"/>
              <a:ext cx="71957" cy="611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196" name="Group 1195"/>
          <p:cNvGrpSpPr/>
          <p:nvPr/>
        </p:nvGrpSpPr>
        <p:grpSpPr>
          <a:xfrm>
            <a:off x="7963797" y="4046061"/>
            <a:ext cx="80558" cy="64950"/>
            <a:chOff x="6090686" y="4111265"/>
            <a:chExt cx="80558" cy="64950"/>
          </a:xfrm>
        </p:grpSpPr>
        <p:grpSp>
          <p:nvGrpSpPr>
            <p:cNvPr id="1197" name="Group 1196">
              <a:extLst>
                <a:ext uri="{FF2B5EF4-FFF2-40B4-BE49-F238E27FC236}">
                  <a16:creationId xmlns:a16="http://schemas.microsoft.com/office/drawing/2014/main" id="{95799BFC-B90C-4CA0-B324-BEA4445BAC9A}"/>
                </a:ext>
              </a:extLst>
            </p:cNvPr>
            <p:cNvGrpSpPr/>
            <p:nvPr/>
          </p:nvGrpSpPr>
          <p:grpSpPr>
            <a:xfrm>
              <a:off x="6090686" y="4111265"/>
              <a:ext cx="80558" cy="64304"/>
              <a:chOff x="3743571" y="3547166"/>
              <a:chExt cx="80558" cy="175711"/>
            </a:xfrm>
          </p:grpSpPr>
          <p:cxnSp>
            <p:nvCxnSpPr>
              <p:cNvPr id="1199" name="Straight Connector 1198">
                <a:extLst>
                  <a:ext uri="{FF2B5EF4-FFF2-40B4-BE49-F238E27FC236}">
                    <a16:creationId xmlns:a16="http://schemas.microsoft.com/office/drawing/2014/main" id="{3F28E75A-CEA8-4C79-A999-AABB2A118C8D}"/>
                  </a:ext>
                </a:extLst>
              </p:cNvPr>
              <p:cNvCxnSpPr>
                <a:cxnSpLocks/>
              </p:cNvCxnSpPr>
              <p:nvPr/>
            </p:nvCxnSpPr>
            <p:spPr>
              <a:xfrm>
                <a:off x="3783850" y="3547166"/>
                <a:ext cx="0" cy="175711"/>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00" name="Straight Connector 1199">
                <a:extLst>
                  <a:ext uri="{FF2B5EF4-FFF2-40B4-BE49-F238E27FC236}">
                    <a16:creationId xmlns:a16="http://schemas.microsoft.com/office/drawing/2014/main" id="{FEC6A13C-3600-4049-B1F0-9397AB2BC560}"/>
                  </a:ext>
                </a:extLst>
              </p:cNvPr>
              <p:cNvCxnSpPr/>
              <p:nvPr/>
            </p:nvCxnSpPr>
            <p:spPr>
              <a:xfrm>
                <a:off x="3743571" y="3718538"/>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01" name="Straight Connector 1200">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198" name="Oval 1197">
              <a:extLst>
                <a:ext uri="{FF2B5EF4-FFF2-40B4-BE49-F238E27FC236}">
                  <a16:creationId xmlns:a16="http://schemas.microsoft.com/office/drawing/2014/main" id="{BBAD1B1B-EC0E-45D0-BF94-12914B462DE4}"/>
                </a:ext>
              </a:extLst>
            </p:cNvPr>
            <p:cNvSpPr/>
            <p:nvPr/>
          </p:nvSpPr>
          <p:spPr>
            <a:xfrm>
              <a:off x="6096061" y="4115069"/>
              <a:ext cx="71957" cy="611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202" name="Group 1201"/>
          <p:cNvGrpSpPr/>
          <p:nvPr/>
        </p:nvGrpSpPr>
        <p:grpSpPr>
          <a:xfrm>
            <a:off x="8174573" y="4021457"/>
            <a:ext cx="80558" cy="64950"/>
            <a:chOff x="6090686" y="4111265"/>
            <a:chExt cx="80558" cy="64950"/>
          </a:xfrm>
        </p:grpSpPr>
        <p:grpSp>
          <p:nvGrpSpPr>
            <p:cNvPr id="1203" name="Group 1202">
              <a:extLst>
                <a:ext uri="{FF2B5EF4-FFF2-40B4-BE49-F238E27FC236}">
                  <a16:creationId xmlns:a16="http://schemas.microsoft.com/office/drawing/2014/main" id="{95799BFC-B90C-4CA0-B324-BEA4445BAC9A}"/>
                </a:ext>
              </a:extLst>
            </p:cNvPr>
            <p:cNvGrpSpPr/>
            <p:nvPr/>
          </p:nvGrpSpPr>
          <p:grpSpPr>
            <a:xfrm>
              <a:off x="6090686" y="4111265"/>
              <a:ext cx="80558" cy="64304"/>
              <a:chOff x="3743571" y="3547166"/>
              <a:chExt cx="80558" cy="175711"/>
            </a:xfrm>
          </p:grpSpPr>
          <p:cxnSp>
            <p:nvCxnSpPr>
              <p:cNvPr id="1205" name="Straight Connector 1204">
                <a:extLst>
                  <a:ext uri="{FF2B5EF4-FFF2-40B4-BE49-F238E27FC236}">
                    <a16:creationId xmlns:a16="http://schemas.microsoft.com/office/drawing/2014/main" id="{3F28E75A-CEA8-4C79-A999-AABB2A118C8D}"/>
                  </a:ext>
                </a:extLst>
              </p:cNvPr>
              <p:cNvCxnSpPr>
                <a:cxnSpLocks/>
              </p:cNvCxnSpPr>
              <p:nvPr/>
            </p:nvCxnSpPr>
            <p:spPr>
              <a:xfrm>
                <a:off x="3783850" y="3547166"/>
                <a:ext cx="0" cy="175711"/>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06" name="Straight Connector 1205">
                <a:extLst>
                  <a:ext uri="{FF2B5EF4-FFF2-40B4-BE49-F238E27FC236}">
                    <a16:creationId xmlns:a16="http://schemas.microsoft.com/office/drawing/2014/main" id="{FEC6A13C-3600-4049-B1F0-9397AB2BC560}"/>
                  </a:ext>
                </a:extLst>
              </p:cNvPr>
              <p:cNvCxnSpPr/>
              <p:nvPr/>
            </p:nvCxnSpPr>
            <p:spPr>
              <a:xfrm>
                <a:off x="3743571" y="3718538"/>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07" name="Straight Connector 1206">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204" name="Oval 1203">
              <a:extLst>
                <a:ext uri="{FF2B5EF4-FFF2-40B4-BE49-F238E27FC236}">
                  <a16:creationId xmlns:a16="http://schemas.microsoft.com/office/drawing/2014/main" id="{BBAD1B1B-EC0E-45D0-BF94-12914B462DE4}"/>
                </a:ext>
              </a:extLst>
            </p:cNvPr>
            <p:cNvSpPr/>
            <p:nvPr/>
          </p:nvSpPr>
          <p:spPr>
            <a:xfrm>
              <a:off x="6096061" y="4115069"/>
              <a:ext cx="71957" cy="611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208" name="Group 1207"/>
          <p:cNvGrpSpPr/>
          <p:nvPr/>
        </p:nvGrpSpPr>
        <p:grpSpPr>
          <a:xfrm>
            <a:off x="8389533" y="4008255"/>
            <a:ext cx="80558" cy="64950"/>
            <a:chOff x="6090686" y="4111265"/>
            <a:chExt cx="80558" cy="64950"/>
          </a:xfrm>
        </p:grpSpPr>
        <p:grpSp>
          <p:nvGrpSpPr>
            <p:cNvPr id="1209" name="Group 1208">
              <a:extLst>
                <a:ext uri="{FF2B5EF4-FFF2-40B4-BE49-F238E27FC236}">
                  <a16:creationId xmlns:a16="http://schemas.microsoft.com/office/drawing/2014/main" id="{95799BFC-B90C-4CA0-B324-BEA4445BAC9A}"/>
                </a:ext>
              </a:extLst>
            </p:cNvPr>
            <p:cNvGrpSpPr/>
            <p:nvPr/>
          </p:nvGrpSpPr>
          <p:grpSpPr>
            <a:xfrm>
              <a:off x="6090686" y="4111265"/>
              <a:ext cx="80558" cy="64304"/>
              <a:chOff x="3743571" y="3547166"/>
              <a:chExt cx="80558" cy="175711"/>
            </a:xfrm>
          </p:grpSpPr>
          <p:cxnSp>
            <p:nvCxnSpPr>
              <p:cNvPr id="1211" name="Straight Connector 1210">
                <a:extLst>
                  <a:ext uri="{FF2B5EF4-FFF2-40B4-BE49-F238E27FC236}">
                    <a16:creationId xmlns:a16="http://schemas.microsoft.com/office/drawing/2014/main" id="{3F28E75A-CEA8-4C79-A999-AABB2A118C8D}"/>
                  </a:ext>
                </a:extLst>
              </p:cNvPr>
              <p:cNvCxnSpPr>
                <a:cxnSpLocks/>
              </p:cNvCxnSpPr>
              <p:nvPr/>
            </p:nvCxnSpPr>
            <p:spPr>
              <a:xfrm>
                <a:off x="3783850" y="3547166"/>
                <a:ext cx="0" cy="175711"/>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12" name="Straight Connector 1211">
                <a:extLst>
                  <a:ext uri="{FF2B5EF4-FFF2-40B4-BE49-F238E27FC236}">
                    <a16:creationId xmlns:a16="http://schemas.microsoft.com/office/drawing/2014/main" id="{FEC6A13C-3600-4049-B1F0-9397AB2BC560}"/>
                  </a:ext>
                </a:extLst>
              </p:cNvPr>
              <p:cNvCxnSpPr/>
              <p:nvPr/>
            </p:nvCxnSpPr>
            <p:spPr>
              <a:xfrm>
                <a:off x="3743571" y="3722877"/>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13" name="Straight Connector 1212">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210" name="Oval 1209">
              <a:extLst>
                <a:ext uri="{FF2B5EF4-FFF2-40B4-BE49-F238E27FC236}">
                  <a16:creationId xmlns:a16="http://schemas.microsoft.com/office/drawing/2014/main" id="{BBAD1B1B-EC0E-45D0-BF94-12914B462DE4}"/>
                </a:ext>
              </a:extLst>
            </p:cNvPr>
            <p:cNvSpPr/>
            <p:nvPr/>
          </p:nvSpPr>
          <p:spPr>
            <a:xfrm>
              <a:off x="6096061" y="4115069"/>
              <a:ext cx="71957" cy="611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214" name="Group 1213"/>
          <p:cNvGrpSpPr/>
          <p:nvPr/>
        </p:nvGrpSpPr>
        <p:grpSpPr>
          <a:xfrm>
            <a:off x="8604223" y="3985977"/>
            <a:ext cx="80558" cy="65892"/>
            <a:chOff x="6090686" y="4111267"/>
            <a:chExt cx="80558" cy="65892"/>
          </a:xfrm>
        </p:grpSpPr>
        <p:grpSp>
          <p:nvGrpSpPr>
            <p:cNvPr id="1215" name="Group 1214">
              <a:extLst>
                <a:ext uri="{FF2B5EF4-FFF2-40B4-BE49-F238E27FC236}">
                  <a16:creationId xmlns:a16="http://schemas.microsoft.com/office/drawing/2014/main" id="{95799BFC-B90C-4CA0-B324-BEA4445BAC9A}"/>
                </a:ext>
              </a:extLst>
            </p:cNvPr>
            <p:cNvGrpSpPr/>
            <p:nvPr/>
          </p:nvGrpSpPr>
          <p:grpSpPr>
            <a:xfrm>
              <a:off x="6090686" y="4111267"/>
              <a:ext cx="80558" cy="65892"/>
              <a:chOff x="3743571" y="3547166"/>
              <a:chExt cx="80558" cy="180050"/>
            </a:xfrm>
          </p:grpSpPr>
          <p:cxnSp>
            <p:nvCxnSpPr>
              <p:cNvPr id="1217" name="Straight Connector 1216">
                <a:extLst>
                  <a:ext uri="{FF2B5EF4-FFF2-40B4-BE49-F238E27FC236}">
                    <a16:creationId xmlns:a16="http://schemas.microsoft.com/office/drawing/2014/main" id="{3F28E75A-CEA8-4C79-A999-AABB2A118C8D}"/>
                  </a:ext>
                </a:extLst>
              </p:cNvPr>
              <p:cNvCxnSpPr>
                <a:cxnSpLocks/>
              </p:cNvCxnSpPr>
              <p:nvPr/>
            </p:nvCxnSpPr>
            <p:spPr>
              <a:xfrm>
                <a:off x="3783850" y="3547166"/>
                <a:ext cx="0" cy="175711"/>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18" name="Straight Connector 1217">
                <a:extLst>
                  <a:ext uri="{FF2B5EF4-FFF2-40B4-BE49-F238E27FC236}">
                    <a16:creationId xmlns:a16="http://schemas.microsoft.com/office/drawing/2014/main" id="{FEC6A13C-3600-4049-B1F0-9397AB2BC560}"/>
                  </a:ext>
                </a:extLst>
              </p:cNvPr>
              <p:cNvCxnSpPr/>
              <p:nvPr/>
            </p:nvCxnSpPr>
            <p:spPr>
              <a:xfrm>
                <a:off x="3743571" y="372721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19" name="Straight Connector 1218">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216" name="Oval 1215">
              <a:extLst>
                <a:ext uri="{FF2B5EF4-FFF2-40B4-BE49-F238E27FC236}">
                  <a16:creationId xmlns:a16="http://schemas.microsoft.com/office/drawing/2014/main" id="{BBAD1B1B-EC0E-45D0-BF94-12914B462DE4}"/>
                </a:ext>
              </a:extLst>
            </p:cNvPr>
            <p:cNvSpPr/>
            <p:nvPr/>
          </p:nvSpPr>
          <p:spPr>
            <a:xfrm>
              <a:off x="6096061" y="4115069"/>
              <a:ext cx="71957" cy="611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220" name="Group 1219"/>
          <p:cNvGrpSpPr/>
          <p:nvPr/>
        </p:nvGrpSpPr>
        <p:grpSpPr>
          <a:xfrm>
            <a:off x="8816493" y="3935322"/>
            <a:ext cx="80558" cy="64950"/>
            <a:chOff x="6090686" y="4111265"/>
            <a:chExt cx="80558" cy="64950"/>
          </a:xfrm>
        </p:grpSpPr>
        <p:grpSp>
          <p:nvGrpSpPr>
            <p:cNvPr id="1221" name="Group 1220">
              <a:extLst>
                <a:ext uri="{FF2B5EF4-FFF2-40B4-BE49-F238E27FC236}">
                  <a16:creationId xmlns:a16="http://schemas.microsoft.com/office/drawing/2014/main" id="{95799BFC-B90C-4CA0-B324-BEA4445BAC9A}"/>
                </a:ext>
              </a:extLst>
            </p:cNvPr>
            <p:cNvGrpSpPr/>
            <p:nvPr/>
          </p:nvGrpSpPr>
          <p:grpSpPr>
            <a:xfrm>
              <a:off x="6090686" y="4111265"/>
              <a:ext cx="80558" cy="64304"/>
              <a:chOff x="3743571" y="3547166"/>
              <a:chExt cx="80558" cy="175711"/>
            </a:xfrm>
          </p:grpSpPr>
          <p:cxnSp>
            <p:nvCxnSpPr>
              <p:cNvPr id="1223" name="Straight Connector 1222">
                <a:extLst>
                  <a:ext uri="{FF2B5EF4-FFF2-40B4-BE49-F238E27FC236}">
                    <a16:creationId xmlns:a16="http://schemas.microsoft.com/office/drawing/2014/main" id="{3F28E75A-CEA8-4C79-A999-AABB2A118C8D}"/>
                  </a:ext>
                </a:extLst>
              </p:cNvPr>
              <p:cNvCxnSpPr>
                <a:cxnSpLocks/>
              </p:cNvCxnSpPr>
              <p:nvPr/>
            </p:nvCxnSpPr>
            <p:spPr>
              <a:xfrm>
                <a:off x="3783850" y="3547166"/>
                <a:ext cx="0" cy="175711"/>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24" name="Straight Connector 1223">
                <a:extLst>
                  <a:ext uri="{FF2B5EF4-FFF2-40B4-BE49-F238E27FC236}">
                    <a16:creationId xmlns:a16="http://schemas.microsoft.com/office/drawing/2014/main" id="{FEC6A13C-3600-4049-B1F0-9397AB2BC560}"/>
                  </a:ext>
                </a:extLst>
              </p:cNvPr>
              <p:cNvCxnSpPr/>
              <p:nvPr/>
            </p:nvCxnSpPr>
            <p:spPr>
              <a:xfrm>
                <a:off x="3743571" y="3722877"/>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25" name="Straight Connector 1224">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222" name="Oval 1221">
              <a:extLst>
                <a:ext uri="{FF2B5EF4-FFF2-40B4-BE49-F238E27FC236}">
                  <a16:creationId xmlns:a16="http://schemas.microsoft.com/office/drawing/2014/main" id="{BBAD1B1B-EC0E-45D0-BF94-12914B462DE4}"/>
                </a:ext>
              </a:extLst>
            </p:cNvPr>
            <p:cNvSpPr/>
            <p:nvPr/>
          </p:nvSpPr>
          <p:spPr>
            <a:xfrm>
              <a:off x="6096061" y="4115069"/>
              <a:ext cx="71957" cy="611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226" name="Group 1225"/>
          <p:cNvGrpSpPr/>
          <p:nvPr/>
        </p:nvGrpSpPr>
        <p:grpSpPr>
          <a:xfrm>
            <a:off x="9029009" y="3851229"/>
            <a:ext cx="80558" cy="64950"/>
            <a:chOff x="6090686" y="4111265"/>
            <a:chExt cx="80558" cy="64950"/>
          </a:xfrm>
        </p:grpSpPr>
        <p:grpSp>
          <p:nvGrpSpPr>
            <p:cNvPr id="1227" name="Group 1226">
              <a:extLst>
                <a:ext uri="{FF2B5EF4-FFF2-40B4-BE49-F238E27FC236}">
                  <a16:creationId xmlns:a16="http://schemas.microsoft.com/office/drawing/2014/main" id="{95799BFC-B90C-4CA0-B324-BEA4445BAC9A}"/>
                </a:ext>
              </a:extLst>
            </p:cNvPr>
            <p:cNvGrpSpPr/>
            <p:nvPr/>
          </p:nvGrpSpPr>
          <p:grpSpPr>
            <a:xfrm>
              <a:off x="6090686" y="4111265"/>
              <a:ext cx="80558" cy="64304"/>
              <a:chOff x="3743571" y="3547166"/>
              <a:chExt cx="80558" cy="175711"/>
            </a:xfrm>
          </p:grpSpPr>
          <p:cxnSp>
            <p:nvCxnSpPr>
              <p:cNvPr id="1229" name="Straight Connector 1228">
                <a:extLst>
                  <a:ext uri="{FF2B5EF4-FFF2-40B4-BE49-F238E27FC236}">
                    <a16:creationId xmlns:a16="http://schemas.microsoft.com/office/drawing/2014/main" id="{3F28E75A-CEA8-4C79-A999-AABB2A118C8D}"/>
                  </a:ext>
                </a:extLst>
              </p:cNvPr>
              <p:cNvCxnSpPr>
                <a:cxnSpLocks/>
              </p:cNvCxnSpPr>
              <p:nvPr/>
            </p:nvCxnSpPr>
            <p:spPr>
              <a:xfrm>
                <a:off x="3783850" y="3547166"/>
                <a:ext cx="0" cy="175711"/>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30" name="Straight Connector 1229">
                <a:extLst>
                  <a:ext uri="{FF2B5EF4-FFF2-40B4-BE49-F238E27FC236}">
                    <a16:creationId xmlns:a16="http://schemas.microsoft.com/office/drawing/2014/main" id="{FEC6A13C-3600-4049-B1F0-9397AB2BC560}"/>
                  </a:ext>
                </a:extLst>
              </p:cNvPr>
              <p:cNvCxnSpPr/>
              <p:nvPr/>
            </p:nvCxnSpPr>
            <p:spPr>
              <a:xfrm>
                <a:off x="3743571" y="3722877"/>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31" name="Straight Connector 1230">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228" name="Oval 1227">
              <a:extLst>
                <a:ext uri="{FF2B5EF4-FFF2-40B4-BE49-F238E27FC236}">
                  <a16:creationId xmlns:a16="http://schemas.microsoft.com/office/drawing/2014/main" id="{BBAD1B1B-EC0E-45D0-BF94-12914B462DE4}"/>
                </a:ext>
              </a:extLst>
            </p:cNvPr>
            <p:cNvSpPr/>
            <p:nvPr/>
          </p:nvSpPr>
          <p:spPr>
            <a:xfrm>
              <a:off x="6096061" y="4115069"/>
              <a:ext cx="71957" cy="611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232" name="Group 1231"/>
          <p:cNvGrpSpPr/>
          <p:nvPr/>
        </p:nvGrpSpPr>
        <p:grpSpPr>
          <a:xfrm>
            <a:off x="9239362" y="3719686"/>
            <a:ext cx="80558" cy="64950"/>
            <a:chOff x="6090686" y="4111265"/>
            <a:chExt cx="80558" cy="64950"/>
          </a:xfrm>
        </p:grpSpPr>
        <p:grpSp>
          <p:nvGrpSpPr>
            <p:cNvPr id="1233" name="Group 1232">
              <a:extLst>
                <a:ext uri="{FF2B5EF4-FFF2-40B4-BE49-F238E27FC236}">
                  <a16:creationId xmlns:a16="http://schemas.microsoft.com/office/drawing/2014/main" id="{95799BFC-B90C-4CA0-B324-BEA4445BAC9A}"/>
                </a:ext>
              </a:extLst>
            </p:cNvPr>
            <p:cNvGrpSpPr/>
            <p:nvPr/>
          </p:nvGrpSpPr>
          <p:grpSpPr>
            <a:xfrm>
              <a:off x="6090686" y="4111265"/>
              <a:ext cx="80558" cy="64304"/>
              <a:chOff x="3743571" y="3547166"/>
              <a:chExt cx="80558" cy="175711"/>
            </a:xfrm>
          </p:grpSpPr>
          <p:cxnSp>
            <p:nvCxnSpPr>
              <p:cNvPr id="1235" name="Straight Connector 1234">
                <a:extLst>
                  <a:ext uri="{FF2B5EF4-FFF2-40B4-BE49-F238E27FC236}">
                    <a16:creationId xmlns:a16="http://schemas.microsoft.com/office/drawing/2014/main" id="{3F28E75A-CEA8-4C79-A999-AABB2A118C8D}"/>
                  </a:ext>
                </a:extLst>
              </p:cNvPr>
              <p:cNvCxnSpPr>
                <a:cxnSpLocks/>
              </p:cNvCxnSpPr>
              <p:nvPr/>
            </p:nvCxnSpPr>
            <p:spPr>
              <a:xfrm>
                <a:off x="3783850" y="3547166"/>
                <a:ext cx="0" cy="175711"/>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36" name="Straight Connector 1235">
                <a:extLst>
                  <a:ext uri="{FF2B5EF4-FFF2-40B4-BE49-F238E27FC236}">
                    <a16:creationId xmlns:a16="http://schemas.microsoft.com/office/drawing/2014/main" id="{FEC6A13C-3600-4049-B1F0-9397AB2BC560}"/>
                  </a:ext>
                </a:extLst>
              </p:cNvPr>
              <p:cNvCxnSpPr/>
              <p:nvPr/>
            </p:nvCxnSpPr>
            <p:spPr>
              <a:xfrm>
                <a:off x="3743571" y="3722877"/>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37" name="Straight Connector 1236">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234" name="Oval 1233">
              <a:extLst>
                <a:ext uri="{FF2B5EF4-FFF2-40B4-BE49-F238E27FC236}">
                  <a16:creationId xmlns:a16="http://schemas.microsoft.com/office/drawing/2014/main" id="{BBAD1B1B-EC0E-45D0-BF94-12914B462DE4}"/>
                </a:ext>
              </a:extLst>
            </p:cNvPr>
            <p:cNvSpPr/>
            <p:nvPr/>
          </p:nvSpPr>
          <p:spPr>
            <a:xfrm>
              <a:off x="6096061" y="4115069"/>
              <a:ext cx="71957" cy="611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238" name="Group 1237"/>
          <p:cNvGrpSpPr/>
          <p:nvPr/>
        </p:nvGrpSpPr>
        <p:grpSpPr>
          <a:xfrm>
            <a:off x="9453853" y="3673264"/>
            <a:ext cx="80558" cy="65892"/>
            <a:chOff x="6090686" y="4111267"/>
            <a:chExt cx="80558" cy="65892"/>
          </a:xfrm>
        </p:grpSpPr>
        <p:grpSp>
          <p:nvGrpSpPr>
            <p:cNvPr id="1239" name="Group 1238">
              <a:extLst>
                <a:ext uri="{FF2B5EF4-FFF2-40B4-BE49-F238E27FC236}">
                  <a16:creationId xmlns:a16="http://schemas.microsoft.com/office/drawing/2014/main" id="{95799BFC-B90C-4CA0-B324-BEA4445BAC9A}"/>
                </a:ext>
              </a:extLst>
            </p:cNvPr>
            <p:cNvGrpSpPr/>
            <p:nvPr/>
          </p:nvGrpSpPr>
          <p:grpSpPr>
            <a:xfrm>
              <a:off x="6090686" y="4111267"/>
              <a:ext cx="80558" cy="65892"/>
              <a:chOff x="3743571" y="3547166"/>
              <a:chExt cx="80558" cy="180050"/>
            </a:xfrm>
          </p:grpSpPr>
          <p:cxnSp>
            <p:nvCxnSpPr>
              <p:cNvPr id="1241" name="Straight Connector 1240">
                <a:extLst>
                  <a:ext uri="{FF2B5EF4-FFF2-40B4-BE49-F238E27FC236}">
                    <a16:creationId xmlns:a16="http://schemas.microsoft.com/office/drawing/2014/main" id="{3F28E75A-CEA8-4C79-A999-AABB2A118C8D}"/>
                  </a:ext>
                </a:extLst>
              </p:cNvPr>
              <p:cNvCxnSpPr>
                <a:cxnSpLocks/>
              </p:cNvCxnSpPr>
              <p:nvPr/>
            </p:nvCxnSpPr>
            <p:spPr>
              <a:xfrm>
                <a:off x="3783850" y="3547166"/>
                <a:ext cx="0" cy="175711"/>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42" name="Straight Connector 1241">
                <a:extLst>
                  <a:ext uri="{FF2B5EF4-FFF2-40B4-BE49-F238E27FC236}">
                    <a16:creationId xmlns:a16="http://schemas.microsoft.com/office/drawing/2014/main" id="{FEC6A13C-3600-4049-B1F0-9397AB2BC560}"/>
                  </a:ext>
                </a:extLst>
              </p:cNvPr>
              <p:cNvCxnSpPr/>
              <p:nvPr/>
            </p:nvCxnSpPr>
            <p:spPr>
              <a:xfrm>
                <a:off x="3743571" y="372721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43" name="Straight Connector 1242">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240" name="Oval 1239">
              <a:extLst>
                <a:ext uri="{FF2B5EF4-FFF2-40B4-BE49-F238E27FC236}">
                  <a16:creationId xmlns:a16="http://schemas.microsoft.com/office/drawing/2014/main" id="{BBAD1B1B-EC0E-45D0-BF94-12914B462DE4}"/>
                </a:ext>
              </a:extLst>
            </p:cNvPr>
            <p:cNvSpPr/>
            <p:nvPr/>
          </p:nvSpPr>
          <p:spPr>
            <a:xfrm>
              <a:off x="6096061" y="4115069"/>
              <a:ext cx="71957" cy="611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244" name="Group 1243"/>
          <p:cNvGrpSpPr/>
          <p:nvPr/>
        </p:nvGrpSpPr>
        <p:grpSpPr>
          <a:xfrm>
            <a:off x="9665000" y="3662486"/>
            <a:ext cx="80558" cy="69068"/>
            <a:chOff x="6090686" y="4111269"/>
            <a:chExt cx="80558" cy="69068"/>
          </a:xfrm>
        </p:grpSpPr>
        <p:grpSp>
          <p:nvGrpSpPr>
            <p:cNvPr id="1245" name="Group 1244">
              <a:extLst>
                <a:ext uri="{FF2B5EF4-FFF2-40B4-BE49-F238E27FC236}">
                  <a16:creationId xmlns:a16="http://schemas.microsoft.com/office/drawing/2014/main" id="{95799BFC-B90C-4CA0-B324-BEA4445BAC9A}"/>
                </a:ext>
              </a:extLst>
            </p:cNvPr>
            <p:cNvGrpSpPr/>
            <p:nvPr/>
          </p:nvGrpSpPr>
          <p:grpSpPr>
            <a:xfrm>
              <a:off x="6090686" y="4111269"/>
              <a:ext cx="80558" cy="69068"/>
              <a:chOff x="3743571" y="3547166"/>
              <a:chExt cx="80558" cy="188728"/>
            </a:xfrm>
          </p:grpSpPr>
          <p:cxnSp>
            <p:nvCxnSpPr>
              <p:cNvPr id="1247" name="Straight Connector 1246">
                <a:extLst>
                  <a:ext uri="{FF2B5EF4-FFF2-40B4-BE49-F238E27FC236}">
                    <a16:creationId xmlns:a16="http://schemas.microsoft.com/office/drawing/2014/main" id="{3F28E75A-CEA8-4C79-A999-AABB2A118C8D}"/>
                  </a:ext>
                </a:extLst>
              </p:cNvPr>
              <p:cNvCxnSpPr>
                <a:cxnSpLocks/>
              </p:cNvCxnSpPr>
              <p:nvPr/>
            </p:nvCxnSpPr>
            <p:spPr>
              <a:xfrm>
                <a:off x="3783850" y="3547166"/>
                <a:ext cx="0" cy="175711"/>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48" name="Straight Connector 1247">
                <a:extLst>
                  <a:ext uri="{FF2B5EF4-FFF2-40B4-BE49-F238E27FC236}">
                    <a16:creationId xmlns:a16="http://schemas.microsoft.com/office/drawing/2014/main" id="{FEC6A13C-3600-4049-B1F0-9397AB2BC560}"/>
                  </a:ext>
                </a:extLst>
              </p:cNvPr>
              <p:cNvCxnSpPr/>
              <p:nvPr/>
            </p:nvCxnSpPr>
            <p:spPr>
              <a:xfrm>
                <a:off x="3743571" y="3735894"/>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49" name="Straight Connector 1248">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246" name="Oval 1245">
              <a:extLst>
                <a:ext uri="{FF2B5EF4-FFF2-40B4-BE49-F238E27FC236}">
                  <a16:creationId xmlns:a16="http://schemas.microsoft.com/office/drawing/2014/main" id="{BBAD1B1B-EC0E-45D0-BF94-12914B462DE4}"/>
                </a:ext>
              </a:extLst>
            </p:cNvPr>
            <p:cNvSpPr/>
            <p:nvPr/>
          </p:nvSpPr>
          <p:spPr>
            <a:xfrm>
              <a:off x="6096061" y="4115069"/>
              <a:ext cx="71957" cy="611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35" name="Group 634"/>
          <p:cNvGrpSpPr/>
          <p:nvPr/>
        </p:nvGrpSpPr>
        <p:grpSpPr>
          <a:xfrm>
            <a:off x="7536896" y="4220404"/>
            <a:ext cx="80558" cy="107180"/>
            <a:chOff x="6083810" y="4220404"/>
            <a:chExt cx="80558" cy="107180"/>
          </a:xfrm>
        </p:grpSpPr>
        <p:grpSp>
          <p:nvGrpSpPr>
            <p:cNvPr id="1318" name="Group 1317">
              <a:extLst>
                <a:ext uri="{FF2B5EF4-FFF2-40B4-BE49-F238E27FC236}">
                  <a16:creationId xmlns:a16="http://schemas.microsoft.com/office/drawing/2014/main" id="{95799BFC-B90C-4CA0-B324-BEA4445BAC9A}"/>
                </a:ext>
              </a:extLst>
            </p:cNvPr>
            <p:cNvGrpSpPr/>
            <p:nvPr/>
          </p:nvGrpSpPr>
          <p:grpSpPr>
            <a:xfrm>
              <a:off x="6083810" y="4220404"/>
              <a:ext cx="80558" cy="107180"/>
              <a:chOff x="3743571" y="3547166"/>
              <a:chExt cx="80558" cy="292864"/>
            </a:xfrm>
          </p:grpSpPr>
          <p:cxnSp>
            <p:nvCxnSpPr>
              <p:cNvPr id="1320" name="Straight Connector 1319">
                <a:extLst>
                  <a:ext uri="{FF2B5EF4-FFF2-40B4-BE49-F238E27FC236}">
                    <a16:creationId xmlns:a16="http://schemas.microsoft.com/office/drawing/2014/main" id="{3F28E75A-CEA8-4C79-A999-AABB2A118C8D}"/>
                  </a:ext>
                </a:extLst>
              </p:cNvPr>
              <p:cNvCxnSpPr>
                <a:cxnSpLocks/>
              </p:cNvCxnSpPr>
              <p:nvPr/>
            </p:nvCxnSpPr>
            <p:spPr>
              <a:xfrm>
                <a:off x="3783850" y="3547166"/>
                <a:ext cx="0" cy="288232"/>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21" name="Straight Connector 1320">
                <a:extLst>
                  <a:ext uri="{FF2B5EF4-FFF2-40B4-BE49-F238E27FC236}">
                    <a16:creationId xmlns:a16="http://schemas.microsoft.com/office/drawing/2014/main" id="{FEC6A13C-3600-4049-B1F0-9397AB2BC560}"/>
                  </a:ext>
                </a:extLst>
              </p:cNvPr>
              <p:cNvCxnSpPr/>
              <p:nvPr/>
            </p:nvCxnSpPr>
            <p:spPr>
              <a:xfrm>
                <a:off x="3743571" y="3840030"/>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22" name="Straight Connector 1321">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323" name="Oval 1322">
              <a:extLst>
                <a:ext uri="{FF2B5EF4-FFF2-40B4-BE49-F238E27FC236}">
                  <a16:creationId xmlns:a16="http://schemas.microsoft.com/office/drawing/2014/main" id="{BBAD1B1B-EC0E-45D0-BF94-12914B462DE4}"/>
                </a:ext>
              </a:extLst>
            </p:cNvPr>
            <p:cNvSpPr/>
            <p:nvPr/>
          </p:nvSpPr>
          <p:spPr>
            <a:xfrm>
              <a:off x="6089185" y="4241648"/>
              <a:ext cx="71957" cy="6114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24" name="Group 1323"/>
          <p:cNvGrpSpPr/>
          <p:nvPr/>
        </p:nvGrpSpPr>
        <p:grpSpPr>
          <a:xfrm>
            <a:off x="7750196" y="4355336"/>
            <a:ext cx="80558" cy="107180"/>
            <a:chOff x="6083810" y="4220404"/>
            <a:chExt cx="80558" cy="107180"/>
          </a:xfrm>
        </p:grpSpPr>
        <p:grpSp>
          <p:nvGrpSpPr>
            <p:cNvPr id="1325" name="Group 1324">
              <a:extLst>
                <a:ext uri="{FF2B5EF4-FFF2-40B4-BE49-F238E27FC236}">
                  <a16:creationId xmlns:a16="http://schemas.microsoft.com/office/drawing/2014/main" id="{95799BFC-B90C-4CA0-B324-BEA4445BAC9A}"/>
                </a:ext>
              </a:extLst>
            </p:cNvPr>
            <p:cNvGrpSpPr/>
            <p:nvPr/>
          </p:nvGrpSpPr>
          <p:grpSpPr>
            <a:xfrm>
              <a:off x="6083810" y="4220404"/>
              <a:ext cx="80558" cy="107180"/>
              <a:chOff x="3743571" y="3547166"/>
              <a:chExt cx="80558" cy="292864"/>
            </a:xfrm>
          </p:grpSpPr>
          <p:cxnSp>
            <p:nvCxnSpPr>
              <p:cNvPr id="1327" name="Straight Connector 1326">
                <a:extLst>
                  <a:ext uri="{FF2B5EF4-FFF2-40B4-BE49-F238E27FC236}">
                    <a16:creationId xmlns:a16="http://schemas.microsoft.com/office/drawing/2014/main" id="{3F28E75A-CEA8-4C79-A999-AABB2A118C8D}"/>
                  </a:ext>
                </a:extLst>
              </p:cNvPr>
              <p:cNvCxnSpPr>
                <a:cxnSpLocks/>
              </p:cNvCxnSpPr>
              <p:nvPr/>
            </p:nvCxnSpPr>
            <p:spPr>
              <a:xfrm>
                <a:off x="3783850" y="3547166"/>
                <a:ext cx="0" cy="288232"/>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28" name="Straight Connector 1327">
                <a:extLst>
                  <a:ext uri="{FF2B5EF4-FFF2-40B4-BE49-F238E27FC236}">
                    <a16:creationId xmlns:a16="http://schemas.microsoft.com/office/drawing/2014/main" id="{FEC6A13C-3600-4049-B1F0-9397AB2BC560}"/>
                  </a:ext>
                </a:extLst>
              </p:cNvPr>
              <p:cNvCxnSpPr/>
              <p:nvPr/>
            </p:nvCxnSpPr>
            <p:spPr>
              <a:xfrm>
                <a:off x="3743571" y="3840030"/>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29" name="Straight Connector 1328">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326" name="Oval 1325">
              <a:extLst>
                <a:ext uri="{FF2B5EF4-FFF2-40B4-BE49-F238E27FC236}">
                  <a16:creationId xmlns:a16="http://schemas.microsoft.com/office/drawing/2014/main" id="{BBAD1B1B-EC0E-45D0-BF94-12914B462DE4}"/>
                </a:ext>
              </a:extLst>
            </p:cNvPr>
            <p:cNvSpPr/>
            <p:nvPr/>
          </p:nvSpPr>
          <p:spPr>
            <a:xfrm>
              <a:off x="6089185" y="4248000"/>
              <a:ext cx="71957" cy="6114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30" name="Group 1329"/>
          <p:cNvGrpSpPr/>
          <p:nvPr/>
        </p:nvGrpSpPr>
        <p:grpSpPr>
          <a:xfrm>
            <a:off x="7963797" y="4453744"/>
            <a:ext cx="80558" cy="107180"/>
            <a:chOff x="6083810" y="4220404"/>
            <a:chExt cx="80558" cy="107180"/>
          </a:xfrm>
        </p:grpSpPr>
        <p:grpSp>
          <p:nvGrpSpPr>
            <p:cNvPr id="1331" name="Group 1330">
              <a:extLst>
                <a:ext uri="{FF2B5EF4-FFF2-40B4-BE49-F238E27FC236}">
                  <a16:creationId xmlns:a16="http://schemas.microsoft.com/office/drawing/2014/main" id="{95799BFC-B90C-4CA0-B324-BEA4445BAC9A}"/>
                </a:ext>
              </a:extLst>
            </p:cNvPr>
            <p:cNvGrpSpPr/>
            <p:nvPr/>
          </p:nvGrpSpPr>
          <p:grpSpPr>
            <a:xfrm>
              <a:off x="6083810" y="4220404"/>
              <a:ext cx="80558" cy="107180"/>
              <a:chOff x="3743571" y="3547166"/>
              <a:chExt cx="80558" cy="292864"/>
            </a:xfrm>
          </p:grpSpPr>
          <p:cxnSp>
            <p:nvCxnSpPr>
              <p:cNvPr id="1333" name="Straight Connector 1332">
                <a:extLst>
                  <a:ext uri="{FF2B5EF4-FFF2-40B4-BE49-F238E27FC236}">
                    <a16:creationId xmlns:a16="http://schemas.microsoft.com/office/drawing/2014/main" id="{3F28E75A-CEA8-4C79-A999-AABB2A118C8D}"/>
                  </a:ext>
                </a:extLst>
              </p:cNvPr>
              <p:cNvCxnSpPr>
                <a:cxnSpLocks/>
              </p:cNvCxnSpPr>
              <p:nvPr/>
            </p:nvCxnSpPr>
            <p:spPr>
              <a:xfrm>
                <a:off x="3783850" y="3547166"/>
                <a:ext cx="0" cy="288232"/>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34" name="Straight Connector 1333">
                <a:extLst>
                  <a:ext uri="{FF2B5EF4-FFF2-40B4-BE49-F238E27FC236}">
                    <a16:creationId xmlns:a16="http://schemas.microsoft.com/office/drawing/2014/main" id="{FEC6A13C-3600-4049-B1F0-9397AB2BC560}"/>
                  </a:ext>
                </a:extLst>
              </p:cNvPr>
              <p:cNvCxnSpPr/>
              <p:nvPr/>
            </p:nvCxnSpPr>
            <p:spPr>
              <a:xfrm>
                <a:off x="3743571" y="3840030"/>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35" name="Straight Connector 1334">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332" name="Oval 1331">
              <a:extLst>
                <a:ext uri="{FF2B5EF4-FFF2-40B4-BE49-F238E27FC236}">
                  <a16:creationId xmlns:a16="http://schemas.microsoft.com/office/drawing/2014/main" id="{BBAD1B1B-EC0E-45D0-BF94-12914B462DE4}"/>
                </a:ext>
              </a:extLst>
            </p:cNvPr>
            <p:cNvSpPr/>
            <p:nvPr/>
          </p:nvSpPr>
          <p:spPr>
            <a:xfrm>
              <a:off x="6089185" y="4244824"/>
              <a:ext cx="71957" cy="6114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36" name="Group 1335"/>
          <p:cNvGrpSpPr/>
          <p:nvPr/>
        </p:nvGrpSpPr>
        <p:grpSpPr>
          <a:xfrm>
            <a:off x="8174573" y="4533096"/>
            <a:ext cx="80558" cy="107180"/>
            <a:chOff x="6083810" y="4220404"/>
            <a:chExt cx="80558" cy="107180"/>
          </a:xfrm>
        </p:grpSpPr>
        <p:grpSp>
          <p:nvGrpSpPr>
            <p:cNvPr id="1337" name="Group 1336">
              <a:extLst>
                <a:ext uri="{FF2B5EF4-FFF2-40B4-BE49-F238E27FC236}">
                  <a16:creationId xmlns:a16="http://schemas.microsoft.com/office/drawing/2014/main" id="{95799BFC-B90C-4CA0-B324-BEA4445BAC9A}"/>
                </a:ext>
              </a:extLst>
            </p:cNvPr>
            <p:cNvGrpSpPr/>
            <p:nvPr/>
          </p:nvGrpSpPr>
          <p:grpSpPr>
            <a:xfrm>
              <a:off x="6083810" y="4220404"/>
              <a:ext cx="80558" cy="107180"/>
              <a:chOff x="3743571" y="3547166"/>
              <a:chExt cx="80558" cy="292864"/>
            </a:xfrm>
          </p:grpSpPr>
          <p:cxnSp>
            <p:nvCxnSpPr>
              <p:cNvPr id="1339" name="Straight Connector 1338">
                <a:extLst>
                  <a:ext uri="{FF2B5EF4-FFF2-40B4-BE49-F238E27FC236}">
                    <a16:creationId xmlns:a16="http://schemas.microsoft.com/office/drawing/2014/main" id="{3F28E75A-CEA8-4C79-A999-AABB2A118C8D}"/>
                  </a:ext>
                </a:extLst>
              </p:cNvPr>
              <p:cNvCxnSpPr>
                <a:cxnSpLocks/>
              </p:cNvCxnSpPr>
              <p:nvPr/>
            </p:nvCxnSpPr>
            <p:spPr>
              <a:xfrm>
                <a:off x="3783850" y="3547166"/>
                <a:ext cx="0" cy="288232"/>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40" name="Straight Connector 1339">
                <a:extLst>
                  <a:ext uri="{FF2B5EF4-FFF2-40B4-BE49-F238E27FC236}">
                    <a16:creationId xmlns:a16="http://schemas.microsoft.com/office/drawing/2014/main" id="{FEC6A13C-3600-4049-B1F0-9397AB2BC560}"/>
                  </a:ext>
                </a:extLst>
              </p:cNvPr>
              <p:cNvCxnSpPr/>
              <p:nvPr/>
            </p:nvCxnSpPr>
            <p:spPr>
              <a:xfrm>
                <a:off x="3743571" y="3840030"/>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41" name="Straight Connector 1340">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338" name="Oval 1337">
              <a:extLst>
                <a:ext uri="{FF2B5EF4-FFF2-40B4-BE49-F238E27FC236}">
                  <a16:creationId xmlns:a16="http://schemas.microsoft.com/office/drawing/2014/main" id="{BBAD1B1B-EC0E-45D0-BF94-12914B462DE4}"/>
                </a:ext>
              </a:extLst>
            </p:cNvPr>
            <p:cNvSpPr/>
            <p:nvPr/>
          </p:nvSpPr>
          <p:spPr>
            <a:xfrm>
              <a:off x="6089185" y="4244824"/>
              <a:ext cx="71957" cy="6114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42" name="Group 1341"/>
          <p:cNvGrpSpPr/>
          <p:nvPr/>
        </p:nvGrpSpPr>
        <p:grpSpPr>
          <a:xfrm>
            <a:off x="8389533" y="4580688"/>
            <a:ext cx="80558" cy="107180"/>
            <a:chOff x="6083810" y="4220404"/>
            <a:chExt cx="80558" cy="107180"/>
          </a:xfrm>
        </p:grpSpPr>
        <p:grpSp>
          <p:nvGrpSpPr>
            <p:cNvPr id="1343" name="Group 1342">
              <a:extLst>
                <a:ext uri="{FF2B5EF4-FFF2-40B4-BE49-F238E27FC236}">
                  <a16:creationId xmlns:a16="http://schemas.microsoft.com/office/drawing/2014/main" id="{95799BFC-B90C-4CA0-B324-BEA4445BAC9A}"/>
                </a:ext>
              </a:extLst>
            </p:cNvPr>
            <p:cNvGrpSpPr/>
            <p:nvPr/>
          </p:nvGrpSpPr>
          <p:grpSpPr>
            <a:xfrm>
              <a:off x="6083810" y="4220404"/>
              <a:ext cx="80558" cy="107180"/>
              <a:chOff x="3743571" y="3547166"/>
              <a:chExt cx="80558" cy="292864"/>
            </a:xfrm>
          </p:grpSpPr>
          <p:cxnSp>
            <p:nvCxnSpPr>
              <p:cNvPr id="1345" name="Straight Connector 1344">
                <a:extLst>
                  <a:ext uri="{FF2B5EF4-FFF2-40B4-BE49-F238E27FC236}">
                    <a16:creationId xmlns:a16="http://schemas.microsoft.com/office/drawing/2014/main" id="{3F28E75A-CEA8-4C79-A999-AABB2A118C8D}"/>
                  </a:ext>
                </a:extLst>
              </p:cNvPr>
              <p:cNvCxnSpPr>
                <a:cxnSpLocks/>
              </p:cNvCxnSpPr>
              <p:nvPr/>
            </p:nvCxnSpPr>
            <p:spPr>
              <a:xfrm>
                <a:off x="3783850" y="3547166"/>
                <a:ext cx="0" cy="288232"/>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46" name="Straight Connector 1345">
                <a:extLst>
                  <a:ext uri="{FF2B5EF4-FFF2-40B4-BE49-F238E27FC236}">
                    <a16:creationId xmlns:a16="http://schemas.microsoft.com/office/drawing/2014/main" id="{FEC6A13C-3600-4049-B1F0-9397AB2BC560}"/>
                  </a:ext>
                </a:extLst>
              </p:cNvPr>
              <p:cNvCxnSpPr/>
              <p:nvPr/>
            </p:nvCxnSpPr>
            <p:spPr>
              <a:xfrm>
                <a:off x="3743571" y="3840030"/>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47" name="Straight Connector 1346">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344" name="Oval 1343">
              <a:extLst>
                <a:ext uri="{FF2B5EF4-FFF2-40B4-BE49-F238E27FC236}">
                  <a16:creationId xmlns:a16="http://schemas.microsoft.com/office/drawing/2014/main" id="{BBAD1B1B-EC0E-45D0-BF94-12914B462DE4}"/>
                </a:ext>
              </a:extLst>
            </p:cNvPr>
            <p:cNvSpPr/>
            <p:nvPr/>
          </p:nvSpPr>
          <p:spPr>
            <a:xfrm>
              <a:off x="6089185" y="4244824"/>
              <a:ext cx="71957" cy="6114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48" name="Group 1347"/>
          <p:cNvGrpSpPr/>
          <p:nvPr/>
        </p:nvGrpSpPr>
        <p:grpSpPr>
          <a:xfrm>
            <a:off x="8604223" y="4626695"/>
            <a:ext cx="80558" cy="111944"/>
            <a:chOff x="6083810" y="4220407"/>
            <a:chExt cx="80558" cy="111944"/>
          </a:xfrm>
        </p:grpSpPr>
        <p:grpSp>
          <p:nvGrpSpPr>
            <p:cNvPr id="1349" name="Group 1348">
              <a:extLst>
                <a:ext uri="{FF2B5EF4-FFF2-40B4-BE49-F238E27FC236}">
                  <a16:creationId xmlns:a16="http://schemas.microsoft.com/office/drawing/2014/main" id="{95799BFC-B90C-4CA0-B324-BEA4445BAC9A}"/>
                </a:ext>
              </a:extLst>
            </p:cNvPr>
            <p:cNvGrpSpPr/>
            <p:nvPr/>
          </p:nvGrpSpPr>
          <p:grpSpPr>
            <a:xfrm>
              <a:off x="6083810" y="4220407"/>
              <a:ext cx="80558" cy="111944"/>
              <a:chOff x="3743571" y="3547166"/>
              <a:chExt cx="80558" cy="305881"/>
            </a:xfrm>
          </p:grpSpPr>
          <p:cxnSp>
            <p:nvCxnSpPr>
              <p:cNvPr id="1351" name="Straight Connector 1350">
                <a:extLst>
                  <a:ext uri="{FF2B5EF4-FFF2-40B4-BE49-F238E27FC236}">
                    <a16:creationId xmlns:a16="http://schemas.microsoft.com/office/drawing/2014/main" id="{3F28E75A-CEA8-4C79-A999-AABB2A118C8D}"/>
                  </a:ext>
                </a:extLst>
              </p:cNvPr>
              <p:cNvCxnSpPr>
                <a:cxnSpLocks/>
              </p:cNvCxnSpPr>
              <p:nvPr/>
            </p:nvCxnSpPr>
            <p:spPr>
              <a:xfrm>
                <a:off x="3783850" y="3547166"/>
                <a:ext cx="0" cy="288232"/>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52" name="Straight Connector 1351">
                <a:extLst>
                  <a:ext uri="{FF2B5EF4-FFF2-40B4-BE49-F238E27FC236}">
                    <a16:creationId xmlns:a16="http://schemas.microsoft.com/office/drawing/2014/main" id="{FEC6A13C-3600-4049-B1F0-9397AB2BC560}"/>
                  </a:ext>
                </a:extLst>
              </p:cNvPr>
              <p:cNvCxnSpPr/>
              <p:nvPr/>
            </p:nvCxnSpPr>
            <p:spPr>
              <a:xfrm>
                <a:off x="3743571" y="3853047"/>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53" name="Straight Connector 1352">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350" name="Oval 1349">
              <a:extLst>
                <a:ext uri="{FF2B5EF4-FFF2-40B4-BE49-F238E27FC236}">
                  <a16:creationId xmlns:a16="http://schemas.microsoft.com/office/drawing/2014/main" id="{BBAD1B1B-EC0E-45D0-BF94-12914B462DE4}"/>
                </a:ext>
              </a:extLst>
            </p:cNvPr>
            <p:cNvSpPr/>
            <p:nvPr/>
          </p:nvSpPr>
          <p:spPr>
            <a:xfrm>
              <a:off x="6089185" y="4244824"/>
              <a:ext cx="71957" cy="6114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54" name="Group 1353"/>
          <p:cNvGrpSpPr/>
          <p:nvPr/>
        </p:nvGrpSpPr>
        <p:grpSpPr>
          <a:xfrm>
            <a:off x="8816493" y="4706047"/>
            <a:ext cx="80558" cy="111944"/>
            <a:chOff x="6083810" y="4220407"/>
            <a:chExt cx="80558" cy="111944"/>
          </a:xfrm>
        </p:grpSpPr>
        <p:grpSp>
          <p:nvGrpSpPr>
            <p:cNvPr id="1355" name="Group 1354">
              <a:extLst>
                <a:ext uri="{FF2B5EF4-FFF2-40B4-BE49-F238E27FC236}">
                  <a16:creationId xmlns:a16="http://schemas.microsoft.com/office/drawing/2014/main" id="{95799BFC-B90C-4CA0-B324-BEA4445BAC9A}"/>
                </a:ext>
              </a:extLst>
            </p:cNvPr>
            <p:cNvGrpSpPr/>
            <p:nvPr/>
          </p:nvGrpSpPr>
          <p:grpSpPr>
            <a:xfrm>
              <a:off x="6083810" y="4220407"/>
              <a:ext cx="80558" cy="111944"/>
              <a:chOff x="3743571" y="3547166"/>
              <a:chExt cx="80558" cy="305881"/>
            </a:xfrm>
          </p:grpSpPr>
          <p:cxnSp>
            <p:nvCxnSpPr>
              <p:cNvPr id="1357" name="Straight Connector 1356">
                <a:extLst>
                  <a:ext uri="{FF2B5EF4-FFF2-40B4-BE49-F238E27FC236}">
                    <a16:creationId xmlns:a16="http://schemas.microsoft.com/office/drawing/2014/main" id="{3F28E75A-CEA8-4C79-A999-AABB2A118C8D}"/>
                  </a:ext>
                </a:extLst>
              </p:cNvPr>
              <p:cNvCxnSpPr>
                <a:cxnSpLocks/>
              </p:cNvCxnSpPr>
              <p:nvPr/>
            </p:nvCxnSpPr>
            <p:spPr>
              <a:xfrm>
                <a:off x="3783850" y="3547166"/>
                <a:ext cx="0" cy="288232"/>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58" name="Straight Connector 1357">
                <a:extLst>
                  <a:ext uri="{FF2B5EF4-FFF2-40B4-BE49-F238E27FC236}">
                    <a16:creationId xmlns:a16="http://schemas.microsoft.com/office/drawing/2014/main" id="{FEC6A13C-3600-4049-B1F0-9397AB2BC560}"/>
                  </a:ext>
                </a:extLst>
              </p:cNvPr>
              <p:cNvCxnSpPr/>
              <p:nvPr/>
            </p:nvCxnSpPr>
            <p:spPr>
              <a:xfrm>
                <a:off x="3743571" y="3853047"/>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59" name="Straight Connector 1358">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356" name="Oval 1355">
              <a:extLst>
                <a:ext uri="{FF2B5EF4-FFF2-40B4-BE49-F238E27FC236}">
                  <a16:creationId xmlns:a16="http://schemas.microsoft.com/office/drawing/2014/main" id="{BBAD1B1B-EC0E-45D0-BF94-12914B462DE4}"/>
                </a:ext>
              </a:extLst>
            </p:cNvPr>
            <p:cNvSpPr/>
            <p:nvPr/>
          </p:nvSpPr>
          <p:spPr>
            <a:xfrm>
              <a:off x="6089185" y="4248000"/>
              <a:ext cx="71957" cy="6114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60" name="Group 1359"/>
          <p:cNvGrpSpPr/>
          <p:nvPr/>
        </p:nvGrpSpPr>
        <p:grpSpPr>
          <a:xfrm>
            <a:off x="9029009" y="4819009"/>
            <a:ext cx="80558" cy="111944"/>
            <a:chOff x="6083810" y="4220407"/>
            <a:chExt cx="80558" cy="111944"/>
          </a:xfrm>
        </p:grpSpPr>
        <p:grpSp>
          <p:nvGrpSpPr>
            <p:cNvPr id="1361" name="Group 1360">
              <a:extLst>
                <a:ext uri="{FF2B5EF4-FFF2-40B4-BE49-F238E27FC236}">
                  <a16:creationId xmlns:a16="http://schemas.microsoft.com/office/drawing/2014/main" id="{95799BFC-B90C-4CA0-B324-BEA4445BAC9A}"/>
                </a:ext>
              </a:extLst>
            </p:cNvPr>
            <p:cNvGrpSpPr/>
            <p:nvPr/>
          </p:nvGrpSpPr>
          <p:grpSpPr>
            <a:xfrm>
              <a:off x="6083810" y="4220407"/>
              <a:ext cx="80558" cy="111944"/>
              <a:chOff x="3743571" y="3547166"/>
              <a:chExt cx="80558" cy="305881"/>
            </a:xfrm>
          </p:grpSpPr>
          <p:cxnSp>
            <p:nvCxnSpPr>
              <p:cNvPr id="1363" name="Straight Connector 1362">
                <a:extLst>
                  <a:ext uri="{FF2B5EF4-FFF2-40B4-BE49-F238E27FC236}">
                    <a16:creationId xmlns:a16="http://schemas.microsoft.com/office/drawing/2014/main" id="{3F28E75A-CEA8-4C79-A999-AABB2A118C8D}"/>
                  </a:ext>
                </a:extLst>
              </p:cNvPr>
              <p:cNvCxnSpPr>
                <a:cxnSpLocks/>
              </p:cNvCxnSpPr>
              <p:nvPr/>
            </p:nvCxnSpPr>
            <p:spPr>
              <a:xfrm>
                <a:off x="3783850" y="3547166"/>
                <a:ext cx="0" cy="288232"/>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64" name="Straight Connector 1363">
                <a:extLst>
                  <a:ext uri="{FF2B5EF4-FFF2-40B4-BE49-F238E27FC236}">
                    <a16:creationId xmlns:a16="http://schemas.microsoft.com/office/drawing/2014/main" id="{FEC6A13C-3600-4049-B1F0-9397AB2BC560}"/>
                  </a:ext>
                </a:extLst>
              </p:cNvPr>
              <p:cNvCxnSpPr/>
              <p:nvPr/>
            </p:nvCxnSpPr>
            <p:spPr>
              <a:xfrm>
                <a:off x="3743571" y="3853047"/>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65" name="Straight Connector 1364">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362" name="Oval 1361">
              <a:extLst>
                <a:ext uri="{FF2B5EF4-FFF2-40B4-BE49-F238E27FC236}">
                  <a16:creationId xmlns:a16="http://schemas.microsoft.com/office/drawing/2014/main" id="{BBAD1B1B-EC0E-45D0-BF94-12914B462DE4}"/>
                </a:ext>
              </a:extLst>
            </p:cNvPr>
            <p:cNvSpPr/>
            <p:nvPr/>
          </p:nvSpPr>
          <p:spPr>
            <a:xfrm>
              <a:off x="6089185" y="4248000"/>
              <a:ext cx="71957" cy="6114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66" name="Group 1365"/>
          <p:cNvGrpSpPr/>
          <p:nvPr/>
        </p:nvGrpSpPr>
        <p:grpSpPr>
          <a:xfrm>
            <a:off x="9239362" y="4963888"/>
            <a:ext cx="80558" cy="111944"/>
            <a:chOff x="6083810" y="4220407"/>
            <a:chExt cx="80558" cy="111944"/>
          </a:xfrm>
        </p:grpSpPr>
        <p:grpSp>
          <p:nvGrpSpPr>
            <p:cNvPr id="1367" name="Group 1366">
              <a:extLst>
                <a:ext uri="{FF2B5EF4-FFF2-40B4-BE49-F238E27FC236}">
                  <a16:creationId xmlns:a16="http://schemas.microsoft.com/office/drawing/2014/main" id="{95799BFC-B90C-4CA0-B324-BEA4445BAC9A}"/>
                </a:ext>
              </a:extLst>
            </p:cNvPr>
            <p:cNvGrpSpPr/>
            <p:nvPr/>
          </p:nvGrpSpPr>
          <p:grpSpPr>
            <a:xfrm>
              <a:off x="6083810" y="4220407"/>
              <a:ext cx="80558" cy="111944"/>
              <a:chOff x="3743571" y="3547166"/>
              <a:chExt cx="80558" cy="305881"/>
            </a:xfrm>
          </p:grpSpPr>
          <p:cxnSp>
            <p:nvCxnSpPr>
              <p:cNvPr id="1369" name="Straight Connector 1368">
                <a:extLst>
                  <a:ext uri="{FF2B5EF4-FFF2-40B4-BE49-F238E27FC236}">
                    <a16:creationId xmlns:a16="http://schemas.microsoft.com/office/drawing/2014/main" id="{3F28E75A-CEA8-4C79-A999-AABB2A118C8D}"/>
                  </a:ext>
                </a:extLst>
              </p:cNvPr>
              <p:cNvCxnSpPr>
                <a:cxnSpLocks/>
              </p:cNvCxnSpPr>
              <p:nvPr/>
            </p:nvCxnSpPr>
            <p:spPr>
              <a:xfrm>
                <a:off x="3783850" y="3547166"/>
                <a:ext cx="0" cy="288232"/>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70" name="Straight Connector 1369">
                <a:extLst>
                  <a:ext uri="{FF2B5EF4-FFF2-40B4-BE49-F238E27FC236}">
                    <a16:creationId xmlns:a16="http://schemas.microsoft.com/office/drawing/2014/main" id="{FEC6A13C-3600-4049-B1F0-9397AB2BC560}"/>
                  </a:ext>
                </a:extLst>
              </p:cNvPr>
              <p:cNvCxnSpPr/>
              <p:nvPr/>
            </p:nvCxnSpPr>
            <p:spPr>
              <a:xfrm>
                <a:off x="3743571" y="3853047"/>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71" name="Straight Connector 1370">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368" name="Oval 1367">
              <a:extLst>
                <a:ext uri="{FF2B5EF4-FFF2-40B4-BE49-F238E27FC236}">
                  <a16:creationId xmlns:a16="http://schemas.microsoft.com/office/drawing/2014/main" id="{BBAD1B1B-EC0E-45D0-BF94-12914B462DE4}"/>
                </a:ext>
              </a:extLst>
            </p:cNvPr>
            <p:cNvSpPr/>
            <p:nvPr/>
          </p:nvSpPr>
          <p:spPr>
            <a:xfrm>
              <a:off x="6089185" y="4244824"/>
              <a:ext cx="71957" cy="6114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72" name="Group 1371"/>
          <p:cNvGrpSpPr/>
          <p:nvPr/>
        </p:nvGrpSpPr>
        <p:grpSpPr>
          <a:xfrm>
            <a:off x="9453853" y="5014658"/>
            <a:ext cx="80558" cy="118296"/>
            <a:chOff x="6083810" y="4220409"/>
            <a:chExt cx="80558" cy="118296"/>
          </a:xfrm>
        </p:grpSpPr>
        <p:grpSp>
          <p:nvGrpSpPr>
            <p:cNvPr id="1373" name="Group 1372">
              <a:extLst>
                <a:ext uri="{FF2B5EF4-FFF2-40B4-BE49-F238E27FC236}">
                  <a16:creationId xmlns:a16="http://schemas.microsoft.com/office/drawing/2014/main" id="{95799BFC-B90C-4CA0-B324-BEA4445BAC9A}"/>
                </a:ext>
              </a:extLst>
            </p:cNvPr>
            <p:cNvGrpSpPr/>
            <p:nvPr/>
          </p:nvGrpSpPr>
          <p:grpSpPr>
            <a:xfrm>
              <a:off x="6083810" y="4220409"/>
              <a:ext cx="80558" cy="118296"/>
              <a:chOff x="3743571" y="3547166"/>
              <a:chExt cx="80558" cy="323237"/>
            </a:xfrm>
          </p:grpSpPr>
          <p:cxnSp>
            <p:nvCxnSpPr>
              <p:cNvPr id="1375" name="Straight Connector 1374">
                <a:extLst>
                  <a:ext uri="{FF2B5EF4-FFF2-40B4-BE49-F238E27FC236}">
                    <a16:creationId xmlns:a16="http://schemas.microsoft.com/office/drawing/2014/main" id="{3F28E75A-CEA8-4C79-A999-AABB2A118C8D}"/>
                  </a:ext>
                </a:extLst>
              </p:cNvPr>
              <p:cNvCxnSpPr>
                <a:cxnSpLocks/>
              </p:cNvCxnSpPr>
              <p:nvPr/>
            </p:nvCxnSpPr>
            <p:spPr>
              <a:xfrm>
                <a:off x="3783850" y="3547166"/>
                <a:ext cx="0" cy="322543"/>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76" name="Straight Connector 1375">
                <a:extLst>
                  <a:ext uri="{FF2B5EF4-FFF2-40B4-BE49-F238E27FC236}">
                    <a16:creationId xmlns:a16="http://schemas.microsoft.com/office/drawing/2014/main" id="{FEC6A13C-3600-4049-B1F0-9397AB2BC560}"/>
                  </a:ext>
                </a:extLst>
              </p:cNvPr>
              <p:cNvCxnSpPr/>
              <p:nvPr/>
            </p:nvCxnSpPr>
            <p:spPr>
              <a:xfrm>
                <a:off x="3743571" y="3870403"/>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77" name="Straight Connector 1376">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374" name="Oval 1373">
              <a:extLst>
                <a:ext uri="{FF2B5EF4-FFF2-40B4-BE49-F238E27FC236}">
                  <a16:creationId xmlns:a16="http://schemas.microsoft.com/office/drawing/2014/main" id="{BBAD1B1B-EC0E-45D0-BF94-12914B462DE4}"/>
                </a:ext>
              </a:extLst>
            </p:cNvPr>
            <p:cNvSpPr/>
            <p:nvPr/>
          </p:nvSpPr>
          <p:spPr>
            <a:xfrm>
              <a:off x="6089185" y="4251176"/>
              <a:ext cx="71957" cy="6114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78" name="Group 1377"/>
          <p:cNvGrpSpPr/>
          <p:nvPr/>
        </p:nvGrpSpPr>
        <p:grpSpPr>
          <a:xfrm>
            <a:off x="9665000" y="5037405"/>
            <a:ext cx="80558" cy="123060"/>
            <a:chOff x="6083810" y="4220409"/>
            <a:chExt cx="80558" cy="123060"/>
          </a:xfrm>
        </p:grpSpPr>
        <p:grpSp>
          <p:nvGrpSpPr>
            <p:cNvPr id="1379" name="Group 1378">
              <a:extLst>
                <a:ext uri="{FF2B5EF4-FFF2-40B4-BE49-F238E27FC236}">
                  <a16:creationId xmlns:a16="http://schemas.microsoft.com/office/drawing/2014/main" id="{95799BFC-B90C-4CA0-B324-BEA4445BAC9A}"/>
                </a:ext>
              </a:extLst>
            </p:cNvPr>
            <p:cNvGrpSpPr/>
            <p:nvPr/>
          </p:nvGrpSpPr>
          <p:grpSpPr>
            <a:xfrm>
              <a:off x="6083810" y="4220409"/>
              <a:ext cx="80558" cy="123060"/>
              <a:chOff x="3743571" y="3547166"/>
              <a:chExt cx="80558" cy="336254"/>
            </a:xfrm>
          </p:grpSpPr>
          <p:cxnSp>
            <p:nvCxnSpPr>
              <p:cNvPr id="1381" name="Straight Connector 1380">
                <a:extLst>
                  <a:ext uri="{FF2B5EF4-FFF2-40B4-BE49-F238E27FC236}">
                    <a16:creationId xmlns:a16="http://schemas.microsoft.com/office/drawing/2014/main" id="{3F28E75A-CEA8-4C79-A999-AABB2A118C8D}"/>
                  </a:ext>
                </a:extLst>
              </p:cNvPr>
              <p:cNvCxnSpPr>
                <a:cxnSpLocks/>
              </p:cNvCxnSpPr>
              <p:nvPr/>
            </p:nvCxnSpPr>
            <p:spPr>
              <a:xfrm>
                <a:off x="3783850" y="3547166"/>
                <a:ext cx="0" cy="336254"/>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82" name="Straight Connector 1381">
                <a:extLst>
                  <a:ext uri="{FF2B5EF4-FFF2-40B4-BE49-F238E27FC236}">
                    <a16:creationId xmlns:a16="http://schemas.microsoft.com/office/drawing/2014/main" id="{FEC6A13C-3600-4049-B1F0-9397AB2BC560}"/>
                  </a:ext>
                </a:extLst>
              </p:cNvPr>
              <p:cNvCxnSpPr/>
              <p:nvPr/>
            </p:nvCxnSpPr>
            <p:spPr>
              <a:xfrm>
                <a:off x="3743571" y="3883420"/>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83" name="Straight Connector 1382">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380" name="Oval 1379">
              <a:extLst>
                <a:ext uri="{FF2B5EF4-FFF2-40B4-BE49-F238E27FC236}">
                  <a16:creationId xmlns:a16="http://schemas.microsoft.com/office/drawing/2014/main" id="{BBAD1B1B-EC0E-45D0-BF94-12914B462DE4}"/>
                </a:ext>
              </a:extLst>
            </p:cNvPr>
            <p:cNvSpPr/>
            <p:nvPr/>
          </p:nvSpPr>
          <p:spPr>
            <a:xfrm>
              <a:off x="6089185" y="4254352"/>
              <a:ext cx="71957" cy="6114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13" name="Group 612"/>
          <p:cNvGrpSpPr/>
          <p:nvPr/>
        </p:nvGrpSpPr>
        <p:grpSpPr>
          <a:xfrm>
            <a:off x="7536896" y="4111265"/>
            <a:ext cx="80558" cy="64950"/>
            <a:chOff x="6090686" y="4111265"/>
            <a:chExt cx="80558" cy="64950"/>
          </a:xfrm>
        </p:grpSpPr>
        <p:grpSp>
          <p:nvGrpSpPr>
            <p:cNvPr id="1143" name="Group 1142">
              <a:extLst>
                <a:ext uri="{FF2B5EF4-FFF2-40B4-BE49-F238E27FC236}">
                  <a16:creationId xmlns:a16="http://schemas.microsoft.com/office/drawing/2014/main" id="{95799BFC-B90C-4CA0-B324-BEA4445BAC9A}"/>
                </a:ext>
              </a:extLst>
            </p:cNvPr>
            <p:cNvGrpSpPr/>
            <p:nvPr/>
          </p:nvGrpSpPr>
          <p:grpSpPr>
            <a:xfrm>
              <a:off x="6090686" y="4111265"/>
              <a:ext cx="80558" cy="64304"/>
              <a:chOff x="3743571" y="3547166"/>
              <a:chExt cx="80558" cy="175711"/>
            </a:xfrm>
          </p:grpSpPr>
          <p:cxnSp>
            <p:nvCxnSpPr>
              <p:cNvPr id="1145" name="Straight Connector 1144">
                <a:extLst>
                  <a:ext uri="{FF2B5EF4-FFF2-40B4-BE49-F238E27FC236}">
                    <a16:creationId xmlns:a16="http://schemas.microsoft.com/office/drawing/2014/main" id="{3F28E75A-CEA8-4C79-A999-AABB2A118C8D}"/>
                  </a:ext>
                </a:extLst>
              </p:cNvPr>
              <p:cNvCxnSpPr>
                <a:cxnSpLocks/>
              </p:cNvCxnSpPr>
              <p:nvPr/>
            </p:nvCxnSpPr>
            <p:spPr>
              <a:xfrm>
                <a:off x="3783850" y="3547166"/>
                <a:ext cx="0" cy="175711"/>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46" name="Straight Connector 1145">
                <a:extLst>
                  <a:ext uri="{FF2B5EF4-FFF2-40B4-BE49-F238E27FC236}">
                    <a16:creationId xmlns:a16="http://schemas.microsoft.com/office/drawing/2014/main" id="{FEC6A13C-3600-4049-B1F0-9397AB2BC560}"/>
                  </a:ext>
                </a:extLst>
              </p:cNvPr>
              <p:cNvCxnSpPr/>
              <p:nvPr/>
            </p:nvCxnSpPr>
            <p:spPr>
              <a:xfrm>
                <a:off x="3743571" y="3722877"/>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47" name="Straight Connector 1146">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189" name="Oval 1188">
              <a:extLst>
                <a:ext uri="{FF2B5EF4-FFF2-40B4-BE49-F238E27FC236}">
                  <a16:creationId xmlns:a16="http://schemas.microsoft.com/office/drawing/2014/main" id="{BBAD1B1B-EC0E-45D0-BF94-12914B462DE4}"/>
                </a:ext>
              </a:extLst>
            </p:cNvPr>
            <p:cNvSpPr/>
            <p:nvPr/>
          </p:nvSpPr>
          <p:spPr>
            <a:xfrm>
              <a:off x="6096061" y="4115069"/>
              <a:ext cx="71957" cy="611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8" name="Freeform 7"/>
          <p:cNvSpPr/>
          <p:nvPr/>
        </p:nvSpPr>
        <p:spPr>
          <a:xfrm>
            <a:off x="7361239" y="4164013"/>
            <a:ext cx="2344737" cy="938212"/>
          </a:xfrm>
          <a:custGeom>
            <a:avLst/>
            <a:gdLst>
              <a:gd name="connsiteX0" fmla="*/ 0 w 2344737"/>
              <a:gd name="connsiteY0" fmla="*/ 0 h 938212"/>
              <a:gd name="connsiteX1" fmla="*/ 217487 w 2344737"/>
              <a:gd name="connsiteY1" fmla="*/ 106362 h 938212"/>
              <a:gd name="connsiteX2" fmla="*/ 430212 w 2344737"/>
              <a:gd name="connsiteY2" fmla="*/ 247650 h 938212"/>
              <a:gd name="connsiteX3" fmla="*/ 642937 w 2344737"/>
              <a:gd name="connsiteY3" fmla="*/ 342900 h 938212"/>
              <a:gd name="connsiteX4" fmla="*/ 855662 w 2344737"/>
              <a:gd name="connsiteY4" fmla="*/ 422275 h 938212"/>
              <a:gd name="connsiteX5" fmla="*/ 1069975 w 2344737"/>
              <a:gd name="connsiteY5" fmla="*/ 468312 h 938212"/>
              <a:gd name="connsiteX6" fmla="*/ 1284287 w 2344737"/>
              <a:gd name="connsiteY6" fmla="*/ 515937 h 938212"/>
              <a:gd name="connsiteX7" fmla="*/ 1497012 w 2344737"/>
              <a:gd name="connsiteY7" fmla="*/ 598487 h 938212"/>
              <a:gd name="connsiteX8" fmla="*/ 1709737 w 2344737"/>
              <a:gd name="connsiteY8" fmla="*/ 711200 h 938212"/>
              <a:gd name="connsiteX9" fmla="*/ 1919287 w 2344737"/>
              <a:gd name="connsiteY9" fmla="*/ 852487 h 938212"/>
              <a:gd name="connsiteX10" fmla="*/ 2135187 w 2344737"/>
              <a:gd name="connsiteY10" fmla="*/ 911225 h 938212"/>
              <a:gd name="connsiteX11" fmla="*/ 2344737 w 2344737"/>
              <a:gd name="connsiteY11" fmla="*/ 938212 h 93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4737" h="938212">
                <a:moveTo>
                  <a:pt x="0" y="0"/>
                </a:moveTo>
                <a:lnTo>
                  <a:pt x="217487" y="106362"/>
                </a:lnTo>
                <a:lnTo>
                  <a:pt x="430212" y="247650"/>
                </a:lnTo>
                <a:lnTo>
                  <a:pt x="642937" y="342900"/>
                </a:lnTo>
                <a:lnTo>
                  <a:pt x="855662" y="422275"/>
                </a:lnTo>
                <a:lnTo>
                  <a:pt x="1069975" y="468312"/>
                </a:lnTo>
                <a:lnTo>
                  <a:pt x="1284287" y="515937"/>
                </a:lnTo>
                <a:lnTo>
                  <a:pt x="1497012" y="598487"/>
                </a:lnTo>
                <a:lnTo>
                  <a:pt x="1709737" y="711200"/>
                </a:lnTo>
                <a:lnTo>
                  <a:pt x="1919287" y="852487"/>
                </a:lnTo>
                <a:lnTo>
                  <a:pt x="2135187" y="911225"/>
                </a:lnTo>
                <a:lnTo>
                  <a:pt x="2344737" y="938212"/>
                </a:lnTo>
              </a:path>
            </a:pathLst>
          </a:custGeom>
          <a:no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Freeform 8"/>
          <p:cNvSpPr/>
          <p:nvPr/>
        </p:nvSpPr>
        <p:spPr>
          <a:xfrm>
            <a:off x="7361239" y="3695701"/>
            <a:ext cx="2346325" cy="466725"/>
          </a:xfrm>
          <a:custGeom>
            <a:avLst/>
            <a:gdLst>
              <a:gd name="connsiteX0" fmla="*/ 0 w 2346325"/>
              <a:gd name="connsiteY0" fmla="*/ 466725 h 466725"/>
              <a:gd name="connsiteX1" fmla="*/ 215900 w 2346325"/>
              <a:gd name="connsiteY1" fmla="*/ 446088 h 466725"/>
              <a:gd name="connsiteX2" fmla="*/ 428625 w 2346325"/>
              <a:gd name="connsiteY2" fmla="*/ 415925 h 466725"/>
              <a:gd name="connsiteX3" fmla="*/ 644525 w 2346325"/>
              <a:gd name="connsiteY3" fmla="*/ 381000 h 466725"/>
              <a:gd name="connsiteX4" fmla="*/ 854075 w 2346325"/>
              <a:gd name="connsiteY4" fmla="*/ 357188 h 466725"/>
              <a:gd name="connsiteX5" fmla="*/ 1068387 w 2346325"/>
              <a:gd name="connsiteY5" fmla="*/ 344488 h 466725"/>
              <a:gd name="connsiteX6" fmla="*/ 1282700 w 2346325"/>
              <a:gd name="connsiteY6" fmla="*/ 323850 h 466725"/>
              <a:gd name="connsiteX7" fmla="*/ 1495425 w 2346325"/>
              <a:gd name="connsiteY7" fmla="*/ 273050 h 466725"/>
              <a:gd name="connsiteX8" fmla="*/ 1708150 w 2346325"/>
              <a:gd name="connsiteY8" fmla="*/ 188913 h 466725"/>
              <a:gd name="connsiteX9" fmla="*/ 1919287 w 2346325"/>
              <a:gd name="connsiteY9" fmla="*/ 57150 h 466725"/>
              <a:gd name="connsiteX10" fmla="*/ 2133600 w 2346325"/>
              <a:gd name="connsiteY10" fmla="*/ 9525 h 466725"/>
              <a:gd name="connsiteX11" fmla="*/ 2346325 w 2346325"/>
              <a:gd name="connsiteY11" fmla="*/ 0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6325" h="466725">
                <a:moveTo>
                  <a:pt x="0" y="466725"/>
                </a:moveTo>
                <a:lnTo>
                  <a:pt x="215900" y="446088"/>
                </a:lnTo>
                <a:lnTo>
                  <a:pt x="428625" y="415925"/>
                </a:lnTo>
                <a:lnTo>
                  <a:pt x="644525" y="381000"/>
                </a:lnTo>
                <a:lnTo>
                  <a:pt x="854075" y="357188"/>
                </a:lnTo>
                <a:lnTo>
                  <a:pt x="1068387" y="344488"/>
                </a:lnTo>
                <a:lnTo>
                  <a:pt x="1282700" y="323850"/>
                </a:lnTo>
                <a:lnTo>
                  <a:pt x="1495425" y="273050"/>
                </a:lnTo>
                <a:lnTo>
                  <a:pt x="1708150" y="188913"/>
                </a:lnTo>
                <a:lnTo>
                  <a:pt x="1919287" y="57150"/>
                </a:lnTo>
                <a:lnTo>
                  <a:pt x="2133600" y="9525"/>
                </a:lnTo>
                <a:lnTo>
                  <a:pt x="2346325" y="0"/>
                </a:lnTo>
              </a:path>
            </a:pathLst>
          </a:cu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Freeform 9"/>
          <p:cNvSpPr/>
          <p:nvPr/>
        </p:nvSpPr>
        <p:spPr>
          <a:xfrm>
            <a:off x="7359651" y="4160839"/>
            <a:ext cx="2346325" cy="477837"/>
          </a:xfrm>
          <a:custGeom>
            <a:avLst/>
            <a:gdLst>
              <a:gd name="connsiteX0" fmla="*/ 0 w 2346325"/>
              <a:gd name="connsiteY0" fmla="*/ 0 h 477837"/>
              <a:gd name="connsiteX1" fmla="*/ 215900 w 2346325"/>
              <a:gd name="connsiteY1" fmla="*/ 92075 h 477837"/>
              <a:gd name="connsiteX2" fmla="*/ 430213 w 2346325"/>
              <a:gd name="connsiteY2" fmla="*/ 195262 h 477837"/>
              <a:gd name="connsiteX3" fmla="*/ 646113 w 2346325"/>
              <a:gd name="connsiteY3" fmla="*/ 261937 h 477837"/>
              <a:gd name="connsiteX4" fmla="*/ 855663 w 2346325"/>
              <a:gd name="connsiteY4" fmla="*/ 320675 h 477837"/>
              <a:gd name="connsiteX5" fmla="*/ 1069975 w 2346325"/>
              <a:gd name="connsiteY5" fmla="*/ 354012 h 477837"/>
              <a:gd name="connsiteX6" fmla="*/ 1284288 w 2346325"/>
              <a:gd name="connsiteY6" fmla="*/ 377825 h 477837"/>
              <a:gd name="connsiteX7" fmla="*/ 1498600 w 2346325"/>
              <a:gd name="connsiteY7" fmla="*/ 407987 h 477837"/>
              <a:gd name="connsiteX8" fmla="*/ 1709738 w 2346325"/>
              <a:gd name="connsiteY8" fmla="*/ 430212 h 477837"/>
              <a:gd name="connsiteX9" fmla="*/ 1920875 w 2346325"/>
              <a:gd name="connsiteY9" fmla="*/ 450850 h 477837"/>
              <a:gd name="connsiteX10" fmla="*/ 2135188 w 2346325"/>
              <a:gd name="connsiteY10" fmla="*/ 458787 h 477837"/>
              <a:gd name="connsiteX11" fmla="*/ 2346325 w 2346325"/>
              <a:gd name="connsiteY11" fmla="*/ 477837 h 4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6325" h="477837">
                <a:moveTo>
                  <a:pt x="0" y="0"/>
                </a:moveTo>
                <a:lnTo>
                  <a:pt x="215900" y="92075"/>
                </a:lnTo>
                <a:lnTo>
                  <a:pt x="430213" y="195262"/>
                </a:lnTo>
                <a:lnTo>
                  <a:pt x="646113" y="261937"/>
                </a:lnTo>
                <a:lnTo>
                  <a:pt x="855663" y="320675"/>
                </a:lnTo>
                <a:lnTo>
                  <a:pt x="1069975" y="354012"/>
                </a:lnTo>
                <a:lnTo>
                  <a:pt x="1284288" y="377825"/>
                </a:lnTo>
                <a:lnTo>
                  <a:pt x="1498600" y="407987"/>
                </a:lnTo>
                <a:lnTo>
                  <a:pt x="1709738" y="430212"/>
                </a:lnTo>
                <a:lnTo>
                  <a:pt x="1920875" y="450850"/>
                </a:lnTo>
                <a:lnTo>
                  <a:pt x="2135188" y="458787"/>
                </a:lnTo>
                <a:lnTo>
                  <a:pt x="2346325" y="477837"/>
                </a:lnTo>
              </a:path>
            </a:pathLst>
          </a:custGeom>
          <a:noFill/>
          <a:ln w="25400">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262" name="Group 1261"/>
          <p:cNvGrpSpPr/>
          <p:nvPr/>
        </p:nvGrpSpPr>
        <p:grpSpPr>
          <a:xfrm>
            <a:off x="7963797" y="4388483"/>
            <a:ext cx="80558" cy="70656"/>
            <a:chOff x="6090686" y="4111270"/>
            <a:chExt cx="80558" cy="70656"/>
          </a:xfrm>
        </p:grpSpPr>
        <p:grpSp>
          <p:nvGrpSpPr>
            <p:cNvPr id="1263" name="Group 1262">
              <a:extLst>
                <a:ext uri="{FF2B5EF4-FFF2-40B4-BE49-F238E27FC236}">
                  <a16:creationId xmlns:a16="http://schemas.microsoft.com/office/drawing/2014/main" id="{95799BFC-B90C-4CA0-B324-BEA4445BAC9A}"/>
                </a:ext>
              </a:extLst>
            </p:cNvPr>
            <p:cNvGrpSpPr/>
            <p:nvPr/>
          </p:nvGrpSpPr>
          <p:grpSpPr>
            <a:xfrm>
              <a:off x="6090686" y="4111270"/>
              <a:ext cx="80558" cy="70656"/>
              <a:chOff x="3743571" y="3547166"/>
              <a:chExt cx="80558" cy="193067"/>
            </a:xfrm>
          </p:grpSpPr>
          <p:cxnSp>
            <p:nvCxnSpPr>
              <p:cNvPr id="1265" name="Straight Connector 1264">
                <a:extLst>
                  <a:ext uri="{FF2B5EF4-FFF2-40B4-BE49-F238E27FC236}">
                    <a16:creationId xmlns:a16="http://schemas.microsoft.com/office/drawing/2014/main" id="{3F28E75A-CEA8-4C79-A999-AABB2A118C8D}"/>
                  </a:ext>
                </a:extLst>
              </p:cNvPr>
              <p:cNvCxnSpPr>
                <a:cxnSpLocks/>
              </p:cNvCxnSpPr>
              <p:nvPr/>
            </p:nvCxnSpPr>
            <p:spPr>
              <a:xfrm>
                <a:off x="3783850" y="3547166"/>
                <a:ext cx="0" cy="175711"/>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66" name="Straight Connector 1265">
                <a:extLst>
                  <a:ext uri="{FF2B5EF4-FFF2-40B4-BE49-F238E27FC236}">
                    <a16:creationId xmlns:a16="http://schemas.microsoft.com/office/drawing/2014/main" id="{FEC6A13C-3600-4049-B1F0-9397AB2BC560}"/>
                  </a:ext>
                </a:extLst>
              </p:cNvPr>
              <p:cNvCxnSpPr/>
              <p:nvPr/>
            </p:nvCxnSpPr>
            <p:spPr>
              <a:xfrm>
                <a:off x="3743571" y="3740233"/>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67" name="Straight Connector 1266">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264" name="Oval 1263">
              <a:extLst>
                <a:ext uri="{FF2B5EF4-FFF2-40B4-BE49-F238E27FC236}">
                  <a16:creationId xmlns:a16="http://schemas.microsoft.com/office/drawing/2014/main" id="{BBAD1B1B-EC0E-45D0-BF94-12914B462DE4}"/>
                </a:ext>
              </a:extLst>
            </p:cNvPr>
            <p:cNvSpPr/>
            <p:nvPr/>
          </p:nvSpPr>
          <p:spPr>
            <a:xfrm>
              <a:off x="6096061" y="4115069"/>
              <a:ext cx="71957" cy="611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268" name="Group 1267"/>
          <p:cNvGrpSpPr/>
          <p:nvPr/>
        </p:nvGrpSpPr>
        <p:grpSpPr>
          <a:xfrm>
            <a:off x="8174573" y="4444077"/>
            <a:ext cx="80558" cy="64952"/>
            <a:chOff x="6090686" y="4111263"/>
            <a:chExt cx="80558" cy="64952"/>
          </a:xfrm>
        </p:grpSpPr>
        <p:grpSp>
          <p:nvGrpSpPr>
            <p:cNvPr id="1269" name="Group 1268">
              <a:extLst>
                <a:ext uri="{FF2B5EF4-FFF2-40B4-BE49-F238E27FC236}">
                  <a16:creationId xmlns:a16="http://schemas.microsoft.com/office/drawing/2014/main" id="{95799BFC-B90C-4CA0-B324-BEA4445BAC9A}"/>
                </a:ext>
              </a:extLst>
            </p:cNvPr>
            <p:cNvGrpSpPr/>
            <p:nvPr/>
          </p:nvGrpSpPr>
          <p:grpSpPr>
            <a:xfrm>
              <a:off x="6090686" y="4111263"/>
              <a:ext cx="80558" cy="64305"/>
              <a:chOff x="3743571" y="3547166"/>
              <a:chExt cx="80558" cy="175714"/>
            </a:xfrm>
          </p:grpSpPr>
          <p:cxnSp>
            <p:nvCxnSpPr>
              <p:cNvPr id="1271" name="Straight Connector 1270">
                <a:extLst>
                  <a:ext uri="{FF2B5EF4-FFF2-40B4-BE49-F238E27FC236}">
                    <a16:creationId xmlns:a16="http://schemas.microsoft.com/office/drawing/2014/main" id="{3F28E75A-CEA8-4C79-A999-AABB2A118C8D}"/>
                  </a:ext>
                </a:extLst>
              </p:cNvPr>
              <p:cNvCxnSpPr>
                <a:cxnSpLocks/>
              </p:cNvCxnSpPr>
              <p:nvPr/>
            </p:nvCxnSpPr>
            <p:spPr>
              <a:xfrm>
                <a:off x="3783850" y="3547166"/>
                <a:ext cx="0" cy="175711"/>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72" name="Straight Connector 1271">
                <a:extLst>
                  <a:ext uri="{FF2B5EF4-FFF2-40B4-BE49-F238E27FC236}">
                    <a16:creationId xmlns:a16="http://schemas.microsoft.com/office/drawing/2014/main" id="{FEC6A13C-3600-4049-B1F0-9397AB2BC560}"/>
                  </a:ext>
                </a:extLst>
              </p:cNvPr>
              <p:cNvCxnSpPr/>
              <p:nvPr/>
            </p:nvCxnSpPr>
            <p:spPr>
              <a:xfrm>
                <a:off x="3743571" y="3722880"/>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73" name="Straight Connector 1272">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270" name="Oval 1269">
              <a:extLst>
                <a:ext uri="{FF2B5EF4-FFF2-40B4-BE49-F238E27FC236}">
                  <a16:creationId xmlns:a16="http://schemas.microsoft.com/office/drawing/2014/main" id="{BBAD1B1B-EC0E-45D0-BF94-12914B462DE4}"/>
                </a:ext>
              </a:extLst>
            </p:cNvPr>
            <p:cNvSpPr/>
            <p:nvPr/>
          </p:nvSpPr>
          <p:spPr>
            <a:xfrm>
              <a:off x="6096061" y="4115069"/>
              <a:ext cx="71957" cy="611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274" name="Group 1273"/>
          <p:cNvGrpSpPr/>
          <p:nvPr/>
        </p:nvGrpSpPr>
        <p:grpSpPr>
          <a:xfrm>
            <a:off x="8389533" y="4480796"/>
            <a:ext cx="80558" cy="65892"/>
            <a:chOff x="6090686" y="4111267"/>
            <a:chExt cx="80558" cy="65892"/>
          </a:xfrm>
        </p:grpSpPr>
        <p:grpSp>
          <p:nvGrpSpPr>
            <p:cNvPr id="1275" name="Group 1274">
              <a:extLst>
                <a:ext uri="{FF2B5EF4-FFF2-40B4-BE49-F238E27FC236}">
                  <a16:creationId xmlns:a16="http://schemas.microsoft.com/office/drawing/2014/main" id="{95799BFC-B90C-4CA0-B324-BEA4445BAC9A}"/>
                </a:ext>
              </a:extLst>
            </p:cNvPr>
            <p:cNvGrpSpPr/>
            <p:nvPr/>
          </p:nvGrpSpPr>
          <p:grpSpPr>
            <a:xfrm>
              <a:off x="6090686" y="4111267"/>
              <a:ext cx="80558" cy="65892"/>
              <a:chOff x="3743571" y="3547166"/>
              <a:chExt cx="80558" cy="180050"/>
            </a:xfrm>
          </p:grpSpPr>
          <p:cxnSp>
            <p:nvCxnSpPr>
              <p:cNvPr id="1277" name="Straight Connector 1276">
                <a:extLst>
                  <a:ext uri="{FF2B5EF4-FFF2-40B4-BE49-F238E27FC236}">
                    <a16:creationId xmlns:a16="http://schemas.microsoft.com/office/drawing/2014/main" id="{3F28E75A-CEA8-4C79-A999-AABB2A118C8D}"/>
                  </a:ext>
                </a:extLst>
              </p:cNvPr>
              <p:cNvCxnSpPr>
                <a:cxnSpLocks/>
              </p:cNvCxnSpPr>
              <p:nvPr/>
            </p:nvCxnSpPr>
            <p:spPr>
              <a:xfrm>
                <a:off x="3783850" y="3547166"/>
                <a:ext cx="0" cy="175711"/>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78" name="Straight Connector 1277">
                <a:extLst>
                  <a:ext uri="{FF2B5EF4-FFF2-40B4-BE49-F238E27FC236}">
                    <a16:creationId xmlns:a16="http://schemas.microsoft.com/office/drawing/2014/main" id="{FEC6A13C-3600-4049-B1F0-9397AB2BC560}"/>
                  </a:ext>
                </a:extLst>
              </p:cNvPr>
              <p:cNvCxnSpPr/>
              <p:nvPr/>
            </p:nvCxnSpPr>
            <p:spPr>
              <a:xfrm>
                <a:off x="3743571" y="372721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79" name="Straight Connector 1278">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276" name="Oval 1275">
              <a:extLst>
                <a:ext uri="{FF2B5EF4-FFF2-40B4-BE49-F238E27FC236}">
                  <a16:creationId xmlns:a16="http://schemas.microsoft.com/office/drawing/2014/main" id="{BBAD1B1B-EC0E-45D0-BF94-12914B462DE4}"/>
                </a:ext>
              </a:extLst>
            </p:cNvPr>
            <p:cNvSpPr/>
            <p:nvPr/>
          </p:nvSpPr>
          <p:spPr>
            <a:xfrm>
              <a:off x="6096061" y="4115069"/>
              <a:ext cx="71957" cy="611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280" name="Group 1279"/>
          <p:cNvGrpSpPr/>
          <p:nvPr/>
        </p:nvGrpSpPr>
        <p:grpSpPr>
          <a:xfrm>
            <a:off x="8604223" y="4504565"/>
            <a:ext cx="80558" cy="70656"/>
            <a:chOff x="6090686" y="4111270"/>
            <a:chExt cx="80558" cy="70656"/>
          </a:xfrm>
        </p:grpSpPr>
        <p:grpSp>
          <p:nvGrpSpPr>
            <p:cNvPr id="1281" name="Group 1280">
              <a:extLst>
                <a:ext uri="{FF2B5EF4-FFF2-40B4-BE49-F238E27FC236}">
                  <a16:creationId xmlns:a16="http://schemas.microsoft.com/office/drawing/2014/main" id="{95799BFC-B90C-4CA0-B324-BEA4445BAC9A}"/>
                </a:ext>
              </a:extLst>
            </p:cNvPr>
            <p:cNvGrpSpPr/>
            <p:nvPr/>
          </p:nvGrpSpPr>
          <p:grpSpPr>
            <a:xfrm>
              <a:off x="6090686" y="4111270"/>
              <a:ext cx="80558" cy="70656"/>
              <a:chOff x="3743571" y="3547166"/>
              <a:chExt cx="80558" cy="193067"/>
            </a:xfrm>
          </p:grpSpPr>
          <p:cxnSp>
            <p:nvCxnSpPr>
              <p:cNvPr id="1283" name="Straight Connector 1282">
                <a:extLst>
                  <a:ext uri="{FF2B5EF4-FFF2-40B4-BE49-F238E27FC236}">
                    <a16:creationId xmlns:a16="http://schemas.microsoft.com/office/drawing/2014/main" id="{3F28E75A-CEA8-4C79-A999-AABB2A118C8D}"/>
                  </a:ext>
                </a:extLst>
              </p:cNvPr>
              <p:cNvCxnSpPr>
                <a:cxnSpLocks/>
              </p:cNvCxnSpPr>
              <p:nvPr/>
            </p:nvCxnSpPr>
            <p:spPr>
              <a:xfrm>
                <a:off x="3783850" y="3547166"/>
                <a:ext cx="0" cy="175711"/>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84" name="Straight Connector 1283">
                <a:extLst>
                  <a:ext uri="{FF2B5EF4-FFF2-40B4-BE49-F238E27FC236}">
                    <a16:creationId xmlns:a16="http://schemas.microsoft.com/office/drawing/2014/main" id="{FEC6A13C-3600-4049-B1F0-9397AB2BC560}"/>
                  </a:ext>
                </a:extLst>
              </p:cNvPr>
              <p:cNvCxnSpPr/>
              <p:nvPr/>
            </p:nvCxnSpPr>
            <p:spPr>
              <a:xfrm>
                <a:off x="3743571" y="3740233"/>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85" name="Straight Connector 1284">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282" name="Oval 1281">
              <a:extLst>
                <a:ext uri="{FF2B5EF4-FFF2-40B4-BE49-F238E27FC236}">
                  <a16:creationId xmlns:a16="http://schemas.microsoft.com/office/drawing/2014/main" id="{BBAD1B1B-EC0E-45D0-BF94-12914B462DE4}"/>
                </a:ext>
              </a:extLst>
            </p:cNvPr>
            <p:cNvSpPr/>
            <p:nvPr/>
          </p:nvSpPr>
          <p:spPr>
            <a:xfrm>
              <a:off x="6096061" y="4115069"/>
              <a:ext cx="71957" cy="611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286" name="Group 1285"/>
          <p:cNvGrpSpPr/>
          <p:nvPr/>
        </p:nvGrpSpPr>
        <p:grpSpPr>
          <a:xfrm>
            <a:off x="8816493" y="4536277"/>
            <a:ext cx="80558" cy="70656"/>
            <a:chOff x="6090686" y="4111270"/>
            <a:chExt cx="80558" cy="70656"/>
          </a:xfrm>
        </p:grpSpPr>
        <p:grpSp>
          <p:nvGrpSpPr>
            <p:cNvPr id="1287" name="Group 1286">
              <a:extLst>
                <a:ext uri="{FF2B5EF4-FFF2-40B4-BE49-F238E27FC236}">
                  <a16:creationId xmlns:a16="http://schemas.microsoft.com/office/drawing/2014/main" id="{95799BFC-B90C-4CA0-B324-BEA4445BAC9A}"/>
                </a:ext>
              </a:extLst>
            </p:cNvPr>
            <p:cNvGrpSpPr/>
            <p:nvPr/>
          </p:nvGrpSpPr>
          <p:grpSpPr>
            <a:xfrm>
              <a:off x="6090686" y="4111270"/>
              <a:ext cx="80558" cy="70656"/>
              <a:chOff x="3743571" y="3547166"/>
              <a:chExt cx="80558" cy="193067"/>
            </a:xfrm>
          </p:grpSpPr>
          <p:cxnSp>
            <p:nvCxnSpPr>
              <p:cNvPr id="1289" name="Straight Connector 1288">
                <a:extLst>
                  <a:ext uri="{FF2B5EF4-FFF2-40B4-BE49-F238E27FC236}">
                    <a16:creationId xmlns:a16="http://schemas.microsoft.com/office/drawing/2014/main" id="{3F28E75A-CEA8-4C79-A999-AABB2A118C8D}"/>
                  </a:ext>
                </a:extLst>
              </p:cNvPr>
              <p:cNvCxnSpPr>
                <a:cxnSpLocks/>
              </p:cNvCxnSpPr>
              <p:nvPr/>
            </p:nvCxnSpPr>
            <p:spPr>
              <a:xfrm>
                <a:off x="3783850" y="3547166"/>
                <a:ext cx="0" cy="175711"/>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90" name="Straight Connector 1289">
                <a:extLst>
                  <a:ext uri="{FF2B5EF4-FFF2-40B4-BE49-F238E27FC236}">
                    <a16:creationId xmlns:a16="http://schemas.microsoft.com/office/drawing/2014/main" id="{FEC6A13C-3600-4049-B1F0-9397AB2BC560}"/>
                  </a:ext>
                </a:extLst>
              </p:cNvPr>
              <p:cNvCxnSpPr/>
              <p:nvPr/>
            </p:nvCxnSpPr>
            <p:spPr>
              <a:xfrm>
                <a:off x="3743571" y="3740233"/>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91" name="Straight Connector 1290">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288" name="Oval 1287">
              <a:extLst>
                <a:ext uri="{FF2B5EF4-FFF2-40B4-BE49-F238E27FC236}">
                  <a16:creationId xmlns:a16="http://schemas.microsoft.com/office/drawing/2014/main" id="{BBAD1B1B-EC0E-45D0-BF94-12914B462DE4}"/>
                </a:ext>
              </a:extLst>
            </p:cNvPr>
            <p:cNvSpPr/>
            <p:nvPr/>
          </p:nvSpPr>
          <p:spPr>
            <a:xfrm>
              <a:off x="6096061" y="4115069"/>
              <a:ext cx="71957" cy="611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292" name="Group 1291"/>
          <p:cNvGrpSpPr/>
          <p:nvPr/>
        </p:nvGrpSpPr>
        <p:grpSpPr>
          <a:xfrm>
            <a:off x="9029009" y="4560049"/>
            <a:ext cx="80558" cy="70656"/>
            <a:chOff x="6090686" y="4111270"/>
            <a:chExt cx="80558" cy="70656"/>
          </a:xfrm>
        </p:grpSpPr>
        <p:grpSp>
          <p:nvGrpSpPr>
            <p:cNvPr id="1293" name="Group 1292">
              <a:extLst>
                <a:ext uri="{FF2B5EF4-FFF2-40B4-BE49-F238E27FC236}">
                  <a16:creationId xmlns:a16="http://schemas.microsoft.com/office/drawing/2014/main" id="{95799BFC-B90C-4CA0-B324-BEA4445BAC9A}"/>
                </a:ext>
              </a:extLst>
            </p:cNvPr>
            <p:cNvGrpSpPr/>
            <p:nvPr/>
          </p:nvGrpSpPr>
          <p:grpSpPr>
            <a:xfrm>
              <a:off x="6090686" y="4111270"/>
              <a:ext cx="80558" cy="70656"/>
              <a:chOff x="3743571" y="3547166"/>
              <a:chExt cx="80558" cy="193067"/>
            </a:xfrm>
          </p:grpSpPr>
          <p:cxnSp>
            <p:nvCxnSpPr>
              <p:cNvPr id="1295" name="Straight Connector 1294">
                <a:extLst>
                  <a:ext uri="{FF2B5EF4-FFF2-40B4-BE49-F238E27FC236}">
                    <a16:creationId xmlns:a16="http://schemas.microsoft.com/office/drawing/2014/main" id="{3F28E75A-CEA8-4C79-A999-AABB2A118C8D}"/>
                  </a:ext>
                </a:extLst>
              </p:cNvPr>
              <p:cNvCxnSpPr>
                <a:cxnSpLocks/>
              </p:cNvCxnSpPr>
              <p:nvPr/>
            </p:nvCxnSpPr>
            <p:spPr>
              <a:xfrm>
                <a:off x="3783850" y="3547166"/>
                <a:ext cx="0" cy="175711"/>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96" name="Straight Connector 1295">
                <a:extLst>
                  <a:ext uri="{FF2B5EF4-FFF2-40B4-BE49-F238E27FC236}">
                    <a16:creationId xmlns:a16="http://schemas.microsoft.com/office/drawing/2014/main" id="{FEC6A13C-3600-4049-B1F0-9397AB2BC560}"/>
                  </a:ext>
                </a:extLst>
              </p:cNvPr>
              <p:cNvCxnSpPr/>
              <p:nvPr/>
            </p:nvCxnSpPr>
            <p:spPr>
              <a:xfrm>
                <a:off x="3743571" y="3740233"/>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97" name="Straight Connector 1296">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294" name="Oval 1293">
              <a:extLst>
                <a:ext uri="{FF2B5EF4-FFF2-40B4-BE49-F238E27FC236}">
                  <a16:creationId xmlns:a16="http://schemas.microsoft.com/office/drawing/2014/main" id="{BBAD1B1B-EC0E-45D0-BF94-12914B462DE4}"/>
                </a:ext>
              </a:extLst>
            </p:cNvPr>
            <p:cNvSpPr/>
            <p:nvPr/>
          </p:nvSpPr>
          <p:spPr>
            <a:xfrm>
              <a:off x="6096061" y="4115069"/>
              <a:ext cx="71957" cy="611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33" name="Group 632"/>
          <p:cNvGrpSpPr/>
          <p:nvPr/>
        </p:nvGrpSpPr>
        <p:grpSpPr>
          <a:xfrm>
            <a:off x="9239362" y="4569532"/>
            <a:ext cx="80558" cy="75420"/>
            <a:chOff x="7656699" y="4569532"/>
            <a:chExt cx="80558" cy="75420"/>
          </a:xfrm>
        </p:grpSpPr>
        <p:grpSp>
          <p:nvGrpSpPr>
            <p:cNvPr id="1299" name="Group 1298">
              <a:extLst>
                <a:ext uri="{FF2B5EF4-FFF2-40B4-BE49-F238E27FC236}">
                  <a16:creationId xmlns:a16="http://schemas.microsoft.com/office/drawing/2014/main" id="{95799BFC-B90C-4CA0-B324-BEA4445BAC9A}"/>
                </a:ext>
              </a:extLst>
            </p:cNvPr>
            <p:cNvGrpSpPr/>
            <p:nvPr/>
          </p:nvGrpSpPr>
          <p:grpSpPr>
            <a:xfrm>
              <a:off x="7656699" y="4569532"/>
              <a:ext cx="80558" cy="75420"/>
              <a:chOff x="3743571" y="3547166"/>
              <a:chExt cx="80558" cy="206084"/>
            </a:xfrm>
          </p:grpSpPr>
          <p:cxnSp>
            <p:nvCxnSpPr>
              <p:cNvPr id="1301" name="Straight Connector 1300">
                <a:extLst>
                  <a:ext uri="{FF2B5EF4-FFF2-40B4-BE49-F238E27FC236}">
                    <a16:creationId xmlns:a16="http://schemas.microsoft.com/office/drawing/2014/main" id="{3F28E75A-CEA8-4C79-A999-AABB2A118C8D}"/>
                  </a:ext>
                </a:extLst>
              </p:cNvPr>
              <p:cNvCxnSpPr>
                <a:cxnSpLocks/>
              </p:cNvCxnSpPr>
              <p:nvPr/>
            </p:nvCxnSpPr>
            <p:spPr>
              <a:xfrm>
                <a:off x="3783850" y="3547166"/>
                <a:ext cx="0" cy="199988"/>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02" name="Straight Connector 1301">
                <a:extLst>
                  <a:ext uri="{FF2B5EF4-FFF2-40B4-BE49-F238E27FC236}">
                    <a16:creationId xmlns:a16="http://schemas.microsoft.com/office/drawing/2014/main" id="{FEC6A13C-3600-4049-B1F0-9397AB2BC560}"/>
                  </a:ext>
                </a:extLst>
              </p:cNvPr>
              <p:cNvCxnSpPr/>
              <p:nvPr/>
            </p:nvCxnSpPr>
            <p:spPr>
              <a:xfrm>
                <a:off x="3743571" y="3753250"/>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03" name="Straight Connector 1302">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304" name="Oval 1303">
              <a:extLst>
                <a:ext uri="{FF2B5EF4-FFF2-40B4-BE49-F238E27FC236}">
                  <a16:creationId xmlns:a16="http://schemas.microsoft.com/office/drawing/2014/main" id="{BBAD1B1B-EC0E-45D0-BF94-12914B462DE4}"/>
                </a:ext>
              </a:extLst>
            </p:cNvPr>
            <p:cNvSpPr/>
            <p:nvPr/>
          </p:nvSpPr>
          <p:spPr>
            <a:xfrm>
              <a:off x="7662074" y="4579680"/>
              <a:ext cx="71957" cy="611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05" name="Group 1304"/>
          <p:cNvGrpSpPr/>
          <p:nvPr/>
        </p:nvGrpSpPr>
        <p:grpSpPr>
          <a:xfrm>
            <a:off x="9453853" y="4582188"/>
            <a:ext cx="80558" cy="75420"/>
            <a:chOff x="7656699" y="4569532"/>
            <a:chExt cx="80558" cy="75420"/>
          </a:xfrm>
        </p:grpSpPr>
        <p:grpSp>
          <p:nvGrpSpPr>
            <p:cNvPr id="1306" name="Group 1305">
              <a:extLst>
                <a:ext uri="{FF2B5EF4-FFF2-40B4-BE49-F238E27FC236}">
                  <a16:creationId xmlns:a16="http://schemas.microsoft.com/office/drawing/2014/main" id="{95799BFC-B90C-4CA0-B324-BEA4445BAC9A}"/>
                </a:ext>
              </a:extLst>
            </p:cNvPr>
            <p:cNvGrpSpPr/>
            <p:nvPr/>
          </p:nvGrpSpPr>
          <p:grpSpPr>
            <a:xfrm>
              <a:off x="7656699" y="4569532"/>
              <a:ext cx="80558" cy="75420"/>
              <a:chOff x="3743571" y="3547166"/>
              <a:chExt cx="80558" cy="206084"/>
            </a:xfrm>
          </p:grpSpPr>
          <p:cxnSp>
            <p:nvCxnSpPr>
              <p:cNvPr id="1308" name="Straight Connector 1307">
                <a:extLst>
                  <a:ext uri="{FF2B5EF4-FFF2-40B4-BE49-F238E27FC236}">
                    <a16:creationId xmlns:a16="http://schemas.microsoft.com/office/drawing/2014/main" id="{3F28E75A-CEA8-4C79-A999-AABB2A118C8D}"/>
                  </a:ext>
                </a:extLst>
              </p:cNvPr>
              <p:cNvCxnSpPr>
                <a:cxnSpLocks/>
              </p:cNvCxnSpPr>
              <p:nvPr/>
            </p:nvCxnSpPr>
            <p:spPr>
              <a:xfrm>
                <a:off x="3783850" y="3547166"/>
                <a:ext cx="0" cy="199988"/>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09" name="Straight Connector 1308">
                <a:extLst>
                  <a:ext uri="{FF2B5EF4-FFF2-40B4-BE49-F238E27FC236}">
                    <a16:creationId xmlns:a16="http://schemas.microsoft.com/office/drawing/2014/main" id="{FEC6A13C-3600-4049-B1F0-9397AB2BC560}"/>
                  </a:ext>
                </a:extLst>
              </p:cNvPr>
              <p:cNvCxnSpPr/>
              <p:nvPr/>
            </p:nvCxnSpPr>
            <p:spPr>
              <a:xfrm>
                <a:off x="3743571" y="3753250"/>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10" name="Straight Connector 1309">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307" name="Oval 1306">
              <a:extLst>
                <a:ext uri="{FF2B5EF4-FFF2-40B4-BE49-F238E27FC236}">
                  <a16:creationId xmlns:a16="http://schemas.microsoft.com/office/drawing/2014/main" id="{BBAD1B1B-EC0E-45D0-BF94-12914B462DE4}"/>
                </a:ext>
              </a:extLst>
            </p:cNvPr>
            <p:cNvSpPr/>
            <p:nvPr/>
          </p:nvSpPr>
          <p:spPr>
            <a:xfrm>
              <a:off x="7662074" y="4579680"/>
              <a:ext cx="71957" cy="611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11" name="Group 1310"/>
          <p:cNvGrpSpPr/>
          <p:nvPr/>
        </p:nvGrpSpPr>
        <p:grpSpPr>
          <a:xfrm>
            <a:off x="9665000" y="4599609"/>
            <a:ext cx="80558" cy="77008"/>
            <a:chOff x="7656699" y="4569533"/>
            <a:chExt cx="80558" cy="77008"/>
          </a:xfrm>
        </p:grpSpPr>
        <p:grpSp>
          <p:nvGrpSpPr>
            <p:cNvPr id="1312" name="Group 1311">
              <a:extLst>
                <a:ext uri="{FF2B5EF4-FFF2-40B4-BE49-F238E27FC236}">
                  <a16:creationId xmlns:a16="http://schemas.microsoft.com/office/drawing/2014/main" id="{95799BFC-B90C-4CA0-B324-BEA4445BAC9A}"/>
                </a:ext>
              </a:extLst>
            </p:cNvPr>
            <p:cNvGrpSpPr/>
            <p:nvPr/>
          </p:nvGrpSpPr>
          <p:grpSpPr>
            <a:xfrm>
              <a:off x="7656699" y="4569533"/>
              <a:ext cx="80558" cy="77008"/>
              <a:chOff x="3743571" y="3547166"/>
              <a:chExt cx="80558" cy="210423"/>
            </a:xfrm>
          </p:grpSpPr>
          <p:cxnSp>
            <p:nvCxnSpPr>
              <p:cNvPr id="1314" name="Straight Connector 1313">
                <a:extLst>
                  <a:ext uri="{FF2B5EF4-FFF2-40B4-BE49-F238E27FC236}">
                    <a16:creationId xmlns:a16="http://schemas.microsoft.com/office/drawing/2014/main" id="{3F28E75A-CEA8-4C79-A999-AABB2A118C8D}"/>
                  </a:ext>
                </a:extLst>
              </p:cNvPr>
              <p:cNvCxnSpPr>
                <a:cxnSpLocks/>
              </p:cNvCxnSpPr>
              <p:nvPr/>
            </p:nvCxnSpPr>
            <p:spPr>
              <a:xfrm>
                <a:off x="3783850" y="3547166"/>
                <a:ext cx="0" cy="199988"/>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15" name="Straight Connector 1314">
                <a:extLst>
                  <a:ext uri="{FF2B5EF4-FFF2-40B4-BE49-F238E27FC236}">
                    <a16:creationId xmlns:a16="http://schemas.microsoft.com/office/drawing/2014/main" id="{FEC6A13C-3600-4049-B1F0-9397AB2BC560}"/>
                  </a:ext>
                </a:extLst>
              </p:cNvPr>
              <p:cNvCxnSpPr/>
              <p:nvPr/>
            </p:nvCxnSpPr>
            <p:spPr>
              <a:xfrm>
                <a:off x="3743571" y="3757589"/>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16" name="Straight Connector 1315">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313" name="Oval 1312">
              <a:extLst>
                <a:ext uri="{FF2B5EF4-FFF2-40B4-BE49-F238E27FC236}">
                  <a16:creationId xmlns:a16="http://schemas.microsoft.com/office/drawing/2014/main" id="{BBAD1B1B-EC0E-45D0-BF94-12914B462DE4}"/>
                </a:ext>
              </a:extLst>
            </p:cNvPr>
            <p:cNvSpPr/>
            <p:nvPr/>
          </p:nvSpPr>
          <p:spPr>
            <a:xfrm>
              <a:off x="7662074" y="4579680"/>
              <a:ext cx="71957" cy="611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250" name="Group 1249"/>
          <p:cNvGrpSpPr/>
          <p:nvPr/>
        </p:nvGrpSpPr>
        <p:grpSpPr>
          <a:xfrm>
            <a:off x="7536896" y="4219163"/>
            <a:ext cx="80558" cy="69068"/>
            <a:chOff x="6090686" y="4111269"/>
            <a:chExt cx="80558" cy="69068"/>
          </a:xfrm>
        </p:grpSpPr>
        <p:grpSp>
          <p:nvGrpSpPr>
            <p:cNvPr id="1251" name="Group 1250">
              <a:extLst>
                <a:ext uri="{FF2B5EF4-FFF2-40B4-BE49-F238E27FC236}">
                  <a16:creationId xmlns:a16="http://schemas.microsoft.com/office/drawing/2014/main" id="{95799BFC-B90C-4CA0-B324-BEA4445BAC9A}"/>
                </a:ext>
              </a:extLst>
            </p:cNvPr>
            <p:cNvGrpSpPr/>
            <p:nvPr/>
          </p:nvGrpSpPr>
          <p:grpSpPr>
            <a:xfrm>
              <a:off x="6090686" y="4111269"/>
              <a:ext cx="80558" cy="69068"/>
              <a:chOff x="3743571" y="3547166"/>
              <a:chExt cx="80558" cy="188728"/>
            </a:xfrm>
          </p:grpSpPr>
          <p:cxnSp>
            <p:nvCxnSpPr>
              <p:cNvPr id="1253" name="Straight Connector 1252">
                <a:extLst>
                  <a:ext uri="{FF2B5EF4-FFF2-40B4-BE49-F238E27FC236}">
                    <a16:creationId xmlns:a16="http://schemas.microsoft.com/office/drawing/2014/main" id="{3F28E75A-CEA8-4C79-A999-AABB2A118C8D}"/>
                  </a:ext>
                </a:extLst>
              </p:cNvPr>
              <p:cNvCxnSpPr>
                <a:cxnSpLocks/>
              </p:cNvCxnSpPr>
              <p:nvPr/>
            </p:nvCxnSpPr>
            <p:spPr>
              <a:xfrm>
                <a:off x="3783850" y="3547166"/>
                <a:ext cx="0" cy="175711"/>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54" name="Straight Connector 1253">
                <a:extLst>
                  <a:ext uri="{FF2B5EF4-FFF2-40B4-BE49-F238E27FC236}">
                    <a16:creationId xmlns:a16="http://schemas.microsoft.com/office/drawing/2014/main" id="{FEC6A13C-3600-4049-B1F0-9397AB2BC560}"/>
                  </a:ext>
                </a:extLst>
              </p:cNvPr>
              <p:cNvCxnSpPr/>
              <p:nvPr/>
            </p:nvCxnSpPr>
            <p:spPr>
              <a:xfrm>
                <a:off x="3743571" y="3735894"/>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55" name="Straight Connector 1254">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252" name="Oval 1251">
              <a:extLst>
                <a:ext uri="{FF2B5EF4-FFF2-40B4-BE49-F238E27FC236}">
                  <a16:creationId xmlns:a16="http://schemas.microsoft.com/office/drawing/2014/main" id="{BBAD1B1B-EC0E-45D0-BF94-12914B462DE4}"/>
                </a:ext>
              </a:extLst>
            </p:cNvPr>
            <p:cNvSpPr/>
            <p:nvPr/>
          </p:nvSpPr>
          <p:spPr>
            <a:xfrm>
              <a:off x="6096061" y="4115069"/>
              <a:ext cx="71957" cy="611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256" name="Group 1255"/>
          <p:cNvGrpSpPr/>
          <p:nvPr/>
        </p:nvGrpSpPr>
        <p:grpSpPr>
          <a:xfrm>
            <a:off x="7750196" y="4322090"/>
            <a:ext cx="80558" cy="70656"/>
            <a:chOff x="6090686" y="4111270"/>
            <a:chExt cx="80558" cy="70656"/>
          </a:xfrm>
        </p:grpSpPr>
        <p:grpSp>
          <p:nvGrpSpPr>
            <p:cNvPr id="1257" name="Group 1256">
              <a:extLst>
                <a:ext uri="{FF2B5EF4-FFF2-40B4-BE49-F238E27FC236}">
                  <a16:creationId xmlns:a16="http://schemas.microsoft.com/office/drawing/2014/main" id="{95799BFC-B90C-4CA0-B324-BEA4445BAC9A}"/>
                </a:ext>
              </a:extLst>
            </p:cNvPr>
            <p:cNvGrpSpPr/>
            <p:nvPr/>
          </p:nvGrpSpPr>
          <p:grpSpPr>
            <a:xfrm>
              <a:off x="6090686" y="4111270"/>
              <a:ext cx="80558" cy="70656"/>
              <a:chOff x="3743571" y="3547166"/>
              <a:chExt cx="80558" cy="193067"/>
            </a:xfrm>
          </p:grpSpPr>
          <p:cxnSp>
            <p:nvCxnSpPr>
              <p:cNvPr id="1259" name="Straight Connector 1258">
                <a:extLst>
                  <a:ext uri="{FF2B5EF4-FFF2-40B4-BE49-F238E27FC236}">
                    <a16:creationId xmlns:a16="http://schemas.microsoft.com/office/drawing/2014/main" id="{3F28E75A-CEA8-4C79-A999-AABB2A118C8D}"/>
                  </a:ext>
                </a:extLst>
              </p:cNvPr>
              <p:cNvCxnSpPr>
                <a:cxnSpLocks/>
              </p:cNvCxnSpPr>
              <p:nvPr/>
            </p:nvCxnSpPr>
            <p:spPr>
              <a:xfrm>
                <a:off x="3783850" y="3547166"/>
                <a:ext cx="0" cy="175711"/>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60" name="Straight Connector 1259">
                <a:extLst>
                  <a:ext uri="{FF2B5EF4-FFF2-40B4-BE49-F238E27FC236}">
                    <a16:creationId xmlns:a16="http://schemas.microsoft.com/office/drawing/2014/main" id="{FEC6A13C-3600-4049-B1F0-9397AB2BC560}"/>
                  </a:ext>
                </a:extLst>
              </p:cNvPr>
              <p:cNvCxnSpPr/>
              <p:nvPr/>
            </p:nvCxnSpPr>
            <p:spPr>
              <a:xfrm>
                <a:off x="3743571" y="3740233"/>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61" name="Straight Connector 1260">
                <a:extLst>
                  <a:ext uri="{FF2B5EF4-FFF2-40B4-BE49-F238E27FC236}">
                    <a16:creationId xmlns:a16="http://schemas.microsoft.com/office/drawing/2014/main" id="{AF1179FE-DEA2-4553-882D-1C90052D89B6}"/>
                  </a:ext>
                </a:extLst>
              </p:cNvPr>
              <p:cNvCxnSpPr>
                <a:cxnSpLocks/>
              </p:cNvCxnSpPr>
              <p:nvPr/>
            </p:nvCxnSpPr>
            <p:spPr>
              <a:xfrm>
                <a:off x="3743571" y="3559996"/>
                <a:ext cx="80558"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258" name="Oval 1257">
              <a:extLst>
                <a:ext uri="{FF2B5EF4-FFF2-40B4-BE49-F238E27FC236}">
                  <a16:creationId xmlns:a16="http://schemas.microsoft.com/office/drawing/2014/main" id="{BBAD1B1B-EC0E-45D0-BF94-12914B462DE4}"/>
                </a:ext>
              </a:extLst>
            </p:cNvPr>
            <p:cNvSpPr/>
            <p:nvPr/>
          </p:nvSpPr>
          <p:spPr>
            <a:xfrm>
              <a:off x="6096061" y="4115069"/>
              <a:ext cx="71957" cy="611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627283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xfdddfdArtboard 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0356" y="1971307"/>
            <a:ext cx="1815401" cy="3092133"/>
          </a:xfrm>
          <a:prstGeom prst="rect">
            <a:avLst/>
          </a:prstGeom>
        </p:spPr>
      </p:pic>
      <p:sp>
        <p:nvSpPr>
          <p:cNvPr id="2" name="Title 1"/>
          <p:cNvSpPr>
            <a:spLocks noGrp="1"/>
          </p:cNvSpPr>
          <p:nvPr>
            <p:ph type="title"/>
          </p:nvPr>
        </p:nvSpPr>
        <p:spPr/>
        <p:txBody>
          <a:bodyPr>
            <a:normAutofit/>
          </a:bodyPr>
          <a:lstStyle/>
          <a:p>
            <a:pPr algn="ctr"/>
            <a:r>
              <a:rPr lang="en-US" dirty="0">
                <a:solidFill>
                  <a:srgbClr val="000000"/>
                </a:solidFill>
              </a:rPr>
              <a:t>Role of Testosterone in Men’s Health</a:t>
            </a:r>
          </a:p>
        </p:txBody>
      </p:sp>
      <p:sp>
        <p:nvSpPr>
          <p:cNvPr id="4" name="Rectangle 3"/>
          <p:cNvSpPr/>
          <p:nvPr/>
        </p:nvSpPr>
        <p:spPr>
          <a:xfrm>
            <a:off x="1588782" y="5841152"/>
            <a:ext cx="9530321" cy="230832"/>
          </a:xfrm>
          <a:prstGeom prst="rect">
            <a:avLst/>
          </a:prstGeom>
        </p:spPr>
        <p:txBody>
          <a:bodyPr wrap="square">
            <a:spAutoFit/>
          </a:bodyPr>
          <a:lstStyle/>
          <a:p>
            <a:pPr algn="ctr"/>
            <a:r>
              <a:rPr lang="en-US" sz="900" dirty="0">
                <a:solidFill>
                  <a:srgbClr val="000000"/>
                </a:solidFill>
              </a:rPr>
              <a:t>1. Hackett G,  et al. British Society for Sexual Medicine Guidelines on Adult Testosterone Deficiency, With Statements for UK Practice. J Sex Med 2017;14:1504-1523. </a:t>
            </a:r>
          </a:p>
        </p:txBody>
      </p:sp>
      <p:sp>
        <p:nvSpPr>
          <p:cNvPr id="9" name="TextBox 8"/>
          <p:cNvSpPr txBox="1"/>
          <p:nvPr/>
        </p:nvSpPr>
        <p:spPr>
          <a:xfrm>
            <a:off x="2047610" y="2134134"/>
            <a:ext cx="2925176" cy="369332"/>
          </a:xfrm>
          <a:prstGeom prst="rect">
            <a:avLst/>
          </a:prstGeom>
          <a:noFill/>
        </p:spPr>
        <p:txBody>
          <a:bodyPr wrap="square" rtlCol="0">
            <a:spAutoFit/>
          </a:bodyPr>
          <a:lstStyle/>
          <a:p>
            <a:pPr algn="r"/>
            <a:r>
              <a:rPr lang="en-US" dirty="0">
                <a:solidFill>
                  <a:srgbClr val="000000"/>
                </a:solidFill>
                <a:latin typeface="Arial"/>
              </a:rPr>
              <a:t>Mood, Cognitive ability</a:t>
            </a:r>
            <a:r>
              <a:rPr lang="en-US" baseline="30000" dirty="0">
                <a:solidFill>
                  <a:srgbClr val="000000"/>
                </a:solidFill>
                <a:latin typeface="Arial"/>
              </a:rPr>
              <a:t>1</a:t>
            </a:r>
            <a:endParaRPr lang="en-US" dirty="0">
              <a:solidFill>
                <a:srgbClr val="000000"/>
              </a:solidFill>
              <a:latin typeface="Arial"/>
            </a:endParaRPr>
          </a:p>
        </p:txBody>
      </p:sp>
      <p:sp>
        <p:nvSpPr>
          <p:cNvPr id="10" name="TextBox 9"/>
          <p:cNvSpPr txBox="1"/>
          <p:nvPr/>
        </p:nvSpPr>
        <p:spPr>
          <a:xfrm>
            <a:off x="1996810" y="3082950"/>
            <a:ext cx="2933504" cy="369332"/>
          </a:xfrm>
          <a:prstGeom prst="rect">
            <a:avLst/>
          </a:prstGeom>
          <a:noFill/>
        </p:spPr>
        <p:txBody>
          <a:bodyPr wrap="square" rtlCol="0">
            <a:spAutoFit/>
          </a:bodyPr>
          <a:lstStyle/>
          <a:p>
            <a:pPr algn="r"/>
            <a:r>
              <a:rPr lang="en-US" dirty="0">
                <a:solidFill>
                  <a:srgbClr val="000000"/>
                </a:solidFill>
                <a:latin typeface="Arial"/>
              </a:rPr>
              <a:t>Muscle mass, strength</a:t>
            </a:r>
            <a:r>
              <a:rPr lang="en-US" baseline="30000" dirty="0">
                <a:solidFill>
                  <a:srgbClr val="000000"/>
                </a:solidFill>
                <a:latin typeface="Arial"/>
              </a:rPr>
              <a:t>1</a:t>
            </a:r>
            <a:endParaRPr lang="en-US" dirty="0">
              <a:solidFill>
                <a:srgbClr val="000000"/>
              </a:solidFill>
              <a:latin typeface="Arial"/>
            </a:endParaRPr>
          </a:p>
        </p:txBody>
      </p:sp>
      <p:sp>
        <p:nvSpPr>
          <p:cNvPr id="11" name="TextBox 10"/>
          <p:cNvSpPr txBox="1"/>
          <p:nvPr/>
        </p:nvSpPr>
        <p:spPr>
          <a:xfrm>
            <a:off x="7178109" y="3851783"/>
            <a:ext cx="2540300" cy="369332"/>
          </a:xfrm>
          <a:prstGeom prst="rect">
            <a:avLst/>
          </a:prstGeom>
          <a:noFill/>
        </p:spPr>
        <p:txBody>
          <a:bodyPr wrap="square" rtlCol="0">
            <a:spAutoFit/>
          </a:bodyPr>
          <a:lstStyle/>
          <a:p>
            <a:r>
              <a:rPr lang="en-US" dirty="0">
                <a:solidFill>
                  <a:srgbClr val="000000"/>
                </a:solidFill>
                <a:latin typeface="Arial"/>
              </a:rPr>
              <a:t>Fat distribution</a:t>
            </a:r>
            <a:r>
              <a:rPr lang="en-US" baseline="30000" dirty="0">
                <a:solidFill>
                  <a:srgbClr val="000000"/>
                </a:solidFill>
                <a:latin typeface="Arial"/>
              </a:rPr>
              <a:t>1</a:t>
            </a:r>
            <a:endParaRPr lang="en-US" dirty="0">
              <a:solidFill>
                <a:srgbClr val="000000"/>
              </a:solidFill>
              <a:latin typeface="Arial"/>
            </a:endParaRPr>
          </a:p>
        </p:txBody>
      </p:sp>
      <p:sp>
        <p:nvSpPr>
          <p:cNvPr id="12" name="TextBox 11"/>
          <p:cNvSpPr txBox="1"/>
          <p:nvPr/>
        </p:nvSpPr>
        <p:spPr>
          <a:xfrm>
            <a:off x="7426089" y="3274952"/>
            <a:ext cx="3216880" cy="369332"/>
          </a:xfrm>
          <a:prstGeom prst="rect">
            <a:avLst/>
          </a:prstGeom>
          <a:noFill/>
        </p:spPr>
        <p:txBody>
          <a:bodyPr wrap="square" rtlCol="0">
            <a:spAutoFit/>
          </a:bodyPr>
          <a:lstStyle/>
          <a:p>
            <a:r>
              <a:rPr lang="en-US" dirty="0">
                <a:solidFill>
                  <a:srgbClr val="000000"/>
                </a:solidFill>
                <a:latin typeface="Arial"/>
              </a:rPr>
              <a:t>Red blood cell production</a:t>
            </a:r>
            <a:r>
              <a:rPr lang="en-US" baseline="30000" dirty="0">
                <a:solidFill>
                  <a:srgbClr val="000000"/>
                </a:solidFill>
                <a:latin typeface="Arial"/>
              </a:rPr>
              <a:t>1</a:t>
            </a:r>
            <a:endParaRPr lang="en-US" dirty="0">
              <a:solidFill>
                <a:srgbClr val="000000"/>
              </a:solidFill>
              <a:latin typeface="Arial"/>
            </a:endParaRPr>
          </a:p>
        </p:txBody>
      </p:sp>
      <p:sp>
        <p:nvSpPr>
          <p:cNvPr id="13" name="TextBox 12"/>
          <p:cNvSpPr txBox="1"/>
          <p:nvPr/>
        </p:nvSpPr>
        <p:spPr>
          <a:xfrm>
            <a:off x="1860261" y="3991133"/>
            <a:ext cx="3257435" cy="646331"/>
          </a:xfrm>
          <a:prstGeom prst="rect">
            <a:avLst/>
          </a:prstGeom>
          <a:noFill/>
        </p:spPr>
        <p:txBody>
          <a:bodyPr wrap="square" rtlCol="0">
            <a:spAutoFit/>
          </a:bodyPr>
          <a:lstStyle/>
          <a:p>
            <a:pPr algn="r"/>
            <a:r>
              <a:rPr lang="en-GB" dirty="0">
                <a:solidFill>
                  <a:srgbClr val="000000"/>
                </a:solidFill>
                <a:latin typeface="Arial"/>
              </a:rPr>
              <a:t>Sexual function, sexual desire and sperm production</a:t>
            </a:r>
            <a:r>
              <a:rPr lang="en-US" baseline="30000" dirty="0">
                <a:solidFill>
                  <a:srgbClr val="000000"/>
                </a:solidFill>
                <a:latin typeface="Arial"/>
              </a:rPr>
              <a:t>1</a:t>
            </a:r>
            <a:endParaRPr lang="en-US" dirty="0">
              <a:solidFill>
                <a:srgbClr val="000000"/>
              </a:solidFill>
              <a:latin typeface="Arial"/>
            </a:endParaRPr>
          </a:p>
        </p:txBody>
      </p:sp>
      <p:sp>
        <p:nvSpPr>
          <p:cNvPr id="14" name="TextBox 13"/>
          <p:cNvSpPr txBox="1"/>
          <p:nvPr/>
        </p:nvSpPr>
        <p:spPr>
          <a:xfrm>
            <a:off x="7026698" y="2735603"/>
            <a:ext cx="1561629" cy="369332"/>
          </a:xfrm>
          <a:prstGeom prst="rect">
            <a:avLst/>
          </a:prstGeom>
          <a:noFill/>
        </p:spPr>
        <p:txBody>
          <a:bodyPr wrap="square" rtlCol="0">
            <a:spAutoFit/>
          </a:bodyPr>
          <a:lstStyle/>
          <a:p>
            <a:r>
              <a:rPr lang="en-US" dirty="0">
                <a:solidFill>
                  <a:srgbClr val="000000"/>
                </a:solidFill>
                <a:latin typeface="Arial"/>
              </a:rPr>
              <a:t>Bone mass</a:t>
            </a:r>
            <a:r>
              <a:rPr lang="en-US" baseline="30000" dirty="0">
                <a:solidFill>
                  <a:srgbClr val="000000"/>
                </a:solidFill>
                <a:latin typeface="Arial"/>
              </a:rPr>
              <a:t>1</a:t>
            </a:r>
            <a:endParaRPr lang="en-US" dirty="0">
              <a:solidFill>
                <a:srgbClr val="000000"/>
              </a:solidFill>
              <a:latin typeface="Arial"/>
            </a:endParaRPr>
          </a:p>
        </p:txBody>
      </p:sp>
      <p:cxnSp>
        <p:nvCxnSpPr>
          <p:cNvPr id="15" name="Straight Arrow Connector 14"/>
          <p:cNvCxnSpPr/>
          <p:nvPr/>
        </p:nvCxnSpPr>
        <p:spPr>
          <a:xfrm flipV="1">
            <a:off x="4973689" y="2196377"/>
            <a:ext cx="785424" cy="161008"/>
          </a:xfrm>
          <a:prstGeom prst="straightConnector1">
            <a:avLst/>
          </a:prstGeom>
          <a:ln w="12700" cmpd="sng">
            <a:solidFill>
              <a:srgbClr val="45444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4" idx="1"/>
          </p:cNvCxnSpPr>
          <p:nvPr/>
        </p:nvCxnSpPr>
        <p:spPr>
          <a:xfrm flipH="1">
            <a:off x="6467211" y="2920269"/>
            <a:ext cx="559487" cy="310876"/>
          </a:xfrm>
          <a:prstGeom prst="straightConnector1">
            <a:avLst/>
          </a:prstGeom>
          <a:ln w="12700" cmpd="sng">
            <a:solidFill>
              <a:srgbClr val="45444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034649" y="4277625"/>
            <a:ext cx="782320" cy="111760"/>
          </a:xfrm>
          <a:prstGeom prst="straightConnector1">
            <a:avLst/>
          </a:prstGeom>
          <a:ln w="12700" cmpd="sng">
            <a:solidFill>
              <a:srgbClr val="45444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4902569" y="3078745"/>
            <a:ext cx="436880" cy="203200"/>
          </a:xfrm>
          <a:prstGeom prst="straightConnector1">
            <a:avLst/>
          </a:prstGeom>
          <a:ln w="12700" cmpd="sng">
            <a:solidFill>
              <a:srgbClr val="45444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2" idx="1"/>
          </p:cNvCxnSpPr>
          <p:nvPr/>
        </p:nvCxnSpPr>
        <p:spPr>
          <a:xfrm flipH="1">
            <a:off x="6599292" y="3459620"/>
            <a:ext cx="826799" cy="66167"/>
          </a:xfrm>
          <a:prstGeom prst="straightConnector1">
            <a:avLst/>
          </a:prstGeom>
          <a:ln w="12700" cmpd="sng">
            <a:solidFill>
              <a:srgbClr val="45444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1" idx="1"/>
          </p:cNvCxnSpPr>
          <p:nvPr/>
        </p:nvCxnSpPr>
        <p:spPr>
          <a:xfrm flipH="1" flipV="1">
            <a:off x="6213211" y="3749305"/>
            <a:ext cx="964898" cy="287144"/>
          </a:xfrm>
          <a:prstGeom prst="straightConnector1">
            <a:avLst/>
          </a:prstGeom>
          <a:ln w="12700" cmpd="sng">
            <a:solidFill>
              <a:srgbClr val="454444"/>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1643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820" y="206339"/>
            <a:ext cx="11434438" cy="834047"/>
          </a:xfrm>
        </p:spPr>
        <p:txBody>
          <a:bodyPr>
            <a:noAutofit/>
          </a:bodyPr>
          <a:lstStyle/>
          <a:p>
            <a:pPr algn="ctr"/>
            <a:r>
              <a:rPr lang="en-GB" sz="2600" dirty="0">
                <a:solidFill>
                  <a:schemeClr val="accent5"/>
                </a:solidFill>
              </a:rPr>
              <a:t>Long-term </a:t>
            </a:r>
            <a:r>
              <a:rPr lang="en-GB" sz="2600" dirty="0" err="1">
                <a:solidFill>
                  <a:schemeClr val="accent5"/>
                </a:solidFill>
              </a:rPr>
              <a:t>TTh</a:t>
            </a:r>
            <a:r>
              <a:rPr lang="en-GB" sz="2600" dirty="0">
                <a:solidFill>
                  <a:schemeClr val="accent5"/>
                </a:solidFill>
              </a:rPr>
              <a:t> use in men with hypogonadism and T2DM </a:t>
            </a:r>
            <a:br>
              <a:rPr lang="en-GB" sz="2600" dirty="0">
                <a:solidFill>
                  <a:schemeClr val="accent5"/>
                </a:solidFill>
              </a:rPr>
            </a:br>
            <a:r>
              <a:rPr lang="en-GB" sz="2600" dirty="0">
                <a:solidFill>
                  <a:schemeClr val="accent5"/>
                </a:solidFill>
              </a:rPr>
              <a:t>is associated with disease remission, return to normal glucose control, and decreased all-cause mortality</a:t>
            </a:r>
          </a:p>
        </p:txBody>
      </p:sp>
      <p:sp>
        <p:nvSpPr>
          <p:cNvPr id="5" name="TextBox 4"/>
          <p:cNvSpPr txBox="1"/>
          <p:nvPr/>
        </p:nvSpPr>
        <p:spPr>
          <a:xfrm>
            <a:off x="1523999" y="5864900"/>
            <a:ext cx="9144001" cy="400110"/>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solidFill>
                <a:effectLst/>
                <a:uLnTx/>
                <a:uFillTx/>
                <a:ea typeface="+mn-ea"/>
                <a:cs typeface="+mn-cs"/>
              </a:rPr>
              <a:t>HbA</a:t>
            </a:r>
            <a:r>
              <a:rPr kumimoji="0" lang="en-GB" sz="1000" b="0" i="0" u="none" strike="noStrike" kern="1200" cap="none" spc="0" normalizeH="0" baseline="-25000" noProof="0" dirty="0">
                <a:ln>
                  <a:noFill/>
                </a:ln>
                <a:solidFill>
                  <a:schemeClr val="accent5"/>
                </a:solidFill>
                <a:effectLst/>
                <a:uLnTx/>
                <a:uFillTx/>
                <a:ea typeface="+mn-ea"/>
                <a:cs typeface="+mn-cs"/>
              </a:rPr>
              <a:t>1c</a:t>
            </a:r>
            <a:r>
              <a:rPr kumimoji="0" lang="en-GB" sz="1000" b="0" i="0" u="none" strike="noStrike" kern="1200" cap="none" spc="0" normalizeH="0" baseline="0" noProof="0" dirty="0">
                <a:ln>
                  <a:noFill/>
                </a:ln>
                <a:solidFill>
                  <a:schemeClr val="accent5"/>
                </a:solidFill>
                <a:effectLst/>
                <a:uLnTx/>
                <a:uFillTx/>
                <a:ea typeface="+mn-ea"/>
                <a:cs typeface="+mn-cs"/>
              </a:rPr>
              <a:t>, glycated haemoglobin; T2DM, type 2 diabetes mellitus; </a:t>
            </a:r>
            <a:r>
              <a:rPr kumimoji="0" lang="en-GB" sz="1000" b="0" i="0" u="none" strike="noStrike" kern="1200" cap="none" spc="0" normalizeH="0" baseline="0" noProof="0" dirty="0" err="1">
                <a:ln>
                  <a:noFill/>
                </a:ln>
                <a:solidFill>
                  <a:schemeClr val="accent5"/>
                </a:solidFill>
                <a:effectLst/>
                <a:uLnTx/>
                <a:uFillTx/>
                <a:ea typeface="+mn-ea"/>
                <a:cs typeface="+mn-cs"/>
              </a:rPr>
              <a:t>TTh</a:t>
            </a:r>
            <a:r>
              <a:rPr kumimoji="0" lang="en-GB" sz="1000" b="0" i="0" u="none" strike="noStrike" kern="1200" cap="none" spc="0" normalizeH="0" baseline="0" noProof="0" dirty="0">
                <a:ln>
                  <a:noFill/>
                </a:ln>
                <a:solidFill>
                  <a:schemeClr val="accent5"/>
                </a:solidFill>
                <a:effectLst/>
                <a:uLnTx/>
                <a:uFillTx/>
                <a:ea typeface="+mn-ea"/>
                <a:cs typeface="+mn-cs"/>
              </a:rPr>
              <a:t>, testosterone therapy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chemeClr val="accent5"/>
                </a:solidFill>
                <a:effectLst/>
                <a:uLnTx/>
                <a:uFillTx/>
                <a:ea typeface="+mn-ea"/>
                <a:cs typeface="+mn-cs"/>
              </a:rPr>
              <a:t>Haider KS </a:t>
            </a:r>
            <a:r>
              <a:rPr kumimoji="0" lang="it-IT" sz="1000" b="0" i="1" u="none" strike="noStrike" kern="1200" cap="none" spc="0" normalizeH="0" baseline="0" noProof="0" dirty="0">
                <a:ln>
                  <a:noFill/>
                </a:ln>
                <a:solidFill>
                  <a:schemeClr val="accent5"/>
                </a:solidFill>
                <a:effectLst/>
                <a:uLnTx/>
                <a:uFillTx/>
                <a:ea typeface="+mn-ea"/>
                <a:cs typeface="+mn-cs"/>
              </a:rPr>
              <a:t>et al. Diabetes Obes Metab</a:t>
            </a:r>
            <a:r>
              <a:rPr kumimoji="0" lang="it-IT" sz="1000" b="0" i="0" u="none" strike="noStrike" kern="1200" cap="none" spc="0" normalizeH="0" baseline="0" noProof="0" dirty="0">
                <a:ln>
                  <a:noFill/>
                </a:ln>
                <a:solidFill>
                  <a:schemeClr val="accent5"/>
                </a:solidFill>
                <a:effectLst/>
                <a:uLnTx/>
                <a:uFillTx/>
                <a:ea typeface="+mn-ea"/>
                <a:cs typeface="+mn-cs"/>
              </a:rPr>
              <a:t> 2020;</a:t>
            </a:r>
            <a:r>
              <a:rPr kumimoji="0" lang="en-GB" sz="1000" b="0" i="0" u="none" strike="noStrike" kern="1200" cap="none" spc="0" normalizeH="0" baseline="0" noProof="0" dirty="0" err="1">
                <a:ln>
                  <a:noFill/>
                </a:ln>
                <a:solidFill>
                  <a:schemeClr val="accent5"/>
                </a:solidFill>
                <a:effectLst/>
                <a:uLnTx/>
                <a:uFillTx/>
                <a:ea typeface="+mn-ea"/>
                <a:cs typeface="+mn-cs"/>
              </a:rPr>
              <a:t>doi</a:t>
            </a:r>
            <a:r>
              <a:rPr kumimoji="0" lang="en-GB" sz="1000" b="0" i="0" u="none" strike="noStrike" kern="1200" cap="none" spc="0" normalizeH="0" baseline="0" noProof="0" dirty="0">
                <a:ln>
                  <a:noFill/>
                </a:ln>
                <a:solidFill>
                  <a:schemeClr val="accent5"/>
                </a:solidFill>
                <a:effectLst/>
                <a:uLnTx/>
                <a:uFillTx/>
                <a:ea typeface="+mn-ea"/>
                <a:cs typeface="+mn-cs"/>
              </a:rPr>
              <a:t>: 10.1111/dom.14122</a:t>
            </a:r>
            <a:r>
              <a:rPr kumimoji="0" lang="it-IT" sz="1000" b="0" i="0" u="none" strike="noStrike" kern="1200" cap="none" spc="0" normalizeH="0" baseline="0" noProof="0" dirty="0">
                <a:ln>
                  <a:noFill/>
                </a:ln>
                <a:solidFill>
                  <a:srgbClr val="58595B"/>
                </a:solidFill>
                <a:effectLst/>
                <a:uLnTx/>
                <a:uFillTx/>
                <a:latin typeface="Calibri"/>
                <a:ea typeface="+mn-ea"/>
                <a:cs typeface="+mn-cs"/>
              </a:rPr>
              <a:t>.</a:t>
            </a:r>
            <a:endParaRPr kumimoji="0" lang="en-GB" sz="1000" b="0" i="0" u="none" strike="noStrike" kern="1200" cap="none" spc="0" normalizeH="0" baseline="0" noProof="0" dirty="0">
              <a:ln>
                <a:noFill/>
              </a:ln>
              <a:solidFill>
                <a:srgbClr val="58595B"/>
              </a:solidFill>
              <a:effectLst/>
              <a:uLnTx/>
              <a:uFillTx/>
              <a:latin typeface="Calibri"/>
              <a:ea typeface="+mn-ea"/>
              <a:cs typeface="+mn-cs"/>
            </a:endParaRPr>
          </a:p>
        </p:txBody>
      </p:sp>
      <p:grpSp>
        <p:nvGrpSpPr>
          <p:cNvPr id="20" name="Group 19"/>
          <p:cNvGrpSpPr/>
          <p:nvPr/>
        </p:nvGrpSpPr>
        <p:grpSpPr>
          <a:xfrm>
            <a:off x="2100697" y="1303911"/>
            <a:ext cx="7990606" cy="4374402"/>
            <a:chOff x="576697" y="1247466"/>
            <a:chExt cx="7990606" cy="4374402"/>
          </a:xfrm>
        </p:grpSpPr>
        <p:grpSp>
          <p:nvGrpSpPr>
            <p:cNvPr id="34" name="Group 33">
              <a:extLst>
                <a:ext uri="{FF2B5EF4-FFF2-40B4-BE49-F238E27FC236}">
                  <a16:creationId xmlns:a16="http://schemas.microsoft.com/office/drawing/2014/main" id="{B57C2598-1EAD-4E49-83D1-D9B023FA20D3}"/>
                </a:ext>
              </a:extLst>
            </p:cNvPr>
            <p:cNvGrpSpPr/>
            <p:nvPr/>
          </p:nvGrpSpPr>
          <p:grpSpPr>
            <a:xfrm>
              <a:off x="576697" y="1247466"/>
              <a:ext cx="7990606" cy="4374402"/>
              <a:chOff x="576697" y="999539"/>
              <a:chExt cx="7990606" cy="4374402"/>
            </a:xfrm>
          </p:grpSpPr>
          <p:sp>
            <p:nvSpPr>
              <p:cNvPr id="408" name="Rounded Rectangle 57">
                <a:extLst>
                  <a:ext uri="{FF2B5EF4-FFF2-40B4-BE49-F238E27FC236}">
                    <a16:creationId xmlns:a16="http://schemas.microsoft.com/office/drawing/2014/main" id="{68E998B3-A9D9-460D-A056-495DC1214A91}"/>
                  </a:ext>
                </a:extLst>
              </p:cNvPr>
              <p:cNvSpPr/>
              <p:nvPr/>
            </p:nvSpPr>
            <p:spPr>
              <a:xfrm>
                <a:off x="576697" y="999539"/>
                <a:ext cx="7990606" cy="4374402"/>
              </a:xfrm>
              <a:prstGeom prst="roundRect">
                <a:avLst>
                  <a:gd name="adj" fmla="val 5052"/>
                </a:avLst>
              </a:prstGeom>
              <a:no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07" name="Round Same Side Corner Rectangle 58">
                <a:extLst>
                  <a:ext uri="{FF2B5EF4-FFF2-40B4-BE49-F238E27FC236}">
                    <a16:creationId xmlns:a16="http://schemas.microsoft.com/office/drawing/2014/main" id="{87716571-26C1-4F80-8CD8-F8645893E99D}"/>
                  </a:ext>
                </a:extLst>
              </p:cNvPr>
              <p:cNvSpPr/>
              <p:nvPr/>
            </p:nvSpPr>
            <p:spPr>
              <a:xfrm>
                <a:off x="576697" y="999539"/>
                <a:ext cx="7990606" cy="309600"/>
              </a:xfrm>
              <a:prstGeom prst="round2SameRect">
                <a:avLst>
                  <a:gd name="adj1" fmla="val 50000"/>
                  <a:gd name="adj2" fmla="val 0"/>
                </a:avLst>
              </a:prstGeom>
              <a:solidFill>
                <a:schemeClr val="accent2"/>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ea typeface="+mn-ea"/>
                    <a:cs typeface="+mn-cs"/>
                  </a:rPr>
                  <a:t>Effect of TTh on disease parameters and mortality in men with hypogonadism and T2DM (N=356)</a:t>
                </a:r>
                <a:endParaRPr kumimoji="0" lang="en-GB" sz="1200" b="1" i="0" u="none" strike="noStrike" kern="1200" cap="none" spc="0" normalizeH="0" baseline="30000" noProof="0" dirty="0">
                  <a:ln>
                    <a:noFill/>
                  </a:ln>
                  <a:solidFill>
                    <a:prstClr val="white"/>
                  </a:solidFill>
                  <a:effectLst/>
                  <a:uLnTx/>
                  <a:uFillTx/>
                  <a:ea typeface="+mn-ea"/>
                  <a:cs typeface="+mn-cs"/>
                </a:endParaRPr>
              </a:p>
            </p:txBody>
          </p:sp>
        </p:grpSp>
        <p:grpSp>
          <p:nvGrpSpPr>
            <p:cNvPr id="14" name="Group 13"/>
            <p:cNvGrpSpPr/>
            <p:nvPr/>
          </p:nvGrpSpPr>
          <p:grpSpPr>
            <a:xfrm>
              <a:off x="900019" y="1534139"/>
              <a:ext cx="7465319" cy="1737225"/>
              <a:chOff x="842144" y="1476989"/>
              <a:chExt cx="7465319" cy="1737225"/>
            </a:xfrm>
          </p:grpSpPr>
          <p:sp>
            <p:nvSpPr>
              <p:cNvPr id="8" name="TextBox 7"/>
              <p:cNvSpPr txBox="1"/>
              <p:nvPr/>
            </p:nvSpPr>
            <p:spPr>
              <a:xfrm>
                <a:off x="3891008" y="2937215"/>
                <a:ext cx="1965218"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72727"/>
                    </a:solidFill>
                    <a:effectLst/>
                    <a:uLnTx/>
                    <a:uFillTx/>
                    <a:latin typeface="Calibri"/>
                    <a:ea typeface="+mn-ea"/>
                    <a:cs typeface="+mn-cs"/>
                  </a:rPr>
                  <a:t>Men achieving outcome (%)</a:t>
                </a:r>
              </a:p>
            </p:txBody>
          </p:sp>
          <p:grpSp>
            <p:nvGrpSpPr>
              <p:cNvPr id="11" name="Group 10"/>
              <p:cNvGrpSpPr/>
              <p:nvPr/>
            </p:nvGrpSpPr>
            <p:grpSpPr>
              <a:xfrm>
                <a:off x="842144" y="1476989"/>
                <a:ext cx="7465319" cy="1524801"/>
                <a:chOff x="842144" y="1476989"/>
                <a:chExt cx="7465319" cy="1524801"/>
              </a:xfrm>
            </p:grpSpPr>
            <p:graphicFrame>
              <p:nvGraphicFramePr>
                <p:cNvPr id="4" name="Chart 3"/>
                <p:cNvGraphicFramePr/>
                <p:nvPr/>
              </p:nvGraphicFramePr>
              <p:xfrm>
                <a:off x="842144" y="1476989"/>
                <a:ext cx="7465319" cy="1524801"/>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p:cNvSpPr/>
                <p:nvPr/>
              </p:nvSpPr>
              <p:spPr>
                <a:xfrm>
                  <a:off x="1011168" y="2219729"/>
                  <a:ext cx="1567223" cy="46903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12" name="TextBox 411"/>
              <p:cNvSpPr txBox="1"/>
              <p:nvPr/>
            </p:nvSpPr>
            <p:spPr>
              <a:xfrm>
                <a:off x="1235960" y="2414827"/>
                <a:ext cx="1662635"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72727"/>
                    </a:solidFill>
                    <a:effectLst/>
                    <a:uLnTx/>
                    <a:uFillTx/>
                    <a:latin typeface="Calibri"/>
                    <a:ea typeface="+mn-ea"/>
                    <a:cs typeface="+mn-cs"/>
                  </a:rPr>
                  <a:t>HbA</a:t>
                </a:r>
                <a:r>
                  <a:rPr kumimoji="0" lang="en-GB" sz="1200" b="1" i="0" u="none" strike="noStrike" kern="1200" cap="none" spc="0" normalizeH="0" baseline="-25000" noProof="0" dirty="0">
                    <a:ln>
                      <a:noFill/>
                    </a:ln>
                    <a:solidFill>
                      <a:srgbClr val="272727"/>
                    </a:solidFill>
                    <a:effectLst/>
                    <a:uLnTx/>
                    <a:uFillTx/>
                    <a:latin typeface="Calibri"/>
                    <a:ea typeface="+mn-ea"/>
                    <a:cs typeface="+mn-cs"/>
                  </a:rPr>
                  <a:t>1c</a:t>
                </a:r>
                <a:r>
                  <a:rPr kumimoji="0" lang="en-GB" sz="1200" b="1" i="0" u="none" strike="noStrike" kern="1200" cap="none" spc="0" normalizeH="0" baseline="0" noProof="0" dirty="0">
                    <a:ln>
                      <a:noFill/>
                    </a:ln>
                    <a:solidFill>
                      <a:srgbClr val="272727"/>
                    </a:solidFill>
                    <a:effectLst/>
                    <a:uLnTx/>
                    <a:uFillTx/>
                    <a:latin typeface="Calibri"/>
                    <a:ea typeface="+mn-ea"/>
                    <a:cs typeface="+mn-cs"/>
                  </a:rPr>
                  <a:t> ≤53.0 </a:t>
                </a:r>
                <a:r>
                  <a:rPr kumimoji="0" lang="en-GB" sz="1200" b="1" i="0" u="none" strike="noStrike" kern="1200" cap="none" spc="0" normalizeH="0" baseline="0" noProof="0" dirty="0" err="1">
                    <a:ln>
                      <a:noFill/>
                    </a:ln>
                    <a:solidFill>
                      <a:srgbClr val="272727"/>
                    </a:solidFill>
                    <a:effectLst/>
                    <a:uLnTx/>
                    <a:uFillTx/>
                    <a:latin typeface="Calibri"/>
                    <a:ea typeface="+mn-ea"/>
                    <a:cs typeface="+mn-cs"/>
                  </a:rPr>
                  <a:t>mmol</a:t>
                </a:r>
                <a:r>
                  <a:rPr kumimoji="0" lang="en-GB" sz="1200" b="1" i="0" u="none" strike="noStrike" kern="1200" cap="none" spc="0" normalizeH="0" baseline="0" noProof="0" dirty="0">
                    <a:ln>
                      <a:noFill/>
                    </a:ln>
                    <a:solidFill>
                      <a:srgbClr val="272727"/>
                    </a:solidFill>
                    <a:effectLst/>
                    <a:uLnTx/>
                    <a:uFillTx/>
                    <a:latin typeface="Calibri"/>
                    <a:ea typeface="+mn-ea"/>
                    <a:cs typeface="+mn-cs"/>
                  </a:rPr>
                  <a:t>/</a:t>
                </a:r>
                <a:r>
                  <a:rPr kumimoji="0" lang="en-GB" sz="1200" b="1" i="0" u="none" strike="noStrike" kern="1200" cap="none" spc="0" normalizeH="0" baseline="0" noProof="0" dirty="0" err="1">
                    <a:ln>
                      <a:noFill/>
                    </a:ln>
                    <a:solidFill>
                      <a:srgbClr val="272727"/>
                    </a:solidFill>
                    <a:effectLst/>
                    <a:uLnTx/>
                    <a:uFillTx/>
                    <a:latin typeface="Calibri"/>
                    <a:ea typeface="+mn-ea"/>
                    <a:cs typeface="+mn-cs"/>
                  </a:rPr>
                  <a:t>mol</a:t>
                </a:r>
                <a:endParaRPr kumimoji="0" lang="en-GB" sz="1200" b="1" i="0" u="none" strike="noStrike" kern="1200" cap="none" spc="0" normalizeH="0" baseline="0" noProof="0" dirty="0">
                  <a:ln>
                    <a:noFill/>
                  </a:ln>
                  <a:solidFill>
                    <a:srgbClr val="272727"/>
                  </a:solidFill>
                  <a:effectLst/>
                  <a:uLnTx/>
                  <a:uFillTx/>
                  <a:latin typeface="Calibri"/>
                  <a:ea typeface="+mn-ea"/>
                  <a:cs typeface="+mn-cs"/>
                </a:endParaRPr>
              </a:p>
            </p:txBody>
          </p:sp>
          <p:sp>
            <p:nvSpPr>
              <p:cNvPr id="411" name="TextBox 410"/>
              <p:cNvSpPr txBox="1"/>
              <p:nvPr/>
            </p:nvSpPr>
            <p:spPr>
              <a:xfrm>
                <a:off x="1220929" y="2150709"/>
                <a:ext cx="1710725"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72727"/>
                    </a:solidFill>
                    <a:effectLst/>
                    <a:uLnTx/>
                    <a:uFillTx/>
                    <a:latin typeface="Calibri"/>
                    <a:ea typeface="+mn-ea"/>
                    <a:cs typeface="+mn-cs"/>
                  </a:rPr>
                  <a:t>HbA</a:t>
                </a:r>
                <a:r>
                  <a:rPr kumimoji="0" lang="en-GB" sz="1200" b="1" i="0" u="none" strike="noStrike" kern="1200" cap="none" spc="0" normalizeH="0" baseline="-25000" noProof="0" dirty="0">
                    <a:ln>
                      <a:noFill/>
                    </a:ln>
                    <a:solidFill>
                      <a:srgbClr val="272727"/>
                    </a:solidFill>
                    <a:effectLst/>
                    <a:uLnTx/>
                    <a:uFillTx/>
                    <a:latin typeface="Calibri"/>
                    <a:ea typeface="+mn-ea"/>
                    <a:cs typeface="+mn-cs"/>
                  </a:rPr>
                  <a:t>1c</a:t>
                </a:r>
                <a:r>
                  <a:rPr kumimoji="0" lang="en-GB" sz="1200" b="1" i="0" u="none" strike="noStrike" kern="1200" cap="none" spc="0" normalizeH="0" baseline="0" noProof="0" dirty="0">
                    <a:ln>
                      <a:noFill/>
                    </a:ln>
                    <a:solidFill>
                      <a:srgbClr val="272727"/>
                    </a:solidFill>
                    <a:effectLst/>
                    <a:uLnTx/>
                    <a:uFillTx/>
                    <a:latin typeface="Calibri"/>
                    <a:ea typeface="+mn-ea"/>
                    <a:cs typeface="+mn-cs"/>
                  </a:rPr>
                  <a:t> ≤47.5 </a:t>
                </a:r>
                <a:r>
                  <a:rPr kumimoji="0" lang="en-GB" sz="1200" b="1" i="0" u="none" strike="noStrike" kern="1200" cap="none" spc="0" normalizeH="0" baseline="0" noProof="0" dirty="0" err="1">
                    <a:ln>
                      <a:noFill/>
                    </a:ln>
                    <a:solidFill>
                      <a:srgbClr val="272727"/>
                    </a:solidFill>
                    <a:effectLst/>
                    <a:uLnTx/>
                    <a:uFillTx/>
                    <a:latin typeface="Calibri"/>
                    <a:ea typeface="+mn-ea"/>
                    <a:cs typeface="+mn-cs"/>
                  </a:rPr>
                  <a:t>mmol</a:t>
                </a:r>
                <a:r>
                  <a:rPr kumimoji="0" lang="en-GB" sz="1200" b="1" i="0" u="none" strike="noStrike" kern="1200" cap="none" spc="0" normalizeH="0" baseline="0" noProof="0" dirty="0">
                    <a:ln>
                      <a:noFill/>
                    </a:ln>
                    <a:solidFill>
                      <a:srgbClr val="272727"/>
                    </a:solidFill>
                    <a:effectLst/>
                    <a:uLnTx/>
                    <a:uFillTx/>
                    <a:latin typeface="Calibri"/>
                    <a:ea typeface="+mn-ea"/>
                    <a:cs typeface="+mn-cs"/>
                  </a:rPr>
                  <a:t>/</a:t>
                </a:r>
                <a:r>
                  <a:rPr kumimoji="0" lang="en-GB" sz="1200" b="1" i="0" u="none" strike="noStrike" kern="1200" cap="none" spc="0" normalizeH="0" baseline="0" noProof="0" dirty="0" err="1">
                    <a:ln>
                      <a:noFill/>
                    </a:ln>
                    <a:solidFill>
                      <a:srgbClr val="272727"/>
                    </a:solidFill>
                    <a:effectLst/>
                    <a:uLnTx/>
                    <a:uFillTx/>
                    <a:latin typeface="Calibri"/>
                    <a:ea typeface="+mn-ea"/>
                    <a:cs typeface="+mn-cs"/>
                  </a:rPr>
                  <a:t>mol</a:t>
                </a:r>
                <a:endParaRPr kumimoji="0" lang="en-GB" sz="1200" b="1" i="0" u="none" strike="noStrike" kern="1200" cap="none" spc="0" normalizeH="0" baseline="0" noProof="0" dirty="0">
                  <a:ln>
                    <a:noFill/>
                  </a:ln>
                  <a:solidFill>
                    <a:srgbClr val="272727"/>
                  </a:solidFill>
                  <a:effectLst/>
                  <a:uLnTx/>
                  <a:uFillTx/>
                  <a:latin typeface="Calibri"/>
                  <a:ea typeface="+mn-ea"/>
                  <a:cs typeface="+mn-cs"/>
                </a:endParaRPr>
              </a:p>
            </p:txBody>
          </p:sp>
        </p:grpSp>
        <p:grpSp>
          <p:nvGrpSpPr>
            <p:cNvPr id="19" name="Group 18"/>
            <p:cNvGrpSpPr/>
            <p:nvPr/>
          </p:nvGrpSpPr>
          <p:grpSpPr>
            <a:xfrm>
              <a:off x="855017" y="3392996"/>
              <a:ext cx="7598923" cy="2099084"/>
              <a:chOff x="855017" y="3460730"/>
              <a:chExt cx="7598923" cy="2099084"/>
            </a:xfrm>
          </p:grpSpPr>
          <p:cxnSp>
            <p:nvCxnSpPr>
              <p:cNvPr id="16" name="Straight Connector 15"/>
              <p:cNvCxnSpPr/>
              <p:nvPr/>
            </p:nvCxnSpPr>
            <p:spPr>
              <a:xfrm>
                <a:off x="7109711" y="4812625"/>
                <a:ext cx="551564"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9" name="Group 28"/>
              <p:cNvGrpSpPr/>
              <p:nvPr/>
            </p:nvGrpSpPr>
            <p:grpSpPr>
              <a:xfrm>
                <a:off x="1388637" y="3460730"/>
                <a:ext cx="6176226" cy="1772779"/>
                <a:chOff x="1068079" y="3505180"/>
                <a:chExt cx="6176226" cy="1772779"/>
              </a:xfrm>
            </p:grpSpPr>
            <p:sp>
              <p:nvSpPr>
                <p:cNvPr id="227" name="Freeform: Shape 6">
                  <a:extLst>
                    <a:ext uri="{FF2B5EF4-FFF2-40B4-BE49-F238E27FC236}">
                      <a16:creationId xmlns:a16="http://schemas.microsoft.com/office/drawing/2014/main" id="{2CF64F29-E317-45F0-A243-E7D18F0F1D11}"/>
                    </a:ext>
                  </a:extLst>
                </p:cNvPr>
                <p:cNvSpPr/>
                <p:nvPr/>
              </p:nvSpPr>
              <p:spPr>
                <a:xfrm>
                  <a:off x="1647221" y="3598681"/>
                  <a:ext cx="5482784" cy="1259891"/>
                </a:xfrm>
                <a:custGeom>
                  <a:avLst/>
                  <a:gdLst>
                    <a:gd name="connsiteX0" fmla="*/ 0 w 2480261"/>
                    <a:gd name="connsiteY0" fmla="*/ 0 h 1722840"/>
                    <a:gd name="connsiteX1" fmla="*/ 0 w 2480261"/>
                    <a:gd name="connsiteY1" fmla="*/ 1722840 h 1722840"/>
                    <a:gd name="connsiteX2" fmla="*/ 2480261 w 2480261"/>
                    <a:gd name="connsiteY2" fmla="*/ 1722840 h 1722840"/>
                  </a:gdLst>
                  <a:ahLst/>
                  <a:cxnLst>
                    <a:cxn ang="0">
                      <a:pos x="connsiteX0" y="connsiteY0"/>
                    </a:cxn>
                    <a:cxn ang="0">
                      <a:pos x="connsiteX1" y="connsiteY1"/>
                    </a:cxn>
                    <a:cxn ang="0">
                      <a:pos x="connsiteX2" y="connsiteY2"/>
                    </a:cxn>
                  </a:cxnLst>
                  <a:rect l="l" t="t" r="r" b="b"/>
                  <a:pathLst>
                    <a:path w="2480261" h="1722840">
                      <a:moveTo>
                        <a:pt x="0" y="0"/>
                      </a:moveTo>
                      <a:lnTo>
                        <a:pt x="0" y="1722840"/>
                      </a:lnTo>
                      <a:lnTo>
                        <a:pt x="2480261" y="1722840"/>
                      </a:lnTo>
                    </a:path>
                  </a:pathLst>
                </a:custGeom>
                <a:noFill/>
                <a:ln w="19050"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01" name="Straight Connector 400">
                  <a:extLst>
                    <a:ext uri="{FF2B5EF4-FFF2-40B4-BE49-F238E27FC236}">
                      <a16:creationId xmlns:a16="http://schemas.microsoft.com/office/drawing/2014/main" id="{93E20D70-66BD-41F0-868E-A2351D27A6D2}"/>
                    </a:ext>
                  </a:extLst>
                </p:cNvPr>
                <p:cNvCxnSpPr/>
                <p:nvPr/>
              </p:nvCxnSpPr>
              <p:spPr>
                <a:xfrm rot="5400000">
                  <a:off x="5281261" y="4881412"/>
                  <a:ext cx="42323"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88" name="TextBox 387">
                  <a:extLst>
                    <a:ext uri="{FF2B5EF4-FFF2-40B4-BE49-F238E27FC236}">
                      <a16:creationId xmlns:a16="http://schemas.microsoft.com/office/drawing/2014/main" id="{5419DC48-373A-4F7C-99CE-06AA09B3FA24}"/>
                    </a:ext>
                  </a:extLst>
                </p:cNvPr>
                <p:cNvSpPr txBox="1"/>
                <p:nvPr/>
              </p:nvSpPr>
              <p:spPr>
                <a:xfrm>
                  <a:off x="5227216" y="4897215"/>
                  <a:ext cx="151250" cy="184666"/>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8</a:t>
                  </a:r>
                </a:p>
              </p:txBody>
            </p:sp>
            <p:cxnSp>
              <p:nvCxnSpPr>
                <p:cNvPr id="397" name="Straight Connector 396">
                  <a:extLst>
                    <a:ext uri="{FF2B5EF4-FFF2-40B4-BE49-F238E27FC236}">
                      <a16:creationId xmlns:a16="http://schemas.microsoft.com/office/drawing/2014/main" id="{5600607B-24F9-48F4-AEF5-59621ECE2C22}"/>
                    </a:ext>
                  </a:extLst>
                </p:cNvPr>
                <p:cNvCxnSpPr/>
                <p:nvPr/>
              </p:nvCxnSpPr>
              <p:spPr>
                <a:xfrm rot="5400000">
                  <a:off x="4367513" y="4881412"/>
                  <a:ext cx="42323"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89" name="TextBox 388">
                  <a:extLst>
                    <a:ext uri="{FF2B5EF4-FFF2-40B4-BE49-F238E27FC236}">
                      <a16:creationId xmlns:a16="http://schemas.microsoft.com/office/drawing/2014/main" id="{3E713894-3150-45D9-912C-0DB47F209EEF}"/>
                    </a:ext>
                  </a:extLst>
                </p:cNvPr>
                <p:cNvSpPr txBox="1"/>
                <p:nvPr/>
              </p:nvSpPr>
              <p:spPr>
                <a:xfrm>
                  <a:off x="4312121" y="4897215"/>
                  <a:ext cx="151250" cy="184666"/>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6</a:t>
                  </a:r>
                </a:p>
              </p:txBody>
            </p:sp>
            <p:cxnSp>
              <p:nvCxnSpPr>
                <p:cNvPr id="398" name="Straight Connector 397">
                  <a:extLst>
                    <a:ext uri="{FF2B5EF4-FFF2-40B4-BE49-F238E27FC236}">
                      <a16:creationId xmlns:a16="http://schemas.microsoft.com/office/drawing/2014/main" id="{A2850429-FDBA-496A-A9A1-DF012030C541}"/>
                    </a:ext>
                  </a:extLst>
                </p:cNvPr>
                <p:cNvCxnSpPr/>
                <p:nvPr/>
              </p:nvCxnSpPr>
              <p:spPr>
                <a:xfrm rot="5400000">
                  <a:off x="3453765" y="4881412"/>
                  <a:ext cx="42323"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90" name="TextBox 389">
                  <a:extLst>
                    <a:ext uri="{FF2B5EF4-FFF2-40B4-BE49-F238E27FC236}">
                      <a16:creationId xmlns:a16="http://schemas.microsoft.com/office/drawing/2014/main" id="{056681B1-EB26-4745-83A8-17EA8B44B5DD}"/>
                    </a:ext>
                  </a:extLst>
                </p:cNvPr>
                <p:cNvSpPr txBox="1"/>
                <p:nvPr/>
              </p:nvSpPr>
              <p:spPr>
                <a:xfrm>
                  <a:off x="3395031" y="4897215"/>
                  <a:ext cx="151250" cy="184666"/>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4</a:t>
                  </a:r>
                </a:p>
              </p:txBody>
            </p:sp>
            <p:cxnSp>
              <p:nvCxnSpPr>
                <p:cNvPr id="399" name="Straight Connector 398">
                  <a:extLst>
                    <a:ext uri="{FF2B5EF4-FFF2-40B4-BE49-F238E27FC236}">
                      <a16:creationId xmlns:a16="http://schemas.microsoft.com/office/drawing/2014/main" id="{972B103B-D729-4444-A65B-6F0CA0EA3402}"/>
                    </a:ext>
                  </a:extLst>
                </p:cNvPr>
                <p:cNvCxnSpPr/>
                <p:nvPr/>
              </p:nvCxnSpPr>
              <p:spPr>
                <a:xfrm rot="5400000">
                  <a:off x="2540017" y="4881412"/>
                  <a:ext cx="42323"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91" name="TextBox 390">
                  <a:extLst>
                    <a:ext uri="{FF2B5EF4-FFF2-40B4-BE49-F238E27FC236}">
                      <a16:creationId xmlns:a16="http://schemas.microsoft.com/office/drawing/2014/main" id="{2560A90D-065A-403E-AD61-4B0EA287748A}"/>
                    </a:ext>
                  </a:extLst>
                </p:cNvPr>
                <p:cNvSpPr txBox="1"/>
                <p:nvPr/>
              </p:nvSpPr>
              <p:spPr>
                <a:xfrm>
                  <a:off x="2487465" y="4897215"/>
                  <a:ext cx="151250" cy="184666"/>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2</a:t>
                  </a:r>
                </a:p>
              </p:txBody>
            </p:sp>
            <p:cxnSp>
              <p:nvCxnSpPr>
                <p:cNvPr id="400" name="Straight Connector 399">
                  <a:extLst>
                    <a:ext uri="{FF2B5EF4-FFF2-40B4-BE49-F238E27FC236}">
                      <a16:creationId xmlns:a16="http://schemas.microsoft.com/office/drawing/2014/main" id="{93359162-3320-48B9-96CC-9348B10A3A46}"/>
                    </a:ext>
                  </a:extLst>
                </p:cNvPr>
                <p:cNvCxnSpPr/>
                <p:nvPr/>
              </p:nvCxnSpPr>
              <p:spPr>
                <a:xfrm rot="5400000">
                  <a:off x="1626269" y="4881412"/>
                  <a:ext cx="42323"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92" name="TextBox 391">
                  <a:extLst>
                    <a:ext uri="{FF2B5EF4-FFF2-40B4-BE49-F238E27FC236}">
                      <a16:creationId xmlns:a16="http://schemas.microsoft.com/office/drawing/2014/main" id="{5A42B12F-A719-4744-AB1C-47B1A01210F7}"/>
                    </a:ext>
                  </a:extLst>
                </p:cNvPr>
                <p:cNvSpPr txBox="1"/>
                <p:nvPr/>
              </p:nvSpPr>
              <p:spPr>
                <a:xfrm>
                  <a:off x="1573549" y="4897215"/>
                  <a:ext cx="151250" cy="184666"/>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0</a:t>
                  </a:r>
                </a:p>
              </p:txBody>
            </p:sp>
            <p:cxnSp>
              <p:nvCxnSpPr>
                <p:cNvPr id="404" name="Straight Connector 403">
                  <a:extLst>
                    <a:ext uri="{FF2B5EF4-FFF2-40B4-BE49-F238E27FC236}">
                      <a16:creationId xmlns:a16="http://schemas.microsoft.com/office/drawing/2014/main" id="{6BE3211E-657F-4D50-B97D-D03E36235D15}"/>
                    </a:ext>
                  </a:extLst>
                </p:cNvPr>
                <p:cNvCxnSpPr/>
                <p:nvPr/>
              </p:nvCxnSpPr>
              <p:spPr>
                <a:xfrm rot="5400000">
                  <a:off x="2083143" y="4881412"/>
                  <a:ext cx="42323"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93" name="TextBox 392">
                  <a:extLst>
                    <a:ext uri="{FF2B5EF4-FFF2-40B4-BE49-F238E27FC236}">
                      <a16:creationId xmlns:a16="http://schemas.microsoft.com/office/drawing/2014/main" id="{FFF676CB-F7D8-4206-9322-FA74382831FB}"/>
                    </a:ext>
                  </a:extLst>
                </p:cNvPr>
                <p:cNvSpPr txBox="1"/>
                <p:nvPr/>
              </p:nvSpPr>
              <p:spPr>
                <a:xfrm>
                  <a:off x="2029396" y="4897215"/>
                  <a:ext cx="151250" cy="184666"/>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1</a:t>
                  </a:r>
                </a:p>
              </p:txBody>
            </p:sp>
            <p:cxnSp>
              <p:nvCxnSpPr>
                <p:cNvPr id="405" name="Straight Connector 404">
                  <a:extLst>
                    <a:ext uri="{FF2B5EF4-FFF2-40B4-BE49-F238E27FC236}">
                      <a16:creationId xmlns:a16="http://schemas.microsoft.com/office/drawing/2014/main" id="{568983A6-FA65-40D0-AEB9-61A3F5EBD3DD}"/>
                    </a:ext>
                  </a:extLst>
                </p:cNvPr>
                <p:cNvCxnSpPr/>
                <p:nvPr/>
              </p:nvCxnSpPr>
              <p:spPr>
                <a:xfrm rot="5400000">
                  <a:off x="4824387" y="4881412"/>
                  <a:ext cx="42323"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94" name="TextBox 393">
                  <a:extLst>
                    <a:ext uri="{FF2B5EF4-FFF2-40B4-BE49-F238E27FC236}">
                      <a16:creationId xmlns:a16="http://schemas.microsoft.com/office/drawing/2014/main" id="{1F14E285-CACD-4684-AC31-11866D65F2A4}"/>
                    </a:ext>
                  </a:extLst>
                </p:cNvPr>
                <p:cNvSpPr txBox="1"/>
                <p:nvPr/>
              </p:nvSpPr>
              <p:spPr>
                <a:xfrm>
                  <a:off x="4769829" y="4897215"/>
                  <a:ext cx="151250" cy="184666"/>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7</a:t>
                  </a:r>
                </a:p>
              </p:txBody>
            </p:sp>
            <p:cxnSp>
              <p:nvCxnSpPr>
                <p:cNvPr id="402" name="Straight Connector 401">
                  <a:extLst>
                    <a:ext uri="{FF2B5EF4-FFF2-40B4-BE49-F238E27FC236}">
                      <a16:creationId xmlns:a16="http://schemas.microsoft.com/office/drawing/2014/main" id="{DBFB623A-3E9B-44BA-ACCF-7DD7277A1F1D}"/>
                    </a:ext>
                  </a:extLst>
                </p:cNvPr>
                <p:cNvCxnSpPr/>
                <p:nvPr/>
              </p:nvCxnSpPr>
              <p:spPr>
                <a:xfrm rot="5400000">
                  <a:off x="3910639" y="4881412"/>
                  <a:ext cx="42323"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95" name="TextBox 394">
                  <a:extLst>
                    <a:ext uri="{FF2B5EF4-FFF2-40B4-BE49-F238E27FC236}">
                      <a16:creationId xmlns:a16="http://schemas.microsoft.com/office/drawing/2014/main" id="{78A66974-5A9C-4854-B2CE-7370F9D3F0BE}"/>
                    </a:ext>
                  </a:extLst>
                </p:cNvPr>
                <p:cNvSpPr txBox="1"/>
                <p:nvPr/>
              </p:nvSpPr>
              <p:spPr>
                <a:xfrm>
                  <a:off x="3855914" y="4897215"/>
                  <a:ext cx="151251" cy="184666"/>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5</a:t>
                  </a:r>
                </a:p>
              </p:txBody>
            </p:sp>
            <p:cxnSp>
              <p:nvCxnSpPr>
                <p:cNvPr id="403" name="Straight Connector 402">
                  <a:extLst>
                    <a:ext uri="{FF2B5EF4-FFF2-40B4-BE49-F238E27FC236}">
                      <a16:creationId xmlns:a16="http://schemas.microsoft.com/office/drawing/2014/main" id="{BC5C1B52-971B-48FC-8ABF-C7A79BAFA28F}"/>
                    </a:ext>
                  </a:extLst>
                </p:cNvPr>
                <p:cNvCxnSpPr/>
                <p:nvPr/>
              </p:nvCxnSpPr>
              <p:spPr>
                <a:xfrm rot="5400000">
                  <a:off x="2996891" y="4881412"/>
                  <a:ext cx="42323"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96" name="TextBox 395">
                  <a:extLst>
                    <a:ext uri="{FF2B5EF4-FFF2-40B4-BE49-F238E27FC236}">
                      <a16:creationId xmlns:a16="http://schemas.microsoft.com/office/drawing/2014/main" id="{1819479E-076A-4AF0-956F-6ACF932A937C}"/>
                    </a:ext>
                  </a:extLst>
                </p:cNvPr>
                <p:cNvSpPr txBox="1"/>
                <p:nvPr/>
              </p:nvSpPr>
              <p:spPr>
                <a:xfrm>
                  <a:off x="2945173" y="4897215"/>
                  <a:ext cx="151250" cy="184666"/>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3</a:t>
                  </a:r>
                </a:p>
              </p:txBody>
            </p:sp>
            <p:sp>
              <p:nvSpPr>
                <p:cNvPr id="230" name="TextBox 229">
                  <a:extLst>
                    <a:ext uri="{FF2B5EF4-FFF2-40B4-BE49-F238E27FC236}">
                      <a16:creationId xmlns:a16="http://schemas.microsoft.com/office/drawing/2014/main" id="{2DFC7C12-A5EF-47F3-945B-CF4270F6435A}"/>
                    </a:ext>
                  </a:extLst>
                </p:cNvPr>
                <p:cNvSpPr txBox="1"/>
                <p:nvPr/>
              </p:nvSpPr>
              <p:spPr>
                <a:xfrm>
                  <a:off x="3220371" y="5062515"/>
                  <a:ext cx="2336607" cy="215444"/>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alibri"/>
                      <a:ea typeface="+mn-ea"/>
                      <a:cs typeface="+mn-cs"/>
                    </a:rPr>
                    <a:t>Year</a:t>
                  </a:r>
                </a:p>
              </p:txBody>
            </p:sp>
            <p:grpSp>
              <p:nvGrpSpPr>
                <p:cNvPr id="231" name="Group 230">
                  <a:extLst>
                    <a:ext uri="{FF2B5EF4-FFF2-40B4-BE49-F238E27FC236}">
                      <a16:creationId xmlns:a16="http://schemas.microsoft.com/office/drawing/2014/main" id="{548BCC78-1C10-4012-9873-69FCB466EF04}"/>
                    </a:ext>
                  </a:extLst>
                </p:cNvPr>
                <p:cNvGrpSpPr/>
                <p:nvPr/>
              </p:nvGrpSpPr>
              <p:grpSpPr>
                <a:xfrm>
                  <a:off x="1068079" y="3505180"/>
                  <a:ext cx="513108" cy="1433261"/>
                  <a:chOff x="1173616" y="3025117"/>
                  <a:chExt cx="407601" cy="2072490"/>
                </a:xfrm>
              </p:grpSpPr>
              <p:grpSp>
                <p:nvGrpSpPr>
                  <p:cNvPr id="378" name="Group 377">
                    <a:extLst>
                      <a:ext uri="{FF2B5EF4-FFF2-40B4-BE49-F238E27FC236}">
                        <a16:creationId xmlns:a16="http://schemas.microsoft.com/office/drawing/2014/main" id="{72D34F6B-0F27-41F5-B3E4-8D951D27F760}"/>
                      </a:ext>
                    </a:extLst>
                  </p:cNvPr>
                  <p:cNvGrpSpPr/>
                  <p:nvPr/>
                </p:nvGrpSpPr>
                <p:grpSpPr>
                  <a:xfrm>
                    <a:off x="1202387" y="3025117"/>
                    <a:ext cx="378830" cy="2072490"/>
                    <a:chOff x="1215266" y="3146274"/>
                    <a:chExt cx="378830" cy="2072490"/>
                  </a:xfrm>
                </p:grpSpPr>
                <p:sp>
                  <p:nvSpPr>
                    <p:cNvPr id="380" name="TextBox 379">
                      <a:extLst>
                        <a:ext uri="{FF2B5EF4-FFF2-40B4-BE49-F238E27FC236}">
                          <a16:creationId xmlns:a16="http://schemas.microsoft.com/office/drawing/2014/main" id="{30935F08-85BD-4F98-94EB-5FA41A2B48F7}"/>
                        </a:ext>
                      </a:extLst>
                    </p:cNvPr>
                    <p:cNvSpPr txBox="1"/>
                    <p:nvPr/>
                  </p:nvSpPr>
                  <p:spPr>
                    <a:xfrm>
                      <a:off x="1215266" y="4745965"/>
                      <a:ext cx="378830" cy="267026"/>
                    </a:xfrm>
                    <a:prstGeom prst="rect">
                      <a:avLst/>
                    </a:prstGeom>
                    <a:noFill/>
                  </p:spPr>
                  <p:txBody>
                    <a:bodyPr wrap="square" lIns="0" tIns="0" rIns="108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272727"/>
                        </a:solidFill>
                        <a:effectLst/>
                        <a:uLnTx/>
                        <a:uFillTx/>
                        <a:latin typeface="Calibri"/>
                        <a:ea typeface="+mn-ea"/>
                        <a:cs typeface="+mn-cs"/>
                      </a:endParaRPr>
                    </a:p>
                  </p:txBody>
                </p:sp>
                <p:sp>
                  <p:nvSpPr>
                    <p:cNvPr id="381" name="TextBox 380">
                      <a:extLst>
                        <a:ext uri="{FF2B5EF4-FFF2-40B4-BE49-F238E27FC236}">
                          <a16:creationId xmlns:a16="http://schemas.microsoft.com/office/drawing/2014/main" id="{65227214-BC29-4389-BD3F-A5BF854C3123}"/>
                        </a:ext>
                      </a:extLst>
                    </p:cNvPr>
                    <p:cNvSpPr txBox="1"/>
                    <p:nvPr/>
                  </p:nvSpPr>
                  <p:spPr>
                    <a:xfrm>
                      <a:off x="1315747" y="3875500"/>
                      <a:ext cx="278348" cy="267026"/>
                    </a:xfrm>
                    <a:prstGeom prst="rect">
                      <a:avLst/>
                    </a:prstGeom>
                    <a:noFill/>
                  </p:spPr>
                  <p:txBody>
                    <a:bodyPr wrap="square" lIns="0" tIns="0" rIns="36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60</a:t>
                      </a:r>
                    </a:p>
                  </p:txBody>
                </p:sp>
                <p:sp>
                  <p:nvSpPr>
                    <p:cNvPr id="382" name="TextBox 381">
                      <a:extLst>
                        <a:ext uri="{FF2B5EF4-FFF2-40B4-BE49-F238E27FC236}">
                          <a16:creationId xmlns:a16="http://schemas.microsoft.com/office/drawing/2014/main" id="{1B7C86CE-8ABA-4927-B5BB-97DE1D30D678}"/>
                        </a:ext>
                      </a:extLst>
                    </p:cNvPr>
                    <p:cNvSpPr txBox="1"/>
                    <p:nvPr/>
                  </p:nvSpPr>
                  <p:spPr>
                    <a:xfrm>
                      <a:off x="1355226" y="3146274"/>
                      <a:ext cx="238869" cy="267027"/>
                    </a:xfrm>
                    <a:prstGeom prst="rect">
                      <a:avLst/>
                    </a:prstGeom>
                    <a:noFill/>
                  </p:spPr>
                  <p:txBody>
                    <a:bodyPr wrap="square" lIns="0" tIns="0" rIns="36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100</a:t>
                      </a:r>
                    </a:p>
                  </p:txBody>
                </p:sp>
                <p:sp>
                  <p:nvSpPr>
                    <p:cNvPr id="383" name="TextBox 382">
                      <a:extLst>
                        <a:ext uri="{FF2B5EF4-FFF2-40B4-BE49-F238E27FC236}">
                          <a16:creationId xmlns:a16="http://schemas.microsoft.com/office/drawing/2014/main" id="{D87AAECC-FB15-4FDC-B36C-D09363B7D95D}"/>
                        </a:ext>
                      </a:extLst>
                    </p:cNvPr>
                    <p:cNvSpPr txBox="1"/>
                    <p:nvPr/>
                  </p:nvSpPr>
                  <p:spPr>
                    <a:xfrm>
                      <a:off x="1315747" y="3508590"/>
                      <a:ext cx="278348" cy="267026"/>
                    </a:xfrm>
                    <a:prstGeom prst="rect">
                      <a:avLst/>
                    </a:prstGeom>
                    <a:noFill/>
                  </p:spPr>
                  <p:txBody>
                    <a:bodyPr wrap="square" lIns="0" tIns="0" rIns="36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80</a:t>
                      </a:r>
                    </a:p>
                  </p:txBody>
                </p:sp>
                <p:sp>
                  <p:nvSpPr>
                    <p:cNvPr id="384" name="TextBox 383">
                      <a:extLst>
                        <a:ext uri="{FF2B5EF4-FFF2-40B4-BE49-F238E27FC236}">
                          <a16:creationId xmlns:a16="http://schemas.microsoft.com/office/drawing/2014/main" id="{3DD1120E-AC25-4C8D-8CFC-90D67A24CB07}"/>
                        </a:ext>
                      </a:extLst>
                    </p:cNvPr>
                    <p:cNvSpPr txBox="1"/>
                    <p:nvPr/>
                  </p:nvSpPr>
                  <p:spPr>
                    <a:xfrm>
                      <a:off x="1315747" y="4951738"/>
                      <a:ext cx="278348" cy="267026"/>
                    </a:xfrm>
                    <a:prstGeom prst="rect">
                      <a:avLst/>
                    </a:prstGeom>
                    <a:noFill/>
                  </p:spPr>
                  <p:txBody>
                    <a:bodyPr wrap="square" lIns="0" tIns="0" rIns="36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72727"/>
                          </a:solidFill>
                          <a:effectLst/>
                          <a:uLnTx/>
                          <a:uFillTx/>
                          <a:latin typeface="Calibri"/>
                          <a:ea typeface="+mn-ea"/>
                          <a:cs typeface="+mn-cs"/>
                        </a:rPr>
                        <a:t>0</a:t>
                      </a:r>
                    </a:p>
                  </p:txBody>
                </p:sp>
                <p:sp>
                  <p:nvSpPr>
                    <p:cNvPr id="385" name="TextBox 384">
                      <a:extLst>
                        <a:ext uri="{FF2B5EF4-FFF2-40B4-BE49-F238E27FC236}">
                          <a16:creationId xmlns:a16="http://schemas.microsoft.com/office/drawing/2014/main" id="{DB27EEBF-FB3A-4C3D-B9E4-37F4020866F8}"/>
                        </a:ext>
                      </a:extLst>
                    </p:cNvPr>
                    <p:cNvSpPr txBox="1"/>
                    <p:nvPr/>
                  </p:nvSpPr>
                  <p:spPr>
                    <a:xfrm>
                      <a:off x="1315747" y="4600459"/>
                      <a:ext cx="278348" cy="267026"/>
                    </a:xfrm>
                    <a:prstGeom prst="rect">
                      <a:avLst/>
                    </a:prstGeom>
                    <a:noFill/>
                  </p:spPr>
                  <p:txBody>
                    <a:bodyPr wrap="square" lIns="0" tIns="0" rIns="36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72727"/>
                          </a:solidFill>
                          <a:effectLst/>
                          <a:uLnTx/>
                          <a:uFillTx/>
                          <a:latin typeface="Calibri"/>
                          <a:ea typeface="+mn-ea"/>
                          <a:cs typeface="+mn-cs"/>
                        </a:rPr>
                        <a:t>20</a:t>
                      </a:r>
                    </a:p>
                  </p:txBody>
                </p:sp>
                <p:sp>
                  <p:nvSpPr>
                    <p:cNvPr id="386" name="TextBox 385">
                      <a:extLst>
                        <a:ext uri="{FF2B5EF4-FFF2-40B4-BE49-F238E27FC236}">
                          <a16:creationId xmlns:a16="http://schemas.microsoft.com/office/drawing/2014/main" id="{EF2E801E-2B29-4A09-BC40-50C5AF11721D}"/>
                        </a:ext>
                      </a:extLst>
                    </p:cNvPr>
                    <p:cNvSpPr txBox="1"/>
                    <p:nvPr/>
                  </p:nvSpPr>
                  <p:spPr>
                    <a:xfrm>
                      <a:off x="1315747" y="4238355"/>
                      <a:ext cx="278348" cy="267026"/>
                    </a:xfrm>
                    <a:prstGeom prst="rect">
                      <a:avLst/>
                    </a:prstGeom>
                    <a:noFill/>
                  </p:spPr>
                  <p:txBody>
                    <a:bodyPr wrap="square" lIns="0" tIns="0" rIns="3600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40</a:t>
                      </a:r>
                    </a:p>
                  </p:txBody>
                </p:sp>
              </p:grpSp>
              <p:sp>
                <p:nvSpPr>
                  <p:cNvPr id="379" name="TextBox 378">
                    <a:extLst>
                      <a:ext uri="{FF2B5EF4-FFF2-40B4-BE49-F238E27FC236}">
                        <a16:creationId xmlns:a16="http://schemas.microsoft.com/office/drawing/2014/main" id="{B634A7B9-82A7-4912-B528-D553EB5901AF}"/>
                      </a:ext>
                    </a:extLst>
                  </p:cNvPr>
                  <p:cNvSpPr txBox="1"/>
                  <p:nvPr/>
                </p:nvSpPr>
                <p:spPr>
                  <a:xfrm rot="16200000">
                    <a:off x="345559" y="3984346"/>
                    <a:ext cx="1810144" cy="15402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alibri"/>
                        <a:ea typeface="+mn-ea"/>
                        <a:cs typeface="+mn-cs"/>
                      </a:rPr>
                      <a:t>Survival (%)</a:t>
                    </a:r>
                  </a:p>
                </p:txBody>
              </p:sp>
            </p:grpSp>
            <p:grpSp>
              <p:nvGrpSpPr>
                <p:cNvPr id="232" name="Group 231">
                  <a:extLst>
                    <a:ext uri="{FF2B5EF4-FFF2-40B4-BE49-F238E27FC236}">
                      <a16:creationId xmlns:a16="http://schemas.microsoft.com/office/drawing/2014/main" id="{17587442-E17F-41CE-B3F5-F7BA0CEAACBB}"/>
                    </a:ext>
                  </a:extLst>
                </p:cNvPr>
                <p:cNvGrpSpPr/>
                <p:nvPr/>
              </p:nvGrpSpPr>
              <p:grpSpPr>
                <a:xfrm>
                  <a:off x="1583771" y="3598744"/>
                  <a:ext cx="61200" cy="1257419"/>
                  <a:chOff x="1583771" y="3160414"/>
                  <a:chExt cx="61200" cy="1818222"/>
                </a:xfrm>
              </p:grpSpPr>
              <p:grpSp>
                <p:nvGrpSpPr>
                  <p:cNvPr id="368" name="Group 367">
                    <a:extLst>
                      <a:ext uri="{FF2B5EF4-FFF2-40B4-BE49-F238E27FC236}">
                        <a16:creationId xmlns:a16="http://schemas.microsoft.com/office/drawing/2014/main" id="{ACDDAE05-DE6F-48CF-888D-2622BB7A7ACA}"/>
                      </a:ext>
                    </a:extLst>
                  </p:cNvPr>
                  <p:cNvGrpSpPr/>
                  <p:nvPr/>
                </p:nvGrpSpPr>
                <p:grpSpPr>
                  <a:xfrm>
                    <a:off x="1583771" y="3160414"/>
                    <a:ext cx="61200" cy="1818222"/>
                    <a:chOff x="1596650" y="3281571"/>
                    <a:chExt cx="61200" cy="1818222"/>
                  </a:xfrm>
                </p:grpSpPr>
                <p:cxnSp>
                  <p:nvCxnSpPr>
                    <p:cNvPr id="374" name="Straight Connector 373">
                      <a:extLst>
                        <a:ext uri="{FF2B5EF4-FFF2-40B4-BE49-F238E27FC236}">
                          <a16:creationId xmlns:a16="http://schemas.microsoft.com/office/drawing/2014/main" id="{BA4621F7-F196-4EAD-9635-DA7337AF5C44}"/>
                        </a:ext>
                      </a:extLst>
                    </p:cNvPr>
                    <p:cNvCxnSpPr/>
                    <p:nvPr/>
                  </p:nvCxnSpPr>
                  <p:spPr>
                    <a:xfrm>
                      <a:off x="1596650" y="5099793"/>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5" name="Straight Connector 374">
                      <a:extLst>
                        <a:ext uri="{FF2B5EF4-FFF2-40B4-BE49-F238E27FC236}">
                          <a16:creationId xmlns:a16="http://schemas.microsoft.com/office/drawing/2014/main" id="{8D38D001-70C5-4359-8B4E-C928A190D70D}"/>
                        </a:ext>
                      </a:extLst>
                    </p:cNvPr>
                    <p:cNvCxnSpPr/>
                    <p:nvPr/>
                  </p:nvCxnSpPr>
                  <p:spPr>
                    <a:xfrm>
                      <a:off x="1596650" y="3281571"/>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7" name="Straight Connector 376">
                      <a:extLst>
                        <a:ext uri="{FF2B5EF4-FFF2-40B4-BE49-F238E27FC236}">
                          <a16:creationId xmlns:a16="http://schemas.microsoft.com/office/drawing/2014/main" id="{5E18CAE7-62FA-4207-957D-4E18527FD020}"/>
                        </a:ext>
                      </a:extLst>
                    </p:cNvPr>
                    <p:cNvCxnSpPr/>
                    <p:nvPr/>
                  </p:nvCxnSpPr>
                  <p:spPr>
                    <a:xfrm>
                      <a:off x="1596650" y="4736150"/>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369" name="Straight Connector 368">
                    <a:extLst>
                      <a:ext uri="{FF2B5EF4-FFF2-40B4-BE49-F238E27FC236}">
                        <a16:creationId xmlns:a16="http://schemas.microsoft.com/office/drawing/2014/main" id="{BB0BB2E5-34F4-4907-9534-E556CDDE2FE9}"/>
                      </a:ext>
                    </a:extLst>
                  </p:cNvPr>
                  <p:cNvCxnSpPr/>
                  <p:nvPr/>
                </p:nvCxnSpPr>
                <p:spPr>
                  <a:xfrm>
                    <a:off x="1583771" y="4251348"/>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0" name="Straight Connector 369">
                    <a:extLst>
                      <a:ext uri="{FF2B5EF4-FFF2-40B4-BE49-F238E27FC236}">
                        <a16:creationId xmlns:a16="http://schemas.microsoft.com/office/drawing/2014/main" id="{00B92B7A-614A-46B6-977B-537144054A9B}"/>
                      </a:ext>
                    </a:extLst>
                  </p:cNvPr>
                  <p:cNvCxnSpPr/>
                  <p:nvPr/>
                </p:nvCxnSpPr>
                <p:spPr>
                  <a:xfrm>
                    <a:off x="1583771" y="3524059"/>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1" name="Straight Connector 370">
                    <a:extLst>
                      <a:ext uri="{FF2B5EF4-FFF2-40B4-BE49-F238E27FC236}">
                        <a16:creationId xmlns:a16="http://schemas.microsoft.com/office/drawing/2014/main" id="{504C9247-268B-444C-8B9D-4DF4D011B5C8}"/>
                      </a:ext>
                    </a:extLst>
                  </p:cNvPr>
                  <p:cNvCxnSpPr/>
                  <p:nvPr/>
                </p:nvCxnSpPr>
                <p:spPr>
                  <a:xfrm>
                    <a:off x="1583771" y="3887703"/>
                    <a:ext cx="61200"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417" name="Straight Connector 416">
                  <a:extLst>
                    <a:ext uri="{FF2B5EF4-FFF2-40B4-BE49-F238E27FC236}">
                      <a16:creationId xmlns:a16="http://schemas.microsoft.com/office/drawing/2014/main" id="{93E20D70-66BD-41F0-868E-A2351D27A6D2}"/>
                    </a:ext>
                  </a:extLst>
                </p:cNvPr>
                <p:cNvCxnSpPr/>
                <p:nvPr/>
              </p:nvCxnSpPr>
              <p:spPr>
                <a:xfrm rot="5400000">
                  <a:off x="7108755" y="4881412"/>
                  <a:ext cx="42323"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20" name="TextBox 419">
                  <a:extLst>
                    <a:ext uri="{FF2B5EF4-FFF2-40B4-BE49-F238E27FC236}">
                      <a16:creationId xmlns:a16="http://schemas.microsoft.com/office/drawing/2014/main" id="{5419DC48-373A-4F7C-99CE-06AA09B3FA24}"/>
                    </a:ext>
                  </a:extLst>
                </p:cNvPr>
                <p:cNvSpPr txBox="1"/>
                <p:nvPr/>
              </p:nvSpPr>
              <p:spPr>
                <a:xfrm>
                  <a:off x="7014508" y="4897215"/>
                  <a:ext cx="229797" cy="184666"/>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12</a:t>
                  </a:r>
                </a:p>
              </p:txBody>
            </p:sp>
            <p:cxnSp>
              <p:nvCxnSpPr>
                <p:cNvPr id="416" name="Straight Connector 415">
                  <a:extLst>
                    <a:ext uri="{FF2B5EF4-FFF2-40B4-BE49-F238E27FC236}">
                      <a16:creationId xmlns:a16="http://schemas.microsoft.com/office/drawing/2014/main" id="{5600607B-24F9-48F4-AEF5-59621ECE2C22}"/>
                    </a:ext>
                  </a:extLst>
                </p:cNvPr>
                <p:cNvCxnSpPr/>
                <p:nvPr/>
              </p:nvCxnSpPr>
              <p:spPr>
                <a:xfrm rot="5400000">
                  <a:off x="6195009" y="4881412"/>
                  <a:ext cx="42323"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21" name="TextBox 420">
                  <a:extLst>
                    <a:ext uri="{FF2B5EF4-FFF2-40B4-BE49-F238E27FC236}">
                      <a16:creationId xmlns:a16="http://schemas.microsoft.com/office/drawing/2014/main" id="{3E713894-3150-45D9-912C-0DB47F209EEF}"/>
                    </a:ext>
                  </a:extLst>
                </p:cNvPr>
                <p:cNvSpPr txBox="1"/>
                <p:nvPr/>
              </p:nvSpPr>
              <p:spPr>
                <a:xfrm>
                  <a:off x="6101648" y="4897215"/>
                  <a:ext cx="229797" cy="184666"/>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10</a:t>
                  </a:r>
                </a:p>
              </p:txBody>
            </p:sp>
            <p:cxnSp>
              <p:nvCxnSpPr>
                <p:cNvPr id="419" name="Straight Connector 418">
                  <a:extLst>
                    <a:ext uri="{FF2B5EF4-FFF2-40B4-BE49-F238E27FC236}">
                      <a16:creationId xmlns:a16="http://schemas.microsoft.com/office/drawing/2014/main" id="{568983A6-FA65-40D0-AEB9-61A3F5EBD3DD}"/>
                    </a:ext>
                  </a:extLst>
                </p:cNvPr>
                <p:cNvCxnSpPr/>
                <p:nvPr/>
              </p:nvCxnSpPr>
              <p:spPr>
                <a:xfrm rot="5400000">
                  <a:off x="6651883" y="4881412"/>
                  <a:ext cx="42323"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22" name="TextBox 421">
                  <a:extLst>
                    <a:ext uri="{FF2B5EF4-FFF2-40B4-BE49-F238E27FC236}">
                      <a16:creationId xmlns:a16="http://schemas.microsoft.com/office/drawing/2014/main" id="{1F14E285-CACD-4684-AC31-11866D65F2A4}"/>
                    </a:ext>
                  </a:extLst>
                </p:cNvPr>
                <p:cNvSpPr txBox="1"/>
                <p:nvPr/>
              </p:nvSpPr>
              <p:spPr>
                <a:xfrm>
                  <a:off x="6559356" y="4897215"/>
                  <a:ext cx="229797" cy="184666"/>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11</a:t>
                  </a:r>
                </a:p>
              </p:txBody>
            </p:sp>
            <p:cxnSp>
              <p:nvCxnSpPr>
                <p:cNvPr id="418" name="Straight Connector 417">
                  <a:extLst>
                    <a:ext uri="{FF2B5EF4-FFF2-40B4-BE49-F238E27FC236}">
                      <a16:creationId xmlns:a16="http://schemas.microsoft.com/office/drawing/2014/main" id="{DBFB623A-3E9B-44BA-ACCF-7DD7277A1F1D}"/>
                    </a:ext>
                  </a:extLst>
                </p:cNvPr>
                <p:cNvCxnSpPr/>
                <p:nvPr/>
              </p:nvCxnSpPr>
              <p:spPr>
                <a:xfrm rot="5400000">
                  <a:off x="5738135" y="4881412"/>
                  <a:ext cx="42323" cy="0"/>
                </a:xfrm>
                <a:prstGeom prst="line">
                  <a:avLst/>
                </a:prstGeom>
                <a:ln w="1905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23" name="TextBox 422">
                  <a:extLst>
                    <a:ext uri="{FF2B5EF4-FFF2-40B4-BE49-F238E27FC236}">
                      <a16:creationId xmlns:a16="http://schemas.microsoft.com/office/drawing/2014/main" id="{78A66974-5A9C-4854-B2CE-7370F9D3F0BE}"/>
                    </a:ext>
                  </a:extLst>
                </p:cNvPr>
                <p:cNvSpPr txBox="1"/>
                <p:nvPr/>
              </p:nvSpPr>
              <p:spPr>
                <a:xfrm>
                  <a:off x="5684714" y="4897215"/>
                  <a:ext cx="151251" cy="184666"/>
                </a:xfrm>
                <a:prstGeom prst="rect">
                  <a:avLst/>
                </a:prstGeom>
                <a:noFill/>
              </p:spPr>
              <p:txBody>
                <a:bodyPr wrap="non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9</a:t>
                  </a:r>
                </a:p>
              </p:txBody>
            </p:sp>
          </p:grpSp>
          <p:sp>
            <p:nvSpPr>
              <p:cNvPr id="424" name="TextBox 423">
                <a:extLst>
                  <a:ext uri="{FF2B5EF4-FFF2-40B4-BE49-F238E27FC236}">
                    <a16:creationId xmlns:a16="http://schemas.microsoft.com/office/drawing/2014/main" id="{5A42B12F-A719-4744-AB1C-47B1A01210F7}"/>
                  </a:ext>
                </a:extLst>
              </p:cNvPr>
              <p:cNvSpPr txBox="1"/>
              <p:nvPr/>
            </p:nvSpPr>
            <p:spPr>
              <a:xfrm>
                <a:off x="986587" y="5252037"/>
                <a:ext cx="624136" cy="307777"/>
              </a:xfrm>
              <a:prstGeom prst="rect">
                <a:avLst/>
              </a:prstGeom>
              <a:noFill/>
            </p:spPr>
            <p:txBody>
              <a:bodyPr wrap="none" lIns="36000" tIns="0" rIns="3600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err="1">
                    <a:ln>
                      <a:noFill/>
                    </a:ln>
                    <a:solidFill>
                      <a:srgbClr val="000000"/>
                    </a:solidFill>
                    <a:effectLst/>
                    <a:uLnTx/>
                    <a:uFillTx/>
                    <a:latin typeface="Calibri"/>
                    <a:ea typeface="+mn-ea"/>
                    <a:cs typeface="+mn-cs"/>
                  </a:rPr>
                  <a:t>TTh</a:t>
                </a:r>
                <a:endParaRPr kumimoji="0" lang="en-GB" sz="10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libri"/>
                    <a:ea typeface="+mn-ea"/>
                    <a:cs typeface="+mn-cs"/>
                  </a:rPr>
                  <a:t>Untreated</a:t>
                </a:r>
              </a:p>
            </p:txBody>
          </p:sp>
          <p:sp>
            <p:nvSpPr>
              <p:cNvPr id="425" name="TextBox 424">
                <a:extLst>
                  <a:ext uri="{FF2B5EF4-FFF2-40B4-BE49-F238E27FC236}">
                    <a16:creationId xmlns:a16="http://schemas.microsoft.com/office/drawing/2014/main" id="{5A42B12F-A719-4744-AB1C-47B1A01210F7}"/>
                  </a:ext>
                </a:extLst>
              </p:cNvPr>
              <p:cNvSpPr txBox="1"/>
              <p:nvPr/>
            </p:nvSpPr>
            <p:spPr>
              <a:xfrm>
                <a:off x="1695795" y="5252037"/>
                <a:ext cx="6149188" cy="307777"/>
              </a:xfrm>
              <a:prstGeom prst="rect">
                <a:avLst/>
              </a:prstGeom>
              <a:noFill/>
            </p:spPr>
            <p:txBody>
              <a:bodyPr wrap="square" lIns="36000" tIns="0" rIns="3600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tab pos="234950" algn="ctr"/>
                    <a:tab pos="685800" algn="ctr"/>
                    <a:tab pos="1149350" algn="ctr"/>
                    <a:tab pos="1600200" algn="ctr"/>
                    <a:tab pos="2070100" algn="ctr"/>
                    <a:tab pos="2520950" algn="ctr"/>
                    <a:tab pos="2978150" algn="ctr"/>
                    <a:tab pos="3435350" algn="ctr"/>
                    <a:tab pos="3886200" algn="ctr"/>
                    <a:tab pos="4343400" algn="ctr"/>
                    <a:tab pos="4800600" algn="ctr"/>
                    <a:tab pos="5257800" algn="ctr"/>
                    <a:tab pos="5708650" algn="ctr"/>
                  </a:tabLst>
                  <a:defRPr/>
                </a:pPr>
                <a:r>
                  <a:rPr kumimoji="0" lang="en-GB" sz="1000" b="0" i="0" u="none" strike="noStrike" kern="1200" cap="none" spc="0" normalizeH="0" baseline="0" noProof="0" dirty="0">
                    <a:ln>
                      <a:noFill/>
                    </a:ln>
                    <a:solidFill>
                      <a:srgbClr val="000000"/>
                    </a:solidFill>
                    <a:effectLst/>
                    <a:uLnTx/>
                    <a:uFillTx/>
                    <a:latin typeface="Calibri"/>
                    <a:ea typeface="+mn-ea"/>
                    <a:cs typeface="+mn-cs"/>
                  </a:rPr>
                  <a:t>	178	178	178	168	154	125	113	101	86	76	60	55	42</a:t>
                </a:r>
              </a:p>
              <a:p>
                <a:pPr marL="0" marR="0" lvl="0" indent="0" algn="l" defTabSz="914400" rtl="0" eaLnBrk="1" fontAlgn="auto" latinLnBrk="0" hangingPunct="1">
                  <a:lnSpc>
                    <a:spcPct val="100000"/>
                  </a:lnSpc>
                  <a:spcBef>
                    <a:spcPts val="0"/>
                  </a:spcBef>
                  <a:spcAft>
                    <a:spcPts val="0"/>
                  </a:spcAft>
                  <a:buClrTx/>
                  <a:buSzTx/>
                  <a:buFontTx/>
                  <a:buNone/>
                  <a:tabLst>
                    <a:tab pos="234950" algn="ctr"/>
                    <a:tab pos="685800" algn="ctr"/>
                    <a:tab pos="1149350" algn="ctr"/>
                    <a:tab pos="1600200" algn="ctr"/>
                    <a:tab pos="2070100" algn="ctr"/>
                    <a:tab pos="2520950" algn="ctr"/>
                    <a:tab pos="2978150" algn="ctr"/>
                    <a:tab pos="3435350" algn="ctr"/>
                    <a:tab pos="3886200" algn="ctr"/>
                    <a:tab pos="4343400" algn="ctr"/>
                    <a:tab pos="4800600" algn="ctr"/>
                    <a:tab pos="5257800" algn="ctr"/>
                    <a:tab pos="5708650" algn="ctr"/>
                  </a:tabLst>
                  <a:defRPr/>
                </a:pPr>
                <a:r>
                  <a:rPr kumimoji="0" lang="en-GB" sz="1000" b="0" i="0" u="none" strike="noStrike" kern="1200" cap="none" spc="0" normalizeH="0" baseline="0" noProof="0" dirty="0">
                    <a:ln>
                      <a:noFill/>
                    </a:ln>
                    <a:solidFill>
                      <a:srgbClr val="000000"/>
                    </a:solidFill>
                    <a:effectLst/>
                    <a:uLnTx/>
                    <a:uFillTx/>
                    <a:latin typeface="Calibri"/>
                    <a:ea typeface="+mn-ea"/>
                    <a:cs typeface="+mn-cs"/>
                  </a:rPr>
                  <a:t>	178	178	178	176	165	153	144	134	120	110	86	49	18</a:t>
                </a:r>
              </a:p>
            </p:txBody>
          </p:sp>
          <p:sp>
            <p:nvSpPr>
              <p:cNvPr id="199" name="TextBox 198">
                <a:extLst>
                  <a:ext uri="{FF2B5EF4-FFF2-40B4-BE49-F238E27FC236}">
                    <a16:creationId xmlns:a16="http://schemas.microsoft.com/office/drawing/2014/main" id="{ACFEBE17-3F33-43C5-BB78-73B936982656}"/>
                  </a:ext>
                </a:extLst>
              </p:cNvPr>
              <p:cNvSpPr txBox="1"/>
              <p:nvPr/>
            </p:nvSpPr>
            <p:spPr>
              <a:xfrm>
                <a:off x="7633010" y="3703710"/>
                <a:ext cx="417615" cy="166199"/>
              </a:xfrm>
              <a:prstGeom prst="rect">
                <a:avLst/>
              </a:prstGeom>
              <a:noFill/>
            </p:spPr>
            <p:txBody>
              <a:bodyPr wrap="none" t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tab pos="625475" algn="l"/>
                    <a:tab pos="1500188" algn="l"/>
                  </a:tabLst>
                  <a:defRPr/>
                </a:pPr>
                <a:r>
                  <a:rPr kumimoji="0" lang="en-GB" sz="1200" b="0" i="0" u="none" strike="noStrike" kern="1200" cap="none" spc="0" normalizeH="0" baseline="0" noProof="0" dirty="0" err="1">
                    <a:ln>
                      <a:noFill/>
                    </a:ln>
                    <a:solidFill>
                      <a:srgbClr val="000000"/>
                    </a:solidFill>
                    <a:effectLst/>
                    <a:uLnTx/>
                    <a:uFillTx/>
                    <a:latin typeface="Calibri"/>
                    <a:ea typeface="+mn-ea"/>
                    <a:cs typeface="+mn-cs"/>
                  </a:rPr>
                  <a:t>TTh</a:t>
                </a:r>
                <a:endParaRPr kumimoji="0" lang="en-GB"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27" name="TextBox 426">
                <a:extLst>
                  <a:ext uri="{FF2B5EF4-FFF2-40B4-BE49-F238E27FC236}">
                    <a16:creationId xmlns:a16="http://schemas.microsoft.com/office/drawing/2014/main" id="{5A42B12F-A719-4744-AB1C-47B1A01210F7}"/>
                  </a:ext>
                </a:extLst>
              </p:cNvPr>
              <p:cNvSpPr txBox="1"/>
              <p:nvPr/>
            </p:nvSpPr>
            <p:spPr>
              <a:xfrm>
                <a:off x="855017" y="5080208"/>
                <a:ext cx="768406" cy="153888"/>
              </a:xfrm>
              <a:prstGeom prst="rect">
                <a:avLst/>
              </a:prstGeom>
              <a:noFill/>
            </p:spPr>
            <p:txBody>
              <a:bodyPr wrap="none" lIns="36000" tIns="0" rIns="3600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sng" strike="noStrike" kern="1200" cap="none" spc="0" normalizeH="0" baseline="0" noProof="0" dirty="0">
                    <a:ln>
                      <a:noFill/>
                    </a:ln>
                    <a:solidFill>
                      <a:srgbClr val="000000"/>
                    </a:solidFill>
                    <a:effectLst/>
                    <a:uLnTx/>
                    <a:uFillTx/>
                    <a:latin typeface="Calibri"/>
                    <a:ea typeface="+mn-ea"/>
                    <a:cs typeface="+mn-cs"/>
                  </a:rPr>
                  <a:t> Patients, n   </a:t>
                </a:r>
              </a:p>
            </p:txBody>
          </p:sp>
          <p:sp>
            <p:nvSpPr>
              <p:cNvPr id="12" name="Freeform 11"/>
              <p:cNvSpPr/>
              <p:nvPr/>
            </p:nvSpPr>
            <p:spPr>
              <a:xfrm>
                <a:off x="1965325" y="3549650"/>
                <a:ext cx="5695950" cy="231775"/>
              </a:xfrm>
              <a:custGeom>
                <a:avLst/>
                <a:gdLst>
                  <a:gd name="connsiteX0" fmla="*/ 0 w 5695950"/>
                  <a:gd name="connsiteY0" fmla="*/ 0 h 231775"/>
                  <a:gd name="connsiteX1" fmla="*/ 2181225 w 5695950"/>
                  <a:gd name="connsiteY1" fmla="*/ 0 h 231775"/>
                  <a:gd name="connsiteX2" fmla="*/ 2184400 w 5695950"/>
                  <a:gd name="connsiteY2" fmla="*/ 19050 h 231775"/>
                  <a:gd name="connsiteX3" fmla="*/ 2822575 w 5695950"/>
                  <a:gd name="connsiteY3" fmla="*/ 19050 h 231775"/>
                  <a:gd name="connsiteX4" fmla="*/ 2819400 w 5695950"/>
                  <a:gd name="connsiteY4" fmla="*/ 25400 h 231775"/>
                  <a:gd name="connsiteX5" fmla="*/ 3006725 w 5695950"/>
                  <a:gd name="connsiteY5" fmla="*/ 25400 h 231775"/>
                  <a:gd name="connsiteX6" fmla="*/ 3013075 w 5695950"/>
                  <a:gd name="connsiteY6" fmla="*/ 31750 h 231775"/>
                  <a:gd name="connsiteX7" fmla="*/ 3327400 w 5695950"/>
                  <a:gd name="connsiteY7" fmla="*/ 31750 h 231775"/>
                  <a:gd name="connsiteX8" fmla="*/ 3327400 w 5695950"/>
                  <a:gd name="connsiteY8" fmla="*/ 50800 h 231775"/>
                  <a:gd name="connsiteX9" fmla="*/ 4206875 w 5695950"/>
                  <a:gd name="connsiteY9" fmla="*/ 50800 h 231775"/>
                  <a:gd name="connsiteX10" fmla="*/ 4206875 w 5695950"/>
                  <a:gd name="connsiteY10" fmla="*/ 66675 h 231775"/>
                  <a:gd name="connsiteX11" fmla="*/ 4797425 w 5695950"/>
                  <a:gd name="connsiteY11" fmla="*/ 66675 h 231775"/>
                  <a:gd name="connsiteX12" fmla="*/ 4797425 w 5695950"/>
                  <a:gd name="connsiteY12" fmla="*/ 79375 h 231775"/>
                  <a:gd name="connsiteX13" fmla="*/ 4816475 w 5695950"/>
                  <a:gd name="connsiteY13" fmla="*/ 79375 h 231775"/>
                  <a:gd name="connsiteX14" fmla="*/ 4816475 w 5695950"/>
                  <a:gd name="connsiteY14" fmla="*/ 92075 h 231775"/>
                  <a:gd name="connsiteX15" fmla="*/ 4886325 w 5695950"/>
                  <a:gd name="connsiteY15" fmla="*/ 92075 h 231775"/>
                  <a:gd name="connsiteX16" fmla="*/ 4886325 w 5695950"/>
                  <a:gd name="connsiteY16" fmla="*/ 111125 h 231775"/>
                  <a:gd name="connsiteX17" fmla="*/ 4914900 w 5695950"/>
                  <a:gd name="connsiteY17" fmla="*/ 111125 h 231775"/>
                  <a:gd name="connsiteX18" fmla="*/ 4914900 w 5695950"/>
                  <a:gd name="connsiteY18" fmla="*/ 130175 h 231775"/>
                  <a:gd name="connsiteX19" fmla="*/ 5168900 w 5695950"/>
                  <a:gd name="connsiteY19" fmla="*/ 130175 h 231775"/>
                  <a:gd name="connsiteX20" fmla="*/ 5168900 w 5695950"/>
                  <a:gd name="connsiteY20" fmla="*/ 146050 h 231775"/>
                  <a:gd name="connsiteX21" fmla="*/ 5308600 w 5695950"/>
                  <a:gd name="connsiteY21" fmla="*/ 146050 h 231775"/>
                  <a:gd name="connsiteX22" fmla="*/ 5308600 w 5695950"/>
                  <a:gd name="connsiteY22" fmla="*/ 174625 h 231775"/>
                  <a:gd name="connsiteX23" fmla="*/ 5435600 w 5695950"/>
                  <a:gd name="connsiteY23" fmla="*/ 174625 h 231775"/>
                  <a:gd name="connsiteX24" fmla="*/ 5435600 w 5695950"/>
                  <a:gd name="connsiteY24" fmla="*/ 193675 h 231775"/>
                  <a:gd name="connsiteX25" fmla="*/ 5648325 w 5695950"/>
                  <a:gd name="connsiteY25" fmla="*/ 193675 h 231775"/>
                  <a:gd name="connsiteX26" fmla="*/ 5648325 w 5695950"/>
                  <a:gd name="connsiteY26" fmla="*/ 231775 h 231775"/>
                  <a:gd name="connsiteX27" fmla="*/ 5695950 w 5695950"/>
                  <a:gd name="connsiteY27" fmla="*/ 231775 h 23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95950" h="231775">
                    <a:moveTo>
                      <a:pt x="0" y="0"/>
                    </a:moveTo>
                    <a:lnTo>
                      <a:pt x="2181225" y="0"/>
                    </a:lnTo>
                    <a:lnTo>
                      <a:pt x="2184400" y="19050"/>
                    </a:lnTo>
                    <a:lnTo>
                      <a:pt x="2822575" y="19050"/>
                    </a:lnTo>
                    <a:lnTo>
                      <a:pt x="2819400" y="25400"/>
                    </a:lnTo>
                    <a:lnTo>
                      <a:pt x="3006725" y="25400"/>
                    </a:lnTo>
                    <a:lnTo>
                      <a:pt x="3013075" y="31750"/>
                    </a:lnTo>
                    <a:lnTo>
                      <a:pt x="3327400" y="31750"/>
                    </a:lnTo>
                    <a:lnTo>
                      <a:pt x="3327400" y="50800"/>
                    </a:lnTo>
                    <a:lnTo>
                      <a:pt x="4206875" y="50800"/>
                    </a:lnTo>
                    <a:lnTo>
                      <a:pt x="4206875" y="66675"/>
                    </a:lnTo>
                    <a:lnTo>
                      <a:pt x="4797425" y="66675"/>
                    </a:lnTo>
                    <a:lnTo>
                      <a:pt x="4797425" y="79375"/>
                    </a:lnTo>
                    <a:lnTo>
                      <a:pt x="4816475" y="79375"/>
                    </a:lnTo>
                    <a:lnTo>
                      <a:pt x="4816475" y="92075"/>
                    </a:lnTo>
                    <a:lnTo>
                      <a:pt x="4886325" y="92075"/>
                    </a:lnTo>
                    <a:lnTo>
                      <a:pt x="4886325" y="111125"/>
                    </a:lnTo>
                    <a:lnTo>
                      <a:pt x="4914900" y="111125"/>
                    </a:lnTo>
                    <a:lnTo>
                      <a:pt x="4914900" y="130175"/>
                    </a:lnTo>
                    <a:lnTo>
                      <a:pt x="5168900" y="130175"/>
                    </a:lnTo>
                    <a:lnTo>
                      <a:pt x="5168900" y="146050"/>
                    </a:lnTo>
                    <a:lnTo>
                      <a:pt x="5308600" y="146050"/>
                    </a:lnTo>
                    <a:lnTo>
                      <a:pt x="5308600" y="174625"/>
                    </a:lnTo>
                    <a:lnTo>
                      <a:pt x="5435600" y="174625"/>
                    </a:lnTo>
                    <a:lnTo>
                      <a:pt x="5435600" y="193675"/>
                    </a:lnTo>
                    <a:lnTo>
                      <a:pt x="5648325" y="193675"/>
                    </a:lnTo>
                    <a:lnTo>
                      <a:pt x="5648325" y="231775"/>
                    </a:lnTo>
                    <a:lnTo>
                      <a:pt x="5695950" y="231775"/>
                    </a:lnTo>
                  </a:path>
                </a:pathLst>
              </a:custGeom>
              <a:noFill/>
              <a:ln w="25400">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eeform 12"/>
              <p:cNvSpPr/>
              <p:nvPr/>
            </p:nvSpPr>
            <p:spPr>
              <a:xfrm>
                <a:off x="1965325" y="3552825"/>
                <a:ext cx="5695950" cy="565150"/>
              </a:xfrm>
              <a:custGeom>
                <a:avLst/>
                <a:gdLst>
                  <a:gd name="connsiteX0" fmla="*/ 0 w 5695950"/>
                  <a:gd name="connsiteY0" fmla="*/ 0 h 565150"/>
                  <a:gd name="connsiteX1" fmla="*/ 1552575 w 5695950"/>
                  <a:gd name="connsiteY1" fmla="*/ 0 h 565150"/>
                  <a:gd name="connsiteX2" fmla="*/ 1552575 w 5695950"/>
                  <a:gd name="connsiteY2" fmla="*/ 9525 h 565150"/>
                  <a:gd name="connsiteX3" fmla="*/ 1619250 w 5695950"/>
                  <a:gd name="connsiteY3" fmla="*/ 9525 h 565150"/>
                  <a:gd name="connsiteX4" fmla="*/ 1619250 w 5695950"/>
                  <a:gd name="connsiteY4" fmla="*/ 19050 h 565150"/>
                  <a:gd name="connsiteX5" fmla="*/ 1720850 w 5695950"/>
                  <a:gd name="connsiteY5" fmla="*/ 19050 h 565150"/>
                  <a:gd name="connsiteX6" fmla="*/ 1720850 w 5695950"/>
                  <a:gd name="connsiteY6" fmla="*/ 28575 h 565150"/>
                  <a:gd name="connsiteX7" fmla="*/ 1876425 w 5695950"/>
                  <a:gd name="connsiteY7" fmla="*/ 28575 h 565150"/>
                  <a:gd name="connsiteX8" fmla="*/ 1876425 w 5695950"/>
                  <a:gd name="connsiteY8" fmla="*/ 41275 h 565150"/>
                  <a:gd name="connsiteX9" fmla="*/ 1905000 w 5695950"/>
                  <a:gd name="connsiteY9" fmla="*/ 41275 h 565150"/>
                  <a:gd name="connsiteX10" fmla="*/ 1905000 w 5695950"/>
                  <a:gd name="connsiteY10" fmla="*/ 53975 h 565150"/>
                  <a:gd name="connsiteX11" fmla="*/ 2114550 w 5695950"/>
                  <a:gd name="connsiteY11" fmla="*/ 53975 h 565150"/>
                  <a:gd name="connsiteX12" fmla="*/ 2114550 w 5695950"/>
                  <a:gd name="connsiteY12" fmla="*/ 60325 h 565150"/>
                  <a:gd name="connsiteX13" fmla="*/ 2120900 w 5695950"/>
                  <a:gd name="connsiteY13" fmla="*/ 66675 h 565150"/>
                  <a:gd name="connsiteX14" fmla="*/ 2152650 w 5695950"/>
                  <a:gd name="connsiteY14" fmla="*/ 66675 h 565150"/>
                  <a:gd name="connsiteX15" fmla="*/ 2178050 w 5695950"/>
                  <a:gd name="connsiteY15" fmla="*/ 66675 h 565150"/>
                  <a:gd name="connsiteX16" fmla="*/ 2339975 w 5695950"/>
                  <a:gd name="connsiteY16" fmla="*/ 66675 h 565150"/>
                  <a:gd name="connsiteX17" fmla="*/ 2339975 w 5695950"/>
                  <a:gd name="connsiteY17" fmla="*/ 82550 h 565150"/>
                  <a:gd name="connsiteX18" fmla="*/ 2378075 w 5695950"/>
                  <a:gd name="connsiteY18" fmla="*/ 82550 h 565150"/>
                  <a:gd name="connsiteX19" fmla="*/ 2390775 w 5695950"/>
                  <a:gd name="connsiteY19" fmla="*/ 82550 h 565150"/>
                  <a:gd name="connsiteX20" fmla="*/ 2489200 w 5695950"/>
                  <a:gd name="connsiteY20" fmla="*/ 82550 h 565150"/>
                  <a:gd name="connsiteX21" fmla="*/ 2489200 w 5695950"/>
                  <a:gd name="connsiteY21" fmla="*/ 98425 h 565150"/>
                  <a:gd name="connsiteX22" fmla="*/ 2727325 w 5695950"/>
                  <a:gd name="connsiteY22" fmla="*/ 98425 h 565150"/>
                  <a:gd name="connsiteX23" fmla="*/ 2727325 w 5695950"/>
                  <a:gd name="connsiteY23" fmla="*/ 104775 h 565150"/>
                  <a:gd name="connsiteX24" fmla="*/ 3063875 w 5695950"/>
                  <a:gd name="connsiteY24" fmla="*/ 104775 h 565150"/>
                  <a:gd name="connsiteX25" fmla="*/ 3063875 w 5695950"/>
                  <a:gd name="connsiteY25" fmla="*/ 117475 h 565150"/>
                  <a:gd name="connsiteX26" fmla="*/ 3108325 w 5695950"/>
                  <a:gd name="connsiteY26" fmla="*/ 117475 h 565150"/>
                  <a:gd name="connsiteX27" fmla="*/ 3111500 w 5695950"/>
                  <a:gd name="connsiteY27" fmla="*/ 120650 h 565150"/>
                  <a:gd name="connsiteX28" fmla="*/ 3175000 w 5695950"/>
                  <a:gd name="connsiteY28" fmla="*/ 120650 h 565150"/>
                  <a:gd name="connsiteX29" fmla="*/ 3175000 w 5695950"/>
                  <a:gd name="connsiteY29" fmla="*/ 146050 h 565150"/>
                  <a:gd name="connsiteX30" fmla="*/ 3209925 w 5695950"/>
                  <a:gd name="connsiteY30" fmla="*/ 146050 h 565150"/>
                  <a:gd name="connsiteX31" fmla="*/ 3209925 w 5695950"/>
                  <a:gd name="connsiteY31" fmla="*/ 149225 h 565150"/>
                  <a:gd name="connsiteX32" fmla="*/ 3228975 w 5695950"/>
                  <a:gd name="connsiteY32" fmla="*/ 149225 h 565150"/>
                  <a:gd name="connsiteX33" fmla="*/ 3228975 w 5695950"/>
                  <a:gd name="connsiteY33" fmla="*/ 161925 h 565150"/>
                  <a:gd name="connsiteX34" fmla="*/ 3340100 w 5695950"/>
                  <a:gd name="connsiteY34" fmla="*/ 161925 h 565150"/>
                  <a:gd name="connsiteX35" fmla="*/ 3340100 w 5695950"/>
                  <a:gd name="connsiteY35" fmla="*/ 174625 h 565150"/>
                  <a:gd name="connsiteX36" fmla="*/ 3381375 w 5695950"/>
                  <a:gd name="connsiteY36" fmla="*/ 174625 h 565150"/>
                  <a:gd name="connsiteX37" fmla="*/ 3381375 w 5695950"/>
                  <a:gd name="connsiteY37" fmla="*/ 184150 h 565150"/>
                  <a:gd name="connsiteX38" fmla="*/ 3444875 w 5695950"/>
                  <a:gd name="connsiteY38" fmla="*/ 184150 h 565150"/>
                  <a:gd name="connsiteX39" fmla="*/ 3457575 w 5695950"/>
                  <a:gd name="connsiteY39" fmla="*/ 196850 h 565150"/>
                  <a:gd name="connsiteX40" fmla="*/ 3492500 w 5695950"/>
                  <a:gd name="connsiteY40" fmla="*/ 196850 h 565150"/>
                  <a:gd name="connsiteX41" fmla="*/ 3492500 w 5695950"/>
                  <a:gd name="connsiteY41" fmla="*/ 196850 h 565150"/>
                  <a:gd name="connsiteX42" fmla="*/ 3536950 w 5695950"/>
                  <a:gd name="connsiteY42" fmla="*/ 196850 h 565150"/>
                  <a:gd name="connsiteX43" fmla="*/ 3536950 w 5695950"/>
                  <a:gd name="connsiteY43" fmla="*/ 222250 h 565150"/>
                  <a:gd name="connsiteX44" fmla="*/ 3562350 w 5695950"/>
                  <a:gd name="connsiteY44" fmla="*/ 222250 h 565150"/>
                  <a:gd name="connsiteX45" fmla="*/ 3562350 w 5695950"/>
                  <a:gd name="connsiteY45" fmla="*/ 222250 h 565150"/>
                  <a:gd name="connsiteX46" fmla="*/ 3581400 w 5695950"/>
                  <a:gd name="connsiteY46" fmla="*/ 241300 h 565150"/>
                  <a:gd name="connsiteX47" fmla="*/ 3841750 w 5695950"/>
                  <a:gd name="connsiteY47" fmla="*/ 241300 h 565150"/>
                  <a:gd name="connsiteX48" fmla="*/ 3841750 w 5695950"/>
                  <a:gd name="connsiteY48" fmla="*/ 247650 h 565150"/>
                  <a:gd name="connsiteX49" fmla="*/ 3879850 w 5695950"/>
                  <a:gd name="connsiteY49" fmla="*/ 247650 h 565150"/>
                  <a:gd name="connsiteX50" fmla="*/ 3879850 w 5695950"/>
                  <a:gd name="connsiteY50" fmla="*/ 269875 h 565150"/>
                  <a:gd name="connsiteX51" fmla="*/ 4083050 w 5695950"/>
                  <a:gd name="connsiteY51" fmla="*/ 269875 h 565150"/>
                  <a:gd name="connsiteX52" fmla="*/ 4083050 w 5695950"/>
                  <a:gd name="connsiteY52" fmla="*/ 279400 h 565150"/>
                  <a:gd name="connsiteX53" fmla="*/ 4260850 w 5695950"/>
                  <a:gd name="connsiteY53" fmla="*/ 279400 h 565150"/>
                  <a:gd name="connsiteX54" fmla="*/ 4260850 w 5695950"/>
                  <a:gd name="connsiteY54" fmla="*/ 298450 h 565150"/>
                  <a:gd name="connsiteX55" fmla="*/ 4283075 w 5695950"/>
                  <a:gd name="connsiteY55" fmla="*/ 298450 h 565150"/>
                  <a:gd name="connsiteX56" fmla="*/ 4283075 w 5695950"/>
                  <a:gd name="connsiteY56" fmla="*/ 307975 h 565150"/>
                  <a:gd name="connsiteX57" fmla="*/ 4340225 w 5695950"/>
                  <a:gd name="connsiteY57" fmla="*/ 307975 h 565150"/>
                  <a:gd name="connsiteX58" fmla="*/ 4340225 w 5695950"/>
                  <a:gd name="connsiteY58" fmla="*/ 314325 h 565150"/>
                  <a:gd name="connsiteX59" fmla="*/ 4400550 w 5695950"/>
                  <a:gd name="connsiteY59" fmla="*/ 314325 h 565150"/>
                  <a:gd name="connsiteX60" fmla="*/ 4400550 w 5695950"/>
                  <a:gd name="connsiteY60" fmla="*/ 314325 h 565150"/>
                  <a:gd name="connsiteX61" fmla="*/ 4457700 w 5695950"/>
                  <a:gd name="connsiteY61" fmla="*/ 314325 h 565150"/>
                  <a:gd name="connsiteX62" fmla="*/ 4457700 w 5695950"/>
                  <a:gd name="connsiteY62" fmla="*/ 339725 h 565150"/>
                  <a:gd name="connsiteX63" fmla="*/ 4521200 w 5695950"/>
                  <a:gd name="connsiteY63" fmla="*/ 339725 h 565150"/>
                  <a:gd name="connsiteX64" fmla="*/ 4521200 w 5695950"/>
                  <a:gd name="connsiteY64" fmla="*/ 355600 h 565150"/>
                  <a:gd name="connsiteX65" fmla="*/ 4584700 w 5695950"/>
                  <a:gd name="connsiteY65" fmla="*/ 355600 h 565150"/>
                  <a:gd name="connsiteX66" fmla="*/ 4594225 w 5695950"/>
                  <a:gd name="connsiteY66" fmla="*/ 377825 h 565150"/>
                  <a:gd name="connsiteX67" fmla="*/ 4651375 w 5695950"/>
                  <a:gd name="connsiteY67" fmla="*/ 377825 h 565150"/>
                  <a:gd name="connsiteX68" fmla="*/ 4651375 w 5695950"/>
                  <a:gd name="connsiteY68" fmla="*/ 377825 h 565150"/>
                  <a:gd name="connsiteX69" fmla="*/ 4699000 w 5695950"/>
                  <a:gd name="connsiteY69" fmla="*/ 377825 h 565150"/>
                  <a:gd name="connsiteX70" fmla="*/ 4699000 w 5695950"/>
                  <a:gd name="connsiteY70" fmla="*/ 412750 h 565150"/>
                  <a:gd name="connsiteX71" fmla="*/ 4778375 w 5695950"/>
                  <a:gd name="connsiteY71" fmla="*/ 412750 h 565150"/>
                  <a:gd name="connsiteX72" fmla="*/ 4778375 w 5695950"/>
                  <a:gd name="connsiteY72" fmla="*/ 428625 h 565150"/>
                  <a:gd name="connsiteX73" fmla="*/ 4838700 w 5695950"/>
                  <a:gd name="connsiteY73" fmla="*/ 428625 h 565150"/>
                  <a:gd name="connsiteX74" fmla="*/ 4838700 w 5695950"/>
                  <a:gd name="connsiteY74" fmla="*/ 447675 h 565150"/>
                  <a:gd name="connsiteX75" fmla="*/ 4959350 w 5695950"/>
                  <a:gd name="connsiteY75" fmla="*/ 447675 h 565150"/>
                  <a:gd name="connsiteX76" fmla="*/ 4959350 w 5695950"/>
                  <a:gd name="connsiteY76" fmla="*/ 460375 h 565150"/>
                  <a:gd name="connsiteX77" fmla="*/ 5105400 w 5695950"/>
                  <a:gd name="connsiteY77" fmla="*/ 460375 h 565150"/>
                  <a:gd name="connsiteX78" fmla="*/ 5105400 w 5695950"/>
                  <a:gd name="connsiteY78" fmla="*/ 473075 h 565150"/>
                  <a:gd name="connsiteX79" fmla="*/ 5105400 w 5695950"/>
                  <a:gd name="connsiteY79" fmla="*/ 488950 h 565150"/>
                  <a:gd name="connsiteX80" fmla="*/ 5372100 w 5695950"/>
                  <a:gd name="connsiteY80" fmla="*/ 488950 h 565150"/>
                  <a:gd name="connsiteX81" fmla="*/ 5372100 w 5695950"/>
                  <a:gd name="connsiteY81" fmla="*/ 520700 h 565150"/>
                  <a:gd name="connsiteX82" fmla="*/ 5426075 w 5695950"/>
                  <a:gd name="connsiteY82" fmla="*/ 520700 h 565150"/>
                  <a:gd name="connsiteX83" fmla="*/ 5426075 w 5695950"/>
                  <a:gd name="connsiteY83" fmla="*/ 565150 h 565150"/>
                  <a:gd name="connsiteX84" fmla="*/ 5695950 w 5695950"/>
                  <a:gd name="connsiteY84" fmla="*/ 565150 h 56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695950" h="565150">
                    <a:moveTo>
                      <a:pt x="0" y="0"/>
                    </a:moveTo>
                    <a:lnTo>
                      <a:pt x="1552575" y="0"/>
                    </a:lnTo>
                    <a:lnTo>
                      <a:pt x="1552575" y="9525"/>
                    </a:lnTo>
                    <a:lnTo>
                      <a:pt x="1619250" y="9525"/>
                    </a:lnTo>
                    <a:lnTo>
                      <a:pt x="1619250" y="19050"/>
                    </a:lnTo>
                    <a:lnTo>
                      <a:pt x="1720850" y="19050"/>
                    </a:lnTo>
                    <a:lnTo>
                      <a:pt x="1720850" y="28575"/>
                    </a:lnTo>
                    <a:lnTo>
                      <a:pt x="1876425" y="28575"/>
                    </a:lnTo>
                    <a:lnTo>
                      <a:pt x="1876425" y="41275"/>
                    </a:lnTo>
                    <a:lnTo>
                      <a:pt x="1905000" y="41275"/>
                    </a:lnTo>
                    <a:lnTo>
                      <a:pt x="1905000" y="53975"/>
                    </a:lnTo>
                    <a:lnTo>
                      <a:pt x="2114550" y="53975"/>
                    </a:lnTo>
                    <a:lnTo>
                      <a:pt x="2114550" y="60325"/>
                    </a:lnTo>
                    <a:lnTo>
                      <a:pt x="2120900" y="66675"/>
                    </a:lnTo>
                    <a:lnTo>
                      <a:pt x="2152650" y="66675"/>
                    </a:lnTo>
                    <a:lnTo>
                      <a:pt x="2178050" y="66675"/>
                    </a:lnTo>
                    <a:lnTo>
                      <a:pt x="2339975" y="66675"/>
                    </a:lnTo>
                    <a:lnTo>
                      <a:pt x="2339975" y="82550"/>
                    </a:lnTo>
                    <a:lnTo>
                      <a:pt x="2378075" y="82550"/>
                    </a:lnTo>
                    <a:lnTo>
                      <a:pt x="2390775" y="82550"/>
                    </a:lnTo>
                    <a:lnTo>
                      <a:pt x="2489200" y="82550"/>
                    </a:lnTo>
                    <a:lnTo>
                      <a:pt x="2489200" y="98425"/>
                    </a:lnTo>
                    <a:lnTo>
                      <a:pt x="2727325" y="98425"/>
                    </a:lnTo>
                    <a:lnTo>
                      <a:pt x="2727325" y="104775"/>
                    </a:lnTo>
                    <a:lnTo>
                      <a:pt x="3063875" y="104775"/>
                    </a:lnTo>
                    <a:lnTo>
                      <a:pt x="3063875" y="117475"/>
                    </a:lnTo>
                    <a:lnTo>
                      <a:pt x="3108325" y="117475"/>
                    </a:lnTo>
                    <a:lnTo>
                      <a:pt x="3111500" y="120650"/>
                    </a:lnTo>
                    <a:lnTo>
                      <a:pt x="3175000" y="120650"/>
                    </a:lnTo>
                    <a:lnTo>
                      <a:pt x="3175000" y="146050"/>
                    </a:lnTo>
                    <a:lnTo>
                      <a:pt x="3209925" y="146050"/>
                    </a:lnTo>
                    <a:lnTo>
                      <a:pt x="3209925" y="149225"/>
                    </a:lnTo>
                    <a:lnTo>
                      <a:pt x="3228975" y="149225"/>
                    </a:lnTo>
                    <a:lnTo>
                      <a:pt x="3228975" y="161925"/>
                    </a:lnTo>
                    <a:lnTo>
                      <a:pt x="3340100" y="161925"/>
                    </a:lnTo>
                    <a:lnTo>
                      <a:pt x="3340100" y="174625"/>
                    </a:lnTo>
                    <a:lnTo>
                      <a:pt x="3381375" y="174625"/>
                    </a:lnTo>
                    <a:lnTo>
                      <a:pt x="3381375" y="184150"/>
                    </a:lnTo>
                    <a:lnTo>
                      <a:pt x="3444875" y="184150"/>
                    </a:lnTo>
                    <a:lnTo>
                      <a:pt x="3457575" y="196850"/>
                    </a:lnTo>
                    <a:lnTo>
                      <a:pt x="3492500" y="196850"/>
                    </a:lnTo>
                    <a:lnTo>
                      <a:pt x="3492500" y="196850"/>
                    </a:lnTo>
                    <a:lnTo>
                      <a:pt x="3536950" y="196850"/>
                    </a:lnTo>
                    <a:lnTo>
                      <a:pt x="3536950" y="222250"/>
                    </a:lnTo>
                    <a:lnTo>
                      <a:pt x="3562350" y="222250"/>
                    </a:lnTo>
                    <a:lnTo>
                      <a:pt x="3562350" y="222250"/>
                    </a:lnTo>
                    <a:lnTo>
                      <a:pt x="3581400" y="241300"/>
                    </a:lnTo>
                    <a:lnTo>
                      <a:pt x="3841750" y="241300"/>
                    </a:lnTo>
                    <a:lnTo>
                      <a:pt x="3841750" y="247650"/>
                    </a:lnTo>
                    <a:lnTo>
                      <a:pt x="3879850" y="247650"/>
                    </a:lnTo>
                    <a:lnTo>
                      <a:pt x="3879850" y="269875"/>
                    </a:lnTo>
                    <a:lnTo>
                      <a:pt x="4083050" y="269875"/>
                    </a:lnTo>
                    <a:lnTo>
                      <a:pt x="4083050" y="279400"/>
                    </a:lnTo>
                    <a:lnTo>
                      <a:pt x="4260850" y="279400"/>
                    </a:lnTo>
                    <a:lnTo>
                      <a:pt x="4260850" y="298450"/>
                    </a:lnTo>
                    <a:lnTo>
                      <a:pt x="4283075" y="298450"/>
                    </a:lnTo>
                    <a:lnTo>
                      <a:pt x="4283075" y="307975"/>
                    </a:lnTo>
                    <a:lnTo>
                      <a:pt x="4340225" y="307975"/>
                    </a:lnTo>
                    <a:lnTo>
                      <a:pt x="4340225" y="314325"/>
                    </a:lnTo>
                    <a:lnTo>
                      <a:pt x="4400550" y="314325"/>
                    </a:lnTo>
                    <a:lnTo>
                      <a:pt x="4400550" y="314325"/>
                    </a:lnTo>
                    <a:lnTo>
                      <a:pt x="4457700" y="314325"/>
                    </a:lnTo>
                    <a:lnTo>
                      <a:pt x="4457700" y="339725"/>
                    </a:lnTo>
                    <a:lnTo>
                      <a:pt x="4521200" y="339725"/>
                    </a:lnTo>
                    <a:lnTo>
                      <a:pt x="4521200" y="355600"/>
                    </a:lnTo>
                    <a:lnTo>
                      <a:pt x="4584700" y="355600"/>
                    </a:lnTo>
                    <a:lnTo>
                      <a:pt x="4594225" y="377825"/>
                    </a:lnTo>
                    <a:lnTo>
                      <a:pt x="4651375" y="377825"/>
                    </a:lnTo>
                    <a:lnTo>
                      <a:pt x="4651375" y="377825"/>
                    </a:lnTo>
                    <a:lnTo>
                      <a:pt x="4699000" y="377825"/>
                    </a:lnTo>
                    <a:lnTo>
                      <a:pt x="4699000" y="412750"/>
                    </a:lnTo>
                    <a:lnTo>
                      <a:pt x="4778375" y="412750"/>
                    </a:lnTo>
                    <a:lnTo>
                      <a:pt x="4778375" y="428625"/>
                    </a:lnTo>
                    <a:lnTo>
                      <a:pt x="4838700" y="428625"/>
                    </a:lnTo>
                    <a:lnTo>
                      <a:pt x="4838700" y="447675"/>
                    </a:lnTo>
                    <a:lnTo>
                      <a:pt x="4959350" y="447675"/>
                    </a:lnTo>
                    <a:lnTo>
                      <a:pt x="4959350" y="460375"/>
                    </a:lnTo>
                    <a:lnTo>
                      <a:pt x="5105400" y="460375"/>
                    </a:lnTo>
                    <a:lnTo>
                      <a:pt x="5105400" y="473075"/>
                    </a:lnTo>
                    <a:lnTo>
                      <a:pt x="5105400" y="488950"/>
                    </a:lnTo>
                    <a:lnTo>
                      <a:pt x="5372100" y="488950"/>
                    </a:lnTo>
                    <a:lnTo>
                      <a:pt x="5372100" y="520700"/>
                    </a:lnTo>
                    <a:lnTo>
                      <a:pt x="5426075" y="520700"/>
                    </a:lnTo>
                    <a:lnTo>
                      <a:pt x="5426075" y="565150"/>
                    </a:lnTo>
                    <a:lnTo>
                      <a:pt x="5695950" y="565150"/>
                    </a:lnTo>
                  </a:path>
                </a:pathLst>
              </a:cu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TextBox 85">
                <a:extLst>
                  <a:ext uri="{FF2B5EF4-FFF2-40B4-BE49-F238E27FC236}">
                    <a16:creationId xmlns:a16="http://schemas.microsoft.com/office/drawing/2014/main" id="{ACFEBE17-3F33-43C5-BB78-73B936982656}"/>
                  </a:ext>
                </a:extLst>
              </p:cNvPr>
              <p:cNvSpPr txBox="1"/>
              <p:nvPr/>
            </p:nvSpPr>
            <p:spPr>
              <a:xfrm>
                <a:off x="7633010" y="4037218"/>
                <a:ext cx="820930" cy="166199"/>
              </a:xfrm>
              <a:prstGeom prst="rect">
                <a:avLst/>
              </a:prstGeom>
              <a:noFill/>
            </p:spPr>
            <p:txBody>
              <a:bodyPr wrap="none" t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tab pos="625475" algn="l"/>
                    <a:tab pos="1500188" algn="l"/>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Untreated</a:t>
                </a:r>
              </a:p>
            </p:txBody>
          </p:sp>
        </p:grpSp>
      </p:grpSp>
      <p:pic>
        <p:nvPicPr>
          <p:cNvPr id="9" name="Picture 8">
            <a:extLst>
              <a:ext uri="{FF2B5EF4-FFF2-40B4-BE49-F238E27FC236}">
                <a16:creationId xmlns:a16="http://schemas.microsoft.com/office/drawing/2014/main" id="{69611422-F49C-48FE-8316-4EFAAD547914}"/>
              </a:ext>
            </a:extLst>
          </p:cNvPr>
          <p:cNvPicPr>
            <a:picLocks noChangeAspect="1"/>
          </p:cNvPicPr>
          <p:nvPr/>
        </p:nvPicPr>
        <p:blipFill>
          <a:blip r:embed="rId5"/>
          <a:stretch>
            <a:fillRect/>
          </a:stretch>
        </p:blipFill>
        <p:spPr>
          <a:xfrm>
            <a:off x="7795001" y="4544601"/>
            <a:ext cx="1445202" cy="140206"/>
          </a:xfrm>
          <a:prstGeom prst="rect">
            <a:avLst/>
          </a:prstGeom>
        </p:spPr>
      </p:pic>
    </p:spTree>
    <p:extLst>
      <p:ext uri="{BB962C8B-B14F-4D97-AF65-F5344CB8AC3E}">
        <p14:creationId xmlns:p14="http://schemas.microsoft.com/office/powerpoint/2010/main" val="31615433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64" y="77937"/>
            <a:ext cx="11468252" cy="1096814"/>
          </a:xfrm>
        </p:spPr>
        <p:txBody>
          <a:bodyPr>
            <a:normAutofit/>
          </a:bodyPr>
          <a:lstStyle/>
          <a:p>
            <a:pPr algn="ctr"/>
            <a:r>
              <a:rPr lang="en-GB" sz="2800" dirty="0">
                <a:solidFill>
                  <a:schemeClr val="accent5"/>
                </a:solidFill>
              </a:rPr>
              <a:t>The T4DM study: in high-risk men, </a:t>
            </a:r>
            <a:r>
              <a:rPr lang="en-GB" sz="2800" dirty="0" err="1">
                <a:solidFill>
                  <a:schemeClr val="accent5"/>
                </a:solidFill>
              </a:rPr>
              <a:t>TTh</a:t>
            </a:r>
            <a:r>
              <a:rPr lang="en-GB" sz="2800" dirty="0">
                <a:solidFill>
                  <a:schemeClr val="accent5"/>
                </a:solidFill>
              </a:rPr>
              <a:t> decreased the 2-year             risk of T2DM by 41% beyond lifestyle interventions alone</a:t>
            </a:r>
          </a:p>
        </p:txBody>
      </p:sp>
      <p:sp>
        <p:nvSpPr>
          <p:cNvPr id="3" name="Content Placeholder 2"/>
          <p:cNvSpPr>
            <a:spLocks noGrp="1"/>
          </p:cNvSpPr>
          <p:nvPr>
            <p:ph idx="1"/>
          </p:nvPr>
        </p:nvSpPr>
        <p:spPr>
          <a:xfrm>
            <a:off x="876694" y="3028672"/>
            <a:ext cx="10011264" cy="728314"/>
          </a:xfrm>
        </p:spPr>
        <p:txBody>
          <a:bodyPr>
            <a:normAutofit/>
          </a:bodyPr>
          <a:lstStyle/>
          <a:p>
            <a:r>
              <a:rPr lang="en-GB" sz="1800" dirty="0">
                <a:solidFill>
                  <a:schemeClr val="accent5"/>
                </a:solidFill>
              </a:rPr>
              <a:t>Men were randomised 1:1 to either </a:t>
            </a:r>
            <a:r>
              <a:rPr lang="en-GB" sz="1800" dirty="0" err="1">
                <a:solidFill>
                  <a:schemeClr val="accent5"/>
                </a:solidFill>
              </a:rPr>
              <a:t>TTh</a:t>
            </a:r>
            <a:r>
              <a:rPr lang="en-GB" sz="1800" dirty="0">
                <a:solidFill>
                  <a:schemeClr val="accent5"/>
                </a:solidFill>
              </a:rPr>
              <a:t> (1000 mg/4 mL IM) or placebo at baseline, 6 weeks and then 3-monthly for 2 years; all were enrolled in a lifestyle program</a:t>
            </a:r>
          </a:p>
        </p:txBody>
      </p:sp>
      <p:sp>
        <p:nvSpPr>
          <p:cNvPr id="7" name="TextBox 6"/>
          <p:cNvSpPr txBox="1"/>
          <p:nvPr/>
        </p:nvSpPr>
        <p:spPr>
          <a:xfrm>
            <a:off x="1524001" y="5797490"/>
            <a:ext cx="9144001" cy="400110"/>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IM, intramuscular; OGTT, oral glucose tolerance test; T2DM, type 2 diabetes mellitus; </a:t>
            </a:r>
            <a:r>
              <a:rPr kumimoji="0" lang="en-GB" sz="1000" b="0" i="0" u="none" strike="noStrike" kern="1200" cap="none" spc="0" normalizeH="0" baseline="0" noProof="0" dirty="0" err="1">
                <a:ln>
                  <a:noFill/>
                </a:ln>
                <a:solidFill>
                  <a:schemeClr val="accent5"/>
                </a:solidFill>
                <a:effectLst/>
                <a:uLnTx/>
                <a:uFillTx/>
                <a:latin typeface="Poppins Light"/>
                <a:ea typeface="+mn-ea"/>
                <a:cs typeface="+mn-cs"/>
              </a:rPr>
              <a:t>TTh</a:t>
            </a: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 testosterone therapy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err="1">
                <a:ln>
                  <a:noFill/>
                </a:ln>
                <a:solidFill>
                  <a:schemeClr val="accent5"/>
                </a:solidFill>
                <a:effectLst/>
                <a:uLnTx/>
                <a:uFillTx/>
                <a:latin typeface="Poppins Light"/>
                <a:ea typeface="+mn-ea"/>
                <a:cs typeface="+mn-cs"/>
              </a:rPr>
              <a:t>Wittert</a:t>
            </a: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 GA </a:t>
            </a:r>
            <a:r>
              <a:rPr kumimoji="0" lang="en-GB" sz="1000" b="0" i="1" u="none" strike="noStrike" kern="1200" cap="none" spc="0" normalizeH="0" baseline="0" noProof="0" dirty="0">
                <a:ln>
                  <a:noFill/>
                </a:ln>
                <a:solidFill>
                  <a:schemeClr val="accent5"/>
                </a:solidFill>
                <a:effectLst/>
                <a:uLnTx/>
                <a:uFillTx/>
                <a:latin typeface="Poppins Light"/>
                <a:ea typeface="+mn-ea"/>
                <a:cs typeface="+mn-cs"/>
              </a:rPr>
              <a:t>et al. </a:t>
            </a:r>
            <a:r>
              <a:rPr kumimoji="0" lang="fr-FR" sz="1000" b="0" i="1" u="none" strike="noStrike" kern="1200" cap="none" spc="0" normalizeH="0" baseline="0" noProof="0" dirty="0" err="1">
                <a:ln>
                  <a:noFill/>
                </a:ln>
                <a:solidFill>
                  <a:schemeClr val="accent5"/>
                </a:solidFill>
                <a:effectLst/>
                <a:uLnTx/>
                <a:uFillTx/>
                <a:latin typeface="Poppins Light"/>
                <a:ea typeface="+mn-ea"/>
                <a:cs typeface="+mn-cs"/>
              </a:rPr>
              <a:t>Diabetes</a:t>
            </a:r>
            <a:r>
              <a:rPr kumimoji="0" lang="fr-FR" sz="1000" b="0" i="0" u="none" strike="noStrike" kern="1200" cap="none" spc="0" normalizeH="0" baseline="0" noProof="0" dirty="0">
                <a:ln>
                  <a:noFill/>
                </a:ln>
                <a:solidFill>
                  <a:schemeClr val="accent5"/>
                </a:solidFill>
                <a:effectLst/>
                <a:uLnTx/>
                <a:uFillTx/>
                <a:latin typeface="Poppins Light"/>
                <a:ea typeface="+mn-ea"/>
                <a:cs typeface="+mn-cs"/>
              </a:rPr>
              <a:t> 2020;69(</a:t>
            </a:r>
            <a:r>
              <a:rPr kumimoji="0" lang="fr-FR" sz="1000" b="0" i="0" u="none" strike="noStrike" kern="1200" cap="none" spc="0" normalizeH="0" baseline="0" noProof="0" dirty="0" err="1">
                <a:ln>
                  <a:noFill/>
                </a:ln>
                <a:solidFill>
                  <a:schemeClr val="accent5"/>
                </a:solidFill>
                <a:effectLst/>
                <a:uLnTx/>
                <a:uFillTx/>
                <a:latin typeface="Poppins Light"/>
                <a:ea typeface="+mn-ea"/>
                <a:cs typeface="+mn-cs"/>
              </a:rPr>
              <a:t>Suppl</a:t>
            </a:r>
            <a:r>
              <a:rPr kumimoji="0" lang="fr-FR" sz="1000" b="0" i="0" u="none" strike="noStrike" kern="1200" cap="none" spc="0" normalizeH="0" baseline="0" noProof="0" dirty="0">
                <a:ln>
                  <a:noFill/>
                </a:ln>
                <a:solidFill>
                  <a:schemeClr val="accent5"/>
                </a:solidFill>
                <a:effectLst/>
                <a:uLnTx/>
                <a:uFillTx/>
                <a:latin typeface="Poppins Light"/>
                <a:ea typeface="+mn-ea"/>
                <a:cs typeface="+mn-cs"/>
              </a:rPr>
              <a:t> 1): </a:t>
            </a: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https://doi.org/10.2337/db20-274-OR.</a:t>
            </a:r>
          </a:p>
        </p:txBody>
      </p:sp>
      <p:grpSp>
        <p:nvGrpSpPr>
          <p:cNvPr id="22" name="Group 21"/>
          <p:cNvGrpSpPr/>
          <p:nvPr/>
        </p:nvGrpSpPr>
        <p:grpSpPr>
          <a:xfrm>
            <a:off x="967407" y="3846849"/>
            <a:ext cx="9144001" cy="1540154"/>
            <a:chOff x="818686" y="3192760"/>
            <a:chExt cx="8164234" cy="1540154"/>
          </a:xfrm>
        </p:grpSpPr>
        <p:sp>
          <p:nvSpPr>
            <p:cNvPr id="23" name="TextBox 22"/>
            <p:cNvSpPr txBox="1"/>
            <p:nvPr/>
          </p:nvSpPr>
          <p:spPr>
            <a:xfrm>
              <a:off x="1079937" y="3412661"/>
              <a:ext cx="7902983" cy="1320253"/>
            </a:xfrm>
            <a:prstGeom prst="roundRect">
              <a:avLst>
                <a:gd name="adj" fmla="val 11703"/>
              </a:avLst>
            </a:prstGeom>
            <a:solidFill>
              <a:schemeClr val="bg1"/>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452438" marR="0" lvl="0" indent="-285750" algn="l" defTabSz="914400" rtl="0" eaLnBrk="1" fontAlgn="auto" latinLnBrk="0" hangingPunct="1">
                <a:lnSpc>
                  <a:spcPct val="100000"/>
                </a:lnSpc>
                <a:spcBef>
                  <a:spcPts val="1200"/>
                </a:spcBef>
                <a:spcAft>
                  <a:spcPts val="0"/>
                </a:spcAft>
                <a:buClr>
                  <a:srgbClr val="58595B"/>
                </a:buClr>
                <a:buSzTx/>
                <a:buFont typeface="Arial" panose="020B0604020202020204" pitchFamily="34" charset="0"/>
                <a:buChar char="•"/>
                <a:tabLst/>
                <a:defRPr/>
              </a:pPr>
              <a:endParaRPr kumimoji="0" lang="en-GB" sz="400" b="0" i="0" u="none" strike="noStrike" kern="1200" cap="none" spc="0" normalizeH="0" baseline="0" noProof="0" dirty="0">
                <a:ln>
                  <a:noFill/>
                </a:ln>
                <a:solidFill>
                  <a:srgbClr val="00A8E1"/>
                </a:solidFill>
                <a:effectLst/>
                <a:uLnTx/>
                <a:uFillTx/>
                <a:latin typeface="Poppins Light"/>
                <a:ea typeface="+mn-ea"/>
                <a:cs typeface="+mn-cs"/>
              </a:endParaRPr>
            </a:p>
            <a:p>
              <a:pPr marL="452438" marR="0" lvl="0" indent="-285750" algn="l" defTabSz="914400" rtl="0" eaLnBrk="1" fontAlgn="auto" latinLnBrk="0" hangingPunct="1">
                <a:lnSpc>
                  <a:spcPct val="100000"/>
                </a:lnSpc>
                <a:spcBef>
                  <a:spcPts val="1200"/>
                </a:spcBef>
                <a:spcAft>
                  <a:spcPts val="0"/>
                </a:spcAft>
                <a:buClr>
                  <a:srgbClr val="58595B"/>
                </a:buClr>
                <a:buSzTx/>
                <a:buFont typeface="Arial" panose="020B0604020202020204" pitchFamily="34" charset="0"/>
                <a:buChar char="•"/>
                <a:tabLst/>
                <a:defRPr/>
              </a:pPr>
              <a:r>
                <a:rPr kumimoji="0" lang="en-GB" sz="1800" b="0" i="0" u="none" strike="noStrike" kern="1200" cap="none" spc="0" normalizeH="0" baseline="0" noProof="0" dirty="0">
                  <a:ln>
                    <a:noFill/>
                  </a:ln>
                  <a:solidFill>
                    <a:schemeClr val="accent5"/>
                  </a:solidFill>
                  <a:effectLst/>
                  <a:uLnTx/>
                  <a:uFillTx/>
                  <a:latin typeface="Poppins Light"/>
                  <a:ea typeface="+mn-ea"/>
                  <a:cs typeface="+mn-cs"/>
                </a:rPr>
                <a:t>Proportion of men with OGTT 2-hour glucose ≥11.1 </a:t>
              </a:r>
              <a:r>
                <a:rPr kumimoji="0" lang="en-GB" sz="1800" b="0" i="0" u="none" strike="noStrike" kern="1200" cap="none" spc="0" normalizeH="0" baseline="0" noProof="0" dirty="0" err="1">
                  <a:ln>
                    <a:noFill/>
                  </a:ln>
                  <a:solidFill>
                    <a:schemeClr val="accent5"/>
                  </a:solidFill>
                  <a:effectLst/>
                  <a:uLnTx/>
                  <a:uFillTx/>
                  <a:latin typeface="Poppins Light"/>
                  <a:ea typeface="+mn-ea"/>
                  <a:cs typeface="+mn-cs"/>
                </a:rPr>
                <a:t>mmol</a:t>
              </a:r>
              <a:r>
                <a:rPr kumimoji="0" lang="en-GB" sz="1800" b="0" i="0" u="none" strike="noStrike" kern="1200" cap="none" spc="0" normalizeH="0" baseline="0" noProof="0" dirty="0">
                  <a:ln>
                    <a:noFill/>
                  </a:ln>
                  <a:solidFill>
                    <a:schemeClr val="accent5"/>
                  </a:solidFill>
                  <a:effectLst/>
                  <a:uLnTx/>
                  <a:uFillTx/>
                  <a:latin typeface="Poppins Light"/>
                  <a:ea typeface="+mn-ea"/>
                  <a:cs typeface="+mn-cs"/>
                </a:rPr>
                <a:t>/L at 2 years</a:t>
              </a:r>
            </a:p>
            <a:p>
              <a:pPr marL="452438" marR="0" lvl="0" indent="-285750" algn="l" defTabSz="914400" rtl="0" eaLnBrk="1" fontAlgn="auto" latinLnBrk="0" hangingPunct="1">
                <a:lnSpc>
                  <a:spcPct val="100000"/>
                </a:lnSpc>
                <a:spcBef>
                  <a:spcPts val="1200"/>
                </a:spcBef>
                <a:spcAft>
                  <a:spcPts val="0"/>
                </a:spcAft>
                <a:buClr>
                  <a:srgbClr val="58595B"/>
                </a:buClr>
                <a:buSzTx/>
                <a:buFont typeface="Arial" panose="020B0604020202020204" pitchFamily="34" charset="0"/>
                <a:buChar char="•"/>
                <a:tabLst/>
                <a:defRPr/>
              </a:pPr>
              <a:r>
                <a:rPr kumimoji="0" lang="en-GB" sz="1800" b="0" i="0" u="none" strike="noStrike" kern="1200" cap="none" spc="0" normalizeH="0" baseline="0" noProof="0" dirty="0">
                  <a:ln>
                    <a:noFill/>
                  </a:ln>
                  <a:solidFill>
                    <a:schemeClr val="accent5"/>
                  </a:solidFill>
                  <a:effectLst/>
                  <a:uLnTx/>
                  <a:uFillTx/>
                  <a:latin typeface="Poppins Light"/>
                  <a:ea typeface="+mn-ea"/>
                  <a:cs typeface="+mn-cs"/>
                </a:rPr>
                <a:t>Mean change in OGTT 2-hour glucose at 2 years (</a:t>
              </a:r>
              <a:r>
                <a:rPr kumimoji="0" lang="en-GB" sz="1800" b="0" i="0" u="none" strike="noStrike" kern="1200" cap="none" spc="0" normalizeH="0" baseline="0" noProof="0" dirty="0" err="1">
                  <a:ln>
                    <a:noFill/>
                  </a:ln>
                  <a:solidFill>
                    <a:schemeClr val="accent5"/>
                  </a:solidFill>
                  <a:effectLst/>
                  <a:uLnTx/>
                  <a:uFillTx/>
                  <a:latin typeface="Poppins Light"/>
                  <a:ea typeface="+mn-ea"/>
                  <a:cs typeface="+mn-cs"/>
                </a:rPr>
                <a:t>mmol</a:t>
              </a:r>
              <a:r>
                <a:rPr kumimoji="0" lang="en-GB" sz="1800" b="0" i="0" u="none" strike="noStrike" kern="1200" cap="none" spc="0" normalizeH="0" baseline="0" noProof="0" dirty="0">
                  <a:ln>
                    <a:noFill/>
                  </a:ln>
                  <a:solidFill>
                    <a:schemeClr val="accent5"/>
                  </a:solidFill>
                  <a:effectLst/>
                  <a:uLnTx/>
                  <a:uFillTx/>
                  <a:latin typeface="Poppins Light"/>
                  <a:ea typeface="+mn-ea"/>
                  <a:cs typeface="+mn-cs"/>
                </a:rPr>
                <a:t>/L)</a:t>
              </a:r>
            </a:p>
          </p:txBody>
        </p:sp>
        <p:grpSp>
          <p:nvGrpSpPr>
            <p:cNvPr id="24" name="Group 23"/>
            <p:cNvGrpSpPr/>
            <p:nvPr/>
          </p:nvGrpSpPr>
          <p:grpSpPr>
            <a:xfrm>
              <a:off x="818686" y="3192760"/>
              <a:ext cx="3586230" cy="439800"/>
              <a:chOff x="348337" y="1458681"/>
              <a:chExt cx="3586230" cy="310140"/>
            </a:xfrm>
          </p:grpSpPr>
          <p:sp>
            <p:nvSpPr>
              <p:cNvPr id="25" name="Pentagon 24"/>
              <p:cNvSpPr/>
              <p:nvPr/>
            </p:nvSpPr>
            <p:spPr>
              <a:xfrm>
                <a:off x="348337" y="1458681"/>
                <a:ext cx="3310950" cy="310140"/>
              </a:xfrm>
              <a:prstGeom prst="homePlate">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26" name="TextBox 25"/>
              <p:cNvSpPr txBox="1"/>
              <p:nvPr/>
            </p:nvSpPr>
            <p:spPr>
              <a:xfrm>
                <a:off x="359549" y="1483528"/>
                <a:ext cx="3575018" cy="26044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Poppins Light"/>
                    <a:ea typeface="+mn-ea"/>
                    <a:cs typeface="+mn-cs"/>
                  </a:rPr>
                  <a:t>Co-primary 2-year endpoints</a:t>
                </a:r>
                <a:endParaRPr kumimoji="0" lang="en-GB" sz="1800" b="1" i="0" u="none" strike="noStrike" kern="1200" cap="none" spc="0" normalizeH="0" baseline="30000" noProof="0" dirty="0">
                  <a:ln>
                    <a:noFill/>
                  </a:ln>
                  <a:solidFill>
                    <a:prstClr val="white"/>
                  </a:solidFill>
                  <a:effectLst/>
                  <a:uLnTx/>
                  <a:uFillTx/>
                  <a:latin typeface="Poppins Light"/>
                  <a:ea typeface="+mn-ea"/>
                  <a:cs typeface="+mn-cs"/>
                </a:endParaRPr>
              </a:p>
            </p:txBody>
          </p:sp>
        </p:grpSp>
      </p:grpSp>
      <p:grpSp>
        <p:nvGrpSpPr>
          <p:cNvPr id="5" name="Group 4"/>
          <p:cNvGrpSpPr/>
          <p:nvPr/>
        </p:nvGrpSpPr>
        <p:grpSpPr>
          <a:xfrm>
            <a:off x="876693" y="1321133"/>
            <a:ext cx="10011265" cy="1477328"/>
            <a:chOff x="482807" y="1321133"/>
            <a:chExt cx="8104601" cy="1477328"/>
          </a:xfrm>
        </p:grpSpPr>
        <p:grpSp>
          <p:nvGrpSpPr>
            <p:cNvPr id="9" name="Group 8"/>
            <p:cNvGrpSpPr/>
            <p:nvPr/>
          </p:nvGrpSpPr>
          <p:grpSpPr>
            <a:xfrm>
              <a:off x="482807" y="1321133"/>
              <a:ext cx="8104601" cy="1477328"/>
              <a:chOff x="1697341" y="3670239"/>
              <a:chExt cx="8104601" cy="1477328"/>
            </a:xfrm>
          </p:grpSpPr>
          <p:sp>
            <p:nvSpPr>
              <p:cNvPr id="15" name="Rounded Rectangle 14"/>
              <p:cNvSpPr/>
              <p:nvPr/>
            </p:nvSpPr>
            <p:spPr>
              <a:xfrm>
                <a:off x="1697341" y="3695682"/>
                <a:ext cx="8104601" cy="1426441"/>
              </a:xfrm>
              <a:prstGeom prst="roundRect">
                <a:avLst>
                  <a:gd name="adj" fmla="val 11807"/>
                </a:avLst>
              </a:prstGeom>
              <a:solidFill>
                <a:schemeClr val="accent1"/>
              </a:solidFill>
              <a:ln w="57150" cap="flat" cmpd="sng" algn="ctr">
                <a:solidFill>
                  <a:schemeClr val="tx2"/>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0" cap="none" spc="0" normalizeH="0" baseline="0" noProof="0">
                  <a:ln>
                    <a:noFill/>
                  </a:ln>
                  <a:solidFill>
                    <a:prstClr val="white"/>
                  </a:solidFill>
                  <a:effectLst/>
                  <a:uLnTx/>
                  <a:uFillTx/>
                  <a:latin typeface="Poppins Light"/>
                  <a:ea typeface="+mn-ea"/>
                  <a:cs typeface="+mn-cs"/>
                </a:endParaRPr>
              </a:p>
            </p:txBody>
          </p:sp>
          <p:sp>
            <p:nvSpPr>
              <p:cNvPr id="16" name="TextBox 15"/>
              <p:cNvSpPr txBox="1"/>
              <p:nvPr/>
            </p:nvSpPr>
            <p:spPr>
              <a:xfrm>
                <a:off x="2703223" y="3670239"/>
                <a:ext cx="5756938" cy="1477328"/>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600"/>
                  </a:spcBef>
                  <a:spcAft>
                    <a:spcPts val="0"/>
                  </a:spcAft>
                  <a:buClr>
                    <a:prstClr val="white"/>
                  </a:buClr>
                  <a:buSzTx/>
                  <a:buFontTx/>
                  <a:buNone/>
                  <a:tabLst/>
                  <a:defRPr/>
                </a:pPr>
                <a:r>
                  <a:rPr kumimoji="0" lang="en-GB" sz="1800" b="0" i="0" u="none" strike="noStrike" kern="1200" cap="none" spc="-20" normalizeH="0" baseline="0" noProof="0" dirty="0">
                    <a:ln>
                      <a:noFill/>
                    </a:ln>
                    <a:solidFill>
                      <a:prstClr val="white"/>
                    </a:solidFill>
                    <a:effectLst/>
                    <a:uLnTx/>
                    <a:uFillTx/>
                    <a:latin typeface="Poppins Light"/>
                    <a:ea typeface="+mn-ea"/>
                    <a:cs typeface="+mn-cs"/>
                  </a:rPr>
                  <a:t>Randomised, double-blind, placebo-controlled multicentre Phase 3 trial in men aged 50–74 years (N=1007) with waist circumference &gt;95cm, serum total testosterone ≤14nmol/L </a:t>
                </a:r>
                <a:br>
                  <a:rPr kumimoji="0" lang="en-GB" sz="1800" b="0" i="0" u="none" strike="noStrike" kern="1200" cap="none" spc="-20" normalizeH="0" baseline="0" noProof="0" dirty="0">
                    <a:ln>
                      <a:noFill/>
                    </a:ln>
                    <a:solidFill>
                      <a:prstClr val="white"/>
                    </a:solidFill>
                    <a:effectLst/>
                    <a:uLnTx/>
                    <a:uFillTx/>
                    <a:latin typeface="Poppins Light"/>
                    <a:ea typeface="+mn-ea"/>
                    <a:cs typeface="+mn-cs"/>
                  </a:rPr>
                </a:br>
                <a:r>
                  <a:rPr kumimoji="0" lang="en-GB" sz="1800" b="0" i="0" u="none" strike="noStrike" kern="1200" cap="none" spc="-20" normalizeH="0" baseline="0" noProof="0" dirty="0">
                    <a:ln>
                      <a:noFill/>
                    </a:ln>
                    <a:solidFill>
                      <a:prstClr val="white"/>
                    </a:solidFill>
                    <a:effectLst/>
                    <a:uLnTx/>
                    <a:uFillTx/>
                    <a:latin typeface="Poppins Light"/>
                    <a:ea typeface="+mn-ea"/>
                    <a:cs typeface="+mn-cs"/>
                  </a:rPr>
                  <a:t>and newly diagnosed T2DM</a:t>
                </a:r>
              </a:p>
            </p:txBody>
          </p:sp>
        </p:grpSp>
        <p:grpSp>
          <p:nvGrpSpPr>
            <p:cNvPr id="10" name="Group 9"/>
            <p:cNvGrpSpPr/>
            <p:nvPr/>
          </p:nvGrpSpPr>
          <p:grpSpPr>
            <a:xfrm>
              <a:off x="513248" y="1541686"/>
              <a:ext cx="995318" cy="1036221"/>
              <a:chOff x="4706938" y="1981200"/>
              <a:chExt cx="2781300" cy="2895600"/>
            </a:xfrm>
          </p:grpSpPr>
          <p:sp>
            <p:nvSpPr>
              <p:cNvPr id="11" name="Freeform 10"/>
              <p:cNvSpPr/>
              <p:nvPr/>
            </p:nvSpPr>
            <p:spPr>
              <a:xfrm>
                <a:off x="5060950" y="2254250"/>
                <a:ext cx="1339850" cy="1320800"/>
              </a:xfrm>
              <a:custGeom>
                <a:avLst/>
                <a:gdLst>
                  <a:gd name="connsiteX0" fmla="*/ 0 w 1339850"/>
                  <a:gd name="connsiteY0" fmla="*/ 184150 h 1320800"/>
                  <a:gd name="connsiteX1" fmla="*/ 196850 w 1339850"/>
                  <a:gd name="connsiteY1" fmla="*/ 0 h 1320800"/>
                  <a:gd name="connsiteX2" fmla="*/ 425450 w 1339850"/>
                  <a:gd name="connsiteY2" fmla="*/ 234950 h 1320800"/>
                  <a:gd name="connsiteX3" fmla="*/ 501650 w 1339850"/>
                  <a:gd name="connsiteY3" fmla="*/ 190500 h 1320800"/>
                  <a:gd name="connsiteX4" fmla="*/ 1187450 w 1339850"/>
                  <a:gd name="connsiteY4" fmla="*/ 869950 h 1320800"/>
                  <a:gd name="connsiteX5" fmla="*/ 1168400 w 1339850"/>
                  <a:gd name="connsiteY5" fmla="*/ 971550 h 1320800"/>
                  <a:gd name="connsiteX6" fmla="*/ 1339850 w 1339850"/>
                  <a:gd name="connsiteY6" fmla="*/ 1155700 h 1320800"/>
                  <a:gd name="connsiteX7" fmla="*/ 1162050 w 1339850"/>
                  <a:gd name="connsiteY7" fmla="*/ 1320800 h 1320800"/>
                  <a:gd name="connsiteX8" fmla="*/ 996950 w 1339850"/>
                  <a:gd name="connsiteY8" fmla="*/ 1168400 h 1320800"/>
                  <a:gd name="connsiteX9" fmla="*/ 895350 w 1339850"/>
                  <a:gd name="connsiteY9" fmla="*/ 1193800 h 1320800"/>
                  <a:gd name="connsiteX10" fmla="*/ 742950 w 1339850"/>
                  <a:gd name="connsiteY10" fmla="*/ 1066800 h 1320800"/>
                  <a:gd name="connsiteX11" fmla="*/ 869950 w 1339850"/>
                  <a:gd name="connsiteY11" fmla="*/ 920750 h 1320800"/>
                  <a:gd name="connsiteX12" fmla="*/ 863600 w 1339850"/>
                  <a:gd name="connsiteY12" fmla="*/ 698500 h 1320800"/>
                  <a:gd name="connsiteX13" fmla="*/ 723900 w 1339850"/>
                  <a:gd name="connsiteY13" fmla="*/ 546100 h 1320800"/>
                  <a:gd name="connsiteX14" fmla="*/ 558800 w 1339850"/>
                  <a:gd name="connsiteY14" fmla="*/ 457200 h 1320800"/>
                  <a:gd name="connsiteX15" fmla="*/ 368300 w 1339850"/>
                  <a:gd name="connsiteY15" fmla="*/ 508000 h 1320800"/>
                  <a:gd name="connsiteX16" fmla="*/ 254000 w 1339850"/>
                  <a:gd name="connsiteY16" fmla="*/ 590550 h 1320800"/>
                  <a:gd name="connsiteX17" fmla="*/ 184150 w 1339850"/>
                  <a:gd name="connsiteY17" fmla="*/ 482600 h 1320800"/>
                  <a:gd name="connsiteX18" fmla="*/ 228600 w 1339850"/>
                  <a:gd name="connsiteY18" fmla="*/ 355600 h 1320800"/>
                  <a:gd name="connsiteX19" fmla="*/ 184150 w 1339850"/>
                  <a:gd name="connsiteY19" fmla="*/ 361950 h 1320800"/>
                  <a:gd name="connsiteX20" fmla="*/ 0 w 1339850"/>
                  <a:gd name="connsiteY20" fmla="*/ 18415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9850" h="1320800">
                    <a:moveTo>
                      <a:pt x="0" y="184150"/>
                    </a:moveTo>
                    <a:lnTo>
                      <a:pt x="196850" y="0"/>
                    </a:lnTo>
                    <a:lnTo>
                      <a:pt x="425450" y="234950"/>
                    </a:lnTo>
                    <a:lnTo>
                      <a:pt x="501650" y="190500"/>
                    </a:lnTo>
                    <a:lnTo>
                      <a:pt x="1187450" y="869950"/>
                    </a:lnTo>
                    <a:lnTo>
                      <a:pt x="1168400" y="971550"/>
                    </a:lnTo>
                    <a:lnTo>
                      <a:pt x="1339850" y="1155700"/>
                    </a:lnTo>
                    <a:lnTo>
                      <a:pt x="1162050" y="1320800"/>
                    </a:lnTo>
                    <a:lnTo>
                      <a:pt x="996950" y="1168400"/>
                    </a:lnTo>
                    <a:lnTo>
                      <a:pt x="895350" y="1193800"/>
                    </a:lnTo>
                    <a:lnTo>
                      <a:pt x="742950" y="1066800"/>
                    </a:lnTo>
                    <a:lnTo>
                      <a:pt x="869950" y="920750"/>
                    </a:lnTo>
                    <a:lnTo>
                      <a:pt x="863600" y="698500"/>
                    </a:lnTo>
                    <a:lnTo>
                      <a:pt x="723900" y="546100"/>
                    </a:lnTo>
                    <a:lnTo>
                      <a:pt x="558800" y="457200"/>
                    </a:lnTo>
                    <a:lnTo>
                      <a:pt x="368300" y="508000"/>
                    </a:lnTo>
                    <a:lnTo>
                      <a:pt x="254000" y="590550"/>
                    </a:lnTo>
                    <a:lnTo>
                      <a:pt x="184150" y="482600"/>
                    </a:lnTo>
                    <a:lnTo>
                      <a:pt x="228600" y="355600"/>
                    </a:lnTo>
                    <a:lnTo>
                      <a:pt x="184150" y="361950"/>
                    </a:lnTo>
                    <a:lnTo>
                      <a:pt x="0" y="184150"/>
                    </a:lnTo>
                    <a:close/>
                  </a:path>
                </a:pathLst>
              </a:custGeom>
              <a:solidFill>
                <a:srgbClr val="C0C0C0"/>
              </a:solidFill>
              <a:ln w="25400" cap="flat" cmpd="sng" algn="ctr">
                <a:solidFill>
                  <a:srgbClr val="C0C0C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0" cap="none" spc="0" normalizeH="0" baseline="0" noProof="0">
                  <a:ln>
                    <a:noFill/>
                  </a:ln>
                  <a:solidFill>
                    <a:srgbClr val="FFFFFF"/>
                  </a:solidFill>
                  <a:effectLst/>
                  <a:uLnTx/>
                  <a:uFillTx/>
                  <a:latin typeface="Poppins Light"/>
                  <a:ea typeface="+mn-ea"/>
                  <a:cs typeface="+mn-cs"/>
                </a:endParaRPr>
              </a:p>
            </p:txBody>
          </p:sp>
          <p:sp>
            <p:nvSpPr>
              <p:cNvPr id="12" name="Freeform 11"/>
              <p:cNvSpPr/>
              <p:nvPr/>
            </p:nvSpPr>
            <p:spPr>
              <a:xfrm>
                <a:off x="5060950" y="3194050"/>
                <a:ext cx="2057400" cy="1371600"/>
              </a:xfrm>
              <a:custGeom>
                <a:avLst/>
                <a:gdLst>
                  <a:gd name="connsiteX0" fmla="*/ 190500 w 2057400"/>
                  <a:gd name="connsiteY0" fmla="*/ 0 h 1371600"/>
                  <a:gd name="connsiteX1" fmla="*/ 95250 w 2057400"/>
                  <a:gd name="connsiteY1" fmla="*/ 304800 h 1371600"/>
                  <a:gd name="connsiteX2" fmla="*/ 88900 w 2057400"/>
                  <a:gd name="connsiteY2" fmla="*/ 539750 h 1371600"/>
                  <a:gd name="connsiteX3" fmla="*/ 114300 w 2057400"/>
                  <a:gd name="connsiteY3" fmla="*/ 704850 h 1371600"/>
                  <a:gd name="connsiteX4" fmla="*/ 158750 w 2057400"/>
                  <a:gd name="connsiteY4" fmla="*/ 812800 h 1371600"/>
                  <a:gd name="connsiteX5" fmla="*/ 254000 w 2057400"/>
                  <a:gd name="connsiteY5" fmla="*/ 990600 h 1371600"/>
                  <a:gd name="connsiteX6" fmla="*/ 165100 w 2057400"/>
                  <a:gd name="connsiteY6" fmla="*/ 1041400 h 1371600"/>
                  <a:gd name="connsiteX7" fmla="*/ 63500 w 2057400"/>
                  <a:gd name="connsiteY7" fmla="*/ 1136650 h 1371600"/>
                  <a:gd name="connsiteX8" fmla="*/ 0 w 2057400"/>
                  <a:gd name="connsiteY8" fmla="*/ 1225550 h 1371600"/>
                  <a:gd name="connsiteX9" fmla="*/ 19050 w 2057400"/>
                  <a:gd name="connsiteY9" fmla="*/ 1320800 h 1371600"/>
                  <a:gd name="connsiteX10" fmla="*/ 114300 w 2057400"/>
                  <a:gd name="connsiteY10" fmla="*/ 1371600 h 1371600"/>
                  <a:gd name="connsiteX11" fmla="*/ 1987550 w 2057400"/>
                  <a:gd name="connsiteY11" fmla="*/ 1358900 h 1371600"/>
                  <a:gd name="connsiteX12" fmla="*/ 2025650 w 2057400"/>
                  <a:gd name="connsiteY12" fmla="*/ 1295400 h 1371600"/>
                  <a:gd name="connsiteX13" fmla="*/ 1993900 w 2057400"/>
                  <a:gd name="connsiteY13" fmla="*/ 1117600 h 1371600"/>
                  <a:gd name="connsiteX14" fmla="*/ 1898650 w 2057400"/>
                  <a:gd name="connsiteY14" fmla="*/ 1060450 h 1371600"/>
                  <a:gd name="connsiteX15" fmla="*/ 1790700 w 2057400"/>
                  <a:gd name="connsiteY15" fmla="*/ 1022350 h 1371600"/>
                  <a:gd name="connsiteX16" fmla="*/ 1765300 w 2057400"/>
                  <a:gd name="connsiteY16" fmla="*/ 984250 h 1371600"/>
                  <a:gd name="connsiteX17" fmla="*/ 1879600 w 2057400"/>
                  <a:gd name="connsiteY17" fmla="*/ 781050 h 1371600"/>
                  <a:gd name="connsiteX18" fmla="*/ 1968500 w 2057400"/>
                  <a:gd name="connsiteY18" fmla="*/ 781050 h 1371600"/>
                  <a:gd name="connsiteX19" fmla="*/ 2057400 w 2057400"/>
                  <a:gd name="connsiteY19" fmla="*/ 704850 h 1371600"/>
                  <a:gd name="connsiteX20" fmla="*/ 1968500 w 2057400"/>
                  <a:gd name="connsiteY20" fmla="*/ 596900 h 1371600"/>
                  <a:gd name="connsiteX21" fmla="*/ 1104900 w 2057400"/>
                  <a:gd name="connsiteY21" fmla="*/ 609600 h 1371600"/>
                  <a:gd name="connsiteX22" fmla="*/ 1022350 w 2057400"/>
                  <a:gd name="connsiteY22" fmla="*/ 673100 h 1371600"/>
                  <a:gd name="connsiteX23" fmla="*/ 1022350 w 2057400"/>
                  <a:gd name="connsiteY23" fmla="*/ 730250 h 1371600"/>
                  <a:gd name="connsiteX24" fmla="*/ 1104900 w 2057400"/>
                  <a:gd name="connsiteY24" fmla="*/ 781050 h 1371600"/>
                  <a:gd name="connsiteX25" fmla="*/ 1428750 w 2057400"/>
                  <a:gd name="connsiteY25" fmla="*/ 774700 h 1371600"/>
                  <a:gd name="connsiteX26" fmla="*/ 1390650 w 2057400"/>
                  <a:gd name="connsiteY26" fmla="*/ 869950 h 1371600"/>
                  <a:gd name="connsiteX27" fmla="*/ 1212850 w 2057400"/>
                  <a:gd name="connsiteY27" fmla="*/ 958850 h 1371600"/>
                  <a:gd name="connsiteX28" fmla="*/ 984250 w 2057400"/>
                  <a:gd name="connsiteY28" fmla="*/ 1003300 h 1371600"/>
                  <a:gd name="connsiteX29" fmla="*/ 819150 w 2057400"/>
                  <a:gd name="connsiteY29" fmla="*/ 958850 h 1371600"/>
                  <a:gd name="connsiteX30" fmla="*/ 654050 w 2057400"/>
                  <a:gd name="connsiteY30" fmla="*/ 889000 h 1371600"/>
                  <a:gd name="connsiteX31" fmla="*/ 558800 w 2057400"/>
                  <a:gd name="connsiteY31" fmla="*/ 768350 h 1371600"/>
                  <a:gd name="connsiteX32" fmla="*/ 533400 w 2057400"/>
                  <a:gd name="connsiteY32" fmla="*/ 704850 h 1371600"/>
                  <a:gd name="connsiteX33" fmla="*/ 546100 w 2057400"/>
                  <a:gd name="connsiteY33" fmla="*/ 692150 h 1371600"/>
                  <a:gd name="connsiteX34" fmla="*/ 488950 w 2057400"/>
                  <a:gd name="connsiteY34" fmla="*/ 577850 h 1371600"/>
                  <a:gd name="connsiteX35" fmla="*/ 476250 w 2057400"/>
                  <a:gd name="connsiteY35" fmla="*/ 546100 h 1371600"/>
                  <a:gd name="connsiteX36" fmla="*/ 463550 w 2057400"/>
                  <a:gd name="connsiteY36" fmla="*/ 387350 h 1371600"/>
                  <a:gd name="connsiteX37" fmla="*/ 476250 w 2057400"/>
                  <a:gd name="connsiteY37" fmla="*/ 203200 h 1371600"/>
                  <a:gd name="connsiteX38" fmla="*/ 342900 w 2057400"/>
                  <a:gd name="connsiteY38" fmla="*/ 133350 h 1371600"/>
                  <a:gd name="connsiteX39" fmla="*/ 190500 w 2057400"/>
                  <a:gd name="connsiteY3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57400" h="1371600">
                    <a:moveTo>
                      <a:pt x="190500" y="0"/>
                    </a:moveTo>
                    <a:lnTo>
                      <a:pt x="95250" y="304800"/>
                    </a:lnTo>
                    <a:lnTo>
                      <a:pt x="88900" y="539750"/>
                    </a:lnTo>
                    <a:lnTo>
                      <a:pt x="114300" y="704850"/>
                    </a:lnTo>
                    <a:lnTo>
                      <a:pt x="158750" y="812800"/>
                    </a:lnTo>
                    <a:lnTo>
                      <a:pt x="254000" y="990600"/>
                    </a:lnTo>
                    <a:lnTo>
                      <a:pt x="165100" y="1041400"/>
                    </a:lnTo>
                    <a:lnTo>
                      <a:pt x="63500" y="1136650"/>
                    </a:lnTo>
                    <a:lnTo>
                      <a:pt x="0" y="1225550"/>
                    </a:lnTo>
                    <a:lnTo>
                      <a:pt x="19050" y="1320800"/>
                    </a:lnTo>
                    <a:lnTo>
                      <a:pt x="114300" y="1371600"/>
                    </a:lnTo>
                    <a:lnTo>
                      <a:pt x="1987550" y="1358900"/>
                    </a:lnTo>
                    <a:lnTo>
                      <a:pt x="2025650" y="1295400"/>
                    </a:lnTo>
                    <a:lnTo>
                      <a:pt x="1993900" y="1117600"/>
                    </a:lnTo>
                    <a:lnTo>
                      <a:pt x="1898650" y="1060450"/>
                    </a:lnTo>
                    <a:lnTo>
                      <a:pt x="1790700" y="1022350"/>
                    </a:lnTo>
                    <a:lnTo>
                      <a:pt x="1765300" y="984250"/>
                    </a:lnTo>
                    <a:lnTo>
                      <a:pt x="1879600" y="781050"/>
                    </a:lnTo>
                    <a:lnTo>
                      <a:pt x="1968500" y="781050"/>
                    </a:lnTo>
                    <a:lnTo>
                      <a:pt x="2057400" y="704850"/>
                    </a:lnTo>
                    <a:lnTo>
                      <a:pt x="1968500" y="596900"/>
                    </a:lnTo>
                    <a:lnTo>
                      <a:pt x="1104900" y="609600"/>
                    </a:lnTo>
                    <a:lnTo>
                      <a:pt x="1022350" y="673100"/>
                    </a:lnTo>
                    <a:lnTo>
                      <a:pt x="1022350" y="730250"/>
                    </a:lnTo>
                    <a:lnTo>
                      <a:pt x="1104900" y="781050"/>
                    </a:lnTo>
                    <a:lnTo>
                      <a:pt x="1428750" y="774700"/>
                    </a:lnTo>
                    <a:lnTo>
                      <a:pt x="1390650" y="869950"/>
                    </a:lnTo>
                    <a:lnTo>
                      <a:pt x="1212850" y="958850"/>
                    </a:lnTo>
                    <a:lnTo>
                      <a:pt x="984250" y="1003300"/>
                    </a:lnTo>
                    <a:lnTo>
                      <a:pt x="819150" y="958850"/>
                    </a:lnTo>
                    <a:lnTo>
                      <a:pt x="654050" y="889000"/>
                    </a:lnTo>
                    <a:lnTo>
                      <a:pt x="558800" y="768350"/>
                    </a:lnTo>
                    <a:lnTo>
                      <a:pt x="533400" y="704850"/>
                    </a:lnTo>
                    <a:lnTo>
                      <a:pt x="546100" y="692150"/>
                    </a:lnTo>
                    <a:lnTo>
                      <a:pt x="488950" y="577850"/>
                    </a:lnTo>
                    <a:lnTo>
                      <a:pt x="476250" y="546100"/>
                    </a:lnTo>
                    <a:lnTo>
                      <a:pt x="463550" y="387350"/>
                    </a:lnTo>
                    <a:lnTo>
                      <a:pt x="476250" y="203200"/>
                    </a:lnTo>
                    <a:lnTo>
                      <a:pt x="342900" y="133350"/>
                    </a:lnTo>
                    <a:lnTo>
                      <a:pt x="190500" y="0"/>
                    </a:lnTo>
                    <a:close/>
                  </a:path>
                </a:pathLst>
              </a:custGeom>
              <a:solidFill>
                <a:srgbClr val="C0C0C0"/>
              </a:solidFill>
              <a:ln w="25400" cap="flat" cmpd="sng" algn="ctr">
                <a:solidFill>
                  <a:srgbClr val="C0C0C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0" cap="none" spc="0" normalizeH="0" baseline="0" noProof="0">
                  <a:ln>
                    <a:noFill/>
                  </a:ln>
                  <a:solidFill>
                    <a:srgbClr val="FFFFFF"/>
                  </a:solidFill>
                  <a:effectLst/>
                  <a:uLnTx/>
                  <a:uFillTx/>
                  <a:latin typeface="Poppins Light"/>
                  <a:ea typeface="+mn-ea"/>
                  <a:cs typeface="+mn-cs"/>
                </a:endParaRPr>
              </a:p>
            </p:txBody>
          </p:sp>
          <p:sp>
            <p:nvSpPr>
              <p:cNvPr id="13" name="Oval 12"/>
              <p:cNvSpPr/>
              <p:nvPr/>
            </p:nvSpPr>
            <p:spPr>
              <a:xfrm>
                <a:off x="5289550" y="2769430"/>
                <a:ext cx="596900" cy="596900"/>
              </a:xfrm>
              <a:prstGeom prst="ellipse">
                <a:avLst/>
              </a:prstGeom>
              <a:solidFill>
                <a:srgbClr val="EFEFE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0" cap="none" spc="0" normalizeH="0" baseline="0" noProof="0">
                  <a:ln>
                    <a:noFill/>
                  </a:ln>
                  <a:solidFill>
                    <a:srgbClr val="FFFFFF"/>
                  </a:solidFill>
                  <a:effectLst/>
                  <a:uLnTx/>
                  <a:uFillTx/>
                  <a:latin typeface="Poppins Light"/>
                  <a:ea typeface="+mn-ea"/>
                  <a:cs typeface="+mn-cs"/>
                </a:endParaRPr>
              </a:p>
            </p:txBody>
          </p:sp>
          <p:pic>
            <p:nvPicPr>
              <p:cNvPr id="14" name="Picture 2"/>
              <p:cNvPicPr>
                <a:picLocks noChangeAspect="1" noChangeArrowheads="1"/>
              </p:cNvPicPr>
              <p:nvPr/>
            </p:nvPicPr>
            <p:blipFill>
              <a:blip r:embed="rId3" cstate="print">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a:off x="4706938" y="1981200"/>
                <a:ext cx="27813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2" descr="T4DM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0690" y="1663902"/>
              <a:ext cx="1318275" cy="8116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431589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36808162-181A-9445-8F42-FF391F77A134}"/>
              </a:ext>
            </a:extLst>
          </p:cNvPr>
          <p:cNvGraphicFramePr>
            <a:graphicFrameLocks noGrp="1"/>
          </p:cNvGraphicFramePr>
          <p:nvPr/>
        </p:nvGraphicFramePr>
        <p:xfrm>
          <a:off x="674703" y="1118767"/>
          <a:ext cx="10342486" cy="4319400"/>
        </p:xfrm>
        <a:graphic>
          <a:graphicData uri="http://schemas.openxmlformats.org/drawingml/2006/table">
            <a:tbl>
              <a:tblPr firstRow="1" bandRow="1">
                <a:tableStyleId>{5C22544A-7EE6-4342-B048-85BDC9FD1C3A}</a:tableStyleId>
              </a:tblPr>
              <a:tblGrid>
                <a:gridCol w="5064400">
                  <a:extLst>
                    <a:ext uri="{9D8B030D-6E8A-4147-A177-3AD203B41FA5}">
                      <a16:colId xmlns:a16="http://schemas.microsoft.com/office/drawing/2014/main" val="2896966961"/>
                    </a:ext>
                  </a:extLst>
                </a:gridCol>
                <a:gridCol w="2436040">
                  <a:extLst>
                    <a:ext uri="{9D8B030D-6E8A-4147-A177-3AD203B41FA5}">
                      <a16:colId xmlns:a16="http://schemas.microsoft.com/office/drawing/2014/main" val="2595426304"/>
                    </a:ext>
                  </a:extLst>
                </a:gridCol>
                <a:gridCol w="2842046">
                  <a:extLst>
                    <a:ext uri="{9D8B030D-6E8A-4147-A177-3AD203B41FA5}">
                      <a16:colId xmlns:a16="http://schemas.microsoft.com/office/drawing/2014/main" val="1534393268"/>
                    </a:ext>
                  </a:extLst>
                </a:gridCol>
              </a:tblGrid>
              <a:tr h="661338">
                <a:tc>
                  <a:txBody>
                    <a:bodyPr/>
                    <a:lstStyle/>
                    <a:p>
                      <a:r>
                        <a:rPr lang="en-US" sz="2400" dirty="0"/>
                        <a:t>Parameter</a:t>
                      </a:r>
                    </a:p>
                  </a:txBody>
                  <a:tcPr marL="68580" marR="68580" marT="34290" marB="34290"/>
                </a:tc>
                <a:tc>
                  <a:txBody>
                    <a:bodyPr/>
                    <a:lstStyle/>
                    <a:p>
                      <a:r>
                        <a:rPr lang="en-US" sz="2400" dirty="0"/>
                        <a:t>Placebo Group (n=503)</a:t>
                      </a:r>
                    </a:p>
                  </a:txBody>
                  <a:tcPr marL="68580" marR="68580" marT="34290" marB="34290"/>
                </a:tc>
                <a:tc>
                  <a:txBody>
                    <a:bodyPr/>
                    <a:lstStyle/>
                    <a:p>
                      <a:r>
                        <a:rPr lang="en-AU" sz="2400" b="1" kern="1200" dirty="0">
                          <a:solidFill>
                            <a:schemeClr val="lt1"/>
                          </a:solidFill>
                          <a:effectLst/>
                          <a:latin typeface="+mn-lt"/>
                          <a:ea typeface="+mn-ea"/>
                          <a:cs typeface="+mn-cs"/>
                        </a:rPr>
                        <a:t>Testosterone Group (n=504)</a:t>
                      </a:r>
                    </a:p>
                  </a:txBody>
                  <a:tcPr marL="68580" marR="68580" marT="34290" marB="34290"/>
                </a:tc>
                <a:extLst>
                  <a:ext uri="{0D108BD9-81ED-4DB2-BD59-A6C34878D82A}">
                    <a16:rowId xmlns:a16="http://schemas.microsoft.com/office/drawing/2014/main" val="1682859621"/>
                  </a:ext>
                </a:extLst>
              </a:tr>
              <a:tr h="373800">
                <a:tc>
                  <a:txBody>
                    <a:bodyPr/>
                    <a:lstStyle/>
                    <a:p>
                      <a:r>
                        <a:rPr lang="en-US" sz="2400" dirty="0">
                          <a:solidFill>
                            <a:schemeClr val="tx2"/>
                          </a:solidFill>
                        </a:rPr>
                        <a:t>Age</a:t>
                      </a:r>
                      <a:r>
                        <a:rPr lang="en-US" sz="1800" dirty="0">
                          <a:solidFill>
                            <a:schemeClr val="tx2"/>
                          </a:solidFill>
                        </a:rPr>
                        <a:t> (years)</a:t>
                      </a:r>
                    </a:p>
                  </a:txBody>
                  <a:tcPr marL="68580" marR="68580" marT="34290" marB="34290" anchor="ctr"/>
                </a:tc>
                <a:tc>
                  <a:txBody>
                    <a:bodyPr/>
                    <a:lstStyle/>
                    <a:p>
                      <a:r>
                        <a:rPr lang="en-AU" sz="2400" dirty="0">
                          <a:solidFill>
                            <a:schemeClr val="tx2"/>
                          </a:solidFill>
                          <a:effectLst/>
                          <a:latin typeface="Calibri" panose="020F0502020204030204" pitchFamily="34" charset="0"/>
                        </a:rPr>
                        <a:t>59.6 (6.4) </a:t>
                      </a:r>
                    </a:p>
                  </a:txBody>
                  <a:tcPr marL="35719" marR="35719" marT="0" marB="0" anchor="ctr"/>
                </a:tc>
                <a:tc>
                  <a:txBody>
                    <a:bodyPr/>
                    <a:lstStyle/>
                    <a:p>
                      <a:r>
                        <a:rPr lang="en-AU" sz="2400" dirty="0">
                          <a:solidFill>
                            <a:schemeClr val="tx2"/>
                          </a:solidFill>
                          <a:effectLst/>
                          <a:latin typeface="Calibri" panose="020F0502020204030204" pitchFamily="34" charset="0"/>
                        </a:rPr>
                        <a:t>59.8 (6.3) </a:t>
                      </a:r>
                    </a:p>
                  </a:txBody>
                  <a:tcPr marL="35719" marR="35719" marT="0" marB="0" anchor="ctr"/>
                </a:tc>
                <a:extLst>
                  <a:ext uri="{0D108BD9-81ED-4DB2-BD59-A6C34878D82A}">
                    <a16:rowId xmlns:a16="http://schemas.microsoft.com/office/drawing/2014/main" val="2561480925"/>
                  </a:ext>
                </a:extLst>
              </a:tr>
              <a:tr h="373800">
                <a:tc>
                  <a:txBody>
                    <a:bodyPr/>
                    <a:lstStyle/>
                    <a:p>
                      <a:r>
                        <a:rPr lang="en-US" sz="2400" dirty="0">
                          <a:solidFill>
                            <a:schemeClr val="tx2"/>
                          </a:solidFill>
                        </a:rPr>
                        <a:t>BMI</a:t>
                      </a:r>
                      <a:r>
                        <a:rPr lang="en-US" sz="1800" dirty="0">
                          <a:solidFill>
                            <a:schemeClr val="tx2"/>
                          </a:solidFill>
                        </a:rPr>
                        <a:t> kg/m</a:t>
                      </a:r>
                      <a:r>
                        <a:rPr lang="en-US" sz="1800" baseline="30000" dirty="0">
                          <a:solidFill>
                            <a:schemeClr val="tx2"/>
                          </a:solidFill>
                        </a:rPr>
                        <a:t>2</a:t>
                      </a:r>
                    </a:p>
                  </a:txBody>
                  <a:tcPr marL="68580" marR="68580" marT="34290" marB="34290" anchor="ctr"/>
                </a:tc>
                <a:tc>
                  <a:txBody>
                    <a:bodyPr/>
                    <a:lstStyle/>
                    <a:p>
                      <a:r>
                        <a:rPr lang="en-AU" sz="2400" dirty="0">
                          <a:solidFill>
                            <a:schemeClr val="tx2"/>
                          </a:solidFill>
                          <a:effectLst/>
                          <a:latin typeface="Calibri" panose="020F0502020204030204" pitchFamily="34" charset="0"/>
                        </a:rPr>
                        <a:t>34.6 (5.1) </a:t>
                      </a:r>
                    </a:p>
                  </a:txBody>
                  <a:tcPr marL="35719" marR="35719" marT="0" marB="0" anchor="ctr"/>
                </a:tc>
                <a:tc>
                  <a:txBody>
                    <a:bodyPr/>
                    <a:lstStyle/>
                    <a:p>
                      <a:r>
                        <a:rPr lang="en-AU" sz="2400" dirty="0">
                          <a:solidFill>
                            <a:schemeClr val="tx2"/>
                          </a:solidFill>
                          <a:effectLst/>
                          <a:latin typeface="Calibri" panose="020F0502020204030204" pitchFamily="34" charset="0"/>
                        </a:rPr>
                        <a:t>34.8 (5.1) </a:t>
                      </a:r>
                    </a:p>
                  </a:txBody>
                  <a:tcPr marL="35719" marR="35719" marT="0" marB="0" anchor="ctr"/>
                </a:tc>
                <a:extLst>
                  <a:ext uri="{0D108BD9-81ED-4DB2-BD59-A6C34878D82A}">
                    <a16:rowId xmlns:a16="http://schemas.microsoft.com/office/drawing/2014/main" val="2641922273"/>
                  </a:ext>
                </a:extLst>
              </a:tr>
              <a:tr h="384474">
                <a:tc>
                  <a:txBody>
                    <a:bodyPr/>
                    <a:lstStyle/>
                    <a:p>
                      <a:r>
                        <a:rPr lang="en-AU" sz="2400" dirty="0">
                          <a:solidFill>
                            <a:schemeClr val="tx2"/>
                          </a:solidFill>
                          <a:effectLst/>
                          <a:latin typeface="Calibri" panose="020F0502020204030204" pitchFamily="34" charset="0"/>
                        </a:rPr>
                        <a:t>Prediabetes</a:t>
                      </a:r>
                      <a:r>
                        <a:rPr lang="en-AU" sz="1800" dirty="0">
                          <a:solidFill>
                            <a:schemeClr val="tx2"/>
                          </a:solidFill>
                          <a:effectLst/>
                          <a:latin typeface="Calibri" panose="020F0502020204030204" pitchFamily="34" charset="0"/>
                        </a:rPr>
                        <a:t> </a:t>
                      </a:r>
                      <a:r>
                        <a:rPr lang="en-AU" sz="1400" dirty="0">
                          <a:solidFill>
                            <a:schemeClr val="tx2"/>
                          </a:solidFill>
                          <a:effectLst/>
                          <a:latin typeface="Calibri" panose="020F0502020204030204" pitchFamily="34" charset="0"/>
                        </a:rPr>
                        <a:t>(2-hour glucose 7.8 ≥to &lt;11.1 mmol/L) </a:t>
                      </a:r>
                    </a:p>
                  </a:txBody>
                  <a:tcPr marL="35719" marR="35719" marT="0" marB="0" anchor="ctr"/>
                </a:tc>
                <a:tc>
                  <a:txBody>
                    <a:bodyPr/>
                    <a:lstStyle/>
                    <a:p>
                      <a:r>
                        <a:rPr lang="en-AU" sz="2400" dirty="0">
                          <a:solidFill>
                            <a:schemeClr val="tx2"/>
                          </a:solidFill>
                          <a:effectLst/>
                          <a:latin typeface="Calibri" panose="020F0502020204030204" pitchFamily="34" charset="0"/>
                        </a:rPr>
                        <a:t>400 (79.5%) </a:t>
                      </a:r>
                    </a:p>
                  </a:txBody>
                  <a:tcPr marL="35719" marR="35719" marT="0" marB="0" anchor="ctr"/>
                </a:tc>
                <a:tc>
                  <a:txBody>
                    <a:bodyPr/>
                    <a:lstStyle/>
                    <a:p>
                      <a:r>
                        <a:rPr lang="en-AU" sz="2400" dirty="0">
                          <a:solidFill>
                            <a:schemeClr val="tx2"/>
                          </a:solidFill>
                          <a:effectLst/>
                          <a:latin typeface="Calibri" panose="020F0502020204030204" pitchFamily="34" charset="0"/>
                        </a:rPr>
                        <a:t>397 (78.8%) </a:t>
                      </a:r>
                    </a:p>
                  </a:txBody>
                  <a:tcPr marL="35719" marR="35719" marT="0" marB="0" anchor="ctr"/>
                </a:tc>
                <a:extLst>
                  <a:ext uri="{0D108BD9-81ED-4DB2-BD59-A6C34878D82A}">
                    <a16:rowId xmlns:a16="http://schemas.microsoft.com/office/drawing/2014/main" val="206864939"/>
                  </a:ext>
                </a:extLst>
              </a:tr>
              <a:tr h="384474">
                <a:tc>
                  <a:txBody>
                    <a:bodyPr/>
                    <a:lstStyle/>
                    <a:p>
                      <a:r>
                        <a:rPr lang="en-AU" sz="2400" dirty="0">
                          <a:solidFill>
                            <a:schemeClr val="tx2"/>
                          </a:solidFill>
                          <a:effectLst/>
                          <a:latin typeface="Calibri" panose="020F0502020204030204" pitchFamily="34" charset="0"/>
                        </a:rPr>
                        <a:t>Diabetes </a:t>
                      </a:r>
                      <a:r>
                        <a:rPr lang="en-AU" sz="1400" dirty="0">
                          <a:solidFill>
                            <a:schemeClr val="tx2"/>
                          </a:solidFill>
                          <a:effectLst/>
                          <a:latin typeface="Calibri" panose="020F0502020204030204" pitchFamily="34" charset="0"/>
                        </a:rPr>
                        <a:t>(2-hour glucose ≥11.1-15.0 mmol/L)</a:t>
                      </a:r>
                    </a:p>
                  </a:txBody>
                  <a:tcPr marL="35719" marR="35719" marT="0" marB="0" anchor="ctr"/>
                </a:tc>
                <a:tc>
                  <a:txBody>
                    <a:bodyPr/>
                    <a:lstStyle/>
                    <a:p>
                      <a:r>
                        <a:rPr lang="en-AU" sz="2400" dirty="0">
                          <a:solidFill>
                            <a:schemeClr val="tx2"/>
                          </a:solidFill>
                          <a:effectLst/>
                          <a:latin typeface="Calibri" panose="020F0502020204030204" pitchFamily="34" charset="0"/>
                        </a:rPr>
                        <a:t>100 (19.9%)</a:t>
                      </a:r>
                    </a:p>
                  </a:txBody>
                  <a:tcPr marL="35719" marR="35719" marT="0" marB="0" anchor="ctr"/>
                </a:tc>
                <a:tc>
                  <a:txBody>
                    <a:bodyPr/>
                    <a:lstStyle/>
                    <a:p>
                      <a:r>
                        <a:rPr lang="en-AU" sz="2400" dirty="0">
                          <a:solidFill>
                            <a:schemeClr val="tx2"/>
                          </a:solidFill>
                          <a:effectLst/>
                          <a:latin typeface="Calibri" panose="020F0502020204030204" pitchFamily="34" charset="0"/>
                        </a:rPr>
                        <a:t>100 (19.8%) </a:t>
                      </a:r>
                    </a:p>
                  </a:txBody>
                  <a:tcPr marL="35719" marR="35719" marT="0" marB="0" anchor="ctr"/>
                </a:tc>
                <a:extLst>
                  <a:ext uri="{0D108BD9-81ED-4DB2-BD59-A6C34878D82A}">
                    <a16:rowId xmlns:a16="http://schemas.microsoft.com/office/drawing/2014/main" val="194332116"/>
                  </a:ext>
                </a:extLst>
              </a:tr>
              <a:tr h="575076">
                <a:tc>
                  <a:txBody>
                    <a:bodyPr/>
                    <a:lstStyle/>
                    <a:p>
                      <a:r>
                        <a:rPr lang="en-AU" sz="2400" dirty="0">
                          <a:solidFill>
                            <a:schemeClr val="tx2"/>
                          </a:solidFill>
                          <a:effectLst/>
                          <a:latin typeface="Calibri" panose="020F0502020204030204" pitchFamily="34" charset="0"/>
                        </a:rPr>
                        <a:t>HbA1c (%)</a:t>
                      </a:r>
                    </a:p>
                  </a:txBody>
                  <a:tcPr marL="35719" marR="35719" marT="0" marB="0" anchor="ctr"/>
                </a:tc>
                <a:tc>
                  <a:txBody>
                    <a:bodyPr/>
                    <a:lstStyle/>
                    <a:p>
                      <a:r>
                        <a:rPr lang="en-AU" sz="2400" dirty="0">
                          <a:solidFill>
                            <a:schemeClr val="tx2"/>
                          </a:solidFill>
                          <a:effectLst/>
                          <a:latin typeface="Calibri" panose="020F0502020204030204" pitchFamily="34" charset="0"/>
                        </a:rPr>
                        <a:t>5.7 (0.5)</a:t>
                      </a:r>
                    </a:p>
                  </a:txBody>
                  <a:tcPr marL="35719" marR="35719" marT="0" marB="0" anchor="ctr"/>
                </a:tc>
                <a:tc>
                  <a:txBody>
                    <a:bodyPr/>
                    <a:lstStyle/>
                    <a:p>
                      <a:r>
                        <a:rPr lang="en-AU" sz="2400" dirty="0">
                          <a:solidFill>
                            <a:schemeClr val="tx2"/>
                          </a:solidFill>
                          <a:effectLst/>
                          <a:latin typeface="Calibri" panose="020F0502020204030204" pitchFamily="34" charset="0"/>
                        </a:rPr>
                        <a:t>5.7 (0.5)</a:t>
                      </a:r>
                    </a:p>
                  </a:txBody>
                  <a:tcPr marL="35719" marR="35719" marT="0" marB="0" anchor="ctr"/>
                </a:tc>
                <a:extLst>
                  <a:ext uri="{0D108BD9-81ED-4DB2-BD59-A6C34878D82A}">
                    <a16:rowId xmlns:a16="http://schemas.microsoft.com/office/drawing/2014/main" val="1912268627"/>
                  </a:ext>
                </a:extLst>
              </a:tr>
              <a:tr h="287538">
                <a:tc>
                  <a:txBody>
                    <a:bodyPr/>
                    <a:lstStyle/>
                    <a:p>
                      <a:r>
                        <a:rPr lang="en-AU" sz="1800" dirty="0">
                          <a:solidFill>
                            <a:schemeClr val="tx2"/>
                          </a:solidFill>
                          <a:effectLst/>
                          <a:latin typeface="Calibri" panose="020F0502020204030204" pitchFamily="34" charset="0"/>
                        </a:rPr>
                        <a:t>Screening Serum Testosterone nmol/L (ECLIA)</a:t>
                      </a:r>
                    </a:p>
                  </a:txBody>
                  <a:tcPr marL="35719" marR="35719" marT="0" marB="0" anchor="ctr"/>
                </a:tc>
                <a:tc>
                  <a:txBody>
                    <a:bodyPr/>
                    <a:lstStyle/>
                    <a:p>
                      <a:r>
                        <a:rPr lang="en-AU" sz="2400" dirty="0">
                          <a:solidFill>
                            <a:schemeClr val="tx2"/>
                          </a:solidFill>
                          <a:effectLst/>
                          <a:latin typeface="Calibri" panose="020F0502020204030204" pitchFamily="34" charset="0"/>
                        </a:rPr>
                        <a:t>10.0 (2.5)</a:t>
                      </a:r>
                    </a:p>
                  </a:txBody>
                  <a:tcPr marL="35719" marR="35719" marT="0" marB="0" anchor="ctr"/>
                </a:tc>
                <a:tc>
                  <a:txBody>
                    <a:bodyPr/>
                    <a:lstStyle/>
                    <a:p>
                      <a:r>
                        <a:rPr lang="en-AU" sz="2400" dirty="0">
                          <a:solidFill>
                            <a:schemeClr val="tx2"/>
                          </a:solidFill>
                          <a:effectLst/>
                          <a:latin typeface="Calibri" panose="020F0502020204030204" pitchFamily="34" charset="0"/>
                        </a:rPr>
                        <a:t>9.9 (2.5)</a:t>
                      </a:r>
                    </a:p>
                  </a:txBody>
                  <a:tcPr marL="35719" marR="35719" marT="0" marB="0" anchor="ctr"/>
                </a:tc>
                <a:extLst>
                  <a:ext uri="{0D108BD9-81ED-4DB2-BD59-A6C34878D82A}">
                    <a16:rowId xmlns:a16="http://schemas.microsoft.com/office/drawing/2014/main" val="3987887556"/>
                  </a:ext>
                </a:extLst>
              </a:tr>
              <a:tr h="28753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800" dirty="0">
                          <a:solidFill>
                            <a:schemeClr val="tx2"/>
                          </a:solidFill>
                          <a:effectLst/>
                          <a:latin typeface="Calibri" panose="020F0502020204030204" pitchFamily="34" charset="0"/>
                        </a:rPr>
                        <a:t>Serum Testosterone nmol/L (LCMS/MS)</a:t>
                      </a:r>
                    </a:p>
                  </a:txBody>
                  <a:tcPr marL="35719" marR="35719" marT="0" marB="0" anchor="ctr"/>
                </a:tc>
                <a:tc>
                  <a:txBody>
                    <a:bodyPr/>
                    <a:lstStyle/>
                    <a:p>
                      <a:r>
                        <a:rPr lang="en-AU" sz="2400" dirty="0">
                          <a:solidFill>
                            <a:schemeClr val="tx2"/>
                          </a:solidFill>
                          <a:effectLst/>
                          <a:latin typeface="Calibri" panose="020F0502020204030204" pitchFamily="34" charset="0"/>
                        </a:rPr>
                        <a:t>13.9 (4.6)</a:t>
                      </a:r>
                    </a:p>
                  </a:txBody>
                  <a:tcPr marL="35719" marR="35719" marT="0" marB="0" anchor="ctr"/>
                </a:tc>
                <a:tc>
                  <a:txBody>
                    <a:bodyPr/>
                    <a:lstStyle/>
                    <a:p>
                      <a:r>
                        <a:rPr lang="en-AU" sz="2400" dirty="0">
                          <a:solidFill>
                            <a:schemeClr val="tx2"/>
                          </a:solidFill>
                          <a:effectLst/>
                          <a:latin typeface="Calibri" panose="020F0502020204030204" pitchFamily="34" charset="0"/>
                        </a:rPr>
                        <a:t>13.4 (4.1)</a:t>
                      </a:r>
                    </a:p>
                  </a:txBody>
                  <a:tcPr marL="35719" marR="35719" marT="0" marB="0" anchor="ctr"/>
                </a:tc>
                <a:extLst>
                  <a:ext uri="{0D108BD9-81ED-4DB2-BD59-A6C34878D82A}">
                    <a16:rowId xmlns:a16="http://schemas.microsoft.com/office/drawing/2014/main" val="3154401732"/>
                  </a:ext>
                </a:extLst>
              </a:tr>
              <a:tr h="5750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tx2"/>
                          </a:solidFill>
                          <a:effectLst/>
                        </a:rPr>
                        <a:t>Participants with data for primary endpoint analysis at 2 years</a:t>
                      </a:r>
                      <a:endParaRPr lang="en-AU" sz="1800" b="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719" marR="35719"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tx2"/>
                          </a:solidFill>
                          <a:effectLst/>
                        </a:rPr>
                        <a:t>413 (82.1%)</a:t>
                      </a:r>
                      <a:endParaRPr lang="en-AU" sz="2400" b="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719" marR="35719"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tx2"/>
                          </a:solidFill>
                          <a:effectLst/>
                        </a:rPr>
                        <a:t>443 (87.9%)</a:t>
                      </a:r>
                      <a:endParaRPr lang="en-AU" sz="2400" b="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5719" marR="35719" marT="0" marB="0" anchor="ctr"/>
                </a:tc>
                <a:extLst>
                  <a:ext uri="{0D108BD9-81ED-4DB2-BD59-A6C34878D82A}">
                    <a16:rowId xmlns:a16="http://schemas.microsoft.com/office/drawing/2014/main" val="2531157154"/>
                  </a:ext>
                </a:extLst>
              </a:tr>
            </a:tbl>
          </a:graphicData>
        </a:graphic>
      </p:graphicFrame>
      <p:sp>
        <p:nvSpPr>
          <p:cNvPr id="4" name="Title 3">
            <a:extLst>
              <a:ext uri="{FF2B5EF4-FFF2-40B4-BE49-F238E27FC236}">
                <a16:creationId xmlns:a16="http://schemas.microsoft.com/office/drawing/2014/main" id="{57074180-E6F5-A348-9097-8DFB15ED4DC8}"/>
              </a:ext>
            </a:extLst>
          </p:cNvPr>
          <p:cNvSpPr>
            <a:spLocks noGrp="1"/>
          </p:cNvSpPr>
          <p:nvPr>
            <p:ph type="title"/>
          </p:nvPr>
        </p:nvSpPr>
        <p:spPr>
          <a:xfrm>
            <a:off x="2569464" y="80246"/>
            <a:ext cx="6446519" cy="906360"/>
          </a:xfrm>
        </p:spPr>
        <p:txBody>
          <a:bodyPr>
            <a:normAutofit/>
          </a:bodyPr>
          <a:lstStyle/>
          <a:p>
            <a:r>
              <a:rPr lang="en-US" dirty="0">
                <a:solidFill>
                  <a:schemeClr val="accent5"/>
                </a:solidFill>
              </a:rPr>
              <a:t>T4DM Participants n=1007</a:t>
            </a:r>
          </a:p>
        </p:txBody>
      </p:sp>
      <p:sp>
        <p:nvSpPr>
          <p:cNvPr id="5" name="TextBox 4">
            <a:extLst>
              <a:ext uri="{FF2B5EF4-FFF2-40B4-BE49-F238E27FC236}">
                <a16:creationId xmlns:a16="http://schemas.microsoft.com/office/drawing/2014/main" id="{2BB1BED9-AC27-4F46-AAA2-14C8DD6DDB3D}"/>
              </a:ext>
            </a:extLst>
          </p:cNvPr>
          <p:cNvSpPr txBox="1"/>
          <p:nvPr/>
        </p:nvSpPr>
        <p:spPr>
          <a:xfrm>
            <a:off x="7268023" y="6408423"/>
            <a:ext cx="34836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6EAB"/>
                </a:solidFill>
                <a:effectLst/>
                <a:uLnTx/>
                <a:uFillTx/>
                <a:latin typeface="Poppins Light"/>
                <a:ea typeface="+mn-ea"/>
                <a:cs typeface="+mn-cs"/>
              </a:rPr>
              <a:t>Data are mean (SD), or n (%)</a:t>
            </a:r>
          </a:p>
        </p:txBody>
      </p:sp>
      <p:pic>
        <p:nvPicPr>
          <p:cNvPr id="6" name="Picture 2" descr="T4DM Logo">
            <a:extLst>
              <a:ext uri="{FF2B5EF4-FFF2-40B4-BE49-F238E27FC236}">
                <a16:creationId xmlns:a16="http://schemas.microsoft.com/office/drawing/2014/main" id="{853F5150-5871-43A8-AD47-10AF638CCC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8259" y="157274"/>
            <a:ext cx="1318275" cy="81166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0F627B0-4473-43BF-B886-ABB4912E398B}"/>
              </a:ext>
            </a:extLst>
          </p:cNvPr>
          <p:cNvSpPr txBox="1"/>
          <p:nvPr/>
        </p:nvSpPr>
        <p:spPr>
          <a:xfrm>
            <a:off x="1529179" y="5829060"/>
            <a:ext cx="978097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schemeClr val="accent5"/>
                </a:solidFill>
                <a:effectLst/>
                <a:uLnTx/>
                <a:uFillTx/>
                <a:latin typeface="Poppins Light"/>
                <a:ea typeface="+mn-ea"/>
                <a:cs typeface="+mn-cs"/>
              </a:rPr>
              <a:t>Wittert</a:t>
            </a:r>
            <a:r>
              <a:rPr kumimoji="0" lang="en-GB" sz="1100" b="0" i="0" u="none" strike="noStrike" kern="1200" cap="none" spc="0" normalizeH="0" baseline="0" noProof="0" dirty="0">
                <a:ln>
                  <a:noFill/>
                </a:ln>
                <a:solidFill>
                  <a:schemeClr val="accent5"/>
                </a:solidFill>
                <a:effectLst/>
                <a:uLnTx/>
                <a:uFillTx/>
                <a:latin typeface="Poppins Light"/>
                <a:ea typeface="+mn-ea"/>
                <a:cs typeface="+mn-cs"/>
              </a:rPr>
              <a:t> GA </a:t>
            </a:r>
            <a:r>
              <a:rPr kumimoji="0" lang="en-GB" sz="1100" b="0" i="1" u="none" strike="noStrike" kern="1200" cap="none" spc="0" normalizeH="0" baseline="0" noProof="0" dirty="0">
                <a:ln>
                  <a:noFill/>
                </a:ln>
                <a:solidFill>
                  <a:schemeClr val="accent5"/>
                </a:solidFill>
                <a:effectLst/>
                <a:uLnTx/>
                <a:uFillTx/>
                <a:latin typeface="Poppins Light"/>
                <a:ea typeface="+mn-ea"/>
                <a:cs typeface="+mn-cs"/>
              </a:rPr>
              <a:t>et al. </a:t>
            </a:r>
            <a:r>
              <a:rPr kumimoji="0" lang="fr-FR" sz="1100" b="0" i="1" u="none" strike="noStrike" kern="1200" cap="none" spc="0" normalizeH="0" baseline="0" noProof="0" dirty="0">
                <a:ln>
                  <a:noFill/>
                </a:ln>
                <a:solidFill>
                  <a:schemeClr val="accent5"/>
                </a:solidFill>
                <a:effectLst/>
                <a:uLnTx/>
                <a:uFillTx/>
                <a:latin typeface="Poppins Light"/>
                <a:ea typeface="+mn-ea"/>
                <a:cs typeface="+mn-cs"/>
              </a:rPr>
              <a:t>Diabetes</a:t>
            </a:r>
            <a:r>
              <a:rPr kumimoji="0" lang="fr-FR" sz="1100" b="0" i="0" u="none" strike="noStrike" kern="1200" cap="none" spc="0" normalizeH="0" baseline="0" noProof="0" dirty="0">
                <a:ln>
                  <a:noFill/>
                </a:ln>
                <a:solidFill>
                  <a:schemeClr val="accent5"/>
                </a:solidFill>
                <a:effectLst/>
                <a:uLnTx/>
                <a:uFillTx/>
                <a:latin typeface="Poppins Light"/>
                <a:ea typeface="+mn-ea"/>
                <a:cs typeface="+mn-cs"/>
              </a:rPr>
              <a:t> 2020;69(</a:t>
            </a:r>
            <a:r>
              <a:rPr kumimoji="0" lang="fr-FR" sz="1100" b="0" i="0" u="none" strike="noStrike" kern="1200" cap="none" spc="0" normalizeH="0" baseline="0" noProof="0" dirty="0" err="1">
                <a:ln>
                  <a:noFill/>
                </a:ln>
                <a:solidFill>
                  <a:schemeClr val="accent5"/>
                </a:solidFill>
                <a:effectLst/>
                <a:uLnTx/>
                <a:uFillTx/>
                <a:latin typeface="Poppins Light"/>
                <a:ea typeface="+mn-ea"/>
                <a:cs typeface="+mn-cs"/>
              </a:rPr>
              <a:t>Suppl</a:t>
            </a:r>
            <a:r>
              <a:rPr kumimoji="0" lang="fr-FR" sz="1100" b="0" i="0" u="none" strike="noStrike" kern="1200" cap="none" spc="0" normalizeH="0" baseline="0" noProof="0" dirty="0">
                <a:ln>
                  <a:noFill/>
                </a:ln>
                <a:solidFill>
                  <a:schemeClr val="accent5"/>
                </a:solidFill>
                <a:effectLst/>
                <a:uLnTx/>
                <a:uFillTx/>
                <a:latin typeface="Poppins Light"/>
                <a:ea typeface="+mn-ea"/>
                <a:cs typeface="+mn-cs"/>
              </a:rPr>
              <a:t> 1): </a:t>
            </a:r>
            <a:r>
              <a:rPr kumimoji="0" lang="en-GB" sz="1100" b="0" i="0" u="none" strike="noStrike" kern="1200" cap="none" spc="0" normalizeH="0" baseline="0" noProof="0" dirty="0">
                <a:ln>
                  <a:noFill/>
                </a:ln>
                <a:solidFill>
                  <a:schemeClr val="accent5"/>
                </a:solidFill>
                <a:effectLst/>
                <a:uLnTx/>
                <a:uFillTx/>
                <a:latin typeface="Poppins Light"/>
                <a:ea typeface="+mn-ea"/>
                <a:cs typeface="+mn-cs"/>
              </a:rPr>
              <a:t>https://doi.org/10.2337/db20-274-OR</a:t>
            </a:r>
            <a:endParaRPr kumimoji="0" lang="en-GB" sz="1800" b="0" i="0" u="none" strike="noStrike" kern="1200" cap="none" spc="0" normalizeH="0" baseline="0" noProof="0" dirty="0">
              <a:ln>
                <a:noFill/>
              </a:ln>
              <a:solidFill>
                <a:schemeClr val="accent5"/>
              </a:solidFill>
              <a:effectLst/>
              <a:uLnTx/>
              <a:uFillTx/>
              <a:latin typeface="Poppins Light"/>
              <a:ea typeface="+mn-ea"/>
              <a:cs typeface="+mn-cs"/>
            </a:endParaRPr>
          </a:p>
        </p:txBody>
      </p:sp>
    </p:spTree>
    <p:extLst>
      <p:ext uri="{BB962C8B-B14F-4D97-AF65-F5344CB8AC3E}">
        <p14:creationId xmlns:p14="http://schemas.microsoft.com/office/powerpoint/2010/main" val="14723804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791AEC6-BED2-4AE1-9314-B4BDF8A694AB}"/>
              </a:ext>
            </a:extLst>
          </p:cNvPr>
          <p:cNvSpPr>
            <a:spLocks noGrp="1"/>
          </p:cNvSpPr>
          <p:nvPr>
            <p:ph idx="1"/>
          </p:nvPr>
        </p:nvSpPr>
        <p:spPr>
          <a:xfrm>
            <a:off x="298042" y="1192820"/>
            <a:ext cx="10073890" cy="950321"/>
          </a:xfrm>
        </p:spPr>
        <p:txBody>
          <a:bodyPr>
            <a:normAutofit/>
          </a:bodyPr>
          <a:lstStyle/>
          <a:p>
            <a:r>
              <a:rPr lang="en-GB" sz="1800" dirty="0"/>
              <a:t>Blood trough levels were taken prior to each injection</a:t>
            </a:r>
          </a:p>
          <a:p>
            <a:r>
              <a:rPr lang="en-GB" sz="1800" dirty="0"/>
              <a:t>Sex steroids were assayed using liquid chromatography–mass spectrometry</a:t>
            </a:r>
          </a:p>
        </p:txBody>
      </p:sp>
      <p:sp>
        <p:nvSpPr>
          <p:cNvPr id="4" name="Title 3">
            <a:extLst>
              <a:ext uri="{FF2B5EF4-FFF2-40B4-BE49-F238E27FC236}">
                <a16:creationId xmlns:a16="http://schemas.microsoft.com/office/drawing/2014/main" id="{E0004FF7-2F45-4337-B11D-34ADB721D4EF}"/>
              </a:ext>
            </a:extLst>
          </p:cNvPr>
          <p:cNvSpPr>
            <a:spLocks noGrp="1"/>
          </p:cNvSpPr>
          <p:nvPr>
            <p:ph type="title"/>
          </p:nvPr>
        </p:nvSpPr>
        <p:spPr>
          <a:xfrm>
            <a:off x="390617" y="-8707"/>
            <a:ext cx="11248008" cy="1325563"/>
          </a:xfrm>
        </p:spPr>
        <p:txBody>
          <a:bodyPr>
            <a:normAutofit/>
          </a:bodyPr>
          <a:lstStyle/>
          <a:p>
            <a:r>
              <a:rPr lang="en-GB" sz="3200" dirty="0">
                <a:solidFill>
                  <a:schemeClr val="accent1"/>
                </a:solidFill>
              </a:rPr>
              <a:t>The T4DM study:</a:t>
            </a:r>
            <a:r>
              <a:rPr lang="en-GB" sz="3200" dirty="0"/>
              <a:t> changes in HPG axis markers </a:t>
            </a:r>
            <a:br>
              <a:rPr lang="en-GB" sz="3200" dirty="0"/>
            </a:br>
            <a:r>
              <a:rPr lang="en-GB" sz="3200" dirty="0"/>
              <a:t>over time</a:t>
            </a:r>
          </a:p>
        </p:txBody>
      </p:sp>
      <p:pic>
        <p:nvPicPr>
          <p:cNvPr id="429" name="Picture 2" descr="T4DM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8259" y="157274"/>
            <a:ext cx="1318275" cy="811666"/>
          </a:xfrm>
          <a:prstGeom prst="rect">
            <a:avLst/>
          </a:prstGeom>
          <a:noFill/>
          <a:extLst>
            <a:ext uri="{909E8E84-426E-40DD-AFC4-6F175D3DCCD1}">
              <a14:hiddenFill xmlns:a14="http://schemas.microsoft.com/office/drawing/2010/main">
                <a:solidFill>
                  <a:srgbClr val="FFFFFF"/>
                </a:solidFill>
              </a14:hiddenFill>
            </a:ext>
          </a:extLst>
        </p:spPr>
      </p:pic>
      <p:sp>
        <p:nvSpPr>
          <p:cNvPr id="428" name="TextBox 427"/>
          <p:cNvSpPr txBox="1"/>
          <p:nvPr/>
        </p:nvSpPr>
        <p:spPr>
          <a:xfrm>
            <a:off x="1364203" y="5860341"/>
            <a:ext cx="10667999" cy="400110"/>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8595B"/>
                </a:solidFill>
                <a:effectLst/>
                <a:uLnTx/>
                <a:uFillTx/>
                <a:latin typeface="Poppins Light"/>
                <a:ea typeface="+mn-ea"/>
                <a:cs typeface="+mn-cs"/>
              </a:rPr>
              <a:t>DHT, dihydrotestosterone; E2, </a:t>
            </a:r>
            <a:r>
              <a:rPr kumimoji="0" lang="en-GB" sz="1000" b="0" i="0" u="none" strike="noStrike" kern="1200" cap="none" spc="0" normalizeH="0" baseline="0" noProof="0" dirty="0" err="1">
                <a:ln>
                  <a:noFill/>
                </a:ln>
                <a:solidFill>
                  <a:srgbClr val="58595B"/>
                </a:solidFill>
                <a:effectLst/>
                <a:uLnTx/>
                <a:uFillTx/>
                <a:latin typeface="Poppins Light"/>
                <a:ea typeface="+mn-ea"/>
                <a:cs typeface="+mn-cs"/>
              </a:rPr>
              <a:t>oestradiol</a:t>
            </a:r>
            <a:r>
              <a:rPr kumimoji="0" lang="en-GB" sz="1000" b="0" i="0" u="none" strike="noStrike" kern="1200" cap="none" spc="0" normalizeH="0" baseline="0" noProof="0" dirty="0">
                <a:ln>
                  <a:noFill/>
                </a:ln>
                <a:solidFill>
                  <a:srgbClr val="58595B"/>
                </a:solidFill>
                <a:effectLst/>
                <a:uLnTx/>
                <a:uFillTx/>
                <a:latin typeface="Poppins Light"/>
                <a:ea typeface="+mn-ea"/>
                <a:cs typeface="+mn-cs"/>
              </a:rPr>
              <a:t>; FSH, follicle-stimulating hormone; HPG, </a:t>
            </a:r>
            <a:r>
              <a:rPr kumimoji="0" lang="en-GB" sz="1000" b="0" i="0" u="none" strike="noStrike" kern="1200" cap="none" spc="0" normalizeH="0" baseline="0" noProof="0" dirty="0" err="1">
                <a:ln>
                  <a:noFill/>
                </a:ln>
                <a:solidFill>
                  <a:srgbClr val="58595B"/>
                </a:solidFill>
                <a:effectLst/>
                <a:uLnTx/>
                <a:uFillTx/>
                <a:latin typeface="Poppins Light"/>
                <a:ea typeface="+mn-ea"/>
                <a:cs typeface="+mn-cs"/>
              </a:rPr>
              <a:t>hypothalamo</a:t>
            </a:r>
            <a:r>
              <a:rPr kumimoji="0" lang="en-GB" sz="1000" b="0" i="0" u="none" strike="noStrike" kern="1200" cap="none" spc="0" normalizeH="0" baseline="0" noProof="0" dirty="0">
                <a:ln>
                  <a:noFill/>
                </a:ln>
                <a:solidFill>
                  <a:srgbClr val="58595B"/>
                </a:solidFill>
                <a:effectLst/>
                <a:uLnTx/>
                <a:uFillTx/>
                <a:latin typeface="Poppins Light"/>
                <a:ea typeface="+mn-ea"/>
                <a:cs typeface="+mn-cs"/>
              </a:rPr>
              <a:t>-pituitary-gonadal; LH, luteinising hormone; </a:t>
            </a:r>
            <a:r>
              <a:rPr kumimoji="0" lang="en-GB" sz="1000" b="0" i="0" u="none" strike="noStrike" kern="1200" cap="none" spc="0" normalizeH="0" baseline="0" noProof="0" dirty="0" err="1">
                <a:ln>
                  <a:noFill/>
                </a:ln>
                <a:solidFill>
                  <a:srgbClr val="58595B"/>
                </a:solidFill>
                <a:effectLst/>
                <a:uLnTx/>
                <a:uFillTx/>
                <a:latin typeface="Poppins Light"/>
                <a:ea typeface="+mn-ea"/>
                <a:cs typeface="+mn-cs"/>
              </a:rPr>
              <a:t>TTh</a:t>
            </a:r>
            <a:r>
              <a:rPr kumimoji="0" lang="en-GB" sz="1000" b="0" i="0" u="none" strike="noStrike" kern="1200" cap="none" spc="0" normalizeH="0" baseline="0" noProof="0" dirty="0">
                <a:ln>
                  <a:noFill/>
                </a:ln>
                <a:solidFill>
                  <a:srgbClr val="58595B"/>
                </a:solidFill>
                <a:effectLst/>
                <a:uLnTx/>
                <a:uFillTx/>
                <a:latin typeface="Poppins Light"/>
                <a:ea typeface="+mn-ea"/>
                <a:cs typeface="+mn-cs"/>
              </a:rPr>
              <a:t>, testosterone therapy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err="1">
                <a:ln>
                  <a:noFill/>
                </a:ln>
                <a:solidFill>
                  <a:srgbClr val="58595B"/>
                </a:solidFill>
                <a:effectLst/>
                <a:uLnTx/>
                <a:uFillTx/>
                <a:latin typeface="Poppins Light"/>
                <a:ea typeface="+mn-ea"/>
                <a:cs typeface="+mn-cs"/>
              </a:rPr>
              <a:t>Wittert</a:t>
            </a:r>
            <a:r>
              <a:rPr kumimoji="0" lang="en-GB" sz="1000" b="0" i="0" u="none" strike="noStrike" kern="1200" cap="none" spc="0" normalizeH="0" baseline="0" noProof="0" dirty="0">
                <a:ln>
                  <a:noFill/>
                </a:ln>
                <a:solidFill>
                  <a:srgbClr val="58595B"/>
                </a:solidFill>
                <a:effectLst/>
                <a:uLnTx/>
                <a:uFillTx/>
                <a:latin typeface="Poppins Light"/>
                <a:ea typeface="+mn-ea"/>
                <a:cs typeface="+mn-cs"/>
              </a:rPr>
              <a:t> GA </a:t>
            </a:r>
            <a:r>
              <a:rPr kumimoji="0" lang="en-GB" sz="1000" b="0" i="1" u="none" strike="noStrike" kern="1200" cap="none" spc="0" normalizeH="0" baseline="0" noProof="0" dirty="0">
                <a:ln>
                  <a:noFill/>
                </a:ln>
                <a:solidFill>
                  <a:srgbClr val="58595B"/>
                </a:solidFill>
                <a:effectLst/>
                <a:uLnTx/>
                <a:uFillTx/>
                <a:latin typeface="Poppins Light"/>
                <a:ea typeface="+mn-ea"/>
                <a:cs typeface="+mn-cs"/>
              </a:rPr>
              <a:t>et al. </a:t>
            </a:r>
            <a:r>
              <a:rPr kumimoji="0" lang="fr-FR" sz="1000" b="0" i="1" u="none" strike="noStrike" kern="1200" cap="none" spc="0" normalizeH="0" baseline="0" noProof="0" dirty="0" err="1">
                <a:ln>
                  <a:noFill/>
                </a:ln>
                <a:solidFill>
                  <a:srgbClr val="58595B"/>
                </a:solidFill>
                <a:effectLst/>
                <a:uLnTx/>
                <a:uFillTx/>
                <a:latin typeface="Poppins Light"/>
                <a:ea typeface="+mn-ea"/>
                <a:cs typeface="+mn-cs"/>
              </a:rPr>
              <a:t>Diabetes</a:t>
            </a:r>
            <a:r>
              <a:rPr kumimoji="0" lang="fr-FR" sz="1000" b="0" i="0" u="none" strike="noStrike" kern="1200" cap="none" spc="0" normalizeH="0" baseline="0" noProof="0" dirty="0">
                <a:ln>
                  <a:noFill/>
                </a:ln>
                <a:solidFill>
                  <a:srgbClr val="58595B"/>
                </a:solidFill>
                <a:effectLst/>
                <a:uLnTx/>
                <a:uFillTx/>
                <a:latin typeface="Poppins Light"/>
                <a:ea typeface="+mn-ea"/>
                <a:cs typeface="+mn-cs"/>
              </a:rPr>
              <a:t> 2020;69(</a:t>
            </a:r>
            <a:r>
              <a:rPr kumimoji="0" lang="fr-FR" sz="1000" b="0" i="0" u="none" strike="noStrike" kern="1200" cap="none" spc="0" normalizeH="0" baseline="0" noProof="0" dirty="0" err="1">
                <a:ln>
                  <a:noFill/>
                </a:ln>
                <a:solidFill>
                  <a:srgbClr val="58595B"/>
                </a:solidFill>
                <a:effectLst/>
                <a:uLnTx/>
                <a:uFillTx/>
                <a:latin typeface="Poppins Light"/>
                <a:ea typeface="+mn-ea"/>
                <a:cs typeface="+mn-cs"/>
              </a:rPr>
              <a:t>Suppl</a:t>
            </a:r>
            <a:r>
              <a:rPr kumimoji="0" lang="fr-FR" sz="1000" b="0" i="0" u="none" strike="noStrike" kern="1200" cap="none" spc="0" normalizeH="0" baseline="0" noProof="0" dirty="0">
                <a:ln>
                  <a:noFill/>
                </a:ln>
                <a:solidFill>
                  <a:srgbClr val="58595B"/>
                </a:solidFill>
                <a:effectLst/>
                <a:uLnTx/>
                <a:uFillTx/>
                <a:latin typeface="Poppins Light"/>
                <a:ea typeface="+mn-ea"/>
                <a:cs typeface="+mn-cs"/>
              </a:rPr>
              <a:t> 1): </a:t>
            </a:r>
            <a:r>
              <a:rPr kumimoji="0" lang="en-GB" sz="1000" b="0" i="0" u="none" strike="noStrike" kern="1200" cap="none" spc="0" normalizeH="0" baseline="0" noProof="0" dirty="0">
                <a:ln>
                  <a:noFill/>
                </a:ln>
                <a:solidFill>
                  <a:srgbClr val="58595B"/>
                </a:solidFill>
                <a:effectLst/>
                <a:uLnTx/>
                <a:uFillTx/>
                <a:latin typeface="Poppins Light"/>
                <a:ea typeface="+mn-ea"/>
                <a:cs typeface="+mn-cs"/>
              </a:rPr>
              <a:t>https://doi.org/10.2337/db20-274-OR.</a:t>
            </a:r>
          </a:p>
        </p:txBody>
      </p:sp>
      <p:grpSp>
        <p:nvGrpSpPr>
          <p:cNvPr id="430" name="Group 429">
            <a:extLst>
              <a:ext uri="{FF2B5EF4-FFF2-40B4-BE49-F238E27FC236}">
                <a16:creationId xmlns:a16="http://schemas.microsoft.com/office/drawing/2014/main" id="{1817CF90-1AF7-4491-98BE-A5D7B620DE48}"/>
              </a:ext>
            </a:extLst>
          </p:cNvPr>
          <p:cNvGrpSpPr/>
          <p:nvPr/>
        </p:nvGrpSpPr>
        <p:grpSpPr>
          <a:xfrm>
            <a:off x="1476887" y="1939558"/>
            <a:ext cx="8895045" cy="3818804"/>
            <a:chOff x="129685" y="1723023"/>
            <a:chExt cx="8895045" cy="3818804"/>
          </a:xfrm>
        </p:grpSpPr>
        <p:grpSp>
          <p:nvGrpSpPr>
            <p:cNvPr id="431" name="Group 430">
              <a:extLst>
                <a:ext uri="{FF2B5EF4-FFF2-40B4-BE49-F238E27FC236}">
                  <a16:creationId xmlns:a16="http://schemas.microsoft.com/office/drawing/2014/main" id="{42F1DE97-5BDC-417E-907E-3B34728794F8}"/>
                </a:ext>
              </a:extLst>
            </p:cNvPr>
            <p:cNvGrpSpPr/>
            <p:nvPr/>
          </p:nvGrpSpPr>
          <p:grpSpPr>
            <a:xfrm>
              <a:off x="578903" y="5071372"/>
              <a:ext cx="2493808" cy="290580"/>
              <a:chOff x="615346" y="3520759"/>
              <a:chExt cx="2493808" cy="261610"/>
            </a:xfrm>
          </p:grpSpPr>
          <p:sp>
            <p:nvSpPr>
              <p:cNvPr id="1066" name="TextBox 1065">
                <a:extLst>
                  <a:ext uri="{FF2B5EF4-FFF2-40B4-BE49-F238E27FC236}">
                    <a16:creationId xmlns:a16="http://schemas.microsoft.com/office/drawing/2014/main" id="{62BA0543-F54E-41F1-8F16-BE350C3CE540}"/>
                  </a:ext>
                </a:extLst>
              </p:cNvPr>
              <p:cNvSpPr txBox="1"/>
              <p:nvPr/>
            </p:nvSpPr>
            <p:spPr>
              <a:xfrm>
                <a:off x="1679749" y="3520759"/>
                <a:ext cx="328936" cy="2616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272727"/>
                    </a:solidFill>
                    <a:effectLst/>
                    <a:uLnTx/>
                    <a:uFillTx/>
                    <a:latin typeface="Poppins Light"/>
                    <a:ea typeface="+mn-ea"/>
                    <a:cs typeface="+mn-cs"/>
                  </a:rPr>
                  <a:t>12</a:t>
                </a:r>
                <a:endParaRPr kumimoji="0" lang="en-GB" sz="1100" b="0" i="0" u="none" strike="noStrike" kern="1200" cap="none" spc="0" normalizeH="0" baseline="0" noProof="0" dirty="0">
                  <a:ln>
                    <a:noFill/>
                  </a:ln>
                  <a:solidFill>
                    <a:srgbClr val="272727"/>
                  </a:solidFill>
                  <a:effectLst/>
                  <a:uLnTx/>
                  <a:uFillTx/>
                  <a:latin typeface="Poppins Light"/>
                  <a:ea typeface="+mn-ea"/>
                  <a:cs typeface="+mn-cs"/>
                </a:endParaRPr>
              </a:p>
            </p:txBody>
          </p:sp>
          <p:sp>
            <p:nvSpPr>
              <p:cNvPr id="1067" name="TextBox 1066">
                <a:extLst>
                  <a:ext uri="{FF2B5EF4-FFF2-40B4-BE49-F238E27FC236}">
                    <a16:creationId xmlns:a16="http://schemas.microsoft.com/office/drawing/2014/main" id="{FCB0D3BB-871D-4168-953F-BC252E4B9631}"/>
                  </a:ext>
                </a:extLst>
              </p:cNvPr>
              <p:cNvSpPr txBox="1"/>
              <p:nvPr/>
            </p:nvSpPr>
            <p:spPr>
              <a:xfrm>
                <a:off x="2229984" y="3520759"/>
                <a:ext cx="328936" cy="2616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18</a:t>
                </a:r>
              </a:p>
            </p:txBody>
          </p:sp>
          <p:sp>
            <p:nvSpPr>
              <p:cNvPr id="1068" name="TextBox 1067">
                <a:extLst>
                  <a:ext uri="{FF2B5EF4-FFF2-40B4-BE49-F238E27FC236}">
                    <a16:creationId xmlns:a16="http://schemas.microsoft.com/office/drawing/2014/main" id="{90B9CC87-FBF9-4DA1-B9A9-C0077AEF2421}"/>
                  </a:ext>
                </a:extLst>
              </p:cNvPr>
              <p:cNvSpPr txBox="1"/>
              <p:nvPr/>
            </p:nvSpPr>
            <p:spPr>
              <a:xfrm>
                <a:off x="2780218" y="3520759"/>
                <a:ext cx="328936" cy="2616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24</a:t>
                </a:r>
              </a:p>
            </p:txBody>
          </p:sp>
          <p:sp>
            <p:nvSpPr>
              <p:cNvPr id="1069" name="TextBox 1068">
                <a:extLst>
                  <a:ext uri="{FF2B5EF4-FFF2-40B4-BE49-F238E27FC236}">
                    <a16:creationId xmlns:a16="http://schemas.microsoft.com/office/drawing/2014/main" id="{2704630D-E957-4028-98F6-10D8CA2AF774}"/>
                  </a:ext>
                </a:extLst>
              </p:cNvPr>
              <p:cNvSpPr txBox="1"/>
              <p:nvPr/>
            </p:nvSpPr>
            <p:spPr>
              <a:xfrm>
                <a:off x="1165581" y="3520759"/>
                <a:ext cx="256802" cy="2616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6</a:t>
                </a:r>
              </a:p>
            </p:txBody>
          </p:sp>
          <p:sp>
            <p:nvSpPr>
              <p:cNvPr id="1070" name="TextBox 1069">
                <a:extLst>
                  <a:ext uri="{FF2B5EF4-FFF2-40B4-BE49-F238E27FC236}">
                    <a16:creationId xmlns:a16="http://schemas.microsoft.com/office/drawing/2014/main" id="{9E9D5DA0-AE59-4307-85B2-47C617621A10}"/>
                  </a:ext>
                </a:extLst>
              </p:cNvPr>
              <p:cNvSpPr txBox="1"/>
              <p:nvPr/>
            </p:nvSpPr>
            <p:spPr>
              <a:xfrm>
                <a:off x="615346" y="3520759"/>
                <a:ext cx="256802" cy="2616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0</a:t>
                </a:r>
              </a:p>
            </p:txBody>
          </p:sp>
        </p:grpSp>
        <p:grpSp>
          <p:nvGrpSpPr>
            <p:cNvPr id="432" name="Group 431">
              <a:extLst>
                <a:ext uri="{FF2B5EF4-FFF2-40B4-BE49-F238E27FC236}">
                  <a16:creationId xmlns:a16="http://schemas.microsoft.com/office/drawing/2014/main" id="{682967B6-B860-473D-96FB-191AF36D5E85}"/>
                </a:ext>
              </a:extLst>
            </p:cNvPr>
            <p:cNvGrpSpPr/>
            <p:nvPr/>
          </p:nvGrpSpPr>
          <p:grpSpPr>
            <a:xfrm>
              <a:off x="189317" y="3754484"/>
              <a:ext cx="2781802" cy="1757526"/>
              <a:chOff x="225760" y="4124599"/>
              <a:chExt cx="2781802" cy="1757526"/>
            </a:xfrm>
          </p:grpSpPr>
          <p:sp>
            <p:nvSpPr>
              <p:cNvPr id="789" name="TextBox 788">
                <a:extLst>
                  <a:ext uri="{FF2B5EF4-FFF2-40B4-BE49-F238E27FC236}">
                    <a16:creationId xmlns:a16="http://schemas.microsoft.com/office/drawing/2014/main" id="{5FA3AF61-C34E-4F42-BF98-37CDE6ADF922}"/>
                  </a:ext>
                </a:extLst>
              </p:cNvPr>
              <p:cNvSpPr txBox="1"/>
              <p:nvPr/>
            </p:nvSpPr>
            <p:spPr>
              <a:xfrm>
                <a:off x="592951" y="5605126"/>
                <a:ext cx="2414609"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72727"/>
                    </a:solidFill>
                    <a:effectLst/>
                    <a:uLnTx/>
                    <a:uFillTx/>
                    <a:latin typeface="Poppins Light"/>
                    <a:ea typeface="+mn-ea"/>
                    <a:cs typeface="+mn-cs"/>
                  </a:rPr>
                  <a:t>Months from randomisation</a:t>
                </a:r>
              </a:p>
            </p:txBody>
          </p:sp>
          <p:grpSp>
            <p:nvGrpSpPr>
              <p:cNvPr id="790" name="Group 789">
                <a:extLst>
                  <a:ext uri="{FF2B5EF4-FFF2-40B4-BE49-F238E27FC236}">
                    <a16:creationId xmlns:a16="http://schemas.microsoft.com/office/drawing/2014/main" id="{1A1354E4-0391-4A15-89CA-3D332E27C27F}"/>
                  </a:ext>
                </a:extLst>
              </p:cNvPr>
              <p:cNvGrpSpPr/>
              <p:nvPr/>
            </p:nvGrpSpPr>
            <p:grpSpPr>
              <a:xfrm>
                <a:off x="448681" y="4124599"/>
                <a:ext cx="152789" cy="1327272"/>
                <a:chOff x="448681" y="1954864"/>
                <a:chExt cx="152789" cy="1194945"/>
              </a:xfrm>
            </p:grpSpPr>
            <p:sp>
              <p:nvSpPr>
                <p:cNvPr id="1061" name="TextBox 1060">
                  <a:extLst>
                    <a:ext uri="{FF2B5EF4-FFF2-40B4-BE49-F238E27FC236}">
                      <a16:creationId xmlns:a16="http://schemas.microsoft.com/office/drawing/2014/main" id="{8015CA7E-DDDF-43D6-B696-8D8A7E9E87F6}"/>
                    </a:ext>
                  </a:extLst>
                </p:cNvPr>
                <p:cNvSpPr txBox="1"/>
                <p:nvPr/>
              </p:nvSpPr>
              <p:spPr>
                <a:xfrm>
                  <a:off x="457200" y="2980532"/>
                  <a:ext cx="144270" cy="169277"/>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0</a:t>
                  </a:r>
                </a:p>
              </p:txBody>
            </p:sp>
            <p:sp>
              <p:nvSpPr>
                <p:cNvPr id="1062" name="TextBox 1061">
                  <a:extLst>
                    <a:ext uri="{FF2B5EF4-FFF2-40B4-BE49-F238E27FC236}">
                      <a16:creationId xmlns:a16="http://schemas.microsoft.com/office/drawing/2014/main" id="{10DA2810-E5E7-43A4-9AFF-C1D483AB0094}"/>
                    </a:ext>
                  </a:extLst>
                </p:cNvPr>
                <p:cNvSpPr txBox="1"/>
                <p:nvPr/>
              </p:nvSpPr>
              <p:spPr>
                <a:xfrm>
                  <a:off x="448681" y="2732458"/>
                  <a:ext cx="144270" cy="169277"/>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2</a:t>
                  </a:r>
                </a:p>
              </p:txBody>
            </p:sp>
            <p:sp>
              <p:nvSpPr>
                <p:cNvPr id="1063" name="TextBox 1062">
                  <a:extLst>
                    <a:ext uri="{FF2B5EF4-FFF2-40B4-BE49-F238E27FC236}">
                      <a16:creationId xmlns:a16="http://schemas.microsoft.com/office/drawing/2014/main" id="{E5B6B692-D3C9-4435-89EE-E666532C9901}"/>
                    </a:ext>
                  </a:extLst>
                </p:cNvPr>
                <p:cNvSpPr txBox="1"/>
                <p:nvPr/>
              </p:nvSpPr>
              <p:spPr>
                <a:xfrm>
                  <a:off x="448681" y="2473260"/>
                  <a:ext cx="144270" cy="169277"/>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4</a:t>
                  </a:r>
                </a:p>
              </p:txBody>
            </p:sp>
            <p:sp>
              <p:nvSpPr>
                <p:cNvPr id="1064" name="TextBox 1063">
                  <a:extLst>
                    <a:ext uri="{FF2B5EF4-FFF2-40B4-BE49-F238E27FC236}">
                      <a16:creationId xmlns:a16="http://schemas.microsoft.com/office/drawing/2014/main" id="{4236D94B-07EC-4411-BD2F-6A5DF75C2E7E}"/>
                    </a:ext>
                  </a:extLst>
                </p:cNvPr>
                <p:cNvSpPr txBox="1"/>
                <p:nvPr/>
              </p:nvSpPr>
              <p:spPr>
                <a:xfrm>
                  <a:off x="448681" y="2214062"/>
                  <a:ext cx="144270" cy="169277"/>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6</a:t>
                  </a:r>
                </a:p>
              </p:txBody>
            </p:sp>
            <p:sp>
              <p:nvSpPr>
                <p:cNvPr id="1065" name="TextBox 1064">
                  <a:extLst>
                    <a:ext uri="{FF2B5EF4-FFF2-40B4-BE49-F238E27FC236}">
                      <a16:creationId xmlns:a16="http://schemas.microsoft.com/office/drawing/2014/main" id="{5699F1C5-54E3-4C13-B621-1701D343D047}"/>
                    </a:ext>
                  </a:extLst>
                </p:cNvPr>
                <p:cNvSpPr txBox="1"/>
                <p:nvPr/>
              </p:nvSpPr>
              <p:spPr>
                <a:xfrm>
                  <a:off x="448681" y="1954864"/>
                  <a:ext cx="144270" cy="169277"/>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8</a:t>
                  </a:r>
                </a:p>
              </p:txBody>
            </p:sp>
          </p:grpSp>
          <p:sp>
            <p:nvSpPr>
              <p:cNvPr id="791" name="TextBox 790">
                <a:extLst>
                  <a:ext uri="{FF2B5EF4-FFF2-40B4-BE49-F238E27FC236}">
                    <a16:creationId xmlns:a16="http://schemas.microsoft.com/office/drawing/2014/main" id="{ADD3AB52-EBCE-480B-AC19-059727D10CA4}"/>
                  </a:ext>
                </a:extLst>
              </p:cNvPr>
              <p:cNvSpPr txBox="1"/>
              <p:nvPr/>
            </p:nvSpPr>
            <p:spPr>
              <a:xfrm rot="16200000">
                <a:off x="-266115" y="4712881"/>
                <a:ext cx="1153028" cy="169277"/>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272727"/>
                    </a:solidFill>
                    <a:effectLst/>
                    <a:uLnTx/>
                    <a:uFillTx/>
                    <a:latin typeface="Poppins Light"/>
                    <a:ea typeface="+mn-ea"/>
                    <a:cs typeface="+mn-cs"/>
                  </a:rPr>
                  <a:t>LH (IU/L)</a:t>
                </a:r>
              </a:p>
            </p:txBody>
          </p:sp>
          <p:grpSp>
            <p:nvGrpSpPr>
              <p:cNvPr id="838" name="Group 837">
                <a:extLst>
                  <a:ext uri="{FF2B5EF4-FFF2-40B4-BE49-F238E27FC236}">
                    <a16:creationId xmlns:a16="http://schemas.microsoft.com/office/drawing/2014/main" id="{77B6FEE7-BD6D-4373-9E5D-16928FA9BAEC}"/>
                  </a:ext>
                </a:extLst>
              </p:cNvPr>
              <p:cNvGrpSpPr/>
              <p:nvPr/>
            </p:nvGrpSpPr>
            <p:grpSpPr>
              <a:xfrm>
                <a:off x="673480" y="4221007"/>
                <a:ext cx="2275050" cy="1285691"/>
                <a:chOff x="673480" y="4405295"/>
                <a:chExt cx="2275050" cy="1285691"/>
              </a:xfrm>
            </p:grpSpPr>
            <p:sp>
              <p:nvSpPr>
                <p:cNvPr id="1054" name="Freeform: Shape 1053">
                  <a:extLst>
                    <a:ext uri="{FF2B5EF4-FFF2-40B4-BE49-F238E27FC236}">
                      <a16:creationId xmlns:a16="http://schemas.microsoft.com/office/drawing/2014/main" id="{8E07DBF0-9624-498F-8F7C-1D04E876CAEE}"/>
                    </a:ext>
                  </a:extLst>
                </p:cNvPr>
                <p:cNvSpPr/>
                <p:nvPr/>
              </p:nvSpPr>
              <p:spPr>
                <a:xfrm>
                  <a:off x="673480" y="4405295"/>
                  <a:ext cx="2275049" cy="1231935"/>
                </a:xfrm>
                <a:custGeom>
                  <a:avLst/>
                  <a:gdLst>
                    <a:gd name="connsiteX0" fmla="*/ 0 w 2275049"/>
                    <a:gd name="connsiteY0" fmla="*/ 0 h 933564"/>
                    <a:gd name="connsiteX1" fmla="*/ 0 w 2275049"/>
                    <a:gd name="connsiteY1" fmla="*/ 933564 h 933564"/>
                    <a:gd name="connsiteX2" fmla="*/ 2275049 w 2275049"/>
                    <a:gd name="connsiteY2" fmla="*/ 933564 h 933564"/>
                  </a:gdLst>
                  <a:ahLst/>
                  <a:cxnLst>
                    <a:cxn ang="0">
                      <a:pos x="connsiteX0" y="connsiteY0"/>
                    </a:cxn>
                    <a:cxn ang="0">
                      <a:pos x="connsiteX1" y="connsiteY1"/>
                    </a:cxn>
                    <a:cxn ang="0">
                      <a:pos x="connsiteX2" y="connsiteY2"/>
                    </a:cxn>
                  </a:cxnLst>
                  <a:rect l="l" t="t" r="r" b="b"/>
                  <a:pathLst>
                    <a:path w="2275049" h="933564">
                      <a:moveTo>
                        <a:pt x="0" y="0"/>
                      </a:moveTo>
                      <a:lnTo>
                        <a:pt x="0" y="933564"/>
                      </a:lnTo>
                      <a:lnTo>
                        <a:pt x="2275049" y="933564"/>
                      </a:lnTo>
                    </a:path>
                  </a:pathLst>
                </a:custGeom>
                <a:noFill/>
                <a:ln w="19050"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1055" name="Group 1054">
                  <a:extLst>
                    <a:ext uri="{FF2B5EF4-FFF2-40B4-BE49-F238E27FC236}">
                      <a16:creationId xmlns:a16="http://schemas.microsoft.com/office/drawing/2014/main" id="{14E78EB4-20D1-40F8-9E4E-1401AF30AC88}"/>
                    </a:ext>
                  </a:extLst>
                </p:cNvPr>
                <p:cNvGrpSpPr/>
                <p:nvPr/>
              </p:nvGrpSpPr>
              <p:grpSpPr>
                <a:xfrm>
                  <a:off x="744165" y="5636350"/>
                  <a:ext cx="2204365" cy="54636"/>
                  <a:chOff x="744165" y="5636350"/>
                  <a:chExt cx="2204365" cy="54636"/>
                </a:xfrm>
              </p:grpSpPr>
              <p:cxnSp>
                <p:nvCxnSpPr>
                  <p:cNvPr id="1056" name="Straight Connector 1055">
                    <a:extLst>
                      <a:ext uri="{FF2B5EF4-FFF2-40B4-BE49-F238E27FC236}">
                        <a16:creationId xmlns:a16="http://schemas.microsoft.com/office/drawing/2014/main" id="{28AD3480-9AE8-4BB7-A2BC-81C8B14E2903}"/>
                      </a:ext>
                    </a:extLst>
                  </p:cNvPr>
                  <p:cNvCxnSpPr>
                    <a:cxnSpLocks/>
                  </p:cNvCxnSpPr>
                  <p:nvPr/>
                </p:nvCxnSpPr>
                <p:spPr>
                  <a:xfrm>
                    <a:off x="1295256" y="5636350"/>
                    <a:ext cx="1" cy="54636"/>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7" name="Straight Connector 1056">
                    <a:extLst>
                      <a:ext uri="{FF2B5EF4-FFF2-40B4-BE49-F238E27FC236}">
                        <a16:creationId xmlns:a16="http://schemas.microsoft.com/office/drawing/2014/main" id="{A988467E-38FE-4EED-A5B3-83B97BA85E9D}"/>
                      </a:ext>
                    </a:extLst>
                  </p:cNvPr>
                  <p:cNvCxnSpPr>
                    <a:cxnSpLocks/>
                  </p:cNvCxnSpPr>
                  <p:nvPr/>
                </p:nvCxnSpPr>
                <p:spPr>
                  <a:xfrm>
                    <a:off x="1846347" y="5636350"/>
                    <a:ext cx="1" cy="54636"/>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8" name="Straight Connector 1057">
                    <a:extLst>
                      <a:ext uri="{FF2B5EF4-FFF2-40B4-BE49-F238E27FC236}">
                        <a16:creationId xmlns:a16="http://schemas.microsoft.com/office/drawing/2014/main" id="{5A161E94-D711-466A-8BBD-9A71D34D7062}"/>
                      </a:ext>
                    </a:extLst>
                  </p:cNvPr>
                  <p:cNvCxnSpPr>
                    <a:cxnSpLocks/>
                  </p:cNvCxnSpPr>
                  <p:nvPr/>
                </p:nvCxnSpPr>
                <p:spPr>
                  <a:xfrm>
                    <a:off x="2397438" y="5636350"/>
                    <a:ext cx="1" cy="54636"/>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9" name="Straight Connector 1058">
                    <a:extLst>
                      <a:ext uri="{FF2B5EF4-FFF2-40B4-BE49-F238E27FC236}">
                        <a16:creationId xmlns:a16="http://schemas.microsoft.com/office/drawing/2014/main" id="{A7167BF5-92EA-4480-9292-02228C1D245A}"/>
                      </a:ext>
                    </a:extLst>
                  </p:cNvPr>
                  <p:cNvCxnSpPr>
                    <a:cxnSpLocks/>
                  </p:cNvCxnSpPr>
                  <p:nvPr/>
                </p:nvCxnSpPr>
                <p:spPr>
                  <a:xfrm>
                    <a:off x="2948529" y="5636350"/>
                    <a:ext cx="1" cy="54636"/>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0" name="Straight Connector 1059">
                    <a:extLst>
                      <a:ext uri="{FF2B5EF4-FFF2-40B4-BE49-F238E27FC236}">
                        <a16:creationId xmlns:a16="http://schemas.microsoft.com/office/drawing/2014/main" id="{5CEEFB3D-6632-4979-9491-02330EB593F1}"/>
                      </a:ext>
                    </a:extLst>
                  </p:cNvPr>
                  <p:cNvCxnSpPr>
                    <a:cxnSpLocks/>
                  </p:cNvCxnSpPr>
                  <p:nvPr/>
                </p:nvCxnSpPr>
                <p:spPr>
                  <a:xfrm>
                    <a:off x="744165" y="5636350"/>
                    <a:ext cx="1" cy="54636"/>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839" name="Group 838">
                <a:extLst>
                  <a:ext uri="{FF2B5EF4-FFF2-40B4-BE49-F238E27FC236}">
                    <a16:creationId xmlns:a16="http://schemas.microsoft.com/office/drawing/2014/main" id="{06699D4F-F530-46F7-9237-1AD79B30F426}"/>
                  </a:ext>
                </a:extLst>
              </p:cNvPr>
              <p:cNvGrpSpPr/>
              <p:nvPr/>
            </p:nvGrpSpPr>
            <p:grpSpPr>
              <a:xfrm>
                <a:off x="626305" y="4221007"/>
                <a:ext cx="54000" cy="1136852"/>
                <a:chOff x="626305" y="2041660"/>
                <a:chExt cx="54000" cy="1023510"/>
              </a:xfrm>
            </p:grpSpPr>
            <p:cxnSp>
              <p:nvCxnSpPr>
                <p:cNvPr id="1040" name="Straight Connector 1039">
                  <a:extLst>
                    <a:ext uri="{FF2B5EF4-FFF2-40B4-BE49-F238E27FC236}">
                      <a16:creationId xmlns:a16="http://schemas.microsoft.com/office/drawing/2014/main" id="{A6FC9515-04AA-492B-BA76-8279811C9C0A}"/>
                    </a:ext>
                  </a:extLst>
                </p:cNvPr>
                <p:cNvCxnSpPr/>
                <p:nvPr/>
              </p:nvCxnSpPr>
              <p:spPr>
                <a:xfrm rot="5400000">
                  <a:off x="653305" y="2533696"/>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1" name="Straight Connector 1040">
                  <a:extLst>
                    <a:ext uri="{FF2B5EF4-FFF2-40B4-BE49-F238E27FC236}">
                      <a16:creationId xmlns:a16="http://schemas.microsoft.com/office/drawing/2014/main" id="{0D2D7916-CB1C-49DC-997F-95B4856BE3AD}"/>
                    </a:ext>
                  </a:extLst>
                </p:cNvPr>
                <p:cNvCxnSpPr/>
                <p:nvPr/>
              </p:nvCxnSpPr>
              <p:spPr>
                <a:xfrm rot="5400000">
                  <a:off x="653305" y="2274178"/>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2" name="Straight Connector 1041">
                  <a:extLst>
                    <a:ext uri="{FF2B5EF4-FFF2-40B4-BE49-F238E27FC236}">
                      <a16:creationId xmlns:a16="http://schemas.microsoft.com/office/drawing/2014/main" id="{295B358F-FB3C-4256-8222-979E243429CA}"/>
                    </a:ext>
                  </a:extLst>
                </p:cNvPr>
                <p:cNvCxnSpPr/>
                <p:nvPr/>
              </p:nvCxnSpPr>
              <p:spPr>
                <a:xfrm rot="5400000">
                  <a:off x="653305" y="2793214"/>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6" name="Straight Connector 1045">
                  <a:extLst>
                    <a:ext uri="{FF2B5EF4-FFF2-40B4-BE49-F238E27FC236}">
                      <a16:creationId xmlns:a16="http://schemas.microsoft.com/office/drawing/2014/main" id="{EEE412F0-6B39-4C2C-ABFB-7F2BEF8D0388}"/>
                    </a:ext>
                  </a:extLst>
                </p:cNvPr>
                <p:cNvCxnSpPr/>
                <p:nvPr/>
              </p:nvCxnSpPr>
              <p:spPr>
                <a:xfrm rot="5400000">
                  <a:off x="653305" y="3038170"/>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7" name="Straight Connector 1046">
                  <a:extLst>
                    <a:ext uri="{FF2B5EF4-FFF2-40B4-BE49-F238E27FC236}">
                      <a16:creationId xmlns:a16="http://schemas.microsoft.com/office/drawing/2014/main" id="{1036D84A-CF8E-4DCE-9BD0-33CB3E3A8D2E}"/>
                    </a:ext>
                  </a:extLst>
                </p:cNvPr>
                <p:cNvCxnSpPr>
                  <a:cxnSpLocks/>
                </p:cNvCxnSpPr>
                <p:nvPr/>
              </p:nvCxnSpPr>
              <p:spPr>
                <a:xfrm rot="5400000">
                  <a:off x="653305" y="2014660"/>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42" name="Group 841">
                <a:extLst>
                  <a:ext uri="{FF2B5EF4-FFF2-40B4-BE49-F238E27FC236}">
                    <a16:creationId xmlns:a16="http://schemas.microsoft.com/office/drawing/2014/main" id="{782F2309-196B-4810-9726-8B8FAFEFA893}"/>
                  </a:ext>
                </a:extLst>
              </p:cNvPr>
              <p:cNvGrpSpPr/>
              <p:nvPr/>
            </p:nvGrpSpPr>
            <p:grpSpPr>
              <a:xfrm>
                <a:off x="2130947" y="5209652"/>
                <a:ext cx="76508" cy="97665"/>
                <a:chOff x="4059939" y="3018509"/>
                <a:chExt cx="76508" cy="247949"/>
              </a:xfrm>
            </p:grpSpPr>
            <p:cxnSp>
              <p:nvCxnSpPr>
                <p:cNvPr id="1037" name="Straight Connector 1036">
                  <a:extLst>
                    <a:ext uri="{FF2B5EF4-FFF2-40B4-BE49-F238E27FC236}">
                      <a16:creationId xmlns:a16="http://schemas.microsoft.com/office/drawing/2014/main" id="{228AC74A-117C-48E0-A21C-349A8902BADA}"/>
                    </a:ext>
                  </a:extLst>
                </p:cNvPr>
                <p:cNvCxnSpPr/>
                <p:nvPr/>
              </p:nvCxnSpPr>
              <p:spPr>
                <a:xfrm rot="16200000" flipH="1">
                  <a:off x="3974275"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8" name="Straight Connector 1037">
                  <a:extLst>
                    <a:ext uri="{FF2B5EF4-FFF2-40B4-BE49-F238E27FC236}">
                      <a16:creationId xmlns:a16="http://schemas.microsoft.com/office/drawing/2014/main" id="{5A153567-FD0E-4288-8E03-32B8D7BC899F}"/>
                    </a:ext>
                  </a:extLst>
                </p:cNvPr>
                <p:cNvCxnSpPr/>
                <p:nvPr/>
              </p:nvCxnSpPr>
              <p:spPr>
                <a:xfrm rot="16200000">
                  <a:off x="4098193"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9" name="Straight Connector 1038">
                  <a:extLst>
                    <a:ext uri="{FF2B5EF4-FFF2-40B4-BE49-F238E27FC236}">
                      <a16:creationId xmlns:a16="http://schemas.microsoft.com/office/drawing/2014/main" id="{CA566909-F946-422B-8189-AED095BFA299}"/>
                    </a:ext>
                  </a:extLst>
                </p:cNvPr>
                <p:cNvCxnSpPr/>
                <p:nvPr/>
              </p:nvCxnSpPr>
              <p:spPr>
                <a:xfrm rot="16200000">
                  <a:off x="4098193"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43" name="Diamond 842">
                <a:extLst>
                  <a:ext uri="{FF2B5EF4-FFF2-40B4-BE49-F238E27FC236}">
                    <a16:creationId xmlns:a16="http://schemas.microsoft.com/office/drawing/2014/main" id="{D18218BD-E987-43D5-A2F3-8DBC985B4FD5}"/>
                  </a:ext>
                </a:extLst>
              </p:cNvPr>
              <p:cNvSpPr/>
              <p:nvPr/>
            </p:nvSpPr>
            <p:spPr>
              <a:xfrm rot="18900000">
                <a:off x="2130947" y="5221002"/>
                <a:ext cx="76508" cy="75600"/>
              </a:xfrm>
              <a:prstGeom prst="diamond">
                <a:avLst/>
              </a:prstGeom>
              <a:solidFill>
                <a:schemeClr val="accent1"/>
              </a:solidFill>
              <a:ln w="12700" cap="sq">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844" name="Group 843">
                <a:extLst>
                  <a:ext uri="{FF2B5EF4-FFF2-40B4-BE49-F238E27FC236}">
                    <a16:creationId xmlns:a16="http://schemas.microsoft.com/office/drawing/2014/main" id="{72C3220A-8A7E-4A03-847C-7CF05F665C08}"/>
                  </a:ext>
                </a:extLst>
              </p:cNvPr>
              <p:cNvGrpSpPr/>
              <p:nvPr/>
            </p:nvGrpSpPr>
            <p:grpSpPr>
              <a:xfrm>
                <a:off x="2074384" y="4503203"/>
                <a:ext cx="76508" cy="87516"/>
                <a:chOff x="3952814" y="3018509"/>
                <a:chExt cx="76508" cy="247949"/>
              </a:xfrm>
              <a:effectLst/>
            </p:grpSpPr>
            <p:cxnSp>
              <p:nvCxnSpPr>
                <p:cNvPr id="1034" name="Straight Connector 1033">
                  <a:extLst>
                    <a:ext uri="{FF2B5EF4-FFF2-40B4-BE49-F238E27FC236}">
                      <a16:creationId xmlns:a16="http://schemas.microsoft.com/office/drawing/2014/main" id="{AABF655B-FFA2-47EE-8B2F-CC526F3EC057}"/>
                    </a:ext>
                  </a:extLst>
                </p:cNvPr>
                <p:cNvCxnSpPr/>
                <p:nvPr/>
              </p:nvCxnSpPr>
              <p:spPr>
                <a:xfrm rot="16200000" flipH="1">
                  <a:off x="3867150"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5" name="Straight Connector 1034">
                  <a:extLst>
                    <a:ext uri="{FF2B5EF4-FFF2-40B4-BE49-F238E27FC236}">
                      <a16:creationId xmlns:a16="http://schemas.microsoft.com/office/drawing/2014/main" id="{A97591B8-49DE-4166-8CDF-C3C230DAB79B}"/>
                    </a:ext>
                  </a:extLst>
                </p:cNvPr>
                <p:cNvCxnSpPr/>
                <p:nvPr/>
              </p:nvCxnSpPr>
              <p:spPr>
                <a:xfrm rot="16200000">
                  <a:off x="3991068"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6" name="Straight Connector 1035">
                  <a:extLst>
                    <a:ext uri="{FF2B5EF4-FFF2-40B4-BE49-F238E27FC236}">
                      <a16:creationId xmlns:a16="http://schemas.microsoft.com/office/drawing/2014/main" id="{35EE87B5-CC59-4F05-BB5F-C12698C9BF12}"/>
                    </a:ext>
                  </a:extLst>
                </p:cNvPr>
                <p:cNvCxnSpPr/>
                <p:nvPr/>
              </p:nvCxnSpPr>
              <p:spPr>
                <a:xfrm rot="16200000">
                  <a:off x="3991068"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45" name="Oval 844">
                <a:extLst>
                  <a:ext uri="{FF2B5EF4-FFF2-40B4-BE49-F238E27FC236}">
                    <a16:creationId xmlns:a16="http://schemas.microsoft.com/office/drawing/2014/main" id="{31730F96-6745-466C-8979-AB6B803108B7}"/>
                  </a:ext>
                </a:extLst>
              </p:cNvPr>
              <p:cNvSpPr/>
              <p:nvPr/>
            </p:nvSpPr>
            <p:spPr>
              <a:xfrm rot="16200000">
                <a:off x="2076638" y="4513389"/>
                <a:ext cx="72000" cy="72000"/>
              </a:xfrm>
              <a:prstGeom prst="ellipse">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846" name="Group 845">
                <a:extLst>
                  <a:ext uri="{FF2B5EF4-FFF2-40B4-BE49-F238E27FC236}">
                    <a16:creationId xmlns:a16="http://schemas.microsoft.com/office/drawing/2014/main" id="{9514D2F3-2E10-4950-A6BB-C99E705D9500}"/>
                  </a:ext>
                </a:extLst>
              </p:cNvPr>
              <p:cNvGrpSpPr/>
              <p:nvPr/>
            </p:nvGrpSpPr>
            <p:grpSpPr>
              <a:xfrm>
                <a:off x="2931052" y="5162703"/>
                <a:ext cx="76508" cy="90825"/>
                <a:chOff x="4059939" y="3018509"/>
                <a:chExt cx="76508" cy="247949"/>
              </a:xfrm>
            </p:grpSpPr>
            <p:cxnSp>
              <p:nvCxnSpPr>
                <p:cNvPr id="1029" name="Straight Connector 1028">
                  <a:extLst>
                    <a:ext uri="{FF2B5EF4-FFF2-40B4-BE49-F238E27FC236}">
                      <a16:creationId xmlns:a16="http://schemas.microsoft.com/office/drawing/2014/main" id="{EE9B71B6-B49C-4D67-8AEB-D9D4952A099D}"/>
                    </a:ext>
                  </a:extLst>
                </p:cNvPr>
                <p:cNvCxnSpPr/>
                <p:nvPr/>
              </p:nvCxnSpPr>
              <p:spPr>
                <a:xfrm rot="16200000" flipH="1">
                  <a:off x="3974275"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0" name="Straight Connector 1029">
                  <a:extLst>
                    <a:ext uri="{FF2B5EF4-FFF2-40B4-BE49-F238E27FC236}">
                      <a16:creationId xmlns:a16="http://schemas.microsoft.com/office/drawing/2014/main" id="{859F800D-705A-49A5-A112-1D4BC71333B8}"/>
                    </a:ext>
                  </a:extLst>
                </p:cNvPr>
                <p:cNvCxnSpPr/>
                <p:nvPr/>
              </p:nvCxnSpPr>
              <p:spPr>
                <a:xfrm rot="16200000">
                  <a:off x="4098193"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1" name="Straight Connector 1030">
                  <a:extLst>
                    <a:ext uri="{FF2B5EF4-FFF2-40B4-BE49-F238E27FC236}">
                      <a16:creationId xmlns:a16="http://schemas.microsoft.com/office/drawing/2014/main" id="{945B7293-3CE7-4ACC-BA19-48548D2C6C78}"/>
                    </a:ext>
                  </a:extLst>
                </p:cNvPr>
                <p:cNvCxnSpPr/>
                <p:nvPr/>
              </p:nvCxnSpPr>
              <p:spPr>
                <a:xfrm rot="16200000">
                  <a:off x="4098193"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47" name="Diamond 846">
                <a:extLst>
                  <a:ext uri="{FF2B5EF4-FFF2-40B4-BE49-F238E27FC236}">
                    <a16:creationId xmlns:a16="http://schemas.microsoft.com/office/drawing/2014/main" id="{72BB0944-DDBA-4153-919E-CE07ACB8F8A6}"/>
                  </a:ext>
                </a:extLst>
              </p:cNvPr>
              <p:cNvSpPr/>
              <p:nvPr/>
            </p:nvSpPr>
            <p:spPr>
              <a:xfrm rot="18900000">
                <a:off x="2931054" y="5171486"/>
                <a:ext cx="76508" cy="75600"/>
              </a:xfrm>
              <a:prstGeom prst="diamond">
                <a:avLst/>
              </a:prstGeom>
              <a:solidFill>
                <a:schemeClr val="accent1"/>
              </a:solidFill>
              <a:ln w="12700" cap="sq">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848" name="Group 847">
                <a:extLst>
                  <a:ext uri="{FF2B5EF4-FFF2-40B4-BE49-F238E27FC236}">
                    <a16:creationId xmlns:a16="http://schemas.microsoft.com/office/drawing/2014/main" id="{85161871-B731-4041-B975-69E4841BD2E2}"/>
                  </a:ext>
                </a:extLst>
              </p:cNvPr>
              <p:cNvGrpSpPr/>
              <p:nvPr/>
            </p:nvGrpSpPr>
            <p:grpSpPr>
              <a:xfrm>
                <a:off x="2874488" y="4482562"/>
                <a:ext cx="76508" cy="97747"/>
                <a:chOff x="3952814" y="3018509"/>
                <a:chExt cx="76508" cy="247949"/>
              </a:xfrm>
              <a:effectLst/>
            </p:grpSpPr>
            <p:cxnSp>
              <p:nvCxnSpPr>
                <p:cNvPr id="1026" name="Straight Connector 1025">
                  <a:extLst>
                    <a:ext uri="{FF2B5EF4-FFF2-40B4-BE49-F238E27FC236}">
                      <a16:creationId xmlns:a16="http://schemas.microsoft.com/office/drawing/2014/main" id="{F1C1968E-7C34-4A11-8D2A-5D5F7591A451}"/>
                    </a:ext>
                  </a:extLst>
                </p:cNvPr>
                <p:cNvCxnSpPr/>
                <p:nvPr/>
              </p:nvCxnSpPr>
              <p:spPr>
                <a:xfrm rot="16200000" flipH="1">
                  <a:off x="3867150"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7" name="Straight Connector 1026">
                  <a:extLst>
                    <a:ext uri="{FF2B5EF4-FFF2-40B4-BE49-F238E27FC236}">
                      <a16:creationId xmlns:a16="http://schemas.microsoft.com/office/drawing/2014/main" id="{FC3DE3B4-D8A0-498D-97D3-C4004600F72B}"/>
                    </a:ext>
                  </a:extLst>
                </p:cNvPr>
                <p:cNvCxnSpPr/>
                <p:nvPr/>
              </p:nvCxnSpPr>
              <p:spPr>
                <a:xfrm rot="16200000">
                  <a:off x="3991068"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8" name="Straight Connector 1027">
                  <a:extLst>
                    <a:ext uri="{FF2B5EF4-FFF2-40B4-BE49-F238E27FC236}">
                      <a16:creationId xmlns:a16="http://schemas.microsoft.com/office/drawing/2014/main" id="{E6E21D7A-549F-42DD-A5CD-432784A7C972}"/>
                    </a:ext>
                  </a:extLst>
                </p:cNvPr>
                <p:cNvCxnSpPr/>
                <p:nvPr/>
              </p:nvCxnSpPr>
              <p:spPr>
                <a:xfrm rot="16200000">
                  <a:off x="3991068"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49" name="Oval 848">
                <a:extLst>
                  <a:ext uri="{FF2B5EF4-FFF2-40B4-BE49-F238E27FC236}">
                    <a16:creationId xmlns:a16="http://schemas.microsoft.com/office/drawing/2014/main" id="{0A86D4C0-0968-44B9-B5D5-A812D48FC297}"/>
                  </a:ext>
                </a:extLst>
              </p:cNvPr>
              <p:cNvSpPr/>
              <p:nvPr/>
            </p:nvSpPr>
            <p:spPr>
              <a:xfrm rot="16200000">
                <a:off x="2876742" y="4495435"/>
                <a:ext cx="72000" cy="72000"/>
              </a:xfrm>
              <a:prstGeom prst="ellipse">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850" name="Group 849">
                <a:extLst>
                  <a:ext uri="{FF2B5EF4-FFF2-40B4-BE49-F238E27FC236}">
                    <a16:creationId xmlns:a16="http://schemas.microsoft.com/office/drawing/2014/main" id="{ED79326A-2A7F-4479-96DD-17C8732C0A58}"/>
                  </a:ext>
                </a:extLst>
              </p:cNvPr>
              <p:cNvGrpSpPr/>
              <p:nvPr/>
            </p:nvGrpSpPr>
            <p:grpSpPr>
              <a:xfrm>
                <a:off x="1114949" y="5164733"/>
                <a:ext cx="76508" cy="83976"/>
                <a:chOff x="4059939" y="3018509"/>
                <a:chExt cx="76508" cy="247949"/>
              </a:xfrm>
            </p:grpSpPr>
            <p:cxnSp>
              <p:nvCxnSpPr>
                <p:cNvPr id="1023" name="Straight Connector 1022">
                  <a:extLst>
                    <a:ext uri="{FF2B5EF4-FFF2-40B4-BE49-F238E27FC236}">
                      <a16:creationId xmlns:a16="http://schemas.microsoft.com/office/drawing/2014/main" id="{58263EDE-DCF5-4B2D-B95E-30FD8C8620C3}"/>
                    </a:ext>
                  </a:extLst>
                </p:cNvPr>
                <p:cNvCxnSpPr/>
                <p:nvPr/>
              </p:nvCxnSpPr>
              <p:spPr>
                <a:xfrm rot="16200000" flipH="1">
                  <a:off x="3974275"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4" name="Straight Connector 1023">
                  <a:extLst>
                    <a:ext uri="{FF2B5EF4-FFF2-40B4-BE49-F238E27FC236}">
                      <a16:creationId xmlns:a16="http://schemas.microsoft.com/office/drawing/2014/main" id="{8EE58575-CE29-445A-A1CE-0255B380DB9F}"/>
                    </a:ext>
                  </a:extLst>
                </p:cNvPr>
                <p:cNvCxnSpPr/>
                <p:nvPr/>
              </p:nvCxnSpPr>
              <p:spPr>
                <a:xfrm rot="16200000">
                  <a:off x="4098193"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5" name="Straight Connector 1024">
                  <a:extLst>
                    <a:ext uri="{FF2B5EF4-FFF2-40B4-BE49-F238E27FC236}">
                      <a16:creationId xmlns:a16="http://schemas.microsoft.com/office/drawing/2014/main" id="{D0AD5CC0-7F6B-4182-BDBE-4FC7B845D11B}"/>
                    </a:ext>
                  </a:extLst>
                </p:cNvPr>
                <p:cNvCxnSpPr/>
                <p:nvPr/>
              </p:nvCxnSpPr>
              <p:spPr>
                <a:xfrm rot="16200000">
                  <a:off x="4098193"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51" name="Diamond 850">
                <a:extLst>
                  <a:ext uri="{FF2B5EF4-FFF2-40B4-BE49-F238E27FC236}">
                    <a16:creationId xmlns:a16="http://schemas.microsoft.com/office/drawing/2014/main" id="{E04CEA13-B128-4FBC-81E2-CCEC7C758781}"/>
                  </a:ext>
                </a:extLst>
              </p:cNvPr>
              <p:cNvSpPr/>
              <p:nvPr/>
            </p:nvSpPr>
            <p:spPr>
              <a:xfrm rot="18900000">
                <a:off x="1114950" y="5168921"/>
                <a:ext cx="76508" cy="75600"/>
              </a:xfrm>
              <a:prstGeom prst="diamond">
                <a:avLst/>
              </a:prstGeom>
              <a:solidFill>
                <a:schemeClr val="accent1"/>
              </a:solidFill>
              <a:ln w="12700" cap="sq">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852" name="Group 851">
                <a:extLst>
                  <a:ext uri="{FF2B5EF4-FFF2-40B4-BE49-F238E27FC236}">
                    <a16:creationId xmlns:a16="http://schemas.microsoft.com/office/drawing/2014/main" id="{09123952-66A3-4755-82BE-5E7B6A41907F}"/>
                  </a:ext>
                </a:extLst>
              </p:cNvPr>
              <p:cNvGrpSpPr/>
              <p:nvPr/>
            </p:nvGrpSpPr>
            <p:grpSpPr>
              <a:xfrm>
                <a:off x="1058386" y="4507395"/>
                <a:ext cx="76508" cy="95470"/>
                <a:chOff x="3952814" y="3018509"/>
                <a:chExt cx="76508" cy="247949"/>
              </a:xfrm>
              <a:effectLst/>
            </p:grpSpPr>
            <p:cxnSp>
              <p:nvCxnSpPr>
                <p:cNvPr id="1018" name="Straight Connector 1017">
                  <a:extLst>
                    <a:ext uri="{FF2B5EF4-FFF2-40B4-BE49-F238E27FC236}">
                      <a16:creationId xmlns:a16="http://schemas.microsoft.com/office/drawing/2014/main" id="{2F607A5A-6642-4DB3-8789-33CA475A1217}"/>
                    </a:ext>
                  </a:extLst>
                </p:cNvPr>
                <p:cNvCxnSpPr/>
                <p:nvPr/>
              </p:nvCxnSpPr>
              <p:spPr>
                <a:xfrm rot="16200000" flipH="1">
                  <a:off x="3867150"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9" name="Straight Connector 1018">
                  <a:extLst>
                    <a:ext uri="{FF2B5EF4-FFF2-40B4-BE49-F238E27FC236}">
                      <a16:creationId xmlns:a16="http://schemas.microsoft.com/office/drawing/2014/main" id="{DD0D2440-3CC4-451D-AB19-45D4F8D6EDDE}"/>
                    </a:ext>
                  </a:extLst>
                </p:cNvPr>
                <p:cNvCxnSpPr/>
                <p:nvPr/>
              </p:nvCxnSpPr>
              <p:spPr>
                <a:xfrm rot="16200000">
                  <a:off x="3991068"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1" name="Straight Connector 1020">
                  <a:extLst>
                    <a:ext uri="{FF2B5EF4-FFF2-40B4-BE49-F238E27FC236}">
                      <a16:creationId xmlns:a16="http://schemas.microsoft.com/office/drawing/2014/main" id="{B260E8E0-C626-48FC-9A73-9BF6E9926109}"/>
                    </a:ext>
                  </a:extLst>
                </p:cNvPr>
                <p:cNvCxnSpPr/>
                <p:nvPr/>
              </p:nvCxnSpPr>
              <p:spPr>
                <a:xfrm rot="16200000">
                  <a:off x="3991068"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53" name="Oval 852">
                <a:extLst>
                  <a:ext uri="{FF2B5EF4-FFF2-40B4-BE49-F238E27FC236}">
                    <a16:creationId xmlns:a16="http://schemas.microsoft.com/office/drawing/2014/main" id="{AB61CD42-EA8C-4943-9A57-9355003241CA}"/>
                  </a:ext>
                </a:extLst>
              </p:cNvPr>
              <p:cNvSpPr/>
              <p:nvPr/>
            </p:nvSpPr>
            <p:spPr>
              <a:xfrm rot="16200000">
                <a:off x="1060640" y="4520538"/>
                <a:ext cx="72000" cy="72000"/>
              </a:xfrm>
              <a:prstGeom prst="ellipse">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854" name="Group 853">
                <a:extLst>
                  <a:ext uri="{FF2B5EF4-FFF2-40B4-BE49-F238E27FC236}">
                    <a16:creationId xmlns:a16="http://schemas.microsoft.com/office/drawing/2014/main" id="{86E0F306-6F7C-4069-9068-CD9C58213A8F}"/>
                  </a:ext>
                </a:extLst>
              </p:cNvPr>
              <p:cNvGrpSpPr/>
              <p:nvPr/>
            </p:nvGrpSpPr>
            <p:grpSpPr>
              <a:xfrm>
                <a:off x="743476" y="4546345"/>
                <a:ext cx="76508" cy="94692"/>
                <a:chOff x="4059939" y="3018509"/>
                <a:chExt cx="76508" cy="247949"/>
              </a:xfrm>
            </p:grpSpPr>
            <p:cxnSp>
              <p:nvCxnSpPr>
                <p:cNvPr id="988" name="Straight Connector 987">
                  <a:extLst>
                    <a:ext uri="{FF2B5EF4-FFF2-40B4-BE49-F238E27FC236}">
                      <a16:creationId xmlns:a16="http://schemas.microsoft.com/office/drawing/2014/main" id="{01FF98CB-F6EE-405D-88B0-7362AB843A8E}"/>
                    </a:ext>
                  </a:extLst>
                </p:cNvPr>
                <p:cNvCxnSpPr/>
                <p:nvPr/>
              </p:nvCxnSpPr>
              <p:spPr>
                <a:xfrm rot="16200000" flipH="1">
                  <a:off x="3974275"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6" name="Straight Connector 1015">
                  <a:extLst>
                    <a:ext uri="{FF2B5EF4-FFF2-40B4-BE49-F238E27FC236}">
                      <a16:creationId xmlns:a16="http://schemas.microsoft.com/office/drawing/2014/main" id="{2DBB6CE7-88B1-4DCC-9022-DA611AD51317}"/>
                    </a:ext>
                  </a:extLst>
                </p:cNvPr>
                <p:cNvCxnSpPr/>
                <p:nvPr/>
              </p:nvCxnSpPr>
              <p:spPr>
                <a:xfrm rot="16200000">
                  <a:off x="4098193"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7" name="Straight Connector 1016">
                  <a:extLst>
                    <a:ext uri="{FF2B5EF4-FFF2-40B4-BE49-F238E27FC236}">
                      <a16:creationId xmlns:a16="http://schemas.microsoft.com/office/drawing/2014/main" id="{A466B213-DB7D-4318-8006-88FCBD64F52F}"/>
                    </a:ext>
                  </a:extLst>
                </p:cNvPr>
                <p:cNvCxnSpPr/>
                <p:nvPr/>
              </p:nvCxnSpPr>
              <p:spPr>
                <a:xfrm rot="16200000">
                  <a:off x="4098193"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55" name="Diamond 854">
                <a:extLst>
                  <a:ext uri="{FF2B5EF4-FFF2-40B4-BE49-F238E27FC236}">
                    <a16:creationId xmlns:a16="http://schemas.microsoft.com/office/drawing/2014/main" id="{190D97A5-59E6-4281-82AA-5492E2A3F8F7}"/>
                  </a:ext>
                </a:extLst>
              </p:cNvPr>
              <p:cNvSpPr/>
              <p:nvPr/>
            </p:nvSpPr>
            <p:spPr>
              <a:xfrm rot="18900000">
                <a:off x="743476" y="4557232"/>
                <a:ext cx="76508" cy="75600"/>
              </a:xfrm>
              <a:prstGeom prst="diamond">
                <a:avLst/>
              </a:prstGeom>
              <a:solidFill>
                <a:schemeClr val="accent2"/>
              </a:solidFill>
              <a:ln w="12700" cap="sq">
                <a:solidFill>
                  <a:schemeClr val="accent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856" name="Group 855">
                <a:extLst>
                  <a:ext uri="{FF2B5EF4-FFF2-40B4-BE49-F238E27FC236}">
                    <a16:creationId xmlns:a16="http://schemas.microsoft.com/office/drawing/2014/main" id="{F8654B9E-5720-4E03-8EF3-3B016CCFDFD8}"/>
                  </a:ext>
                </a:extLst>
              </p:cNvPr>
              <p:cNvGrpSpPr/>
              <p:nvPr/>
            </p:nvGrpSpPr>
            <p:grpSpPr>
              <a:xfrm>
                <a:off x="686914" y="4540796"/>
                <a:ext cx="76508" cy="89831"/>
                <a:chOff x="3952814" y="1122842"/>
                <a:chExt cx="76508" cy="97589"/>
              </a:xfrm>
              <a:effectLst/>
            </p:grpSpPr>
            <p:cxnSp>
              <p:nvCxnSpPr>
                <p:cNvPr id="888" name="Straight Connector 887">
                  <a:extLst>
                    <a:ext uri="{FF2B5EF4-FFF2-40B4-BE49-F238E27FC236}">
                      <a16:creationId xmlns:a16="http://schemas.microsoft.com/office/drawing/2014/main" id="{03E176B8-5893-4E0C-B09C-FA77E35BA601}"/>
                    </a:ext>
                  </a:extLst>
                </p:cNvPr>
                <p:cNvCxnSpPr/>
                <p:nvPr/>
              </p:nvCxnSpPr>
              <p:spPr>
                <a:xfrm rot="16200000" flipH="1">
                  <a:off x="3944769" y="1174132"/>
                  <a:ext cx="9259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1" name="Straight Connector 890">
                  <a:extLst>
                    <a:ext uri="{FF2B5EF4-FFF2-40B4-BE49-F238E27FC236}">
                      <a16:creationId xmlns:a16="http://schemas.microsoft.com/office/drawing/2014/main" id="{CEB75421-62DE-424B-B666-B778FF5FD56F}"/>
                    </a:ext>
                  </a:extLst>
                </p:cNvPr>
                <p:cNvCxnSpPr/>
                <p:nvPr/>
              </p:nvCxnSpPr>
              <p:spPr>
                <a:xfrm rot="16200000">
                  <a:off x="3991068" y="1182177"/>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2" name="Straight Connector 901">
                  <a:extLst>
                    <a:ext uri="{FF2B5EF4-FFF2-40B4-BE49-F238E27FC236}">
                      <a16:creationId xmlns:a16="http://schemas.microsoft.com/office/drawing/2014/main" id="{E5571565-5001-4BEB-9745-B0C47E049462}"/>
                    </a:ext>
                  </a:extLst>
                </p:cNvPr>
                <p:cNvCxnSpPr/>
                <p:nvPr/>
              </p:nvCxnSpPr>
              <p:spPr>
                <a:xfrm rot="16200000">
                  <a:off x="3991068" y="1084588"/>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87" name="Oval 886">
                <a:extLst>
                  <a:ext uri="{FF2B5EF4-FFF2-40B4-BE49-F238E27FC236}">
                    <a16:creationId xmlns:a16="http://schemas.microsoft.com/office/drawing/2014/main" id="{CF14AD5B-8A8D-4727-AA0C-4F8A7BCD534D}"/>
                  </a:ext>
                </a:extLst>
              </p:cNvPr>
              <p:cNvSpPr/>
              <p:nvPr/>
            </p:nvSpPr>
            <p:spPr>
              <a:xfrm rot="16200000">
                <a:off x="689168" y="4549711"/>
                <a:ext cx="72000" cy="72000"/>
              </a:xfrm>
              <a:prstGeom prst="ellipse">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grpSp>
          <p:nvGrpSpPr>
            <p:cNvPr id="433" name="Group 432">
              <a:extLst>
                <a:ext uri="{FF2B5EF4-FFF2-40B4-BE49-F238E27FC236}">
                  <a16:creationId xmlns:a16="http://schemas.microsoft.com/office/drawing/2014/main" id="{950F0F6E-F4CF-4CEB-B7A0-6B6D1699E633}"/>
                </a:ext>
              </a:extLst>
            </p:cNvPr>
            <p:cNvGrpSpPr/>
            <p:nvPr/>
          </p:nvGrpSpPr>
          <p:grpSpPr>
            <a:xfrm>
              <a:off x="179378" y="1975036"/>
              <a:ext cx="2883394" cy="1778166"/>
              <a:chOff x="225760" y="2090050"/>
              <a:chExt cx="2883394" cy="1778166"/>
            </a:xfrm>
          </p:grpSpPr>
          <p:sp>
            <p:nvSpPr>
              <p:cNvPr id="722" name="TextBox 721">
                <a:extLst>
                  <a:ext uri="{FF2B5EF4-FFF2-40B4-BE49-F238E27FC236}">
                    <a16:creationId xmlns:a16="http://schemas.microsoft.com/office/drawing/2014/main" id="{C6EC7F21-BF71-4488-BFA0-C750514997DA}"/>
                  </a:ext>
                </a:extLst>
              </p:cNvPr>
              <p:cNvSpPr txBox="1"/>
              <p:nvPr/>
            </p:nvSpPr>
            <p:spPr>
              <a:xfrm>
                <a:off x="589220" y="3591217"/>
                <a:ext cx="2397701"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72727"/>
                    </a:solidFill>
                    <a:effectLst/>
                    <a:uLnTx/>
                    <a:uFillTx/>
                    <a:latin typeface="Poppins Light"/>
                    <a:ea typeface="+mn-ea"/>
                    <a:cs typeface="+mn-cs"/>
                  </a:rPr>
                  <a:t>Months from randomisation</a:t>
                </a:r>
              </a:p>
            </p:txBody>
          </p:sp>
          <p:grpSp>
            <p:nvGrpSpPr>
              <p:cNvPr id="723" name="Group 722">
                <a:extLst>
                  <a:ext uri="{FF2B5EF4-FFF2-40B4-BE49-F238E27FC236}">
                    <a16:creationId xmlns:a16="http://schemas.microsoft.com/office/drawing/2014/main" id="{76967D06-3475-4103-AC3C-B1819218839B}"/>
                  </a:ext>
                </a:extLst>
              </p:cNvPr>
              <p:cNvGrpSpPr/>
              <p:nvPr/>
            </p:nvGrpSpPr>
            <p:grpSpPr>
              <a:xfrm>
                <a:off x="448681" y="2090050"/>
                <a:ext cx="144270" cy="1339628"/>
                <a:chOff x="448681" y="1954864"/>
                <a:chExt cx="144270" cy="1206069"/>
              </a:xfrm>
            </p:grpSpPr>
            <p:sp>
              <p:nvSpPr>
                <p:cNvPr id="784" name="TextBox 783">
                  <a:extLst>
                    <a:ext uri="{FF2B5EF4-FFF2-40B4-BE49-F238E27FC236}">
                      <a16:creationId xmlns:a16="http://schemas.microsoft.com/office/drawing/2014/main" id="{C6285264-2B1F-4EA0-B02B-0A0FAF4403E5}"/>
                    </a:ext>
                  </a:extLst>
                </p:cNvPr>
                <p:cNvSpPr txBox="1"/>
                <p:nvPr/>
              </p:nvSpPr>
              <p:spPr>
                <a:xfrm>
                  <a:off x="448681" y="2991656"/>
                  <a:ext cx="144270" cy="169277"/>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12</a:t>
                  </a:r>
                </a:p>
              </p:txBody>
            </p:sp>
            <p:sp>
              <p:nvSpPr>
                <p:cNvPr id="785" name="TextBox 784">
                  <a:extLst>
                    <a:ext uri="{FF2B5EF4-FFF2-40B4-BE49-F238E27FC236}">
                      <a16:creationId xmlns:a16="http://schemas.microsoft.com/office/drawing/2014/main" id="{06A78FE5-CBBC-4D59-A1BC-81E55D22D1C7}"/>
                    </a:ext>
                  </a:extLst>
                </p:cNvPr>
                <p:cNvSpPr txBox="1"/>
                <p:nvPr/>
              </p:nvSpPr>
              <p:spPr>
                <a:xfrm>
                  <a:off x="448681" y="2732458"/>
                  <a:ext cx="144270" cy="169277"/>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14</a:t>
                  </a:r>
                </a:p>
              </p:txBody>
            </p:sp>
            <p:sp>
              <p:nvSpPr>
                <p:cNvPr id="786" name="TextBox 785">
                  <a:extLst>
                    <a:ext uri="{FF2B5EF4-FFF2-40B4-BE49-F238E27FC236}">
                      <a16:creationId xmlns:a16="http://schemas.microsoft.com/office/drawing/2014/main" id="{1B956D36-796E-4DA5-843A-B1D0E7D52228}"/>
                    </a:ext>
                  </a:extLst>
                </p:cNvPr>
                <p:cNvSpPr txBox="1"/>
                <p:nvPr/>
              </p:nvSpPr>
              <p:spPr>
                <a:xfrm>
                  <a:off x="448681" y="2473260"/>
                  <a:ext cx="144270" cy="169277"/>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16</a:t>
                  </a:r>
                </a:p>
              </p:txBody>
            </p:sp>
            <p:sp>
              <p:nvSpPr>
                <p:cNvPr id="787" name="TextBox 786">
                  <a:extLst>
                    <a:ext uri="{FF2B5EF4-FFF2-40B4-BE49-F238E27FC236}">
                      <a16:creationId xmlns:a16="http://schemas.microsoft.com/office/drawing/2014/main" id="{4C536DF3-94E3-479C-B311-CF526C1EC79F}"/>
                    </a:ext>
                  </a:extLst>
                </p:cNvPr>
                <p:cNvSpPr txBox="1"/>
                <p:nvPr/>
              </p:nvSpPr>
              <p:spPr>
                <a:xfrm>
                  <a:off x="448681" y="2214062"/>
                  <a:ext cx="144270" cy="169277"/>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18</a:t>
                  </a:r>
                </a:p>
              </p:txBody>
            </p:sp>
            <p:sp>
              <p:nvSpPr>
                <p:cNvPr id="788" name="TextBox 787">
                  <a:extLst>
                    <a:ext uri="{FF2B5EF4-FFF2-40B4-BE49-F238E27FC236}">
                      <a16:creationId xmlns:a16="http://schemas.microsoft.com/office/drawing/2014/main" id="{CB3F6BE2-5756-4AA2-812F-A010AC88FF36}"/>
                    </a:ext>
                  </a:extLst>
                </p:cNvPr>
                <p:cNvSpPr txBox="1"/>
                <p:nvPr/>
              </p:nvSpPr>
              <p:spPr>
                <a:xfrm>
                  <a:off x="448681" y="1954864"/>
                  <a:ext cx="144270" cy="169277"/>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20</a:t>
                  </a:r>
                </a:p>
              </p:txBody>
            </p:sp>
          </p:grpSp>
          <p:sp>
            <p:nvSpPr>
              <p:cNvPr id="724" name="TextBox 723">
                <a:extLst>
                  <a:ext uri="{FF2B5EF4-FFF2-40B4-BE49-F238E27FC236}">
                    <a16:creationId xmlns:a16="http://schemas.microsoft.com/office/drawing/2014/main" id="{1F8F9855-4A16-4FE7-8D23-F3B1297F9871}"/>
                  </a:ext>
                </a:extLst>
              </p:cNvPr>
              <p:cNvSpPr txBox="1"/>
              <p:nvPr/>
            </p:nvSpPr>
            <p:spPr>
              <a:xfrm rot="16200000">
                <a:off x="-266115" y="2678332"/>
                <a:ext cx="1153028" cy="169277"/>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272727"/>
                    </a:solidFill>
                    <a:effectLst/>
                    <a:uLnTx/>
                    <a:uFillTx/>
                    <a:latin typeface="Poppins Light"/>
                    <a:ea typeface="+mn-ea"/>
                    <a:cs typeface="+mn-cs"/>
                  </a:rPr>
                  <a:t>Testosterone (nmol/L)</a:t>
                </a:r>
              </a:p>
            </p:txBody>
          </p:sp>
          <p:sp>
            <p:nvSpPr>
              <p:cNvPr id="725" name="Freeform: Shape 724">
                <a:extLst>
                  <a:ext uri="{FF2B5EF4-FFF2-40B4-BE49-F238E27FC236}">
                    <a16:creationId xmlns:a16="http://schemas.microsoft.com/office/drawing/2014/main" id="{7D84A0E6-E30F-47D7-9019-57283FE38B7A}"/>
                  </a:ext>
                </a:extLst>
              </p:cNvPr>
              <p:cNvSpPr/>
              <p:nvPr/>
            </p:nvSpPr>
            <p:spPr>
              <a:xfrm>
                <a:off x="673480" y="2186458"/>
                <a:ext cx="2275049" cy="1231935"/>
              </a:xfrm>
              <a:custGeom>
                <a:avLst/>
                <a:gdLst>
                  <a:gd name="connsiteX0" fmla="*/ 0 w 2275049"/>
                  <a:gd name="connsiteY0" fmla="*/ 0 h 933564"/>
                  <a:gd name="connsiteX1" fmla="*/ 0 w 2275049"/>
                  <a:gd name="connsiteY1" fmla="*/ 933564 h 933564"/>
                  <a:gd name="connsiteX2" fmla="*/ 2275049 w 2275049"/>
                  <a:gd name="connsiteY2" fmla="*/ 933564 h 933564"/>
                </a:gdLst>
                <a:ahLst/>
                <a:cxnLst>
                  <a:cxn ang="0">
                    <a:pos x="connsiteX0" y="connsiteY0"/>
                  </a:cxn>
                  <a:cxn ang="0">
                    <a:pos x="connsiteX1" y="connsiteY1"/>
                  </a:cxn>
                  <a:cxn ang="0">
                    <a:pos x="connsiteX2" y="connsiteY2"/>
                  </a:cxn>
                </a:cxnLst>
                <a:rect l="l" t="t" r="r" b="b"/>
                <a:pathLst>
                  <a:path w="2275049" h="933564">
                    <a:moveTo>
                      <a:pt x="0" y="0"/>
                    </a:moveTo>
                    <a:lnTo>
                      <a:pt x="0" y="933564"/>
                    </a:lnTo>
                    <a:lnTo>
                      <a:pt x="2275049" y="933564"/>
                    </a:lnTo>
                  </a:path>
                </a:pathLst>
              </a:custGeom>
              <a:noFill/>
              <a:ln w="19050"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726" name="Group 725">
                <a:extLst>
                  <a:ext uri="{FF2B5EF4-FFF2-40B4-BE49-F238E27FC236}">
                    <a16:creationId xmlns:a16="http://schemas.microsoft.com/office/drawing/2014/main" id="{2938E6F8-A33C-4670-900D-52449A4BD04A}"/>
                  </a:ext>
                </a:extLst>
              </p:cNvPr>
              <p:cNvGrpSpPr/>
              <p:nvPr/>
            </p:nvGrpSpPr>
            <p:grpSpPr>
              <a:xfrm>
                <a:off x="744165" y="3417513"/>
                <a:ext cx="2204364" cy="59980"/>
                <a:chOff x="744165" y="3536348"/>
                <a:chExt cx="2204364" cy="54000"/>
              </a:xfrm>
            </p:grpSpPr>
            <p:cxnSp>
              <p:nvCxnSpPr>
                <p:cNvPr id="779" name="Straight Connector 778">
                  <a:extLst>
                    <a:ext uri="{FF2B5EF4-FFF2-40B4-BE49-F238E27FC236}">
                      <a16:creationId xmlns:a16="http://schemas.microsoft.com/office/drawing/2014/main" id="{5C178512-70C1-4A2F-9C4B-8242F7649E9B}"/>
                    </a:ext>
                  </a:extLst>
                </p:cNvPr>
                <p:cNvCxnSpPr/>
                <p:nvPr/>
              </p:nvCxnSpPr>
              <p:spPr>
                <a:xfrm>
                  <a:off x="1295256" y="3536348"/>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0" name="Straight Connector 779">
                  <a:extLst>
                    <a:ext uri="{FF2B5EF4-FFF2-40B4-BE49-F238E27FC236}">
                      <a16:creationId xmlns:a16="http://schemas.microsoft.com/office/drawing/2014/main" id="{5B332C20-3D4D-4CB6-80FC-C61D9F2FC96C}"/>
                    </a:ext>
                  </a:extLst>
                </p:cNvPr>
                <p:cNvCxnSpPr/>
                <p:nvPr/>
              </p:nvCxnSpPr>
              <p:spPr>
                <a:xfrm>
                  <a:off x="1846347" y="3536348"/>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1" name="Straight Connector 780">
                  <a:extLst>
                    <a:ext uri="{FF2B5EF4-FFF2-40B4-BE49-F238E27FC236}">
                      <a16:creationId xmlns:a16="http://schemas.microsoft.com/office/drawing/2014/main" id="{9883ABCC-C770-4E35-9124-1FF26F82C791}"/>
                    </a:ext>
                  </a:extLst>
                </p:cNvPr>
                <p:cNvCxnSpPr/>
                <p:nvPr/>
              </p:nvCxnSpPr>
              <p:spPr>
                <a:xfrm>
                  <a:off x="2397438" y="3536348"/>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2" name="Straight Connector 781">
                  <a:extLst>
                    <a:ext uri="{FF2B5EF4-FFF2-40B4-BE49-F238E27FC236}">
                      <a16:creationId xmlns:a16="http://schemas.microsoft.com/office/drawing/2014/main" id="{AE137247-884C-438A-9AB1-A772D58F9496}"/>
                    </a:ext>
                  </a:extLst>
                </p:cNvPr>
                <p:cNvCxnSpPr/>
                <p:nvPr/>
              </p:nvCxnSpPr>
              <p:spPr>
                <a:xfrm>
                  <a:off x="2948529" y="3536348"/>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3" name="Straight Connector 782">
                  <a:extLst>
                    <a:ext uri="{FF2B5EF4-FFF2-40B4-BE49-F238E27FC236}">
                      <a16:creationId xmlns:a16="http://schemas.microsoft.com/office/drawing/2014/main" id="{550709F2-447C-4162-BDD4-3D6E5F145A0D}"/>
                    </a:ext>
                  </a:extLst>
                </p:cNvPr>
                <p:cNvCxnSpPr>
                  <a:cxnSpLocks/>
                </p:cNvCxnSpPr>
                <p:nvPr/>
              </p:nvCxnSpPr>
              <p:spPr>
                <a:xfrm>
                  <a:off x="744165" y="3536348"/>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27" name="Group 726">
                <a:extLst>
                  <a:ext uri="{FF2B5EF4-FFF2-40B4-BE49-F238E27FC236}">
                    <a16:creationId xmlns:a16="http://schemas.microsoft.com/office/drawing/2014/main" id="{34EFAC4C-F4D5-4AA6-995F-23B7B7D96B6B}"/>
                  </a:ext>
                </a:extLst>
              </p:cNvPr>
              <p:cNvGrpSpPr/>
              <p:nvPr/>
            </p:nvGrpSpPr>
            <p:grpSpPr>
              <a:xfrm>
                <a:off x="626305" y="2186458"/>
                <a:ext cx="54000" cy="1153028"/>
                <a:chOff x="626305" y="2041660"/>
                <a:chExt cx="54000" cy="1038073"/>
              </a:xfrm>
            </p:grpSpPr>
            <p:cxnSp>
              <p:nvCxnSpPr>
                <p:cNvPr id="774" name="Straight Connector 773">
                  <a:extLst>
                    <a:ext uri="{FF2B5EF4-FFF2-40B4-BE49-F238E27FC236}">
                      <a16:creationId xmlns:a16="http://schemas.microsoft.com/office/drawing/2014/main" id="{2978C2A1-1ECF-4544-B8B6-D3E154DF6D2F}"/>
                    </a:ext>
                  </a:extLst>
                </p:cNvPr>
                <p:cNvCxnSpPr/>
                <p:nvPr/>
              </p:nvCxnSpPr>
              <p:spPr>
                <a:xfrm rot="5400000">
                  <a:off x="653305" y="2533696"/>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5" name="Straight Connector 774">
                  <a:extLst>
                    <a:ext uri="{FF2B5EF4-FFF2-40B4-BE49-F238E27FC236}">
                      <a16:creationId xmlns:a16="http://schemas.microsoft.com/office/drawing/2014/main" id="{FE7E3B79-144E-4C42-B353-778831C684F7}"/>
                    </a:ext>
                  </a:extLst>
                </p:cNvPr>
                <p:cNvCxnSpPr/>
                <p:nvPr/>
              </p:nvCxnSpPr>
              <p:spPr>
                <a:xfrm rot="5400000">
                  <a:off x="653305" y="2274178"/>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6" name="Straight Connector 775">
                  <a:extLst>
                    <a:ext uri="{FF2B5EF4-FFF2-40B4-BE49-F238E27FC236}">
                      <a16:creationId xmlns:a16="http://schemas.microsoft.com/office/drawing/2014/main" id="{D79208F3-8B2E-43C1-94C8-1FA05BD10372}"/>
                    </a:ext>
                  </a:extLst>
                </p:cNvPr>
                <p:cNvCxnSpPr/>
                <p:nvPr/>
              </p:nvCxnSpPr>
              <p:spPr>
                <a:xfrm rot="5400000">
                  <a:off x="653305" y="2793214"/>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7" name="Straight Connector 776">
                  <a:extLst>
                    <a:ext uri="{FF2B5EF4-FFF2-40B4-BE49-F238E27FC236}">
                      <a16:creationId xmlns:a16="http://schemas.microsoft.com/office/drawing/2014/main" id="{894F4C2E-1338-4E11-8B1F-E159CEACE12F}"/>
                    </a:ext>
                  </a:extLst>
                </p:cNvPr>
                <p:cNvCxnSpPr/>
                <p:nvPr/>
              </p:nvCxnSpPr>
              <p:spPr>
                <a:xfrm rot="5400000">
                  <a:off x="653305" y="3052733"/>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8" name="Straight Connector 777">
                  <a:extLst>
                    <a:ext uri="{FF2B5EF4-FFF2-40B4-BE49-F238E27FC236}">
                      <a16:creationId xmlns:a16="http://schemas.microsoft.com/office/drawing/2014/main" id="{969B0718-C992-445F-BD49-FA178C14ED0C}"/>
                    </a:ext>
                  </a:extLst>
                </p:cNvPr>
                <p:cNvCxnSpPr>
                  <a:cxnSpLocks/>
                </p:cNvCxnSpPr>
                <p:nvPr/>
              </p:nvCxnSpPr>
              <p:spPr>
                <a:xfrm rot="5400000">
                  <a:off x="653305" y="2014660"/>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28" name="Group 727">
                <a:extLst>
                  <a:ext uri="{FF2B5EF4-FFF2-40B4-BE49-F238E27FC236}">
                    <a16:creationId xmlns:a16="http://schemas.microsoft.com/office/drawing/2014/main" id="{91E5A6FD-455F-4D37-A2A1-85E715C9D770}"/>
                  </a:ext>
                </a:extLst>
              </p:cNvPr>
              <p:cNvGrpSpPr/>
              <p:nvPr/>
            </p:nvGrpSpPr>
            <p:grpSpPr>
              <a:xfrm>
                <a:off x="2130947" y="2531379"/>
                <a:ext cx="76508" cy="179928"/>
                <a:chOff x="4059939" y="3018509"/>
                <a:chExt cx="76508" cy="247949"/>
              </a:xfrm>
            </p:grpSpPr>
            <p:cxnSp>
              <p:nvCxnSpPr>
                <p:cNvPr id="771" name="Straight Connector 770">
                  <a:extLst>
                    <a:ext uri="{FF2B5EF4-FFF2-40B4-BE49-F238E27FC236}">
                      <a16:creationId xmlns:a16="http://schemas.microsoft.com/office/drawing/2014/main" id="{0CBAC883-264D-4F5F-8006-15476E73CE27}"/>
                    </a:ext>
                  </a:extLst>
                </p:cNvPr>
                <p:cNvCxnSpPr/>
                <p:nvPr/>
              </p:nvCxnSpPr>
              <p:spPr>
                <a:xfrm rot="16200000" flipH="1">
                  <a:off x="3974275"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2" name="Straight Connector 771">
                  <a:extLst>
                    <a:ext uri="{FF2B5EF4-FFF2-40B4-BE49-F238E27FC236}">
                      <a16:creationId xmlns:a16="http://schemas.microsoft.com/office/drawing/2014/main" id="{E9F67EF4-E180-4076-AF13-A8E6E6419A65}"/>
                    </a:ext>
                  </a:extLst>
                </p:cNvPr>
                <p:cNvCxnSpPr/>
                <p:nvPr/>
              </p:nvCxnSpPr>
              <p:spPr>
                <a:xfrm rot="16200000">
                  <a:off x="4098193"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3" name="Straight Connector 772">
                  <a:extLst>
                    <a:ext uri="{FF2B5EF4-FFF2-40B4-BE49-F238E27FC236}">
                      <a16:creationId xmlns:a16="http://schemas.microsoft.com/office/drawing/2014/main" id="{03653A52-2F5F-4562-8A3D-7BB08C6238AD}"/>
                    </a:ext>
                  </a:extLst>
                </p:cNvPr>
                <p:cNvCxnSpPr/>
                <p:nvPr/>
              </p:nvCxnSpPr>
              <p:spPr>
                <a:xfrm rot="16200000">
                  <a:off x="4098193"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729" name="Diamond 728">
                <a:extLst>
                  <a:ext uri="{FF2B5EF4-FFF2-40B4-BE49-F238E27FC236}">
                    <a16:creationId xmlns:a16="http://schemas.microsoft.com/office/drawing/2014/main" id="{BA688652-3FE0-485C-A23E-E182F3593267}"/>
                  </a:ext>
                </a:extLst>
              </p:cNvPr>
              <p:cNvSpPr/>
              <p:nvPr/>
            </p:nvSpPr>
            <p:spPr>
              <a:xfrm rot="18900000">
                <a:off x="2130947" y="2580902"/>
                <a:ext cx="76508" cy="75600"/>
              </a:xfrm>
              <a:prstGeom prst="diamond">
                <a:avLst/>
              </a:prstGeom>
              <a:solidFill>
                <a:schemeClr val="accent2"/>
              </a:solidFill>
              <a:ln w="12700" cap="sq">
                <a:solidFill>
                  <a:schemeClr val="accent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730" name="Group 729">
                <a:extLst>
                  <a:ext uri="{FF2B5EF4-FFF2-40B4-BE49-F238E27FC236}">
                    <a16:creationId xmlns:a16="http://schemas.microsoft.com/office/drawing/2014/main" id="{8C211665-E3D6-4E40-9095-838C0C72AA79}"/>
                  </a:ext>
                </a:extLst>
              </p:cNvPr>
              <p:cNvGrpSpPr/>
              <p:nvPr/>
            </p:nvGrpSpPr>
            <p:grpSpPr>
              <a:xfrm>
                <a:off x="2074384" y="2760152"/>
                <a:ext cx="76508" cy="223474"/>
                <a:chOff x="3952814" y="3018509"/>
                <a:chExt cx="76508" cy="247949"/>
              </a:xfrm>
              <a:effectLst/>
            </p:grpSpPr>
            <p:cxnSp>
              <p:nvCxnSpPr>
                <p:cNvPr id="768" name="Straight Connector 767">
                  <a:extLst>
                    <a:ext uri="{FF2B5EF4-FFF2-40B4-BE49-F238E27FC236}">
                      <a16:creationId xmlns:a16="http://schemas.microsoft.com/office/drawing/2014/main" id="{CB8BD6A7-F145-43AC-ACDF-70EB7F5BEF38}"/>
                    </a:ext>
                  </a:extLst>
                </p:cNvPr>
                <p:cNvCxnSpPr/>
                <p:nvPr/>
              </p:nvCxnSpPr>
              <p:spPr>
                <a:xfrm rot="16200000" flipH="1">
                  <a:off x="3867150"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9" name="Straight Connector 768">
                  <a:extLst>
                    <a:ext uri="{FF2B5EF4-FFF2-40B4-BE49-F238E27FC236}">
                      <a16:creationId xmlns:a16="http://schemas.microsoft.com/office/drawing/2014/main" id="{94895B2D-CBE9-4A1D-9FC2-AC74FC6F8540}"/>
                    </a:ext>
                  </a:extLst>
                </p:cNvPr>
                <p:cNvCxnSpPr/>
                <p:nvPr/>
              </p:nvCxnSpPr>
              <p:spPr>
                <a:xfrm rot="16200000">
                  <a:off x="3991068"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0" name="Straight Connector 769">
                  <a:extLst>
                    <a:ext uri="{FF2B5EF4-FFF2-40B4-BE49-F238E27FC236}">
                      <a16:creationId xmlns:a16="http://schemas.microsoft.com/office/drawing/2014/main" id="{B0E1247F-B943-4D52-BBFD-DBFC6A75A712}"/>
                    </a:ext>
                  </a:extLst>
                </p:cNvPr>
                <p:cNvCxnSpPr/>
                <p:nvPr/>
              </p:nvCxnSpPr>
              <p:spPr>
                <a:xfrm rot="16200000">
                  <a:off x="3991068"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731" name="Oval 730">
                <a:extLst>
                  <a:ext uri="{FF2B5EF4-FFF2-40B4-BE49-F238E27FC236}">
                    <a16:creationId xmlns:a16="http://schemas.microsoft.com/office/drawing/2014/main" id="{3FCD983D-3013-47B4-851E-7B7B57F27782}"/>
                  </a:ext>
                </a:extLst>
              </p:cNvPr>
              <p:cNvSpPr/>
              <p:nvPr/>
            </p:nvSpPr>
            <p:spPr>
              <a:xfrm rot="16200000">
                <a:off x="2076638" y="2831066"/>
                <a:ext cx="72000" cy="72000"/>
              </a:xfrm>
              <a:prstGeom prst="ellipse">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732" name="Group 731">
                <a:extLst>
                  <a:ext uri="{FF2B5EF4-FFF2-40B4-BE49-F238E27FC236}">
                    <a16:creationId xmlns:a16="http://schemas.microsoft.com/office/drawing/2014/main" id="{26428F0E-79C6-474D-8F5E-D974BB84BA8B}"/>
                  </a:ext>
                </a:extLst>
              </p:cNvPr>
              <p:cNvGrpSpPr/>
              <p:nvPr/>
            </p:nvGrpSpPr>
            <p:grpSpPr>
              <a:xfrm>
                <a:off x="2931052" y="2564640"/>
                <a:ext cx="76508" cy="178956"/>
                <a:chOff x="4059939" y="3018509"/>
                <a:chExt cx="76508" cy="247949"/>
              </a:xfrm>
            </p:grpSpPr>
            <p:cxnSp>
              <p:nvCxnSpPr>
                <p:cNvPr id="765" name="Straight Connector 764">
                  <a:extLst>
                    <a:ext uri="{FF2B5EF4-FFF2-40B4-BE49-F238E27FC236}">
                      <a16:creationId xmlns:a16="http://schemas.microsoft.com/office/drawing/2014/main" id="{0516ADA5-56F0-4430-A9F9-FC555772A0EB}"/>
                    </a:ext>
                  </a:extLst>
                </p:cNvPr>
                <p:cNvCxnSpPr/>
                <p:nvPr/>
              </p:nvCxnSpPr>
              <p:spPr>
                <a:xfrm rot="16200000" flipH="1">
                  <a:off x="3974275"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6" name="Straight Connector 765">
                  <a:extLst>
                    <a:ext uri="{FF2B5EF4-FFF2-40B4-BE49-F238E27FC236}">
                      <a16:creationId xmlns:a16="http://schemas.microsoft.com/office/drawing/2014/main" id="{0861AE77-B15D-4377-BD46-894B805C5C07}"/>
                    </a:ext>
                  </a:extLst>
                </p:cNvPr>
                <p:cNvCxnSpPr/>
                <p:nvPr/>
              </p:nvCxnSpPr>
              <p:spPr>
                <a:xfrm rot="16200000">
                  <a:off x="4098193"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7" name="Straight Connector 766">
                  <a:extLst>
                    <a:ext uri="{FF2B5EF4-FFF2-40B4-BE49-F238E27FC236}">
                      <a16:creationId xmlns:a16="http://schemas.microsoft.com/office/drawing/2014/main" id="{C944C676-2D32-4C37-99D5-F99692023664}"/>
                    </a:ext>
                  </a:extLst>
                </p:cNvPr>
                <p:cNvCxnSpPr/>
                <p:nvPr/>
              </p:nvCxnSpPr>
              <p:spPr>
                <a:xfrm rot="16200000">
                  <a:off x="4098193"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733" name="Diamond 732">
                <a:extLst>
                  <a:ext uri="{FF2B5EF4-FFF2-40B4-BE49-F238E27FC236}">
                    <a16:creationId xmlns:a16="http://schemas.microsoft.com/office/drawing/2014/main" id="{E718936C-C3B1-4932-ADF6-CDAA83F8A8F5}"/>
                  </a:ext>
                </a:extLst>
              </p:cNvPr>
              <p:cNvSpPr/>
              <p:nvPr/>
            </p:nvSpPr>
            <p:spPr>
              <a:xfrm rot="18900000">
                <a:off x="2931052" y="2611594"/>
                <a:ext cx="76508" cy="75600"/>
              </a:xfrm>
              <a:prstGeom prst="diamond">
                <a:avLst/>
              </a:prstGeom>
              <a:solidFill>
                <a:schemeClr val="accent2"/>
              </a:solidFill>
              <a:ln w="12700" cap="sq">
                <a:solidFill>
                  <a:schemeClr val="accent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734" name="Group 733">
                <a:extLst>
                  <a:ext uri="{FF2B5EF4-FFF2-40B4-BE49-F238E27FC236}">
                    <a16:creationId xmlns:a16="http://schemas.microsoft.com/office/drawing/2014/main" id="{E7565F05-23D4-447C-A9BD-160E1E38E9C4}"/>
                  </a:ext>
                </a:extLst>
              </p:cNvPr>
              <p:cNvGrpSpPr/>
              <p:nvPr/>
            </p:nvGrpSpPr>
            <p:grpSpPr>
              <a:xfrm>
                <a:off x="2874488" y="2878319"/>
                <a:ext cx="76508" cy="144638"/>
                <a:chOff x="3952814" y="3018509"/>
                <a:chExt cx="76508" cy="247949"/>
              </a:xfrm>
              <a:effectLst/>
            </p:grpSpPr>
            <p:cxnSp>
              <p:nvCxnSpPr>
                <p:cNvPr id="762" name="Straight Connector 761">
                  <a:extLst>
                    <a:ext uri="{FF2B5EF4-FFF2-40B4-BE49-F238E27FC236}">
                      <a16:creationId xmlns:a16="http://schemas.microsoft.com/office/drawing/2014/main" id="{1884EA11-5FB3-4071-ABD5-42B669214824}"/>
                    </a:ext>
                  </a:extLst>
                </p:cNvPr>
                <p:cNvCxnSpPr/>
                <p:nvPr/>
              </p:nvCxnSpPr>
              <p:spPr>
                <a:xfrm rot="16200000" flipH="1">
                  <a:off x="3867150"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3" name="Straight Connector 762">
                  <a:extLst>
                    <a:ext uri="{FF2B5EF4-FFF2-40B4-BE49-F238E27FC236}">
                      <a16:creationId xmlns:a16="http://schemas.microsoft.com/office/drawing/2014/main" id="{243DDEC5-9176-4373-A5E5-CF9A1C16EDD9}"/>
                    </a:ext>
                  </a:extLst>
                </p:cNvPr>
                <p:cNvCxnSpPr/>
                <p:nvPr/>
              </p:nvCxnSpPr>
              <p:spPr>
                <a:xfrm rot="16200000">
                  <a:off x="3991068"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4" name="Straight Connector 763">
                  <a:extLst>
                    <a:ext uri="{FF2B5EF4-FFF2-40B4-BE49-F238E27FC236}">
                      <a16:creationId xmlns:a16="http://schemas.microsoft.com/office/drawing/2014/main" id="{523F1EE2-6A04-46D0-8C45-E77157881E1A}"/>
                    </a:ext>
                  </a:extLst>
                </p:cNvPr>
                <p:cNvCxnSpPr/>
                <p:nvPr/>
              </p:nvCxnSpPr>
              <p:spPr>
                <a:xfrm rot="16200000">
                  <a:off x="3991068"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735" name="Oval 734">
                <a:extLst>
                  <a:ext uri="{FF2B5EF4-FFF2-40B4-BE49-F238E27FC236}">
                    <a16:creationId xmlns:a16="http://schemas.microsoft.com/office/drawing/2014/main" id="{60AA551C-256D-431D-B29F-863EA01F9E1E}"/>
                  </a:ext>
                </a:extLst>
              </p:cNvPr>
              <p:cNvSpPr/>
              <p:nvPr/>
            </p:nvSpPr>
            <p:spPr>
              <a:xfrm rot="16200000">
                <a:off x="2876742" y="2919416"/>
                <a:ext cx="72000" cy="72000"/>
              </a:xfrm>
              <a:prstGeom prst="ellipse">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736" name="Group 735">
                <a:extLst>
                  <a:ext uri="{FF2B5EF4-FFF2-40B4-BE49-F238E27FC236}">
                    <a16:creationId xmlns:a16="http://schemas.microsoft.com/office/drawing/2014/main" id="{F1550B1A-DF98-4B52-8887-5AC13D7C05CC}"/>
                  </a:ext>
                </a:extLst>
              </p:cNvPr>
              <p:cNvGrpSpPr/>
              <p:nvPr/>
            </p:nvGrpSpPr>
            <p:grpSpPr>
              <a:xfrm>
                <a:off x="1114949" y="2783600"/>
                <a:ext cx="76508" cy="161925"/>
                <a:chOff x="4059939" y="3018509"/>
                <a:chExt cx="76508" cy="247949"/>
              </a:xfrm>
            </p:grpSpPr>
            <p:cxnSp>
              <p:nvCxnSpPr>
                <p:cNvPr id="759" name="Straight Connector 758">
                  <a:extLst>
                    <a:ext uri="{FF2B5EF4-FFF2-40B4-BE49-F238E27FC236}">
                      <a16:creationId xmlns:a16="http://schemas.microsoft.com/office/drawing/2014/main" id="{00EC38E5-DA98-4B9C-A1A9-8B3A7105AA50}"/>
                    </a:ext>
                  </a:extLst>
                </p:cNvPr>
                <p:cNvCxnSpPr/>
                <p:nvPr/>
              </p:nvCxnSpPr>
              <p:spPr>
                <a:xfrm rot="16200000" flipH="1">
                  <a:off x="3974275"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0" name="Straight Connector 759">
                  <a:extLst>
                    <a:ext uri="{FF2B5EF4-FFF2-40B4-BE49-F238E27FC236}">
                      <a16:creationId xmlns:a16="http://schemas.microsoft.com/office/drawing/2014/main" id="{59FFAB10-6DC2-4E36-9EA4-EFBC514195AA}"/>
                    </a:ext>
                  </a:extLst>
                </p:cNvPr>
                <p:cNvCxnSpPr/>
                <p:nvPr/>
              </p:nvCxnSpPr>
              <p:spPr>
                <a:xfrm rot="16200000">
                  <a:off x="4098193"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1" name="Straight Connector 760">
                  <a:extLst>
                    <a:ext uri="{FF2B5EF4-FFF2-40B4-BE49-F238E27FC236}">
                      <a16:creationId xmlns:a16="http://schemas.microsoft.com/office/drawing/2014/main" id="{6509EE4F-96D7-43C0-83E4-DF8F754D1928}"/>
                    </a:ext>
                  </a:extLst>
                </p:cNvPr>
                <p:cNvCxnSpPr/>
                <p:nvPr/>
              </p:nvCxnSpPr>
              <p:spPr>
                <a:xfrm rot="16200000">
                  <a:off x="4098193"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737" name="Diamond 736">
                <a:extLst>
                  <a:ext uri="{FF2B5EF4-FFF2-40B4-BE49-F238E27FC236}">
                    <a16:creationId xmlns:a16="http://schemas.microsoft.com/office/drawing/2014/main" id="{3FD6682F-F1B2-44BE-BEC7-5F88C086D6BC}"/>
                  </a:ext>
                </a:extLst>
              </p:cNvPr>
              <p:cNvSpPr/>
              <p:nvPr/>
            </p:nvSpPr>
            <p:spPr>
              <a:xfrm rot="18900000">
                <a:off x="1114949" y="2827258"/>
                <a:ext cx="76508" cy="75600"/>
              </a:xfrm>
              <a:prstGeom prst="diamond">
                <a:avLst/>
              </a:prstGeom>
              <a:solidFill>
                <a:schemeClr val="accent2"/>
              </a:solidFill>
              <a:ln w="12700" cap="sq">
                <a:solidFill>
                  <a:schemeClr val="accent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738" name="Group 737">
                <a:extLst>
                  <a:ext uri="{FF2B5EF4-FFF2-40B4-BE49-F238E27FC236}">
                    <a16:creationId xmlns:a16="http://schemas.microsoft.com/office/drawing/2014/main" id="{2106923F-C9EF-490C-A77B-57816240E55A}"/>
                  </a:ext>
                </a:extLst>
              </p:cNvPr>
              <p:cNvGrpSpPr/>
              <p:nvPr/>
            </p:nvGrpSpPr>
            <p:grpSpPr>
              <a:xfrm>
                <a:off x="1058386" y="2856304"/>
                <a:ext cx="76508" cy="144660"/>
                <a:chOff x="3952814" y="3018509"/>
                <a:chExt cx="76508" cy="247949"/>
              </a:xfrm>
              <a:effectLst/>
            </p:grpSpPr>
            <p:cxnSp>
              <p:nvCxnSpPr>
                <p:cNvPr id="756" name="Straight Connector 755">
                  <a:extLst>
                    <a:ext uri="{FF2B5EF4-FFF2-40B4-BE49-F238E27FC236}">
                      <a16:creationId xmlns:a16="http://schemas.microsoft.com/office/drawing/2014/main" id="{178AE442-0057-406E-A2B3-047439F0864B}"/>
                    </a:ext>
                  </a:extLst>
                </p:cNvPr>
                <p:cNvCxnSpPr/>
                <p:nvPr/>
              </p:nvCxnSpPr>
              <p:spPr>
                <a:xfrm rot="16200000" flipH="1">
                  <a:off x="3867150"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7" name="Straight Connector 756">
                  <a:extLst>
                    <a:ext uri="{FF2B5EF4-FFF2-40B4-BE49-F238E27FC236}">
                      <a16:creationId xmlns:a16="http://schemas.microsoft.com/office/drawing/2014/main" id="{FBF6B6B0-8B91-4263-8296-309577E0D1A6}"/>
                    </a:ext>
                  </a:extLst>
                </p:cNvPr>
                <p:cNvCxnSpPr/>
                <p:nvPr/>
              </p:nvCxnSpPr>
              <p:spPr>
                <a:xfrm rot="16200000">
                  <a:off x="3991068"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8" name="Straight Connector 757">
                  <a:extLst>
                    <a:ext uri="{FF2B5EF4-FFF2-40B4-BE49-F238E27FC236}">
                      <a16:creationId xmlns:a16="http://schemas.microsoft.com/office/drawing/2014/main" id="{CB90EE5B-0003-424A-8990-EFC465A679E2}"/>
                    </a:ext>
                  </a:extLst>
                </p:cNvPr>
                <p:cNvCxnSpPr/>
                <p:nvPr/>
              </p:nvCxnSpPr>
              <p:spPr>
                <a:xfrm rot="16200000">
                  <a:off x="3991068"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739" name="Oval 738">
                <a:extLst>
                  <a:ext uri="{FF2B5EF4-FFF2-40B4-BE49-F238E27FC236}">
                    <a16:creationId xmlns:a16="http://schemas.microsoft.com/office/drawing/2014/main" id="{BE8D4F4D-AE0C-4828-9734-C4CDBAB1BE1C}"/>
                  </a:ext>
                </a:extLst>
              </p:cNvPr>
              <p:cNvSpPr/>
              <p:nvPr/>
            </p:nvSpPr>
            <p:spPr>
              <a:xfrm rot="16200000">
                <a:off x="1060640" y="2897209"/>
                <a:ext cx="72000" cy="72000"/>
              </a:xfrm>
              <a:prstGeom prst="ellipse">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740" name="Group 739">
                <a:extLst>
                  <a:ext uri="{FF2B5EF4-FFF2-40B4-BE49-F238E27FC236}">
                    <a16:creationId xmlns:a16="http://schemas.microsoft.com/office/drawing/2014/main" id="{CA312656-531B-4E9F-B342-627D37041C57}"/>
                  </a:ext>
                </a:extLst>
              </p:cNvPr>
              <p:cNvGrpSpPr/>
              <p:nvPr/>
            </p:nvGrpSpPr>
            <p:grpSpPr>
              <a:xfrm>
                <a:off x="743476" y="3042738"/>
                <a:ext cx="76508" cy="127194"/>
                <a:chOff x="4059939" y="3018509"/>
                <a:chExt cx="76508" cy="247949"/>
              </a:xfrm>
            </p:grpSpPr>
            <p:cxnSp>
              <p:nvCxnSpPr>
                <p:cNvPr id="753" name="Straight Connector 752">
                  <a:extLst>
                    <a:ext uri="{FF2B5EF4-FFF2-40B4-BE49-F238E27FC236}">
                      <a16:creationId xmlns:a16="http://schemas.microsoft.com/office/drawing/2014/main" id="{9FC03F33-F736-45AF-8CF2-082188E14C4F}"/>
                    </a:ext>
                  </a:extLst>
                </p:cNvPr>
                <p:cNvCxnSpPr/>
                <p:nvPr/>
              </p:nvCxnSpPr>
              <p:spPr>
                <a:xfrm rot="16200000" flipH="1">
                  <a:off x="3974275"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4" name="Straight Connector 753">
                  <a:extLst>
                    <a:ext uri="{FF2B5EF4-FFF2-40B4-BE49-F238E27FC236}">
                      <a16:creationId xmlns:a16="http://schemas.microsoft.com/office/drawing/2014/main" id="{03D2E944-375C-42B5-B57D-FA644F36110E}"/>
                    </a:ext>
                  </a:extLst>
                </p:cNvPr>
                <p:cNvCxnSpPr/>
                <p:nvPr/>
              </p:nvCxnSpPr>
              <p:spPr>
                <a:xfrm rot="16200000">
                  <a:off x="4098193"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5" name="Straight Connector 754">
                  <a:extLst>
                    <a:ext uri="{FF2B5EF4-FFF2-40B4-BE49-F238E27FC236}">
                      <a16:creationId xmlns:a16="http://schemas.microsoft.com/office/drawing/2014/main" id="{CEE4AA27-DFC6-4613-9E48-D5713AC0601D}"/>
                    </a:ext>
                  </a:extLst>
                </p:cNvPr>
                <p:cNvCxnSpPr/>
                <p:nvPr/>
              </p:nvCxnSpPr>
              <p:spPr>
                <a:xfrm rot="16200000">
                  <a:off x="4098193"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741" name="Diamond 740">
                <a:extLst>
                  <a:ext uri="{FF2B5EF4-FFF2-40B4-BE49-F238E27FC236}">
                    <a16:creationId xmlns:a16="http://schemas.microsoft.com/office/drawing/2014/main" id="{A62FE005-0562-4A14-B965-BB71F0CF221B}"/>
                  </a:ext>
                </a:extLst>
              </p:cNvPr>
              <p:cNvSpPr/>
              <p:nvPr/>
            </p:nvSpPr>
            <p:spPr>
              <a:xfrm rot="18900000">
                <a:off x="743476" y="3067507"/>
                <a:ext cx="76508" cy="75600"/>
              </a:xfrm>
              <a:prstGeom prst="diamond">
                <a:avLst/>
              </a:prstGeom>
              <a:solidFill>
                <a:schemeClr val="accent2"/>
              </a:solidFill>
              <a:ln w="12700" cap="sq">
                <a:solidFill>
                  <a:schemeClr val="accent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742" name="Group 741">
                <a:extLst>
                  <a:ext uri="{FF2B5EF4-FFF2-40B4-BE49-F238E27FC236}">
                    <a16:creationId xmlns:a16="http://schemas.microsoft.com/office/drawing/2014/main" id="{56AA3DF4-0054-4C42-8F71-5FD0A76266D8}"/>
                  </a:ext>
                </a:extLst>
              </p:cNvPr>
              <p:cNvGrpSpPr/>
              <p:nvPr/>
            </p:nvGrpSpPr>
            <p:grpSpPr>
              <a:xfrm>
                <a:off x="686914" y="2979931"/>
                <a:ext cx="76508" cy="128727"/>
                <a:chOff x="3952814" y="1122842"/>
                <a:chExt cx="76508" cy="97589"/>
              </a:xfrm>
              <a:effectLst/>
            </p:grpSpPr>
            <p:cxnSp>
              <p:nvCxnSpPr>
                <p:cNvPr id="750" name="Straight Connector 749">
                  <a:extLst>
                    <a:ext uri="{FF2B5EF4-FFF2-40B4-BE49-F238E27FC236}">
                      <a16:creationId xmlns:a16="http://schemas.microsoft.com/office/drawing/2014/main" id="{AF84D6C0-03F4-4203-BF1E-83D8A94F4BDD}"/>
                    </a:ext>
                  </a:extLst>
                </p:cNvPr>
                <p:cNvCxnSpPr/>
                <p:nvPr/>
              </p:nvCxnSpPr>
              <p:spPr>
                <a:xfrm rot="16200000" flipH="1">
                  <a:off x="3944769" y="1174132"/>
                  <a:ext cx="9259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1" name="Straight Connector 750">
                  <a:extLst>
                    <a:ext uri="{FF2B5EF4-FFF2-40B4-BE49-F238E27FC236}">
                      <a16:creationId xmlns:a16="http://schemas.microsoft.com/office/drawing/2014/main" id="{895A50C3-3AE6-4203-BDA8-E7501B96E76E}"/>
                    </a:ext>
                  </a:extLst>
                </p:cNvPr>
                <p:cNvCxnSpPr/>
                <p:nvPr/>
              </p:nvCxnSpPr>
              <p:spPr>
                <a:xfrm rot="16200000">
                  <a:off x="3991068" y="1182177"/>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2" name="Straight Connector 751">
                  <a:extLst>
                    <a:ext uri="{FF2B5EF4-FFF2-40B4-BE49-F238E27FC236}">
                      <a16:creationId xmlns:a16="http://schemas.microsoft.com/office/drawing/2014/main" id="{5678D928-089D-437E-B695-A49A7CB8FC06}"/>
                    </a:ext>
                  </a:extLst>
                </p:cNvPr>
                <p:cNvCxnSpPr/>
                <p:nvPr/>
              </p:nvCxnSpPr>
              <p:spPr>
                <a:xfrm rot="16200000">
                  <a:off x="3991068" y="1084588"/>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743" name="Oval 742">
                <a:extLst>
                  <a:ext uri="{FF2B5EF4-FFF2-40B4-BE49-F238E27FC236}">
                    <a16:creationId xmlns:a16="http://schemas.microsoft.com/office/drawing/2014/main" id="{BFF8DD1B-8538-40B2-9252-E1F1526B7F19}"/>
                  </a:ext>
                </a:extLst>
              </p:cNvPr>
              <p:cNvSpPr/>
              <p:nvPr/>
            </p:nvSpPr>
            <p:spPr>
              <a:xfrm rot="16200000">
                <a:off x="689168" y="3005613"/>
                <a:ext cx="72000" cy="72000"/>
              </a:xfrm>
              <a:prstGeom prst="ellipse">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744" name="Group 743">
                <a:extLst>
                  <a:ext uri="{FF2B5EF4-FFF2-40B4-BE49-F238E27FC236}">
                    <a16:creationId xmlns:a16="http://schemas.microsoft.com/office/drawing/2014/main" id="{D281F5F3-9394-4FE8-B0B7-7CE660485C8A}"/>
                  </a:ext>
                </a:extLst>
              </p:cNvPr>
              <p:cNvGrpSpPr/>
              <p:nvPr/>
            </p:nvGrpSpPr>
            <p:grpSpPr>
              <a:xfrm>
                <a:off x="615346" y="3440786"/>
                <a:ext cx="2493808" cy="264164"/>
                <a:chOff x="615346" y="3520759"/>
                <a:chExt cx="2493808" cy="261610"/>
              </a:xfrm>
            </p:grpSpPr>
            <p:sp>
              <p:nvSpPr>
                <p:cNvPr id="745" name="TextBox 744">
                  <a:extLst>
                    <a:ext uri="{FF2B5EF4-FFF2-40B4-BE49-F238E27FC236}">
                      <a16:creationId xmlns:a16="http://schemas.microsoft.com/office/drawing/2014/main" id="{2F6D4331-CA8A-4C9C-B9EB-9425D4E525F4}"/>
                    </a:ext>
                  </a:extLst>
                </p:cNvPr>
                <p:cNvSpPr txBox="1"/>
                <p:nvPr/>
              </p:nvSpPr>
              <p:spPr>
                <a:xfrm>
                  <a:off x="1679749" y="3520759"/>
                  <a:ext cx="328936" cy="2616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12</a:t>
                  </a:r>
                </a:p>
              </p:txBody>
            </p:sp>
            <p:sp>
              <p:nvSpPr>
                <p:cNvPr id="746" name="TextBox 745">
                  <a:extLst>
                    <a:ext uri="{FF2B5EF4-FFF2-40B4-BE49-F238E27FC236}">
                      <a16:creationId xmlns:a16="http://schemas.microsoft.com/office/drawing/2014/main" id="{191691E2-FD21-49BA-8A0F-F3CC6A83DF57}"/>
                    </a:ext>
                  </a:extLst>
                </p:cNvPr>
                <p:cNvSpPr txBox="1"/>
                <p:nvPr/>
              </p:nvSpPr>
              <p:spPr>
                <a:xfrm>
                  <a:off x="2229984" y="3520759"/>
                  <a:ext cx="328936" cy="2616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18</a:t>
                  </a:r>
                </a:p>
              </p:txBody>
            </p:sp>
            <p:sp>
              <p:nvSpPr>
                <p:cNvPr id="747" name="TextBox 746">
                  <a:extLst>
                    <a:ext uri="{FF2B5EF4-FFF2-40B4-BE49-F238E27FC236}">
                      <a16:creationId xmlns:a16="http://schemas.microsoft.com/office/drawing/2014/main" id="{DC4C66AD-96F9-42FE-8710-7D3E70E3C68C}"/>
                    </a:ext>
                  </a:extLst>
                </p:cNvPr>
                <p:cNvSpPr txBox="1"/>
                <p:nvPr/>
              </p:nvSpPr>
              <p:spPr>
                <a:xfrm>
                  <a:off x="2780218" y="3520759"/>
                  <a:ext cx="328936" cy="2616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24</a:t>
                  </a:r>
                </a:p>
              </p:txBody>
            </p:sp>
            <p:sp>
              <p:nvSpPr>
                <p:cNvPr id="748" name="TextBox 747">
                  <a:extLst>
                    <a:ext uri="{FF2B5EF4-FFF2-40B4-BE49-F238E27FC236}">
                      <a16:creationId xmlns:a16="http://schemas.microsoft.com/office/drawing/2014/main" id="{C60BBAD7-B232-4A4D-910F-8967253067AD}"/>
                    </a:ext>
                  </a:extLst>
                </p:cNvPr>
                <p:cNvSpPr txBox="1"/>
                <p:nvPr/>
              </p:nvSpPr>
              <p:spPr>
                <a:xfrm>
                  <a:off x="1165581" y="3520759"/>
                  <a:ext cx="256802" cy="2616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6</a:t>
                  </a:r>
                </a:p>
              </p:txBody>
            </p:sp>
            <p:sp>
              <p:nvSpPr>
                <p:cNvPr id="749" name="TextBox 748">
                  <a:extLst>
                    <a:ext uri="{FF2B5EF4-FFF2-40B4-BE49-F238E27FC236}">
                      <a16:creationId xmlns:a16="http://schemas.microsoft.com/office/drawing/2014/main" id="{9614A255-7982-49EA-9116-E4BF03909482}"/>
                    </a:ext>
                  </a:extLst>
                </p:cNvPr>
                <p:cNvSpPr txBox="1"/>
                <p:nvPr/>
              </p:nvSpPr>
              <p:spPr>
                <a:xfrm>
                  <a:off x="615346" y="3520759"/>
                  <a:ext cx="256802" cy="2616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0</a:t>
                  </a:r>
                </a:p>
              </p:txBody>
            </p:sp>
          </p:grpSp>
        </p:grpSp>
        <p:grpSp>
          <p:nvGrpSpPr>
            <p:cNvPr id="434" name="Group 433">
              <a:extLst>
                <a:ext uri="{FF2B5EF4-FFF2-40B4-BE49-F238E27FC236}">
                  <a16:creationId xmlns:a16="http://schemas.microsoft.com/office/drawing/2014/main" id="{DA433ECA-5DF5-42C0-827E-E39C6C4E1D96}"/>
                </a:ext>
              </a:extLst>
            </p:cNvPr>
            <p:cNvGrpSpPr/>
            <p:nvPr/>
          </p:nvGrpSpPr>
          <p:grpSpPr>
            <a:xfrm>
              <a:off x="3068603" y="1975036"/>
              <a:ext cx="2883394" cy="1778166"/>
              <a:chOff x="3114985" y="2090050"/>
              <a:chExt cx="2883394" cy="1778166"/>
            </a:xfrm>
          </p:grpSpPr>
          <p:grpSp>
            <p:nvGrpSpPr>
              <p:cNvPr id="652" name="Group 651">
                <a:extLst>
                  <a:ext uri="{FF2B5EF4-FFF2-40B4-BE49-F238E27FC236}">
                    <a16:creationId xmlns:a16="http://schemas.microsoft.com/office/drawing/2014/main" id="{1E63E5F1-AC43-4193-892C-B932D3158C9C}"/>
                  </a:ext>
                </a:extLst>
              </p:cNvPr>
              <p:cNvGrpSpPr/>
              <p:nvPr/>
            </p:nvGrpSpPr>
            <p:grpSpPr>
              <a:xfrm>
                <a:off x="3580314" y="2768361"/>
                <a:ext cx="133070" cy="165085"/>
                <a:chOff x="3569472" y="2768361"/>
                <a:chExt cx="133070" cy="165085"/>
              </a:xfrm>
            </p:grpSpPr>
            <p:grpSp>
              <p:nvGrpSpPr>
                <p:cNvPr id="712" name="Group 711">
                  <a:extLst>
                    <a:ext uri="{FF2B5EF4-FFF2-40B4-BE49-F238E27FC236}">
                      <a16:creationId xmlns:a16="http://schemas.microsoft.com/office/drawing/2014/main" id="{17F7809C-D4BF-41A2-ABA0-0344A44ADAC6}"/>
                    </a:ext>
                  </a:extLst>
                </p:cNvPr>
                <p:cNvGrpSpPr/>
                <p:nvPr/>
              </p:nvGrpSpPr>
              <p:grpSpPr>
                <a:xfrm>
                  <a:off x="3626034" y="2859499"/>
                  <a:ext cx="76508" cy="72295"/>
                  <a:chOff x="4059939" y="3018509"/>
                  <a:chExt cx="76508" cy="247949"/>
                </a:xfrm>
              </p:grpSpPr>
              <p:cxnSp>
                <p:nvCxnSpPr>
                  <p:cNvPr id="719" name="Straight Connector 718">
                    <a:extLst>
                      <a:ext uri="{FF2B5EF4-FFF2-40B4-BE49-F238E27FC236}">
                        <a16:creationId xmlns:a16="http://schemas.microsoft.com/office/drawing/2014/main" id="{7C1B4529-E1F1-40E1-A571-F202AE80C7DE}"/>
                      </a:ext>
                    </a:extLst>
                  </p:cNvPr>
                  <p:cNvCxnSpPr/>
                  <p:nvPr/>
                </p:nvCxnSpPr>
                <p:spPr>
                  <a:xfrm rot="16200000" flipH="1">
                    <a:off x="3974275"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0" name="Straight Connector 719">
                    <a:extLst>
                      <a:ext uri="{FF2B5EF4-FFF2-40B4-BE49-F238E27FC236}">
                        <a16:creationId xmlns:a16="http://schemas.microsoft.com/office/drawing/2014/main" id="{1656AF87-ECD5-43C0-B547-ABFF192A2AAE}"/>
                      </a:ext>
                    </a:extLst>
                  </p:cNvPr>
                  <p:cNvCxnSpPr/>
                  <p:nvPr/>
                </p:nvCxnSpPr>
                <p:spPr>
                  <a:xfrm rot="16200000">
                    <a:off x="4098193"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1" name="Straight Connector 720">
                    <a:extLst>
                      <a:ext uri="{FF2B5EF4-FFF2-40B4-BE49-F238E27FC236}">
                        <a16:creationId xmlns:a16="http://schemas.microsoft.com/office/drawing/2014/main" id="{842A41C8-AA42-42AA-89EA-1B564B54C2A1}"/>
                      </a:ext>
                    </a:extLst>
                  </p:cNvPr>
                  <p:cNvCxnSpPr/>
                  <p:nvPr/>
                </p:nvCxnSpPr>
                <p:spPr>
                  <a:xfrm rot="16200000">
                    <a:off x="4098193"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713" name="Diamond 712">
                  <a:extLst>
                    <a:ext uri="{FF2B5EF4-FFF2-40B4-BE49-F238E27FC236}">
                      <a16:creationId xmlns:a16="http://schemas.microsoft.com/office/drawing/2014/main" id="{6BD14AE1-6B28-4D40-BF21-4941B7DD07E4}"/>
                    </a:ext>
                  </a:extLst>
                </p:cNvPr>
                <p:cNvSpPr/>
                <p:nvPr/>
              </p:nvSpPr>
              <p:spPr>
                <a:xfrm rot="18900000">
                  <a:off x="3626034" y="2857846"/>
                  <a:ext cx="76508" cy="75600"/>
                </a:xfrm>
                <a:prstGeom prst="diamond">
                  <a:avLst/>
                </a:prstGeom>
                <a:solidFill>
                  <a:schemeClr val="accent2"/>
                </a:solidFill>
                <a:ln w="12700" cap="sq">
                  <a:solidFill>
                    <a:schemeClr val="accent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714" name="Group 713">
                  <a:extLst>
                    <a:ext uri="{FF2B5EF4-FFF2-40B4-BE49-F238E27FC236}">
                      <a16:creationId xmlns:a16="http://schemas.microsoft.com/office/drawing/2014/main" id="{4C8B8EB7-ECD7-4532-A126-65B6C051906F}"/>
                    </a:ext>
                  </a:extLst>
                </p:cNvPr>
                <p:cNvGrpSpPr/>
                <p:nvPr/>
              </p:nvGrpSpPr>
              <p:grpSpPr>
                <a:xfrm>
                  <a:off x="3569472" y="2768361"/>
                  <a:ext cx="76508" cy="130546"/>
                  <a:chOff x="3952814" y="3018509"/>
                  <a:chExt cx="76508" cy="247949"/>
                </a:xfrm>
                <a:effectLst/>
              </p:grpSpPr>
              <p:cxnSp>
                <p:nvCxnSpPr>
                  <p:cNvPr id="716" name="Straight Connector 715">
                    <a:extLst>
                      <a:ext uri="{FF2B5EF4-FFF2-40B4-BE49-F238E27FC236}">
                        <a16:creationId xmlns:a16="http://schemas.microsoft.com/office/drawing/2014/main" id="{69529D30-A5E6-4BFD-AB91-B49701F57F31}"/>
                      </a:ext>
                    </a:extLst>
                  </p:cNvPr>
                  <p:cNvCxnSpPr/>
                  <p:nvPr/>
                </p:nvCxnSpPr>
                <p:spPr>
                  <a:xfrm rot="16200000" flipH="1">
                    <a:off x="3867150"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7" name="Straight Connector 716">
                    <a:extLst>
                      <a:ext uri="{FF2B5EF4-FFF2-40B4-BE49-F238E27FC236}">
                        <a16:creationId xmlns:a16="http://schemas.microsoft.com/office/drawing/2014/main" id="{7A8113EF-E273-4BB7-BA9D-2737B87D5A4A}"/>
                      </a:ext>
                    </a:extLst>
                  </p:cNvPr>
                  <p:cNvCxnSpPr/>
                  <p:nvPr/>
                </p:nvCxnSpPr>
                <p:spPr>
                  <a:xfrm rot="16200000">
                    <a:off x="3991068"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8" name="Straight Connector 717">
                    <a:extLst>
                      <a:ext uri="{FF2B5EF4-FFF2-40B4-BE49-F238E27FC236}">
                        <a16:creationId xmlns:a16="http://schemas.microsoft.com/office/drawing/2014/main" id="{87EDE471-14A6-424D-94C9-287B55050AB8}"/>
                      </a:ext>
                    </a:extLst>
                  </p:cNvPr>
                  <p:cNvCxnSpPr/>
                  <p:nvPr/>
                </p:nvCxnSpPr>
                <p:spPr>
                  <a:xfrm rot="16200000">
                    <a:off x="3991068"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715" name="Oval 714">
                  <a:extLst>
                    <a:ext uri="{FF2B5EF4-FFF2-40B4-BE49-F238E27FC236}">
                      <a16:creationId xmlns:a16="http://schemas.microsoft.com/office/drawing/2014/main" id="{C264ECB8-FCCB-4AF6-B67D-02F886FE5BB2}"/>
                    </a:ext>
                  </a:extLst>
                </p:cNvPr>
                <p:cNvSpPr/>
                <p:nvPr/>
              </p:nvSpPr>
              <p:spPr>
                <a:xfrm rot="16200000">
                  <a:off x="3571726" y="2797635"/>
                  <a:ext cx="72000" cy="72000"/>
                </a:xfrm>
                <a:prstGeom prst="ellipse">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grpSp>
            <p:nvGrpSpPr>
              <p:cNvPr id="653" name="Group 652">
                <a:extLst>
                  <a:ext uri="{FF2B5EF4-FFF2-40B4-BE49-F238E27FC236}">
                    <a16:creationId xmlns:a16="http://schemas.microsoft.com/office/drawing/2014/main" id="{2058641A-43EA-481A-9194-EF68E2641A27}"/>
                  </a:ext>
                </a:extLst>
              </p:cNvPr>
              <p:cNvGrpSpPr/>
              <p:nvPr/>
            </p:nvGrpSpPr>
            <p:grpSpPr>
              <a:xfrm>
                <a:off x="5026209" y="2589739"/>
                <a:ext cx="76508" cy="106079"/>
                <a:chOff x="4059939" y="3018509"/>
                <a:chExt cx="76508" cy="247949"/>
              </a:xfrm>
            </p:grpSpPr>
            <p:cxnSp>
              <p:nvCxnSpPr>
                <p:cNvPr id="709" name="Straight Connector 708">
                  <a:extLst>
                    <a:ext uri="{FF2B5EF4-FFF2-40B4-BE49-F238E27FC236}">
                      <a16:creationId xmlns:a16="http://schemas.microsoft.com/office/drawing/2014/main" id="{C2D1D3C3-24FA-4AA5-8ED1-2F20AA74D074}"/>
                    </a:ext>
                  </a:extLst>
                </p:cNvPr>
                <p:cNvCxnSpPr/>
                <p:nvPr/>
              </p:nvCxnSpPr>
              <p:spPr>
                <a:xfrm rot="16200000" flipH="1">
                  <a:off x="3974275"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0" name="Straight Connector 709">
                  <a:extLst>
                    <a:ext uri="{FF2B5EF4-FFF2-40B4-BE49-F238E27FC236}">
                      <a16:creationId xmlns:a16="http://schemas.microsoft.com/office/drawing/2014/main" id="{8C51C732-E7F2-441E-BBF2-ECA9A1C29D2D}"/>
                    </a:ext>
                  </a:extLst>
                </p:cNvPr>
                <p:cNvCxnSpPr/>
                <p:nvPr/>
              </p:nvCxnSpPr>
              <p:spPr>
                <a:xfrm rot="16200000">
                  <a:off x="4098193"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1" name="Straight Connector 710">
                  <a:extLst>
                    <a:ext uri="{FF2B5EF4-FFF2-40B4-BE49-F238E27FC236}">
                      <a16:creationId xmlns:a16="http://schemas.microsoft.com/office/drawing/2014/main" id="{EB2B79AE-5152-435F-965C-A54B052E11F5}"/>
                    </a:ext>
                  </a:extLst>
                </p:cNvPr>
                <p:cNvCxnSpPr/>
                <p:nvPr/>
              </p:nvCxnSpPr>
              <p:spPr>
                <a:xfrm rot="16200000">
                  <a:off x="4098193"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54" name="Diamond 653">
                <a:extLst>
                  <a:ext uri="{FF2B5EF4-FFF2-40B4-BE49-F238E27FC236}">
                    <a16:creationId xmlns:a16="http://schemas.microsoft.com/office/drawing/2014/main" id="{32D8C5CF-A211-4846-892B-B5ED3C43AC5A}"/>
                  </a:ext>
                </a:extLst>
              </p:cNvPr>
              <p:cNvSpPr/>
              <p:nvPr/>
            </p:nvSpPr>
            <p:spPr>
              <a:xfrm rot="18900000">
                <a:off x="5026209" y="2604978"/>
                <a:ext cx="76508" cy="75600"/>
              </a:xfrm>
              <a:prstGeom prst="diamond">
                <a:avLst/>
              </a:prstGeom>
              <a:solidFill>
                <a:srgbClr val="00A8E1"/>
              </a:solidFill>
              <a:ln w="12700" cap="sq">
                <a:solidFill>
                  <a:schemeClr val="accent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655" name="Group 654">
                <a:extLst>
                  <a:ext uri="{FF2B5EF4-FFF2-40B4-BE49-F238E27FC236}">
                    <a16:creationId xmlns:a16="http://schemas.microsoft.com/office/drawing/2014/main" id="{62EDF3F9-DD1D-40E3-88AA-4B3518902341}"/>
                  </a:ext>
                </a:extLst>
              </p:cNvPr>
              <p:cNvGrpSpPr/>
              <p:nvPr/>
            </p:nvGrpSpPr>
            <p:grpSpPr>
              <a:xfrm>
                <a:off x="4972028" y="2553491"/>
                <a:ext cx="76508" cy="333614"/>
                <a:chOff x="3952814" y="3018509"/>
                <a:chExt cx="76508" cy="247949"/>
              </a:xfrm>
              <a:effectLst/>
            </p:grpSpPr>
            <p:cxnSp>
              <p:nvCxnSpPr>
                <p:cNvPr id="706" name="Straight Connector 705">
                  <a:extLst>
                    <a:ext uri="{FF2B5EF4-FFF2-40B4-BE49-F238E27FC236}">
                      <a16:creationId xmlns:a16="http://schemas.microsoft.com/office/drawing/2014/main" id="{61216CAC-CA97-47FD-A951-D9F32C6F5E70}"/>
                    </a:ext>
                  </a:extLst>
                </p:cNvPr>
                <p:cNvCxnSpPr/>
                <p:nvPr/>
              </p:nvCxnSpPr>
              <p:spPr>
                <a:xfrm rot="16200000" flipH="1">
                  <a:off x="3867150"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7" name="Straight Connector 706">
                  <a:extLst>
                    <a:ext uri="{FF2B5EF4-FFF2-40B4-BE49-F238E27FC236}">
                      <a16:creationId xmlns:a16="http://schemas.microsoft.com/office/drawing/2014/main" id="{4E56B8FE-F28B-4F93-972A-3B6052CF189D}"/>
                    </a:ext>
                  </a:extLst>
                </p:cNvPr>
                <p:cNvCxnSpPr/>
                <p:nvPr/>
              </p:nvCxnSpPr>
              <p:spPr>
                <a:xfrm rot="16200000">
                  <a:off x="3991068"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8" name="Straight Connector 707">
                  <a:extLst>
                    <a:ext uri="{FF2B5EF4-FFF2-40B4-BE49-F238E27FC236}">
                      <a16:creationId xmlns:a16="http://schemas.microsoft.com/office/drawing/2014/main" id="{B6B891B5-4A54-4D6A-89AE-4E5BC4497DFC}"/>
                    </a:ext>
                  </a:extLst>
                </p:cNvPr>
                <p:cNvCxnSpPr/>
                <p:nvPr/>
              </p:nvCxnSpPr>
              <p:spPr>
                <a:xfrm rot="16200000">
                  <a:off x="3991068"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56" name="Oval 655">
                <a:extLst>
                  <a:ext uri="{FF2B5EF4-FFF2-40B4-BE49-F238E27FC236}">
                    <a16:creationId xmlns:a16="http://schemas.microsoft.com/office/drawing/2014/main" id="{FC8374AE-26FC-49E7-B327-B20EAF9B8B17}"/>
                  </a:ext>
                </a:extLst>
              </p:cNvPr>
              <p:cNvSpPr/>
              <p:nvPr/>
            </p:nvSpPr>
            <p:spPr>
              <a:xfrm rot="16200000">
                <a:off x="4974282" y="2684298"/>
                <a:ext cx="72000" cy="720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657" name="Group 656">
                <a:extLst>
                  <a:ext uri="{FF2B5EF4-FFF2-40B4-BE49-F238E27FC236}">
                    <a16:creationId xmlns:a16="http://schemas.microsoft.com/office/drawing/2014/main" id="{B70B6DB6-E0B6-4363-8F54-11E757146DFA}"/>
                  </a:ext>
                </a:extLst>
              </p:cNvPr>
              <p:cNvGrpSpPr/>
              <p:nvPr/>
            </p:nvGrpSpPr>
            <p:grpSpPr>
              <a:xfrm flipV="1">
                <a:off x="5813609" y="2593419"/>
                <a:ext cx="76508" cy="132046"/>
                <a:chOff x="4059939" y="3018509"/>
                <a:chExt cx="76508" cy="247949"/>
              </a:xfrm>
            </p:grpSpPr>
            <p:cxnSp>
              <p:nvCxnSpPr>
                <p:cNvPr id="703" name="Straight Connector 702">
                  <a:extLst>
                    <a:ext uri="{FF2B5EF4-FFF2-40B4-BE49-F238E27FC236}">
                      <a16:creationId xmlns:a16="http://schemas.microsoft.com/office/drawing/2014/main" id="{028022EF-CBA6-41C7-A5E1-FD939D4B7D34}"/>
                    </a:ext>
                  </a:extLst>
                </p:cNvPr>
                <p:cNvCxnSpPr/>
                <p:nvPr/>
              </p:nvCxnSpPr>
              <p:spPr>
                <a:xfrm rot="16200000" flipH="1">
                  <a:off x="3974275"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4" name="Straight Connector 703">
                  <a:extLst>
                    <a:ext uri="{FF2B5EF4-FFF2-40B4-BE49-F238E27FC236}">
                      <a16:creationId xmlns:a16="http://schemas.microsoft.com/office/drawing/2014/main" id="{9D9990B3-E1F7-407C-857B-7A0A7A72A6EC}"/>
                    </a:ext>
                  </a:extLst>
                </p:cNvPr>
                <p:cNvCxnSpPr/>
                <p:nvPr/>
              </p:nvCxnSpPr>
              <p:spPr>
                <a:xfrm rot="16200000">
                  <a:off x="4098193"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5" name="Straight Connector 704">
                  <a:extLst>
                    <a:ext uri="{FF2B5EF4-FFF2-40B4-BE49-F238E27FC236}">
                      <a16:creationId xmlns:a16="http://schemas.microsoft.com/office/drawing/2014/main" id="{3CFD1616-7EF0-4515-9ED2-1E1A144DC0B5}"/>
                    </a:ext>
                  </a:extLst>
                </p:cNvPr>
                <p:cNvCxnSpPr/>
                <p:nvPr/>
              </p:nvCxnSpPr>
              <p:spPr>
                <a:xfrm rot="16200000">
                  <a:off x="4098193"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58" name="Diamond 657">
                <a:extLst>
                  <a:ext uri="{FF2B5EF4-FFF2-40B4-BE49-F238E27FC236}">
                    <a16:creationId xmlns:a16="http://schemas.microsoft.com/office/drawing/2014/main" id="{E700272A-A6C6-4458-90CC-E39BD8FE92E3}"/>
                  </a:ext>
                </a:extLst>
              </p:cNvPr>
              <p:cNvSpPr/>
              <p:nvPr/>
            </p:nvSpPr>
            <p:spPr>
              <a:xfrm rot="18900000">
                <a:off x="5813609" y="2616044"/>
                <a:ext cx="76508" cy="75600"/>
              </a:xfrm>
              <a:prstGeom prst="diamond">
                <a:avLst/>
              </a:prstGeom>
              <a:solidFill>
                <a:srgbClr val="00A8E1"/>
              </a:solidFill>
              <a:ln w="12700" cap="sq">
                <a:solidFill>
                  <a:schemeClr val="accent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659" name="Group 658">
                <a:extLst>
                  <a:ext uri="{FF2B5EF4-FFF2-40B4-BE49-F238E27FC236}">
                    <a16:creationId xmlns:a16="http://schemas.microsoft.com/office/drawing/2014/main" id="{33809E8C-F657-434F-A2A3-E902AEACF3A5}"/>
                  </a:ext>
                </a:extLst>
              </p:cNvPr>
              <p:cNvGrpSpPr/>
              <p:nvPr/>
            </p:nvGrpSpPr>
            <p:grpSpPr>
              <a:xfrm>
                <a:off x="5757046" y="2815629"/>
                <a:ext cx="76508" cy="85763"/>
                <a:chOff x="3952814" y="3018509"/>
                <a:chExt cx="76508" cy="247949"/>
              </a:xfrm>
              <a:effectLst/>
            </p:grpSpPr>
            <p:cxnSp>
              <p:nvCxnSpPr>
                <p:cNvPr id="700" name="Straight Connector 699">
                  <a:extLst>
                    <a:ext uri="{FF2B5EF4-FFF2-40B4-BE49-F238E27FC236}">
                      <a16:creationId xmlns:a16="http://schemas.microsoft.com/office/drawing/2014/main" id="{406F579A-FE62-4294-BB88-CE32A1787406}"/>
                    </a:ext>
                  </a:extLst>
                </p:cNvPr>
                <p:cNvCxnSpPr/>
                <p:nvPr/>
              </p:nvCxnSpPr>
              <p:spPr>
                <a:xfrm rot="16200000" flipH="1">
                  <a:off x="3867150"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1" name="Straight Connector 700">
                  <a:extLst>
                    <a:ext uri="{FF2B5EF4-FFF2-40B4-BE49-F238E27FC236}">
                      <a16:creationId xmlns:a16="http://schemas.microsoft.com/office/drawing/2014/main" id="{9E4E04BC-2F7B-4164-82F7-195758FA9222}"/>
                    </a:ext>
                  </a:extLst>
                </p:cNvPr>
                <p:cNvCxnSpPr/>
                <p:nvPr/>
              </p:nvCxnSpPr>
              <p:spPr>
                <a:xfrm rot="16200000">
                  <a:off x="3991068"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2" name="Straight Connector 701">
                  <a:extLst>
                    <a:ext uri="{FF2B5EF4-FFF2-40B4-BE49-F238E27FC236}">
                      <a16:creationId xmlns:a16="http://schemas.microsoft.com/office/drawing/2014/main" id="{8D10DBE1-9794-466B-BAED-AC93E179D23B}"/>
                    </a:ext>
                  </a:extLst>
                </p:cNvPr>
                <p:cNvCxnSpPr/>
                <p:nvPr/>
              </p:nvCxnSpPr>
              <p:spPr>
                <a:xfrm rot="16200000">
                  <a:off x="3991068"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60" name="Oval 659">
                <a:extLst>
                  <a:ext uri="{FF2B5EF4-FFF2-40B4-BE49-F238E27FC236}">
                    <a16:creationId xmlns:a16="http://schemas.microsoft.com/office/drawing/2014/main" id="{8DEC0BC6-1F48-4E47-A444-A1475AA3C3E3}"/>
                  </a:ext>
                </a:extLst>
              </p:cNvPr>
              <p:cNvSpPr/>
              <p:nvPr/>
            </p:nvSpPr>
            <p:spPr>
              <a:xfrm rot="16200000">
                <a:off x="5759300" y="2825386"/>
                <a:ext cx="72000" cy="720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661" name="Group 660">
                <a:extLst>
                  <a:ext uri="{FF2B5EF4-FFF2-40B4-BE49-F238E27FC236}">
                    <a16:creationId xmlns:a16="http://schemas.microsoft.com/office/drawing/2014/main" id="{67604E11-A145-447E-A479-422C54FABB0A}"/>
                  </a:ext>
                </a:extLst>
              </p:cNvPr>
              <p:cNvGrpSpPr/>
              <p:nvPr/>
            </p:nvGrpSpPr>
            <p:grpSpPr>
              <a:xfrm>
                <a:off x="4005446" y="2615951"/>
                <a:ext cx="76508" cy="156219"/>
                <a:chOff x="4059939" y="3018509"/>
                <a:chExt cx="76508" cy="247949"/>
              </a:xfrm>
            </p:grpSpPr>
            <p:cxnSp>
              <p:nvCxnSpPr>
                <p:cNvPr id="697" name="Straight Connector 696">
                  <a:extLst>
                    <a:ext uri="{FF2B5EF4-FFF2-40B4-BE49-F238E27FC236}">
                      <a16:creationId xmlns:a16="http://schemas.microsoft.com/office/drawing/2014/main" id="{EAD3DE03-E0F2-4A03-B68E-17885144EA22}"/>
                    </a:ext>
                  </a:extLst>
                </p:cNvPr>
                <p:cNvCxnSpPr/>
                <p:nvPr/>
              </p:nvCxnSpPr>
              <p:spPr>
                <a:xfrm rot="16200000" flipH="1">
                  <a:off x="3974275"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8" name="Straight Connector 697">
                  <a:extLst>
                    <a:ext uri="{FF2B5EF4-FFF2-40B4-BE49-F238E27FC236}">
                      <a16:creationId xmlns:a16="http://schemas.microsoft.com/office/drawing/2014/main" id="{CBAD7161-B914-4788-9F21-1B582CC0259E}"/>
                    </a:ext>
                  </a:extLst>
                </p:cNvPr>
                <p:cNvCxnSpPr/>
                <p:nvPr/>
              </p:nvCxnSpPr>
              <p:spPr>
                <a:xfrm rot="16200000">
                  <a:off x="4098193"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9" name="Straight Connector 698">
                  <a:extLst>
                    <a:ext uri="{FF2B5EF4-FFF2-40B4-BE49-F238E27FC236}">
                      <a16:creationId xmlns:a16="http://schemas.microsoft.com/office/drawing/2014/main" id="{540EA163-2109-4B04-B782-1830FFFFD59D}"/>
                    </a:ext>
                  </a:extLst>
                </p:cNvPr>
                <p:cNvCxnSpPr/>
                <p:nvPr/>
              </p:nvCxnSpPr>
              <p:spPr>
                <a:xfrm rot="16200000">
                  <a:off x="4098193"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62" name="Diamond 661">
                <a:extLst>
                  <a:ext uri="{FF2B5EF4-FFF2-40B4-BE49-F238E27FC236}">
                    <a16:creationId xmlns:a16="http://schemas.microsoft.com/office/drawing/2014/main" id="{3DC8E079-9AFF-4689-AE4C-F5ADC68F0084}"/>
                  </a:ext>
                </a:extLst>
              </p:cNvPr>
              <p:cNvSpPr/>
              <p:nvPr/>
            </p:nvSpPr>
            <p:spPr>
              <a:xfrm rot="18900000">
                <a:off x="4005446" y="2656260"/>
                <a:ext cx="76508" cy="75600"/>
              </a:xfrm>
              <a:prstGeom prst="diamond">
                <a:avLst/>
              </a:prstGeom>
              <a:solidFill>
                <a:srgbClr val="00A8E1"/>
              </a:solidFill>
              <a:ln w="12700" cap="sq">
                <a:solidFill>
                  <a:schemeClr val="accent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663" name="Group 662">
                <a:extLst>
                  <a:ext uri="{FF2B5EF4-FFF2-40B4-BE49-F238E27FC236}">
                    <a16:creationId xmlns:a16="http://schemas.microsoft.com/office/drawing/2014/main" id="{68D9728A-7FF1-4246-8D9B-F966782C900E}"/>
                  </a:ext>
                </a:extLst>
              </p:cNvPr>
              <p:cNvGrpSpPr/>
              <p:nvPr/>
            </p:nvGrpSpPr>
            <p:grpSpPr>
              <a:xfrm>
                <a:off x="3948884" y="2766962"/>
                <a:ext cx="76508" cy="100509"/>
                <a:chOff x="3952814" y="3018509"/>
                <a:chExt cx="76508" cy="247949"/>
              </a:xfrm>
              <a:effectLst/>
            </p:grpSpPr>
            <p:cxnSp>
              <p:nvCxnSpPr>
                <p:cNvPr id="694" name="Straight Connector 693">
                  <a:extLst>
                    <a:ext uri="{FF2B5EF4-FFF2-40B4-BE49-F238E27FC236}">
                      <a16:creationId xmlns:a16="http://schemas.microsoft.com/office/drawing/2014/main" id="{AA8503C5-B644-42C8-A575-CDFB7CE61DCC}"/>
                    </a:ext>
                  </a:extLst>
                </p:cNvPr>
                <p:cNvCxnSpPr/>
                <p:nvPr/>
              </p:nvCxnSpPr>
              <p:spPr>
                <a:xfrm rot="16200000" flipH="1">
                  <a:off x="3867150"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5" name="Straight Connector 694">
                  <a:extLst>
                    <a:ext uri="{FF2B5EF4-FFF2-40B4-BE49-F238E27FC236}">
                      <a16:creationId xmlns:a16="http://schemas.microsoft.com/office/drawing/2014/main" id="{4EA97B7E-E51E-4A6F-A133-1CBCF51156DB}"/>
                    </a:ext>
                  </a:extLst>
                </p:cNvPr>
                <p:cNvCxnSpPr/>
                <p:nvPr/>
              </p:nvCxnSpPr>
              <p:spPr>
                <a:xfrm rot="16200000">
                  <a:off x="3991068"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6" name="Straight Connector 695">
                  <a:extLst>
                    <a:ext uri="{FF2B5EF4-FFF2-40B4-BE49-F238E27FC236}">
                      <a16:creationId xmlns:a16="http://schemas.microsoft.com/office/drawing/2014/main" id="{D89866DF-8E2C-4910-9BE2-7AD77C9CAD41}"/>
                    </a:ext>
                  </a:extLst>
                </p:cNvPr>
                <p:cNvCxnSpPr/>
                <p:nvPr/>
              </p:nvCxnSpPr>
              <p:spPr>
                <a:xfrm rot="16200000">
                  <a:off x="3991068"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64" name="Oval 663">
                <a:extLst>
                  <a:ext uri="{FF2B5EF4-FFF2-40B4-BE49-F238E27FC236}">
                    <a16:creationId xmlns:a16="http://schemas.microsoft.com/office/drawing/2014/main" id="{4972E79A-87F5-4328-AE44-9720F42D8B4D}"/>
                  </a:ext>
                </a:extLst>
              </p:cNvPr>
              <p:cNvSpPr/>
              <p:nvPr/>
            </p:nvSpPr>
            <p:spPr>
              <a:xfrm rot="16200000">
                <a:off x="3951138" y="2781217"/>
                <a:ext cx="72000" cy="720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665" name="TextBox 664">
                <a:extLst>
                  <a:ext uri="{FF2B5EF4-FFF2-40B4-BE49-F238E27FC236}">
                    <a16:creationId xmlns:a16="http://schemas.microsoft.com/office/drawing/2014/main" id="{48BF0363-15A3-4E11-AEFD-3B2DC54802C7}"/>
                  </a:ext>
                </a:extLst>
              </p:cNvPr>
              <p:cNvSpPr txBox="1"/>
              <p:nvPr/>
            </p:nvSpPr>
            <p:spPr>
              <a:xfrm>
                <a:off x="3444956" y="3591217"/>
                <a:ext cx="2445161"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72727"/>
                    </a:solidFill>
                    <a:effectLst/>
                    <a:uLnTx/>
                    <a:uFillTx/>
                    <a:latin typeface="Poppins Light"/>
                    <a:ea typeface="+mn-ea"/>
                    <a:cs typeface="+mn-cs"/>
                  </a:rPr>
                  <a:t>Months from randomisation</a:t>
                </a:r>
              </a:p>
            </p:txBody>
          </p:sp>
          <p:grpSp>
            <p:nvGrpSpPr>
              <p:cNvPr id="666" name="Group 665">
                <a:extLst>
                  <a:ext uri="{FF2B5EF4-FFF2-40B4-BE49-F238E27FC236}">
                    <a16:creationId xmlns:a16="http://schemas.microsoft.com/office/drawing/2014/main" id="{B191B52D-788A-4CF0-BAE7-F338F75C7D2D}"/>
                  </a:ext>
                </a:extLst>
              </p:cNvPr>
              <p:cNvGrpSpPr/>
              <p:nvPr/>
            </p:nvGrpSpPr>
            <p:grpSpPr>
              <a:xfrm>
                <a:off x="3504571" y="3440786"/>
                <a:ext cx="2493808" cy="264164"/>
                <a:chOff x="615346" y="3520759"/>
                <a:chExt cx="2493808" cy="261610"/>
              </a:xfrm>
            </p:grpSpPr>
            <p:sp>
              <p:nvSpPr>
                <p:cNvPr id="689" name="TextBox 688">
                  <a:extLst>
                    <a:ext uri="{FF2B5EF4-FFF2-40B4-BE49-F238E27FC236}">
                      <a16:creationId xmlns:a16="http://schemas.microsoft.com/office/drawing/2014/main" id="{0E7FA142-1462-4B26-A419-DC7D2CB2629C}"/>
                    </a:ext>
                  </a:extLst>
                </p:cNvPr>
                <p:cNvSpPr txBox="1"/>
                <p:nvPr/>
              </p:nvSpPr>
              <p:spPr>
                <a:xfrm>
                  <a:off x="1679749" y="3520759"/>
                  <a:ext cx="328936" cy="2616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12</a:t>
                  </a:r>
                </a:p>
              </p:txBody>
            </p:sp>
            <p:sp>
              <p:nvSpPr>
                <p:cNvPr id="690" name="TextBox 689">
                  <a:extLst>
                    <a:ext uri="{FF2B5EF4-FFF2-40B4-BE49-F238E27FC236}">
                      <a16:creationId xmlns:a16="http://schemas.microsoft.com/office/drawing/2014/main" id="{D77FA5D0-15EF-4945-BE7C-935C454E526A}"/>
                    </a:ext>
                  </a:extLst>
                </p:cNvPr>
                <p:cNvSpPr txBox="1"/>
                <p:nvPr/>
              </p:nvSpPr>
              <p:spPr>
                <a:xfrm>
                  <a:off x="2229984" y="3520759"/>
                  <a:ext cx="328936" cy="2616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18</a:t>
                  </a:r>
                </a:p>
              </p:txBody>
            </p:sp>
            <p:sp>
              <p:nvSpPr>
                <p:cNvPr id="691" name="TextBox 690">
                  <a:extLst>
                    <a:ext uri="{FF2B5EF4-FFF2-40B4-BE49-F238E27FC236}">
                      <a16:creationId xmlns:a16="http://schemas.microsoft.com/office/drawing/2014/main" id="{7EC8A8AB-A664-43E8-9002-9480F086B0C7}"/>
                    </a:ext>
                  </a:extLst>
                </p:cNvPr>
                <p:cNvSpPr txBox="1"/>
                <p:nvPr/>
              </p:nvSpPr>
              <p:spPr>
                <a:xfrm>
                  <a:off x="2780218" y="3520759"/>
                  <a:ext cx="328936" cy="2616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24</a:t>
                  </a:r>
                </a:p>
              </p:txBody>
            </p:sp>
            <p:sp>
              <p:nvSpPr>
                <p:cNvPr id="692" name="TextBox 691">
                  <a:extLst>
                    <a:ext uri="{FF2B5EF4-FFF2-40B4-BE49-F238E27FC236}">
                      <a16:creationId xmlns:a16="http://schemas.microsoft.com/office/drawing/2014/main" id="{893DE805-5C43-466D-806D-568A436E8B8C}"/>
                    </a:ext>
                  </a:extLst>
                </p:cNvPr>
                <p:cNvSpPr txBox="1"/>
                <p:nvPr/>
              </p:nvSpPr>
              <p:spPr>
                <a:xfrm>
                  <a:off x="1165581" y="3520759"/>
                  <a:ext cx="256802" cy="2616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6</a:t>
                  </a:r>
                </a:p>
              </p:txBody>
            </p:sp>
            <p:sp>
              <p:nvSpPr>
                <p:cNvPr id="693" name="TextBox 692">
                  <a:extLst>
                    <a:ext uri="{FF2B5EF4-FFF2-40B4-BE49-F238E27FC236}">
                      <a16:creationId xmlns:a16="http://schemas.microsoft.com/office/drawing/2014/main" id="{80A94F8D-3C53-4A8B-860F-2D2B1528DCB8}"/>
                    </a:ext>
                  </a:extLst>
                </p:cNvPr>
                <p:cNvSpPr txBox="1"/>
                <p:nvPr/>
              </p:nvSpPr>
              <p:spPr>
                <a:xfrm>
                  <a:off x="615346" y="3520759"/>
                  <a:ext cx="256802" cy="2616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0</a:t>
                  </a:r>
                </a:p>
              </p:txBody>
            </p:sp>
          </p:grpSp>
          <p:grpSp>
            <p:nvGrpSpPr>
              <p:cNvPr id="667" name="Group 666">
                <a:extLst>
                  <a:ext uri="{FF2B5EF4-FFF2-40B4-BE49-F238E27FC236}">
                    <a16:creationId xmlns:a16="http://schemas.microsoft.com/office/drawing/2014/main" id="{BC7BA3B3-EC4D-4BBF-801C-8D4F44F71F43}"/>
                  </a:ext>
                </a:extLst>
              </p:cNvPr>
              <p:cNvGrpSpPr/>
              <p:nvPr/>
            </p:nvGrpSpPr>
            <p:grpSpPr>
              <a:xfrm>
                <a:off x="3114985" y="2090050"/>
                <a:ext cx="367191" cy="1316763"/>
                <a:chOff x="3066115" y="2019170"/>
                <a:chExt cx="367191" cy="1316763"/>
              </a:xfrm>
            </p:grpSpPr>
            <p:grpSp>
              <p:nvGrpSpPr>
                <p:cNvPr id="682" name="Group 681">
                  <a:extLst>
                    <a:ext uri="{FF2B5EF4-FFF2-40B4-BE49-F238E27FC236}">
                      <a16:creationId xmlns:a16="http://schemas.microsoft.com/office/drawing/2014/main" id="{FE76CF0F-D130-44EB-B938-E1970B471A21}"/>
                    </a:ext>
                  </a:extLst>
                </p:cNvPr>
                <p:cNvGrpSpPr/>
                <p:nvPr/>
              </p:nvGrpSpPr>
              <p:grpSpPr>
                <a:xfrm>
                  <a:off x="3289036" y="2019170"/>
                  <a:ext cx="144270" cy="1316763"/>
                  <a:chOff x="448681" y="1954864"/>
                  <a:chExt cx="144270" cy="1185484"/>
                </a:xfrm>
              </p:grpSpPr>
              <p:sp>
                <p:nvSpPr>
                  <p:cNvPr id="684" name="TextBox 683">
                    <a:extLst>
                      <a:ext uri="{FF2B5EF4-FFF2-40B4-BE49-F238E27FC236}">
                        <a16:creationId xmlns:a16="http://schemas.microsoft.com/office/drawing/2014/main" id="{0D08B808-FCEC-4C20-8809-BF37B040394E}"/>
                      </a:ext>
                    </a:extLst>
                  </p:cNvPr>
                  <p:cNvSpPr txBox="1"/>
                  <p:nvPr/>
                </p:nvSpPr>
                <p:spPr>
                  <a:xfrm>
                    <a:off x="448681" y="2971071"/>
                    <a:ext cx="144270" cy="169277"/>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0.4</a:t>
                    </a:r>
                  </a:p>
                </p:txBody>
              </p:sp>
              <p:sp>
                <p:nvSpPr>
                  <p:cNvPr id="685" name="TextBox 684">
                    <a:extLst>
                      <a:ext uri="{FF2B5EF4-FFF2-40B4-BE49-F238E27FC236}">
                        <a16:creationId xmlns:a16="http://schemas.microsoft.com/office/drawing/2014/main" id="{EF45A576-00A4-4C2B-9295-4E100B397874}"/>
                      </a:ext>
                    </a:extLst>
                  </p:cNvPr>
                  <p:cNvSpPr txBox="1"/>
                  <p:nvPr/>
                </p:nvSpPr>
                <p:spPr>
                  <a:xfrm>
                    <a:off x="448681" y="2717019"/>
                    <a:ext cx="144270" cy="169277"/>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0.8</a:t>
                    </a:r>
                  </a:p>
                </p:txBody>
              </p:sp>
              <p:sp>
                <p:nvSpPr>
                  <p:cNvPr id="686" name="TextBox 685">
                    <a:extLst>
                      <a:ext uri="{FF2B5EF4-FFF2-40B4-BE49-F238E27FC236}">
                        <a16:creationId xmlns:a16="http://schemas.microsoft.com/office/drawing/2014/main" id="{C2024253-029C-4DA9-A091-0A2A320BEF5F}"/>
                      </a:ext>
                    </a:extLst>
                  </p:cNvPr>
                  <p:cNvSpPr txBox="1"/>
                  <p:nvPr/>
                </p:nvSpPr>
                <p:spPr>
                  <a:xfrm>
                    <a:off x="448681" y="2462967"/>
                    <a:ext cx="144270" cy="169277"/>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1.2</a:t>
                    </a:r>
                  </a:p>
                </p:txBody>
              </p:sp>
              <p:sp>
                <p:nvSpPr>
                  <p:cNvPr id="687" name="TextBox 686">
                    <a:extLst>
                      <a:ext uri="{FF2B5EF4-FFF2-40B4-BE49-F238E27FC236}">
                        <a16:creationId xmlns:a16="http://schemas.microsoft.com/office/drawing/2014/main" id="{47F79E0F-2B6A-4E29-976C-F4A623958744}"/>
                      </a:ext>
                    </a:extLst>
                  </p:cNvPr>
                  <p:cNvSpPr txBox="1"/>
                  <p:nvPr/>
                </p:nvSpPr>
                <p:spPr>
                  <a:xfrm>
                    <a:off x="448681" y="2208916"/>
                    <a:ext cx="144270" cy="169277"/>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1.6</a:t>
                    </a:r>
                  </a:p>
                </p:txBody>
              </p:sp>
              <p:sp>
                <p:nvSpPr>
                  <p:cNvPr id="688" name="TextBox 687">
                    <a:extLst>
                      <a:ext uri="{FF2B5EF4-FFF2-40B4-BE49-F238E27FC236}">
                        <a16:creationId xmlns:a16="http://schemas.microsoft.com/office/drawing/2014/main" id="{7FA61097-11FB-49BE-BA78-F5677F249481}"/>
                      </a:ext>
                    </a:extLst>
                  </p:cNvPr>
                  <p:cNvSpPr txBox="1"/>
                  <p:nvPr/>
                </p:nvSpPr>
                <p:spPr>
                  <a:xfrm>
                    <a:off x="448681" y="1954864"/>
                    <a:ext cx="144270" cy="169277"/>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2.0</a:t>
                    </a:r>
                  </a:p>
                </p:txBody>
              </p:sp>
            </p:grpSp>
            <p:sp>
              <p:nvSpPr>
                <p:cNvPr id="683" name="TextBox 682">
                  <a:extLst>
                    <a:ext uri="{FF2B5EF4-FFF2-40B4-BE49-F238E27FC236}">
                      <a16:creationId xmlns:a16="http://schemas.microsoft.com/office/drawing/2014/main" id="{8CD3F2F3-E5EC-4A02-BFA0-CC30BE760138}"/>
                    </a:ext>
                  </a:extLst>
                </p:cNvPr>
                <p:cNvSpPr txBox="1"/>
                <p:nvPr/>
              </p:nvSpPr>
              <p:spPr>
                <a:xfrm rot="16200000">
                  <a:off x="2574240" y="2607452"/>
                  <a:ext cx="1153028" cy="169277"/>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err="1">
                      <a:ln>
                        <a:noFill/>
                      </a:ln>
                      <a:solidFill>
                        <a:srgbClr val="272727"/>
                      </a:solidFill>
                      <a:effectLst/>
                      <a:uLnTx/>
                      <a:uFillTx/>
                      <a:latin typeface="Poppins Light"/>
                      <a:ea typeface="+mn-ea"/>
                      <a:cs typeface="+mn-cs"/>
                    </a:rPr>
                    <a:t>DHT</a:t>
                  </a:r>
                  <a:r>
                    <a:rPr kumimoji="0" lang="en-GB" sz="1050" b="1" i="0" u="none" strike="noStrike" kern="1200" cap="none" spc="0" normalizeH="0" baseline="0" noProof="0" dirty="0">
                      <a:ln>
                        <a:noFill/>
                      </a:ln>
                      <a:solidFill>
                        <a:srgbClr val="272727"/>
                      </a:solidFill>
                      <a:effectLst/>
                      <a:uLnTx/>
                      <a:uFillTx/>
                      <a:latin typeface="Poppins Light"/>
                      <a:ea typeface="+mn-ea"/>
                      <a:cs typeface="+mn-cs"/>
                    </a:rPr>
                    <a:t> (nmol/L)</a:t>
                  </a:r>
                </a:p>
              </p:txBody>
            </p:sp>
          </p:grpSp>
          <p:grpSp>
            <p:nvGrpSpPr>
              <p:cNvPr id="668" name="Group 667">
                <a:extLst>
                  <a:ext uri="{FF2B5EF4-FFF2-40B4-BE49-F238E27FC236}">
                    <a16:creationId xmlns:a16="http://schemas.microsoft.com/office/drawing/2014/main" id="{3BEE6301-287A-4DEE-84A2-F4DD91A3F7CE}"/>
                  </a:ext>
                </a:extLst>
              </p:cNvPr>
              <p:cNvGrpSpPr/>
              <p:nvPr/>
            </p:nvGrpSpPr>
            <p:grpSpPr>
              <a:xfrm>
                <a:off x="3515530" y="2186458"/>
                <a:ext cx="2322224" cy="1291035"/>
                <a:chOff x="3466660" y="2115578"/>
                <a:chExt cx="2322224" cy="1291035"/>
              </a:xfrm>
            </p:grpSpPr>
            <p:sp>
              <p:nvSpPr>
                <p:cNvPr id="669" name="Freeform: Shape 668">
                  <a:extLst>
                    <a:ext uri="{FF2B5EF4-FFF2-40B4-BE49-F238E27FC236}">
                      <a16:creationId xmlns:a16="http://schemas.microsoft.com/office/drawing/2014/main" id="{09F9AD14-75AA-4680-AD12-061F5A4D5512}"/>
                    </a:ext>
                  </a:extLst>
                </p:cNvPr>
                <p:cNvSpPr/>
                <p:nvPr/>
              </p:nvSpPr>
              <p:spPr>
                <a:xfrm>
                  <a:off x="3513835" y="2115578"/>
                  <a:ext cx="2275049" cy="1231935"/>
                </a:xfrm>
                <a:custGeom>
                  <a:avLst/>
                  <a:gdLst>
                    <a:gd name="connsiteX0" fmla="*/ 0 w 2275049"/>
                    <a:gd name="connsiteY0" fmla="*/ 0 h 933564"/>
                    <a:gd name="connsiteX1" fmla="*/ 0 w 2275049"/>
                    <a:gd name="connsiteY1" fmla="*/ 933564 h 933564"/>
                    <a:gd name="connsiteX2" fmla="*/ 2275049 w 2275049"/>
                    <a:gd name="connsiteY2" fmla="*/ 933564 h 933564"/>
                  </a:gdLst>
                  <a:ahLst/>
                  <a:cxnLst>
                    <a:cxn ang="0">
                      <a:pos x="connsiteX0" y="connsiteY0"/>
                    </a:cxn>
                    <a:cxn ang="0">
                      <a:pos x="connsiteX1" y="connsiteY1"/>
                    </a:cxn>
                    <a:cxn ang="0">
                      <a:pos x="connsiteX2" y="connsiteY2"/>
                    </a:cxn>
                  </a:cxnLst>
                  <a:rect l="l" t="t" r="r" b="b"/>
                  <a:pathLst>
                    <a:path w="2275049" h="933564">
                      <a:moveTo>
                        <a:pt x="0" y="0"/>
                      </a:moveTo>
                      <a:lnTo>
                        <a:pt x="0" y="933564"/>
                      </a:lnTo>
                      <a:lnTo>
                        <a:pt x="2275049" y="933564"/>
                      </a:lnTo>
                    </a:path>
                  </a:pathLst>
                </a:custGeom>
                <a:noFill/>
                <a:ln w="19050"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670" name="Group 669">
                  <a:extLst>
                    <a:ext uri="{FF2B5EF4-FFF2-40B4-BE49-F238E27FC236}">
                      <a16:creationId xmlns:a16="http://schemas.microsoft.com/office/drawing/2014/main" id="{83E91649-5214-497D-A884-7F8C5B52E632}"/>
                    </a:ext>
                  </a:extLst>
                </p:cNvPr>
                <p:cNvGrpSpPr/>
                <p:nvPr/>
              </p:nvGrpSpPr>
              <p:grpSpPr>
                <a:xfrm>
                  <a:off x="3584520" y="3346633"/>
                  <a:ext cx="2204364" cy="59980"/>
                  <a:chOff x="744165" y="3536348"/>
                  <a:chExt cx="2204364" cy="54000"/>
                </a:xfrm>
              </p:grpSpPr>
              <p:cxnSp>
                <p:nvCxnSpPr>
                  <p:cNvPr id="677" name="Straight Connector 676">
                    <a:extLst>
                      <a:ext uri="{FF2B5EF4-FFF2-40B4-BE49-F238E27FC236}">
                        <a16:creationId xmlns:a16="http://schemas.microsoft.com/office/drawing/2014/main" id="{6DCBEF4C-EB63-44FC-9345-053252F4D4DF}"/>
                      </a:ext>
                    </a:extLst>
                  </p:cNvPr>
                  <p:cNvCxnSpPr/>
                  <p:nvPr/>
                </p:nvCxnSpPr>
                <p:spPr>
                  <a:xfrm>
                    <a:off x="1295256" y="3536348"/>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78" name="Straight Connector 677">
                    <a:extLst>
                      <a:ext uri="{FF2B5EF4-FFF2-40B4-BE49-F238E27FC236}">
                        <a16:creationId xmlns:a16="http://schemas.microsoft.com/office/drawing/2014/main" id="{687CD9DE-83EC-443E-8BFD-D830B8E36B41}"/>
                      </a:ext>
                    </a:extLst>
                  </p:cNvPr>
                  <p:cNvCxnSpPr/>
                  <p:nvPr/>
                </p:nvCxnSpPr>
                <p:spPr>
                  <a:xfrm>
                    <a:off x="1846347" y="3536348"/>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79" name="Straight Connector 678">
                    <a:extLst>
                      <a:ext uri="{FF2B5EF4-FFF2-40B4-BE49-F238E27FC236}">
                        <a16:creationId xmlns:a16="http://schemas.microsoft.com/office/drawing/2014/main" id="{3977DE1B-CDC9-4D9A-B9C1-79271CF5BAD8}"/>
                      </a:ext>
                    </a:extLst>
                  </p:cNvPr>
                  <p:cNvCxnSpPr/>
                  <p:nvPr/>
                </p:nvCxnSpPr>
                <p:spPr>
                  <a:xfrm>
                    <a:off x="2397438" y="3536348"/>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0" name="Straight Connector 679">
                    <a:extLst>
                      <a:ext uri="{FF2B5EF4-FFF2-40B4-BE49-F238E27FC236}">
                        <a16:creationId xmlns:a16="http://schemas.microsoft.com/office/drawing/2014/main" id="{00A81CAF-A1C2-4E0B-ACBC-3D76D473B35D}"/>
                      </a:ext>
                    </a:extLst>
                  </p:cNvPr>
                  <p:cNvCxnSpPr/>
                  <p:nvPr/>
                </p:nvCxnSpPr>
                <p:spPr>
                  <a:xfrm>
                    <a:off x="2948529" y="3536348"/>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1" name="Straight Connector 680">
                    <a:extLst>
                      <a:ext uri="{FF2B5EF4-FFF2-40B4-BE49-F238E27FC236}">
                        <a16:creationId xmlns:a16="http://schemas.microsoft.com/office/drawing/2014/main" id="{687B26CC-BCDF-426C-AAA3-63E1C53DEF22}"/>
                      </a:ext>
                    </a:extLst>
                  </p:cNvPr>
                  <p:cNvCxnSpPr>
                    <a:cxnSpLocks/>
                  </p:cNvCxnSpPr>
                  <p:nvPr/>
                </p:nvCxnSpPr>
                <p:spPr>
                  <a:xfrm>
                    <a:off x="744165" y="3536348"/>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71" name="Group 670">
                  <a:extLst>
                    <a:ext uri="{FF2B5EF4-FFF2-40B4-BE49-F238E27FC236}">
                      <a16:creationId xmlns:a16="http://schemas.microsoft.com/office/drawing/2014/main" id="{A22ED218-2DBD-49AA-8F69-B3E0928E16E4}"/>
                    </a:ext>
                  </a:extLst>
                </p:cNvPr>
                <p:cNvGrpSpPr/>
                <p:nvPr/>
              </p:nvGrpSpPr>
              <p:grpSpPr>
                <a:xfrm>
                  <a:off x="3466660" y="2115578"/>
                  <a:ext cx="54000" cy="1126358"/>
                  <a:chOff x="3466660" y="2115578"/>
                  <a:chExt cx="54000" cy="1126358"/>
                </a:xfrm>
              </p:grpSpPr>
              <p:cxnSp>
                <p:nvCxnSpPr>
                  <p:cNvPr id="672" name="Straight Connector 671">
                    <a:extLst>
                      <a:ext uri="{FF2B5EF4-FFF2-40B4-BE49-F238E27FC236}">
                        <a16:creationId xmlns:a16="http://schemas.microsoft.com/office/drawing/2014/main" id="{37E3095E-C3A1-4C2B-B527-9AB56092BA4E}"/>
                      </a:ext>
                    </a:extLst>
                  </p:cNvPr>
                  <p:cNvCxnSpPr/>
                  <p:nvPr/>
                </p:nvCxnSpPr>
                <p:spPr>
                  <a:xfrm rot="5400000">
                    <a:off x="3493660" y="2651756"/>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73" name="Straight Connector 672">
                    <a:extLst>
                      <a:ext uri="{FF2B5EF4-FFF2-40B4-BE49-F238E27FC236}">
                        <a16:creationId xmlns:a16="http://schemas.microsoft.com/office/drawing/2014/main" id="{48EF5198-430B-4BF9-8232-1AF9EB653DA6}"/>
                      </a:ext>
                    </a:extLst>
                  </p:cNvPr>
                  <p:cNvCxnSpPr/>
                  <p:nvPr/>
                </p:nvCxnSpPr>
                <p:spPr>
                  <a:xfrm rot="5400000">
                    <a:off x="3493660" y="2370167"/>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74" name="Straight Connector 673">
                    <a:extLst>
                      <a:ext uri="{FF2B5EF4-FFF2-40B4-BE49-F238E27FC236}">
                        <a16:creationId xmlns:a16="http://schemas.microsoft.com/office/drawing/2014/main" id="{553FCBDE-9005-4164-8CDB-D018553C92FB}"/>
                      </a:ext>
                    </a:extLst>
                  </p:cNvPr>
                  <p:cNvCxnSpPr/>
                  <p:nvPr/>
                </p:nvCxnSpPr>
                <p:spPr>
                  <a:xfrm rot="5400000">
                    <a:off x="3493660" y="2933345"/>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75" name="Straight Connector 674">
                    <a:extLst>
                      <a:ext uri="{FF2B5EF4-FFF2-40B4-BE49-F238E27FC236}">
                        <a16:creationId xmlns:a16="http://schemas.microsoft.com/office/drawing/2014/main" id="{7F30153B-308F-41DA-B0EF-AD61081E8873}"/>
                      </a:ext>
                    </a:extLst>
                  </p:cNvPr>
                  <p:cNvCxnSpPr/>
                  <p:nvPr/>
                </p:nvCxnSpPr>
                <p:spPr>
                  <a:xfrm rot="5400000">
                    <a:off x="3493660" y="3214936"/>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76" name="Straight Connector 675">
                    <a:extLst>
                      <a:ext uri="{FF2B5EF4-FFF2-40B4-BE49-F238E27FC236}">
                        <a16:creationId xmlns:a16="http://schemas.microsoft.com/office/drawing/2014/main" id="{735F61F5-3483-4A3C-9282-A6F6D7E7AFA8}"/>
                      </a:ext>
                    </a:extLst>
                  </p:cNvPr>
                  <p:cNvCxnSpPr>
                    <a:cxnSpLocks/>
                  </p:cNvCxnSpPr>
                  <p:nvPr/>
                </p:nvCxnSpPr>
                <p:spPr>
                  <a:xfrm rot="5400000">
                    <a:off x="3493660" y="2088578"/>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grpSp>
          <p:nvGrpSpPr>
            <p:cNvPr id="435" name="Group 434">
              <a:extLst>
                <a:ext uri="{FF2B5EF4-FFF2-40B4-BE49-F238E27FC236}">
                  <a16:creationId xmlns:a16="http://schemas.microsoft.com/office/drawing/2014/main" id="{F81ADEBC-235C-451A-986E-0A83EB583235}"/>
                </a:ext>
              </a:extLst>
            </p:cNvPr>
            <p:cNvGrpSpPr/>
            <p:nvPr/>
          </p:nvGrpSpPr>
          <p:grpSpPr>
            <a:xfrm>
              <a:off x="3088481" y="3754484"/>
              <a:ext cx="2887522" cy="1757526"/>
              <a:chOff x="3114985" y="4124599"/>
              <a:chExt cx="2887522" cy="1757526"/>
            </a:xfrm>
          </p:grpSpPr>
          <p:grpSp>
            <p:nvGrpSpPr>
              <p:cNvPr id="582" name="Group 581">
                <a:extLst>
                  <a:ext uri="{FF2B5EF4-FFF2-40B4-BE49-F238E27FC236}">
                    <a16:creationId xmlns:a16="http://schemas.microsoft.com/office/drawing/2014/main" id="{1D444006-19D2-47FE-916B-B9E19D1F3D0E}"/>
                  </a:ext>
                </a:extLst>
              </p:cNvPr>
              <p:cNvGrpSpPr/>
              <p:nvPr/>
            </p:nvGrpSpPr>
            <p:grpSpPr>
              <a:xfrm>
                <a:off x="3337906" y="4124599"/>
                <a:ext cx="144270" cy="1328908"/>
                <a:chOff x="3289036" y="4308887"/>
                <a:chExt cx="144270" cy="1328908"/>
              </a:xfrm>
            </p:grpSpPr>
            <p:sp>
              <p:nvSpPr>
                <p:cNvPr id="646" name="TextBox 645">
                  <a:extLst>
                    <a:ext uri="{FF2B5EF4-FFF2-40B4-BE49-F238E27FC236}">
                      <a16:creationId xmlns:a16="http://schemas.microsoft.com/office/drawing/2014/main" id="{F4160467-C642-4F60-90FE-18CDD4FFF79E}"/>
                    </a:ext>
                  </a:extLst>
                </p:cNvPr>
                <p:cNvSpPr txBox="1"/>
                <p:nvPr/>
              </p:nvSpPr>
              <p:spPr>
                <a:xfrm>
                  <a:off x="3289036" y="5449772"/>
                  <a:ext cx="144270" cy="188023"/>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0</a:t>
                  </a:r>
                </a:p>
              </p:txBody>
            </p:sp>
            <p:sp>
              <p:nvSpPr>
                <p:cNvPr id="647" name="TextBox 646">
                  <a:extLst>
                    <a:ext uri="{FF2B5EF4-FFF2-40B4-BE49-F238E27FC236}">
                      <a16:creationId xmlns:a16="http://schemas.microsoft.com/office/drawing/2014/main" id="{7B43C9C9-81C3-448F-8B79-A7219B9274D2}"/>
                    </a:ext>
                  </a:extLst>
                </p:cNvPr>
                <p:cNvSpPr txBox="1"/>
                <p:nvPr/>
              </p:nvSpPr>
              <p:spPr>
                <a:xfrm>
                  <a:off x="3289036" y="5221595"/>
                  <a:ext cx="144270" cy="188023"/>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2</a:t>
                  </a:r>
                </a:p>
              </p:txBody>
            </p:sp>
            <p:sp>
              <p:nvSpPr>
                <p:cNvPr id="648" name="TextBox 647">
                  <a:extLst>
                    <a:ext uri="{FF2B5EF4-FFF2-40B4-BE49-F238E27FC236}">
                      <a16:creationId xmlns:a16="http://schemas.microsoft.com/office/drawing/2014/main" id="{838E9E84-25C2-4C15-B0ED-289B5C7E39AA}"/>
                    </a:ext>
                  </a:extLst>
                </p:cNvPr>
                <p:cNvSpPr txBox="1"/>
                <p:nvPr/>
              </p:nvSpPr>
              <p:spPr>
                <a:xfrm>
                  <a:off x="3289036" y="4993418"/>
                  <a:ext cx="144270" cy="188023"/>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4</a:t>
                  </a:r>
                </a:p>
              </p:txBody>
            </p:sp>
            <p:sp>
              <p:nvSpPr>
                <p:cNvPr id="649" name="TextBox 648">
                  <a:extLst>
                    <a:ext uri="{FF2B5EF4-FFF2-40B4-BE49-F238E27FC236}">
                      <a16:creationId xmlns:a16="http://schemas.microsoft.com/office/drawing/2014/main" id="{F5319E3E-6C4D-4338-9AE1-4A7F69E11F06}"/>
                    </a:ext>
                  </a:extLst>
                </p:cNvPr>
                <p:cNvSpPr txBox="1"/>
                <p:nvPr/>
              </p:nvSpPr>
              <p:spPr>
                <a:xfrm>
                  <a:off x="3289036" y="4765241"/>
                  <a:ext cx="144270" cy="188023"/>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6</a:t>
                  </a:r>
                </a:p>
              </p:txBody>
            </p:sp>
            <p:sp>
              <p:nvSpPr>
                <p:cNvPr id="650" name="TextBox 649">
                  <a:extLst>
                    <a:ext uri="{FF2B5EF4-FFF2-40B4-BE49-F238E27FC236}">
                      <a16:creationId xmlns:a16="http://schemas.microsoft.com/office/drawing/2014/main" id="{0B17EB34-03E2-4C26-AB47-33DC55E73DE4}"/>
                    </a:ext>
                  </a:extLst>
                </p:cNvPr>
                <p:cNvSpPr txBox="1"/>
                <p:nvPr/>
              </p:nvSpPr>
              <p:spPr>
                <a:xfrm>
                  <a:off x="3289036" y="4308887"/>
                  <a:ext cx="144270" cy="188023"/>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10</a:t>
                  </a:r>
                </a:p>
              </p:txBody>
            </p:sp>
            <p:sp>
              <p:nvSpPr>
                <p:cNvPr id="651" name="TextBox 650">
                  <a:extLst>
                    <a:ext uri="{FF2B5EF4-FFF2-40B4-BE49-F238E27FC236}">
                      <a16:creationId xmlns:a16="http://schemas.microsoft.com/office/drawing/2014/main" id="{628FD572-148C-4517-A4D4-3EDBE90965E0}"/>
                    </a:ext>
                  </a:extLst>
                </p:cNvPr>
                <p:cNvSpPr txBox="1"/>
                <p:nvPr/>
              </p:nvSpPr>
              <p:spPr>
                <a:xfrm>
                  <a:off x="3289036" y="4537064"/>
                  <a:ext cx="144270" cy="188023"/>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8</a:t>
                  </a:r>
                </a:p>
              </p:txBody>
            </p:sp>
          </p:grpSp>
          <p:grpSp>
            <p:nvGrpSpPr>
              <p:cNvPr id="583" name="Group 582">
                <a:extLst>
                  <a:ext uri="{FF2B5EF4-FFF2-40B4-BE49-F238E27FC236}">
                    <a16:creationId xmlns:a16="http://schemas.microsoft.com/office/drawing/2014/main" id="{32CC5C73-1F23-478D-ACEA-98ACECB8F888}"/>
                  </a:ext>
                </a:extLst>
              </p:cNvPr>
              <p:cNvGrpSpPr/>
              <p:nvPr/>
            </p:nvGrpSpPr>
            <p:grpSpPr>
              <a:xfrm>
                <a:off x="3508302" y="4221007"/>
                <a:ext cx="54000" cy="1136768"/>
                <a:chOff x="3466660" y="4405295"/>
                <a:chExt cx="54000" cy="1136768"/>
              </a:xfrm>
            </p:grpSpPr>
            <p:cxnSp>
              <p:nvCxnSpPr>
                <p:cNvPr id="640" name="Straight Connector 639">
                  <a:extLst>
                    <a:ext uri="{FF2B5EF4-FFF2-40B4-BE49-F238E27FC236}">
                      <a16:creationId xmlns:a16="http://schemas.microsoft.com/office/drawing/2014/main" id="{3D7E3E60-82CB-4ABC-895A-A8534CA4EAC5}"/>
                    </a:ext>
                  </a:extLst>
                </p:cNvPr>
                <p:cNvCxnSpPr/>
                <p:nvPr/>
              </p:nvCxnSpPr>
              <p:spPr>
                <a:xfrm rot="5400000">
                  <a:off x="3493660" y="5060357"/>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1" name="Straight Connector 640">
                  <a:extLst>
                    <a:ext uri="{FF2B5EF4-FFF2-40B4-BE49-F238E27FC236}">
                      <a16:creationId xmlns:a16="http://schemas.microsoft.com/office/drawing/2014/main" id="{E169F4F3-A55F-45CC-BA1F-4C440EFF3EAA}"/>
                    </a:ext>
                  </a:extLst>
                </p:cNvPr>
                <p:cNvCxnSpPr/>
                <p:nvPr/>
              </p:nvCxnSpPr>
              <p:spPr>
                <a:xfrm rot="5400000">
                  <a:off x="3493660" y="4833003"/>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2" name="Straight Connector 641">
                  <a:extLst>
                    <a:ext uri="{FF2B5EF4-FFF2-40B4-BE49-F238E27FC236}">
                      <a16:creationId xmlns:a16="http://schemas.microsoft.com/office/drawing/2014/main" id="{15182766-550C-498D-A952-F09A4E639EA1}"/>
                    </a:ext>
                  </a:extLst>
                </p:cNvPr>
                <p:cNvCxnSpPr/>
                <p:nvPr/>
              </p:nvCxnSpPr>
              <p:spPr>
                <a:xfrm rot="5400000">
                  <a:off x="3493660" y="5287711"/>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3" name="Straight Connector 642">
                  <a:extLst>
                    <a:ext uri="{FF2B5EF4-FFF2-40B4-BE49-F238E27FC236}">
                      <a16:creationId xmlns:a16="http://schemas.microsoft.com/office/drawing/2014/main" id="{88C8B563-16CE-4AFB-8E5F-5EF0C100D4BC}"/>
                    </a:ext>
                  </a:extLst>
                </p:cNvPr>
                <p:cNvCxnSpPr/>
                <p:nvPr/>
              </p:nvCxnSpPr>
              <p:spPr>
                <a:xfrm rot="5400000">
                  <a:off x="3493660" y="5515063"/>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4" name="Straight Connector 643">
                  <a:extLst>
                    <a:ext uri="{FF2B5EF4-FFF2-40B4-BE49-F238E27FC236}">
                      <a16:creationId xmlns:a16="http://schemas.microsoft.com/office/drawing/2014/main" id="{74F3A3C2-862B-4524-8ABC-ADB221A91856}"/>
                    </a:ext>
                  </a:extLst>
                </p:cNvPr>
                <p:cNvCxnSpPr>
                  <a:cxnSpLocks/>
                </p:cNvCxnSpPr>
                <p:nvPr/>
              </p:nvCxnSpPr>
              <p:spPr>
                <a:xfrm rot="5400000">
                  <a:off x="3493660" y="4378295"/>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5" name="Straight Connector 644">
                  <a:extLst>
                    <a:ext uri="{FF2B5EF4-FFF2-40B4-BE49-F238E27FC236}">
                      <a16:creationId xmlns:a16="http://schemas.microsoft.com/office/drawing/2014/main" id="{166EDF57-E185-4EFC-BC9F-B20F3FD3E578}"/>
                    </a:ext>
                  </a:extLst>
                </p:cNvPr>
                <p:cNvCxnSpPr/>
                <p:nvPr/>
              </p:nvCxnSpPr>
              <p:spPr>
                <a:xfrm rot="5400000">
                  <a:off x="3493660" y="4605649"/>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4" name="Group 583">
                <a:extLst>
                  <a:ext uri="{FF2B5EF4-FFF2-40B4-BE49-F238E27FC236}">
                    <a16:creationId xmlns:a16="http://schemas.microsoft.com/office/drawing/2014/main" id="{FCE73D32-18E7-4407-8C8E-EAD457A2776F}"/>
                  </a:ext>
                </a:extLst>
              </p:cNvPr>
              <p:cNvGrpSpPr/>
              <p:nvPr/>
            </p:nvGrpSpPr>
            <p:grpSpPr>
              <a:xfrm>
                <a:off x="5026209" y="5171853"/>
                <a:ext cx="76508" cy="96799"/>
                <a:chOff x="4059939" y="3018509"/>
                <a:chExt cx="76508" cy="247949"/>
              </a:xfrm>
            </p:grpSpPr>
            <p:cxnSp>
              <p:nvCxnSpPr>
                <p:cNvPr id="637" name="Straight Connector 636">
                  <a:extLst>
                    <a:ext uri="{FF2B5EF4-FFF2-40B4-BE49-F238E27FC236}">
                      <a16:creationId xmlns:a16="http://schemas.microsoft.com/office/drawing/2014/main" id="{5515A025-5B93-4A7B-A9B3-09E559F0D66F}"/>
                    </a:ext>
                  </a:extLst>
                </p:cNvPr>
                <p:cNvCxnSpPr/>
                <p:nvPr/>
              </p:nvCxnSpPr>
              <p:spPr>
                <a:xfrm rot="16200000" flipH="1">
                  <a:off x="3974275"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8" name="Straight Connector 637">
                  <a:extLst>
                    <a:ext uri="{FF2B5EF4-FFF2-40B4-BE49-F238E27FC236}">
                      <a16:creationId xmlns:a16="http://schemas.microsoft.com/office/drawing/2014/main" id="{56603103-97B8-4DE4-BB26-B3BAC30AAEAB}"/>
                    </a:ext>
                  </a:extLst>
                </p:cNvPr>
                <p:cNvCxnSpPr/>
                <p:nvPr/>
              </p:nvCxnSpPr>
              <p:spPr>
                <a:xfrm rot="16200000">
                  <a:off x="4098193"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9" name="Straight Connector 638">
                  <a:extLst>
                    <a:ext uri="{FF2B5EF4-FFF2-40B4-BE49-F238E27FC236}">
                      <a16:creationId xmlns:a16="http://schemas.microsoft.com/office/drawing/2014/main" id="{276D855F-5802-45F0-BB40-9373E87F1FA8}"/>
                    </a:ext>
                  </a:extLst>
                </p:cNvPr>
                <p:cNvCxnSpPr/>
                <p:nvPr/>
              </p:nvCxnSpPr>
              <p:spPr>
                <a:xfrm rot="16200000">
                  <a:off x="4098193"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85" name="Diamond 584">
                <a:extLst>
                  <a:ext uri="{FF2B5EF4-FFF2-40B4-BE49-F238E27FC236}">
                    <a16:creationId xmlns:a16="http://schemas.microsoft.com/office/drawing/2014/main" id="{164E5FF5-6CE5-4F2B-810C-99485545B80F}"/>
                  </a:ext>
                </a:extLst>
              </p:cNvPr>
              <p:cNvSpPr/>
              <p:nvPr/>
            </p:nvSpPr>
            <p:spPr>
              <a:xfrm rot="18900000">
                <a:off x="5026209" y="5182452"/>
                <a:ext cx="76508" cy="75600"/>
              </a:xfrm>
              <a:prstGeom prst="diamond">
                <a:avLst/>
              </a:prstGeom>
              <a:solidFill>
                <a:srgbClr val="00A8E1"/>
              </a:solidFill>
              <a:ln w="12700" cap="sq">
                <a:solidFill>
                  <a:schemeClr val="accent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586" name="Group 585">
                <a:extLst>
                  <a:ext uri="{FF2B5EF4-FFF2-40B4-BE49-F238E27FC236}">
                    <a16:creationId xmlns:a16="http://schemas.microsoft.com/office/drawing/2014/main" id="{D7D45FB2-FF2D-4272-B953-B9CE85090126}"/>
                  </a:ext>
                </a:extLst>
              </p:cNvPr>
              <p:cNvGrpSpPr/>
              <p:nvPr/>
            </p:nvGrpSpPr>
            <p:grpSpPr>
              <a:xfrm>
                <a:off x="4972028" y="4467390"/>
                <a:ext cx="76508" cy="129872"/>
                <a:chOff x="3952814" y="3018509"/>
                <a:chExt cx="76508" cy="247949"/>
              </a:xfrm>
              <a:effectLst/>
            </p:grpSpPr>
            <p:cxnSp>
              <p:nvCxnSpPr>
                <p:cNvPr id="634" name="Straight Connector 633">
                  <a:extLst>
                    <a:ext uri="{FF2B5EF4-FFF2-40B4-BE49-F238E27FC236}">
                      <a16:creationId xmlns:a16="http://schemas.microsoft.com/office/drawing/2014/main" id="{6FCC891D-C984-4DC6-BE9E-988A84D38DEC}"/>
                    </a:ext>
                  </a:extLst>
                </p:cNvPr>
                <p:cNvCxnSpPr/>
                <p:nvPr/>
              </p:nvCxnSpPr>
              <p:spPr>
                <a:xfrm rot="16200000" flipH="1">
                  <a:off x="3867150"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5" name="Straight Connector 634">
                  <a:extLst>
                    <a:ext uri="{FF2B5EF4-FFF2-40B4-BE49-F238E27FC236}">
                      <a16:creationId xmlns:a16="http://schemas.microsoft.com/office/drawing/2014/main" id="{3454D2F0-F61A-479F-8BC0-F82568F1F5D8}"/>
                    </a:ext>
                  </a:extLst>
                </p:cNvPr>
                <p:cNvCxnSpPr/>
                <p:nvPr/>
              </p:nvCxnSpPr>
              <p:spPr>
                <a:xfrm rot="16200000">
                  <a:off x="3991068"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6" name="Straight Connector 635">
                  <a:extLst>
                    <a:ext uri="{FF2B5EF4-FFF2-40B4-BE49-F238E27FC236}">
                      <a16:creationId xmlns:a16="http://schemas.microsoft.com/office/drawing/2014/main" id="{A330B731-18DD-42FC-A4D7-75CEF9C8C96C}"/>
                    </a:ext>
                  </a:extLst>
                </p:cNvPr>
                <p:cNvCxnSpPr/>
                <p:nvPr/>
              </p:nvCxnSpPr>
              <p:spPr>
                <a:xfrm rot="16200000">
                  <a:off x="3991068"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87" name="Oval 586">
                <a:extLst>
                  <a:ext uri="{FF2B5EF4-FFF2-40B4-BE49-F238E27FC236}">
                    <a16:creationId xmlns:a16="http://schemas.microsoft.com/office/drawing/2014/main" id="{478FB2FB-7F1D-4285-963B-F5A951F863D9}"/>
                  </a:ext>
                </a:extLst>
              </p:cNvPr>
              <p:cNvSpPr/>
              <p:nvPr/>
            </p:nvSpPr>
            <p:spPr>
              <a:xfrm rot="16200000">
                <a:off x="4974282" y="4496327"/>
                <a:ext cx="72000" cy="720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588" name="Group 587">
                <a:extLst>
                  <a:ext uri="{FF2B5EF4-FFF2-40B4-BE49-F238E27FC236}">
                    <a16:creationId xmlns:a16="http://schemas.microsoft.com/office/drawing/2014/main" id="{9B6A684F-00D6-490B-9F98-F772890F2266}"/>
                  </a:ext>
                </a:extLst>
              </p:cNvPr>
              <p:cNvGrpSpPr/>
              <p:nvPr/>
            </p:nvGrpSpPr>
            <p:grpSpPr>
              <a:xfrm flipV="1">
                <a:off x="5813609" y="5128403"/>
                <a:ext cx="76508" cy="88357"/>
                <a:chOff x="4059939" y="3018509"/>
                <a:chExt cx="76508" cy="247949"/>
              </a:xfrm>
            </p:grpSpPr>
            <p:cxnSp>
              <p:nvCxnSpPr>
                <p:cNvPr id="631" name="Straight Connector 630">
                  <a:extLst>
                    <a:ext uri="{FF2B5EF4-FFF2-40B4-BE49-F238E27FC236}">
                      <a16:creationId xmlns:a16="http://schemas.microsoft.com/office/drawing/2014/main" id="{AA75634F-0C8C-474B-9FC8-FB20A436A9B1}"/>
                    </a:ext>
                  </a:extLst>
                </p:cNvPr>
                <p:cNvCxnSpPr/>
                <p:nvPr/>
              </p:nvCxnSpPr>
              <p:spPr>
                <a:xfrm rot="16200000" flipH="1">
                  <a:off x="3974275"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2" name="Straight Connector 631">
                  <a:extLst>
                    <a:ext uri="{FF2B5EF4-FFF2-40B4-BE49-F238E27FC236}">
                      <a16:creationId xmlns:a16="http://schemas.microsoft.com/office/drawing/2014/main" id="{EDFEA016-FE98-4200-B020-8A3E5F725125}"/>
                    </a:ext>
                  </a:extLst>
                </p:cNvPr>
                <p:cNvCxnSpPr/>
                <p:nvPr/>
              </p:nvCxnSpPr>
              <p:spPr>
                <a:xfrm rot="16200000">
                  <a:off x="4098193"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3" name="Straight Connector 632">
                  <a:extLst>
                    <a:ext uri="{FF2B5EF4-FFF2-40B4-BE49-F238E27FC236}">
                      <a16:creationId xmlns:a16="http://schemas.microsoft.com/office/drawing/2014/main" id="{33BB524C-2350-48D9-9B76-CF5388F7887D}"/>
                    </a:ext>
                  </a:extLst>
                </p:cNvPr>
                <p:cNvCxnSpPr/>
                <p:nvPr/>
              </p:nvCxnSpPr>
              <p:spPr>
                <a:xfrm rot="16200000">
                  <a:off x="4098193"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89" name="Diamond 588">
                <a:extLst>
                  <a:ext uri="{FF2B5EF4-FFF2-40B4-BE49-F238E27FC236}">
                    <a16:creationId xmlns:a16="http://schemas.microsoft.com/office/drawing/2014/main" id="{33CE7A62-9E42-4C1B-9532-665EBC885473}"/>
                  </a:ext>
                </a:extLst>
              </p:cNvPr>
              <p:cNvSpPr/>
              <p:nvPr/>
            </p:nvSpPr>
            <p:spPr>
              <a:xfrm rot="18900000">
                <a:off x="5813610" y="5134781"/>
                <a:ext cx="76508" cy="75600"/>
              </a:xfrm>
              <a:prstGeom prst="diamond">
                <a:avLst/>
              </a:prstGeom>
              <a:solidFill>
                <a:srgbClr val="00A8E1"/>
              </a:solidFill>
              <a:ln w="12700" cap="sq">
                <a:solidFill>
                  <a:schemeClr val="accent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590" name="Group 589">
                <a:extLst>
                  <a:ext uri="{FF2B5EF4-FFF2-40B4-BE49-F238E27FC236}">
                    <a16:creationId xmlns:a16="http://schemas.microsoft.com/office/drawing/2014/main" id="{1EEB0B0A-201D-4AD4-B0A9-B77C8FA768F6}"/>
                  </a:ext>
                </a:extLst>
              </p:cNvPr>
              <p:cNvGrpSpPr/>
              <p:nvPr/>
            </p:nvGrpSpPr>
            <p:grpSpPr>
              <a:xfrm>
                <a:off x="5757046" y="4407265"/>
                <a:ext cx="76508" cy="150310"/>
                <a:chOff x="3952814" y="3018509"/>
                <a:chExt cx="76508" cy="247949"/>
              </a:xfrm>
              <a:effectLst/>
            </p:grpSpPr>
            <p:cxnSp>
              <p:nvCxnSpPr>
                <p:cNvPr id="628" name="Straight Connector 627">
                  <a:extLst>
                    <a:ext uri="{FF2B5EF4-FFF2-40B4-BE49-F238E27FC236}">
                      <a16:creationId xmlns:a16="http://schemas.microsoft.com/office/drawing/2014/main" id="{836C9FA5-D516-46B1-9C51-2F54BF43BE68}"/>
                    </a:ext>
                  </a:extLst>
                </p:cNvPr>
                <p:cNvCxnSpPr/>
                <p:nvPr/>
              </p:nvCxnSpPr>
              <p:spPr>
                <a:xfrm rot="16200000" flipH="1">
                  <a:off x="3867150"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9" name="Straight Connector 628">
                  <a:extLst>
                    <a:ext uri="{FF2B5EF4-FFF2-40B4-BE49-F238E27FC236}">
                      <a16:creationId xmlns:a16="http://schemas.microsoft.com/office/drawing/2014/main" id="{B947618A-6C0B-4968-913F-366470F9A7A9}"/>
                    </a:ext>
                  </a:extLst>
                </p:cNvPr>
                <p:cNvCxnSpPr/>
                <p:nvPr/>
              </p:nvCxnSpPr>
              <p:spPr>
                <a:xfrm rot="16200000">
                  <a:off x="3991068"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0" name="Straight Connector 629">
                  <a:extLst>
                    <a:ext uri="{FF2B5EF4-FFF2-40B4-BE49-F238E27FC236}">
                      <a16:creationId xmlns:a16="http://schemas.microsoft.com/office/drawing/2014/main" id="{DF97F8CE-C255-4FB0-A695-4C33FFAF1378}"/>
                    </a:ext>
                  </a:extLst>
                </p:cNvPr>
                <p:cNvCxnSpPr/>
                <p:nvPr/>
              </p:nvCxnSpPr>
              <p:spPr>
                <a:xfrm rot="16200000">
                  <a:off x="3991068"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91" name="Oval 590">
                <a:extLst>
                  <a:ext uri="{FF2B5EF4-FFF2-40B4-BE49-F238E27FC236}">
                    <a16:creationId xmlns:a16="http://schemas.microsoft.com/office/drawing/2014/main" id="{32AA0F60-6448-48DE-9F67-2C1561BF9086}"/>
                  </a:ext>
                </a:extLst>
              </p:cNvPr>
              <p:cNvSpPr/>
              <p:nvPr/>
            </p:nvSpPr>
            <p:spPr>
              <a:xfrm rot="16200000">
                <a:off x="5759300" y="4446421"/>
                <a:ext cx="72000" cy="720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592" name="Group 591">
                <a:extLst>
                  <a:ext uri="{FF2B5EF4-FFF2-40B4-BE49-F238E27FC236}">
                    <a16:creationId xmlns:a16="http://schemas.microsoft.com/office/drawing/2014/main" id="{499B6026-B220-465E-AF8D-5924DACD2E60}"/>
                  </a:ext>
                </a:extLst>
              </p:cNvPr>
              <p:cNvGrpSpPr/>
              <p:nvPr/>
            </p:nvGrpSpPr>
            <p:grpSpPr>
              <a:xfrm>
                <a:off x="4005446" y="5110727"/>
                <a:ext cx="76508" cy="85968"/>
                <a:chOff x="4059939" y="3018509"/>
                <a:chExt cx="76508" cy="247949"/>
              </a:xfrm>
            </p:grpSpPr>
            <p:cxnSp>
              <p:nvCxnSpPr>
                <p:cNvPr id="625" name="Straight Connector 624">
                  <a:extLst>
                    <a:ext uri="{FF2B5EF4-FFF2-40B4-BE49-F238E27FC236}">
                      <a16:creationId xmlns:a16="http://schemas.microsoft.com/office/drawing/2014/main" id="{13C233E7-28F6-4EB8-9122-8F2827BFEAA6}"/>
                    </a:ext>
                  </a:extLst>
                </p:cNvPr>
                <p:cNvCxnSpPr/>
                <p:nvPr/>
              </p:nvCxnSpPr>
              <p:spPr>
                <a:xfrm rot="16200000" flipH="1">
                  <a:off x="3974275"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6" name="Straight Connector 625">
                  <a:extLst>
                    <a:ext uri="{FF2B5EF4-FFF2-40B4-BE49-F238E27FC236}">
                      <a16:creationId xmlns:a16="http://schemas.microsoft.com/office/drawing/2014/main" id="{07D44C01-7CAA-48A5-B8E2-DB122103B1B0}"/>
                    </a:ext>
                  </a:extLst>
                </p:cNvPr>
                <p:cNvCxnSpPr/>
                <p:nvPr/>
              </p:nvCxnSpPr>
              <p:spPr>
                <a:xfrm rot="16200000">
                  <a:off x="4098193"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7" name="Straight Connector 626">
                  <a:extLst>
                    <a:ext uri="{FF2B5EF4-FFF2-40B4-BE49-F238E27FC236}">
                      <a16:creationId xmlns:a16="http://schemas.microsoft.com/office/drawing/2014/main" id="{2065E517-8783-40B2-9A98-599D933038B4}"/>
                    </a:ext>
                  </a:extLst>
                </p:cNvPr>
                <p:cNvCxnSpPr/>
                <p:nvPr/>
              </p:nvCxnSpPr>
              <p:spPr>
                <a:xfrm rot="16200000">
                  <a:off x="4098193"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93" name="Diamond 592">
                <a:extLst>
                  <a:ext uri="{FF2B5EF4-FFF2-40B4-BE49-F238E27FC236}">
                    <a16:creationId xmlns:a16="http://schemas.microsoft.com/office/drawing/2014/main" id="{107C2508-F18D-4833-8470-1C3206AA4ED5}"/>
                  </a:ext>
                </a:extLst>
              </p:cNvPr>
              <p:cNvSpPr/>
              <p:nvPr/>
            </p:nvSpPr>
            <p:spPr>
              <a:xfrm rot="18900000">
                <a:off x="4005447" y="5115911"/>
                <a:ext cx="76508" cy="75600"/>
              </a:xfrm>
              <a:prstGeom prst="diamond">
                <a:avLst/>
              </a:prstGeom>
              <a:solidFill>
                <a:srgbClr val="00A8E1"/>
              </a:solidFill>
              <a:ln w="12700" cap="sq">
                <a:solidFill>
                  <a:schemeClr val="accent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594" name="Group 593">
                <a:extLst>
                  <a:ext uri="{FF2B5EF4-FFF2-40B4-BE49-F238E27FC236}">
                    <a16:creationId xmlns:a16="http://schemas.microsoft.com/office/drawing/2014/main" id="{B0C5CA29-5575-4327-88AF-01906016E45E}"/>
                  </a:ext>
                </a:extLst>
              </p:cNvPr>
              <p:cNvGrpSpPr/>
              <p:nvPr/>
            </p:nvGrpSpPr>
            <p:grpSpPr>
              <a:xfrm>
                <a:off x="3948884" y="4497867"/>
                <a:ext cx="76508" cy="121619"/>
                <a:chOff x="3952814" y="3018509"/>
                <a:chExt cx="76508" cy="247949"/>
              </a:xfrm>
              <a:effectLst/>
            </p:grpSpPr>
            <p:cxnSp>
              <p:nvCxnSpPr>
                <p:cNvPr id="622" name="Straight Connector 621">
                  <a:extLst>
                    <a:ext uri="{FF2B5EF4-FFF2-40B4-BE49-F238E27FC236}">
                      <a16:creationId xmlns:a16="http://schemas.microsoft.com/office/drawing/2014/main" id="{E42EFAE5-F475-4E6D-94C1-6349AA7F8136}"/>
                    </a:ext>
                  </a:extLst>
                </p:cNvPr>
                <p:cNvCxnSpPr/>
                <p:nvPr/>
              </p:nvCxnSpPr>
              <p:spPr>
                <a:xfrm rot="16200000" flipH="1">
                  <a:off x="3867150"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3" name="Straight Connector 622">
                  <a:extLst>
                    <a:ext uri="{FF2B5EF4-FFF2-40B4-BE49-F238E27FC236}">
                      <a16:creationId xmlns:a16="http://schemas.microsoft.com/office/drawing/2014/main" id="{63B2732E-5679-4EA0-9BDD-702DCAC89033}"/>
                    </a:ext>
                  </a:extLst>
                </p:cNvPr>
                <p:cNvCxnSpPr/>
                <p:nvPr/>
              </p:nvCxnSpPr>
              <p:spPr>
                <a:xfrm rot="16200000">
                  <a:off x="3991068"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4" name="Straight Connector 623">
                  <a:extLst>
                    <a:ext uri="{FF2B5EF4-FFF2-40B4-BE49-F238E27FC236}">
                      <a16:creationId xmlns:a16="http://schemas.microsoft.com/office/drawing/2014/main" id="{1479D279-12D3-4024-B3AD-023E797DAB76}"/>
                    </a:ext>
                  </a:extLst>
                </p:cNvPr>
                <p:cNvCxnSpPr/>
                <p:nvPr/>
              </p:nvCxnSpPr>
              <p:spPr>
                <a:xfrm rot="16200000">
                  <a:off x="3991068"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95" name="Oval 594">
                <a:extLst>
                  <a:ext uri="{FF2B5EF4-FFF2-40B4-BE49-F238E27FC236}">
                    <a16:creationId xmlns:a16="http://schemas.microsoft.com/office/drawing/2014/main" id="{D9FD75FD-4FDE-4E78-8BB4-0884019F33C4}"/>
                  </a:ext>
                </a:extLst>
              </p:cNvPr>
              <p:cNvSpPr/>
              <p:nvPr/>
            </p:nvSpPr>
            <p:spPr>
              <a:xfrm rot="16200000">
                <a:off x="3951138" y="4522677"/>
                <a:ext cx="72000" cy="720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596" name="Group 595">
                <a:extLst>
                  <a:ext uri="{FF2B5EF4-FFF2-40B4-BE49-F238E27FC236}">
                    <a16:creationId xmlns:a16="http://schemas.microsoft.com/office/drawing/2014/main" id="{BCB988A3-C4A7-4E39-8620-B1956C4F656B}"/>
                  </a:ext>
                </a:extLst>
              </p:cNvPr>
              <p:cNvGrpSpPr/>
              <p:nvPr/>
            </p:nvGrpSpPr>
            <p:grpSpPr>
              <a:xfrm>
                <a:off x="3580314" y="4493238"/>
                <a:ext cx="133071" cy="120038"/>
                <a:chOff x="3569472" y="4493238"/>
                <a:chExt cx="133071" cy="120038"/>
              </a:xfrm>
            </p:grpSpPr>
            <p:grpSp>
              <p:nvGrpSpPr>
                <p:cNvPr id="612" name="Group 611">
                  <a:extLst>
                    <a:ext uri="{FF2B5EF4-FFF2-40B4-BE49-F238E27FC236}">
                      <a16:creationId xmlns:a16="http://schemas.microsoft.com/office/drawing/2014/main" id="{D5949816-916E-41E9-AD58-CE17574B232C}"/>
                    </a:ext>
                  </a:extLst>
                </p:cNvPr>
                <p:cNvGrpSpPr/>
                <p:nvPr/>
              </p:nvGrpSpPr>
              <p:grpSpPr>
                <a:xfrm>
                  <a:off x="3626034" y="4493238"/>
                  <a:ext cx="76508" cy="120038"/>
                  <a:chOff x="4059939" y="3018509"/>
                  <a:chExt cx="76508" cy="247949"/>
                </a:xfrm>
              </p:grpSpPr>
              <p:cxnSp>
                <p:nvCxnSpPr>
                  <p:cNvPr id="619" name="Straight Connector 618">
                    <a:extLst>
                      <a:ext uri="{FF2B5EF4-FFF2-40B4-BE49-F238E27FC236}">
                        <a16:creationId xmlns:a16="http://schemas.microsoft.com/office/drawing/2014/main" id="{2851A44A-A9B8-44D1-91DE-99823401701C}"/>
                      </a:ext>
                    </a:extLst>
                  </p:cNvPr>
                  <p:cNvCxnSpPr/>
                  <p:nvPr/>
                </p:nvCxnSpPr>
                <p:spPr>
                  <a:xfrm rot="16200000" flipH="1">
                    <a:off x="3974275"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0" name="Straight Connector 619">
                    <a:extLst>
                      <a:ext uri="{FF2B5EF4-FFF2-40B4-BE49-F238E27FC236}">
                        <a16:creationId xmlns:a16="http://schemas.microsoft.com/office/drawing/2014/main" id="{4A4D2F28-8E19-4D2B-A84A-6F046161D550}"/>
                      </a:ext>
                    </a:extLst>
                  </p:cNvPr>
                  <p:cNvCxnSpPr/>
                  <p:nvPr/>
                </p:nvCxnSpPr>
                <p:spPr>
                  <a:xfrm rot="16200000">
                    <a:off x="4098193"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1" name="Straight Connector 620">
                    <a:extLst>
                      <a:ext uri="{FF2B5EF4-FFF2-40B4-BE49-F238E27FC236}">
                        <a16:creationId xmlns:a16="http://schemas.microsoft.com/office/drawing/2014/main" id="{C5285A5A-9C1B-42EB-9236-9C2CD88200E5}"/>
                      </a:ext>
                    </a:extLst>
                  </p:cNvPr>
                  <p:cNvCxnSpPr/>
                  <p:nvPr/>
                </p:nvCxnSpPr>
                <p:spPr>
                  <a:xfrm rot="16200000">
                    <a:off x="4098193"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13" name="Diamond 612">
                  <a:extLst>
                    <a:ext uri="{FF2B5EF4-FFF2-40B4-BE49-F238E27FC236}">
                      <a16:creationId xmlns:a16="http://schemas.microsoft.com/office/drawing/2014/main" id="{0BF06022-D484-439B-9FCA-B22F1D2C0EFB}"/>
                    </a:ext>
                  </a:extLst>
                </p:cNvPr>
                <p:cNvSpPr/>
                <p:nvPr/>
              </p:nvSpPr>
              <p:spPr>
                <a:xfrm rot="18900000">
                  <a:off x="3626035" y="4515457"/>
                  <a:ext cx="76508" cy="75600"/>
                </a:xfrm>
                <a:prstGeom prst="diamond">
                  <a:avLst/>
                </a:prstGeom>
                <a:solidFill>
                  <a:schemeClr val="accent2"/>
                </a:solidFill>
                <a:ln w="12700" cap="sq">
                  <a:solidFill>
                    <a:schemeClr val="accent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614" name="Group 613">
                  <a:extLst>
                    <a:ext uri="{FF2B5EF4-FFF2-40B4-BE49-F238E27FC236}">
                      <a16:creationId xmlns:a16="http://schemas.microsoft.com/office/drawing/2014/main" id="{E1E83BF0-487A-4A2B-9F88-9FA11E0E22B8}"/>
                    </a:ext>
                  </a:extLst>
                </p:cNvPr>
                <p:cNvGrpSpPr/>
                <p:nvPr/>
              </p:nvGrpSpPr>
              <p:grpSpPr>
                <a:xfrm>
                  <a:off x="3569472" y="4493238"/>
                  <a:ext cx="76508" cy="119899"/>
                  <a:chOff x="3952814" y="3018509"/>
                  <a:chExt cx="76508" cy="247949"/>
                </a:xfrm>
                <a:effectLst/>
              </p:grpSpPr>
              <p:cxnSp>
                <p:nvCxnSpPr>
                  <p:cNvPr id="616" name="Straight Connector 615">
                    <a:extLst>
                      <a:ext uri="{FF2B5EF4-FFF2-40B4-BE49-F238E27FC236}">
                        <a16:creationId xmlns:a16="http://schemas.microsoft.com/office/drawing/2014/main" id="{C1164468-9BAB-49DA-AB47-5E15FF021182}"/>
                      </a:ext>
                    </a:extLst>
                  </p:cNvPr>
                  <p:cNvCxnSpPr/>
                  <p:nvPr/>
                </p:nvCxnSpPr>
                <p:spPr>
                  <a:xfrm rot="16200000" flipH="1">
                    <a:off x="3867150"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7" name="Straight Connector 616">
                    <a:extLst>
                      <a:ext uri="{FF2B5EF4-FFF2-40B4-BE49-F238E27FC236}">
                        <a16:creationId xmlns:a16="http://schemas.microsoft.com/office/drawing/2014/main" id="{5DA40493-2CE6-4E30-A008-524FF2A18205}"/>
                      </a:ext>
                    </a:extLst>
                  </p:cNvPr>
                  <p:cNvCxnSpPr/>
                  <p:nvPr/>
                </p:nvCxnSpPr>
                <p:spPr>
                  <a:xfrm rot="16200000">
                    <a:off x="3991068"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8" name="Straight Connector 617">
                    <a:extLst>
                      <a:ext uri="{FF2B5EF4-FFF2-40B4-BE49-F238E27FC236}">
                        <a16:creationId xmlns:a16="http://schemas.microsoft.com/office/drawing/2014/main" id="{F6506B3C-5230-45DF-9752-1300BA2ACDE6}"/>
                      </a:ext>
                    </a:extLst>
                  </p:cNvPr>
                  <p:cNvCxnSpPr/>
                  <p:nvPr/>
                </p:nvCxnSpPr>
                <p:spPr>
                  <a:xfrm rot="16200000">
                    <a:off x="3991068"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15" name="Oval 614">
                  <a:extLst>
                    <a:ext uri="{FF2B5EF4-FFF2-40B4-BE49-F238E27FC236}">
                      <a16:creationId xmlns:a16="http://schemas.microsoft.com/office/drawing/2014/main" id="{A5BAB3D8-C37A-4543-BD25-C8C46A8F52BD}"/>
                    </a:ext>
                  </a:extLst>
                </p:cNvPr>
                <p:cNvSpPr/>
                <p:nvPr/>
              </p:nvSpPr>
              <p:spPr>
                <a:xfrm rot="16200000">
                  <a:off x="3571726" y="4518130"/>
                  <a:ext cx="72000" cy="72000"/>
                </a:xfrm>
                <a:prstGeom prst="ellipse">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sp>
            <p:nvSpPr>
              <p:cNvPr id="597" name="TextBox 596">
                <a:extLst>
                  <a:ext uri="{FF2B5EF4-FFF2-40B4-BE49-F238E27FC236}">
                    <a16:creationId xmlns:a16="http://schemas.microsoft.com/office/drawing/2014/main" id="{691B1035-16E5-46D8-9579-9F6FF55B34DC}"/>
                  </a:ext>
                </a:extLst>
              </p:cNvPr>
              <p:cNvSpPr txBox="1"/>
              <p:nvPr/>
            </p:nvSpPr>
            <p:spPr>
              <a:xfrm>
                <a:off x="3558148" y="5605126"/>
                <a:ext cx="2420352"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72727"/>
                    </a:solidFill>
                    <a:effectLst/>
                    <a:uLnTx/>
                    <a:uFillTx/>
                    <a:latin typeface="Poppins Light"/>
                    <a:ea typeface="+mn-ea"/>
                    <a:cs typeface="+mn-cs"/>
                  </a:rPr>
                  <a:t>Months from randomisation</a:t>
                </a:r>
              </a:p>
            </p:txBody>
          </p:sp>
          <p:grpSp>
            <p:nvGrpSpPr>
              <p:cNvPr id="598" name="Group 597">
                <a:extLst>
                  <a:ext uri="{FF2B5EF4-FFF2-40B4-BE49-F238E27FC236}">
                    <a16:creationId xmlns:a16="http://schemas.microsoft.com/office/drawing/2014/main" id="{90ECCAE7-A413-4139-9DDD-C98A6C2F6491}"/>
                  </a:ext>
                </a:extLst>
              </p:cNvPr>
              <p:cNvGrpSpPr/>
              <p:nvPr/>
            </p:nvGrpSpPr>
            <p:grpSpPr>
              <a:xfrm>
                <a:off x="3508699" y="5454672"/>
                <a:ext cx="2493808" cy="264184"/>
                <a:chOff x="619474" y="3500299"/>
                <a:chExt cx="2493808" cy="261630"/>
              </a:xfrm>
            </p:grpSpPr>
            <p:sp>
              <p:nvSpPr>
                <p:cNvPr id="607" name="TextBox 606">
                  <a:extLst>
                    <a:ext uri="{FF2B5EF4-FFF2-40B4-BE49-F238E27FC236}">
                      <a16:creationId xmlns:a16="http://schemas.microsoft.com/office/drawing/2014/main" id="{8B532DB9-D2C8-4B95-9333-8E09404C088C}"/>
                    </a:ext>
                  </a:extLst>
                </p:cNvPr>
                <p:cNvSpPr txBox="1"/>
                <p:nvPr/>
              </p:nvSpPr>
              <p:spPr>
                <a:xfrm>
                  <a:off x="1683877" y="3500310"/>
                  <a:ext cx="328936" cy="2616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272727"/>
                      </a:solidFill>
                      <a:effectLst/>
                      <a:uLnTx/>
                      <a:uFillTx/>
                      <a:latin typeface="Poppins Light"/>
                      <a:ea typeface="+mn-ea"/>
                      <a:cs typeface="+mn-cs"/>
                    </a:rPr>
                    <a:t>12</a:t>
                  </a:r>
                  <a:endParaRPr kumimoji="0" lang="en-GB" sz="1100" b="0" i="0" u="none" strike="noStrike" kern="1200" cap="none" spc="0" normalizeH="0" baseline="0" noProof="0" dirty="0">
                    <a:ln>
                      <a:noFill/>
                    </a:ln>
                    <a:solidFill>
                      <a:srgbClr val="272727"/>
                    </a:solidFill>
                    <a:effectLst/>
                    <a:uLnTx/>
                    <a:uFillTx/>
                    <a:latin typeface="Poppins Light"/>
                    <a:ea typeface="+mn-ea"/>
                    <a:cs typeface="+mn-cs"/>
                  </a:endParaRPr>
                </a:p>
              </p:txBody>
            </p:sp>
            <p:sp>
              <p:nvSpPr>
                <p:cNvPr id="608" name="TextBox 607">
                  <a:extLst>
                    <a:ext uri="{FF2B5EF4-FFF2-40B4-BE49-F238E27FC236}">
                      <a16:creationId xmlns:a16="http://schemas.microsoft.com/office/drawing/2014/main" id="{A71D795C-8534-44B4-9E8D-9965F86356BB}"/>
                    </a:ext>
                  </a:extLst>
                </p:cNvPr>
                <p:cNvSpPr txBox="1"/>
                <p:nvPr/>
              </p:nvSpPr>
              <p:spPr>
                <a:xfrm>
                  <a:off x="2234112" y="3500310"/>
                  <a:ext cx="328936" cy="2616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18</a:t>
                  </a:r>
                </a:p>
              </p:txBody>
            </p:sp>
            <p:sp>
              <p:nvSpPr>
                <p:cNvPr id="609" name="TextBox 608">
                  <a:extLst>
                    <a:ext uri="{FF2B5EF4-FFF2-40B4-BE49-F238E27FC236}">
                      <a16:creationId xmlns:a16="http://schemas.microsoft.com/office/drawing/2014/main" id="{AEEDA35A-60A1-48C9-887E-B383512192FD}"/>
                    </a:ext>
                  </a:extLst>
                </p:cNvPr>
                <p:cNvSpPr txBox="1"/>
                <p:nvPr/>
              </p:nvSpPr>
              <p:spPr>
                <a:xfrm>
                  <a:off x="2784346" y="3500310"/>
                  <a:ext cx="328936" cy="2616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24</a:t>
                  </a:r>
                </a:p>
              </p:txBody>
            </p:sp>
            <p:sp>
              <p:nvSpPr>
                <p:cNvPr id="610" name="TextBox 609">
                  <a:extLst>
                    <a:ext uri="{FF2B5EF4-FFF2-40B4-BE49-F238E27FC236}">
                      <a16:creationId xmlns:a16="http://schemas.microsoft.com/office/drawing/2014/main" id="{32698A09-27CF-4AA8-8727-FAEC9DF4AE49}"/>
                    </a:ext>
                  </a:extLst>
                </p:cNvPr>
                <p:cNvSpPr txBox="1"/>
                <p:nvPr/>
              </p:nvSpPr>
              <p:spPr>
                <a:xfrm>
                  <a:off x="1169709" y="3500299"/>
                  <a:ext cx="256802" cy="2616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6</a:t>
                  </a:r>
                </a:p>
              </p:txBody>
            </p:sp>
            <p:sp>
              <p:nvSpPr>
                <p:cNvPr id="611" name="TextBox 610">
                  <a:extLst>
                    <a:ext uri="{FF2B5EF4-FFF2-40B4-BE49-F238E27FC236}">
                      <a16:creationId xmlns:a16="http://schemas.microsoft.com/office/drawing/2014/main" id="{C6F2FF6F-10EB-4FF6-AF79-3E2AF9610BF1}"/>
                    </a:ext>
                  </a:extLst>
                </p:cNvPr>
                <p:cNvSpPr txBox="1"/>
                <p:nvPr/>
              </p:nvSpPr>
              <p:spPr>
                <a:xfrm>
                  <a:off x="619474" y="3500319"/>
                  <a:ext cx="256802" cy="2616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0</a:t>
                  </a:r>
                </a:p>
              </p:txBody>
            </p:sp>
          </p:grpSp>
          <p:sp>
            <p:nvSpPr>
              <p:cNvPr id="599" name="TextBox 598">
                <a:extLst>
                  <a:ext uri="{FF2B5EF4-FFF2-40B4-BE49-F238E27FC236}">
                    <a16:creationId xmlns:a16="http://schemas.microsoft.com/office/drawing/2014/main" id="{59C25B27-2821-4967-8927-6B6016B6AD4F}"/>
                  </a:ext>
                </a:extLst>
              </p:cNvPr>
              <p:cNvSpPr txBox="1"/>
              <p:nvPr/>
            </p:nvSpPr>
            <p:spPr>
              <a:xfrm rot="16200000">
                <a:off x="2623110" y="4712881"/>
                <a:ext cx="1153028" cy="169277"/>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err="1">
                    <a:ln>
                      <a:noFill/>
                    </a:ln>
                    <a:solidFill>
                      <a:srgbClr val="272727"/>
                    </a:solidFill>
                    <a:effectLst/>
                    <a:uLnTx/>
                    <a:uFillTx/>
                    <a:latin typeface="Poppins Light"/>
                    <a:ea typeface="+mn-ea"/>
                    <a:cs typeface="+mn-cs"/>
                  </a:rPr>
                  <a:t>FSH</a:t>
                </a:r>
                <a:r>
                  <a:rPr kumimoji="0" lang="en-GB" sz="1050" b="1" i="0" u="none" strike="noStrike" kern="1200" cap="none" spc="0" normalizeH="0" baseline="0" noProof="0" dirty="0">
                    <a:ln>
                      <a:noFill/>
                    </a:ln>
                    <a:solidFill>
                      <a:srgbClr val="272727"/>
                    </a:solidFill>
                    <a:effectLst/>
                    <a:uLnTx/>
                    <a:uFillTx/>
                    <a:latin typeface="Poppins Light"/>
                    <a:ea typeface="+mn-ea"/>
                    <a:cs typeface="+mn-cs"/>
                  </a:rPr>
                  <a:t> (IU/L)</a:t>
                </a:r>
              </a:p>
            </p:txBody>
          </p:sp>
          <p:sp>
            <p:nvSpPr>
              <p:cNvPr id="600" name="Freeform: Shape 599">
                <a:extLst>
                  <a:ext uri="{FF2B5EF4-FFF2-40B4-BE49-F238E27FC236}">
                    <a16:creationId xmlns:a16="http://schemas.microsoft.com/office/drawing/2014/main" id="{E4BABAAA-91A4-4026-90DD-381BD1474E41}"/>
                  </a:ext>
                </a:extLst>
              </p:cNvPr>
              <p:cNvSpPr/>
              <p:nvPr/>
            </p:nvSpPr>
            <p:spPr>
              <a:xfrm>
                <a:off x="3558147" y="4221007"/>
                <a:ext cx="2279607" cy="1234403"/>
              </a:xfrm>
              <a:custGeom>
                <a:avLst/>
                <a:gdLst>
                  <a:gd name="connsiteX0" fmla="*/ 0 w 2275049"/>
                  <a:gd name="connsiteY0" fmla="*/ 0 h 933564"/>
                  <a:gd name="connsiteX1" fmla="*/ 0 w 2275049"/>
                  <a:gd name="connsiteY1" fmla="*/ 933564 h 933564"/>
                  <a:gd name="connsiteX2" fmla="*/ 2275049 w 2275049"/>
                  <a:gd name="connsiteY2" fmla="*/ 933564 h 933564"/>
                </a:gdLst>
                <a:ahLst/>
                <a:cxnLst>
                  <a:cxn ang="0">
                    <a:pos x="connsiteX0" y="connsiteY0"/>
                  </a:cxn>
                  <a:cxn ang="0">
                    <a:pos x="connsiteX1" y="connsiteY1"/>
                  </a:cxn>
                  <a:cxn ang="0">
                    <a:pos x="connsiteX2" y="connsiteY2"/>
                  </a:cxn>
                </a:cxnLst>
                <a:rect l="l" t="t" r="r" b="b"/>
                <a:pathLst>
                  <a:path w="2275049" h="933564">
                    <a:moveTo>
                      <a:pt x="0" y="0"/>
                    </a:moveTo>
                    <a:lnTo>
                      <a:pt x="0" y="933564"/>
                    </a:lnTo>
                    <a:lnTo>
                      <a:pt x="2275049" y="933564"/>
                    </a:lnTo>
                  </a:path>
                </a:pathLst>
              </a:custGeom>
              <a:noFill/>
              <a:ln w="19050"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601" name="Group 600">
                <a:extLst>
                  <a:ext uri="{FF2B5EF4-FFF2-40B4-BE49-F238E27FC236}">
                    <a16:creationId xmlns:a16="http://schemas.microsoft.com/office/drawing/2014/main" id="{2E179AAA-18F2-4DF0-BECF-E5D5E7819373}"/>
                  </a:ext>
                </a:extLst>
              </p:cNvPr>
              <p:cNvGrpSpPr/>
              <p:nvPr/>
            </p:nvGrpSpPr>
            <p:grpSpPr>
              <a:xfrm>
                <a:off x="3633390" y="5452062"/>
                <a:ext cx="2204364" cy="59980"/>
                <a:chOff x="744165" y="3536348"/>
                <a:chExt cx="2204364" cy="54000"/>
              </a:xfrm>
            </p:grpSpPr>
            <p:cxnSp>
              <p:nvCxnSpPr>
                <p:cNvPr id="602" name="Straight Connector 601">
                  <a:extLst>
                    <a:ext uri="{FF2B5EF4-FFF2-40B4-BE49-F238E27FC236}">
                      <a16:creationId xmlns:a16="http://schemas.microsoft.com/office/drawing/2014/main" id="{7F55FAC3-CEFB-4C03-84AE-03577FAFA9D7}"/>
                    </a:ext>
                  </a:extLst>
                </p:cNvPr>
                <p:cNvCxnSpPr/>
                <p:nvPr/>
              </p:nvCxnSpPr>
              <p:spPr>
                <a:xfrm>
                  <a:off x="1295256" y="3536348"/>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3" name="Straight Connector 602">
                  <a:extLst>
                    <a:ext uri="{FF2B5EF4-FFF2-40B4-BE49-F238E27FC236}">
                      <a16:creationId xmlns:a16="http://schemas.microsoft.com/office/drawing/2014/main" id="{0769878C-D1CD-4DDE-BF04-70B73F378942}"/>
                    </a:ext>
                  </a:extLst>
                </p:cNvPr>
                <p:cNvCxnSpPr/>
                <p:nvPr/>
              </p:nvCxnSpPr>
              <p:spPr>
                <a:xfrm>
                  <a:off x="1846347" y="3536348"/>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4" name="Straight Connector 603">
                  <a:extLst>
                    <a:ext uri="{FF2B5EF4-FFF2-40B4-BE49-F238E27FC236}">
                      <a16:creationId xmlns:a16="http://schemas.microsoft.com/office/drawing/2014/main" id="{D71DB0A0-88DA-4967-9A2C-A550752347D6}"/>
                    </a:ext>
                  </a:extLst>
                </p:cNvPr>
                <p:cNvCxnSpPr/>
                <p:nvPr/>
              </p:nvCxnSpPr>
              <p:spPr>
                <a:xfrm>
                  <a:off x="2397438" y="3536348"/>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5" name="Straight Connector 604">
                  <a:extLst>
                    <a:ext uri="{FF2B5EF4-FFF2-40B4-BE49-F238E27FC236}">
                      <a16:creationId xmlns:a16="http://schemas.microsoft.com/office/drawing/2014/main" id="{C040F9B5-F491-4BA6-8A6A-74D04AD8CFB6}"/>
                    </a:ext>
                  </a:extLst>
                </p:cNvPr>
                <p:cNvCxnSpPr/>
                <p:nvPr/>
              </p:nvCxnSpPr>
              <p:spPr>
                <a:xfrm>
                  <a:off x="2948529" y="3536348"/>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6" name="Straight Connector 605">
                  <a:extLst>
                    <a:ext uri="{FF2B5EF4-FFF2-40B4-BE49-F238E27FC236}">
                      <a16:creationId xmlns:a16="http://schemas.microsoft.com/office/drawing/2014/main" id="{71CE6AE5-B693-46F8-916E-A34D258CA26D}"/>
                    </a:ext>
                  </a:extLst>
                </p:cNvPr>
                <p:cNvCxnSpPr>
                  <a:cxnSpLocks/>
                </p:cNvCxnSpPr>
                <p:nvPr/>
              </p:nvCxnSpPr>
              <p:spPr>
                <a:xfrm>
                  <a:off x="744165" y="3536348"/>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436" name="Group 435">
              <a:extLst>
                <a:ext uri="{FF2B5EF4-FFF2-40B4-BE49-F238E27FC236}">
                  <a16:creationId xmlns:a16="http://schemas.microsoft.com/office/drawing/2014/main" id="{C4DE00DD-ED50-42AF-A8F2-3B4848877625}"/>
                </a:ext>
              </a:extLst>
            </p:cNvPr>
            <p:cNvGrpSpPr/>
            <p:nvPr/>
          </p:nvGrpSpPr>
          <p:grpSpPr>
            <a:xfrm>
              <a:off x="5975858" y="2071442"/>
              <a:ext cx="2945692" cy="1681760"/>
              <a:chOff x="6022240" y="2186456"/>
              <a:chExt cx="2945692" cy="1681760"/>
            </a:xfrm>
          </p:grpSpPr>
          <p:grpSp>
            <p:nvGrpSpPr>
              <p:cNvPr id="517" name="Group 516">
                <a:extLst>
                  <a:ext uri="{FF2B5EF4-FFF2-40B4-BE49-F238E27FC236}">
                    <a16:creationId xmlns:a16="http://schemas.microsoft.com/office/drawing/2014/main" id="{2B8CB3CF-459F-47C0-B7EA-5D40A3DA5C26}"/>
                  </a:ext>
                </a:extLst>
              </p:cNvPr>
              <p:cNvGrpSpPr/>
              <p:nvPr/>
            </p:nvGrpSpPr>
            <p:grpSpPr>
              <a:xfrm>
                <a:off x="8009801" y="2412902"/>
                <a:ext cx="76508" cy="296366"/>
                <a:chOff x="4059939" y="3018509"/>
                <a:chExt cx="76508" cy="247949"/>
              </a:xfrm>
            </p:grpSpPr>
            <p:cxnSp>
              <p:nvCxnSpPr>
                <p:cNvPr id="579" name="Straight Connector 578">
                  <a:extLst>
                    <a:ext uri="{FF2B5EF4-FFF2-40B4-BE49-F238E27FC236}">
                      <a16:creationId xmlns:a16="http://schemas.microsoft.com/office/drawing/2014/main" id="{17AC986D-9E62-4C7D-B2AB-DC1565D3C23F}"/>
                    </a:ext>
                  </a:extLst>
                </p:cNvPr>
                <p:cNvCxnSpPr/>
                <p:nvPr/>
              </p:nvCxnSpPr>
              <p:spPr>
                <a:xfrm rot="16200000" flipH="1">
                  <a:off x="3974275"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0" name="Straight Connector 579">
                  <a:extLst>
                    <a:ext uri="{FF2B5EF4-FFF2-40B4-BE49-F238E27FC236}">
                      <a16:creationId xmlns:a16="http://schemas.microsoft.com/office/drawing/2014/main" id="{3F4B0C09-F5E9-4FC7-816F-101F6FA10FB2}"/>
                    </a:ext>
                  </a:extLst>
                </p:cNvPr>
                <p:cNvCxnSpPr/>
                <p:nvPr/>
              </p:nvCxnSpPr>
              <p:spPr>
                <a:xfrm rot="16200000">
                  <a:off x="4098193"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1" name="Straight Connector 580">
                  <a:extLst>
                    <a:ext uri="{FF2B5EF4-FFF2-40B4-BE49-F238E27FC236}">
                      <a16:creationId xmlns:a16="http://schemas.microsoft.com/office/drawing/2014/main" id="{13D5B48C-A18C-4DB9-B30C-53D3E28D51C4}"/>
                    </a:ext>
                  </a:extLst>
                </p:cNvPr>
                <p:cNvCxnSpPr/>
                <p:nvPr/>
              </p:nvCxnSpPr>
              <p:spPr>
                <a:xfrm rot="16200000">
                  <a:off x="4098193"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18" name="Diamond 517">
                <a:extLst>
                  <a:ext uri="{FF2B5EF4-FFF2-40B4-BE49-F238E27FC236}">
                    <a16:creationId xmlns:a16="http://schemas.microsoft.com/office/drawing/2014/main" id="{C58C2902-4E21-4E80-86BD-39F1B87727F5}"/>
                  </a:ext>
                </a:extLst>
              </p:cNvPr>
              <p:cNvSpPr/>
              <p:nvPr/>
            </p:nvSpPr>
            <p:spPr>
              <a:xfrm rot="18900000">
                <a:off x="8009801" y="2523285"/>
                <a:ext cx="76508" cy="75600"/>
              </a:xfrm>
              <a:prstGeom prst="diamond">
                <a:avLst/>
              </a:prstGeom>
              <a:solidFill>
                <a:schemeClr val="accent1"/>
              </a:solidFill>
              <a:ln w="12700" cap="sq">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519" name="Group 518">
                <a:extLst>
                  <a:ext uri="{FF2B5EF4-FFF2-40B4-BE49-F238E27FC236}">
                    <a16:creationId xmlns:a16="http://schemas.microsoft.com/office/drawing/2014/main" id="{A316B146-44AD-47DD-8A8F-6EDFBE95F78E}"/>
                  </a:ext>
                </a:extLst>
              </p:cNvPr>
              <p:cNvGrpSpPr/>
              <p:nvPr/>
            </p:nvGrpSpPr>
            <p:grpSpPr>
              <a:xfrm>
                <a:off x="7953239" y="2929735"/>
                <a:ext cx="76508" cy="259011"/>
                <a:chOff x="3952814" y="3018509"/>
                <a:chExt cx="76508" cy="247949"/>
              </a:xfrm>
              <a:effectLst/>
            </p:grpSpPr>
            <p:cxnSp>
              <p:nvCxnSpPr>
                <p:cNvPr id="576" name="Straight Connector 575">
                  <a:extLst>
                    <a:ext uri="{FF2B5EF4-FFF2-40B4-BE49-F238E27FC236}">
                      <a16:creationId xmlns:a16="http://schemas.microsoft.com/office/drawing/2014/main" id="{1C74CF7B-8831-4E4B-86B7-896449C56AA8}"/>
                    </a:ext>
                  </a:extLst>
                </p:cNvPr>
                <p:cNvCxnSpPr/>
                <p:nvPr/>
              </p:nvCxnSpPr>
              <p:spPr>
                <a:xfrm rot="16200000" flipH="1">
                  <a:off x="3867150"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7" name="Straight Connector 576">
                  <a:extLst>
                    <a:ext uri="{FF2B5EF4-FFF2-40B4-BE49-F238E27FC236}">
                      <a16:creationId xmlns:a16="http://schemas.microsoft.com/office/drawing/2014/main" id="{0C4A6861-7DF7-419F-8CD5-46CB7D07D087}"/>
                    </a:ext>
                  </a:extLst>
                </p:cNvPr>
                <p:cNvCxnSpPr/>
                <p:nvPr/>
              </p:nvCxnSpPr>
              <p:spPr>
                <a:xfrm rot="16200000">
                  <a:off x="3991068"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8" name="Straight Connector 577">
                  <a:extLst>
                    <a:ext uri="{FF2B5EF4-FFF2-40B4-BE49-F238E27FC236}">
                      <a16:creationId xmlns:a16="http://schemas.microsoft.com/office/drawing/2014/main" id="{24A18538-AE25-4F82-8C84-37C128016DF4}"/>
                    </a:ext>
                  </a:extLst>
                </p:cNvPr>
                <p:cNvCxnSpPr/>
                <p:nvPr/>
              </p:nvCxnSpPr>
              <p:spPr>
                <a:xfrm rot="16200000">
                  <a:off x="3991068"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20" name="Oval 519">
                <a:extLst>
                  <a:ext uri="{FF2B5EF4-FFF2-40B4-BE49-F238E27FC236}">
                    <a16:creationId xmlns:a16="http://schemas.microsoft.com/office/drawing/2014/main" id="{77A217C3-571C-441D-B9A7-FAC5BD5EC2F0}"/>
                  </a:ext>
                </a:extLst>
              </p:cNvPr>
              <p:cNvSpPr/>
              <p:nvPr/>
            </p:nvSpPr>
            <p:spPr>
              <a:xfrm rot="16200000">
                <a:off x="7955493" y="3023241"/>
                <a:ext cx="72000" cy="72000"/>
              </a:xfrm>
              <a:prstGeom prst="ellipse">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521" name="Group 520">
                <a:extLst>
                  <a:ext uri="{FF2B5EF4-FFF2-40B4-BE49-F238E27FC236}">
                    <a16:creationId xmlns:a16="http://schemas.microsoft.com/office/drawing/2014/main" id="{9626B102-31CF-496C-82F4-03C816C5290E}"/>
                  </a:ext>
                </a:extLst>
              </p:cNvPr>
              <p:cNvGrpSpPr/>
              <p:nvPr/>
            </p:nvGrpSpPr>
            <p:grpSpPr>
              <a:xfrm>
                <a:off x="8797201" y="2557400"/>
                <a:ext cx="76508" cy="292822"/>
                <a:chOff x="4059939" y="3018509"/>
                <a:chExt cx="76508" cy="247949"/>
              </a:xfrm>
            </p:grpSpPr>
            <p:cxnSp>
              <p:nvCxnSpPr>
                <p:cNvPr id="573" name="Straight Connector 572">
                  <a:extLst>
                    <a:ext uri="{FF2B5EF4-FFF2-40B4-BE49-F238E27FC236}">
                      <a16:creationId xmlns:a16="http://schemas.microsoft.com/office/drawing/2014/main" id="{DB9580E8-A1C6-4783-A015-82C02ACA9B24}"/>
                    </a:ext>
                  </a:extLst>
                </p:cNvPr>
                <p:cNvCxnSpPr/>
                <p:nvPr/>
              </p:nvCxnSpPr>
              <p:spPr>
                <a:xfrm rot="16200000" flipH="1">
                  <a:off x="3974275"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4" name="Straight Connector 573">
                  <a:extLst>
                    <a:ext uri="{FF2B5EF4-FFF2-40B4-BE49-F238E27FC236}">
                      <a16:creationId xmlns:a16="http://schemas.microsoft.com/office/drawing/2014/main" id="{A6AAD994-B0A8-4A6F-A09F-407F7E11C176}"/>
                    </a:ext>
                  </a:extLst>
                </p:cNvPr>
                <p:cNvCxnSpPr/>
                <p:nvPr/>
              </p:nvCxnSpPr>
              <p:spPr>
                <a:xfrm rot="16200000">
                  <a:off x="4098193"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5" name="Straight Connector 574">
                  <a:extLst>
                    <a:ext uri="{FF2B5EF4-FFF2-40B4-BE49-F238E27FC236}">
                      <a16:creationId xmlns:a16="http://schemas.microsoft.com/office/drawing/2014/main" id="{93200F2E-136F-4815-BFEC-BDC7033BD753}"/>
                    </a:ext>
                  </a:extLst>
                </p:cNvPr>
                <p:cNvCxnSpPr/>
                <p:nvPr/>
              </p:nvCxnSpPr>
              <p:spPr>
                <a:xfrm rot="16200000">
                  <a:off x="4098193"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22" name="Diamond 521">
                <a:extLst>
                  <a:ext uri="{FF2B5EF4-FFF2-40B4-BE49-F238E27FC236}">
                    <a16:creationId xmlns:a16="http://schemas.microsoft.com/office/drawing/2014/main" id="{093D158A-4ABA-41FB-A208-9D371F6BD633}"/>
                  </a:ext>
                </a:extLst>
              </p:cNvPr>
              <p:cNvSpPr/>
              <p:nvPr/>
            </p:nvSpPr>
            <p:spPr>
              <a:xfrm rot="18900000">
                <a:off x="8797201" y="2666011"/>
                <a:ext cx="76508" cy="75600"/>
              </a:xfrm>
              <a:prstGeom prst="diamond">
                <a:avLst/>
              </a:prstGeom>
              <a:solidFill>
                <a:schemeClr val="accent1"/>
              </a:solidFill>
              <a:ln w="12700" cap="sq">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523" name="Group 522">
                <a:extLst>
                  <a:ext uri="{FF2B5EF4-FFF2-40B4-BE49-F238E27FC236}">
                    <a16:creationId xmlns:a16="http://schemas.microsoft.com/office/drawing/2014/main" id="{18154E72-459B-4672-B276-A1B29C1D3CD1}"/>
                  </a:ext>
                </a:extLst>
              </p:cNvPr>
              <p:cNvGrpSpPr/>
              <p:nvPr/>
            </p:nvGrpSpPr>
            <p:grpSpPr>
              <a:xfrm>
                <a:off x="8740640" y="2913471"/>
                <a:ext cx="76508" cy="258417"/>
                <a:chOff x="3952814" y="3018509"/>
                <a:chExt cx="76508" cy="247949"/>
              </a:xfrm>
              <a:effectLst/>
            </p:grpSpPr>
            <p:cxnSp>
              <p:nvCxnSpPr>
                <p:cNvPr id="570" name="Straight Connector 569">
                  <a:extLst>
                    <a:ext uri="{FF2B5EF4-FFF2-40B4-BE49-F238E27FC236}">
                      <a16:creationId xmlns:a16="http://schemas.microsoft.com/office/drawing/2014/main" id="{F1EC6D0C-2C54-4991-8891-7DF4131E91A4}"/>
                    </a:ext>
                  </a:extLst>
                </p:cNvPr>
                <p:cNvCxnSpPr/>
                <p:nvPr/>
              </p:nvCxnSpPr>
              <p:spPr>
                <a:xfrm rot="16200000" flipH="1">
                  <a:off x="3867150"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1" name="Straight Connector 570">
                  <a:extLst>
                    <a:ext uri="{FF2B5EF4-FFF2-40B4-BE49-F238E27FC236}">
                      <a16:creationId xmlns:a16="http://schemas.microsoft.com/office/drawing/2014/main" id="{4AA8E0E2-E8EC-4B64-A0B3-35AA0117FD9D}"/>
                    </a:ext>
                  </a:extLst>
                </p:cNvPr>
                <p:cNvCxnSpPr/>
                <p:nvPr/>
              </p:nvCxnSpPr>
              <p:spPr>
                <a:xfrm rot="16200000">
                  <a:off x="3991068"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2" name="Straight Connector 571">
                  <a:extLst>
                    <a:ext uri="{FF2B5EF4-FFF2-40B4-BE49-F238E27FC236}">
                      <a16:creationId xmlns:a16="http://schemas.microsoft.com/office/drawing/2014/main" id="{457B9B47-57CE-4D59-BD41-9B63636BFEA9}"/>
                    </a:ext>
                  </a:extLst>
                </p:cNvPr>
                <p:cNvCxnSpPr/>
                <p:nvPr/>
              </p:nvCxnSpPr>
              <p:spPr>
                <a:xfrm rot="16200000">
                  <a:off x="3991068"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24" name="Oval 523">
                <a:extLst>
                  <a:ext uri="{FF2B5EF4-FFF2-40B4-BE49-F238E27FC236}">
                    <a16:creationId xmlns:a16="http://schemas.microsoft.com/office/drawing/2014/main" id="{B9C09FFF-7FB5-45D6-911F-F8B16573FCC4}"/>
                  </a:ext>
                </a:extLst>
              </p:cNvPr>
              <p:cNvSpPr/>
              <p:nvPr/>
            </p:nvSpPr>
            <p:spPr>
              <a:xfrm rot="16200000">
                <a:off x="8742894" y="3006679"/>
                <a:ext cx="72000" cy="72000"/>
              </a:xfrm>
              <a:prstGeom prst="ellipse">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525" name="Group 524">
                <a:extLst>
                  <a:ext uri="{FF2B5EF4-FFF2-40B4-BE49-F238E27FC236}">
                    <a16:creationId xmlns:a16="http://schemas.microsoft.com/office/drawing/2014/main" id="{95E8B61E-FEBA-4A9E-9AD9-6811296D020A}"/>
                  </a:ext>
                </a:extLst>
              </p:cNvPr>
              <p:cNvGrpSpPr/>
              <p:nvPr/>
            </p:nvGrpSpPr>
            <p:grpSpPr>
              <a:xfrm>
                <a:off x="6989040" y="2473577"/>
                <a:ext cx="76508" cy="282675"/>
                <a:chOff x="6793883" y="2671958"/>
                <a:chExt cx="76508" cy="142827"/>
              </a:xfrm>
            </p:grpSpPr>
            <p:cxnSp>
              <p:nvCxnSpPr>
                <p:cNvPr id="567" name="Straight Connector 566">
                  <a:extLst>
                    <a:ext uri="{FF2B5EF4-FFF2-40B4-BE49-F238E27FC236}">
                      <a16:creationId xmlns:a16="http://schemas.microsoft.com/office/drawing/2014/main" id="{93D17860-77F7-4864-BE7B-210F56D366D9}"/>
                    </a:ext>
                  </a:extLst>
                </p:cNvPr>
                <p:cNvCxnSpPr/>
                <p:nvPr/>
              </p:nvCxnSpPr>
              <p:spPr>
                <a:xfrm rot="16200000" flipH="1">
                  <a:off x="6760756" y="2743404"/>
                  <a:ext cx="14276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8" name="Straight Connector 567">
                  <a:extLst>
                    <a:ext uri="{FF2B5EF4-FFF2-40B4-BE49-F238E27FC236}">
                      <a16:creationId xmlns:a16="http://schemas.microsoft.com/office/drawing/2014/main" id="{BA6E0887-8242-41B2-A068-B78440C8E83F}"/>
                    </a:ext>
                  </a:extLst>
                </p:cNvPr>
                <p:cNvCxnSpPr/>
                <p:nvPr/>
              </p:nvCxnSpPr>
              <p:spPr>
                <a:xfrm rot="16200000">
                  <a:off x="6832137" y="2776531"/>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9" name="Straight Connector 568">
                  <a:extLst>
                    <a:ext uri="{FF2B5EF4-FFF2-40B4-BE49-F238E27FC236}">
                      <a16:creationId xmlns:a16="http://schemas.microsoft.com/office/drawing/2014/main" id="{591BAD69-AEB8-4FC3-9DC2-90657D069D2B}"/>
                    </a:ext>
                  </a:extLst>
                </p:cNvPr>
                <p:cNvCxnSpPr/>
                <p:nvPr/>
              </p:nvCxnSpPr>
              <p:spPr>
                <a:xfrm rot="16200000">
                  <a:off x="6832137" y="26337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26" name="Diamond 525">
                <a:extLst>
                  <a:ext uri="{FF2B5EF4-FFF2-40B4-BE49-F238E27FC236}">
                    <a16:creationId xmlns:a16="http://schemas.microsoft.com/office/drawing/2014/main" id="{2EEDEC6C-0F13-4A92-9B20-EAFEBB973022}"/>
                  </a:ext>
                </a:extLst>
              </p:cNvPr>
              <p:cNvSpPr/>
              <p:nvPr/>
            </p:nvSpPr>
            <p:spPr>
              <a:xfrm rot="18900000">
                <a:off x="6989040" y="2575202"/>
                <a:ext cx="76508" cy="75600"/>
              </a:xfrm>
              <a:prstGeom prst="diamond">
                <a:avLst/>
              </a:prstGeom>
              <a:solidFill>
                <a:schemeClr val="accent1"/>
              </a:solidFill>
              <a:ln w="12700" cap="sq">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527" name="Group 526">
                <a:extLst>
                  <a:ext uri="{FF2B5EF4-FFF2-40B4-BE49-F238E27FC236}">
                    <a16:creationId xmlns:a16="http://schemas.microsoft.com/office/drawing/2014/main" id="{9033406C-E894-4CC8-8523-998A19E930F0}"/>
                  </a:ext>
                </a:extLst>
              </p:cNvPr>
              <p:cNvGrpSpPr/>
              <p:nvPr/>
            </p:nvGrpSpPr>
            <p:grpSpPr>
              <a:xfrm>
                <a:off x="6932479" y="2956318"/>
                <a:ext cx="76508" cy="211956"/>
                <a:chOff x="3952814" y="3018509"/>
                <a:chExt cx="76508" cy="247949"/>
              </a:xfrm>
              <a:effectLst/>
            </p:grpSpPr>
            <p:cxnSp>
              <p:nvCxnSpPr>
                <p:cNvPr id="564" name="Straight Connector 563">
                  <a:extLst>
                    <a:ext uri="{FF2B5EF4-FFF2-40B4-BE49-F238E27FC236}">
                      <a16:creationId xmlns:a16="http://schemas.microsoft.com/office/drawing/2014/main" id="{FB5840DC-BEBF-417B-A264-8ECB62016348}"/>
                    </a:ext>
                  </a:extLst>
                </p:cNvPr>
                <p:cNvCxnSpPr/>
                <p:nvPr/>
              </p:nvCxnSpPr>
              <p:spPr>
                <a:xfrm rot="16200000" flipH="1">
                  <a:off x="3867150"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5" name="Straight Connector 564">
                  <a:extLst>
                    <a:ext uri="{FF2B5EF4-FFF2-40B4-BE49-F238E27FC236}">
                      <a16:creationId xmlns:a16="http://schemas.microsoft.com/office/drawing/2014/main" id="{46F4C646-B340-49F1-BE3F-DA2819856B70}"/>
                    </a:ext>
                  </a:extLst>
                </p:cNvPr>
                <p:cNvCxnSpPr/>
                <p:nvPr/>
              </p:nvCxnSpPr>
              <p:spPr>
                <a:xfrm rot="16200000">
                  <a:off x="3991068"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6" name="Straight Connector 565">
                  <a:extLst>
                    <a:ext uri="{FF2B5EF4-FFF2-40B4-BE49-F238E27FC236}">
                      <a16:creationId xmlns:a16="http://schemas.microsoft.com/office/drawing/2014/main" id="{44846C36-F06B-4D9E-BD85-D902DCE55B63}"/>
                    </a:ext>
                  </a:extLst>
                </p:cNvPr>
                <p:cNvCxnSpPr/>
                <p:nvPr/>
              </p:nvCxnSpPr>
              <p:spPr>
                <a:xfrm rot="16200000">
                  <a:off x="3991068"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28" name="Oval 527">
                <a:extLst>
                  <a:ext uri="{FF2B5EF4-FFF2-40B4-BE49-F238E27FC236}">
                    <a16:creationId xmlns:a16="http://schemas.microsoft.com/office/drawing/2014/main" id="{4E1B27CC-158F-4110-8A7A-D29BFA5B2F42}"/>
                  </a:ext>
                </a:extLst>
              </p:cNvPr>
              <p:cNvSpPr/>
              <p:nvPr/>
            </p:nvSpPr>
            <p:spPr>
              <a:xfrm rot="16200000">
                <a:off x="6934733" y="3026297"/>
                <a:ext cx="72000" cy="72000"/>
              </a:xfrm>
              <a:prstGeom prst="ellipse">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529" name="Group 528">
                <a:extLst>
                  <a:ext uri="{FF2B5EF4-FFF2-40B4-BE49-F238E27FC236}">
                    <a16:creationId xmlns:a16="http://schemas.microsoft.com/office/drawing/2014/main" id="{9E3ADB26-E31B-4089-9F35-D239F109E237}"/>
                  </a:ext>
                </a:extLst>
              </p:cNvPr>
              <p:cNvGrpSpPr/>
              <p:nvPr/>
            </p:nvGrpSpPr>
            <p:grpSpPr>
              <a:xfrm>
                <a:off x="6553066" y="2922509"/>
                <a:ext cx="76508" cy="207816"/>
                <a:chOff x="3952814" y="3018509"/>
                <a:chExt cx="76508" cy="247949"/>
              </a:xfrm>
              <a:effectLst/>
            </p:grpSpPr>
            <p:cxnSp>
              <p:nvCxnSpPr>
                <p:cNvPr id="561" name="Straight Connector 560">
                  <a:extLst>
                    <a:ext uri="{FF2B5EF4-FFF2-40B4-BE49-F238E27FC236}">
                      <a16:creationId xmlns:a16="http://schemas.microsoft.com/office/drawing/2014/main" id="{B13E3D40-911C-4E37-9597-5950EE6E2997}"/>
                    </a:ext>
                  </a:extLst>
                </p:cNvPr>
                <p:cNvCxnSpPr/>
                <p:nvPr/>
              </p:nvCxnSpPr>
              <p:spPr>
                <a:xfrm rot="16200000" flipH="1">
                  <a:off x="3867150"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2" name="Straight Connector 561">
                  <a:extLst>
                    <a:ext uri="{FF2B5EF4-FFF2-40B4-BE49-F238E27FC236}">
                      <a16:creationId xmlns:a16="http://schemas.microsoft.com/office/drawing/2014/main" id="{C0873FC1-FBBB-407C-9DCD-4F29532B8B14}"/>
                    </a:ext>
                  </a:extLst>
                </p:cNvPr>
                <p:cNvCxnSpPr/>
                <p:nvPr/>
              </p:nvCxnSpPr>
              <p:spPr>
                <a:xfrm rot="16200000">
                  <a:off x="3991068"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3" name="Straight Connector 562">
                  <a:extLst>
                    <a:ext uri="{FF2B5EF4-FFF2-40B4-BE49-F238E27FC236}">
                      <a16:creationId xmlns:a16="http://schemas.microsoft.com/office/drawing/2014/main" id="{2AC5F7DE-F99E-4A13-82C8-2D3AFFDD37E1}"/>
                    </a:ext>
                  </a:extLst>
                </p:cNvPr>
                <p:cNvCxnSpPr/>
                <p:nvPr/>
              </p:nvCxnSpPr>
              <p:spPr>
                <a:xfrm rot="16200000">
                  <a:off x="3991068"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30" name="Oval 529">
                <a:extLst>
                  <a:ext uri="{FF2B5EF4-FFF2-40B4-BE49-F238E27FC236}">
                    <a16:creationId xmlns:a16="http://schemas.microsoft.com/office/drawing/2014/main" id="{ABF3BB0C-C1F4-491D-B917-7D29F297CD60}"/>
                  </a:ext>
                </a:extLst>
              </p:cNvPr>
              <p:cNvSpPr/>
              <p:nvPr/>
            </p:nvSpPr>
            <p:spPr>
              <a:xfrm rot="16200000">
                <a:off x="6553065" y="2997287"/>
                <a:ext cx="72000" cy="72000"/>
              </a:xfrm>
              <a:prstGeom prst="ellipse">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531" name="TextBox 530">
                <a:extLst>
                  <a:ext uri="{FF2B5EF4-FFF2-40B4-BE49-F238E27FC236}">
                    <a16:creationId xmlns:a16="http://schemas.microsoft.com/office/drawing/2014/main" id="{C8B6DDB6-3695-49A6-80DA-935839497335}"/>
                  </a:ext>
                </a:extLst>
              </p:cNvPr>
              <p:cNvSpPr txBox="1"/>
              <p:nvPr/>
            </p:nvSpPr>
            <p:spPr>
              <a:xfrm>
                <a:off x="6474125" y="3591217"/>
                <a:ext cx="2399584"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72727"/>
                    </a:solidFill>
                    <a:effectLst/>
                    <a:uLnTx/>
                    <a:uFillTx/>
                    <a:latin typeface="Poppins Light"/>
                    <a:ea typeface="+mn-ea"/>
                    <a:cs typeface="+mn-cs"/>
                  </a:rPr>
                  <a:t>Months from randomisation</a:t>
                </a:r>
              </a:p>
            </p:txBody>
          </p:sp>
          <p:grpSp>
            <p:nvGrpSpPr>
              <p:cNvPr id="532" name="Group 531">
                <a:extLst>
                  <a:ext uri="{FF2B5EF4-FFF2-40B4-BE49-F238E27FC236}">
                    <a16:creationId xmlns:a16="http://schemas.microsoft.com/office/drawing/2014/main" id="{74970128-1A5D-4D48-9149-48F472A13791}"/>
                  </a:ext>
                </a:extLst>
              </p:cNvPr>
              <p:cNvGrpSpPr/>
              <p:nvPr/>
            </p:nvGrpSpPr>
            <p:grpSpPr>
              <a:xfrm>
                <a:off x="6474124" y="3440786"/>
                <a:ext cx="2493808" cy="264164"/>
                <a:chOff x="615346" y="3520759"/>
                <a:chExt cx="2493808" cy="261610"/>
              </a:xfrm>
            </p:grpSpPr>
            <p:sp>
              <p:nvSpPr>
                <p:cNvPr id="556" name="TextBox 555">
                  <a:extLst>
                    <a:ext uri="{FF2B5EF4-FFF2-40B4-BE49-F238E27FC236}">
                      <a16:creationId xmlns:a16="http://schemas.microsoft.com/office/drawing/2014/main" id="{DC3BDA64-060E-4774-B32C-5E45F7004D51}"/>
                    </a:ext>
                  </a:extLst>
                </p:cNvPr>
                <p:cNvSpPr txBox="1"/>
                <p:nvPr/>
              </p:nvSpPr>
              <p:spPr>
                <a:xfrm>
                  <a:off x="1679749" y="3520759"/>
                  <a:ext cx="328936" cy="2616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272727"/>
                      </a:solidFill>
                      <a:effectLst/>
                      <a:uLnTx/>
                      <a:uFillTx/>
                      <a:latin typeface="Poppins Light"/>
                      <a:ea typeface="+mn-ea"/>
                      <a:cs typeface="+mn-cs"/>
                    </a:rPr>
                    <a:t>12</a:t>
                  </a:r>
                  <a:endParaRPr kumimoji="0" lang="en-GB" sz="1100" b="0" i="0" u="none" strike="noStrike" kern="1200" cap="none" spc="0" normalizeH="0" baseline="0" noProof="0" dirty="0">
                    <a:ln>
                      <a:noFill/>
                    </a:ln>
                    <a:solidFill>
                      <a:srgbClr val="272727"/>
                    </a:solidFill>
                    <a:effectLst/>
                    <a:uLnTx/>
                    <a:uFillTx/>
                    <a:latin typeface="Poppins Light"/>
                    <a:ea typeface="+mn-ea"/>
                    <a:cs typeface="+mn-cs"/>
                  </a:endParaRPr>
                </a:p>
              </p:txBody>
            </p:sp>
            <p:sp>
              <p:nvSpPr>
                <p:cNvPr id="557" name="TextBox 556">
                  <a:extLst>
                    <a:ext uri="{FF2B5EF4-FFF2-40B4-BE49-F238E27FC236}">
                      <a16:creationId xmlns:a16="http://schemas.microsoft.com/office/drawing/2014/main" id="{87450C26-75DD-4A03-946F-0D768C9D838E}"/>
                    </a:ext>
                  </a:extLst>
                </p:cNvPr>
                <p:cNvSpPr txBox="1"/>
                <p:nvPr/>
              </p:nvSpPr>
              <p:spPr>
                <a:xfrm>
                  <a:off x="2229984" y="3520759"/>
                  <a:ext cx="328936" cy="2616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18</a:t>
                  </a:r>
                </a:p>
              </p:txBody>
            </p:sp>
            <p:sp>
              <p:nvSpPr>
                <p:cNvPr id="558" name="TextBox 557">
                  <a:extLst>
                    <a:ext uri="{FF2B5EF4-FFF2-40B4-BE49-F238E27FC236}">
                      <a16:creationId xmlns:a16="http://schemas.microsoft.com/office/drawing/2014/main" id="{304284BB-5A71-4F68-B3CA-E2688BDB0FC6}"/>
                    </a:ext>
                  </a:extLst>
                </p:cNvPr>
                <p:cNvSpPr txBox="1"/>
                <p:nvPr/>
              </p:nvSpPr>
              <p:spPr>
                <a:xfrm>
                  <a:off x="2780218" y="3520759"/>
                  <a:ext cx="328936" cy="2616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24</a:t>
                  </a:r>
                </a:p>
              </p:txBody>
            </p:sp>
            <p:sp>
              <p:nvSpPr>
                <p:cNvPr id="559" name="TextBox 558">
                  <a:extLst>
                    <a:ext uri="{FF2B5EF4-FFF2-40B4-BE49-F238E27FC236}">
                      <a16:creationId xmlns:a16="http://schemas.microsoft.com/office/drawing/2014/main" id="{5666B3E5-74D7-4E28-8013-CF77E4C1F3C2}"/>
                    </a:ext>
                  </a:extLst>
                </p:cNvPr>
                <p:cNvSpPr txBox="1"/>
                <p:nvPr/>
              </p:nvSpPr>
              <p:spPr>
                <a:xfrm>
                  <a:off x="1165581" y="3520759"/>
                  <a:ext cx="256802" cy="2616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6</a:t>
                  </a:r>
                </a:p>
              </p:txBody>
            </p:sp>
            <p:sp>
              <p:nvSpPr>
                <p:cNvPr id="560" name="TextBox 559">
                  <a:extLst>
                    <a:ext uri="{FF2B5EF4-FFF2-40B4-BE49-F238E27FC236}">
                      <a16:creationId xmlns:a16="http://schemas.microsoft.com/office/drawing/2014/main" id="{28B95489-2C1F-4022-969F-E8C73030FE6A}"/>
                    </a:ext>
                  </a:extLst>
                </p:cNvPr>
                <p:cNvSpPr txBox="1"/>
                <p:nvPr/>
              </p:nvSpPr>
              <p:spPr>
                <a:xfrm>
                  <a:off x="615346" y="3520759"/>
                  <a:ext cx="256802" cy="2616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0</a:t>
                  </a:r>
                </a:p>
              </p:txBody>
            </p:sp>
          </p:grpSp>
          <p:grpSp>
            <p:nvGrpSpPr>
              <p:cNvPr id="533" name="Group 532">
                <a:extLst>
                  <a:ext uri="{FF2B5EF4-FFF2-40B4-BE49-F238E27FC236}">
                    <a16:creationId xmlns:a16="http://schemas.microsoft.com/office/drawing/2014/main" id="{954FEDCA-2DF5-48AF-9852-BFE17B0A8C44}"/>
                  </a:ext>
                </a:extLst>
              </p:cNvPr>
              <p:cNvGrpSpPr/>
              <p:nvPr/>
            </p:nvGrpSpPr>
            <p:grpSpPr>
              <a:xfrm>
                <a:off x="6022240" y="2186456"/>
                <a:ext cx="429489" cy="1199718"/>
                <a:chOff x="3003817" y="2115576"/>
                <a:chExt cx="429489" cy="1199718"/>
              </a:xfrm>
            </p:grpSpPr>
            <p:grpSp>
              <p:nvGrpSpPr>
                <p:cNvPr id="551" name="Group 550">
                  <a:extLst>
                    <a:ext uri="{FF2B5EF4-FFF2-40B4-BE49-F238E27FC236}">
                      <a16:creationId xmlns:a16="http://schemas.microsoft.com/office/drawing/2014/main" id="{7374C0AE-4694-4C3D-B6DC-40EDEE219F4F}"/>
                    </a:ext>
                  </a:extLst>
                </p:cNvPr>
                <p:cNvGrpSpPr/>
                <p:nvPr/>
              </p:nvGrpSpPr>
              <p:grpSpPr>
                <a:xfrm>
                  <a:off x="3289036" y="2227727"/>
                  <a:ext cx="144270" cy="1087567"/>
                  <a:chOff x="448681" y="2142629"/>
                  <a:chExt cx="144270" cy="979139"/>
                </a:xfrm>
              </p:grpSpPr>
              <p:sp>
                <p:nvSpPr>
                  <p:cNvPr id="553" name="TextBox 552">
                    <a:extLst>
                      <a:ext uri="{FF2B5EF4-FFF2-40B4-BE49-F238E27FC236}">
                        <a16:creationId xmlns:a16="http://schemas.microsoft.com/office/drawing/2014/main" id="{B18D0EF5-76F6-434D-B695-012DD9BB53F7}"/>
                      </a:ext>
                    </a:extLst>
                  </p:cNvPr>
                  <p:cNvSpPr txBox="1"/>
                  <p:nvPr/>
                </p:nvSpPr>
                <p:spPr>
                  <a:xfrm>
                    <a:off x="448681" y="2952491"/>
                    <a:ext cx="144270" cy="169277"/>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180</a:t>
                    </a:r>
                  </a:p>
                </p:txBody>
              </p:sp>
              <p:sp>
                <p:nvSpPr>
                  <p:cNvPr id="554" name="TextBox 553">
                    <a:extLst>
                      <a:ext uri="{FF2B5EF4-FFF2-40B4-BE49-F238E27FC236}">
                        <a16:creationId xmlns:a16="http://schemas.microsoft.com/office/drawing/2014/main" id="{E80AA531-FD9B-4413-AEF5-35231C6D27C8}"/>
                      </a:ext>
                    </a:extLst>
                  </p:cNvPr>
                  <p:cNvSpPr txBox="1"/>
                  <p:nvPr/>
                </p:nvSpPr>
                <p:spPr>
                  <a:xfrm>
                    <a:off x="448681" y="2554707"/>
                    <a:ext cx="144270" cy="169277"/>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220</a:t>
                    </a:r>
                  </a:p>
                </p:txBody>
              </p:sp>
              <p:sp>
                <p:nvSpPr>
                  <p:cNvPr id="555" name="TextBox 554">
                    <a:extLst>
                      <a:ext uri="{FF2B5EF4-FFF2-40B4-BE49-F238E27FC236}">
                        <a16:creationId xmlns:a16="http://schemas.microsoft.com/office/drawing/2014/main" id="{61B984A0-11C4-4542-A418-2620E5CA2457}"/>
                      </a:ext>
                    </a:extLst>
                  </p:cNvPr>
                  <p:cNvSpPr txBox="1"/>
                  <p:nvPr/>
                </p:nvSpPr>
                <p:spPr>
                  <a:xfrm>
                    <a:off x="448681" y="2142629"/>
                    <a:ext cx="144270" cy="169277"/>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260</a:t>
                    </a:r>
                  </a:p>
                </p:txBody>
              </p:sp>
            </p:grpSp>
            <p:sp>
              <p:nvSpPr>
                <p:cNvPr id="552" name="TextBox 551">
                  <a:extLst>
                    <a:ext uri="{FF2B5EF4-FFF2-40B4-BE49-F238E27FC236}">
                      <a16:creationId xmlns:a16="http://schemas.microsoft.com/office/drawing/2014/main" id="{A42A4B2B-903B-43DE-A892-15CFFBCDD0FB}"/>
                    </a:ext>
                  </a:extLst>
                </p:cNvPr>
                <p:cNvSpPr txBox="1"/>
                <p:nvPr/>
              </p:nvSpPr>
              <p:spPr>
                <a:xfrm rot="16200000">
                  <a:off x="2511942" y="2607451"/>
                  <a:ext cx="1153028" cy="169277"/>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272727"/>
                      </a:solidFill>
                      <a:effectLst/>
                      <a:uLnTx/>
                      <a:uFillTx/>
                      <a:latin typeface="Poppins Light"/>
                      <a:ea typeface="+mn-ea"/>
                      <a:cs typeface="+mn-cs"/>
                    </a:rPr>
                    <a:t>E2 (</a:t>
                  </a:r>
                  <a:r>
                    <a:rPr kumimoji="0" lang="en-GB" sz="1050" b="1" i="0" u="none" strike="noStrike" kern="1200" cap="none" spc="0" normalizeH="0" baseline="0" noProof="0" dirty="0" err="1">
                      <a:ln>
                        <a:noFill/>
                      </a:ln>
                      <a:solidFill>
                        <a:srgbClr val="272727"/>
                      </a:solidFill>
                      <a:effectLst/>
                      <a:uLnTx/>
                      <a:uFillTx/>
                      <a:latin typeface="Poppins Light"/>
                      <a:ea typeface="+mn-ea"/>
                      <a:cs typeface="+mn-cs"/>
                    </a:rPr>
                    <a:t>pg</a:t>
                  </a:r>
                  <a:r>
                    <a:rPr kumimoji="0" lang="en-GB" sz="1050" b="1" i="0" u="none" strike="noStrike" kern="1200" cap="none" spc="0" normalizeH="0" baseline="0" noProof="0" dirty="0">
                      <a:ln>
                        <a:noFill/>
                      </a:ln>
                      <a:solidFill>
                        <a:srgbClr val="272727"/>
                      </a:solidFill>
                      <a:effectLst/>
                      <a:uLnTx/>
                      <a:uFillTx/>
                      <a:latin typeface="Poppins Light"/>
                      <a:ea typeface="+mn-ea"/>
                      <a:cs typeface="+mn-cs"/>
                    </a:rPr>
                    <a:t>/mL)</a:t>
                  </a:r>
                </a:p>
              </p:txBody>
            </p:sp>
          </p:grpSp>
          <p:grpSp>
            <p:nvGrpSpPr>
              <p:cNvPr id="534" name="Group 533">
                <a:extLst>
                  <a:ext uri="{FF2B5EF4-FFF2-40B4-BE49-F238E27FC236}">
                    <a16:creationId xmlns:a16="http://schemas.microsoft.com/office/drawing/2014/main" id="{1E429C0C-EFC2-43A7-A272-871180B114F1}"/>
                  </a:ext>
                </a:extLst>
              </p:cNvPr>
              <p:cNvGrpSpPr/>
              <p:nvPr/>
            </p:nvGrpSpPr>
            <p:grpSpPr>
              <a:xfrm>
                <a:off x="6485083" y="2186458"/>
                <a:ext cx="2322224" cy="1291035"/>
                <a:chOff x="3466660" y="2115578"/>
                <a:chExt cx="2322224" cy="1291035"/>
              </a:xfrm>
            </p:grpSpPr>
            <p:sp>
              <p:nvSpPr>
                <p:cNvPr id="540" name="Freeform: Shape 539">
                  <a:extLst>
                    <a:ext uri="{FF2B5EF4-FFF2-40B4-BE49-F238E27FC236}">
                      <a16:creationId xmlns:a16="http://schemas.microsoft.com/office/drawing/2014/main" id="{03B804F8-339F-4D45-9FA3-6D54F759CB7C}"/>
                    </a:ext>
                  </a:extLst>
                </p:cNvPr>
                <p:cNvSpPr/>
                <p:nvPr/>
              </p:nvSpPr>
              <p:spPr>
                <a:xfrm>
                  <a:off x="3513835" y="2115578"/>
                  <a:ext cx="2275049" cy="1231935"/>
                </a:xfrm>
                <a:custGeom>
                  <a:avLst/>
                  <a:gdLst>
                    <a:gd name="connsiteX0" fmla="*/ 0 w 2275049"/>
                    <a:gd name="connsiteY0" fmla="*/ 0 h 933564"/>
                    <a:gd name="connsiteX1" fmla="*/ 0 w 2275049"/>
                    <a:gd name="connsiteY1" fmla="*/ 933564 h 933564"/>
                    <a:gd name="connsiteX2" fmla="*/ 2275049 w 2275049"/>
                    <a:gd name="connsiteY2" fmla="*/ 933564 h 933564"/>
                  </a:gdLst>
                  <a:ahLst/>
                  <a:cxnLst>
                    <a:cxn ang="0">
                      <a:pos x="connsiteX0" y="connsiteY0"/>
                    </a:cxn>
                    <a:cxn ang="0">
                      <a:pos x="connsiteX1" y="connsiteY1"/>
                    </a:cxn>
                    <a:cxn ang="0">
                      <a:pos x="connsiteX2" y="connsiteY2"/>
                    </a:cxn>
                  </a:cxnLst>
                  <a:rect l="l" t="t" r="r" b="b"/>
                  <a:pathLst>
                    <a:path w="2275049" h="933564">
                      <a:moveTo>
                        <a:pt x="0" y="0"/>
                      </a:moveTo>
                      <a:lnTo>
                        <a:pt x="0" y="933564"/>
                      </a:lnTo>
                      <a:lnTo>
                        <a:pt x="2275049" y="933564"/>
                      </a:lnTo>
                    </a:path>
                  </a:pathLst>
                </a:custGeom>
                <a:noFill/>
                <a:ln w="19050"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541" name="Group 540">
                  <a:extLst>
                    <a:ext uri="{FF2B5EF4-FFF2-40B4-BE49-F238E27FC236}">
                      <a16:creationId xmlns:a16="http://schemas.microsoft.com/office/drawing/2014/main" id="{E500F1AC-5A00-4EE0-94F3-E65D397EC5E5}"/>
                    </a:ext>
                  </a:extLst>
                </p:cNvPr>
                <p:cNvGrpSpPr/>
                <p:nvPr/>
              </p:nvGrpSpPr>
              <p:grpSpPr>
                <a:xfrm>
                  <a:off x="3584520" y="3346633"/>
                  <a:ext cx="2204364" cy="59980"/>
                  <a:chOff x="744165" y="3536348"/>
                  <a:chExt cx="2204364" cy="54000"/>
                </a:xfrm>
              </p:grpSpPr>
              <p:cxnSp>
                <p:nvCxnSpPr>
                  <p:cNvPr id="546" name="Straight Connector 545">
                    <a:extLst>
                      <a:ext uri="{FF2B5EF4-FFF2-40B4-BE49-F238E27FC236}">
                        <a16:creationId xmlns:a16="http://schemas.microsoft.com/office/drawing/2014/main" id="{E1A4EA47-1D3E-462C-88AF-818AC48BAAD7}"/>
                      </a:ext>
                    </a:extLst>
                  </p:cNvPr>
                  <p:cNvCxnSpPr/>
                  <p:nvPr/>
                </p:nvCxnSpPr>
                <p:spPr>
                  <a:xfrm>
                    <a:off x="1295256" y="3536348"/>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7" name="Straight Connector 546">
                    <a:extLst>
                      <a:ext uri="{FF2B5EF4-FFF2-40B4-BE49-F238E27FC236}">
                        <a16:creationId xmlns:a16="http://schemas.microsoft.com/office/drawing/2014/main" id="{D027BC8B-0E53-48BF-8D8E-06854DD66202}"/>
                      </a:ext>
                    </a:extLst>
                  </p:cNvPr>
                  <p:cNvCxnSpPr/>
                  <p:nvPr/>
                </p:nvCxnSpPr>
                <p:spPr>
                  <a:xfrm>
                    <a:off x="1846347" y="3536348"/>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8" name="Straight Connector 547">
                    <a:extLst>
                      <a:ext uri="{FF2B5EF4-FFF2-40B4-BE49-F238E27FC236}">
                        <a16:creationId xmlns:a16="http://schemas.microsoft.com/office/drawing/2014/main" id="{007C4CB6-025A-4CA4-B199-E6E12A9D3599}"/>
                      </a:ext>
                    </a:extLst>
                  </p:cNvPr>
                  <p:cNvCxnSpPr/>
                  <p:nvPr/>
                </p:nvCxnSpPr>
                <p:spPr>
                  <a:xfrm>
                    <a:off x="2397438" y="3536348"/>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9" name="Straight Connector 548">
                    <a:extLst>
                      <a:ext uri="{FF2B5EF4-FFF2-40B4-BE49-F238E27FC236}">
                        <a16:creationId xmlns:a16="http://schemas.microsoft.com/office/drawing/2014/main" id="{F1C7D5B6-3642-40D6-BAFD-8D4BB85D28DB}"/>
                      </a:ext>
                    </a:extLst>
                  </p:cNvPr>
                  <p:cNvCxnSpPr/>
                  <p:nvPr/>
                </p:nvCxnSpPr>
                <p:spPr>
                  <a:xfrm>
                    <a:off x="2948529" y="3536348"/>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0" name="Straight Connector 549">
                    <a:extLst>
                      <a:ext uri="{FF2B5EF4-FFF2-40B4-BE49-F238E27FC236}">
                        <a16:creationId xmlns:a16="http://schemas.microsoft.com/office/drawing/2014/main" id="{A39407B9-1FF5-4736-89C8-C23AAA10292A}"/>
                      </a:ext>
                    </a:extLst>
                  </p:cNvPr>
                  <p:cNvCxnSpPr>
                    <a:cxnSpLocks/>
                  </p:cNvCxnSpPr>
                  <p:nvPr/>
                </p:nvCxnSpPr>
                <p:spPr>
                  <a:xfrm>
                    <a:off x="744165" y="3536348"/>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2" name="Group 541">
                  <a:extLst>
                    <a:ext uri="{FF2B5EF4-FFF2-40B4-BE49-F238E27FC236}">
                      <a16:creationId xmlns:a16="http://schemas.microsoft.com/office/drawing/2014/main" id="{9464CB66-2E2E-47C7-BA7D-BDC2FEA93565}"/>
                    </a:ext>
                  </a:extLst>
                </p:cNvPr>
                <p:cNvGrpSpPr/>
                <p:nvPr/>
              </p:nvGrpSpPr>
              <p:grpSpPr>
                <a:xfrm>
                  <a:off x="3466660" y="2322209"/>
                  <a:ext cx="54000" cy="902265"/>
                  <a:chOff x="3466660" y="2322209"/>
                  <a:chExt cx="54000" cy="902265"/>
                </a:xfrm>
              </p:grpSpPr>
              <p:cxnSp>
                <p:nvCxnSpPr>
                  <p:cNvPr id="543" name="Straight Connector 542">
                    <a:extLst>
                      <a:ext uri="{FF2B5EF4-FFF2-40B4-BE49-F238E27FC236}">
                        <a16:creationId xmlns:a16="http://schemas.microsoft.com/office/drawing/2014/main" id="{C97DB503-6DBE-403E-8AF6-C9664D812156}"/>
                      </a:ext>
                    </a:extLst>
                  </p:cNvPr>
                  <p:cNvCxnSpPr/>
                  <p:nvPr/>
                </p:nvCxnSpPr>
                <p:spPr>
                  <a:xfrm rot="5400000">
                    <a:off x="3493660" y="2755072"/>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4" name="Straight Connector 543">
                    <a:extLst>
                      <a:ext uri="{FF2B5EF4-FFF2-40B4-BE49-F238E27FC236}">
                        <a16:creationId xmlns:a16="http://schemas.microsoft.com/office/drawing/2014/main" id="{F27466EF-74B3-47CD-A2E8-C22CE5A10885}"/>
                      </a:ext>
                    </a:extLst>
                  </p:cNvPr>
                  <p:cNvCxnSpPr/>
                  <p:nvPr/>
                </p:nvCxnSpPr>
                <p:spPr>
                  <a:xfrm rot="5400000">
                    <a:off x="3493660" y="3197474"/>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5" name="Straight Connector 544">
                    <a:extLst>
                      <a:ext uri="{FF2B5EF4-FFF2-40B4-BE49-F238E27FC236}">
                        <a16:creationId xmlns:a16="http://schemas.microsoft.com/office/drawing/2014/main" id="{5AF7A9A3-49A3-4347-939D-B2F550AA209B}"/>
                      </a:ext>
                    </a:extLst>
                  </p:cNvPr>
                  <p:cNvCxnSpPr>
                    <a:cxnSpLocks/>
                  </p:cNvCxnSpPr>
                  <p:nvPr/>
                </p:nvCxnSpPr>
                <p:spPr>
                  <a:xfrm rot="5400000">
                    <a:off x="3493660" y="2295209"/>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535" name="Group 534">
                <a:extLst>
                  <a:ext uri="{FF2B5EF4-FFF2-40B4-BE49-F238E27FC236}">
                    <a16:creationId xmlns:a16="http://schemas.microsoft.com/office/drawing/2014/main" id="{1C243B4D-0609-4A98-9BFC-0804C0BDCB45}"/>
                  </a:ext>
                </a:extLst>
              </p:cNvPr>
              <p:cNvGrpSpPr/>
              <p:nvPr/>
            </p:nvGrpSpPr>
            <p:grpSpPr>
              <a:xfrm>
                <a:off x="6607903" y="2940578"/>
                <a:ext cx="76508" cy="204203"/>
                <a:chOff x="3952814" y="3018509"/>
                <a:chExt cx="76508" cy="247949"/>
              </a:xfrm>
              <a:effectLst/>
            </p:grpSpPr>
            <p:cxnSp>
              <p:nvCxnSpPr>
                <p:cNvPr id="537" name="Straight Connector 536">
                  <a:extLst>
                    <a:ext uri="{FF2B5EF4-FFF2-40B4-BE49-F238E27FC236}">
                      <a16:creationId xmlns:a16="http://schemas.microsoft.com/office/drawing/2014/main" id="{A439C536-BD6B-4D8D-823D-961A97A71D64}"/>
                    </a:ext>
                  </a:extLst>
                </p:cNvPr>
                <p:cNvCxnSpPr/>
                <p:nvPr/>
              </p:nvCxnSpPr>
              <p:spPr>
                <a:xfrm rot="16200000" flipH="1">
                  <a:off x="3867150"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8" name="Straight Connector 537">
                  <a:extLst>
                    <a:ext uri="{FF2B5EF4-FFF2-40B4-BE49-F238E27FC236}">
                      <a16:creationId xmlns:a16="http://schemas.microsoft.com/office/drawing/2014/main" id="{4DBF0497-15D1-4239-85DD-3DE091A7C795}"/>
                    </a:ext>
                  </a:extLst>
                </p:cNvPr>
                <p:cNvCxnSpPr/>
                <p:nvPr/>
              </p:nvCxnSpPr>
              <p:spPr>
                <a:xfrm rot="16200000">
                  <a:off x="3991068"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9" name="Straight Connector 538">
                  <a:extLst>
                    <a:ext uri="{FF2B5EF4-FFF2-40B4-BE49-F238E27FC236}">
                      <a16:creationId xmlns:a16="http://schemas.microsoft.com/office/drawing/2014/main" id="{0DA765C9-43D9-4A9D-AFF6-44826133F3D4}"/>
                    </a:ext>
                  </a:extLst>
                </p:cNvPr>
                <p:cNvCxnSpPr/>
                <p:nvPr/>
              </p:nvCxnSpPr>
              <p:spPr>
                <a:xfrm rot="16200000">
                  <a:off x="3991068"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36" name="Diamond 535">
                <a:extLst>
                  <a:ext uri="{FF2B5EF4-FFF2-40B4-BE49-F238E27FC236}">
                    <a16:creationId xmlns:a16="http://schemas.microsoft.com/office/drawing/2014/main" id="{96582E28-4486-4B68-8EC8-2C0AC29255C1}"/>
                  </a:ext>
                </a:extLst>
              </p:cNvPr>
              <p:cNvSpPr/>
              <p:nvPr/>
            </p:nvSpPr>
            <p:spPr>
              <a:xfrm rot="18900000">
                <a:off x="6607903" y="3012061"/>
                <a:ext cx="76508" cy="75600"/>
              </a:xfrm>
              <a:prstGeom prst="diamond">
                <a:avLst/>
              </a:prstGeom>
              <a:solidFill>
                <a:schemeClr val="accent1"/>
              </a:solidFill>
              <a:ln w="12700" cap="sq">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grpSp>
          <p:nvGrpSpPr>
            <p:cNvPr id="437" name="Group 436">
              <a:extLst>
                <a:ext uri="{FF2B5EF4-FFF2-40B4-BE49-F238E27FC236}">
                  <a16:creationId xmlns:a16="http://schemas.microsoft.com/office/drawing/2014/main" id="{62229BB9-AAA7-402B-A391-0B6FDB3A21AA}"/>
                </a:ext>
              </a:extLst>
            </p:cNvPr>
            <p:cNvGrpSpPr/>
            <p:nvPr/>
          </p:nvGrpSpPr>
          <p:grpSpPr>
            <a:xfrm>
              <a:off x="6012544" y="3772832"/>
              <a:ext cx="2918945" cy="1739178"/>
              <a:chOff x="6048987" y="4142947"/>
              <a:chExt cx="2918945" cy="1739178"/>
            </a:xfrm>
          </p:grpSpPr>
          <p:grpSp>
            <p:nvGrpSpPr>
              <p:cNvPr id="444" name="Group 443">
                <a:extLst>
                  <a:ext uri="{FF2B5EF4-FFF2-40B4-BE49-F238E27FC236}">
                    <a16:creationId xmlns:a16="http://schemas.microsoft.com/office/drawing/2014/main" id="{AD2DA642-7F44-4049-83F2-4E205D235C3A}"/>
                  </a:ext>
                </a:extLst>
              </p:cNvPr>
              <p:cNvGrpSpPr/>
              <p:nvPr/>
            </p:nvGrpSpPr>
            <p:grpSpPr>
              <a:xfrm>
                <a:off x="8009801" y="4861788"/>
                <a:ext cx="76508" cy="167274"/>
                <a:chOff x="4059939" y="3018509"/>
                <a:chExt cx="76508" cy="247949"/>
              </a:xfrm>
            </p:grpSpPr>
            <p:cxnSp>
              <p:nvCxnSpPr>
                <p:cNvPr id="514" name="Straight Connector 513">
                  <a:extLst>
                    <a:ext uri="{FF2B5EF4-FFF2-40B4-BE49-F238E27FC236}">
                      <a16:creationId xmlns:a16="http://schemas.microsoft.com/office/drawing/2014/main" id="{905A6DFD-844E-4BD6-AABE-0EB81EB57903}"/>
                    </a:ext>
                  </a:extLst>
                </p:cNvPr>
                <p:cNvCxnSpPr/>
                <p:nvPr/>
              </p:nvCxnSpPr>
              <p:spPr>
                <a:xfrm rot="16200000" flipH="1">
                  <a:off x="3974275"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5" name="Straight Connector 514">
                  <a:extLst>
                    <a:ext uri="{FF2B5EF4-FFF2-40B4-BE49-F238E27FC236}">
                      <a16:creationId xmlns:a16="http://schemas.microsoft.com/office/drawing/2014/main" id="{5F67862B-B515-44B2-9882-0C029751A661}"/>
                    </a:ext>
                  </a:extLst>
                </p:cNvPr>
                <p:cNvCxnSpPr/>
                <p:nvPr/>
              </p:nvCxnSpPr>
              <p:spPr>
                <a:xfrm rot="16200000">
                  <a:off x="4098193"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6" name="Straight Connector 515">
                  <a:extLst>
                    <a:ext uri="{FF2B5EF4-FFF2-40B4-BE49-F238E27FC236}">
                      <a16:creationId xmlns:a16="http://schemas.microsoft.com/office/drawing/2014/main" id="{8876C61C-B63E-4B89-AA16-8495CDDA1B78}"/>
                    </a:ext>
                  </a:extLst>
                </p:cNvPr>
                <p:cNvCxnSpPr/>
                <p:nvPr/>
              </p:nvCxnSpPr>
              <p:spPr>
                <a:xfrm rot="16200000">
                  <a:off x="4098193"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45" name="Diamond 444">
                <a:extLst>
                  <a:ext uri="{FF2B5EF4-FFF2-40B4-BE49-F238E27FC236}">
                    <a16:creationId xmlns:a16="http://schemas.microsoft.com/office/drawing/2014/main" id="{FA0E7854-20BE-43E7-81AA-ACD89FE722C2}"/>
                  </a:ext>
                </a:extLst>
              </p:cNvPr>
              <p:cNvSpPr/>
              <p:nvPr/>
            </p:nvSpPr>
            <p:spPr>
              <a:xfrm rot="18900000">
                <a:off x="8009802" y="4907625"/>
                <a:ext cx="76508" cy="75600"/>
              </a:xfrm>
              <a:prstGeom prst="diamond">
                <a:avLst/>
              </a:prstGeom>
              <a:solidFill>
                <a:schemeClr val="accent1"/>
              </a:solidFill>
              <a:ln w="12700" cap="sq">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446" name="Group 445">
                <a:extLst>
                  <a:ext uri="{FF2B5EF4-FFF2-40B4-BE49-F238E27FC236}">
                    <a16:creationId xmlns:a16="http://schemas.microsoft.com/office/drawing/2014/main" id="{5F778CFB-C107-43E7-BA69-4EFEDAC5F95C}"/>
                  </a:ext>
                </a:extLst>
              </p:cNvPr>
              <p:cNvGrpSpPr/>
              <p:nvPr/>
            </p:nvGrpSpPr>
            <p:grpSpPr>
              <a:xfrm>
                <a:off x="7953239" y="4711872"/>
                <a:ext cx="76508" cy="174316"/>
                <a:chOff x="3952814" y="3018509"/>
                <a:chExt cx="76508" cy="247949"/>
              </a:xfrm>
              <a:effectLst/>
            </p:grpSpPr>
            <p:cxnSp>
              <p:nvCxnSpPr>
                <p:cNvPr id="511" name="Straight Connector 510">
                  <a:extLst>
                    <a:ext uri="{FF2B5EF4-FFF2-40B4-BE49-F238E27FC236}">
                      <a16:creationId xmlns:a16="http://schemas.microsoft.com/office/drawing/2014/main" id="{9858F641-C9AE-411F-8AE3-DB263508B3E1}"/>
                    </a:ext>
                  </a:extLst>
                </p:cNvPr>
                <p:cNvCxnSpPr/>
                <p:nvPr/>
              </p:nvCxnSpPr>
              <p:spPr>
                <a:xfrm rot="16200000" flipH="1">
                  <a:off x="3867150"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2" name="Straight Connector 511">
                  <a:extLst>
                    <a:ext uri="{FF2B5EF4-FFF2-40B4-BE49-F238E27FC236}">
                      <a16:creationId xmlns:a16="http://schemas.microsoft.com/office/drawing/2014/main" id="{0AA986A9-ABE5-42E6-A852-017AAB42EF31}"/>
                    </a:ext>
                  </a:extLst>
                </p:cNvPr>
                <p:cNvCxnSpPr/>
                <p:nvPr/>
              </p:nvCxnSpPr>
              <p:spPr>
                <a:xfrm rot="16200000">
                  <a:off x="3991068"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3" name="Straight Connector 512">
                  <a:extLst>
                    <a:ext uri="{FF2B5EF4-FFF2-40B4-BE49-F238E27FC236}">
                      <a16:creationId xmlns:a16="http://schemas.microsoft.com/office/drawing/2014/main" id="{7B589F93-4175-4A7F-965B-28BC2E5F6CB2}"/>
                    </a:ext>
                  </a:extLst>
                </p:cNvPr>
                <p:cNvCxnSpPr/>
                <p:nvPr/>
              </p:nvCxnSpPr>
              <p:spPr>
                <a:xfrm rot="16200000">
                  <a:off x="3991068"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47" name="Oval 446">
                <a:extLst>
                  <a:ext uri="{FF2B5EF4-FFF2-40B4-BE49-F238E27FC236}">
                    <a16:creationId xmlns:a16="http://schemas.microsoft.com/office/drawing/2014/main" id="{0578ABAB-51EE-4954-B7B7-FAF0FECE11A8}"/>
                  </a:ext>
                </a:extLst>
              </p:cNvPr>
              <p:cNvSpPr/>
              <p:nvPr/>
            </p:nvSpPr>
            <p:spPr>
              <a:xfrm rot="16200000">
                <a:off x="7955493" y="4763031"/>
                <a:ext cx="72000" cy="72000"/>
              </a:xfrm>
              <a:prstGeom prst="ellipse">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448" name="Group 447">
                <a:extLst>
                  <a:ext uri="{FF2B5EF4-FFF2-40B4-BE49-F238E27FC236}">
                    <a16:creationId xmlns:a16="http://schemas.microsoft.com/office/drawing/2014/main" id="{64FDFC30-679D-4C54-B265-42E0D6F26D87}"/>
                  </a:ext>
                </a:extLst>
              </p:cNvPr>
              <p:cNvGrpSpPr/>
              <p:nvPr/>
            </p:nvGrpSpPr>
            <p:grpSpPr>
              <a:xfrm>
                <a:off x="8797201" y="4833800"/>
                <a:ext cx="76508" cy="155746"/>
                <a:chOff x="4059939" y="3018509"/>
                <a:chExt cx="76508" cy="247949"/>
              </a:xfrm>
            </p:grpSpPr>
            <p:cxnSp>
              <p:nvCxnSpPr>
                <p:cNvPr id="508" name="Straight Connector 507">
                  <a:extLst>
                    <a:ext uri="{FF2B5EF4-FFF2-40B4-BE49-F238E27FC236}">
                      <a16:creationId xmlns:a16="http://schemas.microsoft.com/office/drawing/2014/main" id="{52E9486E-4A0C-40A1-8D39-7894BBA3C46B}"/>
                    </a:ext>
                  </a:extLst>
                </p:cNvPr>
                <p:cNvCxnSpPr/>
                <p:nvPr/>
              </p:nvCxnSpPr>
              <p:spPr>
                <a:xfrm rot="16200000" flipH="1">
                  <a:off x="3974275"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9" name="Straight Connector 508">
                  <a:extLst>
                    <a:ext uri="{FF2B5EF4-FFF2-40B4-BE49-F238E27FC236}">
                      <a16:creationId xmlns:a16="http://schemas.microsoft.com/office/drawing/2014/main" id="{86EA38D3-DCA2-4D95-B17D-45B6E9FEDA31}"/>
                    </a:ext>
                  </a:extLst>
                </p:cNvPr>
                <p:cNvCxnSpPr/>
                <p:nvPr/>
              </p:nvCxnSpPr>
              <p:spPr>
                <a:xfrm rot="16200000">
                  <a:off x="4098193"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0" name="Straight Connector 509">
                  <a:extLst>
                    <a:ext uri="{FF2B5EF4-FFF2-40B4-BE49-F238E27FC236}">
                      <a16:creationId xmlns:a16="http://schemas.microsoft.com/office/drawing/2014/main" id="{2C925468-2D4A-4A90-9FFB-B7594FA7819B}"/>
                    </a:ext>
                  </a:extLst>
                </p:cNvPr>
                <p:cNvCxnSpPr/>
                <p:nvPr/>
              </p:nvCxnSpPr>
              <p:spPr>
                <a:xfrm rot="16200000">
                  <a:off x="4098193"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49" name="Diamond 448">
                <a:extLst>
                  <a:ext uri="{FF2B5EF4-FFF2-40B4-BE49-F238E27FC236}">
                    <a16:creationId xmlns:a16="http://schemas.microsoft.com/office/drawing/2014/main" id="{25B24414-B669-41B1-A36C-232A043BC633}"/>
                  </a:ext>
                </a:extLst>
              </p:cNvPr>
              <p:cNvSpPr/>
              <p:nvPr/>
            </p:nvSpPr>
            <p:spPr>
              <a:xfrm rot="18900000">
                <a:off x="8797202" y="4873873"/>
                <a:ext cx="76508" cy="75600"/>
              </a:xfrm>
              <a:prstGeom prst="diamond">
                <a:avLst/>
              </a:prstGeom>
              <a:solidFill>
                <a:schemeClr val="accent1"/>
              </a:solidFill>
              <a:ln w="12700" cap="sq">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450" name="Group 449">
                <a:extLst>
                  <a:ext uri="{FF2B5EF4-FFF2-40B4-BE49-F238E27FC236}">
                    <a16:creationId xmlns:a16="http://schemas.microsoft.com/office/drawing/2014/main" id="{C86E4B11-43E6-4DF9-B890-BB7392D5F3EF}"/>
                  </a:ext>
                </a:extLst>
              </p:cNvPr>
              <p:cNvGrpSpPr/>
              <p:nvPr/>
            </p:nvGrpSpPr>
            <p:grpSpPr>
              <a:xfrm>
                <a:off x="8740640" y="4601945"/>
                <a:ext cx="76508" cy="204867"/>
                <a:chOff x="3952814" y="3018509"/>
                <a:chExt cx="76508" cy="247949"/>
              </a:xfrm>
              <a:effectLst/>
            </p:grpSpPr>
            <p:cxnSp>
              <p:nvCxnSpPr>
                <p:cNvPr id="505" name="Straight Connector 504">
                  <a:extLst>
                    <a:ext uri="{FF2B5EF4-FFF2-40B4-BE49-F238E27FC236}">
                      <a16:creationId xmlns:a16="http://schemas.microsoft.com/office/drawing/2014/main" id="{B0B10E35-71EA-4D06-A37C-5D3AA3438C0B}"/>
                    </a:ext>
                  </a:extLst>
                </p:cNvPr>
                <p:cNvCxnSpPr/>
                <p:nvPr/>
              </p:nvCxnSpPr>
              <p:spPr>
                <a:xfrm rot="16200000" flipH="1">
                  <a:off x="3867150"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6" name="Straight Connector 505">
                  <a:extLst>
                    <a:ext uri="{FF2B5EF4-FFF2-40B4-BE49-F238E27FC236}">
                      <a16:creationId xmlns:a16="http://schemas.microsoft.com/office/drawing/2014/main" id="{5DEDE954-AEA0-4D4B-BBA7-6C688C728F55}"/>
                    </a:ext>
                  </a:extLst>
                </p:cNvPr>
                <p:cNvCxnSpPr/>
                <p:nvPr/>
              </p:nvCxnSpPr>
              <p:spPr>
                <a:xfrm rot="16200000">
                  <a:off x="3991068"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7" name="Straight Connector 506">
                  <a:extLst>
                    <a:ext uri="{FF2B5EF4-FFF2-40B4-BE49-F238E27FC236}">
                      <a16:creationId xmlns:a16="http://schemas.microsoft.com/office/drawing/2014/main" id="{89CF722C-D998-40D4-8C82-00F1052B4626}"/>
                    </a:ext>
                  </a:extLst>
                </p:cNvPr>
                <p:cNvCxnSpPr/>
                <p:nvPr/>
              </p:nvCxnSpPr>
              <p:spPr>
                <a:xfrm rot="16200000">
                  <a:off x="3991068"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51" name="Oval 450">
                <a:extLst>
                  <a:ext uri="{FF2B5EF4-FFF2-40B4-BE49-F238E27FC236}">
                    <a16:creationId xmlns:a16="http://schemas.microsoft.com/office/drawing/2014/main" id="{C4AB55AC-3D7A-49DB-B638-36A580F6EAD5}"/>
                  </a:ext>
                </a:extLst>
              </p:cNvPr>
              <p:cNvSpPr/>
              <p:nvPr/>
            </p:nvSpPr>
            <p:spPr>
              <a:xfrm rot="16200000">
                <a:off x="8742894" y="4660228"/>
                <a:ext cx="72000" cy="72000"/>
              </a:xfrm>
              <a:prstGeom prst="ellipse">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452" name="Group 451">
                <a:extLst>
                  <a:ext uri="{FF2B5EF4-FFF2-40B4-BE49-F238E27FC236}">
                    <a16:creationId xmlns:a16="http://schemas.microsoft.com/office/drawing/2014/main" id="{4FFA9178-00C8-4E77-B7FF-F11D7B52F4FF}"/>
                  </a:ext>
                </a:extLst>
              </p:cNvPr>
              <p:cNvGrpSpPr/>
              <p:nvPr/>
            </p:nvGrpSpPr>
            <p:grpSpPr>
              <a:xfrm>
                <a:off x="6989040" y="4825627"/>
                <a:ext cx="76508" cy="158986"/>
                <a:chOff x="6793883" y="2671958"/>
                <a:chExt cx="76508" cy="142827"/>
              </a:xfrm>
            </p:grpSpPr>
            <p:cxnSp>
              <p:nvCxnSpPr>
                <p:cNvPr id="502" name="Straight Connector 501">
                  <a:extLst>
                    <a:ext uri="{FF2B5EF4-FFF2-40B4-BE49-F238E27FC236}">
                      <a16:creationId xmlns:a16="http://schemas.microsoft.com/office/drawing/2014/main" id="{E7304BB4-1584-4A94-BAC9-5692C0005BC3}"/>
                    </a:ext>
                  </a:extLst>
                </p:cNvPr>
                <p:cNvCxnSpPr/>
                <p:nvPr/>
              </p:nvCxnSpPr>
              <p:spPr>
                <a:xfrm rot="16200000" flipH="1">
                  <a:off x="6760756" y="2743404"/>
                  <a:ext cx="14276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3" name="Straight Connector 502">
                  <a:extLst>
                    <a:ext uri="{FF2B5EF4-FFF2-40B4-BE49-F238E27FC236}">
                      <a16:creationId xmlns:a16="http://schemas.microsoft.com/office/drawing/2014/main" id="{A8D1E0AD-B758-466C-ACC4-E163762C4782}"/>
                    </a:ext>
                  </a:extLst>
                </p:cNvPr>
                <p:cNvCxnSpPr/>
                <p:nvPr/>
              </p:nvCxnSpPr>
              <p:spPr>
                <a:xfrm rot="16200000">
                  <a:off x="6832137" y="2776531"/>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4" name="Straight Connector 503">
                  <a:extLst>
                    <a:ext uri="{FF2B5EF4-FFF2-40B4-BE49-F238E27FC236}">
                      <a16:creationId xmlns:a16="http://schemas.microsoft.com/office/drawing/2014/main" id="{7AD5EA1C-2B63-40F1-BEE1-CA2526B75CDA}"/>
                    </a:ext>
                  </a:extLst>
                </p:cNvPr>
                <p:cNvCxnSpPr/>
                <p:nvPr/>
              </p:nvCxnSpPr>
              <p:spPr>
                <a:xfrm rot="16200000">
                  <a:off x="6832137" y="26337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53" name="Diamond 452">
                <a:extLst>
                  <a:ext uri="{FF2B5EF4-FFF2-40B4-BE49-F238E27FC236}">
                    <a16:creationId xmlns:a16="http://schemas.microsoft.com/office/drawing/2014/main" id="{94788B0A-C035-4FDC-A87F-20FFF29F98A9}"/>
                  </a:ext>
                </a:extLst>
              </p:cNvPr>
              <p:cNvSpPr/>
              <p:nvPr/>
            </p:nvSpPr>
            <p:spPr>
              <a:xfrm rot="18900000">
                <a:off x="6989040" y="4867320"/>
                <a:ext cx="76508" cy="75600"/>
              </a:xfrm>
              <a:prstGeom prst="diamond">
                <a:avLst/>
              </a:prstGeom>
              <a:solidFill>
                <a:schemeClr val="accent1"/>
              </a:solidFill>
              <a:ln w="12700" cap="sq">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458" name="Group 457">
                <a:extLst>
                  <a:ext uri="{FF2B5EF4-FFF2-40B4-BE49-F238E27FC236}">
                    <a16:creationId xmlns:a16="http://schemas.microsoft.com/office/drawing/2014/main" id="{59D053DE-B378-465A-AD46-74BE209410B2}"/>
                  </a:ext>
                </a:extLst>
              </p:cNvPr>
              <p:cNvGrpSpPr/>
              <p:nvPr/>
            </p:nvGrpSpPr>
            <p:grpSpPr>
              <a:xfrm>
                <a:off x="6932479" y="4706705"/>
                <a:ext cx="76508" cy="163607"/>
                <a:chOff x="3952814" y="3018509"/>
                <a:chExt cx="76508" cy="247949"/>
              </a:xfrm>
              <a:effectLst/>
            </p:grpSpPr>
            <p:cxnSp>
              <p:nvCxnSpPr>
                <p:cNvPr id="499" name="Straight Connector 498">
                  <a:extLst>
                    <a:ext uri="{FF2B5EF4-FFF2-40B4-BE49-F238E27FC236}">
                      <a16:creationId xmlns:a16="http://schemas.microsoft.com/office/drawing/2014/main" id="{64CE9959-47ED-4D67-9119-655534988EAD}"/>
                    </a:ext>
                  </a:extLst>
                </p:cNvPr>
                <p:cNvCxnSpPr/>
                <p:nvPr/>
              </p:nvCxnSpPr>
              <p:spPr>
                <a:xfrm rot="16200000" flipH="1">
                  <a:off x="3867150"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0" name="Straight Connector 499">
                  <a:extLst>
                    <a:ext uri="{FF2B5EF4-FFF2-40B4-BE49-F238E27FC236}">
                      <a16:creationId xmlns:a16="http://schemas.microsoft.com/office/drawing/2014/main" id="{673CF0F1-E7A2-4B3B-AA3E-748D5371DFA2}"/>
                    </a:ext>
                  </a:extLst>
                </p:cNvPr>
                <p:cNvCxnSpPr/>
                <p:nvPr/>
              </p:nvCxnSpPr>
              <p:spPr>
                <a:xfrm rot="16200000">
                  <a:off x="3991068"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1" name="Straight Connector 500">
                  <a:extLst>
                    <a:ext uri="{FF2B5EF4-FFF2-40B4-BE49-F238E27FC236}">
                      <a16:creationId xmlns:a16="http://schemas.microsoft.com/office/drawing/2014/main" id="{8AD635A2-07FA-4B57-B4B4-A62D130E5F0A}"/>
                    </a:ext>
                  </a:extLst>
                </p:cNvPr>
                <p:cNvCxnSpPr/>
                <p:nvPr/>
              </p:nvCxnSpPr>
              <p:spPr>
                <a:xfrm rot="16200000">
                  <a:off x="3991068"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59" name="Oval 458">
                <a:extLst>
                  <a:ext uri="{FF2B5EF4-FFF2-40B4-BE49-F238E27FC236}">
                    <a16:creationId xmlns:a16="http://schemas.microsoft.com/office/drawing/2014/main" id="{F8FC8284-AE44-4178-B73D-E623EE1F15F9}"/>
                  </a:ext>
                </a:extLst>
              </p:cNvPr>
              <p:cNvSpPr/>
              <p:nvPr/>
            </p:nvSpPr>
            <p:spPr>
              <a:xfrm rot="16200000">
                <a:off x="6934733" y="4752509"/>
                <a:ext cx="72000" cy="72000"/>
              </a:xfrm>
              <a:prstGeom prst="ellipse">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460" name="Group 459">
                <a:extLst>
                  <a:ext uri="{FF2B5EF4-FFF2-40B4-BE49-F238E27FC236}">
                    <a16:creationId xmlns:a16="http://schemas.microsoft.com/office/drawing/2014/main" id="{3DFD6706-B1E8-4080-A46A-60DB8F2E03A1}"/>
                  </a:ext>
                </a:extLst>
              </p:cNvPr>
              <p:cNvGrpSpPr/>
              <p:nvPr/>
            </p:nvGrpSpPr>
            <p:grpSpPr>
              <a:xfrm>
                <a:off x="6553066" y="4853870"/>
                <a:ext cx="76508" cy="149792"/>
                <a:chOff x="3952814" y="3018509"/>
                <a:chExt cx="76508" cy="247949"/>
              </a:xfrm>
              <a:effectLst/>
            </p:grpSpPr>
            <p:cxnSp>
              <p:nvCxnSpPr>
                <p:cNvPr id="496" name="Straight Connector 495">
                  <a:extLst>
                    <a:ext uri="{FF2B5EF4-FFF2-40B4-BE49-F238E27FC236}">
                      <a16:creationId xmlns:a16="http://schemas.microsoft.com/office/drawing/2014/main" id="{7E90A70A-40F2-4C17-8444-A23B7CC74C94}"/>
                    </a:ext>
                  </a:extLst>
                </p:cNvPr>
                <p:cNvCxnSpPr/>
                <p:nvPr/>
              </p:nvCxnSpPr>
              <p:spPr>
                <a:xfrm rot="16200000" flipH="1">
                  <a:off x="3867150"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7" name="Straight Connector 496">
                  <a:extLst>
                    <a:ext uri="{FF2B5EF4-FFF2-40B4-BE49-F238E27FC236}">
                      <a16:creationId xmlns:a16="http://schemas.microsoft.com/office/drawing/2014/main" id="{2B8C0C38-2C03-4F62-99CE-0F1A3861BEB4}"/>
                    </a:ext>
                  </a:extLst>
                </p:cNvPr>
                <p:cNvCxnSpPr/>
                <p:nvPr/>
              </p:nvCxnSpPr>
              <p:spPr>
                <a:xfrm rot="16200000">
                  <a:off x="3991068"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8" name="Straight Connector 497">
                  <a:extLst>
                    <a:ext uri="{FF2B5EF4-FFF2-40B4-BE49-F238E27FC236}">
                      <a16:creationId xmlns:a16="http://schemas.microsoft.com/office/drawing/2014/main" id="{BF0729CF-5CF1-4B8D-AA04-514F276D9CA0}"/>
                    </a:ext>
                  </a:extLst>
                </p:cNvPr>
                <p:cNvCxnSpPr/>
                <p:nvPr/>
              </p:nvCxnSpPr>
              <p:spPr>
                <a:xfrm rot="16200000">
                  <a:off x="3991068"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61" name="Oval 460">
                <a:extLst>
                  <a:ext uri="{FF2B5EF4-FFF2-40B4-BE49-F238E27FC236}">
                    <a16:creationId xmlns:a16="http://schemas.microsoft.com/office/drawing/2014/main" id="{99284ED3-7453-4E74-911B-EB6A2ECE1130}"/>
                  </a:ext>
                </a:extLst>
              </p:cNvPr>
              <p:cNvSpPr/>
              <p:nvPr/>
            </p:nvSpPr>
            <p:spPr>
              <a:xfrm rot="16200000">
                <a:off x="6553065" y="4892767"/>
                <a:ext cx="72000" cy="72000"/>
              </a:xfrm>
              <a:prstGeom prst="ellipse">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462" name="TextBox 461">
                <a:extLst>
                  <a:ext uri="{FF2B5EF4-FFF2-40B4-BE49-F238E27FC236}">
                    <a16:creationId xmlns:a16="http://schemas.microsoft.com/office/drawing/2014/main" id="{B14859C7-88A8-4FFF-9AAB-5CC355D92BF8}"/>
                  </a:ext>
                </a:extLst>
              </p:cNvPr>
              <p:cNvSpPr txBox="1"/>
              <p:nvPr/>
            </p:nvSpPr>
            <p:spPr>
              <a:xfrm>
                <a:off x="6441790" y="5605126"/>
                <a:ext cx="2393659"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72727"/>
                    </a:solidFill>
                    <a:effectLst/>
                    <a:uLnTx/>
                    <a:uFillTx/>
                    <a:latin typeface="Poppins Light"/>
                    <a:ea typeface="+mn-ea"/>
                    <a:cs typeface="+mn-cs"/>
                  </a:rPr>
                  <a:t>Months from randomisation</a:t>
                </a:r>
              </a:p>
            </p:txBody>
          </p:sp>
          <p:grpSp>
            <p:nvGrpSpPr>
              <p:cNvPr id="463" name="Group 462">
                <a:extLst>
                  <a:ext uri="{FF2B5EF4-FFF2-40B4-BE49-F238E27FC236}">
                    <a16:creationId xmlns:a16="http://schemas.microsoft.com/office/drawing/2014/main" id="{D5B856E6-5F11-4BF6-A7A4-C2780FBD6FF3}"/>
                  </a:ext>
                </a:extLst>
              </p:cNvPr>
              <p:cNvGrpSpPr/>
              <p:nvPr/>
            </p:nvGrpSpPr>
            <p:grpSpPr>
              <a:xfrm>
                <a:off x="6472987" y="5454672"/>
                <a:ext cx="2494945" cy="264184"/>
                <a:chOff x="614209" y="3500299"/>
                <a:chExt cx="2494945" cy="261630"/>
              </a:xfrm>
            </p:grpSpPr>
            <p:sp>
              <p:nvSpPr>
                <p:cNvPr id="491" name="TextBox 490">
                  <a:extLst>
                    <a:ext uri="{FF2B5EF4-FFF2-40B4-BE49-F238E27FC236}">
                      <a16:creationId xmlns:a16="http://schemas.microsoft.com/office/drawing/2014/main" id="{D1095EC1-CACF-4D9D-B8FC-64EF60ADA881}"/>
                    </a:ext>
                  </a:extLst>
                </p:cNvPr>
                <p:cNvSpPr txBox="1"/>
                <p:nvPr/>
              </p:nvSpPr>
              <p:spPr>
                <a:xfrm>
                  <a:off x="1679749" y="3500310"/>
                  <a:ext cx="328936" cy="2616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272727"/>
                      </a:solidFill>
                      <a:effectLst/>
                      <a:uLnTx/>
                      <a:uFillTx/>
                      <a:latin typeface="Poppins Light"/>
                      <a:ea typeface="+mn-ea"/>
                      <a:cs typeface="+mn-cs"/>
                    </a:rPr>
                    <a:t>12</a:t>
                  </a:r>
                  <a:endParaRPr kumimoji="0" lang="en-GB" sz="1100" b="0" i="0" u="none" strike="noStrike" kern="1200" cap="none" spc="0" normalizeH="0" baseline="0" noProof="0" dirty="0">
                    <a:ln>
                      <a:noFill/>
                    </a:ln>
                    <a:solidFill>
                      <a:srgbClr val="272727"/>
                    </a:solidFill>
                    <a:effectLst/>
                    <a:uLnTx/>
                    <a:uFillTx/>
                    <a:latin typeface="Poppins Light"/>
                    <a:ea typeface="+mn-ea"/>
                    <a:cs typeface="+mn-cs"/>
                  </a:endParaRPr>
                </a:p>
              </p:txBody>
            </p:sp>
            <p:sp>
              <p:nvSpPr>
                <p:cNvPr id="492" name="TextBox 491">
                  <a:extLst>
                    <a:ext uri="{FF2B5EF4-FFF2-40B4-BE49-F238E27FC236}">
                      <a16:creationId xmlns:a16="http://schemas.microsoft.com/office/drawing/2014/main" id="{4E7C4777-8C6C-4A57-943F-D66F320C0D41}"/>
                    </a:ext>
                  </a:extLst>
                </p:cNvPr>
                <p:cNvSpPr txBox="1"/>
                <p:nvPr/>
              </p:nvSpPr>
              <p:spPr>
                <a:xfrm>
                  <a:off x="2229984" y="3500310"/>
                  <a:ext cx="328936" cy="2616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18</a:t>
                  </a:r>
                </a:p>
              </p:txBody>
            </p:sp>
            <p:sp>
              <p:nvSpPr>
                <p:cNvPr id="493" name="TextBox 492">
                  <a:extLst>
                    <a:ext uri="{FF2B5EF4-FFF2-40B4-BE49-F238E27FC236}">
                      <a16:creationId xmlns:a16="http://schemas.microsoft.com/office/drawing/2014/main" id="{84955A5B-266C-49A1-9CC8-A22C86E27EB5}"/>
                    </a:ext>
                  </a:extLst>
                </p:cNvPr>
                <p:cNvSpPr txBox="1"/>
                <p:nvPr/>
              </p:nvSpPr>
              <p:spPr>
                <a:xfrm>
                  <a:off x="2780218" y="3500310"/>
                  <a:ext cx="328936" cy="2616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24</a:t>
                  </a:r>
                </a:p>
              </p:txBody>
            </p:sp>
            <p:sp>
              <p:nvSpPr>
                <p:cNvPr id="494" name="TextBox 493">
                  <a:extLst>
                    <a:ext uri="{FF2B5EF4-FFF2-40B4-BE49-F238E27FC236}">
                      <a16:creationId xmlns:a16="http://schemas.microsoft.com/office/drawing/2014/main" id="{74F32FB5-AA27-4FDF-9FF9-E05417592E6C}"/>
                    </a:ext>
                  </a:extLst>
                </p:cNvPr>
                <p:cNvSpPr txBox="1"/>
                <p:nvPr/>
              </p:nvSpPr>
              <p:spPr>
                <a:xfrm>
                  <a:off x="1170636" y="3500299"/>
                  <a:ext cx="256802" cy="2616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6</a:t>
                  </a:r>
                </a:p>
              </p:txBody>
            </p:sp>
            <p:sp>
              <p:nvSpPr>
                <p:cNvPr id="495" name="TextBox 494">
                  <a:extLst>
                    <a:ext uri="{FF2B5EF4-FFF2-40B4-BE49-F238E27FC236}">
                      <a16:creationId xmlns:a16="http://schemas.microsoft.com/office/drawing/2014/main" id="{44CA5E3E-89BA-4469-A99A-91BD6A0CDEE9}"/>
                    </a:ext>
                  </a:extLst>
                </p:cNvPr>
                <p:cNvSpPr txBox="1"/>
                <p:nvPr/>
              </p:nvSpPr>
              <p:spPr>
                <a:xfrm>
                  <a:off x="614209" y="3500319"/>
                  <a:ext cx="256802" cy="2616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0</a:t>
                  </a:r>
                </a:p>
              </p:txBody>
            </p:sp>
          </p:grpSp>
          <p:grpSp>
            <p:nvGrpSpPr>
              <p:cNvPr id="464" name="Group 463">
                <a:extLst>
                  <a:ext uri="{FF2B5EF4-FFF2-40B4-BE49-F238E27FC236}">
                    <a16:creationId xmlns:a16="http://schemas.microsoft.com/office/drawing/2014/main" id="{DB3BBDF7-ED56-4870-A04E-A749DC9F0BA9}"/>
                  </a:ext>
                </a:extLst>
              </p:cNvPr>
              <p:cNvGrpSpPr/>
              <p:nvPr/>
            </p:nvGrpSpPr>
            <p:grpSpPr>
              <a:xfrm>
                <a:off x="6048987" y="4142947"/>
                <a:ext cx="402742" cy="1312678"/>
                <a:chOff x="3030564" y="2037518"/>
                <a:chExt cx="402742" cy="1312678"/>
              </a:xfrm>
            </p:grpSpPr>
            <p:grpSp>
              <p:nvGrpSpPr>
                <p:cNvPr id="484" name="Group 483">
                  <a:extLst>
                    <a:ext uri="{FF2B5EF4-FFF2-40B4-BE49-F238E27FC236}">
                      <a16:creationId xmlns:a16="http://schemas.microsoft.com/office/drawing/2014/main" id="{2F690326-0941-4C3E-80A5-585F778561AD}"/>
                    </a:ext>
                  </a:extLst>
                </p:cNvPr>
                <p:cNvGrpSpPr/>
                <p:nvPr/>
              </p:nvGrpSpPr>
              <p:grpSpPr>
                <a:xfrm>
                  <a:off x="3289036" y="2037518"/>
                  <a:ext cx="144270" cy="1312678"/>
                  <a:chOff x="448681" y="1971383"/>
                  <a:chExt cx="144270" cy="1181807"/>
                </a:xfrm>
              </p:grpSpPr>
              <p:sp>
                <p:nvSpPr>
                  <p:cNvPr id="486" name="TextBox 485">
                    <a:extLst>
                      <a:ext uri="{FF2B5EF4-FFF2-40B4-BE49-F238E27FC236}">
                        <a16:creationId xmlns:a16="http://schemas.microsoft.com/office/drawing/2014/main" id="{EFE28187-B6C9-4275-9A2D-35AFBAC6A5E1}"/>
                      </a:ext>
                    </a:extLst>
                  </p:cNvPr>
                  <p:cNvSpPr txBox="1"/>
                  <p:nvPr/>
                </p:nvSpPr>
                <p:spPr>
                  <a:xfrm>
                    <a:off x="448681" y="2983913"/>
                    <a:ext cx="144270" cy="169277"/>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30</a:t>
                    </a:r>
                  </a:p>
                </p:txBody>
              </p:sp>
              <p:sp>
                <p:nvSpPr>
                  <p:cNvPr id="487" name="TextBox 486">
                    <a:extLst>
                      <a:ext uri="{FF2B5EF4-FFF2-40B4-BE49-F238E27FC236}">
                        <a16:creationId xmlns:a16="http://schemas.microsoft.com/office/drawing/2014/main" id="{4F4A7097-746F-484E-B383-F0AD046E66B5}"/>
                      </a:ext>
                    </a:extLst>
                  </p:cNvPr>
                  <p:cNvSpPr txBox="1"/>
                  <p:nvPr/>
                </p:nvSpPr>
                <p:spPr>
                  <a:xfrm>
                    <a:off x="448681" y="2477648"/>
                    <a:ext cx="144270" cy="169277"/>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40</a:t>
                    </a:r>
                  </a:p>
                </p:txBody>
              </p:sp>
              <p:sp>
                <p:nvSpPr>
                  <p:cNvPr id="488" name="TextBox 487">
                    <a:extLst>
                      <a:ext uri="{FF2B5EF4-FFF2-40B4-BE49-F238E27FC236}">
                        <a16:creationId xmlns:a16="http://schemas.microsoft.com/office/drawing/2014/main" id="{D85FB4CF-4301-4251-AA3C-3CF55638B230}"/>
                      </a:ext>
                    </a:extLst>
                  </p:cNvPr>
                  <p:cNvSpPr txBox="1"/>
                  <p:nvPr/>
                </p:nvSpPr>
                <p:spPr>
                  <a:xfrm>
                    <a:off x="448681" y="2224516"/>
                    <a:ext cx="144270" cy="169277"/>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45</a:t>
                    </a:r>
                  </a:p>
                </p:txBody>
              </p:sp>
              <p:sp>
                <p:nvSpPr>
                  <p:cNvPr id="489" name="TextBox 488">
                    <a:extLst>
                      <a:ext uri="{FF2B5EF4-FFF2-40B4-BE49-F238E27FC236}">
                        <a16:creationId xmlns:a16="http://schemas.microsoft.com/office/drawing/2014/main" id="{4FDA5052-7159-4004-973F-A9630ACAEBEA}"/>
                      </a:ext>
                    </a:extLst>
                  </p:cNvPr>
                  <p:cNvSpPr txBox="1"/>
                  <p:nvPr/>
                </p:nvSpPr>
                <p:spPr>
                  <a:xfrm>
                    <a:off x="448681" y="2730781"/>
                    <a:ext cx="144270" cy="169277"/>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35</a:t>
                    </a:r>
                  </a:p>
                </p:txBody>
              </p:sp>
              <p:sp>
                <p:nvSpPr>
                  <p:cNvPr id="490" name="TextBox 489">
                    <a:extLst>
                      <a:ext uri="{FF2B5EF4-FFF2-40B4-BE49-F238E27FC236}">
                        <a16:creationId xmlns:a16="http://schemas.microsoft.com/office/drawing/2014/main" id="{4295517B-1E7A-4ACC-9AC8-6A534EC6823C}"/>
                      </a:ext>
                    </a:extLst>
                  </p:cNvPr>
                  <p:cNvSpPr txBox="1"/>
                  <p:nvPr/>
                </p:nvSpPr>
                <p:spPr>
                  <a:xfrm>
                    <a:off x="448681" y="1971383"/>
                    <a:ext cx="144270" cy="169277"/>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50</a:t>
                    </a:r>
                  </a:p>
                </p:txBody>
              </p:sp>
            </p:grpSp>
            <p:sp>
              <p:nvSpPr>
                <p:cNvPr id="485" name="TextBox 484">
                  <a:extLst>
                    <a:ext uri="{FF2B5EF4-FFF2-40B4-BE49-F238E27FC236}">
                      <a16:creationId xmlns:a16="http://schemas.microsoft.com/office/drawing/2014/main" id="{09D60566-0792-4FB5-849B-F08969A98E06}"/>
                    </a:ext>
                  </a:extLst>
                </p:cNvPr>
                <p:cNvSpPr txBox="1"/>
                <p:nvPr/>
              </p:nvSpPr>
              <p:spPr>
                <a:xfrm rot="16200000">
                  <a:off x="2538689" y="2591193"/>
                  <a:ext cx="1153028" cy="169277"/>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272727"/>
                      </a:solidFill>
                      <a:effectLst/>
                      <a:uLnTx/>
                      <a:uFillTx/>
                      <a:latin typeface="Poppins Light"/>
                      <a:ea typeface="+mn-ea"/>
                      <a:cs typeface="+mn-cs"/>
                    </a:rPr>
                    <a:t>E2 (</a:t>
                  </a:r>
                  <a:r>
                    <a:rPr kumimoji="0" lang="en-GB" sz="1050" b="1" i="0" u="none" strike="noStrike" kern="1200" cap="none" spc="0" normalizeH="0" baseline="0" noProof="0" dirty="0" err="1">
                      <a:ln>
                        <a:noFill/>
                      </a:ln>
                      <a:solidFill>
                        <a:srgbClr val="272727"/>
                      </a:solidFill>
                      <a:effectLst/>
                      <a:uLnTx/>
                      <a:uFillTx/>
                      <a:latin typeface="Poppins Light"/>
                      <a:ea typeface="+mn-ea"/>
                      <a:cs typeface="+mn-cs"/>
                    </a:rPr>
                    <a:t>pg</a:t>
                  </a:r>
                  <a:r>
                    <a:rPr kumimoji="0" lang="en-GB" sz="1050" b="1" i="0" u="none" strike="noStrike" kern="1200" cap="none" spc="0" normalizeH="0" baseline="0" noProof="0" dirty="0">
                      <a:ln>
                        <a:noFill/>
                      </a:ln>
                      <a:solidFill>
                        <a:srgbClr val="272727"/>
                      </a:solidFill>
                      <a:effectLst/>
                      <a:uLnTx/>
                      <a:uFillTx/>
                      <a:latin typeface="Poppins Light"/>
                      <a:ea typeface="+mn-ea"/>
                      <a:cs typeface="+mn-cs"/>
                    </a:rPr>
                    <a:t>/mL)</a:t>
                  </a:r>
                </a:p>
              </p:txBody>
            </p:sp>
          </p:grpSp>
          <p:grpSp>
            <p:nvGrpSpPr>
              <p:cNvPr id="465" name="Group 464">
                <a:extLst>
                  <a:ext uri="{FF2B5EF4-FFF2-40B4-BE49-F238E27FC236}">
                    <a16:creationId xmlns:a16="http://schemas.microsoft.com/office/drawing/2014/main" id="{2DB747C6-51C5-4264-89EE-3BC07B062825}"/>
                  </a:ext>
                </a:extLst>
              </p:cNvPr>
              <p:cNvGrpSpPr/>
              <p:nvPr/>
            </p:nvGrpSpPr>
            <p:grpSpPr>
              <a:xfrm>
                <a:off x="6485083" y="4236958"/>
                <a:ext cx="2322224" cy="1275084"/>
                <a:chOff x="3466660" y="2131529"/>
                <a:chExt cx="2322224" cy="1275084"/>
              </a:xfrm>
            </p:grpSpPr>
            <p:sp>
              <p:nvSpPr>
                <p:cNvPr id="471" name="Freeform: Shape 470">
                  <a:extLst>
                    <a:ext uri="{FF2B5EF4-FFF2-40B4-BE49-F238E27FC236}">
                      <a16:creationId xmlns:a16="http://schemas.microsoft.com/office/drawing/2014/main" id="{8E573755-06DC-4FAD-A92F-3E39395297FA}"/>
                    </a:ext>
                  </a:extLst>
                </p:cNvPr>
                <p:cNvSpPr/>
                <p:nvPr/>
              </p:nvSpPr>
              <p:spPr>
                <a:xfrm>
                  <a:off x="3513835" y="2133059"/>
                  <a:ext cx="2275049" cy="1214454"/>
                </a:xfrm>
                <a:custGeom>
                  <a:avLst/>
                  <a:gdLst>
                    <a:gd name="connsiteX0" fmla="*/ 0 w 2275049"/>
                    <a:gd name="connsiteY0" fmla="*/ 0 h 933564"/>
                    <a:gd name="connsiteX1" fmla="*/ 0 w 2275049"/>
                    <a:gd name="connsiteY1" fmla="*/ 933564 h 933564"/>
                    <a:gd name="connsiteX2" fmla="*/ 2275049 w 2275049"/>
                    <a:gd name="connsiteY2" fmla="*/ 933564 h 933564"/>
                  </a:gdLst>
                  <a:ahLst/>
                  <a:cxnLst>
                    <a:cxn ang="0">
                      <a:pos x="connsiteX0" y="connsiteY0"/>
                    </a:cxn>
                    <a:cxn ang="0">
                      <a:pos x="connsiteX1" y="connsiteY1"/>
                    </a:cxn>
                    <a:cxn ang="0">
                      <a:pos x="connsiteX2" y="connsiteY2"/>
                    </a:cxn>
                  </a:cxnLst>
                  <a:rect l="l" t="t" r="r" b="b"/>
                  <a:pathLst>
                    <a:path w="2275049" h="933564">
                      <a:moveTo>
                        <a:pt x="0" y="0"/>
                      </a:moveTo>
                      <a:lnTo>
                        <a:pt x="0" y="933564"/>
                      </a:lnTo>
                      <a:lnTo>
                        <a:pt x="2275049" y="933564"/>
                      </a:lnTo>
                    </a:path>
                  </a:pathLst>
                </a:custGeom>
                <a:noFill/>
                <a:ln w="19050"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472" name="Group 471">
                  <a:extLst>
                    <a:ext uri="{FF2B5EF4-FFF2-40B4-BE49-F238E27FC236}">
                      <a16:creationId xmlns:a16="http://schemas.microsoft.com/office/drawing/2014/main" id="{EFA4872D-4FEA-40B6-9AA3-78C833D98B97}"/>
                    </a:ext>
                  </a:extLst>
                </p:cNvPr>
                <p:cNvGrpSpPr/>
                <p:nvPr/>
              </p:nvGrpSpPr>
              <p:grpSpPr>
                <a:xfrm>
                  <a:off x="3584520" y="3346633"/>
                  <a:ext cx="2204364" cy="59980"/>
                  <a:chOff x="744165" y="3536348"/>
                  <a:chExt cx="2204364" cy="54000"/>
                </a:xfrm>
              </p:grpSpPr>
              <p:cxnSp>
                <p:nvCxnSpPr>
                  <p:cNvPr id="479" name="Straight Connector 478">
                    <a:extLst>
                      <a:ext uri="{FF2B5EF4-FFF2-40B4-BE49-F238E27FC236}">
                        <a16:creationId xmlns:a16="http://schemas.microsoft.com/office/drawing/2014/main" id="{3B40A823-D467-44C1-BEA8-2D0BA35326F5}"/>
                      </a:ext>
                    </a:extLst>
                  </p:cNvPr>
                  <p:cNvCxnSpPr/>
                  <p:nvPr/>
                </p:nvCxnSpPr>
                <p:spPr>
                  <a:xfrm>
                    <a:off x="1295256" y="3536348"/>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0" name="Straight Connector 479">
                    <a:extLst>
                      <a:ext uri="{FF2B5EF4-FFF2-40B4-BE49-F238E27FC236}">
                        <a16:creationId xmlns:a16="http://schemas.microsoft.com/office/drawing/2014/main" id="{D5D940E2-D1C5-48A4-94BD-FE59FF412A0C}"/>
                      </a:ext>
                    </a:extLst>
                  </p:cNvPr>
                  <p:cNvCxnSpPr/>
                  <p:nvPr/>
                </p:nvCxnSpPr>
                <p:spPr>
                  <a:xfrm>
                    <a:off x="1846347" y="3536348"/>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1" name="Straight Connector 480">
                    <a:extLst>
                      <a:ext uri="{FF2B5EF4-FFF2-40B4-BE49-F238E27FC236}">
                        <a16:creationId xmlns:a16="http://schemas.microsoft.com/office/drawing/2014/main" id="{CFD95074-51A6-4C1B-AD79-9D6E7842B8CA}"/>
                      </a:ext>
                    </a:extLst>
                  </p:cNvPr>
                  <p:cNvCxnSpPr/>
                  <p:nvPr/>
                </p:nvCxnSpPr>
                <p:spPr>
                  <a:xfrm>
                    <a:off x="2397438" y="3536348"/>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2" name="Straight Connector 481">
                    <a:extLst>
                      <a:ext uri="{FF2B5EF4-FFF2-40B4-BE49-F238E27FC236}">
                        <a16:creationId xmlns:a16="http://schemas.microsoft.com/office/drawing/2014/main" id="{1574D57D-C3D3-4B58-B438-4E3EF8822F8C}"/>
                      </a:ext>
                    </a:extLst>
                  </p:cNvPr>
                  <p:cNvCxnSpPr/>
                  <p:nvPr/>
                </p:nvCxnSpPr>
                <p:spPr>
                  <a:xfrm>
                    <a:off x="2948529" y="3536348"/>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3" name="Straight Connector 482">
                    <a:extLst>
                      <a:ext uri="{FF2B5EF4-FFF2-40B4-BE49-F238E27FC236}">
                        <a16:creationId xmlns:a16="http://schemas.microsoft.com/office/drawing/2014/main" id="{5075101C-EECE-4603-8B79-BEA81A77668B}"/>
                      </a:ext>
                    </a:extLst>
                  </p:cNvPr>
                  <p:cNvCxnSpPr>
                    <a:cxnSpLocks/>
                  </p:cNvCxnSpPr>
                  <p:nvPr/>
                </p:nvCxnSpPr>
                <p:spPr>
                  <a:xfrm>
                    <a:off x="744165" y="3536348"/>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73" name="Group 472">
                  <a:extLst>
                    <a:ext uri="{FF2B5EF4-FFF2-40B4-BE49-F238E27FC236}">
                      <a16:creationId xmlns:a16="http://schemas.microsoft.com/office/drawing/2014/main" id="{5AAEC88E-773C-43E6-A0A3-219B31C3083F}"/>
                    </a:ext>
                  </a:extLst>
                </p:cNvPr>
                <p:cNvGrpSpPr/>
                <p:nvPr/>
              </p:nvGrpSpPr>
              <p:grpSpPr>
                <a:xfrm>
                  <a:off x="3466660" y="2131529"/>
                  <a:ext cx="54000" cy="1124655"/>
                  <a:chOff x="3466660" y="2131529"/>
                  <a:chExt cx="54000" cy="1124655"/>
                </a:xfrm>
              </p:grpSpPr>
              <p:cxnSp>
                <p:nvCxnSpPr>
                  <p:cNvPr id="474" name="Straight Connector 473">
                    <a:extLst>
                      <a:ext uri="{FF2B5EF4-FFF2-40B4-BE49-F238E27FC236}">
                        <a16:creationId xmlns:a16="http://schemas.microsoft.com/office/drawing/2014/main" id="{63863652-8326-4E16-A2E5-9ECE5D42A786}"/>
                      </a:ext>
                    </a:extLst>
                  </p:cNvPr>
                  <p:cNvCxnSpPr/>
                  <p:nvPr/>
                </p:nvCxnSpPr>
                <p:spPr>
                  <a:xfrm rot="5400000">
                    <a:off x="3493660" y="2666857"/>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5" name="Straight Connector 474">
                    <a:extLst>
                      <a:ext uri="{FF2B5EF4-FFF2-40B4-BE49-F238E27FC236}">
                        <a16:creationId xmlns:a16="http://schemas.microsoft.com/office/drawing/2014/main" id="{A08C7D94-542B-4A1F-BC35-2DD77FF79AE2}"/>
                      </a:ext>
                    </a:extLst>
                  </p:cNvPr>
                  <p:cNvCxnSpPr/>
                  <p:nvPr/>
                </p:nvCxnSpPr>
                <p:spPr>
                  <a:xfrm rot="5400000">
                    <a:off x="3493660" y="3229184"/>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6" name="Straight Connector 475">
                    <a:extLst>
                      <a:ext uri="{FF2B5EF4-FFF2-40B4-BE49-F238E27FC236}">
                        <a16:creationId xmlns:a16="http://schemas.microsoft.com/office/drawing/2014/main" id="{AA5281A3-4311-45CA-8F9A-F96395084E52}"/>
                      </a:ext>
                    </a:extLst>
                  </p:cNvPr>
                  <p:cNvCxnSpPr>
                    <a:cxnSpLocks/>
                  </p:cNvCxnSpPr>
                  <p:nvPr/>
                </p:nvCxnSpPr>
                <p:spPr>
                  <a:xfrm rot="5400000">
                    <a:off x="3493660" y="2385693"/>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7" name="Straight Connector 476">
                    <a:extLst>
                      <a:ext uri="{FF2B5EF4-FFF2-40B4-BE49-F238E27FC236}">
                        <a16:creationId xmlns:a16="http://schemas.microsoft.com/office/drawing/2014/main" id="{F9D3B5A5-0EB6-4BC7-AC70-8E2F14F23215}"/>
                      </a:ext>
                    </a:extLst>
                  </p:cNvPr>
                  <p:cNvCxnSpPr/>
                  <p:nvPr/>
                </p:nvCxnSpPr>
                <p:spPr>
                  <a:xfrm rot="5400000">
                    <a:off x="3493660" y="2948021"/>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8" name="Straight Connector 477">
                    <a:extLst>
                      <a:ext uri="{FF2B5EF4-FFF2-40B4-BE49-F238E27FC236}">
                        <a16:creationId xmlns:a16="http://schemas.microsoft.com/office/drawing/2014/main" id="{313F966F-221F-46AD-A6D3-E5938DEDC649}"/>
                      </a:ext>
                    </a:extLst>
                  </p:cNvPr>
                  <p:cNvCxnSpPr>
                    <a:cxnSpLocks/>
                  </p:cNvCxnSpPr>
                  <p:nvPr/>
                </p:nvCxnSpPr>
                <p:spPr>
                  <a:xfrm rot="5400000">
                    <a:off x="3493660" y="2104529"/>
                    <a:ext cx="0" cy="54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466" name="Group 465">
                <a:extLst>
                  <a:ext uri="{FF2B5EF4-FFF2-40B4-BE49-F238E27FC236}">
                    <a16:creationId xmlns:a16="http://schemas.microsoft.com/office/drawing/2014/main" id="{D9731CC2-EAAE-4ECE-96DE-75EB6542809E}"/>
                  </a:ext>
                </a:extLst>
              </p:cNvPr>
              <p:cNvGrpSpPr/>
              <p:nvPr/>
            </p:nvGrpSpPr>
            <p:grpSpPr>
              <a:xfrm>
                <a:off x="6607903" y="4876702"/>
                <a:ext cx="76508" cy="155535"/>
                <a:chOff x="3952814" y="3018509"/>
                <a:chExt cx="76508" cy="247949"/>
              </a:xfrm>
              <a:effectLst/>
            </p:grpSpPr>
            <p:cxnSp>
              <p:nvCxnSpPr>
                <p:cNvPr id="468" name="Straight Connector 467">
                  <a:extLst>
                    <a:ext uri="{FF2B5EF4-FFF2-40B4-BE49-F238E27FC236}">
                      <a16:creationId xmlns:a16="http://schemas.microsoft.com/office/drawing/2014/main" id="{B81014EF-77B8-4419-95BE-8C5D17C0BC14}"/>
                    </a:ext>
                  </a:extLst>
                </p:cNvPr>
                <p:cNvCxnSpPr/>
                <p:nvPr/>
              </p:nvCxnSpPr>
              <p:spPr>
                <a:xfrm rot="16200000" flipH="1">
                  <a:off x="3867150" y="3142540"/>
                  <a:ext cx="24783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9" name="Straight Connector 468">
                  <a:extLst>
                    <a:ext uri="{FF2B5EF4-FFF2-40B4-BE49-F238E27FC236}">
                      <a16:creationId xmlns:a16="http://schemas.microsoft.com/office/drawing/2014/main" id="{87670D82-BF53-4116-ADDD-44E48FD103AB}"/>
                    </a:ext>
                  </a:extLst>
                </p:cNvPr>
                <p:cNvCxnSpPr/>
                <p:nvPr/>
              </p:nvCxnSpPr>
              <p:spPr>
                <a:xfrm rot="16200000">
                  <a:off x="3991068" y="3228204"/>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0" name="Straight Connector 469">
                  <a:extLst>
                    <a:ext uri="{FF2B5EF4-FFF2-40B4-BE49-F238E27FC236}">
                      <a16:creationId xmlns:a16="http://schemas.microsoft.com/office/drawing/2014/main" id="{032F331B-9656-4C5D-9ED3-EA8CA6D8D9B4}"/>
                    </a:ext>
                  </a:extLst>
                </p:cNvPr>
                <p:cNvCxnSpPr/>
                <p:nvPr/>
              </p:nvCxnSpPr>
              <p:spPr>
                <a:xfrm rot="16200000">
                  <a:off x="3991068" y="2980255"/>
                  <a:ext cx="0" cy="765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67" name="Diamond 466">
                <a:extLst>
                  <a:ext uri="{FF2B5EF4-FFF2-40B4-BE49-F238E27FC236}">
                    <a16:creationId xmlns:a16="http://schemas.microsoft.com/office/drawing/2014/main" id="{F0D1620D-7B12-44A6-94FD-72EE88EC0EA6}"/>
                  </a:ext>
                </a:extLst>
              </p:cNvPr>
              <p:cNvSpPr/>
              <p:nvPr/>
            </p:nvSpPr>
            <p:spPr>
              <a:xfrm rot="18900000">
                <a:off x="6607903" y="4910085"/>
                <a:ext cx="76508" cy="75600"/>
              </a:xfrm>
              <a:prstGeom prst="diamond">
                <a:avLst/>
              </a:prstGeom>
              <a:solidFill>
                <a:schemeClr val="accent1"/>
              </a:solidFill>
              <a:ln w="12700" cap="sq">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sp>
          <p:nvSpPr>
            <p:cNvPr id="438" name="Rounded Rectangle 71">
              <a:extLst>
                <a:ext uri="{FF2B5EF4-FFF2-40B4-BE49-F238E27FC236}">
                  <a16:creationId xmlns:a16="http://schemas.microsoft.com/office/drawing/2014/main" id="{408198F8-ED02-4A05-BBD1-94B6E88A4C33}"/>
                </a:ext>
              </a:extLst>
            </p:cNvPr>
            <p:cNvSpPr/>
            <p:nvPr/>
          </p:nvSpPr>
          <p:spPr>
            <a:xfrm>
              <a:off x="129685" y="1723023"/>
              <a:ext cx="8895045" cy="3818804"/>
            </a:xfrm>
            <a:prstGeom prst="roundRect">
              <a:avLst>
                <a:gd name="adj" fmla="val 4295"/>
              </a:avLst>
            </a:prstGeom>
            <a:no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439" name="Group 438">
              <a:extLst>
                <a:ext uri="{FF2B5EF4-FFF2-40B4-BE49-F238E27FC236}">
                  <a16:creationId xmlns:a16="http://schemas.microsoft.com/office/drawing/2014/main" id="{E9899905-26DC-49D1-AE56-9E92E6B8856A}"/>
                </a:ext>
              </a:extLst>
            </p:cNvPr>
            <p:cNvGrpSpPr/>
            <p:nvPr/>
          </p:nvGrpSpPr>
          <p:grpSpPr>
            <a:xfrm>
              <a:off x="7318824" y="1786445"/>
              <a:ext cx="1198922" cy="261610"/>
              <a:chOff x="3889824" y="1975809"/>
              <a:chExt cx="1198922" cy="261610"/>
            </a:xfrm>
          </p:grpSpPr>
          <p:sp>
            <p:nvSpPr>
              <p:cNvPr id="440" name="TextBox 439">
                <a:extLst>
                  <a:ext uri="{FF2B5EF4-FFF2-40B4-BE49-F238E27FC236}">
                    <a16:creationId xmlns:a16="http://schemas.microsoft.com/office/drawing/2014/main" id="{9CC8BDC1-A7A1-4717-A5F3-850830D5B312}"/>
                  </a:ext>
                </a:extLst>
              </p:cNvPr>
              <p:cNvSpPr txBox="1"/>
              <p:nvPr/>
            </p:nvSpPr>
            <p:spPr>
              <a:xfrm>
                <a:off x="3968136" y="1975809"/>
                <a:ext cx="633507" cy="2616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Placebo</a:t>
                </a:r>
              </a:p>
            </p:txBody>
          </p:sp>
          <p:sp>
            <p:nvSpPr>
              <p:cNvPr id="441" name="TextBox 440">
                <a:extLst>
                  <a:ext uri="{FF2B5EF4-FFF2-40B4-BE49-F238E27FC236}">
                    <a16:creationId xmlns:a16="http://schemas.microsoft.com/office/drawing/2014/main" id="{DFCDA919-2D0A-4997-8218-88C490CC0EB1}"/>
                  </a:ext>
                </a:extLst>
              </p:cNvPr>
              <p:cNvSpPr txBox="1"/>
              <p:nvPr/>
            </p:nvSpPr>
            <p:spPr>
              <a:xfrm>
                <a:off x="4692484" y="1975809"/>
                <a:ext cx="396262" cy="2616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srgbClr val="272727"/>
                    </a:solidFill>
                    <a:effectLst/>
                    <a:uLnTx/>
                    <a:uFillTx/>
                    <a:latin typeface="Poppins Light"/>
                    <a:ea typeface="+mn-ea"/>
                    <a:cs typeface="+mn-cs"/>
                  </a:rPr>
                  <a:t>TTh</a:t>
                </a:r>
                <a:endParaRPr kumimoji="0" lang="en-GB" sz="1100" b="0" i="0" u="none" strike="noStrike" kern="1200" cap="none" spc="0" normalizeH="0" baseline="0" noProof="0" dirty="0">
                  <a:ln>
                    <a:noFill/>
                  </a:ln>
                  <a:solidFill>
                    <a:srgbClr val="272727"/>
                  </a:solidFill>
                  <a:effectLst/>
                  <a:uLnTx/>
                  <a:uFillTx/>
                  <a:latin typeface="Poppins Light"/>
                  <a:ea typeface="+mn-ea"/>
                  <a:cs typeface="+mn-cs"/>
                </a:endParaRPr>
              </a:p>
            </p:txBody>
          </p:sp>
          <p:sp>
            <p:nvSpPr>
              <p:cNvPr id="442" name="Oval 441">
                <a:extLst>
                  <a:ext uri="{FF2B5EF4-FFF2-40B4-BE49-F238E27FC236}">
                    <a16:creationId xmlns:a16="http://schemas.microsoft.com/office/drawing/2014/main" id="{E6C48B42-261F-4222-A8F0-E1907179D7E0}"/>
                  </a:ext>
                </a:extLst>
              </p:cNvPr>
              <p:cNvSpPr/>
              <p:nvPr/>
            </p:nvSpPr>
            <p:spPr>
              <a:xfrm>
                <a:off x="3889824" y="2070613"/>
                <a:ext cx="72000" cy="72000"/>
              </a:xfrm>
              <a:prstGeom prst="ellipse">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443" name="Diamond 442">
                <a:extLst>
                  <a:ext uri="{FF2B5EF4-FFF2-40B4-BE49-F238E27FC236}">
                    <a16:creationId xmlns:a16="http://schemas.microsoft.com/office/drawing/2014/main" id="{03F54C09-8896-4350-A2D2-60F289787B85}"/>
                  </a:ext>
                </a:extLst>
              </p:cNvPr>
              <p:cNvSpPr/>
              <p:nvPr/>
            </p:nvSpPr>
            <p:spPr>
              <a:xfrm rot="18900000">
                <a:off x="4659432" y="2068812"/>
                <a:ext cx="76508" cy="75600"/>
              </a:xfrm>
              <a:prstGeom prst="diamond">
                <a:avLst/>
              </a:prstGeom>
              <a:solidFill>
                <a:schemeClr val="accent2"/>
              </a:solidFill>
              <a:ln w="12700" cap="sq">
                <a:solidFill>
                  <a:schemeClr val="accent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grpSp>
    </p:spTree>
    <p:extLst>
      <p:ext uri="{BB962C8B-B14F-4D97-AF65-F5344CB8AC3E}">
        <p14:creationId xmlns:p14="http://schemas.microsoft.com/office/powerpoint/2010/main" val="12802840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6415B2-5FA1-4B2A-81AF-A87DD5B8E235}"/>
              </a:ext>
            </a:extLst>
          </p:cNvPr>
          <p:cNvSpPr>
            <a:spLocks noGrp="1"/>
          </p:cNvSpPr>
          <p:nvPr>
            <p:ph type="title"/>
          </p:nvPr>
        </p:nvSpPr>
        <p:spPr>
          <a:xfrm>
            <a:off x="158716" y="-6579"/>
            <a:ext cx="11453275" cy="991337"/>
          </a:xfrm>
        </p:spPr>
        <p:txBody>
          <a:bodyPr>
            <a:normAutofit/>
          </a:bodyPr>
          <a:lstStyle/>
          <a:p>
            <a:r>
              <a:rPr lang="en-GB" sz="3200" dirty="0">
                <a:solidFill>
                  <a:schemeClr val="accent5"/>
                </a:solidFill>
              </a:rPr>
              <a:t>The T4DM study: primary outcomes</a:t>
            </a:r>
          </a:p>
        </p:txBody>
      </p:sp>
      <p:pic>
        <p:nvPicPr>
          <p:cNvPr id="12" name="ORIGINAL" hidden="1">
            <a:extLst>
              <a:ext uri="{FF2B5EF4-FFF2-40B4-BE49-F238E27FC236}">
                <a16:creationId xmlns:a16="http://schemas.microsoft.com/office/drawing/2014/main" id="{BA5D3F38-F55C-4025-AB30-2C71B19F0658}"/>
              </a:ext>
            </a:extLst>
          </p:cNvPr>
          <p:cNvPicPr>
            <a:picLocks noChangeAspect="1"/>
          </p:cNvPicPr>
          <p:nvPr/>
        </p:nvPicPr>
        <p:blipFill rotWithShape="1">
          <a:blip r:embed="rId3"/>
          <a:srcRect l="16012" t="29076" r="37929" b="19183"/>
          <a:stretch/>
        </p:blipFill>
        <p:spPr>
          <a:xfrm>
            <a:off x="3723267" y="1820529"/>
            <a:ext cx="3341666" cy="2655737"/>
          </a:xfrm>
          <a:prstGeom prst="rect">
            <a:avLst/>
          </a:prstGeom>
        </p:spPr>
      </p:pic>
      <p:sp>
        <p:nvSpPr>
          <p:cNvPr id="40" name="Rounded Rectangle 60">
            <a:extLst>
              <a:ext uri="{FF2B5EF4-FFF2-40B4-BE49-F238E27FC236}">
                <a16:creationId xmlns:a16="http://schemas.microsoft.com/office/drawing/2014/main" id="{0F1E2EE1-3776-4021-A897-1A43326B627C}"/>
              </a:ext>
            </a:extLst>
          </p:cNvPr>
          <p:cNvSpPr/>
          <p:nvPr/>
        </p:nvSpPr>
        <p:spPr>
          <a:xfrm>
            <a:off x="523783" y="4823224"/>
            <a:ext cx="10136618" cy="627680"/>
          </a:xfrm>
          <a:prstGeom prst="roundRect">
            <a:avLst>
              <a:gd name="adj" fmla="val 23793"/>
            </a:avLst>
          </a:prstGeom>
          <a:solidFill>
            <a:schemeClr val="accent1"/>
          </a:solidFill>
        </p:spPr>
        <p:txBody>
          <a:bodyPr wrap="square" tIns="0" bIns="0" anchor="ctr">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00" b="1" i="0" u="none" strike="noStrike" kern="1200" cap="none" spc="0" normalizeH="0" baseline="0" noProof="0" dirty="0" err="1">
                <a:ln>
                  <a:noFill/>
                </a:ln>
                <a:solidFill>
                  <a:prstClr val="white"/>
                </a:solidFill>
                <a:effectLst/>
                <a:uLnTx/>
                <a:uFillTx/>
                <a:latin typeface="Poppins Light"/>
                <a:ea typeface="+mn-ea"/>
                <a:cs typeface="+mn-cs"/>
              </a:rPr>
              <a:t>TTh</a:t>
            </a:r>
            <a:r>
              <a:rPr kumimoji="0" lang="en-GB" sz="1500" b="1" i="0" u="none" strike="noStrike" kern="1200" cap="none" spc="0" normalizeH="0" baseline="0" noProof="0" dirty="0">
                <a:ln>
                  <a:noFill/>
                </a:ln>
                <a:solidFill>
                  <a:prstClr val="white"/>
                </a:solidFill>
                <a:effectLst/>
                <a:uLnTx/>
                <a:uFillTx/>
                <a:latin typeface="Poppins Light"/>
                <a:ea typeface="+mn-ea"/>
                <a:cs typeface="+mn-cs"/>
              </a:rPr>
              <a:t> decreased RR of T2DM at 2 years by ~40% beyond lifestyle programme alone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00" b="1" i="0" u="none" strike="noStrike" kern="1200" cap="none" spc="0" normalizeH="0" baseline="0" noProof="0" dirty="0">
                <a:ln>
                  <a:noFill/>
                </a:ln>
                <a:solidFill>
                  <a:prstClr val="white"/>
                </a:solidFill>
                <a:effectLst/>
                <a:uLnTx/>
                <a:uFillTx/>
                <a:latin typeface="Poppins Light"/>
                <a:ea typeface="+mn-ea"/>
                <a:cs typeface="+mn-cs"/>
              </a:rPr>
              <a:t>There was no relationship between baseline testosterone and the treatment effect (p=0.26)</a:t>
            </a:r>
          </a:p>
        </p:txBody>
      </p:sp>
      <p:grpSp>
        <p:nvGrpSpPr>
          <p:cNvPr id="5" name="Group 4"/>
          <p:cNvGrpSpPr/>
          <p:nvPr/>
        </p:nvGrpSpPr>
        <p:grpSpPr>
          <a:xfrm>
            <a:off x="523782" y="1143886"/>
            <a:ext cx="10136026" cy="1639072"/>
            <a:chOff x="598996" y="1173703"/>
            <a:chExt cx="8150588" cy="1639072"/>
          </a:xfrm>
        </p:grpSpPr>
        <p:sp>
          <p:nvSpPr>
            <p:cNvPr id="32" name="Rounded Rectangle 71">
              <a:extLst>
                <a:ext uri="{FF2B5EF4-FFF2-40B4-BE49-F238E27FC236}">
                  <a16:creationId xmlns:a16="http://schemas.microsoft.com/office/drawing/2014/main" id="{DCF52B97-CFA1-4A28-90B1-94DE034B5123}"/>
                </a:ext>
              </a:extLst>
            </p:cNvPr>
            <p:cNvSpPr/>
            <p:nvPr/>
          </p:nvSpPr>
          <p:spPr>
            <a:xfrm>
              <a:off x="598996" y="1173703"/>
              <a:ext cx="8150588" cy="1639072"/>
            </a:xfrm>
            <a:prstGeom prst="roundRect">
              <a:avLst>
                <a:gd name="adj" fmla="val 8605"/>
              </a:avLst>
            </a:prstGeom>
            <a:no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9" name="TextBox 8">
              <a:extLst>
                <a:ext uri="{FF2B5EF4-FFF2-40B4-BE49-F238E27FC236}">
                  <a16:creationId xmlns:a16="http://schemas.microsoft.com/office/drawing/2014/main" id="{CD80D8BF-EFAD-4535-90B1-F8CF8D1E2DE8}"/>
                </a:ext>
              </a:extLst>
            </p:cNvPr>
            <p:cNvSpPr txBox="1"/>
            <p:nvPr/>
          </p:nvSpPr>
          <p:spPr>
            <a:xfrm>
              <a:off x="4888132" y="1658367"/>
              <a:ext cx="3577255" cy="99257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accent5"/>
                  </a:solidFill>
                  <a:effectLst/>
                  <a:uLnTx/>
                  <a:uFillTx/>
                  <a:latin typeface="Poppins Light"/>
                  <a:ea typeface="+mn-ea"/>
                  <a:cs typeface="+mn-cs"/>
                </a:rPr>
                <a:t>RR 0.59 (95% CI: 0.43, 080); p&lt;0.001</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u="none" strike="noStrike" kern="1200" cap="none" spc="0" normalizeH="0" baseline="0" noProof="0" dirty="0">
                  <a:ln>
                    <a:noFill/>
                  </a:ln>
                  <a:solidFill>
                    <a:schemeClr val="accent5"/>
                  </a:solidFill>
                  <a:effectLst/>
                  <a:uLnTx/>
                  <a:uFillTx/>
                  <a:latin typeface="Poppins Light"/>
                  <a:ea typeface="+mn-ea"/>
                  <a:cs typeface="+mn-cs"/>
                </a:rPr>
                <a:t>Adjusted analyses for baseline: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accent5"/>
                  </a:solidFill>
                  <a:effectLst/>
                  <a:uLnTx/>
                  <a:uFillTx/>
                  <a:latin typeface="Poppins Light"/>
                  <a:ea typeface="+mn-ea"/>
                  <a:cs typeface="+mn-cs"/>
                </a:rPr>
                <a:t>Testosterone RR 0.61 (95% CI: 0.45, 0.84); p=0.002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accent5"/>
                  </a:solidFill>
                  <a:effectLst/>
                  <a:uLnTx/>
                  <a:uFillTx/>
                  <a:latin typeface="Poppins Light"/>
                  <a:ea typeface="+mn-ea"/>
                  <a:cs typeface="+mn-cs"/>
                </a:rPr>
                <a:t>*Risk factors RR 0.65 (95% CI: 0.50, 0.86); p=0.002</a:t>
              </a:r>
            </a:p>
          </p:txBody>
        </p:sp>
        <p:sp>
          <p:nvSpPr>
            <p:cNvPr id="19" name="Freeform: Shape 18">
              <a:extLst>
                <a:ext uri="{FF2B5EF4-FFF2-40B4-BE49-F238E27FC236}">
                  <a16:creationId xmlns:a16="http://schemas.microsoft.com/office/drawing/2014/main" id="{94282EAD-52C2-4038-959D-C59814F2EC05}"/>
                </a:ext>
              </a:extLst>
            </p:cNvPr>
            <p:cNvSpPr/>
            <p:nvPr/>
          </p:nvSpPr>
          <p:spPr>
            <a:xfrm>
              <a:off x="4672819" y="1776656"/>
              <a:ext cx="119358" cy="756000"/>
            </a:xfrm>
            <a:custGeom>
              <a:avLst/>
              <a:gdLst>
                <a:gd name="connsiteX0" fmla="*/ 0 w 119358"/>
                <a:gd name="connsiteY0" fmla="*/ 0 h 586672"/>
                <a:gd name="connsiteX1" fmla="*/ 119358 w 119358"/>
                <a:gd name="connsiteY1" fmla="*/ 0 h 586672"/>
                <a:gd name="connsiteX2" fmla="*/ 119358 w 119358"/>
                <a:gd name="connsiteY2" fmla="*/ 586672 h 586672"/>
                <a:gd name="connsiteX3" fmla="*/ 18207 w 119358"/>
                <a:gd name="connsiteY3" fmla="*/ 586672 h 586672"/>
              </a:gdLst>
              <a:ahLst/>
              <a:cxnLst>
                <a:cxn ang="0">
                  <a:pos x="connsiteX0" y="connsiteY0"/>
                </a:cxn>
                <a:cxn ang="0">
                  <a:pos x="connsiteX1" y="connsiteY1"/>
                </a:cxn>
                <a:cxn ang="0">
                  <a:pos x="connsiteX2" y="connsiteY2"/>
                </a:cxn>
                <a:cxn ang="0">
                  <a:pos x="connsiteX3" y="connsiteY3"/>
                </a:cxn>
              </a:cxnLst>
              <a:rect l="l" t="t" r="r" b="b"/>
              <a:pathLst>
                <a:path w="119358" h="586672">
                  <a:moveTo>
                    <a:pt x="0" y="0"/>
                  </a:moveTo>
                  <a:lnTo>
                    <a:pt x="119358" y="0"/>
                  </a:lnTo>
                  <a:lnTo>
                    <a:pt x="119358" y="586672"/>
                  </a:lnTo>
                  <a:lnTo>
                    <a:pt x="18207" y="586672"/>
                  </a:lnTo>
                </a:path>
              </a:pathLst>
            </a:custGeom>
            <a:noFill/>
            <a:ln w="19050">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294"/>
                </a:solidFill>
                <a:effectLst/>
                <a:uLnTx/>
                <a:uFillTx/>
                <a:latin typeface="Poppins Light"/>
                <a:ea typeface="+mn-ea"/>
                <a:cs typeface="+mn-cs"/>
              </a:endParaRPr>
            </a:p>
          </p:txBody>
        </p:sp>
        <p:grpSp>
          <p:nvGrpSpPr>
            <p:cNvPr id="6" name="Group 5">
              <a:extLst>
                <a:ext uri="{FF2B5EF4-FFF2-40B4-BE49-F238E27FC236}">
                  <a16:creationId xmlns:a16="http://schemas.microsoft.com/office/drawing/2014/main" id="{3D050C5A-2A64-4346-B90E-08C598CCD9D3}"/>
                </a:ext>
              </a:extLst>
            </p:cNvPr>
            <p:cNvGrpSpPr/>
            <p:nvPr/>
          </p:nvGrpSpPr>
          <p:grpSpPr>
            <a:xfrm>
              <a:off x="1961381" y="1719310"/>
              <a:ext cx="2548290" cy="819904"/>
              <a:chOff x="2283126" y="1672153"/>
              <a:chExt cx="2548290" cy="819904"/>
            </a:xfrm>
          </p:grpSpPr>
          <p:sp>
            <p:nvSpPr>
              <p:cNvPr id="22" name="Rectangle 21">
                <a:extLst>
                  <a:ext uri="{FF2B5EF4-FFF2-40B4-BE49-F238E27FC236}">
                    <a16:creationId xmlns:a16="http://schemas.microsoft.com/office/drawing/2014/main" id="{7E56BF3E-E6B6-473C-9B21-D60617C3CA01}"/>
                  </a:ext>
                </a:extLst>
              </p:cNvPr>
              <p:cNvSpPr/>
              <p:nvPr/>
            </p:nvSpPr>
            <p:spPr>
              <a:xfrm>
                <a:off x="2283126" y="2158796"/>
                <a:ext cx="1493175" cy="33326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Poppins Light"/>
                    <a:ea typeface="+mn-ea"/>
                    <a:cs typeface="+mn-cs"/>
                  </a:rPr>
                  <a:t>55/443 (12.4%)</a:t>
                </a:r>
              </a:p>
            </p:txBody>
          </p:sp>
          <p:sp>
            <p:nvSpPr>
              <p:cNvPr id="30" name="Rectangle 29">
                <a:extLst>
                  <a:ext uri="{FF2B5EF4-FFF2-40B4-BE49-F238E27FC236}">
                    <a16:creationId xmlns:a16="http://schemas.microsoft.com/office/drawing/2014/main" id="{0920F681-A5C5-4866-A646-E8F9B1F2CEBF}"/>
                  </a:ext>
                </a:extLst>
              </p:cNvPr>
              <p:cNvSpPr/>
              <p:nvPr/>
            </p:nvSpPr>
            <p:spPr>
              <a:xfrm>
                <a:off x="2283126" y="1672153"/>
                <a:ext cx="2548290" cy="33326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Poppins Light"/>
                    <a:ea typeface="+mn-ea"/>
                    <a:cs typeface="+mn-cs"/>
                  </a:rPr>
                  <a:t>87/413 (21.1%)</a:t>
                </a:r>
              </a:p>
            </p:txBody>
          </p:sp>
        </p:grpSp>
        <p:sp>
          <p:nvSpPr>
            <p:cNvPr id="43" name="Round Same Side Corner Rectangle 72">
              <a:extLst>
                <a:ext uri="{FF2B5EF4-FFF2-40B4-BE49-F238E27FC236}">
                  <a16:creationId xmlns:a16="http://schemas.microsoft.com/office/drawing/2014/main" id="{276DE3F0-205D-4A20-85F5-F173A6FADC28}"/>
                </a:ext>
              </a:extLst>
            </p:cNvPr>
            <p:cNvSpPr/>
            <p:nvPr/>
          </p:nvSpPr>
          <p:spPr>
            <a:xfrm>
              <a:off x="599642" y="1173703"/>
              <a:ext cx="8149296" cy="288000"/>
            </a:xfrm>
            <a:prstGeom prst="round2SameRect">
              <a:avLst>
                <a:gd name="adj1" fmla="val 39203"/>
                <a:gd name="adj2" fmla="val 0"/>
              </a:avLst>
            </a:prstGeom>
            <a:solidFill>
              <a:schemeClr val="accent2"/>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tIns="0" bIns="0" rtlCol="0" anchor="t">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Poppins Light"/>
                  <a:ea typeface="+mn-ea"/>
                  <a:cs typeface="+mn-cs"/>
                </a:rPr>
                <a:t>Primary outcome 1: proportion of men with OGTT 2-hour glucose ≥11.1 mmol/L at 2 years</a:t>
              </a:r>
            </a:p>
          </p:txBody>
        </p:sp>
        <p:grpSp>
          <p:nvGrpSpPr>
            <p:cNvPr id="120" name="Group 119">
              <a:extLst>
                <a:ext uri="{FF2B5EF4-FFF2-40B4-BE49-F238E27FC236}">
                  <a16:creationId xmlns:a16="http://schemas.microsoft.com/office/drawing/2014/main" id="{79268DCC-4C5D-4D5C-BDD4-987C230C1C91}"/>
                </a:ext>
              </a:extLst>
            </p:cNvPr>
            <p:cNvGrpSpPr/>
            <p:nvPr/>
          </p:nvGrpSpPr>
          <p:grpSpPr>
            <a:xfrm>
              <a:off x="708337" y="1648776"/>
              <a:ext cx="1266623" cy="966635"/>
              <a:chOff x="708337" y="1833838"/>
              <a:chExt cx="1266623" cy="966635"/>
            </a:xfrm>
          </p:grpSpPr>
          <p:grpSp>
            <p:nvGrpSpPr>
              <p:cNvPr id="21" name="Group 20">
                <a:extLst>
                  <a:ext uri="{FF2B5EF4-FFF2-40B4-BE49-F238E27FC236}">
                    <a16:creationId xmlns:a16="http://schemas.microsoft.com/office/drawing/2014/main" id="{F91E21C4-E2AC-4106-87CE-C9277C017242}"/>
                  </a:ext>
                </a:extLst>
              </p:cNvPr>
              <p:cNvGrpSpPr/>
              <p:nvPr/>
            </p:nvGrpSpPr>
            <p:grpSpPr>
              <a:xfrm>
                <a:off x="708337" y="1833838"/>
                <a:ext cx="1262134" cy="966635"/>
                <a:chOff x="708337" y="1744655"/>
                <a:chExt cx="1262134" cy="1174795"/>
              </a:xfrm>
            </p:grpSpPr>
            <p:sp>
              <p:nvSpPr>
                <p:cNvPr id="115" name="Round Same Side Corner Rectangle 218">
                  <a:extLst>
                    <a:ext uri="{FF2B5EF4-FFF2-40B4-BE49-F238E27FC236}">
                      <a16:creationId xmlns:a16="http://schemas.microsoft.com/office/drawing/2014/main" id="{C529DB3D-70D9-411C-AFEA-E7B050C53C30}"/>
                    </a:ext>
                  </a:extLst>
                </p:cNvPr>
                <p:cNvSpPr/>
                <p:nvPr/>
              </p:nvSpPr>
              <p:spPr>
                <a:xfrm rot="16200000">
                  <a:off x="759637" y="1693355"/>
                  <a:ext cx="1159534" cy="1262133"/>
                </a:xfrm>
                <a:prstGeom prst="round2SameRect">
                  <a:avLst>
                    <a:gd name="adj1" fmla="val 14556"/>
                    <a:gd name="adj2" fmla="val 0"/>
                  </a:avLst>
                </a:prstGeom>
                <a:solidFill>
                  <a:srgbClr val="D5DE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117" name="Rectangle: Single Corner Rounded 116">
                  <a:extLst>
                    <a:ext uri="{FF2B5EF4-FFF2-40B4-BE49-F238E27FC236}">
                      <a16:creationId xmlns:a16="http://schemas.microsoft.com/office/drawing/2014/main" id="{101E407D-FE6B-40DB-801F-32580EB6936E}"/>
                    </a:ext>
                  </a:extLst>
                </p:cNvPr>
                <p:cNvSpPr/>
                <p:nvPr/>
              </p:nvSpPr>
              <p:spPr>
                <a:xfrm flipH="1" flipV="1">
                  <a:off x="708337" y="2329652"/>
                  <a:ext cx="1262134" cy="589798"/>
                </a:xfrm>
                <a:prstGeom prst="round1Rect">
                  <a:avLst>
                    <a:gd name="adj" fmla="val 29553"/>
                  </a:avLst>
                </a:prstGeom>
                <a:solidFill>
                  <a:srgbClr val="EBEF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sp>
            <p:nvSpPr>
              <p:cNvPr id="13" name="TextBox 12">
                <a:extLst>
                  <a:ext uri="{FF2B5EF4-FFF2-40B4-BE49-F238E27FC236}">
                    <a16:creationId xmlns:a16="http://schemas.microsoft.com/office/drawing/2014/main" id="{D77FEED8-E2B6-4CAA-B4CD-ED23174B1D43}"/>
                  </a:ext>
                </a:extLst>
              </p:cNvPr>
              <p:cNvSpPr txBox="1"/>
              <p:nvPr/>
            </p:nvSpPr>
            <p:spPr>
              <a:xfrm>
                <a:off x="963144" y="1905503"/>
                <a:ext cx="1011816" cy="81560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1800"/>
                  </a:spcAft>
                  <a:buClrTx/>
                  <a:buSzTx/>
                  <a:buFontTx/>
                  <a:buNone/>
                  <a:tabLst/>
                  <a:defRPr/>
                </a:pPr>
                <a:r>
                  <a:rPr kumimoji="0" lang="en-GB" sz="1600" b="1" i="0" u="none" strike="noStrike" kern="1200" cap="none" spc="0" normalizeH="0" baseline="0" noProof="0" dirty="0">
                    <a:ln>
                      <a:noFill/>
                    </a:ln>
                    <a:solidFill>
                      <a:srgbClr val="272727"/>
                    </a:solidFill>
                    <a:effectLst/>
                    <a:uLnTx/>
                    <a:uFillTx/>
                    <a:latin typeface="Poppins Light"/>
                    <a:ea typeface="+mn-ea"/>
                    <a:cs typeface="+mn-cs"/>
                  </a:rPr>
                  <a:t>Placebo</a:t>
                </a:r>
              </a:p>
              <a:p>
                <a:pPr marL="0" marR="0" lvl="0" indent="0" algn="r" defTabSz="914400" rtl="0" eaLnBrk="1" fontAlgn="auto" latinLnBrk="0" hangingPunct="1">
                  <a:lnSpc>
                    <a:spcPct val="100000"/>
                  </a:lnSpc>
                  <a:spcBef>
                    <a:spcPts val="0"/>
                  </a:spcBef>
                  <a:spcAft>
                    <a:spcPts val="1800"/>
                  </a:spcAft>
                  <a:buClrTx/>
                  <a:buSzTx/>
                  <a:buFontTx/>
                  <a:buNone/>
                  <a:tabLst/>
                  <a:defRPr/>
                </a:pPr>
                <a:r>
                  <a:rPr kumimoji="0" lang="en-GB" sz="1600" b="1" i="0" u="none" strike="noStrike" kern="1200" cap="none" spc="0" normalizeH="0" baseline="0" noProof="0" dirty="0" err="1">
                    <a:ln>
                      <a:noFill/>
                    </a:ln>
                    <a:solidFill>
                      <a:srgbClr val="272727"/>
                    </a:solidFill>
                    <a:effectLst/>
                    <a:uLnTx/>
                    <a:uFillTx/>
                    <a:latin typeface="Poppins Light"/>
                    <a:ea typeface="+mn-ea"/>
                    <a:cs typeface="+mn-cs"/>
                  </a:rPr>
                  <a:t>TTh</a:t>
                </a:r>
                <a:endParaRPr kumimoji="0" lang="en-GB" sz="1600" b="1" i="0" u="none" strike="noStrike" kern="1200" cap="none" spc="0" normalizeH="0" baseline="0" noProof="0" dirty="0">
                  <a:ln>
                    <a:noFill/>
                  </a:ln>
                  <a:solidFill>
                    <a:srgbClr val="272727"/>
                  </a:solidFill>
                  <a:effectLst/>
                  <a:uLnTx/>
                  <a:uFillTx/>
                  <a:latin typeface="Poppins Light"/>
                  <a:ea typeface="+mn-ea"/>
                  <a:cs typeface="+mn-cs"/>
                </a:endParaRPr>
              </a:p>
            </p:txBody>
          </p:sp>
          <p:grpSp>
            <p:nvGrpSpPr>
              <p:cNvPr id="119" name="Group 118">
                <a:extLst>
                  <a:ext uri="{FF2B5EF4-FFF2-40B4-BE49-F238E27FC236}">
                    <a16:creationId xmlns:a16="http://schemas.microsoft.com/office/drawing/2014/main" id="{44846023-E5C1-417B-B646-4FF9198B361D}"/>
                  </a:ext>
                </a:extLst>
              </p:cNvPr>
              <p:cNvGrpSpPr/>
              <p:nvPr/>
            </p:nvGrpSpPr>
            <p:grpSpPr>
              <a:xfrm>
                <a:off x="1901628" y="1834438"/>
                <a:ext cx="68400" cy="962840"/>
                <a:chOff x="1901628" y="1745605"/>
                <a:chExt cx="68400" cy="1152000"/>
              </a:xfrm>
            </p:grpSpPr>
            <p:grpSp>
              <p:nvGrpSpPr>
                <p:cNvPr id="16" name="Group 15">
                  <a:extLst>
                    <a:ext uri="{FF2B5EF4-FFF2-40B4-BE49-F238E27FC236}">
                      <a16:creationId xmlns:a16="http://schemas.microsoft.com/office/drawing/2014/main" id="{67844BE6-F56F-4475-A591-D0E1E7E09084}"/>
                    </a:ext>
                  </a:extLst>
                </p:cNvPr>
                <p:cNvGrpSpPr/>
                <p:nvPr/>
              </p:nvGrpSpPr>
              <p:grpSpPr>
                <a:xfrm>
                  <a:off x="1901628" y="1754387"/>
                  <a:ext cx="68400" cy="1135582"/>
                  <a:chOff x="1901628" y="1754387"/>
                  <a:chExt cx="68400" cy="1135582"/>
                </a:xfrm>
              </p:grpSpPr>
              <p:cxnSp>
                <p:nvCxnSpPr>
                  <p:cNvPr id="15" name="Straight Connector 14">
                    <a:extLst>
                      <a:ext uri="{FF2B5EF4-FFF2-40B4-BE49-F238E27FC236}">
                        <a16:creationId xmlns:a16="http://schemas.microsoft.com/office/drawing/2014/main" id="{14558E52-0D5A-4C7E-BE95-357682DB65A3}"/>
                      </a:ext>
                    </a:extLst>
                  </p:cNvPr>
                  <p:cNvCxnSpPr/>
                  <p:nvPr/>
                </p:nvCxnSpPr>
                <p:spPr>
                  <a:xfrm>
                    <a:off x="1901628" y="1754387"/>
                    <a:ext cx="68400"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CB5B0E15-0098-44B7-A0A7-1D56F0E79598}"/>
                      </a:ext>
                    </a:extLst>
                  </p:cNvPr>
                  <p:cNvCxnSpPr/>
                  <p:nvPr/>
                </p:nvCxnSpPr>
                <p:spPr>
                  <a:xfrm>
                    <a:off x="1901628" y="2320829"/>
                    <a:ext cx="68400"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8E31DCA5-D8D3-4877-BAA2-FAA7E43F7458}"/>
                      </a:ext>
                    </a:extLst>
                  </p:cNvPr>
                  <p:cNvCxnSpPr/>
                  <p:nvPr/>
                </p:nvCxnSpPr>
                <p:spPr>
                  <a:xfrm>
                    <a:off x="1901628" y="2889969"/>
                    <a:ext cx="68400"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18" name="Straight Connector 117">
                  <a:extLst>
                    <a:ext uri="{FF2B5EF4-FFF2-40B4-BE49-F238E27FC236}">
                      <a16:creationId xmlns:a16="http://schemas.microsoft.com/office/drawing/2014/main" id="{81680D76-376B-42AE-96F6-06EB9C930662}"/>
                    </a:ext>
                  </a:extLst>
                </p:cNvPr>
                <p:cNvCxnSpPr>
                  <a:cxnSpLocks/>
                </p:cNvCxnSpPr>
                <p:nvPr/>
              </p:nvCxnSpPr>
              <p:spPr>
                <a:xfrm>
                  <a:off x="1961381" y="1745605"/>
                  <a:ext cx="0" cy="1152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grpSp>
        <p:nvGrpSpPr>
          <p:cNvPr id="11" name="Group 10"/>
          <p:cNvGrpSpPr/>
          <p:nvPr/>
        </p:nvGrpSpPr>
        <p:grpSpPr>
          <a:xfrm>
            <a:off x="504824" y="2975091"/>
            <a:ext cx="10163178" cy="1656000"/>
            <a:chOff x="583714" y="3259912"/>
            <a:chExt cx="8149942" cy="1656000"/>
          </a:xfrm>
        </p:grpSpPr>
        <p:sp>
          <p:nvSpPr>
            <p:cNvPr id="10" name="TextBox 9">
              <a:extLst>
                <a:ext uri="{FF2B5EF4-FFF2-40B4-BE49-F238E27FC236}">
                  <a16:creationId xmlns:a16="http://schemas.microsoft.com/office/drawing/2014/main" id="{7AA94D0D-9705-4650-B6E5-9A9DD830B6C0}"/>
                </a:ext>
              </a:extLst>
            </p:cNvPr>
            <p:cNvSpPr txBox="1"/>
            <p:nvPr/>
          </p:nvSpPr>
          <p:spPr>
            <a:xfrm>
              <a:off x="953632" y="3757763"/>
              <a:ext cx="3712672" cy="99257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accent5"/>
                  </a:solidFill>
                  <a:effectLst/>
                  <a:uLnTx/>
                  <a:uFillTx/>
                  <a:latin typeface="Poppins Light"/>
                  <a:ea typeface="+mn-ea"/>
                  <a:cs typeface="+mn-cs"/>
                </a:rPr>
                <a:t>Mean difference -0.75 (95% CI: 01.10, -0.40); p&lt;0.001</a:t>
              </a:r>
            </a:p>
            <a:p>
              <a:pPr marL="0" marR="0" lvl="0" indent="0" algn="r" defTabSz="914400" rtl="0" eaLnBrk="1" fontAlgn="auto" latinLnBrk="0" hangingPunct="1">
                <a:lnSpc>
                  <a:spcPct val="100000"/>
                </a:lnSpc>
                <a:spcBef>
                  <a:spcPts val="300"/>
                </a:spcBef>
                <a:spcAft>
                  <a:spcPts val="0"/>
                </a:spcAft>
                <a:buClrTx/>
                <a:buSzTx/>
                <a:buFontTx/>
                <a:buNone/>
                <a:tabLst/>
                <a:defRPr/>
              </a:pPr>
              <a:r>
                <a:rPr kumimoji="0" lang="en-GB" sz="1400" b="1" i="0" u="none" strike="noStrike" kern="1200" cap="none" spc="0" normalizeH="0" baseline="0" noProof="0" dirty="0">
                  <a:ln>
                    <a:noFill/>
                  </a:ln>
                  <a:solidFill>
                    <a:schemeClr val="accent5"/>
                  </a:solidFill>
                  <a:effectLst/>
                  <a:uLnTx/>
                  <a:uFillTx/>
                  <a:latin typeface="Poppins Light"/>
                  <a:ea typeface="+mn-ea"/>
                  <a:cs typeface="+mn-cs"/>
                </a:rPr>
                <a:t>Adjusted analyses for baseline: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accent5"/>
                  </a:solidFill>
                  <a:effectLst/>
                  <a:uLnTx/>
                  <a:uFillTx/>
                  <a:latin typeface="Poppins Light"/>
                  <a:ea typeface="+mn-ea"/>
                  <a:cs typeface="+mn-cs"/>
                </a:rPr>
                <a:t>Testosterone -0.69 (95% CI: -1.05, -0.33); p&lt;0.001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accent5"/>
                  </a:solidFill>
                  <a:effectLst/>
                  <a:uLnTx/>
                  <a:uFillTx/>
                  <a:latin typeface="Poppins Light"/>
                  <a:ea typeface="+mn-ea"/>
                  <a:cs typeface="+mn-cs"/>
                </a:rPr>
                <a:t>*Risk factors -0.71 (95% CI: -1.07, -0.35); p&lt;0.001</a:t>
              </a:r>
            </a:p>
          </p:txBody>
        </p:sp>
        <p:grpSp>
          <p:nvGrpSpPr>
            <p:cNvPr id="8" name="Group 7">
              <a:extLst>
                <a:ext uri="{FF2B5EF4-FFF2-40B4-BE49-F238E27FC236}">
                  <a16:creationId xmlns:a16="http://schemas.microsoft.com/office/drawing/2014/main" id="{451AA96C-A9DE-4DFB-A6BB-19C6BB9D3834}"/>
                </a:ext>
              </a:extLst>
            </p:cNvPr>
            <p:cNvGrpSpPr/>
            <p:nvPr/>
          </p:nvGrpSpPr>
          <p:grpSpPr>
            <a:xfrm>
              <a:off x="4950324" y="3818706"/>
              <a:ext cx="2367164" cy="819904"/>
              <a:chOff x="2982436" y="3423680"/>
              <a:chExt cx="2367164" cy="819904"/>
            </a:xfrm>
          </p:grpSpPr>
          <p:sp>
            <p:nvSpPr>
              <p:cNvPr id="26" name="Rectangle 25">
                <a:extLst>
                  <a:ext uri="{FF2B5EF4-FFF2-40B4-BE49-F238E27FC236}">
                    <a16:creationId xmlns:a16="http://schemas.microsoft.com/office/drawing/2014/main" id="{82711BE2-0FE9-4BCF-A4BE-BC00D0CA464D}"/>
                  </a:ext>
                </a:extLst>
              </p:cNvPr>
              <p:cNvSpPr/>
              <p:nvPr/>
            </p:nvSpPr>
            <p:spPr>
              <a:xfrm>
                <a:off x="2982436" y="3910323"/>
                <a:ext cx="2367164" cy="33326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Poppins Light"/>
                    <a:ea typeface="+mn-ea"/>
                    <a:cs typeface="+mn-cs"/>
                  </a:rPr>
                  <a:t>-1.70 mmol/L</a:t>
                </a:r>
              </a:p>
            </p:txBody>
          </p:sp>
          <p:sp>
            <p:nvSpPr>
              <p:cNvPr id="27" name="Rectangle 26">
                <a:extLst>
                  <a:ext uri="{FF2B5EF4-FFF2-40B4-BE49-F238E27FC236}">
                    <a16:creationId xmlns:a16="http://schemas.microsoft.com/office/drawing/2014/main" id="{83128EB9-499E-44A8-A66B-80D522FD4248}"/>
                  </a:ext>
                </a:extLst>
              </p:cNvPr>
              <p:cNvSpPr/>
              <p:nvPr/>
            </p:nvSpPr>
            <p:spPr>
              <a:xfrm>
                <a:off x="4030808" y="3423680"/>
                <a:ext cx="1318792" cy="33326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Poppins Light"/>
                    <a:ea typeface="+mn-ea"/>
                    <a:cs typeface="+mn-cs"/>
                  </a:rPr>
                  <a:t>-0.95 mmol/L</a:t>
                </a:r>
              </a:p>
            </p:txBody>
          </p:sp>
        </p:grpSp>
        <p:sp>
          <p:nvSpPr>
            <p:cNvPr id="29" name="Freeform: Shape 28">
              <a:extLst>
                <a:ext uri="{FF2B5EF4-FFF2-40B4-BE49-F238E27FC236}">
                  <a16:creationId xmlns:a16="http://schemas.microsoft.com/office/drawing/2014/main" id="{8F977D8F-97F5-446D-B831-2E9858464B03}"/>
                </a:ext>
              </a:extLst>
            </p:cNvPr>
            <p:cNvSpPr/>
            <p:nvPr/>
          </p:nvSpPr>
          <p:spPr>
            <a:xfrm flipH="1">
              <a:off x="4719098" y="3876052"/>
              <a:ext cx="119358" cy="756000"/>
            </a:xfrm>
            <a:custGeom>
              <a:avLst/>
              <a:gdLst>
                <a:gd name="connsiteX0" fmla="*/ 0 w 119358"/>
                <a:gd name="connsiteY0" fmla="*/ 0 h 586672"/>
                <a:gd name="connsiteX1" fmla="*/ 119358 w 119358"/>
                <a:gd name="connsiteY1" fmla="*/ 0 h 586672"/>
                <a:gd name="connsiteX2" fmla="*/ 119358 w 119358"/>
                <a:gd name="connsiteY2" fmla="*/ 586672 h 586672"/>
                <a:gd name="connsiteX3" fmla="*/ 18207 w 119358"/>
                <a:gd name="connsiteY3" fmla="*/ 586672 h 586672"/>
              </a:gdLst>
              <a:ahLst/>
              <a:cxnLst>
                <a:cxn ang="0">
                  <a:pos x="connsiteX0" y="connsiteY0"/>
                </a:cxn>
                <a:cxn ang="0">
                  <a:pos x="connsiteX1" y="connsiteY1"/>
                </a:cxn>
                <a:cxn ang="0">
                  <a:pos x="connsiteX2" y="connsiteY2"/>
                </a:cxn>
                <a:cxn ang="0">
                  <a:pos x="connsiteX3" y="connsiteY3"/>
                </a:cxn>
              </a:cxnLst>
              <a:rect l="l" t="t" r="r" b="b"/>
              <a:pathLst>
                <a:path w="119358" h="586672">
                  <a:moveTo>
                    <a:pt x="0" y="0"/>
                  </a:moveTo>
                  <a:lnTo>
                    <a:pt x="119358" y="0"/>
                  </a:lnTo>
                  <a:lnTo>
                    <a:pt x="119358" y="586672"/>
                  </a:lnTo>
                  <a:lnTo>
                    <a:pt x="18207" y="586672"/>
                  </a:lnTo>
                </a:path>
              </a:pathLst>
            </a:custGeom>
            <a:noFill/>
            <a:ln w="19050">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294"/>
                </a:solidFill>
                <a:effectLst/>
                <a:uLnTx/>
                <a:uFillTx/>
                <a:latin typeface="Poppins Light"/>
                <a:ea typeface="+mn-ea"/>
                <a:cs typeface="+mn-cs"/>
              </a:endParaRPr>
            </a:p>
          </p:txBody>
        </p:sp>
        <p:sp>
          <p:nvSpPr>
            <p:cNvPr id="38" name="Rounded Rectangle 71">
              <a:extLst>
                <a:ext uri="{FF2B5EF4-FFF2-40B4-BE49-F238E27FC236}">
                  <a16:creationId xmlns:a16="http://schemas.microsoft.com/office/drawing/2014/main" id="{4BA319DA-87D3-49AD-A74D-16323E50C634}"/>
                </a:ext>
              </a:extLst>
            </p:cNvPr>
            <p:cNvSpPr/>
            <p:nvPr/>
          </p:nvSpPr>
          <p:spPr>
            <a:xfrm>
              <a:off x="583714" y="3259912"/>
              <a:ext cx="8143846" cy="1656000"/>
            </a:xfrm>
            <a:prstGeom prst="roundRect">
              <a:avLst>
                <a:gd name="adj" fmla="val 6694"/>
              </a:avLst>
            </a:prstGeom>
            <a:no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39" name="Round Same Side Corner Rectangle 72">
              <a:extLst>
                <a:ext uri="{FF2B5EF4-FFF2-40B4-BE49-F238E27FC236}">
                  <a16:creationId xmlns:a16="http://schemas.microsoft.com/office/drawing/2014/main" id="{4553A60A-F48E-47F4-8359-293B81E24047}"/>
                </a:ext>
              </a:extLst>
            </p:cNvPr>
            <p:cNvSpPr/>
            <p:nvPr/>
          </p:nvSpPr>
          <p:spPr>
            <a:xfrm>
              <a:off x="583714" y="3259912"/>
              <a:ext cx="8149942" cy="505535"/>
            </a:xfrm>
            <a:prstGeom prst="round2SameRect">
              <a:avLst>
                <a:gd name="adj1" fmla="val 41380"/>
                <a:gd name="adj2" fmla="val 0"/>
              </a:avLst>
            </a:prstGeom>
            <a:solidFill>
              <a:schemeClr val="accent2"/>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Poppins Light"/>
                  <a:ea typeface="+mn-ea"/>
                  <a:cs typeface="+mn-cs"/>
                </a:rPr>
                <a:t>Primary outcome 2: mean change in OGTT 2-hour glucose at 2 years (mmol/L)</a:t>
              </a:r>
            </a:p>
          </p:txBody>
        </p:sp>
        <p:grpSp>
          <p:nvGrpSpPr>
            <p:cNvPr id="122" name="Group 121">
              <a:extLst>
                <a:ext uri="{FF2B5EF4-FFF2-40B4-BE49-F238E27FC236}">
                  <a16:creationId xmlns:a16="http://schemas.microsoft.com/office/drawing/2014/main" id="{D52AD0F1-FFE6-4344-8CA4-F03BB924ACDB}"/>
                </a:ext>
              </a:extLst>
            </p:cNvPr>
            <p:cNvGrpSpPr/>
            <p:nvPr/>
          </p:nvGrpSpPr>
          <p:grpSpPr>
            <a:xfrm flipH="1">
              <a:off x="7325061" y="3741540"/>
              <a:ext cx="1266622" cy="966635"/>
              <a:chOff x="528560" y="1744655"/>
              <a:chExt cx="1266622" cy="1174795"/>
            </a:xfrm>
          </p:grpSpPr>
          <p:sp>
            <p:nvSpPr>
              <p:cNvPr id="130" name="Round Same Side Corner Rectangle 218">
                <a:extLst>
                  <a:ext uri="{FF2B5EF4-FFF2-40B4-BE49-F238E27FC236}">
                    <a16:creationId xmlns:a16="http://schemas.microsoft.com/office/drawing/2014/main" id="{2AE11406-855A-4D06-B6FE-FFD55AE795EE}"/>
                  </a:ext>
                </a:extLst>
              </p:cNvPr>
              <p:cNvSpPr/>
              <p:nvPr/>
            </p:nvSpPr>
            <p:spPr>
              <a:xfrm rot="16200000">
                <a:off x="584349" y="1693355"/>
                <a:ext cx="1159534" cy="1262133"/>
              </a:xfrm>
              <a:prstGeom prst="round2SameRect">
                <a:avLst>
                  <a:gd name="adj1" fmla="val 14556"/>
                  <a:gd name="adj2" fmla="val 0"/>
                </a:avLst>
              </a:prstGeom>
              <a:solidFill>
                <a:srgbClr val="D5DE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131" name="Rectangle: Single Corner Rounded 130">
                <a:extLst>
                  <a:ext uri="{FF2B5EF4-FFF2-40B4-BE49-F238E27FC236}">
                    <a16:creationId xmlns:a16="http://schemas.microsoft.com/office/drawing/2014/main" id="{5DC05EE9-F570-4AD6-95B2-C25343A85DDB}"/>
                  </a:ext>
                </a:extLst>
              </p:cNvPr>
              <p:cNvSpPr/>
              <p:nvPr/>
            </p:nvSpPr>
            <p:spPr>
              <a:xfrm flipH="1" flipV="1">
                <a:off x="528560" y="2329652"/>
                <a:ext cx="1262134" cy="589798"/>
              </a:xfrm>
              <a:prstGeom prst="round1Rect">
                <a:avLst>
                  <a:gd name="adj" fmla="val 29553"/>
                </a:avLst>
              </a:prstGeom>
              <a:solidFill>
                <a:srgbClr val="EBEF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sp>
          <p:nvSpPr>
            <p:cNvPr id="123" name="TextBox 122">
              <a:extLst>
                <a:ext uri="{FF2B5EF4-FFF2-40B4-BE49-F238E27FC236}">
                  <a16:creationId xmlns:a16="http://schemas.microsoft.com/office/drawing/2014/main" id="{7BE12F02-53D1-40F6-A488-070F5C4E6095}"/>
                </a:ext>
              </a:extLst>
            </p:cNvPr>
            <p:cNvSpPr txBox="1"/>
            <p:nvPr/>
          </p:nvSpPr>
          <p:spPr>
            <a:xfrm>
              <a:off x="7317488" y="3813205"/>
              <a:ext cx="1011815" cy="8156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GB" sz="1600" b="1" i="0" u="none" strike="noStrike" kern="1200" cap="none" spc="0" normalizeH="0" baseline="0" noProof="0" dirty="0">
                  <a:ln>
                    <a:noFill/>
                  </a:ln>
                  <a:solidFill>
                    <a:srgbClr val="272727"/>
                  </a:solidFill>
                  <a:effectLst/>
                  <a:uLnTx/>
                  <a:uFillTx/>
                  <a:latin typeface="Poppins Light"/>
                  <a:ea typeface="+mn-ea"/>
                  <a:cs typeface="+mn-cs"/>
                </a:rPr>
                <a:t>Placebo</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GB" sz="1600" b="1" i="0" u="none" strike="noStrike" kern="1200" cap="none" spc="0" normalizeH="0" baseline="0" noProof="0" dirty="0" err="1">
                  <a:ln>
                    <a:noFill/>
                  </a:ln>
                  <a:solidFill>
                    <a:srgbClr val="272727"/>
                  </a:solidFill>
                  <a:effectLst/>
                  <a:uLnTx/>
                  <a:uFillTx/>
                  <a:latin typeface="Poppins Light"/>
                  <a:ea typeface="+mn-ea"/>
                  <a:cs typeface="+mn-cs"/>
                </a:rPr>
                <a:t>TTh</a:t>
              </a:r>
              <a:endParaRPr kumimoji="0" lang="en-GB" sz="1600" b="1" i="0" u="none" strike="noStrike" kern="1200" cap="none" spc="0" normalizeH="0" baseline="0" noProof="0" dirty="0">
                <a:ln>
                  <a:noFill/>
                </a:ln>
                <a:solidFill>
                  <a:srgbClr val="272727"/>
                </a:solidFill>
                <a:effectLst/>
                <a:uLnTx/>
                <a:uFillTx/>
                <a:latin typeface="Poppins Light"/>
                <a:ea typeface="+mn-ea"/>
                <a:cs typeface="+mn-cs"/>
              </a:endParaRPr>
            </a:p>
          </p:txBody>
        </p:sp>
        <p:grpSp>
          <p:nvGrpSpPr>
            <p:cNvPr id="124" name="Group 123">
              <a:extLst>
                <a:ext uri="{FF2B5EF4-FFF2-40B4-BE49-F238E27FC236}">
                  <a16:creationId xmlns:a16="http://schemas.microsoft.com/office/drawing/2014/main" id="{A058CA54-F7CE-411D-9844-CFD450522AAB}"/>
                </a:ext>
              </a:extLst>
            </p:cNvPr>
            <p:cNvGrpSpPr/>
            <p:nvPr/>
          </p:nvGrpSpPr>
          <p:grpSpPr>
            <a:xfrm rot="10800000">
              <a:off x="7311555" y="3742140"/>
              <a:ext cx="68400" cy="962840"/>
              <a:chOff x="1726340" y="1745605"/>
              <a:chExt cx="68400" cy="1152000"/>
            </a:xfrm>
          </p:grpSpPr>
          <p:grpSp>
            <p:nvGrpSpPr>
              <p:cNvPr id="125" name="Group 124">
                <a:extLst>
                  <a:ext uri="{FF2B5EF4-FFF2-40B4-BE49-F238E27FC236}">
                    <a16:creationId xmlns:a16="http://schemas.microsoft.com/office/drawing/2014/main" id="{E4113D02-DAF7-436D-84BB-D52C3C25C4C9}"/>
                  </a:ext>
                </a:extLst>
              </p:cNvPr>
              <p:cNvGrpSpPr/>
              <p:nvPr/>
            </p:nvGrpSpPr>
            <p:grpSpPr>
              <a:xfrm>
                <a:off x="1726340" y="1754387"/>
                <a:ext cx="68400" cy="1135582"/>
                <a:chOff x="1726340" y="1754387"/>
                <a:chExt cx="68400" cy="1135582"/>
              </a:xfrm>
            </p:grpSpPr>
            <p:cxnSp>
              <p:nvCxnSpPr>
                <p:cNvPr id="127" name="Straight Connector 126">
                  <a:extLst>
                    <a:ext uri="{FF2B5EF4-FFF2-40B4-BE49-F238E27FC236}">
                      <a16:creationId xmlns:a16="http://schemas.microsoft.com/office/drawing/2014/main" id="{E0B8AF3D-982E-4786-97E5-1AA5975E089B}"/>
                    </a:ext>
                  </a:extLst>
                </p:cNvPr>
                <p:cNvCxnSpPr/>
                <p:nvPr/>
              </p:nvCxnSpPr>
              <p:spPr>
                <a:xfrm>
                  <a:off x="1726340" y="1754387"/>
                  <a:ext cx="68400"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FAE614EB-6851-4C6C-9263-732B41731994}"/>
                    </a:ext>
                  </a:extLst>
                </p:cNvPr>
                <p:cNvCxnSpPr/>
                <p:nvPr/>
              </p:nvCxnSpPr>
              <p:spPr>
                <a:xfrm>
                  <a:off x="1726340" y="2320830"/>
                  <a:ext cx="68400"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5D44D8C0-78CE-4C40-A0DB-B0E8C905742E}"/>
                    </a:ext>
                  </a:extLst>
                </p:cNvPr>
                <p:cNvCxnSpPr/>
                <p:nvPr/>
              </p:nvCxnSpPr>
              <p:spPr>
                <a:xfrm>
                  <a:off x="1726340" y="2889969"/>
                  <a:ext cx="68400"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26" name="Straight Connector 125">
                <a:extLst>
                  <a:ext uri="{FF2B5EF4-FFF2-40B4-BE49-F238E27FC236}">
                    <a16:creationId xmlns:a16="http://schemas.microsoft.com/office/drawing/2014/main" id="{CDA53615-B873-412D-AB19-A5FFC644F796}"/>
                  </a:ext>
                </a:extLst>
              </p:cNvPr>
              <p:cNvCxnSpPr>
                <a:cxnSpLocks/>
              </p:cNvCxnSpPr>
              <p:nvPr/>
            </p:nvCxnSpPr>
            <p:spPr>
              <a:xfrm>
                <a:off x="1786093" y="1745605"/>
                <a:ext cx="0" cy="1152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pic>
        <p:nvPicPr>
          <p:cNvPr id="44" name="Picture 2" descr="T4DM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8864" y="146447"/>
            <a:ext cx="1318275" cy="811666"/>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1444548" y="5624847"/>
            <a:ext cx="10155577" cy="707886"/>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*Centre, age group (50–59, 60–74 years), WC (95–100, 101–115, &gt;115 cm), 2-hour glucose on OGTT (7.8–9.5, 9.6–11.0, 11.1–15.0 </a:t>
            </a:r>
            <a:r>
              <a:rPr kumimoji="0" lang="en-GB" sz="1000" b="0" i="0" u="none" strike="noStrike" kern="1200" cap="none" spc="0" normalizeH="0" baseline="0" noProof="0" dirty="0" err="1">
                <a:ln>
                  <a:noFill/>
                </a:ln>
                <a:solidFill>
                  <a:schemeClr val="accent5"/>
                </a:solidFill>
                <a:effectLst/>
                <a:uLnTx/>
                <a:uFillTx/>
                <a:latin typeface="Poppins Light"/>
                <a:ea typeface="+mn-ea"/>
                <a:cs typeface="+mn-cs"/>
              </a:rPr>
              <a:t>mmol</a:t>
            </a: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/L), smoking (yes, no),</a:t>
            </a:r>
            <a:br>
              <a:rPr kumimoji="0" lang="en-GB" sz="1000" b="0" i="0" u="none" strike="noStrike" kern="1200" cap="none" spc="0" normalizeH="0" baseline="0" noProof="0" dirty="0">
                <a:ln>
                  <a:noFill/>
                </a:ln>
                <a:solidFill>
                  <a:schemeClr val="accent5"/>
                </a:solidFill>
                <a:effectLst/>
                <a:uLnTx/>
                <a:uFillTx/>
                <a:latin typeface="Poppins Light"/>
                <a:ea typeface="+mn-ea"/>
                <a:cs typeface="+mn-cs"/>
              </a:rPr>
            </a:b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first-degree family history of T2DM (yes, no), baseline serum testosterone (≤8, 8–11, ≥11 </a:t>
            </a:r>
            <a:r>
              <a:rPr kumimoji="0" lang="en-GB" sz="1000" b="0" i="0" u="none" strike="noStrike" kern="1200" cap="none" spc="0" normalizeH="0" baseline="0" noProof="0" dirty="0" err="1">
                <a:ln>
                  <a:noFill/>
                </a:ln>
                <a:solidFill>
                  <a:schemeClr val="accent5"/>
                </a:solidFill>
                <a:effectLst/>
                <a:uLnTx/>
                <a:uFillTx/>
                <a:latin typeface="Poppins Light"/>
                <a:ea typeface="+mn-ea"/>
                <a:cs typeface="+mn-cs"/>
              </a:rPr>
              <a:t>mmol</a:t>
            </a: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CI, confidence interval; OGTT, oral glucose tolerance test; T2DM, type 2 diabetes mellitus; </a:t>
            </a:r>
            <a:r>
              <a:rPr kumimoji="0" lang="en-GB" sz="1000" b="0" i="0" u="none" strike="noStrike" kern="1200" cap="none" spc="0" normalizeH="0" baseline="0" noProof="0" dirty="0" err="1">
                <a:ln>
                  <a:noFill/>
                </a:ln>
                <a:solidFill>
                  <a:schemeClr val="accent5"/>
                </a:solidFill>
                <a:effectLst/>
                <a:uLnTx/>
                <a:uFillTx/>
                <a:latin typeface="Poppins Light"/>
                <a:ea typeface="+mn-ea"/>
                <a:cs typeface="+mn-cs"/>
              </a:rPr>
              <a:t>TTh</a:t>
            </a: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 testosterone therapy; WC, waist circumference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err="1">
                <a:ln>
                  <a:noFill/>
                </a:ln>
                <a:solidFill>
                  <a:schemeClr val="accent5"/>
                </a:solidFill>
                <a:effectLst/>
                <a:uLnTx/>
                <a:uFillTx/>
                <a:latin typeface="Poppins Light"/>
                <a:ea typeface="+mn-ea"/>
                <a:cs typeface="+mn-cs"/>
              </a:rPr>
              <a:t>Wittert</a:t>
            </a: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 GA </a:t>
            </a:r>
            <a:r>
              <a:rPr kumimoji="0" lang="en-GB" sz="1000" b="0" i="1" u="none" strike="noStrike" kern="1200" cap="none" spc="0" normalizeH="0" baseline="0" noProof="0" dirty="0">
                <a:ln>
                  <a:noFill/>
                </a:ln>
                <a:solidFill>
                  <a:schemeClr val="accent5"/>
                </a:solidFill>
                <a:effectLst/>
                <a:uLnTx/>
                <a:uFillTx/>
                <a:latin typeface="Poppins Light"/>
                <a:ea typeface="+mn-ea"/>
                <a:cs typeface="+mn-cs"/>
              </a:rPr>
              <a:t>et al. </a:t>
            </a:r>
            <a:r>
              <a:rPr kumimoji="0" lang="fr-FR" sz="1000" b="0" i="1" u="none" strike="noStrike" kern="1200" cap="none" spc="0" normalizeH="0" baseline="0" noProof="0" dirty="0" err="1">
                <a:ln>
                  <a:noFill/>
                </a:ln>
                <a:solidFill>
                  <a:schemeClr val="accent5"/>
                </a:solidFill>
                <a:effectLst/>
                <a:uLnTx/>
                <a:uFillTx/>
                <a:latin typeface="Poppins Light"/>
                <a:ea typeface="+mn-ea"/>
                <a:cs typeface="+mn-cs"/>
              </a:rPr>
              <a:t>Diabetes</a:t>
            </a:r>
            <a:r>
              <a:rPr kumimoji="0" lang="fr-FR" sz="1000" b="0" i="0" u="none" strike="noStrike" kern="1200" cap="none" spc="0" normalizeH="0" baseline="0" noProof="0" dirty="0">
                <a:ln>
                  <a:noFill/>
                </a:ln>
                <a:solidFill>
                  <a:schemeClr val="accent5"/>
                </a:solidFill>
                <a:effectLst/>
                <a:uLnTx/>
                <a:uFillTx/>
                <a:latin typeface="Poppins Light"/>
                <a:ea typeface="+mn-ea"/>
                <a:cs typeface="+mn-cs"/>
              </a:rPr>
              <a:t> 2020;69(</a:t>
            </a:r>
            <a:r>
              <a:rPr kumimoji="0" lang="fr-FR" sz="1000" b="0" i="0" u="none" strike="noStrike" kern="1200" cap="none" spc="0" normalizeH="0" baseline="0" noProof="0" dirty="0" err="1">
                <a:ln>
                  <a:noFill/>
                </a:ln>
                <a:solidFill>
                  <a:schemeClr val="accent5"/>
                </a:solidFill>
                <a:effectLst/>
                <a:uLnTx/>
                <a:uFillTx/>
                <a:latin typeface="Poppins Light"/>
                <a:ea typeface="+mn-ea"/>
                <a:cs typeface="+mn-cs"/>
              </a:rPr>
              <a:t>Suppl</a:t>
            </a:r>
            <a:r>
              <a:rPr kumimoji="0" lang="fr-FR" sz="1000" b="0" i="0" u="none" strike="noStrike" kern="1200" cap="none" spc="0" normalizeH="0" baseline="0" noProof="0" dirty="0">
                <a:ln>
                  <a:noFill/>
                </a:ln>
                <a:solidFill>
                  <a:schemeClr val="accent5"/>
                </a:solidFill>
                <a:effectLst/>
                <a:uLnTx/>
                <a:uFillTx/>
                <a:latin typeface="Poppins Light"/>
                <a:ea typeface="+mn-ea"/>
                <a:cs typeface="+mn-cs"/>
              </a:rPr>
              <a:t> 1): </a:t>
            </a:r>
            <a:r>
              <a:rPr kumimoji="0" lang="en-GB" sz="1000" b="0" i="0" u="none" strike="noStrike" kern="1200" cap="none" spc="0" normalizeH="0" baseline="0" noProof="0" dirty="0">
                <a:ln>
                  <a:noFill/>
                </a:ln>
                <a:solidFill>
                  <a:schemeClr val="accent5"/>
                </a:solidFill>
                <a:effectLst/>
                <a:uLnTx/>
                <a:uFillTx/>
                <a:latin typeface="Poppins Light"/>
                <a:ea typeface="+mn-ea"/>
                <a:cs typeface="+mn-cs"/>
              </a:rPr>
              <a:t>https://doi.org/10.2337/db20-274-OR.</a:t>
            </a:r>
          </a:p>
        </p:txBody>
      </p:sp>
    </p:spTree>
    <p:extLst>
      <p:ext uri="{BB962C8B-B14F-4D97-AF65-F5344CB8AC3E}">
        <p14:creationId xmlns:p14="http://schemas.microsoft.com/office/powerpoint/2010/main" val="36185590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1524000" y="5917310"/>
            <a:ext cx="9144000" cy="370614"/>
          </a:xfrm>
        </p:spPr>
        <p:txBody>
          <a:bodyPr/>
          <a:lstStyle/>
          <a:p>
            <a:pPr>
              <a:spcBef>
                <a:spcPts val="0"/>
              </a:spcBef>
            </a:pPr>
            <a:r>
              <a:rPr lang="en-GB" dirty="0">
                <a:solidFill>
                  <a:schemeClr val="accent5"/>
                </a:solidFill>
              </a:rPr>
              <a:t>LUTS, lower urinary tract symptoms; </a:t>
            </a:r>
            <a:r>
              <a:rPr lang="en-GB" dirty="0" err="1">
                <a:solidFill>
                  <a:schemeClr val="accent5"/>
                </a:solidFill>
              </a:rPr>
              <a:t>TTh</a:t>
            </a:r>
            <a:r>
              <a:rPr lang="en-GB" dirty="0">
                <a:solidFill>
                  <a:schemeClr val="accent5"/>
                </a:solidFill>
              </a:rPr>
              <a:t>, testosterone therapy</a:t>
            </a:r>
          </a:p>
          <a:p>
            <a:pPr>
              <a:spcBef>
                <a:spcPts val="0"/>
              </a:spcBef>
            </a:pPr>
            <a:r>
              <a:rPr lang="en-GB" dirty="0" err="1">
                <a:solidFill>
                  <a:schemeClr val="accent5"/>
                </a:solidFill>
              </a:rPr>
              <a:t>Wittert</a:t>
            </a:r>
            <a:r>
              <a:rPr lang="en-GB" dirty="0">
                <a:solidFill>
                  <a:schemeClr val="accent5"/>
                </a:solidFill>
              </a:rPr>
              <a:t> GA </a:t>
            </a:r>
            <a:r>
              <a:rPr lang="en-GB" i="1" dirty="0">
                <a:solidFill>
                  <a:schemeClr val="accent5"/>
                </a:solidFill>
              </a:rPr>
              <a:t>et al. Diabetes </a:t>
            </a:r>
            <a:r>
              <a:rPr lang="en-GB" dirty="0">
                <a:solidFill>
                  <a:schemeClr val="accent5"/>
                </a:solidFill>
              </a:rPr>
              <a:t>2020;69(</a:t>
            </a:r>
            <a:r>
              <a:rPr lang="en-GB" dirty="0" err="1">
                <a:solidFill>
                  <a:schemeClr val="accent5"/>
                </a:solidFill>
              </a:rPr>
              <a:t>Suppl</a:t>
            </a:r>
            <a:r>
              <a:rPr lang="en-GB" dirty="0">
                <a:solidFill>
                  <a:schemeClr val="accent5"/>
                </a:solidFill>
              </a:rPr>
              <a:t> 1): https://doi.org/10.2337/db20-274-OR.</a:t>
            </a:r>
          </a:p>
        </p:txBody>
      </p:sp>
      <p:sp>
        <p:nvSpPr>
          <p:cNvPr id="133" name="Title 10">
            <a:extLst>
              <a:ext uri="{FF2B5EF4-FFF2-40B4-BE49-F238E27FC236}">
                <a16:creationId xmlns:a16="http://schemas.microsoft.com/office/drawing/2014/main" id="{D0505A90-47BF-48BB-B9B7-8DD73DF514DD}"/>
              </a:ext>
            </a:extLst>
          </p:cNvPr>
          <p:cNvSpPr>
            <a:spLocks noGrp="1"/>
          </p:cNvSpPr>
          <p:nvPr>
            <p:ph type="title"/>
          </p:nvPr>
        </p:nvSpPr>
        <p:spPr>
          <a:xfrm>
            <a:off x="310431" y="117109"/>
            <a:ext cx="8229600" cy="834047"/>
          </a:xfrm>
        </p:spPr>
        <p:txBody>
          <a:bodyPr>
            <a:normAutofit/>
          </a:bodyPr>
          <a:lstStyle/>
          <a:p>
            <a:r>
              <a:rPr lang="en-GB" sz="3200" dirty="0">
                <a:solidFill>
                  <a:schemeClr val="accent5"/>
                </a:solidFill>
              </a:rPr>
              <a:t>The T4DM study: secondary outcomes</a:t>
            </a:r>
          </a:p>
        </p:txBody>
      </p:sp>
      <p:grpSp>
        <p:nvGrpSpPr>
          <p:cNvPr id="3" name="Group 2"/>
          <p:cNvGrpSpPr/>
          <p:nvPr/>
        </p:nvGrpSpPr>
        <p:grpSpPr>
          <a:xfrm>
            <a:off x="710214" y="1115092"/>
            <a:ext cx="10289219" cy="4755507"/>
            <a:chOff x="549881" y="1115091"/>
            <a:chExt cx="8048075" cy="4755507"/>
          </a:xfrm>
        </p:grpSpPr>
        <p:sp>
          <p:nvSpPr>
            <p:cNvPr id="134" name="TextBox 133">
              <a:extLst>
                <a:ext uri="{FF2B5EF4-FFF2-40B4-BE49-F238E27FC236}">
                  <a16:creationId xmlns:a16="http://schemas.microsoft.com/office/drawing/2014/main" id="{F330D70D-81C7-449C-B6CB-090FFC30F008}"/>
                </a:ext>
              </a:extLst>
            </p:cNvPr>
            <p:cNvSpPr txBox="1"/>
            <p:nvPr/>
          </p:nvSpPr>
          <p:spPr>
            <a:xfrm>
              <a:off x="2658409" y="5562821"/>
              <a:ext cx="379884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accent5"/>
                  </a:solidFill>
                  <a:effectLst/>
                  <a:uLnTx/>
                  <a:uFillTx/>
                  <a:latin typeface="Poppins Light"/>
                  <a:ea typeface="+mn-ea"/>
                  <a:cs typeface="+mn-cs"/>
                </a:rPr>
                <a:t>All p&lt;0.001 unless otherwise stated</a:t>
              </a:r>
            </a:p>
          </p:txBody>
        </p:sp>
        <p:grpSp>
          <p:nvGrpSpPr>
            <p:cNvPr id="2" name="Group 1"/>
            <p:cNvGrpSpPr/>
            <p:nvPr/>
          </p:nvGrpSpPr>
          <p:grpSpPr>
            <a:xfrm>
              <a:off x="553278" y="1115091"/>
              <a:ext cx="8044678" cy="4374760"/>
              <a:chOff x="553278" y="1214481"/>
              <a:chExt cx="8044678" cy="4374760"/>
            </a:xfrm>
          </p:grpSpPr>
          <p:grpSp>
            <p:nvGrpSpPr>
              <p:cNvPr id="135" name="Group 134">
                <a:extLst>
                  <a:ext uri="{FF2B5EF4-FFF2-40B4-BE49-F238E27FC236}">
                    <a16:creationId xmlns:a16="http://schemas.microsoft.com/office/drawing/2014/main" id="{000852E0-5FB9-4E5D-8908-73413C80547D}"/>
                  </a:ext>
                </a:extLst>
              </p:cNvPr>
              <p:cNvGrpSpPr/>
              <p:nvPr/>
            </p:nvGrpSpPr>
            <p:grpSpPr>
              <a:xfrm>
                <a:off x="4673956" y="1214481"/>
                <a:ext cx="3924000" cy="4374759"/>
                <a:chOff x="4648200" y="1804460"/>
                <a:chExt cx="4101384" cy="4010544"/>
              </a:xfrm>
            </p:grpSpPr>
            <p:sp>
              <p:nvSpPr>
                <p:cNvPr id="136" name="Rounded Rectangle 71">
                  <a:extLst>
                    <a:ext uri="{FF2B5EF4-FFF2-40B4-BE49-F238E27FC236}">
                      <a16:creationId xmlns:a16="http://schemas.microsoft.com/office/drawing/2014/main" id="{43BA51B1-680F-4A3F-A1F1-150DA6625132}"/>
                    </a:ext>
                  </a:extLst>
                </p:cNvPr>
                <p:cNvSpPr/>
                <p:nvPr/>
              </p:nvSpPr>
              <p:spPr>
                <a:xfrm>
                  <a:off x="4648200" y="1804460"/>
                  <a:ext cx="4101384" cy="4010544"/>
                </a:xfrm>
                <a:prstGeom prst="roundRect">
                  <a:avLst>
                    <a:gd name="adj" fmla="val 3095"/>
                  </a:avLst>
                </a:prstGeom>
                <a:no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Poppins Light"/>
                    <a:ea typeface="+mn-ea"/>
                    <a:cs typeface="+mn-cs"/>
                  </a:endParaRPr>
                </a:p>
              </p:txBody>
            </p:sp>
            <p:sp>
              <p:nvSpPr>
                <p:cNvPr id="137" name="Round Same Side Corner Rectangle 72">
                  <a:extLst>
                    <a:ext uri="{FF2B5EF4-FFF2-40B4-BE49-F238E27FC236}">
                      <a16:creationId xmlns:a16="http://schemas.microsoft.com/office/drawing/2014/main" id="{562465F2-D8D1-4490-956D-7F38ADC9A263}"/>
                    </a:ext>
                  </a:extLst>
                </p:cNvPr>
                <p:cNvSpPr/>
                <p:nvPr/>
              </p:nvSpPr>
              <p:spPr>
                <a:xfrm>
                  <a:off x="4648204" y="1804460"/>
                  <a:ext cx="4100734" cy="264023"/>
                </a:xfrm>
                <a:prstGeom prst="round2SameRect">
                  <a:avLst>
                    <a:gd name="adj1" fmla="val 33063"/>
                    <a:gd name="adj2" fmla="val 0"/>
                  </a:avLst>
                </a:prstGeom>
                <a:solidFill>
                  <a:schemeClr val="accent2"/>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t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Poppins Light"/>
                      <a:ea typeface="+mn-ea"/>
                      <a:cs typeface="+mn-cs"/>
                    </a:rPr>
                    <a:t>Change from baseline in sexual function</a:t>
                  </a:r>
                </a:p>
              </p:txBody>
            </p:sp>
          </p:grpSp>
          <p:grpSp>
            <p:nvGrpSpPr>
              <p:cNvPr id="138" name="Group 137">
                <a:extLst>
                  <a:ext uri="{FF2B5EF4-FFF2-40B4-BE49-F238E27FC236}">
                    <a16:creationId xmlns:a16="http://schemas.microsoft.com/office/drawing/2014/main" id="{BDE2499E-0B69-4126-A61A-5171F485CA44}"/>
                  </a:ext>
                </a:extLst>
              </p:cNvPr>
              <p:cNvGrpSpPr/>
              <p:nvPr/>
            </p:nvGrpSpPr>
            <p:grpSpPr>
              <a:xfrm>
                <a:off x="553278" y="1223505"/>
                <a:ext cx="3924000" cy="4365736"/>
                <a:chOff x="553278" y="1815031"/>
                <a:chExt cx="4101384" cy="4006180"/>
              </a:xfrm>
            </p:grpSpPr>
            <p:sp>
              <p:nvSpPr>
                <p:cNvPr id="139" name="Rounded Rectangle 71">
                  <a:extLst>
                    <a:ext uri="{FF2B5EF4-FFF2-40B4-BE49-F238E27FC236}">
                      <a16:creationId xmlns:a16="http://schemas.microsoft.com/office/drawing/2014/main" id="{B908008C-6BAB-496D-9AC9-73520202EFCE}"/>
                    </a:ext>
                  </a:extLst>
                </p:cNvPr>
                <p:cNvSpPr/>
                <p:nvPr/>
              </p:nvSpPr>
              <p:spPr>
                <a:xfrm>
                  <a:off x="553278" y="1815031"/>
                  <a:ext cx="4101384" cy="4006180"/>
                </a:xfrm>
                <a:prstGeom prst="roundRect">
                  <a:avLst>
                    <a:gd name="adj" fmla="val 3095"/>
                  </a:avLst>
                </a:prstGeom>
                <a:no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Poppins Light"/>
                    <a:ea typeface="+mn-ea"/>
                    <a:cs typeface="+mn-cs"/>
                  </a:endParaRPr>
                </a:p>
              </p:txBody>
            </p:sp>
            <p:sp>
              <p:nvSpPr>
                <p:cNvPr id="140" name="Round Same Side Corner Rectangle 72">
                  <a:extLst>
                    <a:ext uri="{FF2B5EF4-FFF2-40B4-BE49-F238E27FC236}">
                      <a16:creationId xmlns:a16="http://schemas.microsoft.com/office/drawing/2014/main" id="{35F70A4E-9694-41CF-B4B5-4B1F1593D364}"/>
                    </a:ext>
                  </a:extLst>
                </p:cNvPr>
                <p:cNvSpPr/>
                <p:nvPr/>
              </p:nvSpPr>
              <p:spPr>
                <a:xfrm>
                  <a:off x="553282" y="1815031"/>
                  <a:ext cx="4100734" cy="264281"/>
                </a:xfrm>
                <a:prstGeom prst="round2SameRect">
                  <a:avLst>
                    <a:gd name="adj1" fmla="val 32362"/>
                    <a:gd name="adj2" fmla="val 0"/>
                  </a:avLst>
                </a:prstGeom>
                <a:solidFill>
                  <a:schemeClr val="accent2"/>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t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Poppins Light"/>
                      <a:ea typeface="+mn-ea"/>
                      <a:cs typeface="+mn-cs"/>
                    </a:rPr>
                    <a:t>Change from baseline in body composition</a:t>
                  </a:r>
                </a:p>
              </p:txBody>
            </p:sp>
          </p:grpSp>
        </p:grpSp>
        <p:grpSp>
          <p:nvGrpSpPr>
            <p:cNvPr id="144" name="Group 143">
              <a:extLst>
                <a:ext uri="{FF2B5EF4-FFF2-40B4-BE49-F238E27FC236}">
                  <a16:creationId xmlns:a16="http://schemas.microsoft.com/office/drawing/2014/main" id="{5F2088BD-195D-459D-9333-5FC79AFAB446}"/>
                </a:ext>
              </a:extLst>
            </p:cNvPr>
            <p:cNvGrpSpPr/>
            <p:nvPr/>
          </p:nvGrpSpPr>
          <p:grpSpPr>
            <a:xfrm>
              <a:off x="549881" y="1440995"/>
              <a:ext cx="7984134" cy="4014187"/>
              <a:chOff x="549881" y="1530446"/>
              <a:chExt cx="7984134" cy="4014187"/>
            </a:xfrm>
          </p:grpSpPr>
          <p:grpSp>
            <p:nvGrpSpPr>
              <p:cNvPr id="145" name="Group 144">
                <a:extLst>
                  <a:ext uri="{FF2B5EF4-FFF2-40B4-BE49-F238E27FC236}">
                    <a16:creationId xmlns:a16="http://schemas.microsoft.com/office/drawing/2014/main" id="{6019061C-53DA-48A8-AA4F-12A2CB6ADECC}"/>
                  </a:ext>
                </a:extLst>
              </p:cNvPr>
              <p:cNvGrpSpPr/>
              <p:nvPr/>
            </p:nvGrpSpPr>
            <p:grpSpPr>
              <a:xfrm>
                <a:off x="549881" y="1530446"/>
                <a:ext cx="7984134" cy="3614933"/>
                <a:chOff x="549881" y="1660936"/>
                <a:chExt cx="7984134" cy="3156261"/>
              </a:xfrm>
            </p:grpSpPr>
            <p:grpSp>
              <p:nvGrpSpPr>
                <p:cNvPr id="154" name="Group 153">
                  <a:extLst>
                    <a:ext uri="{FF2B5EF4-FFF2-40B4-BE49-F238E27FC236}">
                      <a16:creationId xmlns:a16="http://schemas.microsoft.com/office/drawing/2014/main" id="{A5399DB2-D72F-451A-B1CD-EEFCC3848700}"/>
                    </a:ext>
                  </a:extLst>
                </p:cNvPr>
                <p:cNvGrpSpPr/>
                <p:nvPr/>
              </p:nvGrpSpPr>
              <p:grpSpPr>
                <a:xfrm>
                  <a:off x="549881" y="1660936"/>
                  <a:ext cx="2335717" cy="3141979"/>
                  <a:chOff x="582731" y="1660936"/>
                  <a:chExt cx="2335717" cy="3141979"/>
                </a:xfrm>
              </p:grpSpPr>
              <p:sp>
                <p:nvSpPr>
                  <p:cNvPr id="220" name="TextBox 219">
                    <a:extLst>
                      <a:ext uri="{FF2B5EF4-FFF2-40B4-BE49-F238E27FC236}">
                        <a16:creationId xmlns:a16="http://schemas.microsoft.com/office/drawing/2014/main" id="{9B60272E-FAD8-4DB7-BE5A-520622CD2EE2}"/>
                      </a:ext>
                    </a:extLst>
                  </p:cNvPr>
                  <p:cNvSpPr txBox="1"/>
                  <p:nvPr/>
                </p:nvSpPr>
                <p:spPr>
                  <a:xfrm>
                    <a:off x="696707" y="2062683"/>
                    <a:ext cx="672789" cy="4030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800"/>
                      </a:spcAft>
                      <a:buClrTx/>
                      <a:buSzTx/>
                      <a:buFontTx/>
                      <a:buNone/>
                      <a:tabLst/>
                      <a:defRPr/>
                    </a:pPr>
                    <a:r>
                      <a:rPr kumimoji="0" lang="en-GB" sz="1200" b="1" i="0" u="none" strike="noStrike" kern="1200" cap="none" spc="0" normalizeH="0" baseline="0" noProof="0" dirty="0">
                        <a:ln>
                          <a:noFill/>
                        </a:ln>
                        <a:solidFill>
                          <a:srgbClr val="005294"/>
                        </a:solidFill>
                        <a:effectLst/>
                        <a:uLnTx/>
                        <a:uFillTx/>
                        <a:latin typeface="Poppins Light"/>
                        <a:ea typeface="+mn-ea"/>
                        <a:cs typeface="+mn-cs"/>
                      </a:rPr>
                      <a:t>p=0.06</a:t>
                    </a:r>
                  </a:p>
                </p:txBody>
              </p:sp>
              <p:grpSp>
                <p:nvGrpSpPr>
                  <p:cNvPr id="221" name="Group 220">
                    <a:extLst>
                      <a:ext uri="{FF2B5EF4-FFF2-40B4-BE49-F238E27FC236}">
                        <a16:creationId xmlns:a16="http://schemas.microsoft.com/office/drawing/2014/main" id="{03492807-C6A8-4793-97BA-C762BF97E8D5}"/>
                      </a:ext>
                    </a:extLst>
                  </p:cNvPr>
                  <p:cNvGrpSpPr/>
                  <p:nvPr/>
                </p:nvGrpSpPr>
                <p:grpSpPr>
                  <a:xfrm>
                    <a:off x="2281933" y="4476306"/>
                    <a:ext cx="444895" cy="234680"/>
                    <a:chOff x="5714284" y="4887786"/>
                    <a:chExt cx="444895" cy="234680"/>
                  </a:xfrm>
                </p:grpSpPr>
                <p:sp>
                  <p:nvSpPr>
                    <p:cNvPr id="257" name="Rectangle 256">
                      <a:extLst>
                        <a:ext uri="{FF2B5EF4-FFF2-40B4-BE49-F238E27FC236}">
                          <a16:creationId xmlns:a16="http://schemas.microsoft.com/office/drawing/2014/main" id="{80F0DC2E-A038-4F93-8591-1BDA0422EFA0}"/>
                        </a:ext>
                      </a:extLst>
                    </p:cNvPr>
                    <p:cNvSpPr/>
                    <p:nvPr/>
                  </p:nvSpPr>
                  <p:spPr>
                    <a:xfrm>
                      <a:off x="5805726" y="5005445"/>
                      <a:ext cx="353453" cy="1170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Poppins Light"/>
                        <a:ea typeface="+mn-ea"/>
                        <a:cs typeface="+mn-cs"/>
                      </a:endParaRPr>
                    </a:p>
                  </p:txBody>
                </p:sp>
                <p:sp>
                  <p:nvSpPr>
                    <p:cNvPr id="258" name="Rectangle 257">
                      <a:extLst>
                        <a:ext uri="{FF2B5EF4-FFF2-40B4-BE49-F238E27FC236}">
                          <a16:creationId xmlns:a16="http://schemas.microsoft.com/office/drawing/2014/main" id="{FB3AF12E-12C9-41E5-B0FC-583466A2E5C7}"/>
                        </a:ext>
                      </a:extLst>
                    </p:cNvPr>
                    <p:cNvSpPr/>
                    <p:nvPr/>
                  </p:nvSpPr>
                  <p:spPr>
                    <a:xfrm flipH="1">
                      <a:off x="5714284" y="4887786"/>
                      <a:ext cx="91442" cy="1170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Poppins Light"/>
                        <a:ea typeface="+mn-ea"/>
                        <a:cs typeface="+mn-cs"/>
                      </a:endParaRPr>
                    </a:p>
                  </p:txBody>
                </p:sp>
              </p:grpSp>
              <p:grpSp>
                <p:nvGrpSpPr>
                  <p:cNvPr id="222" name="Group 221">
                    <a:extLst>
                      <a:ext uri="{FF2B5EF4-FFF2-40B4-BE49-F238E27FC236}">
                        <a16:creationId xmlns:a16="http://schemas.microsoft.com/office/drawing/2014/main" id="{37837EBD-B025-44B1-B9F8-7790A086E5EB}"/>
                      </a:ext>
                    </a:extLst>
                  </p:cNvPr>
                  <p:cNvGrpSpPr/>
                  <p:nvPr/>
                </p:nvGrpSpPr>
                <p:grpSpPr>
                  <a:xfrm>
                    <a:off x="1649615" y="3687847"/>
                    <a:ext cx="723760" cy="234680"/>
                    <a:chOff x="5081966" y="4887786"/>
                    <a:chExt cx="723760" cy="234680"/>
                  </a:xfrm>
                </p:grpSpPr>
                <p:sp>
                  <p:nvSpPr>
                    <p:cNvPr id="255" name="Rectangle 254">
                      <a:extLst>
                        <a:ext uri="{FF2B5EF4-FFF2-40B4-BE49-F238E27FC236}">
                          <a16:creationId xmlns:a16="http://schemas.microsoft.com/office/drawing/2014/main" id="{6B210F73-F3E1-49E6-B486-720E9A623081}"/>
                        </a:ext>
                      </a:extLst>
                    </p:cNvPr>
                    <p:cNvSpPr/>
                    <p:nvPr/>
                  </p:nvSpPr>
                  <p:spPr>
                    <a:xfrm flipH="1">
                      <a:off x="5081966" y="5005445"/>
                      <a:ext cx="723760" cy="1170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Poppins Light"/>
                        <a:ea typeface="+mn-ea"/>
                        <a:cs typeface="+mn-cs"/>
                      </a:endParaRPr>
                    </a:p>
                  </p:txBody>
                </p:sp>
                <p:sp>
                  <p:nvSpPr>
                    <p:cNvPr id="256" name="Rectangle 255">
                      <a:extLst>
                        <a:ext uri="{FF2B5EF4-FFF2-40B4-BE49-F238E27FC236}">
                          <a16:creationId xmlns:a16="http://schemas.microsoft.com/office/drawing/2014/main" id="{873BA59D-1B37-40BD-90CE-B182C1FC14B0}"/>
                        </a:ext>
                      </a:extLst>
                    </p:cNvPr>
                    <p:cNvSpPr/>
                    <p:nvPr/>
                  </p:nvSpPr>
                  <p:spPr>
                    <a:xfrm flipH="1">
                      <a:off x="5563772" y="4887786"/>
                      <a:ext cx="241954" cy="1170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Poppins Light"/>
                        <a:ea typeface="+mn-ea"/>
                        <a:cs typeface="+mn-cs"/>
                      </a:endParaRPr>
                    </a:p>
                  </p:txBody>
                </p:sp>
              </p:grpSp>
              <p:grpSp>
                <p:nvGrpSpPr>
                  <p:cNvPr id="223" name="Group 222">
                    <a:extLst>
                      <a:ext uri="{FF2B5EF4-FFF2-40B4-BE49-F238E27FC236}">
                        <a16:creationId xmlns:a16="http://schemas.microsoft.com/office/drawing/2014/main" id="{0C3F83EA-F9E1-40F8-AC99-05451099DCDC}"/>
                      </a:ext>
                    </a:extLst>
                  </p:cNvPr>
                  <p:cNvGrpSpPr/>
                  <p:nvPr/>
                </p:nvGrpSpPr>
                <p:grpSpPr>
                  <a:xfrm>
                    <a:off x="1431901" y="3293618"/>
                    <a:ext cx="941474" cy="234680"/>
                    <a:chOff x="4864252" y="4887786"/>
                    <a:chExt cx="941474" cy="234680"/>
                  </a:xfrm>
                </p:grpSpPr>
                <p:sp>
                  <p:nvSpPr>
                    <p:cNvPr id="253" name="Rectangle 252">
                      <a:extLst>
                        <a:ext uri="{FF2B5EF4-FFF2-40B4-BE49-F238E27FC236}">
                          <a16:creationId xmlns:a16="http://schemas.microsoft.com/office/drawing/2014/main" id="{C4FF8D52-1DFC-4D32-857E-174C90678E52}"/>
                        </a:ext>
                      </a:extLst>
                    </p:cNvPr>
                    <p:cNvSpPr/>
                    <p:nvPr/>
                  </p:nvSpPr>
                  <p:spPr>
                    <a:xfrm flipH="1">
                      <a:off x="4864252" y="5005445"/>
                      <a:ext cx="941474" cy="1170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Poppins Light"/>
                        <a:ea typeface="+mn-ea"/>
                        <a:cs typeface="+mn-cs"/>
                      </a:endParaRPr>
                    </a:p>
                  </p:txBody>
                </p:sp>
                <p:sp>
                  <p:nvSpPr>
                    <p:cNvPr id="254" name="Rectangle 253">
                      <a:extLst>
                        <a:ext uri="{FF2B5EF4-FFF2-40B4-BE49-F238E27FC236}">
                          <a16:creationId xmlns:a16="http://schemas.microsoft.com/office/drawing/2014/main" id="{BB2E7CDC-708E-4F75-BB10-F7199B603B99}"/>
                        </a:ext>
                      </a:extLst>
                    </p:cNvPr>
                    <p:cNvSpPr/>
                    <p:nvPr/>
                  </p:nvSpPr>
                  <p:spPr>
                    <a:xfrm flipH="1">
                      <a:off x="5420843" y="4887786"/>
                      <a:ext cx="384881" cy="1170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Poppins Light"/>
                        <a:ea typeface="+mn-ea"/>
                        <a:cs typeface="+mn-cs"/>
                      </a:endParaRPr>
                    </a:p>
                  </p:txBody>
                </p:sp>
              </p:grpSp>
              <p:grpSp>
                <p:nvGrpSpPr>
                  <p:cNvPr id="224" name="Group 223">
                    <a:extLst>
                      <a:ext uri="{FF2B5EF4-FFF2-40B4-BE49-F238E27FC236}">
                        <a16:creationId xmlns:a16="http://schemas.microsoft.com/office/drawing/2014/main" id="{311D2A13-1643-4534-AF6B-9D18F9378519}"/>
                      </a:ext>
                    </a:extLst>
                  </p:cNvPr>
                  <p:cNvGrpSpPr/>
                  <p:nvPr/>
                </p:nvGrpSpPr>
                <p:grpSpPr>
                  <a:xfrm>
                    <a:off x="2105867" y="2899389"/>
                    <a:ext cx="340769" cy="234680"/>
                    <a:chOff x="5289212" y="4887786"/>
                    <a:chExt cx="657984" cy="234680"/>
                  </a:xfrm>
                </p:grpSpPr>
                <p:sp>
                  <p:nvSpPr>
                    <p:cNvPr id="251" name="Rectangle 250">
                      <a:extLst>
                        <a:ext uri="{FF2B5EF4-FFF2-40B4-BE49-F238E27FC236}">
                          <a16:creationId xmlns:a16="http://schemas.microsoft.com/office/drawing/2014/main" id="{7B94A099-C447-45B9-9E93-446F7BE9F346}"/>
                        </a:ext>
                      </a:extLst>
                    </p:cNvPr>
                    <p:cNvSpPr/>
                    <p:nvPr/>
                  </p:nvSpPr>
                  <p:spPr>
                    <a:xfrm>
                      <a:off x="5805726" y="5005445"/>
                      <a:ext cx="141470" cy="1170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Poppins Light"/>
                        <a:ea typeface="+mn-ea"/>
                        <a:cs typeface="+mn-cs"/>
                      </a:endParaRPr>
                    </a:p>
                  </p:txBody>
                </p:sp>
                <p:sp>
                  <p:nvSpPr>
                    <p:cNvPr id="252" name="Rectangle 251">
                      <a:extLst>
                        <a:ext uri="{FF2B5EF4-FFF2-40B4-BE49-F238E27FC236}">
                          <a16:creationId xmlns:a16="http://schemas.microsoft.com/office/drawing/2014/main" id="{9CAD7756-A5A5-436A-80DD-1D4B837D246A}"/>
                        </a:ext>
                      </a:extLst>
                    </p:cNvPr>
                    <p:cNvSpPr/>
                    <p:nvPr/>
                  </p:nvSpPr>
                  <p:spPr>
                    <a:xfrm flipH="1">
                      <a:off x="5289212" y="4887786"/>
                      <a:ext cx="516516" cy="1170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Poppins Light"/>
                        <a:ea typeface="+mn-ea"/>
                        <a:cs typeface="+mn-cs"/>
                      </a:endParaRPr>
                    </a:p>
                  </p:txBody>
                </p:sp>
              </p:grpSp>
              <p:grpSp>
                <p:nvGrpSpPr>
                  <p:cNvPr id="225" name="Group 224">
                    <a:extLst>
                      <a:ext uri="{FF2B5EF4-FFF2-40B4-BE49-F238E27FC236}">
                        <a16:creationId xmlns:a16="http://schemas.microsoft.com/office/drawing/2014/main" id="{1BCED1CF-6350-4DF6-902C-34F2C1C0A641}"/>
                      </a:ext>
                    </a:extLst>
                  </p:cNvPr>
                  <p:cNvGrpSpPr/>
                  <p:nvPr/>
                </p:nvGrpSpPr>
                <p:grpSpPr>
                  <a:xfrm>
                    <a:off x="949143" y="2508054"/>
                    <a:ext cx="1424232" cy="231786"/>
                    <a:chOff x="4381494" y="4890680"/>
                    <a:chExt cx="1424232" cy="231786"/>
                  </a:xfrm>
                </p:grpSpPr>
                <p:sp>
                  <p:nvSpPr>
                    <p:cNvPr id="249" name="Rectangle 248">
                      <a:extLst>
                        <a:ext uri="{FF2B5EF4-FFF2-40B4-BE49-F238E27FC236}">
                          <a16:creationId xmlns:a16="http://schemas.microsoft.com/office/drawing/2014/main" id="{392E5B8F-E606-4081-959A-F66C41F0595B}"/>
                        </a:ext>
                      </a:extLst>
                    </p:cNvPr>
                    <p:cNvSpPr/>
                    <p:nvPr/>
                  </p:nvSpPr>
                  <p:spPr>
                    <a:xfrm flipH="1">
                      <a:off x="4381494" y="5005445"/>
                      <a:ext cx="1424232" cy="1170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Poppins Light"/>
                        <a:ea typeface="+mn-ea"/>
                        <a:cs typeface="+mn-cs"/>
                      </a:endParaRPr>
                    </a:p>
                  </p:txBody>
                </p:sp>
                <p:sp>
                  <p:nvSpPr>
                    <p:cNvPr id="250" name="Rectangle 249">
                      <a:extLst>
                        <a:ext uri="{FF2B5EF4-FFF2-40B4-BE49-F238E27FC236}">
                          <a16:creationId xmlns:a16="http://schemas.microsoft.com/office/drawing/2014/main" id="{962F2A8F-5A27-446E-8147-A63989EDD690}"/>
                        </a:ext>
                      </a:extLst>
                    </p:cNvPr>
                    <p:cNvSpPr/>
                    <p:nvPr/>
                  </p:nvSpPr>
                  <p:spPr>
                    <a:xfrm flipH="1">
                      <a:off x="4818816" y="4890680"/>
                      <a:ext cx="986910" cy="1170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Poppins Light"/>
                        <a:ea typeface="+mn-ea"/>
                        <a:cs typeface="+mn-cs"/>
                      </a:endParaRPr>
                    </a:p>
                  </p:txBody>
                </p:sp>
              </p:grpSp>
              <p:grpSp>
                <p:nvGrpSpPr>
                  <p:cNvPr id="226" name="Group 225">
                    <a:extLst>
                      <a:ext uri="{FF2B5EF4-FFF2-40B4-BE49-F238E27FC236}">
                        <a16:creationId xmlns:a16="http://schemas.microsoft.com/office/drawing/2014/main" id="{74611017-9F77-4494-9DCF-17063A0A84F2}"/>
                      </a:ext>
                    </a:extLst>
                  </p:cNvPr>
                  <p:cNvGrpSpPr/>
                  <p:nvPr/>
                </p:nvGrpSpPr>
                <p:grpSpPr>
                  <a:xfrm>
                    <a:off x="1464085" y="2110931"/>
                    <a:ext cx="909290" cy="234680"/>
                    <a:chOff x="4896436" y="4887786"/>
                    <a:chExt cx="909290" cy="234680"/>
                  </a:xfrm>
                </p:grpSpPr>
                <p:sp>
                  <p:nvSpPr>
                    <p:cNvPr id="247" name="Rectangle 246">
                      <a:extLst>
                        <a:ext uri="{FF2B5EF4-FFF2-40B4-BE49-F238E27FC236}">
                          <a16:creationId xmlns:a16="http://schemas.microsoft.com/office/drawing/2014/main" id="{8B71BC89-E0C7-4A9E-8E62-BDCC6203C268}"/>
                        </a:ext>
                      </a:extLst>
                    </p:cNvPr>
                    <p:cNvSpPr/>
                    <p:nvPr/>
                  </p:nvSpPr>
                  <p:spPr>
                    <a:xfrm flipH="1">
                      <a:off x="4896436" y="5005445"/>
                      <a:ext cx="909290" cy="1170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Poppins Light"/>
                        <a:ea typeface="+mn-ea"/>
                        <a:cs typeface="+mn-cs"/>
                      </a:endParaRPr>
                    </a:p>
                  </p:txBody>
                </p:sp>
                <p:sp>
                  <p:nvSpPr>
                    <p:cNvPr id="248" name="Rectangle 247">
                      <a:extLst>
                        <a:ext uri="{FF2B5EF4-FFF2-40B4-BE49-F238E27FC236}">
                          <a16:creationId xmlns:a16="http://schemas.microsoft.com/office/drawing/2014/main" id="{F86315D0-B2F9-4633-8462-30C8AD1A4314}"/>
                        </a:ext>
                      </a:extLst>
                    </p:cNvPr>
                    <p:cNvSpPr/>
                    <p:nvPr/>
                  </p:nvSpPr>
                  <p:spPr>
                    <a:xfrm flipH="1">
                      <a:off x="5087645" y="4887786"/>
                      <a:ext cx="718079" cy="1170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Poppins Light"/>
                        <a:ea typeface="+mn-ea"/>
                        <a:cs typeface="+mn-cs"/>
                      </a:endParaRPr>
                    </a:p>
                  </p:txBody>
                </p:sp>
              </p:grpSp>
              <p:grpSp>
                <p:nvGrpSpPr>
                  <p:cNvPr id="227" name="Group 226">
                    <a:extLst>
                      <a:ext uri="{FF2B5EF4-FFF2-40B4-BE49-F238E27FC236}">
                        <a16:creationId xmlns:a16="http://schemas.microsoft.com/office/drawing/2014/main" id="{56CBE3D5-E0A9-434A-93DD-E700C975FA89}"/>
                      </a:ext>
                    </a:extLst>
                  </p:cNvPr>
                  <p:cNvGrpSpPr/>
                  <p:nvPr/>
                </p:nvGrpSpPr>
                <p:grpSpPr>
                  <a:xfrm>
                    <a:off x="754158" y="1878866"/>
                    <a:ext cx="2028398" cy="59980"/>
                    <a:chOff x="4992963" y="2290346"/>
                    <a:chExt cx="2028398" cy="59980"/>
                  </a:xfrm>
                </p:grpSpPr>
                <p:sp>
                  <p:nvSpPr>
                    <p:cNvPr id="239" name="Freeform: Shape 156">
                      <a:extLst>
                        <a:ext uri="{FF2B5EF4-FFF2-40B4-BE49-F238E27FC236}">
                          <a16:creationId xmlns:a16="http://schemas.microsoft.com/office/drawing/2014/main" id="{5E21CB50-4F15-4148-99D9-E2DE06CFF926}"/>
                        </a:ext>
                      </a:extLst>
                    </p:cNvPr>
                    <p:cNvSpPr/>
                    <p:nvPr/>
                  </p:nvSpPr>
                  <p:spPr>
                    <a:xfrm>
                      <a:off x="4993873" y="2342139"/>
                      <a:ext cx="2026800" cy="0"/>
                    </a:xfrm>
                    <a:custGeom>
                      <a:avLst/>
                      <a:gdLst>
                        <a:gd name="connsiteX0" fmla="*/ 0 w 2275049"/>
                        <a:gd name="connsiteY0" fmla="*/ 0 h 933564"/>
                        <a:gd name="connsiteX1" fmla="*/ 0 w 2275049"/>
                        <a:gd name="connsiteY1" fmla="*/ 933564 h 933564"/>
                        <a:gd name="connsiteX2" fmla="*/ 2275049 w 2275049"/>
                        <a:gd name="connsiteY2" fmla="*/ 933564 h 933564"/>
                        <a:gd name="connsiteX0" fmla="*/ 0 w 2275049"/>
                        <a:gd name="connsiteY0" fmla="*/ 0 h 0"/>
                        <a:gd name="connsiteX1" fmla="*/ 2275049 w 2275049"/>
                        <a:gd name="connsiteY1" fmla="*/ 0 h 0"/>
                      </a:gdLst>
                      <a:ahLst/>
                      <a:cxnLst>
                        <a:cxn ang="0">
                          <a:pos x="connsiteX0" y="connsiteY0"/>
                        </a:cxn>
                        <a:cxn ang="0">
                          <a:pos x="connsiteX1" y="connsiteY1"/>
                        </a:cxn>
                      </a:cxnLst>
                      <a:rect l="l" t="t" r="r" b="b"/>
                      <a:pathLst>
                        <a:path w="2275049">
                          <a:moveTo>
                            <a:pt x="0" y="0"/>
                          </a:moveTo>
                          <a:lnTo>
                            <a:pt x="2275049" y="0"/>
                          </a:lnTo>
                        </a:path>
                      </a:pathLst>
                    </a:custGeom>
                    <a:noFill/>
                    <a:ln w="19050"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grpSp>
                  <p:nvGrpSpPr>
                    <p:cNvPr id="240" name="Group 239">
                      <a:extLst>
                        <a:ext uri="{FF2B5EF4-FFF2-40B4-BE49-F238E27FC236}">
                          <a16:creationId xmlns:a16="http://schemas.microsoft.com/office/drawing/2014/main" id="{30E76039-BE9D-43B0-A970-5BC18A9B5A63}"/>
                        </a:ext>
                      </a:extLst>
                    </p:cNvPr>
                    <p:cNvGrpSpPr/>
                    <p:nvPr/>
                  </p:nvGrpSpPr>
                  <p:grpSpPr>
                    <a:xfrm>
                      <a:off x="4992963" y="2290346"/>
                      <a:ext cx="2028398" cy="59980"/>
                      <a:chOff x="4994749" y="2342140"/>
                      <a:chExt cx="2028398" cy="59980"/>
                    </a:xfrm>
                  </p:grpSpPr>
                  <p:cxnSp>
                    <p:nvCxnSpPr>
                      <p:cNvPr id="241" name="Straight Connector 240">
                        <a:extLst>
                          <a:ext uri="{FF2B5EF4-FFF2-40B4-BE49-F238E27FC236}">
                            <a16:creationId xmlns:a16="http://schemas.microsoft.com/office/drawing/2014/main" id="{01D81A75-F5DD-4058-8A65-5104A1A0F7D2}"/>
                          </a:ext>
                        </a:extLst>
                      </p:cNvPr>
                      <p:cNvCxnSpPr/>
                      <p:nvPr/>
                    </p:nvCxnSpPr>
                    <p:spPr>
                      <a:xfrm rot="10800000">
                        <a:off x="6616037" y="2342140"/>
                        <a:ext cx="0" cy="5998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2" name="Straight Connector 241">
                        <a:extLst>
                          <a:ext uri="{FF2B5EF4-FFF2-40B4-BE49-F238E27FC236}">
                            <a16:creationId xmlns:a16="http://schemas.microsoft.com/office/drawing/2014/main" id="{C1B11EA3-1C75-40A5-ADE9-0A7CE0CAEE70}"/>
                          </a:ext>
                        </a:extLst>
                      </p:cNvPr>
                      <p:cNvCxnSpPr/>
                      <p:nvPr/>
                    </p:nvCxnSpPr>
                    <p:spPr>
                      <a:xfrm rot="10800000">
                        <a:off x="5805393" y="2342140"/>
                        <a:ext cx="0" cy="5998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3" name="Straight Connector 242">
                        <a:extLst>
                          <a:ext uri="{FF2B5EF4-FFF2-40B4-BE49-F238E27FC236}">
                            <a16:creationId xmlns:a16="http://schemas.microsoft.com/office/drawing/2014/main" id="{3832DB12-8A97-4F0A-830D-48383711DC5A}"/>
                          </a:ext>
                        </a:extLst>
                      </p:cNvPr>
                      <p:cNvCxnSpPr/>
                      <p:nvPr/>
                    </p:nvCxnSpPr>
                    <p:spPr>
                      <a:xfrm rot="10800000">
                        <a:off x="5400071" y="2342140"/>
                        <a:ext cx="0" cy="5998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4" name="Straight Connector 243">
                        <a:extLst>
                          <a:ext uri="{FF2B5EF4-FFF2-40B4-BE49-F238E27FC236}">
                            <a16:creationId xmlns:a16="http://schemas.microsoft.com/office/drawing/2014/main" id="{2A99ED1C-1303-4AE3-9F34-52295AA61510}"/>
                          </a:ext>
                        </a:extLst>
                      </p:cNvPr>
                      <p:cNvCxnSpPr/>
                      <p:nvPr/>
                    </p:nvCxnSpPr>
                    <p:spPr>
                      <a:xfrm rot="10800000">
                        <a:off x="4994749" y="2342140"/>
                        <a:ext cx="0" cy="5998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5" name="Straight Connector 244">
                        <a:extLst>
                          <a:ext uri="{FF2B5EF4-FFF2-40B4-BE49-F238E27FC236}">
                            <a16:creationId xmlns:a16="http://schemas.microsoft.com/office/drawing/2014/main" id="{FB082354-30AA-494C-8970-385BC671C8C7}"/>
                          </a:ext>
                        </a:extLst>
                      </p:cNvPr>
                      <p:cNvCxnSpPr>
                        <a:cxnSpLocks/>
                      </p:cNvCxnSpPr>
                      <p:nvPr/>
                    </p:nvCxnSpPr>
                    <p:spPr>
                      <a:xfrm rot="10800000">
                        <a:off x="7023147" y="2342140"/>
                        <a:ext cx="0" cy="5998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6" name="Straight Connector 245">
                        <a:extLst>
                          <a:ext uri="{FF2B5EF4-FFF2-40B4-BE49-F238E27FC236}">
                            <a16:creationId xmlns:a16="http://schemas.microsoft.com/office/drawing/2014/main" id="{4EAD3144-A64C-41D9-BB2A-1ED1001821E0}"/>
                          </a:ext>
                        </a:extLst>
                      </p:cNvPr>
                      <p:cNvCxnSpPr/>
                      <p:nvPr/>
                    </p:nvCxnSpPr>
                    <p:spPr>
                      <a:xfrm rot="10800000">
                        <a:off x="6210715" y="2342140"/>
                        <a:ext cx="0" cy="5998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228" name="Group 227">
                    <a:extLst>
                      <a:ext uri="{FF2B5EF4-FFF2-40B4-BE49-F238E27FC236}">
                        <a16:creationId xmlns:a16="http://schemas.microsoft.com/office/drawing/2014/main" id="{B1EB84E2-B25A-4B4A-9169-FB2817EAA0CE}"/>
                      </a:ext>
                    </a:extLst>
                  </p:cNvPr>
                  <p:cNvGrpSpPr/>
                  <p:nvPr/>
                </p:nvGrpSpPr>
                <p:grpSpPr>
                  <a:xfrm>
                    <a:off x="582731" y="1660936"/>
                    <a:ext cx="2335717" cy="228416"/>
                    <a:chOff x="582731" y="1660936"/>
                    <a:chExt cx="2335717" cy="228416"/>
                  </a:xfrm>
                </p:grpSpPr>
                <p:sp>
                  <p:nvSpPr>
                    <p:cNvPr id="233" name="TextBox 232">
                      <a:extLst>
                        <a:ext uri="{FF2B5EF4-FFF2-40B4-BE49-F238E27FC236}">
                          <a16:creationId xmlns:a16="http://schemas.microsoft.com/office/drawing/2014/main" id="{7AA7E7F8-BD68-4F6E-A270-6C994BD96893}"/>
                        </a:ext>
                      </a:extLst>
                    </p:cNvPr>
                    <p:cNvSpPr txBox="1"/>
                    <p:nvPr/>
                  </p:nvSpPr>
                  <p:spPr>
                    <a:xfrm>
                      <a:off x="1805142" y="1660936"/>
                      <a:ext cx="338555" cy="228416"/>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-2</a:t>
                      </a:r>
                    </a:p>
                  </p:txBody>
                </p:sp>
                <p:sp>
                  <p:nvSpPr>
                    <p:cNvPr id="234" name="TextBox 233">
                      <a:extLst>
                        <a:ext uri="{FF2B5EF4-FFF2-40B4-BE49-F238E27FC236}">
                          <a16:creationId xmlns:a16="http://schemas.microsoft.com/office/drawing/2014/main" id="{A3199499-AE41-4944-A6AA-D8B5413467D8}"/>
                        </a:ext>
                      </a:extLst>
                    </p:cNvPr>
                    <p:cNvSpPr txBox="1"/>
                    <p:nvPr/>
                  </p:nvSpPr>
                  <p:spPr>
                    <a:xfrm>
                      <a:off x="2240343" y="1660936"/>
                      <a:ext cx="271228" cy="228416"/>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0</a:t>
                      </a:r>
                    </a:p>
                  </p:txBody>
                </p:sp>
                <p:sp>
                  <p:nvSpPr>
                    <p:cNvPr id="235" name="TextBox 234">
                      <a:extLst>
                        <a:ext uri="{FF2B5EF4-FFF2-40B4-BE49-F238E27FC236}">
                          <a16:creationId xmlns:a16="http://schemas.microsoft.com/office/drawing/2014/main" id="{CCE8E527-9AA3-4544-8A13-D19C8CAC825F}"/>
                        </a:ext>
                      </a:extLst>
                    </p:cNvPr>
                    <p:cNvSpPr txBox="1"/>
                    <p:nvPr/>
                  </p:nvSpPr>
                  <p:spPr>
                    <a:xfrm>
                      <a:off x="2653632" y="1660936"/>
                      <a:ext cx="264816" cy="228416"/>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2</a:t>
                      </a:r>
                    </a:p>
                  </p:txBody>
                </p:sp>
                <p:sp>
                  <p:nvSpPr>
                    <p:cNvPr id="236" name="TextBox 235">
                      <a:extLst>
                        <a:ext uri="{FF2B5EF4-FFF2-40B4-BE49-F238E27FC236}">
                          <a16:creationId xmlns:a16="http://schemas.microsoft.com/office/drawing/2014/main" id="{F8791EC4-E796-447B-BDAE-AD1EB26B26E1}"/>
                        </a:ext>
                      </a:extLst>
                    </p:cNvPr>
                    <p:cNvSpPr txBox="1"/>
                    <p:nvPr/>
                  </p:nvSpPr>
                  <p:spPr>
                    <a:xfrm>
                      <a:off x="989398" y="1660936"/>
                      <a:ext cx="346570" cy="228416"/>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-6</a:t>
                      </a:r>
                    </a:p>
                  </p:txBody>
                </p:sp>
                <p:sp>
                  <p:nvSpPr>
                    <p:cNvPr id="237" name="TextBox 236">
                      <a:extLst>
                        <a:ext uri="{FF2B5EF4-FFF2-40B4-BE49-F238E27FC236}">
                          <a16:creationId xmlns:a16="http://schemas.microsoft.com/office/drawing/2014/main" id="{145E38D5-2E45-4E2F-B736-E21AEFF097F3}"/>
                        </a:ext>
                      </a:extLst>
                    </p:cNvPr>
                    <p:cNvSpPr txBox="1"/>
                    <p:nvPr/>
                  </p:nvSpPr>
                  <p:spPr>
                    <a:xfrm>
                      <a:off x="582731" y="1660936"/>
                      <a:ext cx="346570" cy="228416"/>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-8</a:t>
                      </a:r>
                    </a:p>
                  </p:txBody>
                </p:sp>
                <p:sp>
                  <p:nvSpPr>
                    <p:cNvPr id="238" name="TextBox 237">
                      <a:extLst>
                        <a:ext uri="{FF2B5EF4-FFF2-40B4-BE49-F238E27FC236}">
                          <a16:creationId xmlns:a16="http://schemas.microsoft.com/office/drawing/2014/main" id="{83323E71-9078-4172-8695-F6CE668C4DB9}"/>
                        </a:ext>
                      </a:extLst>
                    </p:cNvPr>
                    <p:cNvSpPr txBox="1"/>
                    <p:nvPr/>
                  </p:nvSpPr>
                  <p:spPr>
                    <a:xfrm>
                      <a:off x="1395157" y="1660936"/>
                      <a:ext cx="344967" cy="228416"/>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-4</a:t>
                      </a:r>
                    </a:p>
                  </p:txBody>
                </p:sp>
              </p:grpSp>
              <p:grpSp>
                <p:nvGrpSpPr>
                  <p:cNvPr id="229" name="Group 228">
                    <a:extLst>
                      <a:ext uri="{FF2B5EF4-FFF2-40B4-BE49-F238E27FC236}">
                        <a16:creationId xmlns:a16="http://schemas.microsoft.com/office/drawing/2014/main" id="{4050DDDE-3779-4A6D-A27E-B1D7E02493C9}"/>
                      </a:ext>
                    </a:extLst>
                  </p:cNvPr>
                  <p:cNvGrpSpPr/>
                  <p:nvPr/>
                </p:nvGrpSpPr>
                <p:grpSpPr>
                  <a:xfrm>
                    <a:off x="2354147" y="4083664"/>
                    <a:ext cx="75453" cy="233092"/>
                    <a:chOff x="5710728" y="4889374"/>
                    <a:chExt cx="372971" cy="233092"/>
                  </a:xfrm>
                </p:grpSpPr>
                <p:sp>
                  <p:nvSpPr>
                    <p:cNvPr id="231" name="Rectangle 230">
                      <a:extLst>
                        <a:ext uri="{FF2B5EF4-FFF2-40B4-BE49-F238E27FC236}">
                          <a16:creationId xmlns:a16="http://schemas.microsoft.com/office/drawing/2014/main" id="{5E4A67CD-E323-4675-B312-4A647A6FE1FD}"/>
                        </a:ext>
                      </a:extLst>
                    </p:cNvPr>
                    <p:cNvSpPr/>
                    <p:nvPr/>
                  </p:nvSpPr>
                  <p:spPr>
                    <a:xfrm>
                      <a:off x="5805724" y="5005445"/>
                      <a:ext cx="277975" cy="1170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Poppins Light"/>
                        <a:ea typeface="+mn-ea"/>
                        <a:cs typeface="+mn-cs"/>
                      </a:endParaRPr>
                    </a:p>
                  </p:txBody>
                </p:sp>
                <p:sp>
                  <p:nvSpPr>
                    <p:cNvPr id="232" name="Rectangle 231">
                      <a:extLst>
                        <a:ext uri="{FF2B5EF4-FFF2-40B4-BE49-F238E27FC236}">
                          <a16:creationId xmlns:a16="http://schemas.microsoft.com/office/drawing/2014/main" id="{B8648B88-E32B-429F-AA51-57306F3F0F22}"/>
                        </a:ext>
                      </a:extLst>
                    </p:cNvPr>
                    <p:cNvSpPr/>
                    <p:nvPr/>
                  </p:nvSpPr>
                  <p:spPr>
                    <a:xfrm flipH="1">
                      <a:off x="5710728" y="4889374"/>
                      <a:ext cx="88976" cy="1170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Poppins Light"/>
                        <a:ea typeface="+mn-ea"/>
                        <a:cs typeface="+mn-cs"/>
                      </a:endParaRPr>
                    </a:p>
                  </p:txBody>
                </p:sp>
              </p:grpSp>
              <p:cxnSp>
                <p:nvCxnSpPr>
                  <p:cNvPr id="230" name="Straight Connector 229">
                    <a:extLst>
                      <a:ext uri="{FF2B5EF4-FFF2-40B4-BE49-F238E27FC236}">
                        <a16:creationId xmlns:a16="http://schemas.microsoft.com/office/drawing/2014/main" id="{F0032E78-172E-40B2-9792-B4A6610EE661}"/>
                      </a:ext>
                    </a:extLst>
                  </p:cNvPr>
                  <p:cNvCxnSpPr>
                    <a:cxnSpLocks/>
                  </p:cNvCxnSpPr>
                  <p:nvPr/>
                </p:nvCxnSpPr>
                <p:spPr>
                  <a:xfrm>
                    <a:off x="2375171" y="1908856"/>
                    <a:ext cx="0" cy="289405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55" name="Group 154">
                  <a:extLst>
                    <a:ext uri="{FF2B5EF4-FFF2-40B4-BE49-F238E27FC236}">
                      <a16:creationId xmlns:a16="http://schemas.microsoft.com/office/drawing/2014/main" id="{14B020EF-BF97-49A8-9623-134D83100B98}"/>
                    </a:ext>
                  </a:extLst>
                </p:cNvPr>
                <p:cNvGrpSpPr/>
                <p:nvPr/>
              </p:nvGrpSpPr>
              <p:grpSpPr>
                <a:xfrm>
                  <a:off x="2731391" y="2042352"/>
                  <a:ext cx="1684286" cy="2766348"/>
                  <a:chOff x="2731391" y="2042352"/>
                  <a:chExt cx="1684286" cy="2766348"/>
                </a:xfrm>
              </p:grpSpPr>
              <p:grpSp>
                <p:nvGrpSpPr>
                  <p:cNvPr id="208" name="Group 207">
                    <a:extLst>
                      <a:ext uri="{FF2B5EF4-FFF2-40B4-BE49-F238E27FC236}">
                        <a16:creationId xmlns:a16="http://schemas.microsoft.com/office/drawing/2014/main" id="{FE26364C-1279-4202-A4BA-74D8A5F28AB9}"/>
                      </a:ext>
                    </a:extLst>
                  </p:cNvPr>
                  <p:cNvGrpSpPr/>
                  <p:nvPr/>
                </p:nvGrpSpPr>
                <p:grpSpPr>
                  <a:xfrm rot="10800000">
                    <a:off x="2749014" y="2042352"/>
                    <a:ext cx="1666663" cy="2766348"/>
                    <a:chOff x="642216" y="2928581"/>
                    <a:chExt cx="2380392" cy="2608738"/>
                  </a:xfrm>
                </p:grpSpPr>
                <p:sp>
                  <p:nvSpPr>
                    <p:cNvPr id="216" name="Round Same Side Corner Rectangle 218">
                      <a:extLst>
                        <a:ext uri="{FF2B5EF4-FFF2-40B4-BE49-F238E27FC236}">
                          <a16:creationId xmlns:a16="http://schemas.microsoft.com/office/drawing/2014/main" id="{070850B3-EBD6-461D-A576-543352539E3F}"/>
                        </a:ext>
                      </a:extLst>
                    </p:cNvPr>
                    <p:cNvSpPr/>
                    <p:nvPr/>
                  </p:nvSpPr>
                  <p:spPr>
                    <a:xfrm rot="5400000" flipV="1">
                      <a:off x="528041" y="3042756"/>
                      <a:ext cx="2608738" cy="2380388"/>
                    </a:xfrm>
                    <a:prstGeom prst="round2SameRect">
                      <a:avLst>
                        <a:gd name="adj1" fmla="val 6061"/>
                        <a:gd name="adj2" fmla="val 0"/>
                      </a:avLst>
                    </a:prstGeom>
                    <a:solidFill>
                      <a:srgbClr val="D5DE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217" name="Rectangle 216">
                      <a:extLst>
                        <a:ext uri="{FF2B5EF4-FFF2-40B4-BE49-F238E27FC236}">
                          <a16:creationId xmlns:a16="http://schemas.microsoft.com/office/drawing/2014/main" id="{D10C66B1-8ACA-4C15-9B19-D6D60F3CA2B4}"/>
                        </a:ext>
                      </a:extLst>
                    </p:cNvPr>
                    <p:cNvSpPr/>
                    <p:nvPr/>
                  </p:nvSpPr>
                  <p:spPr>
                    <a:xfrm>
                      <a:off x="642216" y="3314048"/>
                      <a:ext cx="2380389" cy="370043"/>
                    </a:xfrm>
                    <a:prstGeom prst="rect">
                      <a:avLst/>
                    </a:prstGeom>
                    <a:solidFill>
                      <a:srgbClr val="EBEF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218" name="Rectangle 217">
                      <a:extLst>
                        <a:ext uri="{FF2B5EF4-FFF2-40B4-BE49-F238E27FC236}">
                          <a16:creationId xmlns:a16="http://schemas.microsoft.com/office/drawing/2014/main" id="{B1B0B3E3-9C60-4BE2-8813-71D6F99D3E17}"/>
                        </a:ext>
                      </a:extLst>
                    </p:cNvPr>
                    <p:cNvSpPr/>
                    <p:nvPr/>
                  </p:nvSpPr>
                  <p:spPr>
                    <a:xfrm>
                      <a:off x="642216" y="4060771"/>
                      <a:ext cx="2380389" cy="370043"/>
                    </a:xfrm>
                    <a:prstGeom prst="rect">
                      <a:avLst/>
                    </a:prstGeom>
                    <a:solidFill>
                      <a:srgbClr val="EBEF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219" name="Rectangle 218">
                      <a:extLst>
                        <a:ext uri="{FF2B5EF4-FFF2-40B4-BE49-F238E27FC236}">
                          <a16:creationId xmlns:a16="http://schemas.microsoft.com/office/drawing/2014/main" id="{8C0DFEB9-56DB-465B-BC63-57FF1918BCB0}"/>
                        </a:ext>
                      </a:extLst>
                    </p:cNvPr>
                    <p:cNvSpPr/>
                    <p:nvPr/>
                  </p:nvSpPr>
                  <p:spPr>
                    <a:xfrm>
                      <a:off x="642219" y="4808728"/>
                      <a:ext cx="2380389" cy="368390"/>
                    </a:xfrm>
                    <a:prstGeom prst="rect">
                      <a:avLst/>
                    </a:prstGeom>
                    <a:solidFill>
                      <a:srgbClr val="EBEF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sp>
                <p:nvSpPr>
                  <p:cNvPr id="209" name="TextBox 208">
                    <a:extLst>
                      <a:ext uri="{FF2B5EF4-FFF2-40B4-BE49-F238E27FC236}">
                        <a16:creationId xmlns:a16="http://schemas.microsoft.com/office/drawing/2014/main" id="{50A137DD-76E5-4AA8-B43C-B9BE15D98B00}"/>
                      </a:ext>
                    </a:extLst>
                  </p:cNvPr>
                  <p:cNvSpPr txBox="1"/>
                  <p:nvPr/>
                </p:nvSpPr>
                <p:spPr>
                  <a:xfrm>
                    <a:off x="2731391" y="2108258"/>
                    <a:ext cx="1657185" cy="240230"/>
                  </a:xfrm>
                  <a:prstGeom prst="rect">
                    <a:avLst/>
                  </a:prstGeom>
                  <a:noFill/>
                </p:spPr>
                <p:txBody>
                  <a:bodyPr wrap="square" rtlCol="0" anchor="ctr">
                    <a:spAutoFit/>
                  </a:bodyPr>
                  <a:lstStyle/>
                  <a:p>
                    <a:pPr marL="0" marR="0" lvl="0" indent="0" algn="l" defTabSz="914400" rtl="0" eaLnBrk="1" fontAlgn="auto" latinLnBrk="0" hangingPunct="1">
                      <a:lnSpc>
                        <a:spcPct val="99000"/>
                      </a:lnSpc>
                      <a:spcBef>
                        <a:spcPts val="0"/>
                      </a:spcBef>
                      <a:spcAft>
                        <a:spcPts val="1800"/>
                      </a:spcAft>
                      <a:buClrTx/>
                      <a:buSzTx/>
                      <a:buFontTx/>
                      <a:buNone/>
                      <a:tabLst/>
                      <a:defRPr/>
                    </a:pPr>
                    <a:r>
                      <a:rPr kumimoji="0" lang="en-GB" sz="1200" b="1" i="0" u="none" strike="noStrike" kern="1200" cap="none" spc="0" normalizeH="0" baseline="0" noProof="0" dirty="0">
                        <a:ln>
                          <a:noFill/>
                        </a:ln>
                        <a:solidFill>
                          <a:srgbClr val="272727"/>
                        </a:solidFill>
                        <a:effectLst/>
                        <a:uLnTx/>
                        <a:uFillTx/>
                        <a:latin typeface="Poppins Light"/>
                        <a:ea typeface="+mn-ea"/>
                        <a:cs typeface="+mn-cs"/>
                      </a:rPr>
                      <a:t>Body weight (kg)</a:t>
                    </a:r>
                  </a:p>
                </p:txBody>
              </p:sp>
              <p:sp>
                <p:nvSpPr>
                  <p:cNvPr id="210" name="TextBox 209">
                    <a:extLst>
                      <a:ext uri="{FF2B5EF4-FFF2-40B4-BE49-F238E27FC236}">
                        <a16:creationId xmlns:a16="http://schemas.microsoft.com/office/drawing/2014/main" id="{C4588716-1B7A-4C4D-AB8E-7DC5ACB260AA}"/>
                      </a:ext>
                    </a:extLst>
                  </p:cNvPr>
                  <p:cNvSpPr txBox="1"/>
                  <p:nvPr/>
                </p:nvSpPr>
                <p:spPr>
                  <a:xfrm>
                    <a:off x="2731391" y="3989083"/>
                    <a:ext cx="1657185" cy="399841"/>
                  </a:xfrm>
                  <a:prstGeom prst="rect">
                    <a:avLst/>
                  </a:prstGeom>
                  <a:noFill/>
                </p:spPr>
                <p:txBody>
                  <a:bodyPr wrap="square" rtlCol="0" anchor="ctr">
                    <a:spAutoFit/>
                  </a:bodyPr>
                  <a:lstStyle/>
                  <a:p>
                    <a:pPr marL="0" marR="0" lvl="0" indent="0" algn="l" defTabSz="914400" rtl="0" eaLnBrk="1" fontAlgn="auto" latinLnBrk="0" hangingPunct="1">
                      <a:lnSpc>
                        <a:spcPct val="99000"/>
                      </a:lnSpc>
                      <a:spcBef>
                        <a:spcPts val="0"/>
                      </a:spcBef>
                      <a:spcAft>
                        <a:spcPts val="1800"/>
                      </a:spcAft>
                      <a:buClrTx/>
                      <a:buSzTx/>
                      <a:buFontTx/>
                      <a:buNone/>
                      <a:tabLst/>
                      <a:defRPr/>
                    </a:pPr>
                    <a:r>
                      <a:rPr kumimoji="0" lang="en-GB" sz="1200" b="1" i="0" u="none" strike="noStrike" kern="1200" cap="none" spc="0" normalizeH="0" baseline="0" noProof="0" dirty="0">
                        <a:ln>
                          <a:noFill/>
                        </a:ln>
                        <a:solidFill>
                          <a:srgbClr val="272727"/>
                        </a:solidFill>
                        <a:effectLst/>
                        <a:uLnTx/>
                        <a:uFillTx/>
                        <a:latin typeface="Poppins Light"/>
                        <a:ea typeface="+mn-ea"/>
                        <a:cs typeface="+mn-cs"/>
                      </a:rPr>
                      <a:t>Arm muscle mass (kg)</a:t>
                    </a:r>
                  </a:p>
                </p:txBody>
              </p:sp>
              <p:sp>
                <p:nvSpPr>
                  <p:cNvPr id="211" name="TextBox 210">
                    <a:extLst>
                      <a:ext uri="{FF2B5EF4-FFF2-40B4-BE49-F238E27FC236}">
                        <a16:creationId xmlns:a16="http://schemas.microsoft.com/office/drawing/2014/main" id="{1F1ECA25-3D06-4FA4-A52B-42C61AEDCD67}"/>
                      </a:ext>
                    </a:extLst>
                  </p:cNvPr>
                  <p:cNvSpPr txBox="1"/>
                  <p:nvPr/>
                </p:nvSpPr>
                <p:spPr>
                  <a:xfrm>
                    <a:off x="2731391" y="2414928"/>
                    <a:ext cx="1657185" cy="399841"/>
                  </a:xfrm>
                  <a:prstGeom prst="rect">
                    <a:avLst/>
                  </a:prstGeom>
                  <a:noFill/>
                </p:spPr>
                <p:txBody>
                  <a:bodyPr wrap="square" rtlCol="0" anchor="ctr">
                    <a:spAutoFit/>
                  </a:bodyPr>
                  <a:lstStyle/>
                  <a:p>
                    <a:pPr marL="0" marR="0" lvl="0" indent="0" algn="l" defTabSz="914400" rtl="0" eaLnBrk="1" fontAlgn="auto" latinLnBrk="0" hangingPunct="1">
                      <a:lnSpc>
                        <a:spcPct val="99000"/>
                      </a:lnSpc>
                      <a:spcBef>
                        <a:spcPts val="0"/>
                      </a:spcBef>
                      <a:spcAft>
                        <a:spcPts val="1800"/>
                      </a:spcAft>
                      <a:buClrTx/>
                      <a:buSzTx/>
                      <a:buFontTx/>
                      <a:buNone/>
                      <a:tabLst/>
                      <a:defRPr/>
                    </a:pPr>
                    <a:r>
                      <a:rPr kumimoji="0" lang="en-GB" sz="1200" b="1" i="0" u="none" strike="noStrike" kern="1200" cap="none" spc="-50" normalizeH="0" baseline="0" noProof="0" dirty="0">
                        <a:ln>
                          <a:noFill/>
                        </a:ln>
                        <a:solidFill>
                          <a:srgbClr val="272727"/>
                        </a:solidFill>
                        <a:effectLst/>
                        <a:uLnTx/>
                        <a:uFillTx/>
                        <a:latin typeface="Poppins Light"/>
                        <a:ea typeface="+mn-ea"/>
                        <a:cs typeface="+mn-cs"/>
                      </a:rPr>
                      <a:t>Waist circumference (cm)</a:t>
                    </a:r>
                  </a:p>
                </p:txBody>
              </p:sp>
              <p:sp>
                <p:nvSpPr>
                  <p:cNvPr id="212" name="TextBox 211">
                    <a:extLst>
                      <a:ext uri="{FF2B5EF4-FFF2-40B4-BE49-F238E27FC236}">
                        <a16:creationId xmlns:a16="http://schemas.microsoft.com/office/drawing/2014/main" id="{C1B68F11-272D-4ECE-BD57-EA477186AB6A}"/>
                      </a:ext>
                    </a:extLst>
                  </p:cNvPr>
                  <p:cNvSpPr txBox="1"/>
                  <p:nvPr/>
                </p:nvSpPr>
                <p:spPr>
                  <a:xfrm>
                    <a:off x="2731391" y="2808467"/>
                    <a:ext cx="1657185" cy="399841"/>
                  </a:xfrm>
                  <a:prstGeom prst="rect">
                    <a:avLst/>
                  </a:prstGeom>
                  <a:noFill/>
                </p:spPr>
                <p:txBody>
                  <a:bodyPr wrap="square" rtlCol="0" anchor="ctr">
                    <a:spAutoFit/>
                  </a:bodyPr>
                  <a:lstStyle/>
                  <a:p>
                    <a:pPr marL="0" marR="0" lvl="0" indent="0" algn="l" defTabSz="914400" rtl="0" eaLnBrk="1" fontAlgn="auto" latinLnBrk="0" hangingPunct="1">
                      <a:lnSpc>
                        <a:spcPct val="99000"/>
                      </a:lnSpc>
                      <a:spcBef>
                        <a:spcPts val="0"/>
                      </a:spcBef>
                      <a:spcAft>
                        <a:spcPts val="1800"/>
                      </a:spcAft>
                      <a:buClrTx/>
                      <a:buSzTx/>
                      <a:buFontTx/>
                      <a:buNone/>
                      <a:tabLst/>
                      <a:defRPr/>
                    </a:pPr>
                    <a:r>
                      <a:rPr kumimoji="0" lang="en-GB" sz="1200" b="1" i="0" u="none" strike="noStrike" kern="1200" cap="none" spc="0" normalizeH="0" baseline="0" noProof="0" dirty="0">
                        <a:ln>
                          <a:noFill/>
                        </a:ln>
                        <a:solidFill>
                          <a:srgbClr val="272727"/>
                        </a:solidFill>
                        <a:effectLst/>
                        <a:uLnTx/>
                        <a:uFillTx/>
                        <a:latin typeface="Poppins Light"/>
                        <a:ea typeface="+mn-ea"/>
                        <a:cs typeface="+mn-cs"/>
                      </a:rPr>
                      <a:t>Total muscle mass (kg)</a:t>
                    </a:r>
                  </a:p>
                </p:txBody>
              </p:sp>
              <p:sp>
                <p:nvSpPr>
                  <p:cNvPr id="213" name="TextBox 212">
                    <a:extLst>
                      <a:ext uri="{FF2B5EF4-FFF2-40B4-BE49-F238E27FC236}">
                        <a16:creationId xmlns:a16="http://schemas.microsoft.com/office/drawing/2014/main" id="{34E169EE-C6E5-4FA4-B080-34CC43C9846C}"/>
                      </a:ext>
                    </a:extLst>
                  </p:cNvPr>
                  <p:cNvSpPr txBox="1"/>
                  <p:nvPr/>
                </p:nvSpPr>
                <p:spPr>
                  <a:xfrm>
                    <a:off x="2731391" y="3281810"/>
                    <a:ext cx="1657185" cy="240230"/>
                  </a:xfrm>
                  <a:prstGeom prst="rect">
                    <a:avLst/>
                  </a:prstGeom>
                  <a:noFill/>
                </p:spPr>
                <p:txBody>
                  <a:bodyPr wrap="square" rtlCol="0" anchor="ctr">
                    <a:spAutoFit/>
                  </a:bodyPr>
                  <a:lstStyle/>
                  <a:p>
                    <a:pPr marL="0" marR="0" lvl="0" indent="0" algn="l" defTabSz="914400" rtl="0" eaLnBrk="1" fontAlgn="auto" latinLnBrk="0" hangingPunct="1">
                      <a:lnSpc>
                        <a:spcPct val="99000"/>
                      </a:lnSpc>
                      <a:spcBef>
                        <a:spcPts val="0"/>
                      </a:spcBef>
                      <a:spcAft>
                        <a:spcPts val="1800"/>
                      </a:spcAft>
                      <a:buClrTx/>
                      <a:buSzTx/>
                      <a:buFontTx/>
                      <a:buNone/>
                      <a:tabLst/>
                      <a:defRPr/>
                    </a:pPr>
                    <a:r>
                      <a:rPr kumimoji="0" lang="en-GB" sz="1200" b="1" i="0" u="none" strike="noStrike" kern="1200" cap="none" spc="0" normalizeH="0" baseline="0" noProof="0" dirty="0">
                        <a:ln>
                          <a:noFill/>
                        </a:ln>
                        <a:solidFill>
                          <a:srgbClr val="272727"/>
                        </a:solidFill>
                        <a:effectLst/>
                        <a:uLnTx/>
                        <a:uFillTx/>
                        <a:latin typeface="Poppins Light"/>
                        <a:ea typeface="+mn-ea"/>
                        <a:cs typeface="+mn-cs"/>
                      </a:rPr>
                      <a:t>Total fat mass (kg)</a:t>
                    </a:r>
                  </a:p>
                </p:txBody>
              </p:sp>
              <p:sp>
                <p:nvSpPr>
                  <p:cNvPr id="214" name="TextBox 213">
                    <a:extLst>
                      <a:ext uri="{FF2B5EF4-FFF2-40B4-BE49-F238E27FC236}">
                        <a16:creationId xmlns:a16="http://schemas.microsoft.com/office/drawing/2014/main" id="{06A2BC83-4C95-4C02-8704-3C189EC54B0C}"/>
                      </a:ext>
                    </a:extLst>
                  </p:cNvPr>
                  <p:cNvSpPr txBox="1"/>
                  <p:nvPr/>
                </p:nvSpPr>
                <p:spPr>
                  <a:xfrm>
                    <a:off x="2731391" y="3675350"/>
                    <a:ext cx="1657185" cy="240230"/>
                  </a:xfrm>
                  <a:prstGeom prst="rect">
                    <a:avLst/>
                  </a:prstGeom>
                  <a:noFill/>
                </p:spPr>
                <p:txBody>
                  <a:bodyPr wrap="square" rtlCol="0" anchor="ctr">
                    <a:spAutoFit/>
                  </a:bodyPr>
                  <a:lstStyle/>
                  <a:p>
                    <a:pPr marL="0" marR="0" lvl="0" indent="0" algn="l" defTabSz="914400" rtl="0" eaLnBrk="1" fontAlgn="auto" latinLnBrk="0" hangingPunct="1">
                      <a:lnSpc>
                        <a:spcPct val="99000"/>
                      </a:lnSpc>
                      <a:spcBef>
                        <a:spcPts val="0"/>
                      </a:spcBef>
                      <a:spcAft>
                        <a:spcPts val="1800"/>
                      </a:spcAft>
                      <a:buClrTx/>
                      <a:buSzTx/>
                      <a:buFontTx/>
                      <a:buNone/>
                      <a:tabLst/>
                      <a:defRPr/>
                    </a:pPr>
                    <a:r>
                      <a:rPr kumimoji="0" lang="en-GB" sz="1200" b="1" i="0" u="none" strike="noStrike" kern="1200" cap="none" spc="0" normalizeH="0" baseline="0" noProof="0" dirty="0">
                        <a:ln>
                          <a:noFill/>
                        </a:ln>
                        <a:solidFill>
                          <a:srgbClr val="272727"/>
                        </a:solidFill>
                        <a:effectLst/>
                        <a:uLnTx/>
                        <a:uFillTx/>
                        <a:latin typeface="Poppins Light"/>
                        <a:ea typeface="+mn-ea"/>
                        <a:cs typeface="+mn-cs"/>
                      </a:rPr>
                      <a:t>Abdominal fat (%)</a:t>
                    </a:r>
                  </a:p>
                </p:txBody>
              </p:sp>
              <p:sp>
                <p:nvSpPr>
                  <p:cNvPr id="215" name="TextBox 214">
                    <a:extLst>
                      <a:ext uri="{FF2B5EF4-FFF2-40B4-BE49-F238E27FC236}">
                        <a16:creationId xmlns:a16="http://schemas.microsoft.com/office/drawing/2014/main" id="{80ED8D08-687E-435A-9145-487FA8B10868}"/>
                      </a:ext>
                    </a:extLst>
                  </p:cNvPr>
                  <p:cNvSpPr txBox="1"/>
                  <p:nvPr/>
                </p:nvSpPr>
                <p:spPr>
                  <a:xfrm>
                    <a:off x="2731391" y="4462428"/>
                    <a:ext cx="1657185" cy="240230"/>
                  </a:xfrm>
                  <a:prstGeom prst="rect">
                    <a:avLst/>
                  </a:prstGeom>
                  <a:noFill/>
                </p:spPr>
                <p:txBody>
                  <a:bodyPr wrap="square" rtlCol="0" anchor="ctr">
                    <a:spAutoFit/>
                  </a:bodyPr>
                  <a:lstStyle/>
                  <a:p>
                    <a:pPr marL="0" marR="0" lvl="0" indent="0" algn="l" defTabSz="914400" rtl="0" eaLnBrk="1" fontAlgn="auto" latinLnBrk="0" hangingPunct="1">
                      <a:lnSpc>
                        <a:spcPct val="99000"/>
                      </a:lnSpc>
                      <a:spcBef>
                        <a:spcPts val="0"/>
                      </a:spcBef>
                      <a:spcAft>
                        <a:spcPts val="1800"/>
                      </a:spcAft>
                      <a:buClrTx/>
                      <a:buSzTx/>
                      <a:buFontTx/>
                      <a:buNone/>
                      <a:tabLst/>
                      <a:defRPr/>
                    </a:pPr>
                    <a:r>
                      <a:rPr kumimoji="0" lang="en-GB" sz="1200" b="1" i="0" u="none" strike="noStrike" kern="1200" cap="none" spc="0" normalizeH="0" baseline="0" noProof="0" dirty="0">
                        <a:ln>
                          <a:noFill/>
                        </a:ln>
                        <a:solidFill>
                          <a:srgbClr val="272727"/>
                        </a:solidFill>
                        <a:effectLst/>
                        <a:uLnTx/>
                        <a:uFillTx/>
                        <a:latin typeface="Poppins Light"/>
                        <a:ea typeface="+mn-ea"/>
                        <a:cs typeface="+mn-cs"/>
                      </a:rPr>
                      <a:t>Grip strength (kg)</a:t>
                    </a:r>
                  </a:p>
                </p:txBody>
              </p:sp>
            </p:grpSp>
            <p:grpSp>
              <p:nvGrpSpPr>
                <p:cNvPr id="156" name="Group 155">
                  <a:extLst>
                    <a:ext uri="{FF2B5EF4-FFF2-40B4-BE49-F238E27FC236}">
                      <a16:creationId xmlns:a16="http://schemas.microsoft.com/office/drawing/2014/main" id="{400CD192-178B-47A3-B16F-46BADBB5279C}"/>
                    </a:ext>
                  </a:extLst>
                </p:cNvPr>
                <p:cNvGrpSpPr/>
                <p:nvPr/>
              </p:nvGrpSpPr>
              <p:grpSpPr>
                <a:xfrm>
                  <a:off x="4610583" y="1660936"/>
                  <a:ext cx="2405447" cy="3156261"/>
                  <a:chOff x="4610583" y="1660936"/>
                  <a:chExt cx="2405447" cy="3156261"/>
                </a:xfrm>
              </p:grpSpPr>
              <p:sp>
                <p:nvSpPr>
                  <p:cNvPr id="172" name="TextBox 171">
                    <a:extLst>
                      <a:ext uri="{FF2B5EF4-FFF2-40B4-BE49-F238E27FC236}">
                        <a16:creationId xmlns:a16="http://schemas.microsoft.com/office/drawing/2014/main" id="{97FB530E-AE33-4F8C-BA54-B52BC73A5604}"/>
                      </a:ext>
                    </a:extLst>
                  </p:cNvPr>
                  <p:cNvSpPr txBox="1"/>
                  <p:nvPr/>
                </p:nvSpPr>
                <p:spPr>
                  <a:xfrm>
                    <a:off x="4817234" y="4486559"/>
                    <a:ext cx="672789" cy="2418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800"/>
                      </a:spcAft>
                      <a:buClrTx/>
                      <a:buSzTx/>
                      <a:buFontTx/>
                      <a:buNone/>
                      <a:tabLst/>
                      <a:defRPr/>
                    </a:pPr>
                    <a:r>
                      <a:rPr kumimoji="0" lang="en-GB" sz="1200" b="1" i="0" u="none" strike="noStrike" kern="1200" cap="none" spc="0" normalizeH="0" baseline="0" noProof="0" dirty="0">
                        <a:ln>
                          <a:noFill/>
                        </a:ln>
                        <a:solidFill>
                          <a:srgbClr val="005294"/>
                        </a:solidFill>
                        <a:effectLst/>
                        <a:uLnTx/>
                        <a:uFillTx/>
                        <a:latin typeface="Poppins Light"/>
                        <a:ea typeface="+mn-ea"/>
                        <a:cs typeface="+mn-cs"/>
                      </a:rPr>
                      <a:t>p=0.14</a:t>
                    </a:r>
                  </a:p>
                </p:txBody>
              </p:sp>
              <p:grpSp>
                <p:nvGrpSpPr>
                  <p:cNvPr id="173" name="Group 172">
                    <a:extLst>
                      <a:ext uri="{FF2B5EF4-FFF2-40B4-BE49-F238E27FC236}">
                        <a16:creationId xmlns:a16="http://schemas.microsoft.com/office/drawing/2014/main" id="{F88A9D40-4EC5-4D21-A5D5-69F6985E5DA6}"/>
                      </a:ext>
                    </a:extLst>
                  </p:cNvPr>
                  <p:cNvGrpSpPr/>
                  <p:nvPr/>
                </p:nvGrpSpPr>
                <p:grpSpPr>
                  <a:xfrm>
                    <a:off x="5627633" y="4478413"/>
                    <a:ext cx="1090777" cy="232573"/>
                    <a:chOff x="5805725" y="4889893"/>
                    <a:chExt cx="1090777" cy="232573"/>
                  </a:xfrm>
                </p:grpSpPr>
                <p:sp>
                  <p:nvSpPr>
                    <p:cNvPr id="206" name="Rectangle 205">
                      <a:extLst>
                        <a:ext uri="{FF2B5EF4-FFF2-40B4-BE49-F238E27FC236}">
                          <a16:creationId xmlns:a16="http://schemas.microsoft.com/office/drawing/2014/main" id="{E9D95723-76E0-4D83-8C27-94434E1E1534}"/>
                        </a:ext>
                      </a:extLst>
                    </p:cNvPr>
                    <p:cNvSpPr/>
                    <p:nvPr/>
                  </p:nvSpPr>
                  <p:spPr>
                    <a:xfrm>
                      <a:off x="5805726" y="5005445"/>
                      <a:ext cx="1090776" cy="1170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Poppins Light"/>
                        <a:ea typeface="+mn-ea"/>
                        <a:cs typeface="+mn-cs"/>
                      </a:endParaRPr>
                    </a:p>
                  </p:txBody>
                </p:sp>
                <p:sp>
                  <p:nvSpPr>
                    <p:cNvPr id="207" name="Rectangle 206">
                      <a:extLst>
                        <a:ext uri="{FF2B5EF4-FFF2-40B4-BE49-F238E27FC236}">
                          <a16:creationId xmlns:a16="http://schemas.microsoft.com/office/drawing/2014/main" id="{85711FA5-7CAE-4157-8E71-B1862298C658}"/>
                        </a:ext>
                      </a:extLst>
                    </p:cNvPr>
                    <p:cNvSpPr/>
                    <p:nvPr/>
                  </p:nvSpPr>
                  <p:spPr>
                    <a:xfrm>
                      <a:off x="5805725" y="4889893"/>
                      <a:ext cx="717797" cy="1170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Poppins Light"/>
                        <a:ea typeface="+mn-ea"/>
                        <a:cs typeface="+mn-cs"/>
                      </a:endParaRPr>
                    </a:p>
                  </p:txBody>
                </p:sp>
              </p:grpSp>
              <p:grpSp>
                <p:nvGrpSpPr>
                  <p:cNvPr id="174" name="Group 173">
                    <a:extLst>
                      <a:ext uri="{FF2B5EF4-FFF2-40B4-BE49-F238E27FC236}">
                        <a16:creationId xmlns:a16="http://schemas.microsoft.com/office/drawing/2014/main" id="{E43DF829-90AE-4DB7-90FD-786AD06C8967}"/>
                      </a:ext>
                    </a:extLst>
                  </p:cNvPr>
                  <p:cNvGrpSpPr/>
                  <p:nvPr/>
                </p:nvGrpSpPr>
                <p:grpSpPr>
                  <a:xfrm>
                    <a:off x="5540084" y="4003231"/>
                    <a:ext cx="501649" cy="234680"/>
                    <a:chOff x="5718176" y="4887786"/>
                    <a:chExt cx="501649" cy="234680"/>
                  </a:xfrm>
                </p:grpSpPr>
                <p:sp>
                  <p:nvSpPr>
                    <p:cNvPr id="204" name="Rectangle 203">
                      <a:extLst>
                        <a:ext uri="{FF2B5EF4-FFF2-40B4-BE49-F238E27FC236}">
                          <a16:creationId xmlns:a16="http://schemas.microsoft.com/office/drawing/2014/main" id="{CC0B5E5B-A500-4AFA-8F61-17FD7948A9ED}"/>
                        </a:ext>
                      </a:extLst>
                    </p:cNvPr>
                    <p:cNvSpPr/>
                    <p:nvPr/>
                  </p:nvSpPr>
                  <p:spPr>
                    <a:xfrm>
                      <a:off x="5805726" y="5005445"/>
                      <a:ext cx="414099" cy="1170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Poppins Light"/>
                        <a:ea typeface="+mn-ea"/>
                        <a:cs typeface="+mn-cs"/>
                      </a:endParaRPr>
                    </a:p>
                  </p:txBody>
                </p:sp>
                <p:sp>
                  <p:nvSpPr>
                    <p:cNvPr id="205" name="Rectangle 204">
                      <a:extLst>
                        <a:ext uri="{FF2B5EF4-FFF2-40B4-BE49-F238E27FC236}">
                          <a16:creationId xmlns:a16="http://schemas.microsoft.com/office/drawing/2014/main" id="{930AB69D-DBCB-48BF-B116-AF72715AB968}"/>
                        </a:ext>
                      </a:extLst>
                    </p:cNvPr>
                    <p:cNvSpPr/>
                    <p:nvPr/>
                  </p:nvSpPr>
                  <p:spPr>
                    <a:xfrm flipH="1">
                      <a:off x="5718176" y="4887786"/>
                      <a:ext cx="87550" cy="1170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Poppins Light"/>
                        <a:ea typeface="+mn-ea"/>
                        <a:cs typeface="+mn-cs"/>
                      </a:endParaRPr>
                    </a:p>
                  </p:txBody>
                </p:sp>
              </p:grpSp>
              <p:grpSp>
                <p:nvGrpSpPr>
                  <p:cNvPr id="175" name="Group 174">
                    <a:extLst>
                      <a:ext uri="{FF2B5EF4-FFF2-40B4-BE49-F238E27FC236}">
                        <a16:creationId xmlns:a16="http://schemas.microsoft.com/office/drawing/2014/main" id="{0D8C83AF-65A8-49EE-A10E-FCAE851EDC4B}"/>
                      </a:ext>
                    </a:extLst>
                  </p:cNvPr>
                  <p:cNvGrpSpPr/>
                  <p:nvPr/>
                </p:nvGrpSpPr>
                <p:grpSpPr>
                  <a:xfrm>
                    <a:off x="5125746" y="3530156"/>
                    <a:ext cx="1073150" cy="234680"/>
                    <a:chOff x="5303838" y="4887786"/>
                    <a:chExt cx="1073150" cy="234680"/>
                  </a:xfrm>
                </p:grpSpPr>
                <p:sp>
                  <p:nvSpPr>
                    <p:cNvPr id="202" name="Rectangle 201">
                      <a:extLst>
                        <a:ext uri="{FF2B5EF4-FFF2-40B4-BE49-F238E27FC236}">
                          <a16:creationId xmlns:a16="http://schemas.microsoft.com/office/drawing/2014/main" id="{FCBAF1C1-586B-438C-B623-FD6A0F0ADEAB}"/>
                        </a:ext>
                      </a:extLst>
                    </p:cNvPr>
                    <p:cNvSpPr/>
                    <p:nvPr/>
                  </p:nvSpPr>
                  <p:spPr>
                    <a:xfrm>
                      <a:off x="5805726" y="5005445"/>
                      <a:ext cx="571262" cy="1170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Poppins Light"/>
                        <a:ea typeface="+mn-ea"/>
                        <a:cs typeface="+mn-cs"/>
                      </a:endParaRPr>
                    </a:p>
                  </p:txBody>
                </p:sp>
                <p:sp>
                  <p:nvSpPr>
                    <p:cNvPr id="203" name="Rectangle 202">
                      <a:extLst>
                        <a:ext uri="{FF2B5EF4-FFF2-40B4-BE49-F238E27FC236}">
                          <a16:creationId xmlns:a16="http://schemas.microsoft.com/office/drawing/2014/main" id="{7C3146D6-F5D7-4D61-ABF7-7AA6DF4593AF}"/>
                        </a:ext>
                      </a:extLst>
                    </p:cNvPr>
                    <p:cNvSpPr/>
                    <p:nvPr/>
                  </p:nvSpPr>
                  <p:spPr>
                    <a:xfrm flipH="1">
                      <a:off x="5303838" y="4887786"/>
                      <a:ext cx="501887" cy="1170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Poppins Light"/>
                        <a:ea typeface="+mn-ea"/>
                        <a:cs typeface="+mn-cs"/>
                      </a:endParaRPr>
                    </a:p>
                  </p:txBody>
                </p:sp>
              </p:grpSp>
              <p:grpSp>
                <p:nvGrpSpPr>
                  <p:cNvPr id="176" name="Group 175">
                    <a:extLst>
                      <a:ext uri="{FF2B5EF4-FFF2-40B4-BE49-F238E27FC236}">
                        <a16:creationId xmlns:a16="http://schemas.microsoft.com/office/drawing/2014/main" id="{49BDC7CF-82BE-4427-9B78-3D1E8BC33A10}"/>
                      </a:ext>
                    </a:extLst>
                  </p:cNvPr>
                  <p:cNvGrpSpPr/>
                  <p:nvPr/>
                </p:nvGrpSpPr>
                <p:grpSpPr>
                  <a:xfrm>
                    <a:off x="5627631" y="3057081"/>
                    <a:ext cx="564912" cy="234680"/>
                    <a:chOff x="5805726" y="4887786"/>
                    <a:chExt cx="1090776" cy="234680"/>
                  </a:xfrm>
                </p:grpSpPr>
                <p:sp>
                  <p:nvSpPr>
                    <p:cNvPr id="200" name="Rectangle 199">
                      <a:extLst>
                        <a:ext uri="{FF2B5EF4-FFF2-40B4-BE49-F238E27FC236}">
                          <a16:creationId xmlns:a16="http://schemas.microsoft.com/office/drawing/2014/main" id="{A6903A5C-D187-45D4-B3E9-621F99F6CBD9}"/>
                        </a:ext>
                      </a:extLst>
                    </p:cNvPr>
                    <p:cNvSpPr/>
                    <p:nvPr/>
                  </p:nvSpPr>
                  <p:spPr>
                    <a:xfrm>
                      <a:off x="5805726" y="5005445"/>
                      <a:ext cx="1090776" cy="1170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Poppins Light"/>
                        <a:ea typeface="+mn-ea"/>
                        <a:cs typeface="+mn-cs"/>
                      </a:endParaRPr>
                    </a:p>
                  </p:txBody>
                </p:sp>
                <p:sp>
                  <p:nvSpPr>
                    <p:cNvPr id="201" name="Rectangle 200">
                      <a:extLst>
                        <a:ext uri="{FF2B5EF4-FFF2-40B4-BE49-F238E27FC236}">
                          <a16:creationId xmlns:a16="http://schemas.microsoft.com/office/drawing/2014/main" id="{3B2BF9CC-B774-4752-BCEA-8454CE1D2A75}"/>
                        </a:ext>
                      </a:extLst>
                    </p:cNvPr>
                    <p:cNvSpPr/>
                    <p:nvPr/>
                  </p:nvSpPr>
                  <p:spPr>
                    <a:xfrm>
                      <a:off x="5805727" y="4887786"/>
                      <a:ext cx="235567" cy="1170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Poppins Light"/>
                        <a:ea typeface="+mn-ea"/>
                        <a:cs typeface="+mn-cs"/>
                      </a:endParaRPr>
                    </a:p>
                  </p:txBody>
                </p:sp>
              </p:grpSp>
              <p:grpSp>
                <p:nvGrpSpPr>
                  <p:cNvPr id="177" name="Group 176">
                    <a:extLst>
                      <a:ext uri="{FF2B5EF4-FFF2-40B4-BE49-F238E27FC236}">
                        <a16:creationId xmlns:a16="http://schemas.microsoft.com/office/drawing/2014/main" id="{9237002B-4429-4E1E-804B-3264788B8C02}"/>
                      </a:ext>
                    </a:extLst>
                  </p:cNvPr>
                  <p:cNvGrpSpPr/>
                  <p:nvPr/>
                </p:nvGrpSpPr>
                <p:grpSpPr>
                  <a:xfrm>
                    <a:off x="5171784" y="2584006"/>
                    <a:ext cx="682624" cy="234680"/>
                    <a:chOff x="5349876" y="4887786"/>
                    <a:chExt cx="682624" cy="234680"/>
                  </a:xfrm>
                </p:grpSpPr>
                <p:sp>
                  <p:nvSpPr>
                    <p:cNvPr id="198" name="Rectangle 197">
                      <a:extLst>
                        <a:ext uri="{FF2B5EF4-FFF2-40B4-BE49-F238E27FC236}">
                          <a16:creationId xmlns:a16="http://schemas.microsoft.com/office/drawing/2014/main" id="{35F9EA53-0136-4E03-BC31-80D7CE2646DD}"/>
                        </a:ext>
                      </a:extLst>
                    </p:cNvPr>
                    <p:cNvSpPr/>
                    <p:nvPr/>
                  </p:nvSpPr>
                  <p:spPr>
                    <a:xfrm>
                      <a:off x="5805726" y="5005445"/>
                      <a:ext cx="226774" cy="1170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Poppins Light"/>
                        <a:ea typeface="+mn-ea"/>
                        <a:cs typeface="+mn-cs"/>
                      </a:endParaRPr>
                    </a:p>
                  </p:txBody>
                </p:sp>
                <p:sp>
                  <p:nvSpPr>
                    <p:cNvPr id="199" name="Rectangle 198">
                      <a:extLst>
                        <a:ext uri="{FF2B5EF4-FFF2-40B4-BE49-F238E27FC236}">
                          <a16:creationId xmlns:a16="http://schemas.microsoft.com/office/drawing/2014/main" id="{8AED947B-F789-40D2-BFC3-E237AFE07F30}"/>
                        </a:ext>
                      </a:extLst>
                    </p:cNvPr>
                    <p:cNvSpPr/>
                    <p:nvPr/>
                  </p:nvSpPr>
                  <p:spPr>
                    <a:xfrm flipH="1">
                      <a:off x="5349876" y="4887786"/>
                      <a:ext cx="455850" cy="1170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Poppins Light"/>
                        <a:ea typeface="+mn-ea"/>
                        <a:cs typeface="+mn-cs"/>
                      </a:endParaRPr>
                    </a:p>
                  </p:txBody>
                </p:sp>
              </p:grpSp>
              <p:grpSp>
                <p:nvGrpSpPr>
                  <p:cNvPr id="178" name="Group 177">
                    <a:extLst>
                      <a:ext uri="{FF2B5EF4-FFF2-40B4-BE49-F238E27FC236}">
                        <a16:creationId xmlns:a16="http://schemas.microsoft.com/office/drawing/2014/main" id="{7F9F715F-2F56-4EC9-9A24-17CCB6D9BD90}"/>
                      </a:ext>
                    </a:extLst>
                  </p:cNvPr>
                  <p:cNvGrpSpPr/>
                  <p:nvPr/>
                </p:nvGrpSpPr>
                <p:grpSpPr>
                  <a:xfrm>
                    <a:off x="4862222" y="2110931"/>
                    <a:ext cx="1704974" cy="234680"/>
                    <a:chOff x="5040314" y="4887786"/>
                    <a:chExt cx="1704974" cy="234680"/>
                  </a:xfrm>
                </p:grpSpPr>
                <p:sp>
                  <p:nvSpPr>
                    <p:cNvPr id="196" name="Rectangle 195">
                      <a:extLst>
                        <a:ext uri="{FF2B5EF4-FFF2-40B4-BE49-F238E27FC236}">
                          <a16:creationId xmlns:a16="http://schemas.microsoft.com/office/drawing/2014/main" id="{5A3342CD-509C-4C72-B455-33AD017D152B}"/>
                        </a:ext>
                      </a:extLst>
                    </p:cNvPr>
                    <p:cNvSpPr/>
                    <p:nvPr/>
                  </p:nvSpPr>
                  <p:spPr>
                    <a:xfrm>
                      <a:off x="5805726" y="5005445"/>
                      <a:ext cx="939562" cy="1170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Poppins Light"/>
                        <a:ea typeface="+mn-ea"/>
                        <a:cs typeface="+mn-cs"/>
                      </a:endParaRPr>
                    </a:p>
                  </p:txBody>
                </p:sp>
                <p:sp>
                  <p:nvSpPr>
                    <p:cNvPr id="197" name="Rectangle 196">
                      <a:extLst>
                        <a:ext uri="{FF2B5EF4-FFF2-40B4-BE49-F238E27FC236}">
                          <a16:creationId xmlns:a16="http://schemas.microsoft.com/office/drawing/2014/main" id="{A2B549B7-CEEF-4789-A366-755433F2B757}"/>
                        </a:ext>
                      </a:extLst>
                    </p:cNvPr>
                    <p:cNvSpPr/>
                    <p:nvPr/>
                  </p:nvSpPr>
                  <p:spPr>
                    <a:xfrm flipH="1">
                      <a:off x="5040314" y="4887786"/>
                      <a:ext cx="765412" cy="1170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Poppins Light"/>
                        <a:ea typeface="+mn-ea"/>
                        <a:cs typeface="+mn-cs"/>
                      </a:endParaRPr>
                    </a:p>
                  </p:txBody>
                </p:sp>
              </p:grpSp>
              <p:cxnSp>
                <p:nvCxnSpPr>
                  <p:cNvPr id="179" name="Straight Connector 178">
                    <a:extLst>
                      <a:ext uri="{FF2B5EF4-FFF2-40B4-BE49-F238E27FC236}">
                        <a16:creationId xmlns:a16="http://schemas.microsoft.com/office/drawing/2014/main" id="{66AD299A-888B-4861-BEEB-383A4BAA1F7A}"/>
                      </a:ext>
                    </a:extLst>
                  </p:cNvPr>
                  <p:cNvCxnSpPr>
                    <a:cxnSpLocks/>
                  </p:cNvCxnSpPr>
                  <p:nvPr/>
                </p:nvCxnSpPr>
                <p:spPr>
                  <a:xfrm>
                    <a:off x="5627633" y="1938846"/>
                    <a:ext cx="0" cy="2878351"/>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80" name="Group 179">
                    <a:extLst>
                      <a:ext uri="{FF2B5EF4-FFF2-40B4-BE49-F238E27FC236}">
                        <a16:creationId xmlns:a16="http://schemas.microsoft.com/office/drawing/2014/main" id="{F47F5EEB-51F6-40D3-8CEB-A5832BCD26E9}"/>
                      </a:ext>
                    </a:extLst>
                  </p:cNvPr>
                  <p:cNvGrpSpPr/>
                  <p:nvPr/>
                </p:nvGrpSpPr>
                <p:grpSpPr>
                  <a:xfrm>
                    <a:off x="4814871" y="1878866"/>
                    <a:ext cx="2028398" cy="59980"/>
                    <a:chOff x="4992963" y="2290346"/>
                    <a:chExt cx="2028398" cy="59980"/>
                  </a:xfrm>
                </p:grpSpPr>
                <p:sp>
                  <p:nvSpPr>
                    <p:cNvPr id="188" name="Freeform: Shape 74">
                      <a:extLst>
                        <a:ext uri="{FF2B5EF4-FFF2-40B4-BE49-F238E27FC236}">
                          <a16:creationId xmlns:a16="http://schemas.microsoft.com/office/drawing/2014/main" id="{A50931A4-2490-4C36-83EA-E979F7B094C0}"/>
                        </a:ext>
                      </a:extLst>
                    </p:cNvPr>
                    <p:cNvSpPr/>
                    <p:nvPr/>
                  </p:nvSpPr>
                  <p:spPr>
                    <a:xfrm>
                      <a:off x="4993873" y="2342139"/>
                      <a:ext cx="2026800" cy="0"/>
                    </a:xfrm>
                    <a:custGeom>
                      <a:avLst/>
                      <a:gdLst>
                        <a:gd name="connsiteX0" fmla="*/ 0 w 2275049"/>
                        <a:gd name="connsiteY0" fmla="*/ 0 h 933564"/>
                        <a:gd name="connsiteX1" fmla="*/ 0 w 2275049"/>
                        <a:gd name="connsiteY1" fmla="*/ 933564 h 933564"/>
                        <a:gd name="connsiteX2" fmla="*/ 2275049 w 2275049"/>
                        <a:gd name="connsiteY2" fmla="*/ 933564 h 933564"/>
                        <a:gd name="connsiteX0" fmla="*/ 0 w 2275049"/>
                        <a:gd name="connsiteY0" fmla="*/ 0 h 0"/>
                        <a:gd name="connsiteX1" fmla="*/ 2275049 w 2275049"/>
                        <a:gd name="connsiteY1" fmla="*/ 0 h 0"/>
                      </a:gdLst>
                      <a:ahLst/>
                      <a:cxnLst>
                        <a:cxn ang="0">
                          <a:pos x="connsiteX0" y="connsiteY0"/>
                        </a:cxn>
                        <a:cxn ang="0">
                          <a:pos x="connsiteX1" y="connsiteY1"/>
                        </a:cxn>
                      </a:cxnLst>
                      <a:rect l="l" t="t" r="r" b="b"/>
                      <a:pathLst>
                        <a:path w="2275049">
                          <a:moveTo>
                            <a:pt x="0" y="0"/>
                          </a:moveTo>
                          <a:lnTo>
                            <a:pt x="2275049" y="0"/>
                          </a:lnTo>
                        </a:path>
                      </a:pathLst>
                    </a:custGeom>
                    <a:noFill/>
                    <a:ln w="19050"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grpSp>
                  <p:nvGrpSpPr>
                    <p:cNvPr id="189" name="Group 188">
                      <a:extLst>
                        <a:ext uri="{FF2B5EF4-FFF2-40B4-BE49-F238E27FC236}">
                          <a16:creationId xmlns:a16="http://schemas.microsoft.com/office/drawing/2014/main" id="{A7821291-97D5-4003-808B-37CF00F55A6E}"/>
                        </a:ext>
                      </a:extLst>
                    </p:cNvPr>
                    <p:cNvGrpSpPr/>
                    <p:nvPr/>
                  </p:nvGrpSpPr>
                  <p:grpSpPr>
                    <a:xfrm>
                      <a:off x="4992963" y="2290346"/>
                      <a:ext cx="2028398" cy="59980"/>
                      <a:chOff x="4994749" y="2342140"/>
                      <a:chExt cx="2028398" cy="59980"/>
                    </a:xfrm>
                  </p:grpSpPr>
                  <p:cxnSp>
                    <p:nvCxnSpPr>
                      <p:cNvPr id="190" name="Straight Connector 189">
                        <a:extLst>
                          <a:ext uri="{FF2B5EF4-FFF2-40B4-BE49-F238E27FC236}">
                            <a16:creationId xmlns:a16="http://schemas.microsoft.com/office/drawing/2014/main" id="{3911EE9E-52C2-4B7C-9CD4-220B0166F39B}"/>
                          </a:ext>
                        </a:extLst>
                      </p:cNvPr>
                      <p:cNvCxnSpPr/>
                      <p:nvPr/>
                    </p:nvCxnSpPr>
                    <p:spPr>
                      <a:xfrm rot="10800000">
                        <a:off x="6616037" y="2342140"/>
                        <a:ext cx="0" cy="5998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a:extLst>
                          <a:ext uri="{FF2B5EF4-FFF2-40B4-BE49-F238E27FC236}">
                            <a16:creationId xmlns:a16="http://schemas.microsoft.com/office/drawing/2014/main" id="{714C7D4B-A610-4FEA-8283-213DF6D07F89}"/>
                          </a:ext>
                        </a:extLst>
                      </p:cNvPr>
                      <p:cNvCxnSpPr/>
                      <p:nvPr/>
                    </p:nvCxnSpPr>
                    <p:spPr>
                      <a:xfrm rot="10800000">
                        <a:off x="5805393" y="2342140"/>
                        <a:ext cx="0" cy="5998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2" name="Straight Connector 191">
                        <a:extLst>
                          <a:ext uri="{FF2B5EF4-FFF2-40B4-BE49-F238E27FC236}">
                            <a16:creationId xmlns:a16="http://schemas.microsoft.com/office/drawing/2014/main" id="{9E5CCAE0-8D1E-4EB1-876C-27D5E6127776}"/>
                          </a:ext>
                        </a:extLst>
                      </p:cNvPr>
                      <p:cNvCxnSpPr/>
                      <p:nvPr/>
                    </p:nvCxnSpPr>
                    <p:spPr>
                      <a:xfrm rot="10800000">
                        <a:off x="5400071" y="2342140"/>
                        <a:ext cx="0" cy="5998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3" name="Straight Connector 192">
                        <a:extLst>
                          <a:ext uri="{FF2B5EF4-FFF2-40B4-BE49-F238E27FC236}">
                            <a16:creationId xmlns:a16="http://schemas.microsoft.com/office/drawing/2014/main" id="{E1D55040-BD89-493A-827A-E25A9EC27355}"/>
                          </a:ext>
                        </a:extLst>
                      </p:cNvPr>
                      <p:cNvCxnSpPr/>
                      <p:nvPr/>
                    </p:nvCxnSpPr>
                    <p:spPr>
                      <a:xfrm rot="10800000">
                        <a:off x="4994749" y="2342140"/>
                        <a:ext cx="0" cy="5998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a:extLst>
                          <a:ext uri="{FF2B5EF4-FFF2-40B4-BE49-F238E27FC236}">
                            <a16:creationId xmlns:a16="http://schemas.microsoft.com/office/drawing/2014/main" id="{DE5EFF18-562C-4DF1-9E3E-1F7E2141F214}"/>
                          </a:ext>
                        </a:extLst>
                      </p:cNvPr>
                      <p:cNvCxnSpPr>
                        <a:cxnSpLocks/>
                      </p:cNvCxnSpPr>
                      <p:nvPr/>
                    </p:nvCxnSpPr>
                    <p:spPr>
                      <a:xfrm rot="10800000">
                        <a:off x="7023147" y="2342140"/>
                        <a:ext cx="0" cy="5998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5" name="Straight Connector 194">
                        <a:extLst>
                          <a:ext uri="{FF2B5EF4-FFF2-40B4-BE49-F238E27FC236}">
                            <a16:creationId xmlns:a16="http://schemas.microsoft.com/office/drawing/2014/main" id="{9EF502BE-5F51-4656-B5DB-F74B9764DEE2}"/>
                          </a:ext>
                        </a:extLst>
                      </p:cNvPr>
                      <p:cNvCxnSpPr/>
                      <p:nvPr/>
                    </p:nvCxnSpPr>
                    <p:spPr>
                      <a:xfrm rot="10800000">
                        <a:off x="6210715" y="2342140"/>
                        <a:ext cx="0" cy="5998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181" name="Group 180">
                    <a:extLst>
                      <a:ext uri="{FF2B5EF4-FFF2-40B4-BE49-F238E27FC236}">
                        <a16:creationId xmlns:a16="http://schemas.microsoft.com/office/drawing/2014/main" id="{C3C3F498-17A3-44AB-92D1-E3CDA4E6C011}"/>
                      </a:ext>
                    </a:extLst>
                  </p:cNvPr>
                  <p:cNvGrpSpPr/>
                  <p:nvPr/>
                </p:nvGrpSpPr>
                <p:grpSpPr>
                  <a:xfrm>
                    <a:off x="4610583" y="1660936"/>
                    <a:ext cx="2405447" cy="228416"/>
                    <a:chOff x="4788675" y="2094316"/>
                    <a:chExt cx="2405447" cy="228416"/>
                  </a:xfrm>
                </p:grpSpPr>
                <p:sp>
                  <p:nvSpPr>
                    <p:cNvPr id="182" name="TextBox 181">
                      <a:extLst>
                        <a:ext uri="{FF2B5EF4-FFF2-40B4-BE49-F238E27FC236}">
                          <a16:creationId xmlns:a16="http://schemas.microsoft.com/office/drawing/2014/main" id="{6A54BC08-8A89-4C06-9B82-D428813E3485}"/>
                        </a:ext>
                      </a:extLst>
                    </p:cNvPr>
                    <p:cNvSpPr txBox="1"/>
                    <p:nvPr/>
                  </p:nvSpPr>
                  <p:spPr>
                    <a:xfrm>
                      <a:off x="6021505" y="2094316"/>
                      <a:ext cx="383439" cy="228416"/>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0.5</a:t>
                      </a:r>
                    </a:p>
                  </p:txBody>
                </p:sp>
                <p:sp>
                  <p:nvSpPr>
                    <p:cNvPr id="183" name="TextBox 182">
                      <a:extLst>
                        <a:ext uri="{FF2B5EF4-FFF2-40B4-BE49-F238E27FC236}">
                          <a16:creationId xmlns:a16="http://schemas.microsoft.com/office/drawing/2014/main" id="{0F61D98F-FF6F-4105-9CA4-C4B9606CCE3D}"/>
                        </a:ext>
                      </a:extLst>
                    </p:cNvPr>
                    <p:cNvSpPr txBox="1"/>
                    <p:nvPr/>
                  </p:nvSpPr>
                  <p:spPr>
                    <a:xfrm>
                      <a:off x="6445485" y="2094316"/>
                      <a:ext cx="338554" cy="228416"/>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1.0</a:t>
                      </a:r>
                    </a:p>
                  </p:txBody>
                </p:sp>
                <p:sp>
                  <p:nvSpPr>
                    <p:cNvPr id="184" name="TextBox 183">
                      <a:extLst>
                        <a:ext uri="{FF2B5EF4-FFF2-40B4-BE49-F238E27FC236}">
                          <a16:creationId xmlns:a16="http://schemas.microsoft.com/office/drawing/2014/main" id="{350D8693-FEFA-4F24-953A-39B0495CB560}"/>
                        </a:ext>
                      </a:extLst>
                    </p:cNvPr>
                    <p:cNvSpPr txBox="1"/>
                    <p:nvPr/>
                  </p:nvSpPr>
                  <p:spPr>
                    <a:xfrm>
                      <a:off x="6855568" y="2094316"/>
                      <a:ext cx="338554" cy="228416"/>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1.5</a:t>
                      </a:r>
                    </a:p>
                  </p:txBody>
                </p:sp>
                <p:sp>
                  <p:nvSpPr>
                    <p:cNvPr id="185" name="TextBox 184">
                      <a:extLst>
                        <a:ext uri="{FF2B5EF4-FFF2-40B4-BE49-F238E27FC236}">
                          <a16:creationId xmlns:a16="http://schemas.microsoft.com/office/drawing/2014/main" id="{9FFAF032-BD98-4B33-9A43-ABC68C867941}"/>
                        </a:ext>
                      </a:extLst>
                    </p:cNvPr>
                    <p:cNvSpPr txBox="1"/>
                    <p:nvPr/>
                  </p:nvSpPr>
                  <p:spPr>
                    <a:xfrm>
                      <a:off x="5172900" y="2094316"/>
                      <a:ext cx="457176" cy="228416"/>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-0.5</a:t>
                      </a:r>
                    </a:p>
                  </p:txBody>
                </p:sp>
                <p:sp>
                  <p:nvSpPr>
                    <p:cNvPr id="186" name="TextBox 185">
                      <a:extLst>
                        <a:ext uri="{FF2B5EF4-FFF2-40B4-BE49-F238E27FC236}">
                          <a16:creationId xmlns:a16="http://schemas.microsoft.com/office/drawing/2014/main" id="{44DCF46B-F531-4BB3-8003-01A9198F550B}"/>
                        </a:ext>
                      </a:extLst>
                    </p:cNvPr>
                    <p:cNvSpPr txBox="1"/>
                    <p:nvPr/>
                  </p:nvSpPr>
                  <p:spPr>
                    <a:xfrm>
                      <a:off x="4788675" y="2094316"/>
                      <a:ext cx="412292" cy="228416"/>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-1.0</a:t>
                      </a:r>
                    </a:p>
                  </p:txBody>
                </p:sp>
                <p:sp>
                  <p:nvSpPr>
                    <p:cNvPr id="187" name="TextBox 186">
                      <a:extLst>
                        <a:ext uri="{FF2B5EF4-FFF2-40B4-BE49-F238E27FC236}">
                          <a16:creationId xmlns:a16="http://schemas.microsoft.com/office/drawing/2014/main" id="{A84678B2-6ACD-4F06-81F4-346DD775D144}"/>
                        </a:ext>
                      </a:extLst>
                    </p:cNvPr>
                    <p:cNvSpPr txBox="1"/>
                    <p:nvPr/>
                  </p:nvSpPr>
                  <p:spPr>
                    <a:xfrm>
                      <a:off x="5670831" y="2094316"/>
                      <a:ext cx="271228" cy="228416"/>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72727"/>
                          </a:solidFill>
                          <a:effectLst/>
                          <a:uLnTx/>
                          <a:uFillTx/>
                          <a:latin typeface="Poppins Light"/>
                          <a:ea typeface="+mn-ea"/>
                          <a:cs typeface="+mn-cs"/>
                        </a:rPr>
                        <a:t>0</a:t>
                      </a:r>
                    </a:p>
                  </p:txBody>
                </p:sp>
              </p:grpSp>
            </p:grpSp>
            <p:grpSp>
              <p:nvGrpSpPr>
                <p:cNvPr id="157" name="Group 156">
                  <a:extLst>
                    <a:ext uri="{FF2B5EF4-FFF2-40B4-BE49-F238E27FC236}">
                      <a16:creationId xmlns:a16="http://schemas.microsoft.com/office/drawing/2014/main" id="{5FB81AEE-14E1-4A04-ADE3-DAED8F798AC0}"/>
                    </a:ext>
                  </a:extLst>
                </p:cNvPr>
                <p:cNvGrpSpPr/>
                <p:nvPr/>
              </p:nvGrpSpPr>
              <p:grpSpPr>
                <a:xfrm>
                  <a:off x="6855184" y="1986185"/>
                  <a:ext cx="1678831" cy="2824722"/>
                  <a:chOff x="6803979" y="1986185"/>
                  <a:chExt cx="1678831" cy="2824722"/>
                </a:xfrm>
              </p:grpSpPr>
              <p:sp>
                <p:nvSpPr>
                  <p:cNvPr id="158" name="Rectangle 157">
                    <a:extLst>
                      <a:ext uri="{FF2B5EF4-FFF2-40B4-BE49-F238E27FC236}">
                        <a16:creationId xmlns:a16="http://schemas.microsoft.com/office/drawing/2014/main" id="{73FC2F2D-96D5-46BA-865E-55422A086C5F}"/>
                      </a:ext>
                    </a:extLst>
                  </p:cNvPr>
                  <p:cNvSpPr/>
                  <p:nvPr/>
                </p:nvSpPr>
                <p:spPr>
                  <a:xfrm rot="10800000">
                    <a:off x="6816149" y="3447109"/>
                    <a:ext cx="1666661" cy="392400"/>
                  </a:xfrm>
                  <a:prstGeom prst="rect">
                    <a:avLst/>
                  </a:prstGeom>
                  <a:solidFill>
                    <a:srgbClr val="EBEF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159" name="Group 158">
                    <a:extLst>
                      <a:ext uri="{FF2B5EF4-FFF2-40B4-BE49-F238E27FC236}">
                        <a16:creationId xmlns:a16="http://schemas.microsoft.com/office/drawing/2014/main" id="{BEC8E058-D419-489C-AE9C-BA8C71B08D0B}"/>
                      </a:ext>
                    </a:extLst>
                  </p:cNvPr>
                  <p:cNvGrpSpPr/>
                  <p:nvPr/>
                </p:nvGrpSpPr>
                <p:grpSpPr>
                  <a:xfrm>
                    <a:off x="6816142" y="1986185"/>
                    <a:ext cx="1666668" cy="2824722"/>
                    <a:chOff x="6768950" y="2397665"/>
                    <a:chExt cx="1666668" cy="2824722"/>
                  </a:xfrm>
                </p:grpSpPr>
                <p:sp>
                  <p:nvSpPr>
                    <p:cNvPr id="167" name="Round Same Side Corner Rectangle 218">
                      <a:extLst>
                        <a:ext uri="{FF2B5EF4-FFF2-40B4-BE49-F238E27FC236}">
                          <a16:creationId xmlns:a16="http://schemas.microsoft.com/office/drawing/2014/main" id="{4511549C-F790-4265-AC15-3EF759C88710}"/>
                        </a:ext>
                      </a:extLst>
                    </p:cNvPr>
                    <p:cNvSpPr/>
                    <p:nvPr/>
                  </p:nvSpPr>
                  <p:spPr>
                    <a:xfrm rot="16200000" flipV="1">
                      <a:off x="6191030" y="2975593"/>
                      <a:ext cx="2822515" cy="1666660"/>
                    </a:xfrm>
                    <a:prstGeom prst="round2SameRect">
                      <a:avLst>
                        <a:gd name="adj1" fmla="val 6061"/>
                        <a:gd name="adj2" fmla="val 0"/>
                      </a:avLst>
                    </a:prstGeom>
                    <a:solidFill>
                      <a:srgbClr val="D5DE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nvGrpSpPr>
                    <p:cNvPr id="168" name="Group 167">
                      <a:extLst>
                        <a:ext uri="{FF2B5EF4-FFF2-40B4-BE49-F238E27FC236}">
                          <a16:creationId xmlns:a16="http://schemas.microsoft.com/office/drawing/2014/main" id="{163B4CF8-E6E1-4627-A639-AA57C30F9D06}"/>
                        </a:ext>
                      </a:extLst>
                    </p:cNvPr>
                    <p:cNvGrpSpPr/>
                    <p:nvPr/>
                  </p:nvGrpSpPr>
                  <p:grpSpPr>
                    <a:xfrm>
                      <a:off x="6768950" y="2863293"/>
                      <a:ext cx="1666668" cy="2359094"/>
                      <a:chOff x="6768950" y="2863293"/>
                      <a:chExt cx="1666668" cy="2359094"/>
                    </a:xfrm>
                  </p:grpSpPr>
                  <p:sp>
                    <p:nvSpPr>
                      <p:cNvPr id="169" name="Rectangle: Single Corner Rounded 214">
                        <a:extLst>
                          <a:ext uri="{FF2B5EF4-FFF2-40B4-BE49-F238E27FC236}">
                            <a16:creationId xmlns:a16="http://schemas.microsoft.com/office/drawing/2014/main" id="{5BA601CE-123E-4B59-9EC1-441B734DDA4E}"/>
                          </a:ext>
                        </a:extLst>
                      </p:cNvPr>
                      <p:cNvSpPr/>
                      <p:nvPr/>
                    </p:nvSpPr>
                    <p:spPr>
                      <a:xfrm rot="10800000" flipH="1">
                        <a:off x="6768957" y="4772156"/>
                        <a:ext cx="1666661" cy="450231"/>
                      </a:xfrm>
                      <a:prstGeom prst="round1Rect">
                        <a:avLst>
                          <a:gd name="adj" fmla="val 19903"/>
                        </a:avLst>
                      </a:prstGeom>
                      <a:solidFill>
                        <a:srgbClr val="EBEF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170" name="Rectangle 169">
                        <a:extLst>
                          <a:ext uri="{FF2B5EF4-FFF2-40B4-BE49-F238E27FC236}">
                            <a16:creationId xmlns:a16="http://schemas.microsoft.com/office/drawing/2014/main" id="{3A0FDE9A-F3B9-4896-9179-B47C58CD9DA0}"/>
                          </a:ext>
                        </a:extLst>
                      </p:cNvPr>
                      <p:cNvSpPr/>
                      <p:nvPr/>
                    </p:nvSpPr>
                    <p:spPr>
                      <a:xfrm rot="10800000">
                        <a:off x="6768950" y="2863293"/>
                        <a:ext cx="1666661" cy="474054"/>
                      </a:xfrm>
                      <a:prstGeom prst="rect">
                        <a:avLst/>
                      </a:prstGeom>
                      <a:solidFill>
                        <a:srgbClr val="EBEF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sp>
                    <p:nvSpPr>
                      <p:cNvPr id="171" name="Rectangle 170">
                        <a:extLst>
                          <a:ext uri="{FF2B5EF4-FFF2-40B4-BE49-F238E27FC236}">
                            <a16:creationId xmlns:a16="http://schemas.microsoft.com/office/drawing/2014/main" id="{28EA6E5F-78DD-40EC-9E16-77B4FAF7ECCF}"/>
                          </a:ext>
                        </a:extLst>
                      </p:cNvPr>
                      <p:cNvSpPr/>
                      <p:nvPr/>
                    </p:nvSpPr>
                    <p:spPr>
                      <a:xfrm rot="10800000">
                        <a:off x="6768952" y="3817724"/>
                        <a:ext cx="1666661" cy="476163"/>
                      </a:xfrm>
                      <a:prstGeom prst="rect">
                        <a:avLst/>
                      </a:prstGeom>
                      <a:solidFill>
                        <a:srgbClr val="EBEF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grpSp>
              <p:grpSp>
                <p:nvGrpSpPr>
                  <p:cNvPr id="160" name="Group 159">
                    <a:extLst>
                      <a:ext uri="{FF2B5EF4-FFF2-40B4-BE49-F238E27FC236}">
                        <a16:creationId xmlns:a16="http://schemas.microsoft.com/office/drawing/2014/main" id="{8557DB47-C42F-43C2-805D-E26914C91EEB}"/>
                      </a:ext>
                    </a:extLst>
                  </p:cNvPr>
                  <p:cNvGrpSpPr/>
                  <p:nvPr/>
                </p:nvGrpSpPr>
                <p:grpSpPr>
                  <a:xfrm>
                    <a:off x="6803979" y="2039204"/>
                    <a:ext cx="1676619" cy="2681145"/>
                    <a:chOff x="5567755" y="2450684"/>
                    <a:chExt cx="1676619" cy="2681145"/>
                  </a:xfrm>
                </p:grpSpPr>
                <p:sp>
                  <p:nvSpPr>
                    <p:cNvPr id="161" name="TextBox 160">
                      <a:extLst>
                        <a:ext uri="{FF2B5EF4-FFF2-40B4-BE49-F238E27FC236}">
                          <a16:creationId xmlns:a16="http://schemas.microsoft.com/office/drawing/2014/main" id="{8EB45C73-4A11-4105-ADE6-D033D9181DBB}"/>
                        </a:ext>
                      </a:extLst>
                    </p:cNvPr>
                    <p:cNvSpPr txBox="1"/>
                    <p:nvPr/>
                  </p:nvSpPr>
                  <p:spPr>
                    <a:xfrm>
                      <a:off x="5567755" y="2450684"/>
                      <a:ext cx="1676619" cy="386964"/>
                    </a:xfrm>
                    <a:prstGeom prst="rect">
                      <a:avLst/>
                    </a:prstGeom>
                    <a:noFill/>
                  </p:spPr>
                  <p:txBody>
                    <a:bodyPr wrap="square" rtlCol="0" anchor="ctr">
                      <a:sp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72727"/>
                          </a:solidFill>
                          <a:effectLst/>
                          <a:uLnTx/>
                          <a:uFillTx/>
                          <a:latin typeface="Poppins Light"/>
                          <a:ea typeface="+mn-ea"/>
                          <a:cs typeface="+mn-cs"/>
                        </a:rPr>
                        <a:t>Erectile function score</a:t>
                      </a:r>
                    </a:p>
                  </p:txBody>
                </p:sp>
                <p:sp>
                  <p:nvSpPr>
                    <p:cNvPr id="162" name="TextBox 161">
                      <a:extLst>
                        <a:ext uri="{FF2B5EF4-FFF2-40B4-BE49-F238E27FC236}">
                          <a16:creationId xmlns:a16="http://schemas.microsoft.com/office/drawing/2014/main" id="{FBB8402E-1024-4801-B1EA-511A7C761875}"/>
                        </a:ext>
                      </a:extLst>
                    </p:cNvPr>
                    <p:cNvSpPr txBox="1"/>
                    <p:nvPr/>
                  </p:nvSpPr>
                  <p:spPr>
                    <a:xfrm>
                      <a:off x="5567755" y="3471447"/>
                      <a:ext cx="1676619" cy="233791"/>
                    </a:xfrm>
                    <a:prstGeom prst="rect">
                      <a:avLst/>
                    </a:prstGeom>
                    <a:noFill/>
                  </p:spPr>
                  <p:txBody>
                    <a:bodyPr wrap="square" rtlCol="0" anchor="ctr">
                      <a:sp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72727"/>
                          </a:solidFill>
                          <a:effectLst/>
                          <a:uLnTx/>
                          <a:uFillTx/>
                          <a:latin typeface="Poppins Light"/>
                          <a:ea typeface="+mn-ea"/>
                          <a:cs typeface="+mn-cs"/>
                        </a:rPr>
                        <a:t>Sexual desire score</a:t>
                      </a:r>
                    </a:p>
                  </p:txBody>
                </p:sp>
                <p:sp>
                  <p:nvSpPr>
                    <p:cNvPr id="163" name="TextBox 162">
                      <a:extLst>
                        <a:ext uri="{FF2B5EF4-FFF2-40B4-BE49-F238E27FC236}">
                          <a16:creationId xmlns:a16="http://schemas.microsoft.com/office/drawing/2014/main" id="{535983F0-0C49-4BAC-B835-BD3E2B14FB30}"/>
                        </a:ext>
                      </a:extLst>
                    </p:cNvPr>
                    <p:cNvSpPr txBox="1"/>
                    <p:nvPr/>
                  </p:nvSpPr>
                  <p:spPr>
                    <a:xfrm>
                      <a:off x="5567755" y="2914809"/>
                      <a:ext cx="1676619" cy="386964"/>
                    </a:xfrm>
                    <a:prstGeom prst="rect">
                      <a:avLst/>
                    </a:prstGeom>
                    <a:noFill/>
                  </p:spPr>
                  <p:txBody>
                    <a:bodyPr wrap="square" rtlCol="0" anchor="ctr">
                      <a:sp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GB" sz="1200" b="1" i="0" u="none" strike="noStrike" kern="1200" cap="none" spc="-30" normalizeH="0" baseline="0" noProof="0" dirty="0">
                          <a:ln>
                            <a:noFill/>
                          </a:ln>
                          <a:solidFill>
                            <a:srgbClr val="272727"/>
                          </a:solidFill>
                          <a:effectLst/>
                          <a:uLnTx/>
                          <a:uFillTx/>
                          <a:latin typeface="Poppins Light"/>
                          <a:ea typeface="+mn-ea"/>
                          <a:cs typeface="+mn-cs"/>
                        </a:rPr>
                        <a:t>Orgasmic function score</a:t>
                      </a:r>
                    </a:p>
                  </p:txBody>
                </p:sp>
                <p:sp>
                  <p:nvSpPr>
                    <p:cNvPr id="164" name="TextBox 163">
                      <a:extLst>
                        <a:ext uri="{FF2B5EF4-FFF2-40B4-BE49-F238E27FC236}">
                          <a16:creationId xmlns:a16="http://schemas.microsoft.com/office/drawing/2014/main" id="{2AE03605-13E4-4AB2-8A67-FBB97EA0FFF2}"/>
                        </a:ext>
                      </a:extLst>
                    </p:cNvPr>
                    <p:cNvSpPr txBox="1"/>
                    <p:nvPr/>
                  </p:nvSpPr>
                  <p:spPr>
                    <a:xfrm>
                      <a:off x="5567755" y="4343441"/>
                      <a:ext cx="1676619" cy="386964"/>
                    </a:xfrm>
                    <a:prstGeom prst="rect">
                      <a:avLst/>
                    </a:prstGeom>
                    <a:noFill/>
                  </p:spPr>
                  <p:txBody>
                    <a:bodyPr wrap="square" rtlCol="0" anchor="ctr">
                      <a:sp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72727"/>
                          </a:solidFill>
                          <a:effectLst/>
                          <a:uLnTx/>
                          <a:uFillTx/>
                          <a:latin typeface="Poppins Light"/>
                          <a:ea typeface="+mn-ea"/>
                          <a:cs typeface="+mn-cs"/>
                        </a:rPr>
                        <a:t>Overall sexual </a:t>
                      </a:r>
                      <a:br>
                        <a:rPr kumimoji="0" lang="en-GB" sz="1200" b="1" i="0" u="none" strike="noStrike" kern="1200" cap="none" spc="0" normalizeH="0" baseline="0" noProof="0" dirty="0">
                          <a:ln>
                            <a:noFill/>
                          </a:ln>
                          <a:solidFill>
                            <a:srgbClr val="272727"/>
                          </a:solidFill>
                          <a:effectLst/>
                          <a:uLnTx/>
                          <a:uFillTx/>
                          <a:latin typeface="Poppins Light"/>
                          <a:ea typeface="+mn-ea"/>
                          <a:cs typeface="+mn-cs"/>
                        </a:rPr>
                      </a:br>
                      <a:r>
                        <a:rPr kumimoji="0" lang="en-GB" sz="1200" b="1" i="0" u="none" strike="noStrike" kern="1200" cap="none" spc="0" normalizeH="0" baseline="0" noProof="0" dirty="0">
                          <a:ln>
                            <a:noFill/>
                          </a:ln>
                          <a:solidFill>
                            <a:srgbClr val="272727"/>
                          </a:solidFill>
                          <a:effectLst/>
                          <a:uLnTx/>
                          <a:uFillTx/>
                          <a:latin typeface="Poppins Light"/>
                          <a:ea typeface="+mn-ea"/>
                          <a:cs typeface="+mn-cs"/>
                        </a:rPr>
                        <a:t>satisfaction score</a:t>
                      </a:r>
                    </a:p>
                  </p:txBody>
                </p:sp>
                <p:sp>
                  <p:nvSpPr>
                    <p:cNvPr id="165" name="TextBox 164">
                      <a:extLst>
                        <a:ext uri="{FF2B5EF4-FFF2-40B4-BE49-F238E27FC236}">
                          <a16:creationId xmlns:a16="http://schemas.microsoft.com/office/drawing/2014/main" id="{763A5E0A-A4EB-4604-AB8C-7EA4C783961F}"/>
                        </a:ext>
                      </a:extLst>
                    </p:cNvPr>
                    <p:cNvSpPr txBox="1"/>
                    <p:nvPr/>
                  </p:nvSpPr>
                  <p:spPr>
                    <a:xfrm>
                      <a:off x="5567756" y="3867477"/>
                      <a:ext cx="1547908" cy="386964"/>
                    </a:xfrm>
                    <a:prstGeom prst="rect">
                      <a:avLst/>
                    </a:prstGeom>
                    <a:noFill/>
                  </p:spPr>
                  <p:txBody>
                    <a:bodyPr wrap="square" rtlCol="0" anchor="ctr">
                      <a:sp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72727"/>
                          </a:solidFill>
                          <a:effectLst/>
                          <a:uLnTx/>
                          <a:uFillTx/>
                          <a:latin typeface="Poppins Light"/>
                          <a:ea typeface="+mn-ea"/>
                          <a:cs typeface="+mn-cs"/>
                        </a:rPr>
                        <a:t>Intercourse </a:t>
                      </a:r>
                      <a:br>
                        <a:rPr kumimoji="0" lang="en-GB" sz="1200" b="1" i="0" u="none" strike="noStrike" kern="1200" cap="none" spc="0" normalizeH="0" baseline="0" noProof="0" dirty="0">
                          <a:ln>
                            <a:noFill/>
                          </a:ln>
                          <a:solidFill>
                            <a:srgbClr val="272727"/>
                          </a:solidFill>
                          <a:effectLst/>
                          <a:uLnTx/>
                          <a:uFillTx/>
                          <a:latin typeface="Poppins Light"/>
                          <a:ea typeface="+mn-ea"/>
                          <a:cs typeface="+mn-cs"/>
                        </a:rPr>
                      </a:br>
                      <a:r>
                        <a:rPr kumimoji="0" lang="en-GB" sz="1200" b="1" i="0" u="none" strike="noStrike" kern="1200" cap="none" spc="0" normalizeH="0" baseline="0" noProof="0" dirty="0">
                          <a:ln>
                            <a:noFill/>
                          </a:ln>
                          <a:solidFill>
                            <a:srgbClr val="272727"/>
                          </a:solidFill>
                          <a:effectLst/>
                          <a:uLnTx/>
                          <a:uFillTx/>
                          <a:latin typeface="Poppins Light"/>
                          <a:ea typeface="+mn-ea"/>
                          <a:cs typeface="+mn-cs"/>
                        </a:rPr>
                        <a:t>satisfaction score</a:t>
                      </a:r>
                    </a:p>
                  </p:txBody>
                </p:sp>
                <p:sp>
                  <p:nvSpPr>
                    <p:cNvPr id="166" name="TextBox 165">
                      <a:extLst>
                        <a:ext uri="{FF2B5EF4-FFF2-40B4-BE49-F238E27FC236}">
                          <a16:creationId xmlns:a16="http://schemas.microsoft.com/office/drawing/2014/main" id="{CF1A3691-5E6E-4635-8715-E548385DCBDE}"/>
                        </a:ext>
                      </a:extLst>
                    </p:cNvPr>
                    <p:cNvSpPr txBox="1"/>
                    <p:nvPr/>
                  </p:nvSpPr>
                  <p:spPr>
                    <a:xfrm>
                      <a:off x="5567755" y="4898038"/>
                      <a:ext cx="1676619" cy="233791"/>
                    </a:xfrm>
                    <a:prstGeom prst="rect">
                      <a:avLst/>
                    </a:prstGeom>
                    <a:noFill/>
                  </p:spPr>
                  <p:txBody>
                    <a:bodyPr wrap="square" rtlCol="0" anchor="ctr">
                      <a:sp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72727"/>
                          </a:solidFill>
                          <a:effectLst/>
                          <a:uLnTx/>
                          <a:uFillTx/>
                          <a:latin typeface="Poppins Light"/>
                          <a:ea typeface="+mn-ea"/>
                          <a:cs typeface="+mn-cs"/>
                        </a:rPr>
                        <a:t>Total </a:t>
                      </a:r>
                      <a:r>
                        <a:rPr kumimoji="0" lang="en-GB" sz="1200" b="1" i="0" u="none" strike="noStrike" kern="1200" cap="none" spc="0" normalizeH="0" baseline="0" noProof="0" dirty="0" err="1">
                          <a:ln>
                            <a:noFill/>
                          </a:ln>
                          <a:solidFill>
                            <a:srgbClr val="272727"/>
                          </a:solidFill>
                          <a:effectLst/>
                          <a:uLnTx/>
                          <a:uFillTx/>
                          <a:latin typeface="Poppins Light"/>
                          <a:ea typeface="+mn-ea"/>
                          <a:cs typeface="+mn-cs"/>
                        </a:rPr>
                        <a:t>LUTS</a:t>
                      </a:r>
                      <a:r>
                        <a:rPr kumimoji="0" lang="en-GB" sz="1200" b="1" i="0" u="none" strike="noStrike" kern="1200" cap="none" spc="0" normalizeH="0" baseline="0" noProof="0" dirty="0">
                          <a:ln>
                            <a:noFill/>
                          </a:ln>
                          <a:solidFill>
                            <a:srgbClr val="272727"/>
                          </a:solidFill>
                          <a:effectLst/>
                          <a:uLnTx/>
                          <a:uFillTx/>
                          <a:latin typeface="Poppins Light"/>
                          <a:ea typeface="+mn-ea"/>
                          <a:cs typeface="+mn-cs"/>
                        </a:rPr>
                        <a:t> score</a:t>
                      </a:r>
                    </a:p>
                  </p:txBody>
                </p:sp>
              </p:grpSp>
            </p:grpSp>
          </p:grpSp>
          <p:grpSp>
            <p:nvGrpSpPr>
              <p:cNvPr id="146" name="Group 145">
                <a:extLst>
                  <a:ext uri="{FF2B5EF4-FFF2-40B4-BE49-F238E27FC236}">
                    <a16:creationId xmlns:a16="http://schemas.microsoft.com/office/drawing/2014/main" id="{3082F65C-4022-45E3-A0DB-D537D5CFFD8A}"/>
                  </a:ext>
                </a:extLst>
              </p:cNvPr>
              <p:cNvGrpSpPr/>
              <p:nvPr/>
            </p:nvGrpSpPr>
            <p:grpSpPr>
              <a:xfrm>
                <a:off x="1556792" y="5267634"/>
                <a:ext cx="1916973" cy="276999"/>
                <a:chOff x="1010378" y="4939136"/>
                <a:chExt cx="1916973" cy="276999"/>
              </a:xfrm>
            </p:grpSpPr>
            <p:sp>
              <p:nvSpPr>
                <p:cNvPr id="151" name="TextBox 150">
                  <a:extLst>
                    <a:ext uri="{FF2B5EF4-FFF2-40B4-BE49-F238E27FC236}">
                      <a16:creationId xmlns:a16="http://schemas.microsoft.com/office/drawing/2014/main" id="{75606FB4-0624-4061-8B44-BA141D2EC5E5}"/>
                    </a:ext>
                  </a:extLst>
                </p:cNvPr>
                <p:cNvSpPr txBox="1"/>
                <p:nvPr/>
              </p:nvSpPr>
              <p:spPr>
                <a:xfrm>
                  <a:off x="1085375" y="4939136"/>
                  <a:ext cx="18419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855663" algn="l"/>
                    </a:tabLst>
                    <a:defRPr/>
                  </a:pPr>
                  <a:r>
                    <a:rPr kumimoji="0" lang="en-GB" sz="1200" b="0" i="0" u="none" strike="noStrike" kern="1200" cap="none" spc="0" normalizeH="0" baseline="0" noProof="0" dirty="0">
                      <a:ln>
                        <a:noFill/>
                      </a:ln>
                      <a:solidFill>
                        <a:srgbClr val="005294"/>
                      </a:solidFill>
                      <a:effectLst/>
                      <a:uLnTx/>
                      <a:uFillTx/>
                      <a:latin typeface="Poppins Light"/>
                      <a:ea typeface="+mn-ea"/>
                      <a:cs typeface="+mn-cs"/>
                    </a:rPr>
                    <a:t>Placebo	</a:t>
                  </a:r>
                  <a:r>
                    <a:rPr kumimoji="0" lang="en-GB" sz="1200" b="0" i="0" u="none" strike="noStrike" kern="1200" cap="none" spc="0" normalizeH="0" baseline="0" noProof="0" dirty="0" err="1">
                      <a:ln>
                        <a:noFill/>
                      </a:ln>
                      <a:solidFill>
                        <a:srgbClr val="005294"/>
                      </a:solidFill>
                      <a:effectLst/>
                      <a:uLnTx/>
                      <a:uFillTx/>
                      <a:latin typeface="Poppins Light"/>
                      <a:ea typeface="+mn-ea"/>
                      <a:cs typeface="+mn-cs"/>
                    </a:rPr>
                    <a:t>TTh</a:t>
                  </a:r>
                  <a:endParaRPr kumimoji="0" lang="en-GB" sz="1200" b="0" i="0" u="none" strike="noStrike" kern="1200" cap="none" spc="0" normalizeH="0" baseline="0" noProof="0" dirty="0">
                    <a:ln>
                      <a:noFill/>
                    </a:ln>
                    <a:solidFill>
                      <a:srgbClr val="005294"/>
                    </a:solidFill>
                    <a:effectLst/>
                    <a:uLnTx/>
                    <a:uFillTx/>
                    <a:latin typeface="Poppins Light"/>
                    <a:ea typeface="+mn-ea"/>
                    <a:cs typeface="+mn-cs"/>
                  </a:endParaRPr>
                </a:p>
              </p:txBody>
            </p:sp>
            <p:sp>
              <p:nvSpPr>
                <p:cNvPr id="152" name="Rectangle 151">
                  <a:extLst>
                    <a:ext uri="{FF2B5EF4-FFF2-40B4-BE49-F238E27FC236}">
                      <a16:creationId xmlns:a16="http://schemas.microsoft.com/office/drawing/2014/main" id="{B3C2EE6F-E128-4795-AC49-91E2E9DBBA29}"/>
                    </a:ext>
                  </a:extLst>
                </p:cNvPr>
                <p:cNvSpPr/>
                <p:nvPr/>
              </p:nvSpPr>
              <p:spPr>
                <a:xfrm>
                  <a:off x="1675882" y="5022989"/>
                  <a:ext cx="108000" cy="10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Poppins Light"/>
                    <a:ea typeface="+mn-ea"/>
                    <a:cs typeface="+mn-cs"/>
                  </a:endParaRPr>
                </a:p>
              </p:txBody>
            </p:sp>
            <p:sp>
              <p:nvSpPr>
                <p:cNvPr id="153" name="Rectangle 152">
                  <a:extLst>
                    <a:ext uri="{FF2B5EF4-FFF2-40B4-BE49-F238E27FC236}">
                      <a16:creationId xmlns:a16="http://schemas.microsoft.com/office/drawing/2014/main" id="{CBA635C7-431F-4D55-9084-756D8FFD334B}"/>
                    </a:ext>
                  </a:extLst>
                </p:cNvPr>
                <p:cNvSpPr/>
                <p:nvPr/>
              </p:nvSpPr>
              <p:spPr>
                <a:xfrm>
                  <a:off x="1010378" y="5025242"/>
                  <a:ext cx="108000"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Poppins Light"/>
                    <a:ea typeface="+mn-ea"/>
                    <a:cs typeface="+mn-cs"/>
                  </a:endParaRPr>
                </a:p>
              </p:txBody>
            </p:sp>
          </p:grpSp>
          <p:grpSp>
            <p:nvGrpSpPr>
              <p:cNvPr id="147" name="Group 146">
                <a:extLst>
                  <a:ext uri="{FF2B5EF4-FFF2-40B4-BE49-F238E27FC236}">
                    <a16:creationId xmlns:a16="http://schemas.microsoft.com/office/drawing/2014/main" id="{6631C701-029F-4901-9571-6C4ADD748565}"/>
                  </a:ext>
                </a:extLst>
              </p:cNvPr>
              <p:cNvGrpSpPr/>
              <p:nvPr/>
            </p:nvGrpSpPr>
            <p:grpSpPr>
              <a:xfrm>
                <a:off x="5677470" y="5267634"/>
                <a:ext cx="1916973" cy="276999"/>
                <a:chOff x="1010378" y="4939136"/>
                <a:chExt cx="1916973" cy="276999"/>
              </a:xfrm>
            </p:grpSpPr>
            <p:sp>
              <p:nvSpPr>
                <p:cNvPr id="148" name="TextBox 147">
                  <a:extLst>
                    <a:ext uri="{FF2B5EF4-FFF2-40B4-BE49-F238E27FC236}">
                      <a16:creationId xmlns:a16="http://schemas.microsoft.com/office/drawing/2014/main" id="{AD8FA8D7-342E-4C3B-9262-F0CAAB63FC97}"/>
                    </a:ext>
                  </a:extLst>
                </p:cNvPr>
                <p:cNvSpPr txBox="1"/>
                <p:nvPr/>
              </p:nvSpPr>
              <p:spPr>
                <a:xfrm>
                  <a:off x="1085375" y="4939136"/>
                  <a:ext cx="18419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855663" algn="l"/>
                    </a:tabLst>
                    <a:defRPr/>
                  </a:pPr>
                  <a:r>
                    <a:rPr kumimoji="0" lang="en-GB" sz="1200" b="0" i="0" u="none" strike="noStrike" kern="1200" cap="none" spc="0" normalizeH="0" baseline="0" noProof="0" dirty="0">
                      <a:ln>
                        <a:noFill/>
                      </a:ln>
                      <a:solidFill>
                        <a:srgbClr val="005294"/>
                      </a:solidFill>
                      <a:effectLst/>
                      <a:uLnTx/>
                      <a:uFillTx/>
                      <a:latin typeface="Poppins Light"/>
                      <a:ea typeface="+mn-ea"/>
                      <a:cs typeface="+mn-cs"/>
                    </a:rPr>
                    <a:t>Placebo	</a:t>
                  </a:r>
                  <a:r>
                    <a:rPr kumimoji="0" lang="en-GB" sz="1200" b="0" i="0" u="none" strike="noStrike" kern="1200" cap="none" spc="0" normalizeH="0" baseline="0" noProof="0" dirty="0" err="1">
                      <a:ln>
                        <a:noFill/>
                      </a:ln>
                      <a:solidFill>
                        <a:srgbClr val="005294"/>
                      </a:solidFill>
                      <a:effectLst/>
                      <a:uLnTx/>
                      <a:uFillTx/>
                      <a:latin typeface="Poppins Light"/>
                      <a:ea typeface="+mn-ea"/>
                      <a:cs typeface="+mn-cs"/>
                    </a:rPr>
                    <a:t>TTh</a:t>
                  </a:r>
                  <a:endParaRPr kumimoji="0" lang="en-GB" sz="1200" b="0" i="0" u="none" strike="noStrike" kern="1200" cap="none" spc="0" normalizeH="0" baseline="0" noProof="0" dirty="0">
                    <a:ln>
                      <a:noFill/>
                    </a:ln>
                    <a:solidFill>
                      <a:srgbClr val="005294"/>
                    </a:solidFill>
                    <a:effectLst/>
                    <a:uLnTx/>
                    <a:uFillTx/>
                    <a:latin typeface="Poppins Light"/>
                    <a:ea typeface="+mn-ea"/>
                    <a:cs typeface="+mn-cs"/>
                  </a:endParaRPr>
                </a:p>
              </p:txBody>
            </p:sp>
            <p:sp>
              <p:nvSpPr>
                <p:cNvPr id="149" name="Rectangle 148">
                  <a:extLst>
                    <a:ext uri="{FF2B5EF4-FFF2-40B4-BE49-F238E27FC236}">
                      <a16:creationId xmlns:a16="http://schemas.microsoft.com/office/drawing/2014/main" id="{E61BADD1-2F54-47A2-9A81-1D1BC52B0EF2}"/>
                    </a:ext>
                  </a:extLst>
                </p:cNvPr>
                <p:cNvSpPr/>
                <p:nvPr/>
              </p:nvSpPr>
              <p:spPr>
                <a:xfrm>
                  <a:off x="1682166" y="5025242"/>
                  <a:ext cx="108000" cy="10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Poppins Light"/>
                    <a:ea typeface="+mn-ea"/>
                    <a:cs typeface="+mn-cs"/>
                  </a:endParaRPr>
                </a:p>
              </p:txBody>
            </p:sp>
            <p:sp>
              <p:nvSpPr>
                <p:cNvPr id="150" name="Rectangle 149">
                  <a:extLst>
                    <a:ext uri="{FF2B5EF4-FFF2-40B4-BE49-F238E27FC236}">
                      <a16:creationId xmlns:a16="http://schemas.microsoft.com/office/drawing/2014/main" id="{BBCE7326-3BD1-4A2C-A78D-661C094DD3D6}"/>
                    </a:ext>
                  </a:extLst>
                </p:cNvPr>
                <p:cNvSpPr/>
                <p:nvPr/>
              </p:nvSpPr>
              <p:spPr>
                <a:xfrm>
                  <a:off x="1010378" y="5025242"/>
                  <a:ext cx="108000"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Poppins Light"/>
                    <a:ea typeface="+mn-ea"/>
                    <a:cs typeface="+mn-cs"/>
                  </a:endParaRPr>
                </a:p>
              </p:txBody>
            </p:sp>
          </p:grpSp>
        </p:grpSp>
      </p:grpSp>
      <p:pic>
        <p:nvPicPr>
          <p:cNvPr id="126" name="Picture 2" descr="T4DM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0800" y="152401"/>
            <a:ext cx="1318275" cy="811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1694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E706727-A929-4B63-A258-B26380ABD113}"/>
              </a:ext>
            </a:extLst>
          </p:cNvPr>
          <p:cNvSpPr>
            <a:spLocks noGrp="1"/>
          </p:cNvSpPr>
          <p:nvPr>
            <p:ph type="title"/>
          </p:nvPr>
        </p:nvSpPr>
        <p:spPr>
          <a:xfrm>
            <a:off x="169429" y="155506"/>
            <a:ext cx="11629747" cy="780381"/>
          </a:xfrm>
        </p:spPr>
        <p:txBody>
          <a:bodyPr>
            <a:noAutofit/>
          </a:bodyPr>
          <a:lstStyle/>
          <a:p>
            <a:r>
              <a:rPr lang="en-GB" sz="3200" dirty="0">
                <a:solidFill>
                  <a:schemeClr val="accent5"/>
                </a:solidFill>
              </a:rPr>
              <a:t>The T4DM study: secondary outcomes (cont.)</a:t>
            </a:r>
          </a:p>
        </p:txBody>
      </p:sp>
      <p:sp>
        <p:nvSpPr>
          <p:cNvPr id="18" name="Text Placeholder 17">
            <a:extLst>
              <a:ext uri="{FF2B5EF4-FFF2-40B4-BE49-F238E27FC236}">
                <a16:creationId xmlns:a16="http://schemas.microsoft.com/office/drawing/2014/main" id="{66606A9F-2F12-42B2-B9C2-6AE498D48AEC}"/>
              </a:ext>
            </a:extLst>
          </p:cNvPr>
          <p:cNvSpPr>
            <a:spLocks noGrp="1"/>
          </p:cNvSpPr>
          <p:nvPr>
            <p:ph type="body" sz="quarter" idx="11"/>
          </p:nvPr>
        </p:nvSpPr>
        <p:spPr>
          <a:xfrm>
            <a:off x="1524000" y="5898296"/>
            <a:ext cx="9144000" cy="370614"/>
          </a:xfrm>
        </p:spPr>
        <p:txBody>
          <a:bodyPr/>
          <a:lstStyle/>
          <a:p>
            <a:pPr>
              <a:spcBef>
                <a:spcPts val="0"/>
              </a:spcBef>
            </a:pPr>
            <a:r>
              <a:rPr lang="en-GB" dirty="0">
                <a:solidFill>
                  <a:schemeClr val="accent5"/>
                </a:solidFill>
              </a:rPr>
              <a:t>CI, confidence interval; OGTT, oral glucose tolerance test; </a:t>
            </a:r>
            <a:r>
              <a:rPr lang="en-GB" dirty="0" err="1">
                <a:solidFill>
                  <a:schemeClr val="accent5"/>
                </a:solidFill>
              </a:rPr>
              <a:t>TTh</a:t>
            </a:r>
            <a:r>
              <a:rPr lang="en-GB" dirty="0">
                <a:solidFill>
                  <a:schemeClr val="accent5"/>
                </a:solidFill>
              </a:rPr>
              <a:t>, testosterone therapy</a:t>
            </a:r>
          </a:p>
          <a:p>
            <a:pPr>
              <a:spcBef>
                <a:spcPts val="0"/>
              </a:spcBef>
            </a:pPr>
            <a:r>
              <a:rPr lang="en-GB" dirty="0" err="1">
                <a:solidFill>
                  <a:schemeClr val="accent5"/>
                </a:solidFill>
              </a:rPr>
              <a:t>Wittert</a:t>
            </a:r>
            <a:r>
              <a:rPr lang="en-GB" dirty="0">
                <a:solidFill>
                  <a:schemeClr val="accent5"/>
                </a:solidFill>
              </a:rPr>
              <a:t> GA </a:t>
            </a:r>
            <a:r>
              <a:rPr lang="en-GB" i="1" dirty="0">
                <a:solidFill>
                  <a:schemeClr val="accent5"/>
                </a:solidFill>
              </a:rPr>
              <a:t>et al. Diabetes </a:t>
            </a:r>
            <a:r>
              <a:rPr lang="en-GB" dirty="0">
                <a:solidFill>
                  <a:schemeClr val="accent5"/>
                </a:solidFill>
              </a:rPr>
              <a:t>2020;69(</a:t>
            </a:r>
            <a:r>
              <a:rPr lang="en-GB" dirty="0" err="1">
                <a:solidFill>
                  <a:schemeClr val="accent5"/>
                </a:solidFill>
              </a:rPr>
              <a:t>Suppl</a:t>
            </a:r>
            <a:r>
              <a:rPr lang="en-GB" dirty="0">
                <a:solidFill>
                  <a:schemeClr val="accent5"/>
                </a:solidFill>
              </a:rPr>
              <a:t> 1): https://doi.org/10.2337/db20-274-OR.</a:t>
            </a:r>
          </a:p>
        </p:txBody>
      </p:sp>
      <p:pic>
        <p:nvPicPr>
          <p:cNvPr id="6" name="Picture 2" descr="T4DM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8862" y="162491"/>
            <a:ext cx="1318275" cy="811666"/>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23507728-0935-42D9-85F4-BF116197EEEF}"/>
              </a:ext>
            </a:extLst>
          </p:cNvPr>
          <p:cNvGrpSpPr/>
          <p:nvPr/>
        </p:nvGrpSpPr>
        <p:grpSpPr>
          <a:xfrm>
            <a:off x="1640657" y="1228880"/>
            <a:ext cx="8368205" cy="4398566"/>
            <a:chOff x="100384" y="1431599"/>
            <a:chExt cx="8208360" cy="4398566"/>
          </a:xfrm>
        </p:grpSpPr>
        <p:graphicFrame>
          <p:nvGraphicFramePr>
            <p:cNvPr id="41" name="Group 132">
              <a:extLst>
                <a:ext uri="{FF2B5EF4-FFF2-40B4-BE49-F238E27FC236}">
                  <a16:creationId xmlns:a16="http://schemas.microsoft.com/office/drawing/2014/main" id="{162FF257-D068-494D-B169-3B402C5EDE39}"/>
                </a:ext>
              </a:extLst>
            </p:cNvPr>
            <p:cNvGraphicFramePr>
              <a:graphicFrameLocks/>
            </p:cNvGraphicFramePr>
            <p:nvPr>
              <p:extLst>
                <p:ext uri="{D42A27DB-BD31-4B8C-83A1-F6EECF244321}">
                  <p14:modId xmlns:p14="http://schemas.microsoft.com/office/powerpoint/2010/main" val="3439520451"/>
                </p:ext>
              </p:extLst>
            </p:nvPr>
          </p:nvGraphicFramePr>
          <p:xfrm>
            <a:off x="100384" y="1431599"/>
            <a:ext cx="8208360" cy="4169567"/>
          </p:xfrm>
          <a:graphic>
            <a:graphicData uri="http://schemas.openxmlformats.org/drawingml/2006/table">
              <a:tbl>
                <a:tblPr>
                  <a:tableStyleId>{9D7B26C5-4107-4FEC-AEDC-1716B250A1EF}</a:tableStyleId>
                </a:tblPr>
                <a:tblGrid>
                  <a:gridCol w="2087645">
                    <a:extLst>
                      <a:ext uri="{9D8B030D-6E8A-4147-A177-3AD203B41FA5}">
                        <a16:colId xmlns:a16="http://schemas.microsoft.com/office/drawing/2014/main" val="20000"/>
                      </a:ext>
                    </a:extLst>
                  </a:gridCol>
                  <a:gridCol w="1012371">
                    <a:extLst>
                      <a:ext uri="{9D8B030D-6E8A-4147-A177-3AD203B41FA5}">
                        <a16:colId xmlns:a16="http://schemas.microsoft.com/office/drawing/2014/main" val="20001"/>
                      </a:ext>
                    </a:extLst>
                  </a:gridCol>
                  <a:gridCol w="1088571">
                    <a:extLst>
                      <a:ext uri="{9D8B030D-6E8A-4147-A177-3AD203B41FA5}">
                        <a16:colId xmlns:a16="http://schemas.microsoft.com/office/drawing/2014/main" val="20002"/>
                      </a:ext>
                    </a:extLst>
                  </a:gridCol>
                  <a:gridCol w="2220686">
                    <a:extLst>
                      <a:ext uri="{9D8B030D-6E8A-4147-A177-3AD203B41FA5}">
                        <a16:colId xmlns:a16="http://schemas.microsoft.com/office/drawing/2014/main" val="20006"/>
                      </a:ext>
                    </a:extLst>
                  </a:gridCol>
                  <a:gridCol w="1338942">
                    <a:extLst>
                      <a:ext uri="{9D8B030D-6E8A-4147-A177-3AD203B41FA5}">
                        <a16:colId xmlns:a16="http://schemas.microsoft.com/office/drawing/2014/main" val="20004"/>
                      </a:ext>
                    </a:extLst>
                  </a:gridCol>
                  <a:gridCol w="619990">
                    <a:extLst>
                      <a:ext uri="{9D8B030D-6E8A-4147-A177-3AD203B41FA5}">
                        <a16:colId xmlns:a16="http://schemas.microsoft.com/office/drawing/2014/main" val="20005"/>
                      </a:ext>
                    </a:extLst>
                  </a:gridCol>
                </a:tblGrid>
                <a:tr h="0">
                  <a:tc rowSpan="2">
                    <a:txBody>
                      <a:bodyPr/>
                      <a:lstStyle>
                        <a:lvl1pPr eaLnBrk="0" fontAlgn="b" hangingPunct="0">
                          <a:spcBef>
                            <a:spcPct val="20000"/>
                          </a:spcBef>
                          <a:spcAft>
                            <a:spcPct val="20000"/>
                          </a:spcAft>
                          <a:buClr>
                            <a:schemeClr val="bg2"/>
                          </a:buClr>
                          <a:buFont typeface="Wingdings 2" pitchFamily="18" charset="2"/>
                          <a:defRPr>
                            <a:solidFill>
                              <a:schemeClr val="tx1"/>
                            </a:solidFill>
                            <a:latin typeface="Arial" charset="0"/>
                          </a:defRPr>
                        </a:lvl1pPr>
                        <a:lvl2pPr marL="742950" indent="-285750" eaLnBrk="0" fontAlgn="b" hangingPunct="0">
                          <a:spcBef>
                            <a:spcPct val="10000"/>
                          </a:spcBef>
                          <a:spcAft>
                            <a:spcPct val="10000"/>
                          </a:spcAft>
                          <a:buClr>
                            <a:schemeClr val="bg2"/>
                          </a:buClr>
                          <a:buFont typeface="Symbol" pitchFamily="18" charset="2"/>
                          <a:defRPr sz="1600">
                            <a:solidFill>
                              <a:schemeClr val="tx1"/>
                            </a:solidFill>
                            <a:latin typeface="Arial" charset="0"/>
                          </a:defRPr>
                        </a:lvl2pPr>
                        <a:lvl3pPr marL="1143000" indent="-228600" eaLnBrk="0" fontAlgn="b" hangingPunct="0">
                          <a:spcBef>
                            <a:spcPct val="10000"/>
                          </a:spcBef>
                          <a:spcAft>
                            <a:spcPct val="10000"/>
                          </a:spcAft>
                          <a:buClr>
                            <a:schemeClr val="bg2"/>
                          </a:buClr>
                          <a:buFont typeface="Arial" charset="0"/>
                          <a:defRPr sz="1600">
                            <a:solidFill>
                              <a:schemeClr val="tx1"/>
                            </a:solidFill>
                            <a:latin typeface="Arial" charset="0"/>
                          </a:defRPr>
                        </a:lvl3pPr>
                        <a:lvl4pPr marL="1600200" indent="-228600" eaLnBrk="0" fontAlgn="b" hangingPunct="0">
                          <a:spcBef>
                            <a:spcPct val="10000"/>
                          </a:spcBef>
                          <a:spcAft>
                            <a:spcPct val="10000"/>
                          </a:spcAft>
                          <a:buClr>
                            <a:schemeClr val="bg2"/>
                          </a:buClr>
                          <a:buFont typeface="Arial" charset="0"/>
                          <a:defRPr sz="1600">
                            <a:solidFill>
                              <a:schemeClr val="tx1"/>
                            </a:solidFill>
                            <a:latin typeface="Arial" charset="0"/>
                          </a:defRPr>
                        </a:lvl4pPr>
                        <a:lvl5pPr marL="2057400" indent="-228600" eaLnBrk="0" fontAlgn="b" hangingPunct="0">
                          <a:spcBef>
                            <a:spcPct val="10000"/>
                          </a:spcBef>
                          <a:spcAft>
                            <a:spcPct val="10000"/>
                          </a:spcAft>
                          <a:buClr>
                            <a:schemeClr val="bg2"/>
                          </a:buClr>
                          <a:buFont typeface="Arial" charset="0"/>
                          <a:defRPr sz="1600">
                            <a:solidFill>
                              <a:schemeClr val="tx1"/>
                            </a:solidFill>
                            <a:latin typeface="Arial" charset="0"/>
                          </a:defRPr>
                        </a:lvl5pPr>
                        <a:lvl6pPr marL="2514600" indent="-228600" eaLnBrk="0" fontAlgn="b" hangingPunct="0">
                          <a:spcBef>
                            <a:spcPct val="10000"/>
                          </a:spcBef>
                          <a:spcAft>
                            <a:spcPct val="10000"/>
                          </a:spcAft>
                          <a:buClr>
                            <a:schemeClr val="bg2"/>
                          </a:buClr>
                          <a:buFont typeface="Arial" charset="0"/>
                          <a:defRPr sz="1600">
                            <a:solidFill>
                              <a:schemeClr val="tx1"/>
                            </a:solidFill>
                            <a:latin typeface="Arial" charset="0"/>
                          </a:defRPr>
                        </a:lvl6pPr>
                        <a:lvl7pPr marL="2971800" indent="-228600" eaLnBrk="0" fontAlgn="b" hangingPunct="0">
                          <a:spcBef>
                            <a:spcPct val="10000"/>
                          </a:spcBef>
                          <a:spcAft>
                            <a:spcPct val="10000"/>
                          </a:spcAft>
                          <a:buClr>
                            <a:schemeClr val="bg2"/>
                          </a:buClr>
                          <a:buFont typeface="Arial" charset="0"/>
                          <a:defRPr sz="1600">
                            <a:solidFill>
                              <a:schemeClr val="tx1"/>
                            </a:solidFill>
                            <a:latin typeface="Arial" charset="0"/>
                          </a:defRPr>
                        </a:lvl7pPr>
                        <a:lvl8pPr marL="3429000" indent="-228600" eaLnBrk="0" fontAlgn="b" hangingPunct="0">
                          <a:spcBef>
                            <a:spcPct val="10000"/>
                          </a:spcBef>
                          <a:spcAft>
                            <a:spcPct val="10000"/>
                          </a:spcAft>
                          <a:buClr>
                            <a:schemeClr val="bg2"/>
                          </a:buClr>
                          <a:buFont typeface="Arial" charset="0"/>
                          <a:defRPr sz="1600">
                            <a:solidFill>
                              <a:schemeClr val="tx1"/>
                            </a:solidFill>
                            <a:latin typeface="Arial" charset="0"/>
                          </a:defRPr>
                        </a:lvl8pPr>
                        <a:lvl9pPr marL="3886200" indent="-228600" eaLnBrk="0" fontAlgn="b" hangingPunct="0">
                          <a:spcBef>
                            <a:spcPct val="10000"/>
                          </a:spcBef>
                          <a:spcAft>
                            <a:spcPct val="10000"/>
                          </a:spcAft>
                          <a:buClr>
                            <a:schemeClr val="bg2"/>
                          </a:buClr>
                          <a:buFont typeface="Arial" charset="0"/>
                          <a:defRPr sz="1600">
                            <a:solidFill>
                              <a:schemeClr val="tx1"/>
                            </a:solidFill>
                            <a:latin typeface="Arial" charset="0"/>
                          </a:defRPr>
                        </a:lvl9pPr>
                      </a:lstStyle>
                      <a:p>
                        <a:pPr marL="0" marR="0" lvl="0" indent="0" algn="ctr" defTabSz="914400" rtl="0" eaLnBrk="0" fontAlgn="b" latinLnBrk="0" hangingPunct="0">
                          <a:lnSpc>
                            <a:spcPct val="100000"/>
                          </a:lnSpc>
                          <a:spcBef>
                            <a:spcPct val="20000"/>
                          </a:spcBef>
                          <a:spcAft>
                            <a:spcPct val="20000"/>
                          </a:spcAft>
                          <a:buClr>
                            <a:schemeClr val="bg2"/>
                          </a:buClr>
                          <a:buSzTx/>
                          <a:buFont typeface="Wingdings 2" pitchFamily="18" charset="2"/>
                          <a:buNone/>
                          <a:tabLst/>
                        </a:pPr>
                        <a:endParaRPr kumimoji="0" lang="en-GB" altLang="en-US" sz="1600" b="1" i="0" u="none" strike="noStrike" cap="none" normalizeH="0" baseline="0" dirty="0">
                          <a:ln>
                            <a:noFill/>
                          </a:ln>
                          <a:solidFill>
                            <a:schemeClr val="bg1"/>
                          </a:solidFill>
                          <a:effectLst/>
                          <a:latin typeface="+mj-lt"/>
                          <a:cs typeface="Arial" charset="0"/>
                        </a:endParaRPr>
                      </a:p>
                    </a:txBody>
                    <a:tcPr marL="60505" marR="60505" marT="18000" marB="18000" anchor="ctr" horzOverflow="overflow">
                      <a:lnL>
                        <a:noFill/>
                      </a:lnL>
                      <a:lnR>
                        <a:noFill/>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eaLnBrk="0" fontAlgn="b" hangingPunct="0">
                          <a:spcBef>
                            <a:spcPct val="20000"/>
                          </a:spcBef>
                          <a:spcAft>
                            <a:spcPct val="20000"/>
                          </a:spcAft>
                          <a:buClr>
                            <a:schemeClr val="bg2"/>
                          </a:buClr>
                          <a:buFont typeface="Wingdings 2" pitchFamily="18" charset="2"/>
                          <a:defRPr>
                            <a:solidFill>
                              <a:schemeClr val="tx1"/>
                            </a:solidFill>
                            <a:latin typeface="Arial" charset="0"/>
                          </a:defRPr>
                        </a:lvl1pPr>
                        <a:lvl2pPr marL="742950" indent="-285750" eaLnBrk="0" fontAlgn="b" hangingPunct="0">
                          <a:spcBef>
                            <a:spcPct val="10000"/>
                          </a:spcBef>
                          <a:spcAft>
                            <a:spcPct val="10000"/>
                          </a:spcAft>
                          <a:buClr>
                            <a:schemeClr val="bg2"/>
                          </a:buClr>
                          <a:buFont typeface="Symbol" pitchFamily="18" charset="2"/>
                          <a:defRPr sz="1600">
                            <a:solidFill>
                              <a:schemeClr val="tx1"/>
                            </a:solidFill>
                            <a:latin typeface="Arial" charset="0"/>
                          </a:defRPr>
                        </a:lvl2pPr>
                        <a:lvl3pPr marL="1143000" indent="-228600" eaLnBrk="0" fontAlgn="b" hangingPunct="0">
                          <a:spcBef>
                            <a:spcPct val="10000"/>
                          </a:spcBef>
                          <a:spcAft>
                            <a:spcPct val="10000"/>
                          </a:spcAft>
                          <a:buClr>
                            <a:schemeClr val="bg2"/>
                          </a:buClr>
                          <a:buFont typeface="Arial" charset="0"/>
                          <a:defRPr sz="1600">
                            <a:solidFill>
                              <a:schemeClr val="tx1"/>
                            </a:solidFill>
                            <a:latin typeface="Arial" charset="0"/>
                          </a:defRPr>
                        </a:lvl3pPr>
                        <a:lvl4pPr marL="1600200" indent="-228600" eaLnBrk="0" fontAlgn="b" hangingPunct="0">
                          <a:spcBef>
                            <a:spcPct val="10000"/>
                          </a:spcBef>
                          <a:spcAft>
                            <a:spcPct val="10000"/>
                          </a:spcAft>
                          <a:buClr>
                            <a:schemeClr val="bg2"/>
                          </a:buClr>
                          <a:buFont typeface="Arial" charset="0"/>
                          <a:defRPr sz="1600">
                            <a:solidFill>
                              <a:schemeClr val="tx1"/>
                            </a:solidFill>
                            <a:latin typeface="Arial" charset="0"/>
                          </a:defRPr>
                        </a:lvl4pPr>
                        <a:lvl5pPr marL="2057400" indent="-228600" eaLnBrk="0" fontAlgn="b" hangingPunct="0">
                          <a:spcBef>
                            <a:spcPct val="10000"/>
                          </a:spcBef>
                          <a:spcAft>
                            <a:spcPct val="10000"/>
                          </a:spcAft>
                          <a:buClr>
                            <a:schemeClr val="bg2"/>
                          </a:buClr>
                          <a:buFont typeface="Arial" charset="0"/>
                          <a:defRPr sz="1600">
                            <a:solidFill>
                              <a:schemeClr val="tx1"/>
                            </a:solidFill>
                            <a:latin typeface="Arial" charset="0"/>
                          </a:defRPr>
                        </a:lvl5pPr>
                        <a:lvl6pPr marL="2514600" indent="-228600" eaLnBrk="0" fontAlgn="b" hangingPunct="0">
                          <a:spcBef>
                            <a:spcPct val="10000"/>
                          </a:spcBef>
                          <a:spcAft>
                            <a:spcPct val="10000"/>
                          </a:spcAft>
                          <a:buClr>
                            <a:schemeClr val="bg2"/>
                          </a:buClr>
                          <a:buFont typeface="Arial" charset="0"/>
                          <a:defRPr sz="1600">
                            <a:solidFill>
                              <a:schemeClr val="tx1"/>
                            </a:solidFill>
                            <a:latin typeface="Arial" charset="0"/>
                          </a:defRPr>
                        </a:lvl6pPr>
                        <a:lvl7pPr marL="2971800" indent="-228600" eaLnBrk="0" fontAlgn="b" hangingPunct="0">
                          <a:spcBef>
                            <a:spcPct val="10000"/>
                          </a:spcBef>
                          <a:spcAft>
                            <a:spcPct val="10000"/>
                          </a:spcAft>
                          <a:buClr>
                            <a:schemeClr val="bg2"/>
                          </a:buClr>
                          <a:buFont typeface="Arial" charset="0"/>
                          <a:defRPr sz="1600">
                            <a:solidFill>
                              <a:schemeClr val="tx1"/>
                            </a:solidFill>
                            <a:latin typeface="Arial" charset="0"/>
                          </a:defRPr>
                        </a:lvl7pPr>
                        <a:lvl8pPr marL="3429000" indent="-228600" eaLnBrk="0" fontAlgn="b" hangingPunct="0">
                          <a:spcBef>
                            <a:spcPct val="10000"/>
                          </a:spcBef>
                          <a:spcAft>
                            <a:spcPct val="10000"/>
                          </a:spcAft>
                          <a:buClr>
                            <a:schemeClr val="bg2"/>
                          </a:buClr>
                          <a:buFont typeface="Arial" charset="0"/>
                          <a:defRPr sz="1600">
                            <a:solidFill>
                              <a:schemeClr val="tx1"/>
                            </a:solidFill>
                            <a:latin typeface="Arial" charset="0"/>
                          </a:defRPr>
                        </a:lvl8pPr>
                        <a:lvl9pPr marL="3886200" indent="-228600" eaLnBrk="0" fontAlgn="b" hangingPunct="0">
                          <a:spcBef>
                            <a:spcPct val="10000"/>
                          </a:spcBef>
                          <a:spcAft>
                            <a:spcPct val="10000"/>
                          </a:spcAft>
                          <a:buClr>
                            <a:schemeClr val="bg2"/>
                          </a:buClr>
                          <a:buFont typeface="Arial" charset="0"/>
                          <a:defRPr sz="1600">
                            <a:solidFill>
                              <a:schemeClr val="tx1"/>
                            </a:solidFill>
                            <a:latin typeface="Arial" charset="0"/>
                          </a:defRPr>
                        </a:lvl9pPr>
                      </a:lstStyle>
                      <a:p>
                        <a:pPr marL="0" marR="0" lvl="0" indent="0" algn="ctr" defTabSz="914400" rtl="0" eaLnBrk="0" fontAlgn="b" latinLnBrk="0" hangingPunct="0">
                          <a:lnSpc>
                            <a:spcPct val="100000"/>
                          </a:lnSpc>
                          <a:spcBef>
                            <a:spcPct val="20000"/>
                          </a:spcBef>
                          <a:spcAft>
                            <a:spcPct val="20000"/>
                          </a:spcAft>
                          <a:buClr>
                            <a:schemeClr val="bg2"/>
                          </a:buClr>
                          <a:buSzTx/>
                          <a:buFont typeface="Wingdings 2" pitchFamily="18" charset="2"/>
                          <a:buNone/>
                          <a:tabLst/>
                          <a:defRPr/>
                        </a:pPr>
                        <a:r>
                          <a:rPr kumimoji="0" lang="en-GB" altLang="en-US" sz="1400" b="1" i="0" u="none" strike="noStrike" kern="1200" cap="none" normalizeH="0" baseline="0" dirty="0">
                            <a:ln>
                              <a:noFill/>
                            </a:ln>
                            <a:solidFill>
                              <a:schemeClr val="bg1"/>
                            </a:solidFill>
                            <a:effectLst/>
                            <a:latin typeface="+mj-lt"/>
                            <a:ea typeface="+mn-ea"/>
                            <a:cs typeface="+mn-cs"/>
                          </a:rPr>
                          <a:t>Placebo</a:t>
                        </a:r>
                        <a:endParaRPr kumimoji="0" lang="en-GB" altLang="en-US" sz="1400" b="1" i="0" u="none" strike="noStrike" kern="1200" cap="none" normalizeH="0" baseline="0" dirty="0">
                          <a:ln>
                            <a:noFill/>
                          </a:ln>
                          <a:solidFill>
                            <a:schemeClr val="bg1"/>
                          </a:solidFill>
                          <a:effectLst/>
                          <a:latin typeface="+mj-lt"/>
                          <a:ea typeface="+mn-ea"/>
                          <a:cs typeface="Arial" charset="0"/>
                        </a:endParaRPr>
                      </a:p>
                    </a:txBody>
                    <a:tcPr marL="60505" marR="60505" marT="18000" marB="18000" anchor="ctr" horzOverflow="overflow">
                      <a:lnL>
                        <a:noFill/>
                      </a:lnL>
                      <a:lnR>
                        <a:noFill/>
                      </a:lnR>
                      <a:lnT w="19050" cap="flat" cmpd="sng" algn="ctr">
                        <a:solidFill>
                          <a:schemeClr val="tx2"/>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0" fontAlgn="b" latinLnBrk="0" hangingPunct="0">
                          <a:lnSpc>
                            <a:spcPct val="100000"/>
                          </a:lnSpc>
                          <a:spcBef>
                            <a:spcPct val="20000"/>
                          </a:spcBef>
                          <a:spcAft>
                            <a:spcPct val="20000"/>
                          </a:spcAft>
                          <a:buClr>
                            <a:schemeClr val="bg2"/>
                          </a:buClr>
                          <a:buSzTx/>
                          <a:buFont typeface="Wingdings 2" pitchFamily="18" charset="2"/>
                          <a:buNone/>
                          <a:tabLst/>
                        </a:pPr>
                        <a:r>
                          <a:rPr lang="en-GB" sz="1400" b="1" kern="1200" dirty="0" err="1">
                            <a:solidFill>
                              <a:schemeClr val="bg1"/>
                            </a:solidFill>
                            <a:latin typeface="+mj-lt"/>
                            <a:ea typeface="+mn-ea"/>
                            <a:cs typeface="+mn-cs"/>
                          </a:rPr>
                          <a:t>TTh</a:t>
                        </a:r>
                        <a:endParaRPr lang="en-GB" sz="1400" b="1" kern="1200" dirty="0">
                          <a:solidFill>
                            <a:schemeClr val="bg1"/>
                          </a:solidFill>
                          <a:latin typeface="+mj-lt"/>
                          <a:ea typeface="+mn-ea"/>
                          <a:cs typeface="+mn-cs"/>
                        </a:endParaRPr>
                      </a:p>
                    </a:txBody>
                    <a:tcPr marL="60505" marR="60505" marT="18000" marB="18000" anchor="ctr" horzOverflow="overflow">
                      <a:lnL>
                        <a:noFill/>
                      </a:lnL>
                      <a:lnR>
                        <a:noFill/>
                      </a:lnR>
                      <a:lnT w="19050" cap="flat" cmpd="sng" algn="ctr">
                        <a:solidFill>
                          <a:schemeClr val="tx2"/>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rowSpan="2" gridSpan="2">
                    <a:txBody>
                      <a:bodyPr/>
                      <a:lstStyle/>
                      <a:p>
                        <a:pPr algn="ctr"/>
                        <a:r>
                          <a:rPr lang="en-GB" sz="1400" b="1" dirty="0">
                            <a:solidFill>
                              <a:schemeClr val="bg1"/>
                            </a:solidFill>
                            <a:latin typeface="+mj-lt"/>
                          </a:rPr>
                          <a:t>Relative</a:t>
                        </a:r>
                        <a:r>
                          <a:rPr lang="en-GB" sz="1400" b="1" baseline="0" dirty="0">
                            <a:solidFill>
                              <a:schemeClr val="bg1"/>
                            </a:solidFill>
                            <a:latin typeface="+mj-lt"/>
                          </a:rPr>
                          <a:t> risk</a:t>
                        </a:r>
                        <a:r>
                          <a:rPr lang="en-GB" sz="1400" b="1" dirty="0">
                            <a:solidFill>
                              <a:schemeClr val="bg1"/>
                            </a:solidFill>
                            <a:latin typeface="+mj-lt"/>
                          </a:rPr>
                          <a:t> (95% CI)</a:t>
                        </a:r>
                      </a:p>
                    </a:txBody>
                    <a:tcPr marL="60505" marR="60505" marT="18000" marB="18000" anchor="ctr" horzOverflow="overflow">
                      <a:lnL>
                        <a:noFill/>
                      </a:lnL>
                      <a:lnR>
                        <a:noFill/>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rowSpan="2" hMerge="1">
                    <a:txBody>
                      <a:bodyPr/>
                      <a:lstStyle/>
                      <a:p>
                        <a:endParaRPr lang="en-GB"/>
                      </a:p>
                    </a:txBody>
                    <a:tcPr/>
                  </a:tc>
                  <a:tc rowSpan="2">
                    <a:txBody>
                      <a:bodyPr/>
                      <a:lstStyle/>
                      <a:p>
                        <a:pPr algn="ctr"/>
                        <a:r>
                          <a:rPr lang="en-GB" sz="1400" b="1" dirty="0">
                            <a:solidFill>
                              <a:schemeClr val="bg1"/>
                            </a:solidFill>
                            <a:latin typeface="+mj-lt"/>
                          </a:rPr>
                          <a:t>p value</a:t>
                        </a:r>
                      </a:p>
                    </a:txBody>
                    <a:tcPr marL="60505" marR="60505" marT="18000" marB="18000" anchor="ctr" horzOverflow="overflow">
                      <a:lnL>
                        <a:noFill/>
                      </a:lnL>
                      <a:lnR>
                        <a:noFill/>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287487">
                  <a:tc vMerge="1">
                    <a:txBody>
                      <a:bodyPr/>
                      <a:lstStyle/>
                      <a:p>
                        <a:endParaRPr lang="en-GB"/>
                      </a:p>
                    </a:txBody>
                    <a:tcPr/>
                  </a:tc>
                  <a:tc gridSpan="2">
                    <a:txBody>
                      <a:bodyPr/>
                      <a:lstStyle/>
                      <a:p>
                        <a:pPr marL="0" marR="0" lvl="0" indent="0" algn="ctr" defTabSz="914400" rtl="0" eaLnBrk="0" fontAlgn="b" latinLnBrk="0" hangingPunct="0">
                          <a:lnSpc>
                            <a:spcPct val="100000"/>
                          </a:lnSpc>
                          <a:spcBef>
                            <a:spcPct val="20000"/>
                          </a:spcBef>
                          <a:spcAft>
                            <a:spcPct val="20000"/>
                          </a:spcAft>
                          <a:buClr>
                            <a:schemeClr val="bg2"/>
                          </a:buClr>
                          <a:buSzTx/>
                          <a:buFont typeface="Wingdings 2" pitchFamily="18" charset="2"/>
                          <a:buNone/>
                          <a:tabLst/>
                        </a:pPr>
                        <a:r>
                          <a:rPr kumimoji="0" lang="en-GB" altLang="en-US" sz="1400" b="1" u="none" strike="noStrike" kern="1200" cap="none" normalizeH="0" baseline="0" dirty="0">
                            <a:ln>
                              <a:noFill/>
                            </a:ln>
                            <a:solidFill>
                              <a:schemeClr val="bg1"/>
                            </a:solidFill>
                            <a:effectLst/>
                            <a:latin typeface="+mj-lt"/>
                            <a:ea typeface="+mn-ea"/>
                            <a:cs typeface="+mn-cs"/>
                          </a:rPr>
                          <a:t>n/N (%)</a:t>
                        </a:r>
                        <a:endParaRPr lang="en-GB" sz="1400" b="1" kern="1200" dirty="0">
                          <a:solidFill>
                            <a:schemeClr val="bg1"/>
                          </a:solidFill>
                          <a:latin typeface="+mj-lt"/>
                          <a:ea typeface="+mn-ea"/>
                          <a:cs typeface="+mn-cs"/>
                        </a:endParaRPr>
                      </a:p>
                    </a:txBody>
                    <a:tcPr marL="60505" marR="60505" marT="18000" marB="18000" anchor="ctr" horzOverflow="overflow">
                      <a:lnL>
                        <a:noFill/>
                      </a:lnL>
                      <a:lnR>
                        <a:noFill/>
                      </a:lnR>
                      <a:lnT w="19050" cap="flat" cmpd="sng" algn="ctr">
                        <a:solidFill>
                          <a:schemeClr val="bg1"/>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GB"/>
                      </a:p>
                    </a:txBody>
                    <a:tcPr/>
                  </a:tc>
                  <a:tc gridSpan="2" vMerge="1">
                    <a:txBody>
                      <a:bodyPr/>
                      <a:lstStyle/>
                      <a:p>
                        <a:pPr algn="ctr"/>
                        <a:endParaRPr lang="en-GB" sz="1600" b="1" dirty="0">
                          <a:solidFill>
                            <a:schemeClr val="bg1"/>
                          </a:solidFill>
                          <a:latin typeface="+mj-lt"/>
                        </a:endParaRPr>
                      </a:p>
                    </a:txBody>
                    <a:tcPr marL="60505" marR="60505" marT="18000" marB="18000" anchor="ctr" horzOverflow="overflow">
                      <a:lnL>
                        <a:noFill/>
                      </a:lnL>
                      <a:lnR>
                        <a:noFill/>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vMerge="1">
                    <a:txBody>
                      <a:bodyPr/>
                      <a:lstStyle/>
                      <a:p>
                        <a:endParaRPr lang="en-GB"/>
                      </a:p>
                    </a:txBody>
                    <a:tcPr/>
                  </a:tc>
                  <a:tc vMerge="1">
                    <a:txBody>
                      <a:bodyPr/>
                      <a:lstStyle/>
                      <a:p>
                        <a:pPr algn="ctr"/>
                        <a:endParaRPr lang="en-GB" sz="1600" b="1" dirty="0">
                          <a:solidFill>
                            <a:schemeClr val="bg1"/>
                          </a:solidFill>
                          <a:latin typeface="+mj-lt"/>
                        </a:endParaRPr>
                      </a:p>
                    </a:txBody>
                    <a:tcPr marL="60505" marR="60505" marT="18000" marB="18000" anchor="ctr" horzOverflow="overflow">
                      <a:lnL>
                        <a:noFill/>
                      </a:lnL>
                      <a:lnR>
                        <a:noFill/>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1"/>
                    </a:ext>
                  </a:extLst>
                </a:tr>
                <a:tr h="318800">
                  <a:tc>
                    <a:txBody>
                      <a:bodyPr/>
                      <a:lstStyle/>
                      <a:p>
                        <a:pPr marL="0" marR="0" indent="0" algn="l" defTabSz="457200" rtl="0" eaLnBrk="1" fontAlgn="t" latinLnBrk="0" hangingPunct="1">
                          <a:lnSpc>
                            <a:spcPct val="100000"/>
                          </a:lnSpc>
                          <a:spcBef>
                            <a:spcPts val="0"/>
                          </a:spcBef>
                          <a:spcAft>
                            <a:spcPts val="0"/>
                          </a:spcAft>
                          <a:buClrTx/>
                          <a:buSzTx/>
                          <a:buFontTx/>
                          <a:buNone/>
                          <a:tabLst/>
                          <a:defRPr/>
                        </a:pPr>
                        <a:r>
                          <a:rPr lang="en-GB" sz="1600" b="1" baseline="0" dirty="0">
                            <a:solidFill>
                              <a:schemeClr val="accent5"/>
                            </a:solidFill>
                            <a:latin typeface="+mj-lt"/>
                          </a:rPr>
                          <a:t>Endpoint</a:t>
                        </a:r>
                        <a:endParaRPr lang="en-GB" sz="1600" b="1" baseline="30000" dirty="0">
                          <a:solidFill>
                            <a:schemeClr val="accent5"/>
                          </a:solidFill>
                          <a:latin typeface="+mj-lt"/>
                        </a:endParaRPr>
                      </a:p>
                    </a:txBody>
                    <a:tcPr marL="60505" marR="60505" marT="18000" marB="18000" anchor="b" horzOverflow="overflow">
                      <a:lnT w="19050" cap="flat" cmpd="sng" algn="ctr">
                        <a:solidFill>
                          <a:schemeClr val="tx2"/>
                        </a:solidFill>
                        <a:prstDash val="solid"/>
                        <a:round/>
                        <a:headEnd type="none" w="med" len="med"/>
                        <a:tailEnd type="none" w="med" len="med"/>
                      </a:lnT>
                    </a:tcPr>
                  </a:tc>
                  <a:tc>
                    <a:txBody>
                      <a:bodyPr/>
                      <a:lstStyle/>
                      <a:p>
                        <a:pPr marL="0" marR="0" lvl="0" indent="0" algn="ctr" defTabSz="914400" rtl="0" eaLnBrk="0" fontAlgn="b" latinLnBrk="0" hangingPunct="0">
                          <a:lnSpc>
                            <a:spcPct val="100000"/>
                          </a:lnSpc>
                          <a:spcBef>
                            <a:spcPct val="20000"/>
                          </a:spcBef>
                          <a:spcAft>
                            <a:spcPct val="20000"/>
                          </a:spcAft>
                          <a:buClr>
                            <a:schemeClr val="bg2"/>
                          </a:buClr>
                          <a:buSzTx/>
                          <a:buFont typeface="Wingdings 2" pitchFamily="18" charset="2"/>
                          <a:buNone/>
                          <a:tabLst/>
                        </a:pPr>
                        <a:endParaRPr kumimoji="0" lang="en-GB" altLang="en-US" sz="1600" b="0" i="0" u="none" strike="noStrike" cap="none" normalizeH="0" baseline="0" dirty="0">
                          <a:ln>
                            <a:noFill/>
                          </a:ln>
                          <a:solidFill>
                            <a:schemeClr val="accent5"/>
                          </a:solidFill>
                          <a:effectLst/>
                          <a:latin typeface="+mj-lt"/>
                          <a:cs typeface="Arial" charset="0"/>
                        </a:endParaRPr>
                      </a:p>
                    </a:txBody>
                    <a:tcPr marL="60505" marR="60505" marT="18000" marB="18000" anchor="ctr" horzOverflow="overflow">
                      <a:lnT w="19050" cap="flat" cmpd="sng" algn="ctr">
                        <a:solidFill>
                          <a:schemeClr val="tx2"/>
                        </a:solidFill>
                        <a:prstDash val="solid"/>
                        <a:round/>
                        <a:headEnd type="none" w="med" len="med"/>
                        <a:tailEnd type="none" w="med" len="med"/>
                      </a:lnT>
                    </a:tcPr>
                  </a:tc>
                  <a:tc>
                    <a:txBody>
                      <a:bodyPr/>
                      <a:lstStyle/>
                      <a:p>
                        <a:endParaRPr lang="en-GB" dirty="0">
                          <a:solidFill>
                            <a:schemeClr val="accent5"/>
                          </a:solidFill>
                        </a:endParaRPr>
                      </a:p>
                    </a:txBody>
                    <a:tcPr marL="60505" marR="60505" marT="18000" marB="18000" anchor="ctr" horzOverflow="overflow">
                      <a:lnT w="19050" cap="flat" cmpd="sng" algn="ctr">
                        <a:solidFill>
                          <a:schemeClr val="tx2"/>
                        </a:solidFill>
                        <a:prstDash val="solid"/>
                        <a:round/>
                        <a:headEnd type="none" w="med" len="med"/>
                        <a:tailEnd type="none" w="med" len="med"/>
                      </a:lnT>
                    </a:tcPr>
                  </a:tc>
                  <a:tc>
                    <a:txBody>
                      <a:bodyPr/>
                      <a:lstStyle/>
                      <a:p>
                        <a:pPr marL="0" marR="0" lvl="0" indent="0" algn="ctr" defTabSz="914400" rtl="0" eaLnBrk="0" fontAlgn="b" latinLnBrk="0" hangingPunct="0">
                          <a:lnSpc>
                            <a:spcPct val="100000"/>
                          </a:lnSpc>
                          <a:spcBef>
                            <a:spcPct val="20000"/>
                          </a:spcBef>
                          <a:spcAft>
                            <a:spcPct val="20000"/>
                          </a:spcAft>
                          <a:buClr>
                            <a:schemeClr val="bg2"/>
                          </a:buClr>
                          <a:buSzTx/>
                          <a:buFont typeface="Wingdings 2" pitchFamily="18" charset="2"/>
                          <a:buNone/>
                          <a:tabLst/>
                        </a:pPr>
                        <a:endParaRPr kumimoji="0" lang="en-GB" altLang="en-US" sz="1600" b="0" i="0" u="none" strike="noStrike" cap="none" normalizeH="0" baseline="0" dirty="0">
                          <a:ln>
                            <a:noFill/>
                          </a:ln>
                          <a:solidFill>
                            <a:schemeClr val="accent5"/>
                          </a:solidFill>
                          <a:effectLst/>
                          <a:latin typeface="+mj-lt"/>
                          <a:cs typeface="Arial" charset="0"/>
                        </a:endParaRPr>
                      </a:p>
                    </a:txBody>
                    <a:tcPr marL="60505" marR="60505" marT="18000" marB="18000" anchor="ctr" horzOverflow="overflow">
                      <a:lnT w="19050" cap="flat" cmpd="sng" algn="ctr">
                        <a:solidFill>
                          <a:schemeClr val="tx2"/>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lvl="0" indent="0" algn="r" defTabSz="914400" rtl="0" eaLnBrk="0" fontAlgn="b" latinLnBrk="0" hangingPunct="0">
                          <a:lnSpc>
                            <a:spcPct val="100000"/>
                          </a:lnSpc>
                          <a:spcBef>
                            <a:spcPct val="20000"/>
                          </a:spcBef>
                          <a:spcAft>
                            <a:spcPct val="20000"/>
                          </a:spcAft>
                          <a:buClr>
                            <a:schemeClr val="bg2"/>
                          </a:buClr>
                          <a:buSzTx/>
                          <a:buFont typeface="Wingdings 2" pitchFamily="18" charset="2"/>
                          <a:buNone/>
                          <a:tabLst/>
                        </a:pPr>
                        <a:endParaRPr kumimoji="0" lang="en-GB" altLang="en-US" sz="1600" b="0" i="0" u="none" strike="noStrike" cap="none" normalizeH="0" baseline="0" dirty="0">
                          <a:ln>
                            <a:noFill/>
                          </a:ln>
                          <a:solidFill>
                            <a:schemeClr val="accent5"/>
                          </a:solidFill>
                          <a:effectLst/>
                          <a:latin typeface="+mj-lt"/>
                          <a:cs typeface="Arial" charset="0"/>
                        </a:endParaRPr>
                      </a:p>
                    </a:txBody>
                    <a:tcPr marL="60505" marR="60505" marT="18000" marB="18000" anchor="ctr" horzOverflow="overflow">
                      <a:lnT w="19050" cap="flat" cmpd="sng" algn="ctr">
                        <a:solidFill>
                          <a:schemeClr val="tx2"/>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lvl="0" indent="0" algn="r" defTabSz="914400" rtl="0" eaLnBrk="0" fontAlgn="b" latinLnBrk="0" hangingPunct="0">
                          <a:lnSpc>
                            <a:spcPct val="100000"/>
                          </a:lnSpc>
                          <a:spcBef>
                            <a:spcPct val="20000"/>
                          </a:spcBef>
                          <a:spcAft>
                            <a:spcPct val="20000"/>
                          </a:spcAft>
                          <a:buClr>
                            <a:schemeClr val="bg2"/>
                          </a:buClr>
                          <a:buSzTx/>
                          <a:buFont typeface="Wingdings 2" pitchFamily="18" charset="2"/>
                          <a:buNone/>
                          <a:tabLst/>
                        </a:pPr>
                        <a:endParaRPr kumimoji="0" lang="en-GB" altLang="en-US" sz="1600" b="0" i="0" u="none" strike="noStrike" cap="none" normalizeH="0" baseline="0" dirty="0">
                          <a:ln>
                            <a:noFill/>
                          </a:ln>
                          <a:solidFill>
                            <a:schemeClr val="accent5"/>
                          </a:solidFill>
                          <a:effectLst/>
                          <a:latin typeface="+mj-lt"/>
                          <a:cs typeface="Arial" charset="0"/>
                        </a:endParaRPr>
                      </a:p>
                    </a:txBody>
                    <a:tcPr marL="60505" marR="60505" marT="18000" marB="18000" anchor="ctr" horzOverflow="overflow">
                      <a:lnT w="19050" cap="flat" cmpd="sng" algn="ctr">
                        <a:solidFill>
                          <a:schemeClr val="tx2"/>
                        </a:solid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0002"/>
                    </a:ext>
                  </a:extLst>
                </a:tr>
                <a:tr h="720000">
                  <a:tc>
                    <a:txBody>
                      <a:bodyPr/>
                      <a:lstStyle/>
                      <a:p>
                        <a:pPr marL="0" marR="0" lvl="0" indent="0" algn="l" defTabSz="914400" rtl="0" eaLnBrk="0" fontAlgn="b" latinLnBrk="0" hangingPunct="0">
                          <a:lnSpc>
                            <a:spcPct val="100000"/>
                          </a:lnSpc>
                          <a:spcBef>
                            <a:spcPct val="20000"/>
                          </a:spcBef>
                          <a:spcAft>
                            <a:spcPct val="20000"/>
                          </a:spcAft>
                          <a:buClr>
                            <a:schemeClr val="bg2"/>
                          </a:buClr>
                          <a:buSzTx/>
                          <a:buFont typeface="Wingdings 2" pitchFamily="18" charset="2"/>
                          <a:buNone/>
                          <a:tabLst/>
                          <a:defRPr/>
                        </a:pPr>
                        <a:r>
                          <a:rPr kumimoji="0" lang="en-GB" sz="1600" b="1" i="0" u="none" strike="noStrike" kern="1200" cap="none" normalizeH="0" baseline="0" dirty="0">
                            <a:ln>
                              <a:noFill/>
                            </a:ln>
                            <a:solidFill>
                              <a:schemeClr val="accent5"/>
                            </a:solidFill>
                            <a:effectLst/>
                            <a:latin typeface="+mn-lt"/>
                            <a:ea typeface="+mn-ea"/>
                            <a:cs typeface="+mn-cs"/>
                          </a:rPr>
                          <a:t>Normalised blood glucose (OGTT 2-hour glucose &lt;7.8 </a:t>
                        </a:r>
                        <a:r>
                          <a:rPr kumimoji="0" lang="en-GB" sz="1600" b="1" i="0" u="none" strike="noStrike" kern="1200" cap="none" normalizeH="0" baseline="0" dirty="0" err="1">
                            <a:ln>
                              <a:noFill/>
                            </a:ln>
                            <a:solidFill>
                              <a:schemeClr val="accent5"/>
                            </a:solidFill>
                            <a:effectLst/>
                            <a:latin typeface="+mn-lt"/>
                            <a:ea typeface="+mn-ea"/>
                            <a:cs typeface="+mn-cs"/>
                          </a:rPr>
                          <a:t>mmol</a:t>
                        </a:r>
                        <a:r>
                          <a:rPr kumimoji="0" lang="en-GB" sz="1600" b="1" i="0" u="none" strike="noStrike" kern="1200" cap="none" normalizeH="0" baseline="0" dirty="0">
                            <a:ln>
                              <a:noFill/>
                            </a:ln>
                            <a:solidFill>
                              <a:schemeClr val="accent5"/>
                            </a:solidFill>
                            <a:effectLst/>
                            <a:latin typeface="+mn-lt"/>
                            <a:ea typeface="+mn-ea"/>
                            <a:cs typeface="+mn-cs"/>
                          </a:rPr>
                          <a:t>/L)</a:t>
                        </a:r>
                      </a:p>
                    </a:txBody>
                    <a:tcPr marL="60505" marR="60505" marT="18000" marB="18000" anchor="ctr" horzOverflow="overflow">
                      <a:solidFill>
                        <a:srgbClr val="D5DEEF"/>
                      </a:solidFill>
                    </a:tcPr>
                  </a:tc>
                  <a:tc>
                    <a:txBody>
                      <a:bodyPr/>
                      <a:lstStyle/>
                      <a:p>
                        <a:pPr algn="ctr"/>
                        <a:r>
                          <a:rPr lang="en-GB" sz="1600" b="0" dirty="0">
                            <a:solidFill>
                              <a:schemeClr val="accent5"/>
                            </a:solidFill>
                            <a:latin typeface="+mj-lt"/>
                          </a:rPr>
                          <a:t>179/413 (43.3)</a:t>
                        </a:r>
                      </a:p>
                    </a:txBody>
                    <a:tcPr marL="60505" marR="60505" marT="18000" marB="18000" anchor="ctr" horzOverflow="overflow">
                      <a:solidFill>
                        <a:srgbClr val="D5DEEF"/>
                      </a:solidFill>
                    </a:tcPr>
                  </a:tc>
                  <a:tc>
                    <a:txBody>
                      <a:bodyPr/>
                      <a:lstStyle/>
                      <a:p>
                        <a:pPr marL="0" marR="0" lvl="0" indent="0" algn="ctr" defTabSz="914400" rtl="0" eaLnBrk="0" fontAlgn="b" latinLnBrk="0" hangingPunct="0">
                          <a:lnSpc>
                            <a:spcPct val="100000"/>
                          </a:lnSpc>
                          <a:spcBef>
                            <a:spcPct val="20000"/>
                          </a:spcBef>
                          <a:spcAft>
                            <a:spcPct val="20000"/>
                          </a:spcAft>
                          <a:buClr>
                            <a:srgbClr val="FFFFFF"/>
                          </a:buClr>
                          <a:buSzTx/>
                          <a:buFont typeface="Wingdings 2" pitchFamily="18" charset="2"/>
                          <a:buNone/>
                          <a:tabLst/>
                          <a:defRPr/>
                        </a:pPr>
                        <a:r>
                          <a:rPr kumimoji="0" lang="en-GB" altLang="en-US" sz="1600" b="0" i="0" u="none" strike="noStrike" kern="1200" cap="none" spc="0" normalizeH="0" baseline="0" noProof="0" dirty="0">
                            <a:ln>
                              <a:noFill/>
                            </a:ln>
                            <a:solidFill>
                              <a:schemeClr val="accent5"/>
                            </a:solidFill>
                            <a:effectLst/>
                            <a:uLnTx/>
                            <a:uFillTx/>
                            <a:latin typeface="+mj-lt"/>
                            <a:ea typeface="+mn-ea"/>
                            <a:cs typeface="Arial" charset="0"/>
                          </a:rPr>
                          <a:t>230/443 (51.9)</a:t>
                        </a:r>
                      </a:p>
                    </a:txBody>
                    <a:tcPr marL="60505" marR="60505" marT="18000" marB="18000" anchor="ctr" horzOverflow="overflow">
                      <a:lnR w="12700" cap="flat" cmpd="sng" algn="ctr">
                        <a:noFill/>
                        <a:prstDash val="solid"/>
                        <a:round/>
                        <a:headEnd type="none" w="med" len="med"/>
                        <a:tailEnd type="none" w="med" len="med"/>
                      </a:lnR>
                      <a:solidFill>
                        <a:srgbClr val="D5DEEF"/>
                      </a:solidFill>
                    </a:tcPr>
                  </a:tc>
                  <a:tc>
                    <a:txBody>
                      <a:bodyPr/>
                      <a:lstStyle/>
                      <a:p>
                        <a:pPr marL="0" marR="0" lvl="0" indent="0" algn="ctr" defTabSz="914400" rtl="0" eaLnBrk="0" fontAlgn="b" latinLnBrk="0" hangingPunct="0">
                          <a:lnSpc>
                            <a:spcPct val="100000"/>
                          </a:lnSpc>
                          <a:spcBef>
                            <a:spcPct val="20000"/>
                          </a:spcBef>
                          <a:spcAft>
                            <a:spcPct val="20000"/>
                          </a:spcAft>
                          <a:buClr>
                            <a:schemeClr val="bg2"/>
                          </a:buClr>
                          <a:buSzTx/>
                          <a:buFont typeface="Wingdings 2" pitchFamily="18" charset="2"/>
                          <a:buNone/>
                          <a:tabLst/>
                        </a:pPr>
                        <a:endParaRPr kumimoji="0" lang="en-GB" altLang="en-US" sz="1600" b="0" i="0" u="none" strike="noStrike" cap="none" normalizeH="0" baseline="0" dirty="0">
                          <a:ln>
                            <a:noFill/>
                          </a:ln>
                          <a:solidFill>
                            <a:schemeClr val="accent5"/>
                          </a:solidFill>
                          <a:effectLst/>
                          <a:latin typeface="+mj-lt"/>
                          <a:cs typeface="Arial" charset="0"/>
                        </a:endParaRPr>
                      </a:p>
                    </a:txBody>
                    <a:tcPr marL="60505" marR="60505" marT="18000" marB="18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D5DEEF"/>
                      </a:solidFill>
                    </a:tcPr>
                  </a:tc>
                  <a:tc>
                    <a:txBody>
                      <a:bodyPr/>
                      <a:lstStyle/>
                      <a:p>
                        <a:pPr marL="0" marR="0" lvl="0" indent="0" algn="ctr" defTabSz="914400" rtl="0" eaLnBrk="0" fontAlgn="b" latinLnBrk="0" hangingPunct="0">
                          <a:lnSpc>
                            <a:spcPct val="100000"/>
                          </a:lnSpc>
                          <a:spcBef>
                            <a:spcPct val="20000"/>
                          </a:spcBef>
                          <a:spcAft>
                            <a:spcPct val="20000"/>
                          </a:spcAft>
                          <a:buClr>
                            <a:schemeClr val="bg2"/>
                          </a:buClr>
                          <a:buSzTx/>
                          <a:buFont typeface="Wingdings 2" pitchFamily="18" charset="2"/>
                          <a:buNone/>
                          <a:tabLst/>
                        </a:pPr>
                        <a:r>
                          <a:rPr kumimoji="0" lang="en-GB" altLang="en-US" sz="1600" b="1" i="0" u="none" strike="noStrike" cap="none" normalizeH="0" baseline="0" dirty="0">
                            <a:ln>
                              <a:noFill/>
                            </a:ln>
                            <a:solidFill>
                              <a:schemeClr val="accent5"/>
                            </a:solidFill>
                            <a:effectLst/>
                            <a:latin typeface="+mj-lt"/>
                            <a:cs typeface="Arial" charset="0"/>
                          </a:rPr>
                          <a:t>1.20 </a:t>
                        </a:r>
                        <a:br>
                          <a:rPr kumimoji="0" lang="en-GB" altLang="en-US" sz="1600" b="1" i="0" u="none" strike="noStrike" cap="none" normalizeH="0" baseline="0" dirty="0">
                            <a:ln>
                              <a:noFill/>
                            </a:ln>
                            <a:solidFill>
                              <a:schemeClr val="accent5"/>
                            </a:solidFill>
                            <a:effectLst/>
                            <a:latin typeface="+mj-lt"/>
                            <a:cs typeface="Arial" charset="0"/>
                          </a:rPr>
                        </a:br>
                        <a:r>
                          <a:rPr kumimoji="0" lang="en-GB" altLang="en-US" sz="1600" b="1" i="0" u="none" strike="noStrike" cap="none" normalizeH="0" baseline="0" dirty="0">
                            <a:ln>
                              <a:noFill/>
                            </a:ln>
                            <a:solidFill>
                              <a:schemeClr val="accent5"/>
                            </a:solidFill>
                            <a:effectLst/>
                            <a:latin typeface="+mj-lt"/>
                            <a:cs typeface="Arial" charset="0"/>
                          </a:rPr>
                          <a:t>(1.04 to 1.38)</a:t>
                        </a:r>
                      </a:p>
                    </a:txBody>
                    <a:tcPr marL="60505" marR="60505" marT="18000" marB="18000" anchor="ctr" horzOverflow="overflow">
                      <a:lnL w="12700" cap="flat" cmpd="sng" algn="ctr">
                        <a:noFill/>
                        <a:prstDash val="solid"/>
                        <a:round/>
                        <a:headEnd type="none" w="med" len="med"/>
                        <a:tailEnd type="none" w="med" len="med"/>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D5DEEF"/>
                      </a:solidFill>
                    </a:tcPr>
                  </a:tc>
                  <a:tc>
                    <a:txBody>
                      <a:bodyPr/>
                      <a:lstStyle/>
                      <a:p>
                        <a:pPr marL="0" marR="0" lvl="0" indent="0" algn="r" defTabSz="914400" rtl="0" eaLnBrk="0" fontAlgn="b" latinLnBrk="0" hangingPunct="0">
                          <a:lnSpc>
                            <a:spcPct val="100000"/>
                          </a:lnSpc>
                          <a:spcBef>
                            <a:spcPct val="20000"/>
                          </a:spcBef>
                          <a:spcAft>
                            <a:spcPct val="20000"/>
                          </a:spcAft>
                          <a:buClr>
                            <a:schemeClr val="bg2"/>
                          </a:buClr>
                          <a:buSzTx/>
                          <a:buFont typeface="Wingdings 2" pitchFamily="18" charset="2"/>
                          <a:buNone/>
                          <a:tabLst/>
                        </a:pPr>
                        <a:r>
                          <a:rPr kumimoji="0" lang="en-GB" altLang="en-US" sz="1600" b="1" i="0" u="none" strike="noStrike" cap="none" normalizeH="0" baseline="0" dirty="0">
                            <a:ln>
                              <a:noFill/>
                            </a:ln>
                            <a:solidFill>
                              <a:schemeClr val="accent5"/>
                            </a:solidFill>
                            <a:effectLst/>
                            <a:latin typeface="+mj-lt"/>
                            <a:cs typeface="Arial" charset="0"/>
                          </a:rPr>
                          <a:t>0.012</a:t>
                        </a:r>
                      </a:p>
                    </a:txBody>
                    <a:tcPr marL="60505" marR="60505" marT="18000" marB="18000" anchor="ctr" horzOverflow="overflow">
                      <a:lnL w="12700" cap="flat" cmpd="sng" algn="ctr">
                        <a:noFill/>
                        <a:prstDash val="solid"/>
                        <a:round/>
                        <a:headEnd type="none" w="med" len="med"/>
                        <a:tailEnd type="none" w="med" len="med"/>
                      </a:lnL>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D5DEEF"/>
                      </a:solidFill>
                    </a:tcPr>
                  </a:tc>
                  <a:extLst>
                    <a:ext uri="{0D108BD9-81ED-4DB2-BD59-A6C34878D82A}">
                      <a16:rowId xmlns:a16="http://schemas.microsoft.com/office/drawing/2014/main" val="10003"/>
                    </a:ext>
                  </a:extLst>
                </a:tr>
                <a:tr h="720000">
                  <a:tc>
                    <a:txBody>
                      <a:bodyPr/>
                      <a:lstStyle/>
                      <a:p>
                        <a:pPr marL="0" marR="0" lvl="0" indent="0" algn="l" defTabSz="914400" rtl="0" eaLnBrk="0" fontAlgn="b" latinLnBrk="0" hangingPunct="0">
                          <a:lnSpc>
                            <a:spcPct val="100000"/>
                          </a:lnSpc>
                          <a:spcBef>
                            <a:spcPct val="20000"/>
                          </a:spcBef>
                          <a:spcAft>
                            <a:spcPct val="20000"/>
                          </a:spcAft>
                          <a:buClr>
                            <a:schemeClr val="bg2"/>
                          </a:buClr>
                          <a:buSzTx/>
                          <a:buFont typeface="Wingdings 2" pitchFamily="18" charset="2"/>
                          <a:buNone/>
                          <a:tabLst/>
                          <a:defRPr/>
                        </a:pPr>
                        <a:r>
                          <a:rPr kumimoji="0" lang="en-GB" sz="1600" b="0" i="0" u="none" strike="noStrike" kern="1200" cap="none" normalizeH="0" baseline="0" dirty="0">
                            <a:ln>
                              <a:noFill/>
                            </a:ln>
                            <a:solidFill>
                              <a:schemeClr val="accent5"/>
                            </a:solidFill>
                            <a:effectLst/>
                            <a:latin typeface="+mn-lt"/>
                            <a:ea typeface="+mn-ea"/>
                            <a:cs typeface="+mn-cs"/>
                          </a:rPr>
                          <a:t>Reported use of </a:t>
                        </a:r>
                        <a:br>
                          <a:rPr kumimoji="0" lang="en-GB" sz="1600" b="0" i="0" u="none" strike="noStrike" kern="1200" cap="none" normalizeH="0" baseline="0" dirty="0">
                            <a:ln>
                              <a:noFill/>
                            </a:ln>
                            <a:solidFill>
                              <a:schemeClr val="accent5"/>
                            </a:solidFill>
                            <a:effectLst/>
                            <a:latin typeface="+mn-lt"/>
                            <a:ea typeface="+mn-ea"/>
                            <a:cs typeface="+mn-cs"/>
                          </a:rPr>
                        </a:br>
                        <a:r>
                          <a:rPr kumimoji="0" lang="en-GB" sz="1600" b="0" i="0" u="none" strike="noStrike" kern="1200" cap="none" normalizeH="0" baseline="0" dirty="0">
                            <a:ln>
                              <a:noFill/>
                            </a:ln>
                            <a:solidFill>
                              <a:schemeClr val="accent5"/>
                            </a:solidFill>
                            <a:effectLst/>
                            <a:latin typeface="+mn-lt"/>
                            <a:ea typeface="+mn-ea"/>
                            <a:cs typeface="+mn-cs"/>
                          </a:rPr>
                          <a:t>anti-diabetic drugs</a:t>
                        </a:r>
                      </a:p>
                    </a:txBody>
                    <a:tcPr marL="60505" marR="60505" marT="18000" marB="18000" anchor="ctr" horzOverflow="overflow">
                      <a:solidFill>
                        <a:srgbClr val="EBEFF7"/>
                      </a:solidFill>
                    </a:tcPr>
                  </a:tc>
                  <a:tc>
                    <a:txBody>
                      <a:bodyPr/>
                      <a:lstStyle/>
                      <a:p>
                        <a:pPr algn="ctr"/>
                        <a:r>
                          <a:rPr lang="en-GB" sz="1600" b="0" dirty="0">
                            <a:solidFill>
                              <a:schemeClr val="accent5"/>
                            </a:solidFill>
                            <a:latin typeface="+mj-lt"/>
                          </a:rPr>
                          <a:t>16/503 (3.2)</a:t>
                        </a:r>
                      </a:p>
                    </a:txBody>
                    <a:tcPr marL="60505" marR="60505" marT="18000" marB="18000" anchor="ctr" horzOverflow="overflow">
                      <a:solidFill>
                        <a:srgbClr val="EBEFF7"/>
                      </a:solidFill>
                    </a:tcPr>
                  </a:tc>
                  <a:tc>
                    <a:txBody>
                      <a:bodyPr/>
                      <a:lstStyle/>
                      <a:p>
                        <a:pPr marL="0" marR="0" lvl="0" indent="0" algn="ctr" defTabSz="914400" rtl="0" eaLnBrk="0" fontAlgn="b" latinLnBrk="0" hangingPunct="0">
                          <a:lnSpc>
                            <a:spcPct val="100000"/>
                          </a:lnSpc>
                          <a:spcBef>
                            <a:spcPct val="20000"/>
                          </a:spcBef>
                          <a:spcAft>
                            <a:spcPct val="20000"/>
                          </a:spcAft>
                          <a:buClr>
                            <a:srgbClr val="FFFFFF"/>
                          </a:buClr>
                          <a:buSzTx/>
                          <a:buFont typeface="Wingdings 2" pitchFamily="18" charset="2"/>
                          <a:buNone/>
                          <a:tabLst/>
                          <a:defRPr/>
                        </a:pPr>
                        <a:r>
                          <a:rPr kumimoji="0" lang="en-GB" altLang="en-US" sz="1600" b="0" i="0" u="none" strike="noStrike" kern="1200" cap="none" spc="0" normalizeH="0" baseline="0" noProof="0" dirty="0">
                            <a:ln>
                              <a:noFill/>
                            </a:ln>
                            <a:solidFill>
                              <a:schemeClr val="accent5"/>
                            </a:solidFill>
                            <a:effectLst/>
                            <a:uLnTx/>
                            <a:uFillTx/>
                            <a:latin typeface="+mj-lt"/>
                            <a:ea typeface="+mn-ea"/>
                            <a:cs typeface="Arial" charset="0"/>
                          </a:rPr>
                          <a:t>20/504 (4.0)</a:t>
                        </a:r>
                      </a:p>
                    </a:txBody>
                    <a:tcPr marL="60505" marR="60505" marT="18000" marB="18000" anchor="ctr" horzOverflow="overflow">
                      <a:lnR w="12700" cap="flat" cmpd="sng" algn="ctr">
                        <a:noFill/>
                        <a:prstDash val="solid"/>
                        <a:round/>
                        <a:headEnd type="none" w="med" len="med"/>
                        <a:tailEnd type="none" w="med" len="med"/>
                      </a:lnR>
                      <a:solidFill>
                        <a:srgbClr val="EBEFF7"/>
                      </a:solidFill>
                    </a:tcPr>
                  </a:tc>
                  <a:tc>
                    <a:txBody>
                      <a:bodyPr/>
                      <a:lstStyle/>
                      <a:p>
                        <a:pPr marL="0" marR="0" lvl="0" indent="0" algn="ctr" defTabSz="914400" rtl="0" eaLnBrk="0" fontAlgn="b" latinLnBrk="0" hangingPunct="0">
                          <a:lnSpc>
                            <a:spcPct val="100000"/>
                          </a:lnSpc>
                          <a:spcBef>
                            <a:spcPct val="20000"/>
                          </a:spcBef>
                          <a:spcAft>
                            <a:spcPct val="20000"/>
                          </a:spcAft>
                          <a:buClr>
                            <a:schemeClr val="bg2"/>
                          </a:buClr>
                          <a:buSzTx/>
                          <a:buFont typeface="Wingdings 2" pitchFamily="18" charset="2"/>
                          <a:buNone/>
                          <a:tabLst/>
                        </a:pPr>
                        <a:endParaRPr kumimoji="0" lang="en-GB" altLang="en-US" sz="1600" b="0" i="0" u="none" strike="noStrike" cap="none" normalizeH="0" baseline="0" dirty="0">
                          <a:ln>
                            <a:noFill/>
                          </a:ln>
                          <a:solidFill>
                            <a:schemeClr val="accent5"/>
                          </a:solidFill>
                          <a:effectLst/>
                          <a:latin typeface="+mj-lt"/>
                          <a:cs typeface="Arial" charset="0"/>
                        </a:endParaRPr>
                      </a:p>
                    </a:txBody>
                    <a:tcPr marL="60505" marR="60505" marT="18000" marB="18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EBEFF7"/>
                      </a:solidFill>
                    </a:tcPr>
                  </a:tc>
                  <a:tc>
                    <a:txBody>
                      <a:bodyPr/>
                      <a:lstStyle/>
                      <a:p>
                        <a:pPr marL="0" marR="0" lvl="0" indent="0" algn="ctr" defTabSz="914400" rtl="0" eaLnBrk="0" fontAlgn="b" latinLnBrk="0" hangingPunct="0">
                          <a:lnSpc>
                            <a:spcPct val="100000"/>
                          </a:lnSpc>
                          <a:spcBef>
                            <a:spcPct val="20000"/>
                          </a:spcBef>
                          <a:spcAft>
                            <a:spcPct val="20000"/>
                          </a:spcAft>
                          <a:buClr>
                            <a:schemeClr val="bg2"/>
                          </a:buClr>
                          <a:buSzTx/>
                          <a:buFont typeface="Wingdings 2" pitchFamily="18" charset="2"/>
                          <a:buNone/>
                          <a:tabLst/>
                        </a:pPr>
                        <a:r>
                          <a:rPr kumimoji="0" lang="en-GB" altLang="en-US" sz="1600" b="0" i="0" u="none" strike="noStrike" cap="none" normalizeH="0" baseline="0" dirty="0">
                            <a:ln>
                              <a:noFill/>
                            </a:ln>
                            <a:solidFill>
                              <a:schemeClr val="accent5"/>
                            </a:solidFill>
                            <a:effectLst/>
                            <a:latin typeface="+mj-lt"/>
                            <a:cs typeface="Arial" charset="0"/>
                          </a:rPr>
                          <a:t>1.25 </a:t>
                        </a:r>
                        <a:br>
                          <a:rPr kumimoji="0" lang="en-GB" altLang="en-US" sz="1600" b="0" i="0" u="none" strike="noStrike" cap="none" normalizeH="0" baseline="0" dirty="0">
                            <a:ln>
                              <a:noFill/>
                            </a:ln>
                            <a:solidFill>
                              <a:schemeClr val="accent5"/>
                            </a:solidFill>
                            <a:effectLst/>
                            <a:latin typeface="+mj-lt"/>
                            <a:cs typeface="Arial" charset="0"/>
                          </a:rPr>
                        </a:br>
                        <a:r>
                          <a:rPr kumimoji="0" lang="en-GB" altLang="en-US" sz="1600" b="0" i="0" u="none" strike="noStrike" cap="none" normalizeH="0" baseline="0" dirty="0">
                            <a:ln>
                              <a:noFill/>
                            </a:ln>
                            <a:solidFill>
                              <a:schemeClr val="accent5"/>
                            </a:solidFill>
                            <a:effectLst/>
                            <a:latin typeface="+mj-lt"/>
                            <a:cs typeface="Arial" charset="0"/>
                          </a:rPr>
                          <a:t>(0.65 to 2.38)</a:t>
                        </a:r>
                      </a:p>
                    </a:txBody>
                    <a:tcPr marL="60505" marR="60505" marT="18000" marB="18000" anchor="ctr" horzOverflow="overflow">
                      <a:lnL w="12700" cap="flat" cmpd="sng" algn="ctr">
                        <a:noFill/>
                        <a:prstDash val="solid"/>
                        <a:round/>
                        <a:headEnd type="none" w="med" len="med"/>
                        <a:tailEnd type="none" w="med" len="med"/>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EBEFF7"/>
                      </a:solidFill>
                    </a:tcPr>
                  </a:tc>
                  <a:tc>
                    <a:txBody>
                      <a:bodyPr/>
                      <a:lstStyle/>
                      <a:p>
                        <a:pPr marL="0" marR="0" lvl="0" indent="0" algn="r" defTabSz="914400" rtl="0" eaLnBrk="0" fontAlgn="b" latinLnBrk="0" hangingPunct="0">
                          <a:lnSpc>
                            <a:spcPct val="100000"/>
                          </a:lnSpc>
                          <a:spcBef>
                            <a:spcPct val="20000"/>
                          </a:spcBef>
                          <a:spcAft>
                            <a:spcPct val="20000"/>
                          </a:spcAft>
                          <a:buClr>
                            <a:schemeClr val="bg2"/>
                          </a:buClr>
                          <a:buSzTx/>
                          <a:buFont typeface="Wingdings 2" pitchFamily="18" charset="2"/>
                          <a:buNone/>
                          <a:tabLst/>
                        </a:pPr>
                        <a:r>
                          <a:rPr kumimoji="0" lang="en-GB" altLang="en-US" sz="1600" b="0" i="0" u="none" strike="noStrike" cap="none" normalizeH="0" baseline="0" dirty="0">
                            <a:ln>
                              <a:noFill/>
                            </a:ln>
                            <a:solidFill>
                              <a:schemeClr val="accent5"/>
                            </a:solidFill>
                            <a:effectLst/>
                            <a:latin typeface="+mj-lt"/>
                            <a:cs typeface="Arial" charset="0"/>
                          </a:rPr>
                          <a:t>0.50</a:t>
                        </a:r>
                      </a:p>
                    </a:txBody>
                    <a:tcPr marL="60505" marR="60505" marT="18000" marB="18000" anchor="ctr" horzOverflow="overflow">
                      <a:lnL w="12700" cap="flat" cmpd="sng" algn="ctr">
                        <a:noFill/>
                        <a:prstDash val="solid"/>
                        <a:round/>
                        <a:headEnd type="none" w="med" len="med"/>
                        <a:tailEnd type="none" w="med" len="med"/>
                      </a:lnL>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EBEFF7"/>
                      </a:solidFill>
                    </a:tcPr>
                  </a:tc>
                  <a:extLst>
                    <a:ext uri="{0D108BD9-81ED-4DB2-BD59-A6C34878D82A}">
                      <a16:rowId xmlns:a16="http://schemas.microsoft.com/office/drawing/2014/main" val="10004"/>
                    </a:ext>
                  </a:extLst>
                </a:tr>
                <a:tr h="720000">
                  <a:tc>
                    <a:txBody>
                      <a:bodyPr/>
                      <a:lstStyle/>
                      <a:p>
                        <a:pPr marL="0" marR="0" lvl="0" indent="0" algn="l" defTabSz="914400" rtl="0" eaLnBrk="0" fontAlgn="b" latinLnBrk="0" hangingPunct="0">
                          <a:lnSpc>
                            <a:spcPct val="100000"/>
                          </a:lnSpc>
                          <a:spcBef>
                            <a:spcPct val="20000"/>
                          </a:spcBef>
                          <a:spcAft>
                            <a:spcPct val="20000"/>
                          </a:spcAft>
                          <a:buClr>
                            <a:schemeClr val="bg2"/>
                          </a:buClr>
                          <a:buSzTx/>
                          <a:buFont typeface="Wingdings 2" pitchFamily="18" charset="2"/>
                          <a:buNone/>
                          <a:tabLst/>
                          <a:defRPr/>
                        </a:pPr>
                        <a:r>
                          <a:rPr kumimoji="0" lang="en-GB" sz="1600" b="0" i="0" u="none" strike="noStrike" kern="1200" cap="none" normalizeH="0" baseline="0" dirty="0">
                            <a:ln>
                              <a:noFill/>
                            </a:ln>
                            <a:solidFill>
                              <a:schemeClr val="accent5"/>
                            </a:solidFill>
                            <a:effectLst/>
                            <a:latin typeface="+mn-lt"/>
                            <a:ea typeface="+mn-ea"/>
                            <a:cs typeface="+mn-cs"/>
                          </a:rPr>
                          <a:t>Compliant with </a:t>
                        </a:r>
                        <a:br>
                          <a:rPr kumimoji="0" lang="en-GB" sz="1600" b="0" i="0" u="none" strike="noStrike" kern="1200" cap="none" normalizeH="0" baseline="0" dirty="0">
                            <a:ln>
                              <a:noFill/>
                            </a:ln>
                            <a:solidFill>
                              <a:schemeClr val="accent5"/>
                            </a:solidFill>
                            <a:effectLst/>
                            <a:latin typeface="+mn-lt"/>
                            <a:ea typeface="+mn-ea"/>
                            <a:cs typeface="+mn-cs"/>
                          </a:rPr>
                        </a:br>
                        <a:r>
                          <a:rPr kumimoji="0" lang="en-GB" sz="1600" b="0" i="0" u="none" strike="noStrike" kern="1200" cap="none" normalizeH="0" baseline="0" dirty="0">
                            <a:ln>
                              <a:noFill/>
                            </a:ln>
                            <a:solidFill>
                              <a:schemeClr val="accent5"/>
                            </a:solidFill>
                            <a:effectLst/>
                            <a:latin typeface="+mn-lt"/>
                            <a:ea typeface="+mn-ea"/>
                            <a:cs typeface="+mn-cs"/>
                          </a:rPr>
                          <a:t>lifestyle program</a:t>
                        </a:r>
                      </a:p>
                    </a:txBody>
                    <a:tcPr marL="60505" marR="60505" marT="18000" marB="18000" anchor="ctr" horzOverflow="overflow">
                      <a:solidFill>
                        <a:srgbClr val="D5DEEF"/>
                      </a:solidFill>
                    </a:tcPr>
                  </a:tc>
                  <a:tc>
                    <a:txBody>
                      <a:bodyPr/>
                      <a:lstStyle/>
                      <a:p>
                        <a:pPr algn="ctr"/>
                        <a:r>
                          <a:rPr lang="en-GB" sz="1600" b="0" dirty="0">
                            <a:solidFill>
                              <a:schemeClr val="accent5"/>
                            </a:solidFill>
                            <a:latin typeface="+mj-lt"/>
                          </a:rPr>
                          <a:t>132/471 (28.0)</a:t>
                        </a:r>
                      </a:p>
                    </a:txBody>
                    <a:tcPr marL="60505" marR="60505" marT="18000" marB="18000" anchor="ctr" horzOverflow="overflow">
                      <a:solidFill>
                        <a:srgbClr val="D5DEEF"/>
                      </a:solidFill>
                    </a:tcPr>
                  </a:tc>
                  <a:tc>
                    <a:txBody>
                      <a:bodyPr/>
                      <a:lstStyle/>
                      <a:p>
                        <a:pPr marL="0" marR="0" lvl="0" indent="0" algn="ctr" defTabSz="914400" rtl="0" eaLnBrk="0" fontAlgn="b" latinLnBrk="0" hangingPunct="0">
                          <a:lnSpc>
                            <a:spcPct val="100000"/>
                          </a:lnSpc>
                          <a:spcBef>
                            <a:spcPct val="20000"/>
                          </a:spcBef>
                          <a:spcAft>
                            <a:spcPct val="20000"/>
                          </a:spcAft>
                          <a:buClr>
                            <a:srgbClr val="FFFFFF"/>
                          </a:buClr>
                          <a:buSzTx/>
                          <a:buFont typeface="Wingdings 2" pitchFamily="18" charset="2"/>
                          <a:buNone/>
                          <a:tabLst/>
                          <a:defRPr/>
                        </a:pPr>
                        <a:r>
                          <a:rPr kumimoji="0" lang="en-GB" altLang="en-US" sz="1600" b="0" i="0" u="none" strike="noStrike" kern="1200" cap="none" spc="0" normalizeH="0" baseline="0" noProof="0" dirty="0">
                            <a:ln>
                              <a:noFill/>
                            </a:ln>
                            <a:solidFill>
                              <a:schemeClr val="accent5"/>
                            </a:solidFill>
                            <a:effectLst/>
                            <a:uLnTx/>
                            <a:uFillTx/>
                            <a:latin typeface="+mj-lt"/>
                            <a:ea typeface="+mn-ea"/>
                            <a:cs typeface="Arial" charset="0"/>
                          </a:rPr>
                          <a:t>144/480 (30.0)</a:t>
                        </a:r>
                      </a:p>
                    </a:txBody>
                    <a:tcPr marL="60505" marR="60505" marT="18000" marB="18000" anchor="ctr" horzOverflow="overflow">
                      <a:lnR w="12700" cap="flat" cmpd="sng" algn="ctr">
                        <a:noFill/>
                        <a:prstDash val="solid"/>
                        <a:round/>
                        <a:headEnd type="none" w="med" len="med"/>
                        <a:tailEnd type="none" w="med" len="med"/>
                      </a:lnR>
                      <a:solidFill>
                        <a:srgbClr val="D5DEEF"/>
                      </a:solidFill>
                    </a:tcPr>
                  </a:tc>
                  <a:tc>
                    <a:txBody>
                      <a:bodyPr/>
                      <a:lstStyle/>
                      <a:p>
                        <a:pPr marL="0" marR="0" lvl="0" indent="0" algn="ctr" defTabSz="914400" rtl="0" eaLnBrk="0" fontAlgn="b" latinLnBrk="0" hangingPunct="0">
                          <a:lnSpc>
                            <a:spcPct val="100000"/>
                          </a:lnSpc>
                          <a:spcBef>
                            <a:spcPct val="20000"/>
                          </a:spcBef>
                          <a:spcAft>
                            <a:spcPct val="20000"/>
                          </a:spcAft>
                          <a:buClr>
                            <a:schemeClr val="bg2"/>
                          </a:buClr>
                          <a:buSzTx/>
                          <a:buFont typeface="Wingdings 2" pitchFamily="18" charset="2"/>
                          <a:buNone/>
                          <a:tabLst/>
                        </a:pPr>
                        <a:endParaRPr kumimoji="0" lang="en-GB" altLang="en-US" sz="1600" b="0" i="0" u="none" strike="noStrike" cap="none" normalizeH="0" baseline="0" dirty="0">
                          <a:ln>
                            <a:noFill/>
                          </a:ln>
                          <a:solidFill>
                            <a:schemeClr val="accent5"/>
                          </a:solidFill>
                          <a:effectLst/>
                          <a:latin typeface="+mj-lt"/>
                          <a:cs typeface="Arial" charset="0"/>
                        </a:endParaRPr>
                      </a:p>
                    </a:txBody>
                    <a:tcPr marL="60505" marR="60505" marT="18000" marB="18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D5DEEF"/>
                      </a:solidFill>
                    </a:tcPr>
                  </a:tc>
                  <a:tc>
                    <a:txBody>
                      <a:bodyPr/>
                      <a:lstStyle/>
                      <a:p>
                        <a:pPr marL="0" marR="0" lvl="0" indent="0" algn="ctr" defTabSz="914400" rtl="0" eaLnBrk="0" fontAlgn="b" latinLnBrk="0" hangingPunct="0">
                          <a:lnSpc>
                            <a:spcPct val="100000"/>
                          </a:lnSpc>
                          <a:spcBef>
                            <a:spcPct val="20000"/>
                          </a:spcBef>
                          <a:spcAft>
                            <a:spcPct val="20000"/>
                          </a:spcAft>
                          <a:buClr>
                            <a:schemeClr val="bg2"/>
                          </a:buClr>
                          <a:buSzTx/>
                          <a:buFont typeface="Wingdings 2" pitchFamily="18" charset="2"/>
                          <a:buNone/>
                          <a:tabLst/>
                        </a:pPr>
                        <a:r>
                          <a:rPr kumimoji="0" lang="en-GB" altLang="en-US" sz="1600" b="0" i="0" u="none" strike="noStrike" cap="none" normalizeH="0" baseline="0" dirty="0">
                            <a:ln>
                              <a:noFill/>
                            </a:ln>
                            <a:solidFill>
                              <a:schemeClr val="accent5"/>
                            </a:solidFill>
                            <a:effectLst/>
                            <a:latin typeface="+mj-lt"/>
                            <a:cs typeface="Arial" charset="0"/>
                          </a:rPr>
                          <a:t>1.07 </a:t>
                        </a:r>
                        <a:br>
                          <a:rPr kumimoji="0" lang="en-GB" altLang="en-US" sz="1600" b="0" i="0" u="none" strike="noStrike" cap="none" normalizeH="0" baseline="0" dirty="0">
                            <a:ln>
                              <a:noFill/>
                            </a:ln>
                            <a:solidFill>
                              <a:schemeClr val="accent5"/>
                            </a:solidFill>
                            <a:effectLst/>
                            <a:latin typeface="+mj-lt"/>
                            <a:cs typeface="Arial" charset="0"/>
                          </a:rPr>
                        </a:br>
                        <a:r>
                          <a:rPr kumimoji="0" lang="en-GB" altLang="en-US" sz="1600" b="0" i="0" u="none" strike="noStrike" cap="none" normalizeH="0" baseline="0" dirty="0">
                            <a:ln>
                              <a:noFill/>
                            </a:ln>
                            <a:solidFill>
                              <a:schemeClr val="accent5"/>
                            </a:solidFill>
                            <a:effectLst/>
                            <a:latin typeface="+mj-lt"/>
                            <a:cs typeface="Arial" charset="0"/>
                          </a:rPr>
                          <a:t>(0.88 to 1.31)</a:t>
                        </a:r>
                      </a:p>
                    </a:txBody>
                    <a:tcPr marL="60505" marR="60505" marT="18000" marB="18000" anchor="ctr" horzOverflow="overflow">
                      <a:lnL w="12700" cap="flat" cmpd="sng" algn="ctr">
                        <a:noFill/>
                        <a:prstDash val="solid"/>
                        <a:round/>
                        <a:headEnd type="none" w="med" len="med"/>
                        <a:tailEnd type="none" w="med" len="med"/>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D5DEEF"/>
                      </a:solidFill>
                    </a:tcPr>
                  </a:tc>
                  <a:tc>
                    <a:txBody>
                      <a:bodyPr/>
                      <a:lstStyle/>
                      <a:p>
                        <a:pPr marL="0" marR="0" lvl="0" indent="0" algn="r" defTabSz="914400" rtl="0" eaLnBrk="0" fontAlgn="b" latinLnBrk="0" hangingPunct="0">
                          <a:lnSpc>
                            <a:spcPct val="100000"/>
                          </a:lnSpc>
                          <a:spcBef>
                            <a:spcPct val="20000"/>
                          </a:spcBef>
                          <a:spcAft>
                            <a:spcPct val="20000"/>
                          </a:spcAft>
                          <a:buClr>
                            <a:schemeClr val="bg2"/>
                          </a:buClr>
                          <a:buSzTx/>
                          <a:buFont typeface="Wingdings 2" pitchFamily="18" charset="2"/>
                          <a:buNone/>
                          <a:tabLst/>
                        </a:pPr>
                        <a:r>
                          <a:rPr kumimoji="0" lang="en-GB" altLang="en-US" sz="1600" b="0" i="0" u="none" strike="noStrike" cap="none" normalizeH="0" baseline="0" dirty="0">
                            <a:ln>
                              <a:noFill/>
                            </a:ln>
                            <a:solidFill>
                              <a:schemeClr val="accent5"/>
                            </a:solidFill>
                            <a:effectLst/>
                            <a:latin typeface="+mj-lt"/>
                            <a:cs typeface="Arial" charset="0"/>
                          </a:rPr>
                          <a:t>0.50</a:t>
                        </a:r>
                      </a:p>
                    </a:txBody>
                    <a:tcPr marL="60505" marR="60505" marT="18000" marB="18000" anchor="ctr" horzOverflow="overflow">
                      <a:lnL w="12700" cap="flat" cmpd="sng" algn="ctr">
                        <a:noFill/>
                        <a:prstDash val="solid"/>
                        <a:round/>
                        <a:headEnd type="none" w="med" len="med"/>
                        <a:tailEnd type="none" w="med" len="med"/>
                      </a:lnL>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D5DEEF"/>
                      </a:solidFill>
                    </a:tcPr>
                  </a:tc>
                  <a:extLst>
                    <a:ext uri="{0D108BD9-81ED-4DB2-BD59-A6C34878D82A}">
                      <a16:rowId xmlns:a16="http://schemas.microsoft.com/office/drawing/2014/main" val="10005"/>
                    </a:ext>
                  </a:extLst>
                </a:tr>
                <a:tr h="720000">
                  <a:tc>
                    <a:txBody>
                      <a:bodyPr/>
                      <a:lstStyle/>
                      <a:p>
                        <a:pPr marL="0" marR="0" lvl="0" indent="0" algn="l" defTabSz="914400" rtl="0" eaLnBrk="0" fontAlgn="b" latinLnBrk="0" hangingPunct="0">
                          <a:lnSpc>
                            <a:spcPct val="100000"/>
                          </a:lnSpc>
                          <a:spcBef>
                            <a:spcPct val="20000"/>
                          </a:spcBef>
                          <a:spcAft>
                            <a:spcPct val="20000"/>
                          </a:spcAft>
                          <a:buClr>
                            <a:schemeClr val="bg2"/>
                          </a:buClr>
                          <a:buSzTx/>
                          <a:buFont typeface="Wingdings 2" pitchFamily="18" charset="2"/>
                          <a:buNone/>
                          <a:tabLst/>
                          <a:defRPr/>
                        </a:pPr>
                        <a:r>
                          <a:rPr kumimoji="0" lang="en-GB" sz="1600" b="0" i="0" u="none" strike="noStrike" kern="1200" cap="none" normalizeH="0" baseline="0" dirty="0">
                            <a:ln>
                              <a:noFill/>
                            </a:ln>
                            <a:solidFill>
                              <a:schemeClr val="accent5"/>
                            </a:solidFill>
                            <a:effectLst/>
                            <a:latin typeface="+mn-lt"/>
                            <a:ea typeface="+mn-ea"/>
                            <a:cs typeface="+mn-cs"/>
                          </a:rPr>
                          <a:t>Achieved sufficient</a:t>
                        </a:r>
                        <a:br>
                          <a:rPr kumimoji="0" lang="en-GB" sz="1600" b="0" i="0" u="none" strike="noStrike" kern="1200" cap="none" normalizeH="0" baseline="0" dirty="0">
                            <a:ln>
                              <a:noFill/>
                            </a:ln>
                            <a:solidFill>
                              <a:schemeClr val="accent5"/>
                            </a:solidFill>
                            <a:effectLst/>
                            <a:latin typeface="+mn-lt"/>
                            <a:ea typeface="+mn-ea"/>
                            <a:cs typeface="+mn-cs"/>
                          </a:rPr>
                        </a:br>
                        <a:r>
                          <a:rPr kumimoji="0" lang="en-GB" sz="1600" b="0" i="0" u="none" strike="noStrike" kern="1200" cap="none" normalizeH="0" baseline="0" dirty="0">
                            <a:ln>
                              <a:noFill/>
                            </a:ln>
                            <a:solidFill>
                              <a:schemeClr val="accent5"/>
                            </a:solidFill>
                            <a:effectLst/>
                            <a:latin typeface="+mn-lt"/>
                            <a:ea typeface="+mn-ea"/>
                            <a:cs typeface="+mn-cs"/>
                          </a:rPr>
                          <a:t>weekly exercise</a:t>
                        </a:r>
                      </a:p>
                    </a:txBody>
                    <a:tcPr marL="60505" marR="60505" marT="18000" marB="18000" anchor="ctr" horzOverflow="overflow">
                      <a:lnB w="19050" cap="flat" cmpd="sng" algn="ctr">
                        <a:solidFill>
                          <a:schemeClr val="tx2"/>
                        </a:solidFill>
                        <a:prstDash val="solid"/>
                        <a:round/>
                        <a:headEnd type="none" w="med" len="med"/>
                        <a:tailEnd type="none" w="med" len="med"/>
                      </a:lnB>
                      <a:solidFill>
                        <a:srgbClr val="EBEFF7"/>
                      </a:solidFill>
                    </a:tcPr>
                  </a:tc>
                  <a:tc>
                    <a:txBody>
                      <a:bodyPr/>
                      <a:lstStyle/>
                      <a:p>
                        <a:pPr algn="ctr"/>
                        <a:r>
                          <a:rPr lang="en-GB" sz="1600" b="0" dirty="0">
                            <a:solidFill>
                              <a:schemeClr val="accent5"/>
                            </a:solidFill>
                            <a:latin typeface="+mj-lt"/>
                          </a:rPr>
                          <a:t>280/398 (70.4)</a:t>
                        </a:r>
                      </a:p>
                    </a:txBody>
                    <a:tcPr marL="60505" marR="60505" marT="18000" marB="18000" anchor="ctr" horzOverflow="overflow">
                      <a:lnB w="19050" cap="flat" cmpd="sng" algn="ctr">
                        <a:solidFill>
                          <a:schemeClr val="tx2"/>
                        </a:solidFill>
                        <a:prstDash val="solid"/>
                        <a:round/>
                        <a:headEnd type="none" w="med" len="med"/>
                        <a:tailEnd type="none" w="med" len="med"/>
                      </a:lnB>
                      <a:solidFill>
                        <a:srgbClr val="EBEFF7"/>
                      </a:solidFill>
                    </a:tcPr>
                  </a:tc>
                  <a:tc>
                    <a:txBody>
                      <a:bodyPr/>
                      <a:lstStyle/>
                      <a:p>
                        <a:pPr marL="0" marR="0" lvl="0" indent="0" algn="ctr" defTabSz="914400" rtl="0" eaLnBrk="0" fontAlgn="b" latinLnBrk="0" hangingPunct="0">
                          <a:lnSpc>
                            <a:spcPct val="100000"/>
                          </a:lnSpc>
                          <a:spcBef>
                            <a:spcPct val="20000"/>
                          </a:spcBef>
                          <a:spcAft>
                            <a:spcPct val="20000"/>
                          </a:spcAft>
                          <a:buClr>
                            <a:srgbClr val="FFFFFF"/>
                          </a:buClr>
                          <a:buSzTx/>
                          <a:buFont typeface="Wingdings 2" pitchFamily="18" charset="2"/>
                          <a:buNone/>
                          <a:tabLst/>
                          <a:defRPr/>
                        </a:pPr>
                        <a:r>
                          <a:rPr kumimoji="0" lang="en-GB" altLang="en-US" sz="1600" b="0" i="0" u="none" strike="noStrike" kern="1200" cap="none" spc="0" normalizeH="0" baseline="0" noProof="0" dirty="0">
                            <a:ln>
                              <a:noFill/>
                            </a:ln>
                            <a:solidFill>
                              <a:schemeClr val="accent5"/>
                            </a:solidFill>
                            <a:effectLst/>
                            <a:uLnTx/>
                            <a:uFillTx/>
                            <a:latin typeface="+mj-lt"/>
                            <a:ea typeface="+mn-ea"/>
                            <a:cs typeface="Arial" charset="0"/>
                          </a:rPr>
                          <a:t>293/434 (67.5)</a:t>
                        </a:r>
                      </a:p>
                    </a:txBody>
                    <a:tcPr marL="60505" marR="60505" marT="18000" marB="18000" anchor="ctr" horzOverflow="overflow">
                      <a:lnR w="12700" cap="flat" cmpd="sng" algn="ctr">
                        <a:noFill/>
                        <a:prstDash val="solid"/>
                        <a:round/>
                        <a:headEnd type="none" w="med" len="med"/>
                        <a:tailEnd type="none" w="med" len="med"/>
                      </a:lnR>
                      <a:lnB w="19050" cap="flat" cmpd="sng" algn="ctr">
                        <a:solidFill>
                          <a:schemeClr val="tx2"/>
                        </a:solidFill>
                        <a:prstDash val="solid"/>
                        <a:round/>
                        <a:headEnd type="none" w="med" len="med"/>
                        <a:tailEnd type="none" w="med" len="med"/>
                      </a:lnB>
                      <a:solidFill>
                        <a:srgbClr val="EBEFF7"/>
                      </a:solidFill>
                    </a:tcPr>
                  </a:tc>
                  <a:tc>
                    <a:txBody>
                      <a:bodyPr/>
                      <a:lstStyle/>
                      <a:p>
                        <a:pPr marL="0" marR="0" lvl="0" indent="0" algn="ctr" defTabSz="914400" rtl="0" eaLnBrk="0" fontAlgn="b" latinLnBrk="0" hangingPunct="0">
                          <a:lnSpc>
                            <a:spcPct val="100000"/>
                          </a:lnSpc>
                          <a:spcBef>
                            <a:spcPct val="20000"/>
                          </a:spcBef>
                          <a:spcAft>
                            <a:spcPct val="20000"/>
                          </a:spcAft>
                          <a:buClr>
                            <a:schemeClr val="bg2"/>
                          </a:buClr>
                          <a:buSzTx/>
                          <a:buFont typeface="Wingdings 2" pitchFamily="18" charset="2"/>
                          <a:buNone/>
                          <a:tabLst/>
                        </a:pPr>
                        <a:endParaRPr kumimoji="0" lang="en-GB" altLang="en-US" sz="1600" b="0" i="0" u="none" strike="noStrike" cap="none" normalizeH="0" baseline="0" dirty="0">
                          <a:ln>
                            <a:noFill/>
                          </a:ln>
                          <a:solidFill>
                            <a:schemeClr val="accent5"/>
                          </a:solidFill>
                          <a:effectLst/>
                          <a:latin typeface="+mj-lt"/>
                          <a:cs typeface="Arial" charset="0"/>
                        </a:endParaRPr>
                      </a:p>
                    </a:txBody>
                    <a:tcPr marL="60505" marR="60505" marT="18000" marB="18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EBEFF7"/>
                      </a:solidFill>
                    </a:tcPr>
                  </a:tc>
                  <a:tc>
                    <a:txBody>
                      <a:bodyPr/>
                      <a:lstStyle/>
                      <a:p>
                        <a:pPr marL="0" marR="0" lvl="0" indent="0" algn="ctr" defTabSz="914400" rtl="0" eaLnBrk="0" fontAlgn="b" latinLnBrk="0" hangingPunct="0">
                          <a:lnSpc>
                            <a:spcPct val="100000"/>
                          </a:lnSpc>
                          <a:spcBef>
                            <a:spcPct val="20000"/>
                          </a:spcBef>
                          <a:spcAft>
                            <a:spcPct val="20000"/>
                          </a:spcAft>
                          <a:buClr>
                            <a:schemeClr val="bg2"/>
                          </a:buClr>
                          <a:buSzTx/>
                          <a:buFont typeface="Wingdings 2" pitchFamily="18" charset="2"/>
                          <a:buNone/>
                          <a:tabLst/>
                        </a:pPr>
                        <a:r>
                          <a:rPr kumimoji="0" lang="en-GB" altLang="en-US" sz="1600" b="0" i="0" u="none" strike="noStrike" cap="none" normalizeH="0" baseline="0" dirty="0">
                            <a:ln>
                              <a:noFill/>
                            </a:ln>
                            <a:solidFill>
                              <a:schemeClr val="accent5"/>
                            </a:solidFill>
                            <a:effectLst/>
                            <a:latin typeface="+mj-lt"/>
                            <a:cs typeface="Arial" charset="0"/>
                          </a:rPr>
                          <a:t>0.96 </a:t>
                        </a:r>
                        <a:br>
                          <a:rPr kumimoji="0" lang="en-GB" altLang="en-US" sz="1600" b="0" i="0" u="none" strike="noStrike" cap="none" normalizeH="0" baseline="0" dirty="0">
                            <a:ln>
                              <a:noFill/>
                            </a:ln>
                            <a:solidFill>
                              <a:schemeClr val="accent5"/>
                            </a:solidFill>
                            <a:effectLst/>
                            <a:latin typeface="+mj-lt"/>
                            <a:cs typeface="Arial" charset="0"/>
                          </a:rPr>
                        </a:br>
                        <a:r>
                          <a:rPr kumimoji="0" lang="en-GB" altLang="en-US" sz="1600" b="0" i="0" u="none" strike="noStrike" cap="none" normalizeH="0" baseline="0" dirty="0">
                            <a:ln>
                              <a:noFill/>
                            </a:ln>
                            <a:solidFill>
                              <a:schemeClr val="accent5"/>
                            </a:solidFill>
                            <a:effectLst/>
                            <a:latin typeface="+mj-lt"/>
                            <a:cs typeface="Arial" charset="0"/>
                          </a:rPr>
                          <a:t>(0.88 to 1.05)</a:t>
                        </a:r>
                      </a:p>
                    </a:txBody>
                    <a:tcPr marL="60505" marR="60505" marT="18000" marB="18000" anchor="ctr" horzOverflow="overflow">
                      <a:lnL w="12700" cap="flat" cmpd="sng" algn="ctr">
                        <a:noFill/>
                        <a:prstDash val="solid"/>
                        <a:round/>
                        <a:headEnd type="none" w="med" len="med"/>
                        <a:tailEnd type="none" w="med" len="med"/>
                      </a:lnL>
                      <a:lnR>
                        <a:noFill/>
                      </a:lnR>
                      <a:lnT w="28575"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EBEFF7"/>
                      </a:solidFill>
                    </a:tcPr>
                  </a:tc>
                  <a:tc>
                    <a:txBody>
                      <a:bodyPr/>
                      <a:lstStyle/>
                      <a:p>
                        <a:pPr marL="0" marR="0" lvl="0" indent="0" algn="r" defTabSz="914400" rtl="0" eaLnBrk="0" fontAlgn="b" latinLnBrk="0" hangingPunct="0">
                          <a:lnSpc>
                            <a:spcPct val="100000"/>
                          </a:lnSpc>
                          <a:spcBef>
                            <a:spcPct val="20000"/>
                          </a:spcBef>
                          <a:spcAft>
                            <a:spcPct val="20000"/>
                          </a:spcAft>
                          <a:buClr>
                            <a:schemeClr val="bg2"/>
                          </a:buClr>
                          <a:buSzTx/>
                          <a:buFont typeface="Wingdings 2" pitchFamily="18" charset="2"/>
                          <a:buNone/>
                          <a:tabLst/>
                        </a:pPr>
                        <a:r>
                          <a:rPr kumimoji="0" lang="en-GB" altLang="en-US" sz="1600" b="0" i="0" u="none" strike="noStrike" cap="none" normalizeH="0" baseline="0" dirty="0">
                            <a:ln>
                              <a:noFill/>
                            </a:ln>
                            <a:solidFill>
                              <a:schemeClr val="accent5"/>
                            </a:solidFill>
                            <a:effectLst/>
                            <a:latin typeface="+mj-lt"/>
                            <a:cs typeface="Arial" charset="0"/>
                          </a:rPr>
                          <a:t>0.38</a:t>
                        </a:r>
                      </a:p>
                    </a:txBody>
                    <a:tcPr marL="60505" marR="60505" marT="18000" marB="18000" anchor="ctr" horzOverflow="overflow">
                      <a:lnL w="12700" cap="flat" cmpd="sng" algn="ctr">
                        <a:noFill/>
                        <a:prstDash val="solid"/>
                        <a:round/>
                        <a:headEnd type="none" w="med" len="med"/>
                        <a:tailEnd type="none" w="med" len="med"/>
                      </a:lnL>
                      <a:lnT w="28575"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EBEFF7"/>
                      </a:solidFill>
                    </a:tcPr>
                  </a:tc>
                  <a:extLst>
                    <a:ext uri="{0D108BD9-81ED-4DB2-BD59-A6C34878D82A}">
                      <a16:rowId xmlns:a16="http://schemas.microsoft.com/office/drawing/2014/main" val="10006"/>
                    </a:ext>
                  </a:extLst>
                </a:tr>
              </a:tbl>
            </a:graphicData>
          </a:graphic>
        </p:graphicFrame>
        <p:grpSp>
          <p:nvGrpSpPr>
            <p:cNvPr id="42" name="Group 41">
              <a:extLst>
                <a:ext uri="{FF2B5EF4-FFF2-40B4-BE49-F238E27FC236}">
                  <a16:creationId xmlns:a16="http://schemas.microsoft.com/office/drawing/2014/main" id="{A6C9B17B-76CF-4CFC-A125-C1829722E143}"/>
                </a:ext>
              </a:extLst>
            </p:cNvPr>
            <p:cNvGrpSpPr/>
            <p:nvPr/>
          </p:nvGrpSpPr>
          <p:grpSpPr>
            <a:xfrm>
              <a:off x="4049721" y="1779810"/>
              <a:ext cx="2596567" cy="4050355"/>
              <a:chOff x="4623801" y="1943100"/>
              <a:chExt cx="2596567" cy="4050355"/>
            </a:xfrm>
          </p:grpSpPr>
          <p:graphicFrame>
            <p:nvGraphicFramePr>
              <p:cNvPr id="67" name="Chart 66">
                <a:extLst>
                  <a:ext uri="{FF2B5EF4-FFF2-40B4-BE49-F238E27FC236}">
                    <a16:creationId xmlns:a16="http://schemas.microsoft.com/office/drawing/2014/main" id="{FF00FF3B-7143-4506-AC54-AB060B58C0FD}"/>
                  </a:ext>
                </a:extLst>
              </p:cNvPr>
              <p:cNvGraphicFramePr/>
              <p:nvPr/>
            </p:nvGraphicFramePr>
            <p:xfrm>
              <a:off x="4623801" y="1943100"/>
              <a:ext cx="2596567" cy="3921834"/>
            </p:xfrm>
            <a:graphic>
              <a:graphicData uri="http://schemas.openxmlformats.org/drawingml/2006/chart">
                <c:chart xmlns:c="http://schemas.openxmlformats.org/drawingml/2006/chart" xmlns:r="http://schemas.openxmlformats.org/officeDocument/2006/relationships" r:id="rId4"/>
              </a:graphicData>
            </a:graphic>
          </p:graphicFrame>
          <p:grpSp>
            <p:nvGrpSpPr>
              <p:cNvPr id="68" name="Group 67">
                <a:extLst>
                  <a:ext uri="{FF2B5EF4-FFF2-40B4-BE49-F238E27FC236}">
                    <a16:creationId xmlns:a16="http://schemas.microsoft.com/office/drawing/2014/main" id="{1B3AF39D-57F2-4A15-B12C-F2A6B50530B8}"/>
                  </a:ext>
                </a:extLst>
              </p:cNvPr>
              <p:cNvGrpSpPr/>
              <p:nvPr/>
            </p:nvGrpSpPr>
            <p:grpSpPr>
              <a:xfrm>
                <a:off x="4746868" y="5715818"/>
                <a:ext cx="2463377" cy="277637"/>
                <a:chOff x="4963062" y="5461461"/>
                <a:chExt cx="2463377" cy="277637"/>
              </a:xfrm>
            </p:grpSpPr>
            <p:cxnSp>
              <p:nvCxnSpPr>
                <p:cNvPr id="71" name="Straight Arrow Connector 70">
                  <a:extLst>
                    <a:ext uri="{FF2B5EF4-FFF2-40B4-BE49-F238E27FC236}">
                      <a16:creationId xmlns:a16="http://schemas.microsoft.com/office/drawing/2014/main" id="{33B342A6-E968-4931-9D76-AB2EC71153D4}"/>
                    </a:ext>
                  </a:extLst>
                </p:cNvPr>
                <p:cNvCxnSpPr/>
                <p:nvPr/>
              </p:nvCxnSpPr>
              <p:spPr>
                <a:xfrm>
                  <a:off x="6409679" y="5461461"/>
                  <a:ext cx="464513" cy="0"/>
                </a:xfrm>
                <a:prstGeom prst="straightConnector1">
                  <a:avLst/>
                </a:prstGeom>
                <a:ln>
                  <a:solidFill>
                    <a:schemeClr val="tx2"/>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89446055-41F9-4E65-8776-433EB7B034AD}"/>
                    </a:ext>
                  </a:extLst>
                </p:cNvPr>
                <p:cNvCxnSpPr/>
                <p:nvPr/>
              </p:nvCxnSpPr>
              <p:spPr>
                <a:xfrm flipH="1">
                  <a:off x="5901723" y="5461461"/>
                  <a:ext cx="464513" cy="0"/>
                </a:xfrm>
                <a:prstGeom prst="straightConnector1">
                  <a:avLst/>
                </a:prstGeom>
                <a:ln>
                  <a:solidFill>
                    <a:schemeClr val="tx2"/>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C129A005-D605-4912-A67B-0003CDB1B860}"/>
                    </a:ext>
                  </a:extLst>
                </p:cNvPr>
                <p:cNvSpPr txBox="1"/>
                <p:nvPr/>
              </p:nvSpPr>
              <p:spPr>
                <a:xfrm>
                  <a:off x="6342488" y="5462099"/>
                  <a:ext cx="1083951" cy="276999"/>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accent5"/>
                      </a:solidFill>
                      <a:effectLst/>
                      <a:uLnTx/>
                      <a:uFillTx/>
                      <a:latin typeface="Poppins Light"/>
                      <a:ea typeface="+mn-ea"/>
                      <a:cs typeface="+mn-cs"/>
                    </a:rPr>
                    <a:t>Favours </a:t>
                  </a:r>
                  <a:r>
                    <a:rPr kumimoji="0" lang="en-GB" sz="1200" b="0" i="0" u="none" strike="noStrike" kern="1200" cap="none" spc="0" normalizeH="0" baseline="0" noProof="0" dirty="0" err="1">
                      <a:ln>
                        <a:noFill/>
                      </a:ln>
                      <a:solidFill>
                        <a:schemeClr val="accent5"/>
                      </a:solidFill>
                      <a:effectLst/>
                      <a:uLnTx/>
                      <a:uFillTx/>
                      <a:latin typeface="Poppins Light"/>
                      <a:ea typeface="+mn-ea"/>
                      <a:cs typeface="+mn-cs"/>
                    </a:rPr>
                    <a:t>TTh</a:t>
                  </a:r>
                  <a:endParaRPr kumimoji="0" lang="en-GB" sz="1200" b="0" i="0" u="none" strike="noStrike" kern="1200" cap="none" spc="0" normalizeH="0" baseline="0" noProof="0" dirty="0">
                    <a:ln>
                      <a:noFill/>
                    </a:ln>
                    <a:solidFill>
                      <a:schemeClr val="accent5"/>
                    </a:solidFill>
                    <a:effectLst/>
                    <a:uLnTx/>
                    <a:uFillTx/>
                    <a:latin typeface="Poppins Light"/>
                    <a:ea typeface="+mn-ea"/>
                    <a:cs typeface="+mn-cs"/>
                  </a:endParaRPr>
                </a:p>
              </p:txBody>
            </p:sp>
            <p:sp>
              <p:nvSpPr>
                <p:cNvPr id="74" name="TextBox 73">
                  <a:extLst>
                    <a:ext uri="{FF2B5EF4-FFF2-40B4-BE49-F238E27FC236}">
                      <a16:creationId xmlns:a16="http://schemas.microsoft.com/office/drawing/2014/main" id="{D8898F2A-05CD-4B0B-9E4B-FE3BDCAA7B68}"/>
                    </a:ext>
                  </a:extLst>
                </p:cNvPr>
                <p:cNvSpPr txBox="1"/>
                <p:nvPr/>
              </p:nvSpPr>
              <p:spPr>
                <a:xfrm>
                  <a:off x="4963062" y="5462099"/>
                  <a:ext cx="1463863" cy="276999"/>
                </a:xfrm>
                <a:prstGeom prst="rect">
                  <a:avLst/>
                </a:prstGeom>
                <a:noFill/>
              </p:spPr>
              <p:txBody>
                <a:bodyPr wrap="non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accent5"/>
                      </a:solidFill>
                      <a:effectLst/>
                      <a:uLnTx/>
                      <a:uFillTx/>
                      <a:latin typeface="Poppins Light"/>
                      <a:ea typeface="+mn-ea"/>
                      <a:cs typeface="+mn-cs"/>
                    </a:rPr>
                    <a:t>Favours placebo</a:t>
                  </a:r>
                </a:p>
              </p:txBody>
            </p:sp>
          </p:grpSp>
          <p:sp>
            <p:nvSpPr>
              <p:cNvPr id="69" name="TextBox 68">
                <a:extLst>
                  <a:ext uri="{FF2B5EF4-FFF2-40B4-BE49-F238E27FC236}">
                    <a16:creationId xmlns:a16="http://schemas.microsoft.com/office/drawing/2014/main" id="{AEF8421C-780A-4DAA-9292-444207A832B7}"/>
                  </a:ext>
                </a:extLst>
              </p:cNvPr>
              <p:cNvSpPr txBox="1"/>
              <p:nvPr/>
            </p:nvSpPr>
            <p:spPr>
              <a:xfrm>
                <a:off x="6957534" y="5445932"/>
                <a:ext cx="25039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8595B"/>
                    </a:solidFill>
                    <a:effectLst/>
                    <a:uLnTx/>
                    <a:uFillTx/>
                    <a:latin typeface="Poppins Light"/>
                    <a:ea typeface="+mn-ea"/>
                    <a:cs typeface="+mn-cs"/>
                  </a:rPr>
                  <a:t>5</a:t>
                </a:r>
              </a:p>
            </p:txBody>
          </p:sp>
          <p:sp>
            <p:nvSpPr>
              <p:cNvPr id="70" name="TextBox 69">
                <a:extLst>
                  <a:ext uri="{FF2B5EF4-FFF2-40B4-BE49-F238E27FC236}">
                    <a16:creationId xmlns:a16="http://schemas.microsoft.com/office/drawing/2014/main" id="{B87365EA-C109-443E-A2F3-76D0AC6E6F20}"/>
                  </a:ext>
                </a:extLst>
              </p:cNvPr>
              <p:cNvSpPr txBox="1"/>
              <p:nvPr/>
            </p:nvSpPr>
            <p:spPr>
              <a:xfrm>
                <a:off x="5602145" y="5445932"/>
                <a:ext cx="34817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8595B"/>
                    </a:solidFill>
                    <a:effectLst/>
                    <a:uLnTx/>
                    <a:uFillTx/>
                    <a:latin typeface="Poppins Light"/>
                    <a:ea typeface="+mn-ea"/>
                    <a:cs typeface="+mn-cs"/>
                  </a:rPr>
                  <a:t>0.5</a:t>
                </a:r>
              </a:p>
            </p:txBody>
          </p:sp>
        </p:grpSp>
        <p:grpSp>
          <p:nvGrpSpPr>
            <p:cNvPr id="43" name="Group 42">
              <a:extLst>
                <a:ext uri="{FF2B5EF4-FFF2-40B4-BE49-F238E27FC236}">
                  <a16:creationId xmlns:a16="http://schemas.microsoft.com/office/drawing/2014/main" id="{45ABC1E0-D893-442B-A020-BD55A6653B83}"/>
                </a:ext>
              </a:extLst>
            </p:cNvPr>
            <p:cNvGrpSpPr/>
            <p:nvPr/>
          </p:nvGrpSpPr>
          <p:grpSpPr>
            <a:xfrm>
              <a:off x="5622051" y="2615846"/>
              <a:ext cx="167644" cy="167644"/>
              <a:chOff x="5520451" y="2275345"/>
              <a:chExt cx="167644" cy="167644"/>
            </a:xfrm>
          </p:grpSpPr>
          <p:grpSp>
            <p:nvGrpSpPr>
              <p:cNvPr id="62" name="Group 61">
                <a:extLst>
                  <a:ext uri="{FF2B5EF4-FFF2-40B4-BE49-F238E27FC236}">
                    <a16:creationId xmlns:a16="http://schemas.microsoft.com/office/drawing/2014/main" id="{36D5C16F-E78C-4109-8B75-050AA40241DA}"/>
                  </a:ext>
                </a:extLst>
              </p:cNvPr>
              <p:cNvGrpSpPr/>
              <p:nvPr/>
            </p:nvGrpSpPr>
            <p:grpSpPr>
              <a:xfrm>
                <a:off x="5521789" y="2307639"/>
                <a:ext cx="166306" cy="103057"/>
                <a:chOff x="9544657" y="5794153"/>
                <a:chExt cx="166306" cy="103057"/>
              </a:xfrm>
            </p:grpSpPr>
            <p:cxnSp>
              <p:nvCxnSpPr>
                <p:cNvPr id="64" name="Straight Connector 63">
                  <a:extLst>
                    <a:ext uri="{FF2B5EF4-FFF2-40B4-BE49-F238E27FC236}">
                      <a16:creationId xmlns:a16="http://schemas.microsoft.com/office/drawing/2014/main" id="{F767A079-658F-4354-A069-3A4810EDD7B3}"/>
                    </a:ext>
                  </a:extLst>
                </p:cNvPr>
                <p:cNvCxnSpPr/>
                <p:nvPr/>
              </p:nvCxnSpPr>
              <p:spPr>
                <a:xfrm>
                  <a:off x="9544657" y="5794153"/>
                  <a:ext cx="0" cy="103057"/>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5E6F6B5A-8F77-46A8-B47C-E0A05E07C27F}"/>
                    </a:ext>
                  </a:extLst>
                </p:cNvPr>
                <p:cNvCxnSpPr/>
                <p:nvPr/>
              </p:nvCxnSpPr>
              <p:spPr>
                <a:xfrm>
                  <a:off x="9708620" y="5794153"/>
                  <a:ext cx="0" cy="103057"/>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18C2CF67-B538-4835-A305-B2D150FAB170}"/>
                    </a:ext>
                  </a:extLst>
                </p:cNvPr>
                <p:cNvCxnSpPr>
                  <a:stCxn id="63" idx="3"/>
                </p:cNvCxnSpPr>
                <p:nvPr/>
              </p:nvCxnSpPr>
              <p:spPr>
                <a:xfrm flipH="1">
                  <a:off x="9544659" y="5845681"/>
                  <a:ext cx="166304"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3" name="Diamond 62">
                <a:extLst>
                  <a:ext uri="{FF2B5EF4-FFF2-40B4-BE49-F238E27FC236}">
                    <a16:creationId xmlns:a16="http://schemas.microsoft.com/office/drawing/2014/main" id="{D5D571A5-C467-44C7-BB2C-E70E7267AFD5}"/>
                  </a:ext>
                </a:extLst>
              </p:cNvPr>
              <p:cNvSpPr/>
              <p:nvPr/>
            </p:nvSpPr>
            <p:spPr>
              <a:xfrm>
                <a:off x="5520451" y="2275345"/>
                <a:ext cx="167644" cy="167644"/>
              </a:xfrm>
              <a:prstGeom prst="diamond">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grpSp>
          <p:nvGrpSpPr>
            <p:cNvPr id="44" name="Group 43">
              <a:extLst>
                <a:ext uri="{FF2B5EF4-FFF2-40B4-BE49-F238E27FC236}">
                  <a16:creationId xmlns:a16="http://schemas.microsoft.com/office/drawing/2014/main" id="{4288C578-7876-46F5-A38C-2C59D4A0923F}"/>
                </a:ext>
              </a:extLst>
            </p:cNvPr>
            <p:cNvGrpSpPr/>
            <p:nvPr/>
          </p:nvGrpSpPr>
          <p:grpSpPr>
            <a:xfrm>
              <a:off x="5363039" y="3358796"/>
              <a:ext cx="735463" cy="167644"/>
              <a:chOff x="5521789" y="2275345"/>
              <a:chExt cx="735463" cy="167644"/>
            </a:xfrm>
          </p:grpSpPr>
          <p:grpSp>
            <p:nvGrpSpPr>
              <p:cNvPr id="57" name="Group 56">
                <a:extLst>
                  <a:ext uri="{FF2B5EF4-FFF2-40B4-BE49-F238E27FC236}">
                    <a16:creationId xmlns:a16="http://schemas.microsoft.com/office/drawing/2014/main" id="{EAE8757E-07E8-40E6-A7CB-C53F3BF4D389}"/>
                  </a:ext>
                </a:extLst>
              </p:cNvPr>
              <p:cNvGrpSpPr/>
              <p:nvPr/>
            </p:nvGrpSpPr>
            <p:grpSpPr>
              <a:xfrm>
                <a:off x="5521789" y="2307639"/>
                <a:ext cx="735463" cy="103057"/>
                <a:chOff x="9544657" y="5794153"/>
                <a:chExt cx="735463" cy="103057"/>
              </a:xfrm>
            </p:grpSpPr>
            <p:cxnSp>
              <p:nvCxnSpPr>
                <p:cNvPr id="59" name="Straight Connector 58">
                  <a:extLst>
                    <a:ext uri="{FF2B5EF4-FFF2-40B4-BE49-F238E27FC236}">
                      <a16:creationId xmlns:a16="http://schemas.microsoft.com/office/drawing/2014/main" id="{82716963-BB1E-4904-8DA9-5E18D6369C54}"/>
                    </a:ext>
                  </a:extLst>
                </p:cNvPr>
                <p:cNvCxnSpPr/>
                <p:nvPr/>
              </p:nvCxnSpPr>
              <p:spPr>
                <a:xfrm>
                  <a:off x="9544657" y="5794153"/>
                  <a:ext cx="0" cy="103057"/>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7C356E75-CB1B-463C-9E05-7CAA6C42C5B0}"/>
                    </a:ext>
                  </a:extLst>
                </p:cNvPr>
                <p:cNvCxnSpPr/>
                <p:nvPr/>
              </p:nvCxnSpPr>
              <p:spPr>
                <a:xfrm>
                  <a:off x="10280120" y="5794153"/>
                  <a:ext cx="0" cy="103057"/>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9B9BA06B-7004-447A-93E7-13DB070CCCFC}"/>
                    </a:ext>
                  </a:extLst>
                </p:cNvPr>
                <p:cNvCxnSpPr/>
                <p:nvPr/>
              </p:nvCxnSpPr>
              <p:spPr>
                <a:xfrm flipH="1">
                  <a:off x="9557856" y="5845681"/>
                  <a:ext cx="70768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8" name="Diamond 57">
                <a:extLst>
                  <a:ext uri="{FF2B5EF4-FFF2-40B4-BE49-F238E27FC236}">
                    <a16:creationId xmlns:a16="http://schemas.microsoft.com/office/drawing/2014/main" id="{CC94D310-DF9D-4D00-A07B-DA4B44C41A4A}"/>
                  </a:ext>
                </a:extLst>
              </p:cNvPr>
              <p:cNvSpPr/>
              <p:nvPr/>
            </p:nvSpPr>
            <p:spPr>
              <a:xfrm>
                <a:off x="5803026" y="2275345"/>
                <a:ext cx="167644" cy="167644"/>
              </a:xfrm>
              <a:prstGeom prst="diamond">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grpSp>
          <p:nvGrpSpPr>
            <p:cNvPr id="45" name="Group 44">
              <a:extLst>
                <a:ext uri="{FF2B5EF4-FFF2-40B4-BE49-F238E27FC236}">
                  <a16:creationId xmlns:a16="http://schemas.microsoft.com/office/drawing/2014/main" id="{2B3D5498-2165-44C4-ACD3-AD4120F255CB}"/>
                </a:ext>
              </a:extLst>
            </p:cNvPr>
            <p:cNvGrpSpPr/>
            <p:nvPr/>
          </p:nvGrpSpPr>
          <p:grpSpPr>
            <a:xfrm>
              <a:off x="5531314" y="4082696"/>
              <a:ext cx="227463" cy="167644"/>
              <a:chOff x="5521789" y="2275345"/>
              <a:chExt cx="227463" cy="167644"/>
            </a:xfrm>
          </p:grpSpPr>
          <p:grpSp>
            <p:nvGrpSpPr>
              <p:cNvPr id="52" name="Group 51">
                <a:extLst>
                  <a:ext uri="{FF2B5EF4-FFF2-40B4-BE49-F238E27FC236}">
                    <a16:creationId xmlns:a16="http://schemas.microsoft.com/office/drawing/2014/main" id="{8AA4DECF-718C-4104-9013-0A7CCE94786C}"/>
                  </a:ext>
                </a:extLst>
              </p:cNvPr>
              <p:cNvGrpSpPr/>
              <p:nvPr/>
            </p:nvGrpSpPr>
            <p:grpSpPr>
              <a:xfrm>
                <a:off x="5521789" y="2307639"/>
                <a:ext cx="227463" cy="103057"/>
                <a:chOff x="9544657" y="5794153"/>
                <a:chExt cx="227463" cy="103057"/>
              </a:xfrm>
            </p:grpSpPr>
            <p:cxnSp>
              <p:nvCxnSpPr>
                <p:cNvPr id="54" name="Straight Connector 53">
                  <a:extLst>
                    <a:ext uri="{FF2B5EF4-FFF2-40B4-BE49-F238E27FC236}">
                      <a16:creationId xmlns:a16="http://schemas.microsoft.com/office/drawing/2014/main" id="{18ADAFB0-98DD-46C5-B1C7-94B3E185394A}"/>
                    </a:ext>
                  </a:extLst>
                </p:cNvPr>
                <p:cNvCxnSpPr/>
                <p:nvPr/>
              </p:nvCxnSpPr>
              <p:spPr>
                <a:xfrm>
                  <a:off x="9544657" y="5794153"/>
                  <a:ext cx="0" cy="103057"/>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C9ABD5FA-4CD0-4C77-BFB2-84C473846AF6}"/>
                    </a:ext>
                  </a:extLst>
                </p:cNvPr>
                <p:cNvCxnSpPr/>
                <p:nvPr/>
              </p:nvCxnSpPr>
              <p:spPr>
                <a:xfrm>
                  <a:off x="9772120" y="5794153"/>
                  <a:ext cx="0" cy="103057"/>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EF5C1BE2-CF99-4D19-B130-6C3BB6AEA66D}"/>
                    </a:ext>
                  </a:extLst>
                </p:cNvPr>
                <p:cNvCxnSpPr/>
                <p:nvPr/>
              </p:nvCxnSpPr>
              <p:spPr>
                <a:xfrm flipH="1">
                  <a:off x="9557856" y="5845681"/>
                  <a:ext cx="208978"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3" name="Diamond 52">
                <a:extLst>
                  <a:ext uri="{FF2B5EF4-FFF2-40B4-BE49-F238E27FC236}">
                    <a16:creationId xmlns:a16="http://schemas.microsoft.com/office/drawing/2014/main" id="{37D84DEC-5C68-4DE6-8EF3-6FD826B3E9F1}"/>
                  </a:ext>
                </a:extLst>
              </p:cNvPr>
              <p:cNvSpPr/>
              <p:nvPr/>
            </p:nvSpPr>
            <p:spPr>
              <a:xfrm>
                <a:off x="5545851" y="2275345"/>
                <a:ext cx="167644" cy="167644"/>
              </a:xfrm>
              <a:prstGeom prst="diamond">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grpSp>
          <p:nvGrpSpPr>
            <p:cNvPr id="46" name="Group 45">
              <a:extLst>
                <a:ext uri="{FF2B5EF4-FFF2-40B4-BE49-F238E27FC236}">
                  <a16:creationId xmlns:a16="http://schemas.microsoft.com/office/drawing/2014/main" id="{E6FD2753-A4E2-4F29-8602-E09442662B04}"/>
                </a:ext>
              </a:extLst>
            </p:cNvPr>
            <p:cNvGrpSpPr/>
            <p:nvPr/>
          </p:nvGrpSpPr>
          <p:grpSpPr>
            <a:xfrm>
              <a:off x="5498226" y="4797921"/>
              <a:ext cx="167644" cy="167644"/>
              <a:chOff x="5485526" y="2275345"/>
              <a:chExt cx="167644" cy="167644"/>
            </a:xfrm>
          </p:grpSpPr>
          <p:grpSp>
            <p:nvGrpSpPr>
              <p:cNvPr id="47" name="Group 46">
                <a:extLst>
                  <a:ext uri="{FF2B5EF4-FFF2-40B4-BE49-F238E27FC236}">
                    <a16:creationId xmlns:a16="http://schemas.microsoft.com/office/drawing/2014/main" id="{8F2421BC-1D71-4A63-9088-6250338E1E4B}"/>
                  </a:ext>
                </a:extLst>
              </p:cNvPr>
              <p:cNvGrpSpPr/>
              <p:nvPr/>
            </p:nvGrpSpPr>
            <p:grpSpPr>
              <a:xfrm>
                <a:off x="5521789" y="2307639"/>
                <a:ext cx="131381" cy="103057"/>
                <a:chOff x="9544657" y="5794153"/>
                <a:chExt cx="131381" cy="103057"/>
              </a:xfrm>
            </p:grpSpPr>
            <p:cxnSp>
              <p:nvCxnSpPr>
                <p:cNvPr id="49" name="Straight Connector 48">
                  <a:extLst>
                    <a:ext uri="{FF2B5EF4-FFF2-40B4-BE49-F238E27FC236}">
                      <a16:creationId xmlns:a16="http://schemas.microsoft.com/office/drawing/2014/main" id="{DDF70D62-3BF4-4F1F-8427-B588A5B4DA5D}"/>
                    </a:ext>
                  </a:extLst>
                </p:cNvPr>
                <p:cNvCxnSpPr/>
                <p:nvPr/>
              </p:nvCxnSpPr>
              <p:spPr>
                <a:xfrm>
                  <a:off x="9544657" y="5794153"/>
                  <a:ext cx="0" cy="103057"/>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A2FAA89C-4FA7-4C67-9E20-B31D97FAB571}"/>
                    </a:ext>
                  </a:extLst>
                </p:cNvPr>
                <p:cNvCxnSpPr/>
                <p:nvPr/>
              </p:nvCxnSpPr>
              <p:spPr>
                <a:xfrm>
                  <a:off x="9645120" y="5794153"/>
                  <a:ext cx="0" cy="103057"/>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EE609EDE-65EA-4EEC-9B67-C2CE4690CB9A}"/>
                    </a:ext>
                  </a:extLst>
                </p:cNvPr>
                <p:cNvCxnSpPr>
                  <a:stCxn id="48" idx="3"/>
                </p:cNvCxnSpPr>
                <p:nvPr/>
              </p:nvCxnSpPr>
              <p:spPr>
                <a:xfrm flipH="1">
                  <a:off x="9557856" y="5845681"/>
                  <a:ext cx="118182"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8" name="Diamond 47">
                <a:extLst>
                  <a:ext uri="{FF2B5EF4-FFF2-40B4-BE49-F238E27FC236}">
                    <a16:creationId xmlns:a16="http://schemas.microsoft.com/office/drawing/2014/main" id="{0BC8E5C6-0C03-4AE2-B5D2-DFA3136D90BC}"/>
                  </a:ext>
                </a:extLst>
              </p:cNvPr>
              <p:cNvSpPr/>
              <p:nvPr/>
            </p:nvSpPr>
            <p:spPr>
              <a:xfrm>
                <a:off x="5485526" y="2275345"/>
                <a:ext cx="167644" cy="167644"/>
              </a:xfrm>
              <a:prstGeom prst="diamond">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Light"/>
                  <a:ea typeface="+mn-ea"/>
                  <a:cs typeface="+mn-cs"/>
                </a:endParaRPr>
              </a:p>
            </p:txBody>
          </p:sp>
        </p:grpSp>
      </p:grpSp>
    </p:spTree>
    <p:extLst>
      <p:ext uri="{BB962C8B-B14F-4D97-AF65-F5344CB8AC3E}">
        <p14:creationId xmlns:p14="http://schemas.microsoft.com/office/powerpoint/2010/main" val="30507522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1524000" y="5851544"/>
            <a:ext cx="9144000" cy="509114"/>
          </a:xfrm>
        </p:spPr>
        <p:txBody>
          <a:bodyPr/>
          <a:lstStyle/>
          <a:p>
            <a:pPr>
              <a:spcBef>
                <a:spcPts val="0"/>
              </a:spcBef>
            </a:pPr>
            <a:r>
              <a:rPr lang="en-GB" dirty="0">
                <a:solidFill>
                  <a:schemeClr val="accent5"/>
                </a:solidFill>
              </a:rPr>
              <a:t>*Denominators reflect patients with ≥1 haematocrit reading on study</a:t>
            </a:r>
          </a:p>
          <a:p>
            <a:pPr>
              <a:spcBef>
                <a:spcPts val="0"/>
              </a:spcBef>
            </a:pPr>
            <a:r>
              <a:rPr lang="en-GB" dirty="0">
                <a:solidFill>
                  <a:schemeClr val="accent5"/>
                </a:solidFill>
              </a:rPr>
              <a:t>BPH, benign prostatic hyperplasia; IHD, ischaemic heart disease; PSA, prostate-specific antigen; </a:t>
            </a:r>
            <a:r>
              <a:rPr lang="en-GB" dirty="0" err="1">
                <a:solidFill>
                  <a:schemeClr val="accent5"/>
                </a:solidFill>
              </a:rPr>
              <a:t>TTh</a:t>
            </a:r>
            <a:r>
              <a:rPr lang="en-GB" dirty="0">
                <a:solidFill>
                  <a:schemeClr val="accent5"/>
                </a:solidFill>
              </a:rPr>
              <a:t>, testosterone therapy</a:t>
            </a:r>
          </a:p>
          <a:p>
            <a:pPr>
              <a:spcBef>
                <a:spcPts val="0"/>
              </a:spcBef>
            </a:pPr>
            <a:r>
              <a:rPr lang="en-GB" dirty="0" err="1">
                <a:solidFill>
                  <a:schemeClr val="accent5"/>
                </a:solidFill>
              </a:rPr>
              <a:t>Wittert</a:t>
            </a:r>
            <a:r>
              <a:rPr lang="en-GB" dirty="0">
                <a:solidFill>
                  <a:schemeClr val="accent5"/>
                </a:solidFill>
              </a:rPr>
              <a:t> GA </a:t>
            </a:r>
            <a:r>
              <a:rPr lang="en-GB" i="1" dirty="0">
                <a:solidFill>
                  <a:schemeClr val="accent5"/>
                </a:solidFill>
              </a:rPr>
              <a:t>et al. Diabetes </a:t>
            </a:r>
            <a:r>
              <a:rPr lang="en-GB" dirty="0">
                <a:solidFill>
                  <a:schemeClr val="accent5"/>
                </a:solidFill>
              </a:rPr>
              <a:t>2020;69(</a:t>
            </a:r>
            <a:r>
              <a:rPr lang="en-GB" dirty="0" err="1">
                <a:solidFill>
                  <a:schemeClr val="accent5"/>
                </a:solidFill>
              </a:rPr>
              <a:t>Suppl</a:t>
            </a:r>
            <a:r>
              <a:rPr lang="en-GB" dirty="0">
                <a:solidFill>
                  <a:schemeClr val="accent5"/>
                </a:solidFill>
              </a:rPr>
              <a:t> 1): https://doi.org/10.2337/db20-274-OR.</a:t>
            </a:r>
          </a:p>
        </p:txBody>
      </p:sp>
      <p:sp>
        <p:nvSpPr>
          <p:cNvPr id="5" name="Content Placeholder 5">
            <a:extLst>
              <a:ext uri="{FF2B5EF4-FFF2-40B4-BE49-F238E27FC236}">
                <a16:creationId xmlns:a16="http://schemas.microsoft.com/office/drawing/2014/main" id="{13AC9B4A-BF12-4274-98B0-C802B997A8DE}"/>
              </a:ext>
            </a:extLst>
          </p:cNvPr>
          <p:cNvSpPr>
            <a:spLocks noGrp="1"/>
          </p:cNvSpPr>
          <p:nvPr>
            <p:ph sz="half" idx="1"/>
          </p:nvPr>
        </p:nvSpPr>
        <p:spPr>
          <a:xfrm>
            <a:off x="544462" y="1160146"/>
            <a:ext cx="5789860" cy="4349195"/>
          </a:xfrm>
        </p:spPr>
        <p:txBody>
          <a:bodyPr vert="horz" lIns="0" tIns="45720" rIns="91440" bIns="45720" rtlCol="0">
            <a:normAutofit/>
          </a:bodyPr>
          <a:lstStyle/>
          <a:p>
            <a:pPr marL="0" indent="0">
              <a:buNone/>
            </a:pPr>
            <a:r>
              <a:rPr lang="en-GB" sz="2000" b="1" dirty="0">
                <a:solidFill>
                  <a:schemeClr val="accent5"/>
                </a:solidFill>
              </a:rPr>
              <a:t>Summary of safety triggers by treatment</a:t>
            </a:r>
          </a:p>
        </p:txBody>
      </p:sp>
      <p:sp>
        <p:nvSpPr>
          <p:cNvPr id="6" name="Content Placeholder 6">
            <a:extLst>
              <a:ext uri="{FF2B5EF4-FFF2-40B4-BE49-F238E27FC236}">
                <a16:creationId xmlns:a16="http://schemas.microsoft.com/office/drawing/2014/main" id="{24650109-7EEF-4443-82CF-298BF86DC2CD}"/>
              </a:ext>
            </a:extLst>
          </p:cNvPr>
          <p:cNvSpPr txBox="1">
            <a:spLocks/>
          </p:cNvSpPr>
          <p:nvPr/>
        </p:nvSpPr>
        <p:spPr>
          <a:xfrm>
            <a:off x="6185893" y="1139280"/>
            <a:ext cx="5104212" cy="4525963"/>
          </a:xfrm>
          <a:prstGeom prst="rect">
            <a:avLst/>
          </a:prstGeom>
        </p:spPr>
        <p:txBody>
          <a:bodyPr lIns="0"/>
          <a:lstStyle>
            <a:lvl1pPr marL="269875" indent="-269875"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077913" indent="-163513"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005294"/>
              </a:buClr>
              <a:buSzTx/>
              <a:buFont typeface="Arial"/>
              <a:buNone/>
              <a:tabLst/>
              <a:defRPr/>
            </a:pPr>
            <a:r>
              <a:rPr kumimoji="0" lang="en-GB" sz="2000" b="1" i="0" u="none" strike="noStrike" kern="1200" cap="none" spc="0" normalizeH="0" baseline="0" noProof="0" dirty="0">
                <a:ln>
                  <a:noFill/>
                </a:ln>
                <a:solidFill>
                  <a:schemeClr val="accent5"/>
                </a:solidFill>
                <a:effectLst/>
                <a:uLnTx/>
                <a:uFillTx/>
                <a:latin typeface="Poppins Light"/>
                <a:ea typeface="+mn-ea"/>
                <a:cs typeface="+mn-cs"/>
              </a:rPr>
              <a:t>Summary of Serious AEs by treatment</a:t>
            </a:r>
          </a:p>
        </p:txBody>
      </p:sp>
      <p:sp>
        <p:nvSpPr>
          <p:cNvPr id="7" name="Title 3">
            <a:extLst>
              <a:ext uri="{FF2B5EF4-FFF2-40B4-BE49-F238E27FC236}">
                <a16:creationId xmlns:a16="http://schemas.microsoft.com/office/drawing/2014/main" id="{33C2250B-ADC9-41BA-84E0-6F9ADDFE58B0}"/>
              </a:ext>
            </a:extLst>
          </p:cNvPr>
          <p:cNvSpPr>
            <a:spLocks noGrp="1"/>
          </p:cNvSpPr>
          <p:nvPr>
            <p:ph type="title"/>
          </p:nvPr>
        </p:nvSpPr>
        <p:spPr>
          <a:xfrm>
            <a:off x="329953" y="152401"/>
            <a:ext cx="8229600" cy="834047"/>
          </a:xfrm>
        </p:spPr>
        <p:txBody>
          <a:bodyPr>
            <a:normAutofit/>
          </a:bodyPr>
          <a:lstStyle/>
          <a:p>
            <a:r>
              <a:rPr lang="en-GB" sz="3200" dirty="0">
                <a:solidFill>
                  <a:schemeClr val="accent5"/>
                </a:solidFill>
              </a:rPr>
              <a:t>The T4DM study: safety</a:t>
            </a:r>
          </a:p>
        </p:txBody>
      </p:sp>
      <p:graphicFrame>
        <p:nvGraphicFramePr>
          <p:cNvPr id="8" name="Table 5">
            <a:extLst>
              <a:ext uri="{FF2B5EF4-FFF2-40B4-BE49-F238E27FC236}">
                <a16:creationId xmlns:a16="http://schemas.microsoft.com/office/drawing/2014/main" id="{10EC4E16-3740-4C50-8FA9-40CEBBAB2221}"/>
              </a:ext>
            </a:extLst>
          </p:cNvPr>
          <p:cNvGraphicFramePr>
            <a:graphicFrameLocks/>
          </p:cNvGraphicFramePr>
          <p:nvPr>
            <p:extLst>
              <p:ext uri="{D42A27DB-BD31-4B8C-83A1-F6EECF244321}">
                <p14:modId xmlns:p14="http://schemas.microsoft.com/office/powerpoint/2010/main" val="2501938220"/>
              </p:ext>
            </p:extLst>
          </p:nvPr>
        </p:nvGraphicFramePr>
        <p:xfrm>
          <a:off x="750972" y="1726065"/>
          <a:ext cx="4747407" cy="3343084"/>
        </p:xfrm>
        <a:graphic>
          <a:graphicData uri="http://schemas.openxmlformats.org/drawingml/2006/table">
            <a:tbl>
              <a:tblPr firstRow="1" bandRow="1">
                <a:tableStyleId>{5C22544A-7EE6-4342-B048-85BDC9FD1C3A}</a:tableStyleId>
              </a:tblPr>
              <a:tblGrid>
                <a:gridCol w="2525124">
                  <a:extLst>
                    <a:ext uri="{9D8B030D-6E8A-4147-A177-3AD203B41FA5}">
                      <a16:colId xmlns:a16="http://schemas.microsoft.com/office/drawing/2014/main" val="2290725032"/>
                    </a:ext>
                  </a:extLst>
                </a:gridCol>
                <a:gridCol w="972515">
                  <a:extLst>
                    <a:ext uri="{9D8B030D-6E8A-4147-A177-3AD203B41FA5}">
                      <a16:colId xmlns:a16="http://schemas.microsoft.com/office/drawing/2014/main" val="2768790470"/>
                    </a:ext>
                  </a:extLst>
                </a:gridCol>
                <a:gridCol w="1249768">
                  <a:extLst>
                    <a:ext uri="{9D8B030D-6E8A-4147-A177-3AD203B41FA5}">
                      <a16:colId xmlns:a16="http://schemas.microsoft.com/office/drawing/2014/main" val="1528233743"/>
                    </a:ext>
                  </a:extLst>
                </a:gridCol>
              </a:tblGrid>
              <a:tr h="561337">
                <a:tc>
                  <a:txBody>
                    <a:bodyPr/>
                    <a:lstStyle/>
                    <a:p>
                      <a:endParaRPr lang="en-GB" sz="1300" dirty="0"/>
                    </a:p>
                  </a:txBody>
                  <a:tcPr>
                    <a:lnB w="12700" cap="flat" cmpd="sng" algn="ctr">
                      <a:noFill/>
                      <a:prstDash val="solid"/>
                      <a:round/>
                      <a:headEnd type="none" w="med" len="med"/>
                      <a:tailEnd type="none" w="med" len="med"/>
                    </a:lnB>
                  </a:tcPr>
                </a:tc>
                <a:tc>
                  <a:txBody>
                    <a:bodyPr/>
                    <a:lstStyle/>
                    <a:p>
                      <a:pPr algn="ctr"/>
                      <a:r>
                        <a:rPr lang="en-GB" sz="1300" dirty="0"/>
                        <a:t>Placebo</a:t>
                      </a:r>
                    </a:p>
                  </a:txBody>
                  <a:tcPr anchor="ctr">
                    <a:lnB w="12700" cap="flat" cmpd="sng" algn="ctr">
                      <a:solidFill>
                        <a:schemeClr val="bg1"/>
                      </a:solidFill>
                      <a:prstDash val="solid"/>
                      <a:round/>
                      <a:headEnd type="none" w="med" len="med"/>
                      <a:tailEnd type="none" w="med" len="med"/>
                    </a:lnB>
                  </a:tcPr>
                </a:tc>
                <a:tc>
                  <a:txBody>
                    <a:bodyPr/>
                    <a:lstStyle/>
                    <a:p>
                      <a:pPr algn="ctr"/>
                      <a:r>
                        <a:rPr lang="en-GB" sz="1300" dirty="0" err="1"/>
                        <a:t>TTh</a:t>
                      </a:r>
                      <a:endParaRPr lang="en-GB" sz="1300" dirty="0"/>
                    </a:p>
                  </a:txBody>
                  <a:tcPr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81386924"/>
                  </a:ext>
                </a:extLst>
              </a:tr>
              <a:tr h="561337">
                <a:tc>
                  <a:txBody>
                    <a:bodyPr/>
                    <a:lstStyle/>
                    <a:p>
                      <a:r>
                        <a:rPr lang="en-GB" sz="1300" b="1" dirty="0">
                          <a:solidFill>
                            <a:schemeClr val="bg1"/>
                          </a:solidFill>
                        </a:rPr>
                        <a:t>Participants receiving </a:t>
                      </a:r>
                      <a:br>
                        <a:rPr lang="en-GB" sz="1300" b="1" dirty="0">
                          <a:solidFill>
                            <a:schemeClr val="bg1"/>
                          </a:solidFill>
                        </a:rPr>
                      </a:br>
                      <a:r>
                        <a:rPr lang="en-GB" sz="1300" b="1" dirty="0">
                          <a:solidFill>
                            <a:schemeClr val="bg1"/>
                          </a:solidFill>
                        </a:rPr>
                        <a:t>≥1 dose of treatment</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6F9AD3"/>
                    </a:solidFill>
                  </a:tcPr>
                </a:tc>
                <a:tc>
                  <a:txBody>
                    <a:bodyPr/>
                    <a:lstStyle/>
                    <a:p>
                      <a:pPr algn="ctr"/>
                      <a:r>
                        <a:rPr lang="en-GB" sz="1300" b="0" dirty="0">
                          <a:solidFill>
                            <a:schemeClr val="bg1"/>
                          </a:solidFill>
                        </a:rPr>
                        <a:t>503/503</a:t>
                      </a: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6F9AD3"/>
                    </a:solidFill>
                  </a:tcPr>
                </a:tc>
                <a:tc>
                  <a:txBody>
                    <a:bodyPr/>
                    <a:lstStyle/>
                    <a:p>
                      <a:pPr algn="ctr"/>
                      <a:r>
                        <a:rPr lang="en-GB" sz="1300" b="0" dirty="0">
                          <a:solidFill>
                            <a:schemeClr val="bg1"/>
                          </a:solidFill>
                        </a:rPr>
                        <a:t>504/504</a:t>
                      </a: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6F9AD3"/>
                    </a:solidFill>
                  </a:tcPr>
                </a:tc>
                <a:extLst>
                  <a:ext uri="{0D108BD9-81ED-4DB2-BD59-A6C34878D82A}">
                    <a16:rowId xmlns:a16="http://schemas.microsoft.com/office/drawing/2014/main" val="4123868004"/>
                  </a:ext>
                </a:extLst>
              </a:tr>
              <a:tr h="561337">
                <a:tc>
                  <a:txBody>
                    <a:bodyPr/>
                    <a:lstStyle/>
                    <a:p>
                      <a:r>
                        <a:rPr lang="en-GB" sz="1300" dirty="0">
                          <a:solidFill>
                            <a:schemeClr val="accent5"/>
                          </a:solidFill>
                        </a:rPr>
                        <a:t>Any trigger</a:t>
                      </a:r>
                    </a:p>
                  </a:txBody>
                  <a:tcPr>
                    <a:lnT w="38100" cap="flat" cmpd="sng" algn="ctr">
                      <a:solidFill>
                        <a:schemeClr val="bg1"/>
                      </a:solidFill>
                      <a:prstDash val="solid"/>
                      <a:round/>
                      <a:headEnd type="none" w="med" len="med"/>
                      <a:tailEnd type="none" w="med" len="med"/>
                    </a:lnT>
                    <a:solidFill>
                      <a:srgbClr val="D5DEEF"/>
                    </a:solidFill>
                  </a:tcPr>
                </a:tc>
                <a:tc>
                  <a:txBody>
                    <a:bodyPr/>
                    <a:lstStyle/>
                    <a:p>
                      <a:pPr algn="ctr"/>
                      <a:r>
                        <a:rPr lang="en-GB" sz="1300" dirty="0">
                          <a:solidFill>
                            <a:schemeClr val="accent5"/>
                          </a:solidFill>
                        </a:rPr>
                        <a:t>93/485 (19.2%)</a:t>
                      </a:r>
                    </a:p>
                  </a:txBody>
                  <a:tcPr>
                    <a:lnT w="38100" cap="flat" cmpd="sng" algn="ctr">
                      <a:solidFill>
                        <a:schemeClr val="bg1"/>
                      </a:solidFill>
                      <a:prstDash val="solid"/>
                      <a:round/>
                      <a:headEnd type="none" w="med" len="med"/>
                      <a:tailEnd type="none" w="med" len="med"/>
                    </a:lnT>
                    <a:solidFill>
                      <a:srgbClr val="D5DEEF"/>
                    </a:solidFill>
                  </a:tcPr>
                </a:tc>
                <a:tc>
                  <a:txBody>
                    <a:bodyPr/>
                    <a:lstStyle/>
                    <a:p>
                      <a:pPr algn="ctr"/>
                      <a:r>
                        <a:rPr lang="en-GB" sz="1300" dirty="0">
                          <a:solidFill>
                            <a:schemeClr val="accent5"/>
                          </a:solidFill>
                        </a:rPr>
                        <a:t>185/492 (37.6%)</a:t>
                      </a:r>
                    </a:p>
                  </a:txBody>
                  <a:tcPr>
                    <a:lnT w="38100" cap="flat" cmpd="sng" algn="ctr">
                      <a:solidFill>
                        <a:schemeClr val="bg1"/>
                      </a:solidFill>
                      <a:prstDash val="solid"/>
                      <a:round/>
                      <a:headEnd type="none" w="med" len="med"/>
                      <a:tailEnd type="none" w="med" len="med"/>
                    </a:lnT>
                    <a:solidFill>
                      <a:srgbClr val="D5DEEF"/>
                    </a:solidFill>
                  </a:tcPr>
                </a:tc>
                <a:extLst>
                  <a:ext uri="{0D108BD9-81ED-4DB2-BD59-A6C34878D82A}">
                    <a16:rowId xmlns:a16="http://schemas.microsoft.com/office/drawing/2014/main" val="1215739794"/>
                  </a:ext>
                </a:extLst>
              </a:tr>
              <a:tr h="561337">
                <a:tc>
                  <a:txBody>
                    <a:bodyPr/>
                    <a:lstStyle/>
                    <a:p>
                      <a:r>
                        <a:rPr lang="en-GB" sz="1300" b="1" dirty="0">
                          <a:solidFill>
                            <a:schemeClr val="accent5"/>
                          </a:solidFill>
                        </a:rPr>
                        <a:t>Haematocrit ≥54%*</a:t>
                      </a:r>
                      <a:endParaRPr lang="en-GB" sz="1300" b="1" baseline="30000" dirty="0">
                        <a:solidFill>
                          <a:schemeClr val="accent5"/>
                        </a:solidFill>
                      </a:endParaRPr>
                    </a:p>
                  </a:txBody>
                  <a:tcPr>
                    <a:solidFill>
                      <a:srgbClr val="EBEFF7"/>
                    </a:solidFill>
                  </a:tcPr>
                </a:tc>
                <a:tc>
                  <a:txBody>
                    <a:bodyPr/>
                    <a:lstStyle/>
                    <a:p>
                      <a:pPr algn="ctr"/>
                      <a:r>
                        <a:rPr lang="en-GB" sz="1300" b="1" dirty="0">
                          <a:solidFill>
                            <a:schemeClr val="accent5"/>
                          </a:solidFill>
                        </a:rPr>
                        <a:t>6/484 (1.2%)</a:t>
                      </a:r>
                    </a:p>
                  </a:txBody>
                  <a:tcPr>
                    <a:solidFill>
                      <a:srgbClr val="EBEFF7"/>
                    </a:solidFill>
                  </a:tcPr>
                </a:tc>
                <a:tc>
                  <a:txBody>
                    <a:bodyPr/>
                    <a:lstStyle/>
                    <a:p>
                      <a:pPr algn="ctr"/>
                      <a:r>
                        <a:rPr lang="en-GB" sz="1300" b="1" dirty="0">
                          <a:solidFill>
                            <a:schemeClr val="accent5"/>
                          </a:solidFill>
                        </a:rPr>
                        <a:t>106/491 (21.6%)</a:t>
                      </a:r>
                    </a:p>
                  </a:txBody>
                  <a:tcPr>
                    <a:solidFill>
                      <a:srgbClr val="EBEFF7"/>
                    </a:solidFill>
                  </a:tcPr>
                </a:tc>
                <a:extLst>
                  <a:ext uri="{0D108BD9-81ED-4DB2-BD59-A6C34878D82A}">
                    <a16:rowId xmlns:a16="http://schemas.microsoft.com/office/drawing/2014/main" val="1556919016"/>
                  </a:ext>
                </a:extLst>
              </a:tr>
              <a:tr h="561337">
                <a:tc>
                  <a:txBody>
                    <a:bodyPr/>
                    <a:lstStyle/>
                    <a:p>
                      <a:r>
                        <a:rPr lang="en-GB" sz="1300" dirty="0">
                          <a:solidFill>
                            <a:schemeClr val="accent5"/>
                          </a:solidFill>
                        </a:rPr>
                        <a:t>Increased PSA</a:t>
                      </a:r>
                      <a:endParaRPr lang="en-GB" sz="1300" baseline="30000" dirty="0">
                        <a:solidFill>
                          <a:schemeClr val="accent5"/>
                        </a:solidFill>
                      </a:endParaRPr>
                    </a:p>
                  </a:txBody>
                  <a:tcPr>
                    <a:solidFill>
                      <a:srgbClr val="D5DEEF"/>
                    </a:solidFill>
                  </a:tcPr>
                </a:tc>
                <a:tc>
                  <a:txBody>
                    <a:bodyPr/>
                    <a:lstStyle/>
                    <a:p>
                      <a:pPr algn="ctr"/>
                      <a:r>
                        <a:rPr lang="en-GB" sz="1300" dirty="0">
                          <a:solidFill>
                            <a:schemeClr val="accent5"/>
                          </a:solidFill>
                        </a:rPr>
                        <a:t>87/468 (18.6%)</a:t>
                      </a:r>
                    </a:p>
                  </a:txBody>
                  <a:tcPr>
                    <a:solidFill>
                      <a:srgbClr val="D5DEEF"/>
                    </a:solidFill>
                  </a:tcPr>
                </a:tc>
                <a:tc>
                  <a:txBody>
                    <a:bodyPr/>
                    <a:lstStyle/>
                    <a:p>
                      <a:pPr algn="ctr"/>
                      <a:r>
                        <a:rPr lang="en-GB" sz="1300" dirty="0">
                          <a:solidFill>
                            <a:schemeClr val="accent5"/>
                          </a:solidFill>
                        </a:rPr>
                        <a:t>109/480 (22.7%)</a:t>
                      </a:r>
                    </a:p>
                  </a:txBody>
                  <a:tcPr>
                    <a:solidFill>
                      <a:srgbClr val="D5DEEF"/>
                    </a:solidFill>
                  </a:tcPr>
                </a:tc>
                <a:extLst>
                  <a:ext uri="{0D108BD9-81ED-4DB2-BD59-A6C34878D82A}">
                    <a16:rowId xmlns:a16="http://schemas.microsoft.com/office/drawing/2014/main" val="105870187"/>
                  </a:ext>
                </a:extLst>
              </a:tr>
              <a:tr h="536399">
                <a:tc gridSpan="3">
                  <a:txBody>
                    <a:bodyPr/>
                    <a:lstStyle/>
                    <a:p>
                      <a:pPr marL="0" indent="0">
                        <a:lnSpc>
                          <a:spcPct val="90000"/>
                        </a:lnSpc>
                      </a:pPr>
                      <a:r>
                        <a:rPr lang="en-GB" sz="1300" baseline="0" dirty="0">
                          <a:solidFill>
                            <a:schemeClr val="tx2"/>
                          </a:solidFill>
                        </a:rPr>
                        <a:t> </a:t>
                      </a:r>
                      <a:r>
                        <a:rPr lang="en-GB" sz="1300" b="1" baseline="0" dirty="0">
                          <a:solidFill>
                            <a:schemeClr val="accent5"/>
                          </a:solidFill>
                        </a:rPr>
                        <a:t>25/106 (5% of total) had HCT ≥ 54 on repeat testing and                                     </a:t>
                      </a:r>
                    </a:p>
                    <a:p>
                      <a:pPr marL="0" indent="0">
                        <a:lnSpc>
                          <a:spcPct val="90000"/>
                        </a:lnSpc>
                      </a:pPr>
                      <a:r>
                        <a:rPr lang="en-GB" sz="1300" b="1" baseline="0" dirty="0">
                          <a:solidFill>
                            <a:schemeClr val="accent5"/>
                          </a:solidFill>
                        </a:rPr>
                        <a:t> were excluded from the study</a:t>
                      </a:r>
                    </a:p>
                  </a:txBody>
                  <a:tcPr marL="0" marR="0" marT="36000">
                    <a:noFill/>
                  </a:tcPr>
                </a:tc>
                <a:tc hMerge="1">
                  <a:txBody>
                    <a:bodyPr/>
                    <a:lstStyle/>
                    <a:p>
                      <a:pPr algn="ctr"/>
                      <a:endParaRPr lang="en-GB" sz="1300" dirty="0"/>
                    </a:p>
                  </a:txBody>
                  <a:tcPr/>
                </a:tc>
                <a:tc hMerge="1">
                  <a:txBody>
                    <a:bodyPr/>
                    <a:lstStyle/>
                    <a:p>
                      <a:pPr algn="ctr"/>
                      <a:endParaRPr lang="en-GB" sz="1300" dirty="0"/>
                    </a:p>
                  </a:txBody>
                  <a:tcPr/>
                </a:tc>
                <a:extLst>
                  <a:ext uri="{0D108BD9-81ED-4DB2-BD59-A6C34878D82A}">
                    <a16:rowId xmlns:a16="http://schemas.microsoft.com/office/drawing/2014/main" val="1614046231"/>
                  </a:ext>
                </a:extLst>
              </a:tr>
            </a:tbl>
          </a:graphicData>
        </a:graphic>
      </p:graphicFrame>
      <p:graphicFrame>
        <p:nvGraphicFramePr>
          <p:cNvPr id="9" name="Table 5">
            <a:extLst>
              <a:ext uri="{FF2B5EF4-FFF2-40B4-BE49-F238E27FC236}">
                <a16:creationId xmlns:a16="http://schemas.microsoft.com/office/drawing/2014/main" id="{D6BA4ECE-1116-4337-AE50-3309413DB309}"/>
              </a:ext>
            </a:extLst>
          </p:cNvPr>
          <p:cNvGraphicFramePr>
            <a:graphicFrameLocks/>
          </p:cNvGraphicFramePr>
          <p:nvPr>
            <p:extLst>
              <p:ext uri="{D42A27DB-BD31-4B8C-83A1-F6EECF244321}">
                <p14:modId xmlns:p14="http://schemas.microsoft.com/office/powerpoint/2010/main" val="2515132967"/>
              </p:ext>
            </p:extLst>
          </p:nvPr>
        </p:nvGraphicFramePr>
        <p:xfrm>
          <a:off x="6185893" y="1726065"/>
          <a:ext cx="4902316" cy="3450520"/>
        </p:xfrm>
        <a:graphic>
          <a:graphicData uri="http://schemas.openxmlformats.org/drawingml/2006/table">
            <a:tbl>
              <a:tblPr firstRow="1" bandRow="1">
                <a:tableStyleId>{5C22544A-7EE6-4342-B048-85BDC9FD1C3A}</a:tableStyleId>
              </a:tblPr>
              <a:tblGrid>
                <a:gridCol w="2607520">
                  <a:extLst>
                    <a:ext uri="{9D8B030D-6E8A-4147-A177-3AD203B41FA5}">
                      <a16:colId xmlns:a16="http://schemas.microsoft.com/office/drawing/2014/main" val="2290725032"/>
                    </a:ext>
                  </a:extLst>
                </a:gridCol>
                <a:gridCol w="1004248">
                  <a:extLst>
                    <a:ext uri="{9D8B030D-6E8A-4147-A177-3AD203B41FA5}">
                      <a16:colId xmlns:a16="http://schemas.microsoft.com/office/drawing/2014/main" val="2768790470"/>
                    </a:ext>
                  </a:extLst>
                </a:gridCol>
                <a:gridCol w="1290548">
                  <a:extLst>
                    <a:ext uri="{9D8B030D-6E8A-4147-A177-3AD203B41FA5}">
                      <a16:colId xmlns:a16="http://schemas.microsoft.com/office/drawing/2014/main" val="1528233743"/>
                    </a:ext>
                  </a:extLst>
                </a:gridCol>
              </a:tblGrid>
              <a:tr h="370840">
                <a:tc>
                  <a:txBody>
                    <a:bodyPr/>
                    <a:lstStyle/>
                    <a:p>
                      <a:endParaRPr lang="en-GB" sz="1300" dirty="0"/>
                    </a:p>
                  </a:txBody>
                  <a:tcPr>
                    <a:lnB w="12700" cap="flat" cmpd="sng" algn="ctr">
                      <a:noFill/>
                      <a:prstDash val="solid"/>
                      <a:round/>
                      <a:headEnd type="none" w="med" len="med"/>
                      <a:tailEnd type="none" w="med" len="med"/>
                    </a:lnB>
                  </a:tcPr>
                </a:tc>
                <a:tc>
                  <a:txBody>
                    <a:bodyPr/>
                    <a:lstStyle/>
                    <a:p>
                      <a:pPr algn="ctr"/>
                      <a:r>
                        <a:rPr lang="en-GB" sz="1300" dirty="0"/>
                        <a:t>Placebo</a:t>
                      </a:r>
                    </a:p>
                  </a:txBody>
                  <a:tcPr anchor="ctr">
                    <a:lnB w="12700" cap="flat" cmpd="sng" algn="ctr">
                      <a:solidFill>
                        <a:schemeClr val="bg1"/>
                      </a:solidFill>
                      <a:prstDash val="solid"/>
                      <a:round/>
                      <a:headEnd type="none" w="med" len="med"/>
                      <a:tailEnd type="none" w="med" len="med"/>
                    </a:lnB>
                  </a:tcPr>
                </a:tc>
                <a:tc>
                  <a:txBody>
                    <a:bodyPr/>
                    <a:lstStyle/>
                    <a:p>
                      <a:pPr algn="ctr"/>
                      <a:r>
                        <a:rPr lang="en-GB" sz="1300" dirty="0" err="1"/>
                        <a:t>TTh</a:t>
                      </a:r>
                      <a:endParaRPr lang="en-GB" sz="1300" dirty="0"/>
                    </a:p>
                  </a:txBody>
                  <a:tcPr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81386924"/>
                  </a:ext>
                </a:extLst>
              </a:tr>
              <a:tr h="370840">
                <a:tc>
                  <a:txBody>
                    <a:bodyPr/>
                    <a:lstStyle/>
                    <a:p>
                      <a:br>
                        <a:rPr lang="en-GB" sz="1300" b="1" dirty="0">
                          <a:solidFill>
                            <a:schemeClr val="bg1"/>
                          </a:solidFill>
                        </a:rPr>
                      </a:br>
                      <a:endParaRPr lang="en-GB" sz="1300" b="1" dirty="0">
                        <a:solidFill>
                          <a:schemeClr val="bg1"/>
                        </a:solidFill>
                      </a:endParaRP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6F9AD3"/>
                    </a:solidFill>
                  </a:tcPr>
                </a:tc>
                <a:tc>
                  <a:txBody>
                    <a:bodyPr/>
                    <a:lstStyle/>
                    <a:p>
                      <a:pPr algn="ctr"/>
                      <a:r>
                        <a:rPr lang="en-GB" sz="1300" b="0" dirty="0">
                          <a:solidFill>
                            <a:schemeClr val="bg1"/>
                          </a:solidFill>
                        </a:rPr>
                        <a:t>41 (7%)</a:t>
                      </a: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6F9AD3"/>
                    </a:solidFill>
                  </a:tcPr>
                </a:tc>
                <a:tc>
                  <a:txBody>
                    <a:bodyPr/>
                    <a:lstStyle/>
                    <a:p>
                      <a:pPr algn="ctr"/>
                      <a:r>
                        <a:rPr lang="en-GB" sz="1300" b="0" dirty="0">
                          <a:solidFill>
                            <a:schemeClr val="bg1"/>
                          </a:solidFill>
                        </a:rPr>
                        <a:t>55 (11%)</a:t>
                      </a: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6F9AD3"/>
                    </a:solidFill>
                  </a:tcPr>
                </a:tc>
                <a:extLst>
                  <a:ext uri="{0D108BD9-81ED-4DB2-BD59-A6C34878D82A}">
                    <a16:rowId xmlns:a16="http://schemas.microsoft.com/office/drawing/2014/main" val="4123868004"/>
                  </a:ext>
                </a:extLst>
              </a:tr>
              <a:tr h="324000">
                <a:tc>
                  <a:txBody>
                    <a:bodyPr/>
                    <a:lstStyle/>
                    <a:p>
                      <a:r>
                        <a:rPr lang="en-GB" sz="1300" b="1" dirty="0">
                          <a:solidFill>
                            <a:schemeClr val="accent5"/>
                          </a:solidFill>
                        </a:rPr>
                        <a:t>Arrhythmias</a:t>
                      </a:r>
                    </a:p>
                  </a:txBody>
                  <a:tcPr anchor="ctr">
                    <a:lnT w="38100" cap="flat" cmpd="sng" algn="ctr">
                      <a:solidFill>
                        <a:schemeClr val="bg1"/>
                      </a:solidFill>
                      <a:prstDash val="solid"/>
                      <a:round/>
                      <a:headEnd type="none" w="med" len="med"/>
                      <a:tailEnd type="none" w="med" len="med"/>
                    </a:lnT>
                    <a:solidFill>
                      <a:srgbClr val="D5DEEF"/>
                    </a:solidFill>
                  </a:tcPr>
                </a:tc>
                <a:tc>
                  <a:txBody>
                    <a:bodyPr/>
                    <a:lstStyle/>
                    <a:p>
                      <a:pPr algn="ctr"/>
                      <a:r>
                        <a:rPr lang="en-GB" sz="1300" dirty="0">
                          <a:solidFill>
                            <a:schemeClr val="accent5"/>
                          </a:solidFill>
                        </a:rPr>
                        <a:t>3</a:t>
                      </a:r>
                    </a:p>
                  </a:txBody>
                  <a:tcPr anchor="ctr">
                    <a:lnT w="38100" cap="flat" cmpd="sng" algn="ctr">
                      <a:solidFill>
                        <a:schemeClr val="bg1"/>
                      </a:solidFill>
                      <a:prstDash val="solid"/>
                      <a:round/>
                      <a:headEnd type="none" w="med" len="med"/>
                      <a:tailEnd type="none" w="med" len="med"/>
                    </a:lnT>
                    <a:solidFill>
                      <a:srgbClr val="D5DEEF"/>
                    </a:solidFill>
                  </a:tcPr>
                </a:tc>
                <a:tc>
                  <a:txBody>
                    <a:bodyPr/>
                    <a:lstStyle/>
                    <a:p>
                      <a:pPr algn="ctr"/>
                      <a:r>
                        <a:rPr lang="en-GB" sz="1300" dirty="0">
                          <a:solidFill>
                            <a:schemeClr val="accent5"/>
                          </a:solidFill>
                        </a:rPr>
                        <a:t>8</a:t>
                      </a:r>
                    </a:p>
                  </a:txBody>
                  <a:tcPr anchor="ctr">
                    <a:lnT w="38100" cap="flat" cmpd="sng" algn="ctr">
                      <a:solidFill>
                        <a:schemeClr val="bg1"/>
                      </a:solidFill>
                      <a:prstDash val="solid"/>
                      <a:round/>
                      <a:headEnd type="none" w="med" len="med"/>
                      <a:tailEnd type="none" w="med" len="med"/>
                    </a:lnT>
                    <a:solidFill>
                      <a:srgbClr val="D5DEEF"/>
                    </a:solidFill>
                  </a:tcPr>
                </a:tc>
                <a:extLst>
                  <a:ext uri="{0D108BD9-81ED-4DB2-BD59-A6C34878D82A}">
                    <a16:rowId xmlns:a16="http://schemas.microsoft.com/office/drawing/2014/main" val="1215739794"/>
                  </a:ext>
                </a:extLst>
              </a:tr>
              <a:tr h="324000">
                <a:tc>
                  <a:txBody>
                    <a:bodyPr/>
                    <a:lstStyle/>
                    <a:p>
                      <a:r>
                        <a:rPr lang="en-GB" sz="1300" b="1" baseline="0" dirty="0" err="1">
                          <a:solidFill>
                            <a:schemeClr val="accent5"/>
                          </a:solidFill>
                        </a:rPr>
                        <a:t>IHD</a:t>
                      </a:r>
                      <a:endParaRPr lang="en-GB" sz="1300" b="1" baseline="0" dirty="0">
                        <a:solidFill>
                          <a:schemeClr val="accent5"/>
                        </a:solidFill>
                      </a:endParaRPr>
                    </a:p>
                  </a:txBody>
                  <a:tcPr anchor="ctr">
                    <a:solidFill>
                      <a:srgbClr val="EBEFF7"/>
                    </a:solidFill>
                  </a:tcPr>
                </a:tc>
                <a:tc>
                  <a:txBody>
                    <a:bodyPr/>
                    <a:lstStyle/>
                    <a:p>
                      <a:pPr algn="ctr"/>
                      <a:r>
                        <a:rPr lang="en-GB" sz="1300" dirty="0">
                          <a:solidFill>
                            <a:schemeClr val="accent5"/>
                          </a:solidFill>
                        </a:rPr>
                        <a:t>13</a:t>
                      </a:r>
                    </a:p>
                  </a:txBody>
                  <a:tcPr anchor="ctr">
                    <a:solidFill>
                      <a:srgbClr val="EBEFF7"/>
                    </a:solidFill>
                  </a:tcPr>
                </a:tc>
                <a:tc>
                  <a:txBody>
                    <a:bodyPr/>
                    <a:lstStyle/>
                    <a:p>
                      <a:pPr algn="ctr"/>
                      <a:r>
                        <a:rPr lang="en-GB" sz="1300" dirty="0">
                          <a:solidFill>
                            <a:schemeClr val="accent5"/>
                          </a:solidFill>
                        </a:rPr>
                        <a:t>7</a:t>
                      </a:r>
                    </a:p>
                  </a:txBody>
                  <a:tcPr anchor="ctr">
                    <a:solidFill>
                      <a:srgbClr val="EBEFF7"/>
                    </a:solidFill>
                  </a:tcPr>
                </a:tc>
                <a:extLst>
                  <a:ext uri="{0D108BD9-81ED-4DB2-BD59-A6C34878D82A}">
                    <a16:rowId xmlns:a16="http://schemas.microsoft.com/office/drawing/2014/main" val="1556919016"/>
                  </a:ext>
                </a:extLst>
              </a:tr>
              <a:tr h="324000">
                <a:tc>
                  <a:txBody>
                    <a:bodyPr/>
                    <a:lstStyle/>
                    <a:p>
                      <a:r>
                        <a:rPr lang="en-GB" sz="1300" b="1" baseline="0" dirty="0">
                          <a:solidFill>
                            <a:schemeClr val="accent5"/>
                          </a:solidFill>
                        </a:rPr>
                        <a:t>Cerebrovascular disease</a:t>
                      </a:r>
                    </a:p>
                  </a:txBody>
                  <a:tcPr anchor="ctr">
                    <a:solidFill>
                      <a:srgbClr val="D5DEEF"/>
                    </a:solidFill>
                  </a:tcPr>
                </a:tc>
                <a:tc>
                  <a:txBody>
                    <a:bodyPr/>
                    <a:lstStyle/>
                    <a:p>
                      <a:pPr algn="ctr"/>
                      <a:r>
                        <a:rPr lang="en-GB" sz="1300" dirty="0">
                          <a:solidFill>
                            <a:schemeClr val="accent5"/>
                          </a:solidFill>
                        </a:rPr>
                        <a:t>3</a:t>
                      </a:r>
                    </a:p>
                  </a:txBody>
                  <a:tcPr anchor="ctr">
                    <a:solidFill>
                      <a:srgbClr val="D5DEEF"/>
                    </a:solidFill>
                  </a:tcPr>
                </a:tc>
                <a:tc>
                  <a:txBody>
                    <a:bodyPr/>
                    <a:lstStyle/>
                    <a:p>
                      <a:pPr algn="ctr"/>
                      <a:r>
                        <a:rPr lang="en-GB" sz="1300" dirty="0">
                          <a:solidFill>
                            <a:schemeClr val="accent5"/>
                          </a:solidFill>
                        </a:rPr>
                        <a:t>4</a:t>
                      </a:r>
                    </a:p>
                  </a:txBody>
                  <a:tcPr anchor="ctr">
                    <a:solidFill>
                      <a:srgbClr val="D5DEEF"/>
                    </a:solidFill>
                  </a:tcPr>
                </a:tc>
                <a:extLst>
                  <a:ext uri="{0D108BD9-81ED-4DB2-BD59-A6C34878D82A}">
                    <a16:rowId xmlns:a16="http://schemas.microsoft.com/office/drawing/2014/main" val="105870187"/>
                  </a:ext>
                </a:extLst>
              </a:tr>
              <a:tr h="324000">
                <a:tc>
                  <a:txBody>
                    <a:bodyPr/>
                    <a:lstStyle/>
                    <a:p>
                      <a:r>
                        <a:rPr lang="en-GB" sz="1300" b="1" baseline="0" dirty="0" err="1">
                          <a:solidFill>
                            <a:schemeClr val="accent5"/>
                          </a:solidFill>
                        </a:rPr>
                        <a:t>BPH</a:t>
                      </a:r>
                      <a:endParaRPr lang="en-GB" sz="1300" b="1" baseline="0" dirty="0">
                        <a:solidFill>
                          <a:schemeClr val="accent5"/>
                        </a:solidFill>
                      </a:endParaRPr>
                    </a:p>
                  </a:txBody>
                  <a:tcPr anchor="ctr">
                    <a:solidFill>
                      <a:srgbClr val="EBEFF7"/>
                    </a:solidFill>
                  </a:tcPr>
                </a:tc>
                <a:tc>
                  <a:txBody>
                    <a:bodyPr/>
                    <a:lstStyle/>
                    <a:p>
                      <a:pPr algn="ctr"/>
                      <a:r>
                        <a:rPr lang="en-GB" sz="1300" dirty="0">
                          <a:solidFill>
                            <a:schemeClr val="accent5"/>
                          </a:solidFill>
                        </a:rPr>
                        <a:t>3</a:t>
                      </a:r>
                    </a:p>
                  </a:txBody>
                  <a:tcPr anchor="ctr">
                    <a:solidFill>
                      <a:srgbClr val="EBEFF7"/>
                    </a:solidFill>
                  </a:tcPr>
                </a:tc>
                <a:tc>
                  <a:txBody>
                    <a:bodyPr/>
                    <a:lstStyle/>
                    <a:p>
                      <a:pPr algn="ctr"/>
                      <a:r>
                        <a:rPr lang="en-GB" sz="1300" dirty="0">
                          <a:solidFill>
                            <a:schemeClr val="accent5"/>
                          </a:solidFill>
                        </a:rPr>
                        <a:t>8</a:t>
                      </a:r>
                    </a:p>
                  </a:txBody>
                  <a:tcPr anchor="ctr">
                    <a:solidFill>
                      <a:srgbClr val="EBEFF7"/>
                    </a:solidFill>
                  </a:tcPr>
                </a:tc>
                <a:extLst>
                  <a:ext uri="{0D108BD9-81ED-4DB2-BD59-A6C34878D82A}">
                    <a16:rowId xmlns:a16="http://schemas.microsoft.com/office/drawing/2014/main" val="3723584947"/>
                  </a:ext>
                </a:extLst>
              </a:tr>
              <a:tr h="324000">
                <a:tc>
                  <a:txBody>
                    <a:bodyPr/>
                    <a:lstStyle/>
                    <a:p>
                      <a:r>
                        <a:rPr lang="en-GB" sz="1300" b="1" baseline="0" dirty="0">
                          <a:solidFill>
                            <a:schemeClr val="accent5"/>
                          </a:solidFill>
                        </a:rPr>
                        <a:t>Prostate cancer</a:t>
                      </a:r>
                    </a:p>
                  </a:txBody>
                  <a:tcPr anchor="ctr">
                    <a:solidFill>
                      <a:srgbClr val="D5DEEF"/>
                    </a:solidFill>
                  </a:tcPr>
                </a:tc>
                <a:tc>
                  <a:txBody>
                    <a:bodyPr/>
                    <a:lstStyle/>
                    <a:p>
                      <a:pPr algn="ctr"/>
                      <a:r>
                        <a:rPr lang="en-GB" sz="1300" dirty="0">
                          <a:solidFill>
                            <a:schemeClr val="accent5"/>
                          </a:solidFill>
                        </a:rPr>
                        <a:t>5</a:t>
                      </a:r>
                    </a:p>
                  </a:txBody>
                  <a:tcPr anchor="ctr">
                    <a:solidFill>
                      <a:srgbClr val="D5DEEF"/>
                    </a:solidFill>
                  </a:tcPr>
                </a:tc>
                <a:tc>
                  <a:txBody>
                    <a:bodyPr/>
                    <a:lstStyle/>
                    <a:p>
                      <a:pPr algn="ctr"/>
                      <a:r>
                        <a:rPr lang="en-GB" sz="1300" dirty="0">
                          <a:solidFill>
                            <a:schemeClr val="accent5"/>
                          </a:solidFill>
                        </a:rPr>
                        <a:t>4</a:t>
                      </a:r>
                    </a:p>
                  </a:txBody>
                  <a:tcPr anchor="ctr">
                    <a:solidFill>
                      <a:srgbClr val="D5DEEF"/>
                    </a:solidFill>
                  </a:tcPr>
                </a:tc>
                <a:extLst>
                  <a:ext uri="{0D108BD9-81ED-4DB2-BD59-A6C34878D82A}">
                    <a16:rowId xmlns:a16="http://schemas.microsoft.com/office/drawing/2014/main" val="2098286244"/>
                  </a:ext>
                </a:extLst>
              </a:tr>
              <a:tr h="324000">
                <a:tc>
                  <a:txBody>
                    <a:bodyPr/>
                    <a:lstStyle/>
                    <a:p>
                      <a:r>
                        <a:rPr lang="en-GB" sz="1300" b="1" baseline="0" dirty="0">
                          <a:solidFill>
                            <a:schemeClr val="accent5"/>
                          </a:solidFill>
                        </a:rPr>
                        <a:t>Depression</a:t>
                      </a:r>
                    </a:p>
                  </a:txBody>
                  <a:tcPr anchor="ctr">
                    <a:solidFill>
                      <a:srgbClr val="EBEFF7"/>
                    </a:solidFill>
                  </a:tcPr>
                </a:tc>
                <a:tc>
                  <a:txBody>
                    <a:bodyPr/>
                    <a:lstStyle/>
                    <a:p>
                      <a:pPr algn="ctr"/>
                      <a:r>
                        <a:rPr lang="en-GB" sz="1300" dirty="0">
                          <a:solidFill>
                            <a:schemeClr val="accent5"/>
                          </a:solidFill>
                        </a:rPr>
                        <a:t>3</a:t>
                      </a:r>
                    </a:p>
                  </a:txBody>
                  <a:tcPr anchor="ctr">
                    <a:solidFill>
                      <a:srgbClr val="EBEFF7"/>
                    </a:solidFill>
                  </a:tcPr>
                </a:tc>
                <a:tc>
                  <a:txBody>
                    <a:bodyPr/>
                    <a:lstStyle/>
                    <a:p>
                      <a:pPr algn="ctr"/>
                      <a:r>
                        <a:rPr lang="en-GB" sz="1300" dirty="0">
                          <a:solidFill>
                            <a:schemeClr val="accent5"/>
                          </a:solidFill>
                        </a:rPr>
                        <a:t>1</a:t>
                      </a:r>
                    </a:p>
                  </a:txBody>
                  <a:tcPr anchor="ctr">
                    <a:solidFill>
                      <a:srgbClr val="EBEFF7"/>
                    </a:solidFill>
                  </a:tcPr>
                </a:tc>
                <a:extLst>
                  <a:ext uri="{0D108BD9-81ED-4DB2-BD59-A6C34878D82A}">
                    <a16:rowId xmlns:a16="http://schemas.microsoft.com/office/drawing/2014/main" val="1529168176"/>
                  </a:ext>
                </a:extLst>
              </a:tr>
              <a:tr h="324000">
                <a:tc>
                  <a:txBody>
                    <a:bodyPr/>
                    <a:lstStyle/>
                    <a:p>
                      <a:r>
                        <a:rPr lang="en-GB" sz="1300" b="1" baseline="0" dirty="0">
                          <a:solidFill>
                            <a:schemeClr val="accent5"/>
                          </a:solidFill>
                        </a:rPr>
                        <a:t>Venous thrombotic events</a:t>
                      </a:r>
                    </a:p>
                  </a:txBody>
                  <a:tcPr anchor="ctr">
                    <a:solidFill>
                      <a:srgbClr val="D5DEEF"/>
                    </a:solidFill>
                  </a:tcPr>
                </a:tc>
                <a:tc>
                  <a:txBody>
                    <a:bodyPr/>
                    <a:lstStyle/>
                    <a:p>
                      <a:pPr algn="ctr"/>
                      <a:r>
                        <a:rPr lang="en-GB" sz="1300" dirty="0">
                          <a:solidFill>
                            <a:schemeClr val="accent5"/>
                          </a:solidFill>
                        </a:rPr>
                        <a:t>0</a:t>
                      </a:r>
                    </a:p>
                  </a:txBody>
                  <a:tcPr anchor="ctr">
                    <a:solidFill>
                      <a:srgbClr val="D5DEEF"/>
                    </a:solidFill>
                  </a:tcPr>
                </a:tc>
                <a:tc>
                  <a:txBody>
                    <a:bodyPr/>
                    <a:lstStyle/>
                    <a:p>
                      <a:pPr algn="ctr"/>
                      <a:r>
                        <a:rPr lang="en-GB" sz="1300" dirty="0">
                          <a:solidFill>
                            <a:schemeClr val="accent5"/>
                          </a:solidFill>
                        </a:rPr>
                        <a:t>2</a:t>
                      </a:r>
                    </a:p>
                  </a:txBody>
                  <a:tcPr anchor="ctr">
                    <a:solidFill>
                      <a:srgbClr val="D5DEEF"/>
                    </a:solidFill>
                  </a:tcPr>
                </a:tc>
                <a:extLst>
                  <a:ext uri="{0D108BD9-81ED-4DB2-BD59-A6C34878D82A}">
                    <a16:rowId xmlns:a16="http://schemas.microsoft.com/office/drawing/2014/main" val="4219943010"/>
                  </a:ext>
                </a:extLst>
              </a:tr>
              <a:tr h="324000">
                <a:tc>
                  <a:txBody>
                    <a:bodyPr/>
                    <a:lstStyle/>
                    <a:p>
                      <a:r>
                        <a:rPr lang="en-GB" sz="1300" b="1" baseline="0" dirty="0">
                          <a:solidFill>
                            <a:schemeClr val="accent5"/>
                          </a:solidFill>
                        </a:rPr>
                        <a:t>Other cancers</a:t>
                      </a:r>
                    </a:p>
                  </a:txBody>
                  <a:tcPr anchor="ctr">
                    <a:solidFill>
                      <a:srgbClr val="EBEFF7"/>
                    </a:solidFill>
                  </a:tcPr>
                </a:tc>
                <a:tc>
                  <a:txBody>
                    <a:bodyPr/>
                    <a:lstStyle/>
                    <a:p>
                      <a:pPr algn="ctr"/>
                      <a:r>
                        <a:rPr lang="en-GB" sz="1300" dirty="0">
                          <a:solidFill>
                            <a:schemeClr val="accent5"/>
                          </a:solidFill>
                        </a:rPr>
                        <a:t>10</a:t>
                      </a:r>
                    </a:p>
                  </a:txBody>
                  <a:tcPr anchor="ctr">
                    <a:solidFill>
                      <a:srgbClr val="EBEFF7"/>
                    </a:solidFill>
                  </a:tcPr>
                </a:tc>
                <a:tc>
                  <a:txBody>
                    <a:bodyPr/>
                    <a:lstStyle/>
                    <a:p>
                      <a:pPr algn="ctr"/>
                      <a:r>
                        <a:rPr lang="en-GB" sz="1300" dirty="0">
                          <a:solidFill>
                            <a:schemeClr val="accent5"/>
                          </a:solidFill>
                        </a:rPr>
                        <a:t>4</a:t>
                      </a:r>
                    </a:p>
                  </a:txBody>
                  <a:tcPr anchor="ctr">
                    <a:solidFill>
                      <a:srgbClr val="EBEFF7"/>
                    </a:solidFill>
                  </a:tcPr>
                </a:tc>
                <a:extLst>
                  <a:ext uri="{0D108BD9-81ED-4DB2-BD59-A6C34878D82A}">
                    <a16:rowId xmlns:a16="http://schemas.microsoft.com/office/drawing/2014/main" val="1853277893"/>
                  </a:ext>
                </a:extLst>
              </a:tr>
            </a:tbl>
          </a:graphicData>
        </a:graphic>
      </p:graphicFrame>
      <p:sp>
        <p:nvSpPr>
          <p:cNvPr id="10" name="Rounded Rectangle 60">
            <a:extLst>
              <a:ext uri="{FF2B5EF4-FFF2-40B4-BE49-F238E27FC236}">
                <a16:creationId xmlns:a16="http://schemas.microsoft.com/office/drawing/2014/main" id="{2AC4F445-7149-4C31-B561-B97A78C6BC2B}"/>
              </a:ext>
            </a:extLst>
          </p:cNvPr>
          <p:cNvSpPr/>
          <p:nvPr/>
        </p:nvSpPr>
        <p:spPr>
          <a:xfrm>
            <a:off x="6678079" y="5302315"/>
            <a:ext cx="4034973" cy="347387"/>
          </a:xfrm>
          <a:prstGeom prst="roundRect">
            <a:avLst>
              <a:gd name="adj" fmla="val 27900"/>
            </a:avLst>
          </a:prstGeom>
          <a:solidFill>
            <a:schemeClr val="accent1"/>
          </a:solidFill>
        </p:spPr>
        <p:txBody>
          <a:bodyPr wrap="square" tIns="0" bIns="0" anchor="t">
            <a:no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Poppins Light"/>
                <a:ea typeface="+mn-ea"/>
                <a:cs typeface="+mn-cs"/>
              </a:rPr>
              <a:t>There were 2 deaths in each group</a:t>
            </a:r>
          </a:p>
        </p:txBody>
      </p:sp>
      <p:sp>
        <p:nvSpPr>
          <p:cNvPr id="11" name="Rounded Rectangle 60">
            <a:extLst>
              <a:ext uri="{FF2B5EF4-FFF2-40B4-BE49-F238E27FC236}">
                <a16:creationId xmlns:a16="http://schemas.microsoft.com/office/drawing/2014/main" id="{7253247B-42A2-4105-90F4-094F49DB943E}"/>
              </a:ext>
            </a:extLst>
          </p:cNvPr>
          <p:cNvSpPr/>
          <p:nvPr/>
        </p:nvSpPr>
        <p:spPr>
          <a:xfrm>
            <a:off x="750972" y="3397607"/>
            <a:ext cx="4743776" cy="552956"/>
          </a:xfrm>
          <a:prstGeom prst="roundRect">
            <a:avLst>
              <a:gd name="adj" fmla="val 12996"/>
            </a:avLst>
          </a:prstGeom>
          <a:noFill/>
          <a:ln w="28575">
            <a:solidFill>
              <a:schemeClr val="accent2"/>
            </a:solidFill>
          </a:ln>
        </p:spPr>
        <p:txBody>
          <a:bodyPr wrap="square">
            <a:no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Poppins Light"/>
              <a:ea typeface="+mn-ea"/>
              <a:cs typeface="+mn-cs"/>
            </a:endParaRPr>
          </a:p>
        </p:txBody>
      </p:sp>
      <p:pic>
        <p:nvPicPr>
          <p:cNvPr id="12" name="Picture 2" descr="T4DM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8862" y="138375"/>
            <a:ext cx="1318275" cy="811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6071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54" y="-12441"/>
            <a:ext cx="10635342" cy="1325563"/>
          </a:xfrm>
        </p:spPr>
        <p:txBody>
          <a:bodyPr>
            <a:normAutofit/>
          </a:bodyPr>
          <a:lstStyle/>
          <a:p>
            <a:pPr algn="l"/>
            <a:r>
              <a:rPr lang="en-US" dirty="0">
                <a:solidFill>
                  <a:schemeClr val="accent5"/>
                </a:solidFill>
              </a:rPr>
              <a:t>Case study – Part 1: Patient Profile</a:t>
            </a:r>
          </a:p>
        </p:txBody>
      </p:sp>
      <p:sp>
        <p:nvSpPr>
          <p:cNvPr id="4" name="TextBox 3"/>
          <p:cNvSpPr txBox="1"/>
          <p:nvPr/>
        </p:nvSpPr>
        <p:spPr>
          <a:xfrm>
            <a:off x="1541107" y="5841807"/>
            <a:ext cx="8503920" cy="530915"/>
          </a:xfrm>
          <a:prstGeom prst="rect">
            <a:avLst/>
          </a:prstGeom>
          <a:noFill/>
        </p:spPr>
        <p:txBody>
          <a:bodyPr wrap="square" rtlCol="0">
            <a:spAutoFit/>
          </a:bodyPr>
          <a:lstStyle/>
          <a:p>
            <a:pPr>
              <a:defRPr/>
            </a:pPr>
            <a:endParaRPr lang="en-GB" sz="1000" dirty="0">
              <a:solidFill>
                <a:srgbClr val="272727"/>
              </a:solidFill>
              <a:cs typeface="Arial" panose="020B0604020202020204" pitchFamily="34" charset="0"/>
            </a:endParaRPr>
          </a:p>
          <a:p>
            <a:pPr>
              <a:defRPr/>
            </a:pPr>
            <a:r>
              <a:rPr lang="en-GB" sz="1050" b="1" dirty="0">
                <a:solidFill>
                  <a:srgbClr val="272727"/>
                </a:solidFill>
                <a:cs typeface="Arial" panose="020B0604020202020204" pitchFamily="34" charset="0"/>
              </a:rPr>
              <a:t> * This patient profile is based on a real patient, and has been anonymised and reproduced with permission</a:t>
            </a:r>
            <a:r>
              <a:rPr lang="en-GB" sz="800" dirty="0">
                <a:solidFill>
                  <a:srgbClr val="272727"/>
                </a:solidFill>
                <a:latin typeface="Arial" panose="020B0604020202020204" pitchFamily="34" charset="0"/>
                <a:cs typeface="Arial" panose="020B0604020202020204" pitchFamily="34" charset="0"/>
              </a:rPr>
              <a:t>.</a:t>
            </a:r>
          </a:p>
          <a:p>
            <a:pPr>
              <a:defRPr/>
            </a:pPr>
            <a:endParaRPr lang="en-GB" sz="800" dirty="0">
              <a:solidFill>
                <a:srgbClr val="7F7F7F"/>
              </a:solidFill>
              <a:latin typeface="Arial" panose="020B0604020202020204" pitchFamily="34" charset="0"/>
              <a:cs typeface="Arial" panose="020B0604020202020204" pitchFamily="34" charset="0"/>
            </a:endParaRPr>
          </a:p>
        </p:txBody>
      </p:sp>
      <p:sp>
        <p:nvSpPr>
          <p:cNvPr id="6" name="Rectangle 5"/>
          <p:cNvSpPr/>
          <p:nvPr/>
        </p:nvSpPr>
        <p:spPr>
          <a:xfrm>
            <a:off x="1075620" y="1221282"/>
            <a:ext cx="9434894" cy="400110"/>
          </a:xfrm>
          <a:prstGeom prst="rect">
            <a:avLst/>
          </a:prstGeom>
        </p:spPr>
        <p:txBody>
          <a:bodyPr wrap="square">
            <a:spAutoFit/>
          </a:bodyPr>
          <a:lstStyle/>
          <a:p>
            <a:pPr>
              <a:defRPr/>
            </a:pPr>
            <a:r>
              <a:rPr lang="en-GB" sz="2000" b="1" dirty="0">
                <a:solidFill>
                  <a:schemeClr val="accent5"/>
                </a:solidFill>
              </a:rPr>
              <a:t>Chris: 54 year old office worker with type 2 diabetes mellitus (T2DM)</a:t>
            </a:r>
            <a:endParaRPr lang="en-US" sz="2000" b="1" dirty="0">
              <a:solidFill>
                <a:schemeClr val="accent5"/>
              </a:solidFill>
            </a:endParaRPr>
          </a:p>
        </p:txBody>
      </p:sp>
      <p:sp>
        <p:nvSpPr>
          <p:cNvPr id="8" name="Rectangle 7"/>
          <p:cNvSpPr/>
          <p:nvPr/>
        </p:nvSpPr>
        <p:spPr>
          <a:xfrm>
            <a:off x="876301" y="2186021"/>
            <a:ext cx="6086474" cy="3149580"/>
          </a:xfrm>
          <a:prstGeom prst="rect">
            <a:avLst/>
          </a:prstGeom>
        </p:spPr>
        <p:txBody>
          <a:bodyPr wrap="square">
            <a:spAutoFit/>
          </a:bodyPr>
          <a:lstStyle/>
          <a:p>
            <a:pPr marL="263525" indent="-173038">
              <a:spcAft>
                <a:spcPts val="400"/>
              </a:spcAft>
              <a:buFont typeface="Arial"/>
              <a:buChar char="•"/>
              <a:defRPr/>
            </a:pPr>
            <a:r>
              <a:rPr lang="en-GB" dirty="0">
                <a:solidFill>
                  <a:schemeClr val="accent5"/>
                </a:solidFill>
              </a:rPr>
              <a:t>He has had erectile dysfunction for several years which is putting a strain on his marriage.</a:t>
            </a:r>
          </a:p>
          <a:p>
            <a:pPr marL="90487">
              <a:spcAft>
                <a:spcPts val="400"/>
              </a:spcAft>
              <a:defRPr/>
            </a:pPr>
            <a:endParaRPr lang="en-GB" dirty="0">
              <a:solidFill>
                <a:schemeClr val="accent5"/>
              </a:solidFill>
            </a:endParaRPr>
          </a:p>
          <a:p>
            <a:pPr marL="263525" indent="-173038">
              <a:spcAft>
                <a:spcPts val="400"/>
              </a:spcAft>
              <a:buFont typeface="Arial"/>
              <a:buChar char="•"/>
              <a:defRPr/>
            </a:pPr>
            <a:r>
              <a:rPr lang="en-GB" dirty="0">
                <a:solidFill>
                  <a:schemeClr val="accent5"/>
                </a:solidFill>
              </a:rPr>
              <a:t>Whilst he was being managed by the secondary care diabetic team he was started on daily sildenafil 50mg for erectile dysfunction which worked on rare occasions. </a:t>
            </a:r>
          </a:p>
          <a:p>
            <a:pPr marL="90487">
              <a:spcAft>
                <a:spcPts val="400"/>
              </a:spcAft>
              <a:defRPr/>
            </a:pPr>
            <a:endParaRPr lang="en-GB" dirty="0">
              <a:solidFill>
                <a:schemeClr val="accent5"/>
              </a:solidFill>
            </a:endParaRPr>
          </a:p>
          <a:p>
            <a:pPr marL="263525" indent="-173038">
              <a:spcAft>
                <a:spcPts val="400"/>
              </a:spcAft>
              <a:buFont typeface="Arial"/>
              <a:buChar char="•"/>
              <a:defRPr/>
            </a:pPr>
            <a:r>
              <a:rPr lang="en-GB" dirty="0">
                <a:solidFill>
                  <a:schemeClr val="accent5"/>
                </a:solidFill>
              </a:rPr>
              <a:t>He didn’t think anymore could be done about it.</a:t>
            </a:r>
          </a:p>
          <a:p>
            <a:pPr marL="90487">
              <a:spcAft>
                <a:spcPts val="400"/>
              </a:spcAft>
              <a:defRPr/>
            </a:pPr>
            <a:endParaRPr lang="en-US" sz="2000" dirty="0">
              <a:solidFill>
                <a:srgbClr val="272727"/>
              </a:solidFill>
              <a:latin typeface="Arial"/>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8868" y="1935400"/>
            <a:ext cx="3445800" cy="3445800"/>
          </a:xfrm>
          <a:prstGeom prst="rect">
            <a:avLst/>
          </a:prstGeom>
        </p:spPr>
      </p:pic>
    </p:spTree>
    <p:extLst>
      <p:ext uri="{BB962C8B-B14F-4D97-AF65-F5344CB8AC3E}">
        <p14:creationId xmlns:p14="http://schemas.microsoft.com/office/powerpoint/2010/main" val="22724842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817" y="115472"/>
            <a:ext cx="10707624" cy="834047"/>
          </a:xfrm>
        </p:spPr>
        <p:txBody>
          <a:bodyPr>
            <a:normAutofit/>
          </a:bodyPr>
          <a:lstStyle/>
          <a:p>
            <a:pPr algn="ctr"/>
            <a:r>
              <a:rPr lang="en-US" dirty="0">
                <a:solidFill>
                  <a:schemeClr val="accent5"/>
                </a:solidFill>
              </a:rPr>
              <a:t>Case study – Part 2: Route to Diagnosis</a:t>
            </a:r>
          </a:p>
        </p:txBody>
      </p:sp>
      <p:sp>
        <p:nvSpPr>
          <p:cNvPr id="6" name="Rectangle 5"/>
          <p:cNvSpPr/>
          <p:nvPr/>
        </p:nvSpPr>
        <p:spPr>
          <a:xfrm>
            <a:off x="451816" y="1144924"/>
            <a:ext cx="9225584" cy="400110"/>
          </a:xfrm>
          <a:prstGeom prst="rect">
            <a:avLst/>
          </a:prstGeom>
        </p:spPr>
        <p:txBody>
          <a:bodyPr wrap="square">
            <a:spAutoFit/>
          </a:bodyPr>
          <a:lstStyle/>
          <a:p>
            <a:pPr>
              <a:defRPr/>
            </a:pPr>
            <a:r>
              <a:rPr lang="en-GB" sz="2000" b="1" dirty="0">
                <a:solidFill>
                  <a:schemeClr val="accent5"/>
                </a:solidFill>
              </a:rPr>
              <a:t>Chris: 54 year old office worker with type 2 diabetes mellitus (T2DM)</a:t>
            </a:r>
            <a:endParaRPr lang="en-US" sz="2000" b="1" dirty="0">
              <a:solidFill>
                <a:schemeClr val="accent5"/>
              </a:solidFill>
            </a:endParaRPr>
          </a:p>
        </p:txBody>
      </p:sp>
      <p:sp>
        <p:nvSpPr>
          <p:cNvPr id="8" name="Rectangle 7"/>
          <p:cNvSpPr/>
          <p:nvPr/>
        </p:nvSpPr>
        <p:spPr>
          <a:xfrm>
            <a:off x="451816" y="1740438"/>
            <a:ext cx="9021368" cy="3765133"/>
          </a:xfrm>
          <a:prstGeom prst="rect">
            <a:avLst/>
          </a:prstGeom>
        </p:spPr>
        <p:txBody>
          <a:bodyPr wrap="square">
            <a:spAutoFit/>
          </a:bodyPr>
          <a:lstStyle/>
          <a:p>
            <a:pPr marL="263525" indent="-173038">
              <a:spcAft>
                <a:spcPts val="400"/>
              </a:spcAft>
              <a:buFont typeface="Arial"/>
              <a:buChar char="•"/>
              <a:defRPr/>
            </a:pPr>
            <a:r>
              <a:rPr lang="en-GB" sz="1600" dirty="0">
                <a:solidFill>
                  <a:schemeClr val="accent5"/>
                </a:solidFill>
              </a:rPr>
              <a:t>He had his bloods taken in GP diabetic clinic and a testosterone level was added                               to the screening.</a:t>
            </a:r>
          </a:p>
          <a:p>
            <a:pPr marL="720725" lvl="1" indent="-173038">
              <a:spcAft>
                <a:spcPts val="400"/>
              </a:spcAft>
              <a:buFont typeface="Arial" panose="020B0604020202020204" pitchFamily="34" charset="0"/>
              <a:buChar char="-"/>
              <a:defRPr/>
            </a:pPr>
            <a:r>
              <a:rPr lang="en-GB" sz="1600" dirty="0">
                <a:solidFill>
                  <a:schemeClr val="accent5"/>
                </a:solidFill>
              </a:rPr>
              <a:t>Total Testosterone (TT) = 5.6nmol/L, Free Testosterone (FT) = 0.125nmol/L</a:t>
            </a:r>
          </a:p>
          <a:p>
            <a:pPr marL="263525" indent="-173038">
              <a:spcAft>
                <a:spcPts val="400"/>
              </a:spcAft>
              <a:buFont typeface="Arial"/>
              <a:buChar char="•"/>
              <a:defRPr/>
            </a:pPr>
            <a:r>
              <a:rPr lang="en-GB" sz="1600" dirty="0">
                <a:solidFill>
                  <a:schemeClr val="accent5"/>
                </a:solidFill>
              </a:rPr>
              <a:t>Chris was asked to attend the practice to discuss these results. On further questioning it transpired that he was dissatisfied with his erections and had a low libido.</a:t>
            </a:r>
          </a:p>
          <a:p>
            <a:pPr marL="720725" lvl="1" indent="-173038">
              <a:spcAft>
                <a:spcPts val="400"/>
              </a:spcAft>
              <a:buFont typeface="Arial" panose="020B0604020202020204" pitchFamily="34" charset="0"/>
              <a:buChar char="-"/>
              <a:defRPr/>
            </a:pPr>
            <a:r>
              <a:rPr lang="en-GB" sz="1600" dirty="0">
                <a:solidFill>
                  <a:schemeClr val="accent5"/>
                </a:solidFill>
              </a:rPr>
              <a:t>His AMS score was 48 (moderate to severe symptoms)</a:t>
            </a:r>
          </a:p>
          <a:p>
            <a:pPr marL="720725" lvl="1" indent="-173038">
              <a:spcAft>
                <a:spcPts val="400"/>
              </a:spcAft>
              <a:buFont typeface="Arial" panose="020B0604020202020204" pitchFamily="34" charset="0"/>
              <a:buChar char="-"/>
              <a:defRPr/>
            </a:pPr>
            <a:r>
              <a:rPr lang="en-GB" sz="1600" dirty="0">
                <a:solidFill>
                  <a:schemeClr val="accent5"/>
                </a:solidFill>
              </a:rPr>
              <a:t>Waist circumference: 42 inches</a:t>
            </a:r>
          </a:p>
          <a:p>
            <a:pPr marL="720725" lvl="1" indent="-173038">
              <a:spcAft>
                <a:spcPts val="400"/>
              </a:spcAft>
              <a:buFont typeface="Arial" panose="020B0604020202020204" pitchFamily="34" charset="0"/>
              <a:buChar char="-"/>
              <a:defRPr/>
            </a:pPr>
            <a:r>
              <a:rPr lang="en-GB" sz="1600" dirty="0">
                <a:solidFill>
                  <a:schemeClr val="accent5"/>
                </a:solidFill>
              </a:rPr>
              <a:t>HbA1c: 68mmol/mol</a:t>
            </a:r>
          </a:p>
          <a:p>
            <a:pPr marL="263525" indent="-173038">
              <a:spcAft>
                <a:spcPts val="400"/>
              </a:spcAft>
              <a:buFont typeface="Arial"/>
              <a:buChar char="•"/>
              <a:defRPr/>
            </a:pPr>
            <a:r>
              <a:rPr lang="en-GB" sz="1600" dirty="0">
                <a:solidFill>
                  <a:schemeClr val="accent5"/>
                </a:solidFill>
              </a:rPr>
              <a:t>Chris was counselled regarding TD and had no contraindications to testosterone therapy (</a:t>
            </a:r>
            <a:r>
              <a:rPr lang="en-GB" sz="1600" dirty="0" err="1">
                <a:solidFill>
                  <a:schemeClr val="accent5"/>
                </a:solidFill>
              </a:rPr>
              <a:t>TTh</a:t>
            </a:r>
            <a:r>
              <a:rPr lang="en-GB" sz="1600" dirty="0">
                <a:solidFill>
                  <a:schemeClr val="accent5"/>
                </a:solidFill>
              </a:rPr>
              <a:t>). </a:t>
            </a:r>
          </a:p>
          <a:p>
            <a:pPr marL="263525" indent="-173038">
              <a:spcAft>
                <a:spcPts val="400"/>
              </a:spcAft>
              <a:buFont typeface="Arial"/>
              <a:buChar char="•"/>
              <a:defRPr/>
            </a:pPr>
            <a:r>
              <a:rPr lang="en-GB" sz="1600" dirty="0">
                <a:solidFill>
                  <a:schemeClr val="accent5"/>
                </a:solidFill>
              </a:rPr>
              <a:t>He was started on daily testosterone gel and his PDE5i was changed to a daily dose.</a:t>
            </a:r>
          </a:p>
          <a:p>
            <a:pPr marL="90487">
              <a:spcAft>
                <a:spcPts val="400"/>
              </a:spcAft>
              <a:defRPr/>
            </a:pPr>
            <a:endParaRPr lang="en-US" sz="2000" dirty="0">
              <a:solidFill>
                <a:srgbClr val="272727"/>
              </a:solidFill>
              <a:latin typeface="Arial"/>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0441" y="1740438"/>
            <a:ext cx="2228058" cy="2228058"/>
          </a:xfrm>
          <a:prstGeom prst="rect">
            <a:avLst/>
          </a:prstGeom>
        </p:spPr>
      </p:pic>
    </p:spTree>
    <p:extLst>
      <p:ext uri="{BB962C8B-B14F-4D97-AF65-F5344CB8AC3E}">
        <p14:creationId xmlns:p14="http://schemas.microsoft.com/office/powerpoint/2010/main" val="1107356118"/>
      </p:ext>
    </p:extLst>
  </p:cSld>
  <p:clrMapOvr>
    <a:masterClrMapping/>
  </p:clrMapOvr>
</p:sld>
</file>

<file path=ppt/theme/theme1.xml><?xml version="1.0" encoding="utf-8"?>
<a:theme xmlns:a="http://schemas.openxmlformats.org/drawingml/2006/main" name="Office Theme">
  <a:themeElements>
    <a:clrScheme name="Besins MA Hub">
      <a:dk1>
        <a:srgbClr val="006EAB"/>
      </a:dk1>
      <a:lt1>
        <a:sysClr val="window" lastClr="FFFFFF"/>
      </a:lt1>
      <a:dk2>
        <a:srgbClr val="58595B"/>
      </a:dk2>
      <a:lt2>
        <a:srgbClr val="E7E6E6"/>
      </a:lt2>
      <a:accent1>
        <a:srgbClr val="1272AE"/>
      </a:accent1>
      <a:accent2>
        <a:srgbClr val="00A8E1"/>
      </a:accent2>
      <a:accent3>
        <a:srgbClr val="95D600"/>
      </a:accent3>
      <a:accent4>
        <a:srgbClr val="F0C846"/>
      </a:accent4>
      <a:accent5>
        <a:srgbClr val="000000"/>
      </a:accent5>
      <a:accent6>
        <a:srgbClr val="CCDCE2"/>
      </a:accent6>
      <a:hlink>
        <a:srgbClr val="006EAB"/>
      </a:hlink>
      <a:folHlink>
        <a:srgbClr val="00A8E1"/>
      </a:folHlink>
    </a:clrScheme>
    <a:fontScheme name="Custom 2">
      <a:majorFont>
        <a:latin typeface="Poppins Medium"/>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sins_tmp.potx" id="{58CFAB49-F3C1-4BE9-BA6C-4FFE0344BB85}" vid="{711EA1BB-B068-4CB0-AFBC-DEF8CF7720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5C31388130E845B306F08280035E70" ma:contentTypeVersion="10" ma:contentTypeDescription="Create a new document." ma:contentTypeScope="" ma:versionID="7e7cc3e53a1c6c13768d61cee4c666df">
  <xsd:schema xmlns:xsd="http://www.w3.org/2001/XMLSchema" xmlns:xs="http://www.w3.org/2001/XMLSchema" xmlns:p="http://schemas.microsoft.com/office/2006/metadata/properties" xmlns:ns2="2bd39ed4-040d-4575-9ecd-51b09e17f4f6" targetNamespace="http://schemas.microsoft.com/office/2006/metadata/properties" ma:root="true" ma:fieldsID="e59c39555b5737b5f5563e59e9207369" ns2:_="">
    <xsd:import namespace="2bd39ed4-040d-4575-9ecd-51b09e17f4f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d39ed4-040d-4575-9ecd-51b09e17f4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7E85D59-9285-4B5C-B1A4-501BC1CA77A1}"/>
</file>

<file path=customXml/itemProps2.xml><?xml version="1.0" encoding="utf-8"?>
<ds:datastoreItem xmlns:ds="http://schemas.openxmlformats.org/officeDocument/2006/customXml" ds:itemID="{AF2CF59B-0612-4AB5-AECB-2E5E559450EB}"/>
</file>

<file path=customXml/itemProps3.xml><?xml version="1.0" encoding="utf-8"?>
<ds:datastoreItem xmlns:ds="http://schemas.openxmlformats.org/officeDocument/2006/customXml" ds:itemID="{F65B6DF3-BB16-46EA-B5C3-15D24C8E0D57}"/>
</file>

<file path=docProps/app.xml><?xml version="1.0" encoding="utf-8"?>
<Properties xmlns="http://schemas.openxmlformats.org/officeDocument/2006/extended-properties" xmlns:vt="http://schemas.openxmlformats.org/officeDocument/2006/docPropsVTypes">
  <Template/>
  <TotalTime>6302</TotalTime>
  <Words>27759</Words>
  <Application>Microsoft Office PowerPoint</Application>
  <PresentationFormat>Widescreen</PresentationFormat>
  <Paragraphs>2193</Paragraphs>
  <Slides>124</Slides>
  <Notes>100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124</vt:i4>
      </vt:variant>
    </vt:vector>
  </HeadingPairs>
  <TitlesOfParts>
    <vt:vector size="133" baseType="lpstr">
      <vt:lpstr>Arial</vt:lpstr>
      <vt:lpstr>Wingdings</vt:lpstr>
      <vt:lpstr>Times</vt:lpstr>
      <vt:lpstr>Helvetica</vt:lpstr>
      <vt:lpstr>Calibri</vt:lpstr>
      <vt:lpstr>Poppins Light</vt:lpstr>
      <vt:lpstr>Wingdings 2</vt:lpstr>
      <vt:lpstr>Poppins Medium</vt:lpstr>
      <vt:lpstr>Office Theme</vt:lpstr>
      <vt:lpstr>Testosterone Deficiency (TD) &amp; Testosterone Therapy (TTh)</vt:lpstr>
      <vt:lpstr>PowerPoint Presentation</vt:lpstr>
      <vt:lpstr>PowerPoint Presentation</vt:lpstr>
      <vt:lpstr>PowerPoint Presentation</vt:lpstr>
      <vt:lpstr>PowerPoint Presentation</vt:lpstr>
      <vt:lpstr>PowerPoint Presentation</vt:lpstr>
      <vt:lpstr>PowerPoint Presentation</vt:lpstr>
      <vt:lpstr>Testosterone &amp;  Testosterone Deficiency (TD)</vt:lpstr>
      <vt:lpstr>Role of Testosterone in Men’s Health</vt:lpstr>
      <vt:lpstr>Testosterone Physiology - Production</vt:lpstr>
      <vt:lpstr>PowerPoint Presentation</vt:lpstr>
      <vt:lpstr>What is Testosterone Deficiency (TD)?</vt:lpstr>
      <vt:lpstr>Symptoms of Testosterone Deficiency 1-5</vt:lpstr>
      <vt:lpstr>Prevalence of TD</vt:lpstr>
      <vt:lpstr>Classification of TD1,2</vt:lpstr>
      <vt:lpstr>PowerPoint Presentation</vt:lpstr>
      <vt:lpstr>PowerPoint Presentation</vt:lpstr>
      <vt:lpstr>Case study – Part 1: Patient Profile</vt:lpstr>
      <vt:lpstr>Diagnosis of  Testosterone Deficiency (TD)</vt:lpstr>
      <vt:lpstr>Challenges of diagnosing TD</vt:lpstr>
      <vt:lpstr>Treatment seeking for TD can often be delayed</vt:lpstr>
      <vt:lpstr>Variable &amp; non-specific signs and symptoms of testosterone deficiency (TD)</vt:lpstr>
      <vt:lpstr>GP triggers for considering TD</vt:lpstr>
      <vt:lpstr>What is required to diagnose TD?</vt:lpstr>
      <vt:lpstr>Establishing presence of signs &amp; symptoms of TD - ADAM Questionnaire1</vt:lpstr>
      <vt:lpstr>Establishing presence of signs &amp; symptoms of TD - AMS Score1</vt:lpstr>
      <vt:lpstr>PowerPoint Presentation</vt:lpstr>
      <vt:lpstr>BSSM Evidence-Based Action Levels</vt:lpstr>
      <vt:lpstr>Testosterone fractions in the blood</vt:lpstr>
      <vt:lpstr>PowerPoint Presentation</vt:lpstr>
      <vt:lpstr>Benefits of early diagnosis</vt:lpstr>
      <vt:lpstr>PowerPoint Presentation</vt:lpstr>
      <vt:lpstr>PowerPoint Presentation</vt:lpstr>
      <vt:lpstr>Case study – Part 2: Route to Diagnosis</vt:lpstr>
      <vt:lpstr>Treatment of TD with Testosterone Therapy (TTh) in Adult Men</vt:lpstr>
      <vt:lpstr>Testosterone Therapy: Prior to Initiation</vt:lpstr>
      <vt:lpstr>Testosterone Therapy (TTh) – UK 1 </vt:lpstr>
      <vt:lpstr>Testosterone Therapy (TTh)</vt:lpstr>
      <vt:lpstr>   TTh - ‘U’ Shaped Curve</vt:lpstr>
      <vt:lpstr>Monitoring of Testosterone Levels </vt:lpstr>
      <vt:lpstr>Benefits of Testosterone Therapy (TTh)</vt:lpstr>
      <vt:lpstr>PowerPoint Presentation</vt:lpstr>
      <vt:lpstr>PowerPoint Presentation</vt:lpstr>
      <vt:lpstr>PowerPoint Presentation</vt:lpstr>
      <vt:lpstr>PowerPoint Presentation</vt:lpstr>
      <vt:lpstr>PowerPoint Presentation</vt:lpstr>
      <vt:lpstr>Guideline  Recommendations  1. Guidelines regarding the use of testosterone (T) in  testosterone deficiency (TD)  2. Guideline recommendations regarding  screening certain patient groups for the  presence of TD </vt:lpstr>
      <vt:lpstr>1. Guidelines regarding the use of Testosterone Therapy (TTh) in men with Testosterone Deficiency (TD)</vt:lpstr>
      <vt:lpstr>PowerPoint Presentation</vt:lpstr>
      <vt:lpstr>PowerPoint Presentation</vt:lpstr>
      <vt:lpstr>European Association of Urology (EAU) Recommendations 2019</vt:lpstr>
      <vt:lpstr>American Urological Association (AUA) Guideline Statements 2018 </vt:lpstr>
      <vt:lpstr>Endocrine Society Clinical Practice Guidelines 2018 (1/4)</vt:lpstr>
      <vt:lpstr>Endocrine Society Clinical Practice Guidelines 2018 (2/4)</vt:lpstr>
      <vt:lpstr>Endocrine Society Clinical Practice Guidelines 2018 (3/4)</vt:lpstr>
      <vt:lpstr>Endocrine Society Clinical Practice Guidelines 2018 (4/4)</vt:lpstr>
      <vt:lpstr>Society for Endocrinology Position Statement May 2018</vt:lpstr>
      <vt:lpstr>TD Guideline Summary - 1</vt:lpstr>
      <vt:lpstr>2. Guideline recommendations for screening men with T2DM, obesity, chronic opiate use and ED for TD </vt:lpstr>
      <vt:lpstr>Men with type 2 diabetes mellitus (T2DM)</vt:lpstr>
      <vt:lpstr>Men with Obesity</vt:lpstr>
      <vt:lpstr>Men on chronic opioid medication</vt:lpstr>
      <vt:lpstr>Men with Erectile Dysfunction (ED)</vt:lpstr>
      <vt:lpstr>TD Guideline Summary - 2</vt:lpstr>
      <vt:lpstr>PowerPoint Presentation</vt:lpstr>
      <vt:lpstr>Primary Clinical Benefits  of Testosterone Therapy (TTh)</vt:lpstr>
      <vt:lpstr>Swerdloff RS et al. Long-Term Pharmacokinetics of Transdermal Testosterone Gel in Hypogonadal Men  J Clin Endocrinol Metab 2000;85(12):4500–10.</vt:lpstr>
      <vt:lpstr>PowerPoint Presentation</vt:lpstr>
      <vt:lpstr>Wang C et al. Long-Term Testosterone Gel (AndroGel*) Treatment Maintains Beneficial Effects on Sexual Function and Mood, Lean and Fat Mass, and Bone Mineral Density in Hypogonadal Men.                                              J Clin Endocrinol Metab 2004;89:2085–98.</vt:lpstr>
      <vt:lpstr>Wang C et al. Long-Term Testosterone Gel (AndroGel*) Treatment Maintains Beneficial Effects on Sexual Function and Mood, Lean and Fat Mass, and Bone Mineral Density in Hypogonadal Men.                                              J Clin Endocrinol Metab 2004;89:2085–98.</vt:lpstr>
      <vt:lpstr>PowerPoint Presentation</vt:lpstr>
      <vt:lpstr>PowerPoint Presentation</vt:lpstr>
      <vt:lpstr>PowerPoint Presentation</vt:lpstr>
      <vt:lpstr>82.2% of hypogonadal men achieved T levels within the normal range at Day 182, following treatment with testosterone 16.2mg/g gel </vt:lpstr>
      <vt:lpstr>PowerPoint Presentation</vt:lpstr>
      <vt:lpstr>Primary Clinical Benefits - Summary (1/2)</vt:lpstr>
      <vt:lpstr>Primary Clinical Benefits - Summary (2/2)</vt:lpstr>
      <vt:lpstr>Secondary Clinical Benefits of Testosterone Therapy (TTh)</vt:lpstr>
      <vt:lpstr>Men with T2DM frequently have low testosterone levels</vt:lpstr>
      <vt:lpstr>Low testosterone and hypogonadal symptoms are common in men with T2DM</vt:lpstr>
      <vt:lpstr>Low testosterone and T2DM are linked</vt:lpstr>
      <vt:lpstr>Guideline recommendations for men with T2DM</vt:lpstr>
      <vt:lpstr>TTh significantly improves glycaemic control in obese, hypogonadal men</vt:lpstr>
      <vt:lpstr>Significant improvements in glycaemic control with TTh are lost if treatment is interrupted, but reappear when TTh is resumed</vt:lpstr>
      <vt:lpstr>TTh is independently associated with reduced mortality in men with T2DM</vt:lpstr>
      <vt:lpstr>TTh is independently associated with reduced mortality in men with T2DM</vt:lpstr>
      <vt:lpstr>Long-term TTh use in men with hypogonadism prevents progression from prediabetes to T2DM and improves glycaemic control, lipid profile and AMS scale score</vt:lpstr>
      <vt:lpstr>Long-term TTh use in men with hypogonadism prevents progression from prediabetes to T2DM and improves glycaemic control, lipid profile and AMS scale score</vt:lpstr>
      <vt:lpstr>Long-term TTh use in men with hypogonadism and T2DM significantly improves glycaemic control</vt:lpstr>
      <vt:lpstr>Long-term TTh use in men with hypogonadism and T2DM  is associated with disease remission, return to normal glucose control, and decreased all-cause mortality</vt:lpstr>
      <vt:lpstr>The T4DM study: in high-risk men, TTh decreased the 2-year             risk of T2DM by 41% beyond lifestyle interventions alone</vt:lpstr>
      <vt:lpstr>T4DM Participants n=1007</vt:lpstr>
      <vt:lpstr>The T4DM study: changes in HPG axis markers  over time</vt:lpstr>
      <vt:lpstr>The T4DM study: primary outcomes</vt:lpstr>
      <vt:lpstr>The T4DM study: secondary outcomes</vt:lpstr>
      <vt:lpstr>The T4DM study: secondary outcomes (cont.)</vt:lpstr>
      <vt:lpstr>The T4DM study: safety</vt:lpstr>
      <vt:lpstr>Case study – Part 1: Patient Profile</vt:lpstr>
      <vt:lpstr>Case study – Part 2: Route to Diagnosis</vt:lpstr>
      <vt:lpstr>Case study – Part 3: Two years later</vt:lpstr>
      <vt:lpstr>PowerPoint Presentation</vt:lpstr>
      <vt:lpstr>Safety Considerations with Testosterone Therapy    (TTh)</vt:lpstr>
      <vt:lpstr>Challenges and controversies of treating testosterone deficiency (TD) with testosterone therapy (TTh) </vt:lpstr>
      <vt:lpstr>Testosterone Therapy &amp;  Prostate Cancer (PCa)</vt:lpstr>
      <vt:lpstr>TESTOGEL® (testosterone) contraindications regarding PCa </vt:lpstr>
      <vt:lpstr>Historical perspective on testosterone and prostate cancer (1/2)</vt:lpstr>
      <vt:lpstr>Historical perspective on testosterone and prostate cancer (2/2)</vt:lpstr>
      <vt:lpstr>Saturation model: near-castrate and greater T levels have little or no effect on PCa growth</vt:lpstr>
      <vt:lpstr>The relationship between total testosterone (TT) and prostate cancer (PCa) is unclear</vt:lpstr>
      <vt:lpstr>Meta-analysis of 51 studies showed no significant effect on prostate outcomes (1 of 2)</vt:lpstr>
      <vt:lpstr>Meta-analysis of 51 studies showed no significant effect on prostate outcomes (2 of 2)</vt:lpstr>
      <vt:lpstr>A more recent meta-analysis (2014) of 22 RCTs also showed no significant effect of TTh on incidence of prostate cancer vs placebo</vt:lpstr>
      <vt:lpstr>What do the Guidelines say about TTh and risk of prostate cancer?</vt:lpstr>
      <vt:lpstr>Testosterone &amp;  Cardiovascular Disease </vt:lpstr>
      <vt:lpstr>TESTOGEL® and Cardiovascular Risk1</vt:lpstr>
      <vt:lpstr>Recent media controversy surrounding CV risk of TTh</vt:lpstr>
      <vt:lpstr>EMA PRAC Evaluation of CV risk following TTh 1</vt:lpstr>
      <vt:lpstr>Subsequent studies have also shown no compelling evidence of increased CV risk with TTh</vt:lpstr>
      <vt:lpstr>Normalisation of T level was associated with reduced incidence of MI &amp; mortality in men without previous history of MI or ischaemic stroke1</vt:lpstr>
      <vt:lpstr>Summary (1/4)</vt:lpstr>
      <vt:lpstr>Summary (2/4)</vt:lpstr>
      <vt:lpstr>Summary (3/4)</vt:lpstr>
      <vt:lpstr>Summary (4/4) </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leslie beaumont</dc:creator>
  <cp:lastModifiedBy>richard jones</cp:lastModifiedBy>
  <cp:revision>96</cp:revision>
  <dcterms:created xsi:type="dcterms:W3CDTF">2020-12-03T13:24:11Z</dcterms:created>
  <dcterms:modified xsi:type="dcterms:W3CDTF">2021-03-29T16:08:23Z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0x010100915C31388130E845B306F08280035E70</vt:lpwstr>
  </property>
</Properties>
</file>