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1094" r:id="rId2"/>
    <p:sldId id="878" r:id="rId3"/>
    <p:sldId id="298" r:id="rId4"/>
    <p:sldId id="299" r:id="rId5"/>
    <p:sldId id="879" r:id="rId6"/>
    <p:sldId id="880" r:id="rId7"/>
    <p:sldId id="881" r:id="rId8"/>
    <p:sldId id="904" r:id="rId9"/>
    <p:sldId id="906" r:id="rId10"/>
    <p:sldId id="905" r:id="rId11"/>
    <p:sldId id="884" r:id="rId12"/>
    <p:sldId id="296" r:id="rId13"/>
    <p:sldId id="910" r:id="rId14"/>
    <p:sldId id="885" r:id="rId15"/>
    <p:sldId id="911" r:id="rId16"/>
    <p:sldId id="288" r:id="rId17"/>
    <p:sldId id="912" r:id="rId18"/>
    <p:sldId id="913" r:id="rId19"/>
    <p:sldId id="784" r:id="rId20"/>
    <p:sldId id="982" r:id="rId21"/>
    <p:sldId id="1103" r:id="rId22"/>
    <p:sldId id="1102" r:id="rId23"/>
    <p:sldId id="1101" r:id="rId24"/>
    <p:sldId id="1100" r:id="rId25"/>
    <p:sldId id="1099" r:id="rId26"/>
    <p:sldId id="1098" r:id="rId27"/>
    <p:sldId id="1097" r:id="rId28"/>
    <p:sldId id="1096" r:id="rId29"/>
    <p:sldId id="1095" r:id="rId30"/>
    <p:sldId id="29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9" d="100"/>
          <a:sy n="99" d="100"/>
        </p:scale>
        <p:origin x="90" y="414"/>
      </p:cViewPr>
      <p:guideLst/>
    </p:cSldViewPr>
  </p:slideViewPr>
  <p:notesTextViewPr>
    <p:cViewPr>
      <p:scale>
        <a:sx n="1" d="1"/>
        <a:sy n="1" d="1"/>
      </p:scale>
      <p:origin x="0" y="0"/>
    </p:cViewPr>
  </p:notesTextViewPr>
  <p:sorterViewPr>
    <p:cViewPr varScale="1">
      <p:scale>
        <a:sx n="100" d="100"/>
        <a:sy n="100" d="100"/>
      </p:scale>
      <p:origin x="0" y="-33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5775E-FE78-44FC-888B-6A48E8CB24CE}" type="datetimeFigureOut">
              <a:rPr lang="en-GB" smtClean="0"/>
              <a:t>14/03/2021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8A11F5-7199-4451-84EE-4902E063FFCD}" type="slidenum">
              <a:rPr lang="en-GB" smtClean="0"/>
              <a:t>‹#›</a:t>
            </a:fld>
            <a:endParaRPr lang="en-GB"/>
          </a:p>
        </p:txBody>
      </p:sp>
    </p:spTree>
    <p:extLst>
      <p:ext uri="{BB962C8B-B14F-4D97-AF65-F5344CB8AC3E}">
        <p14:creationId xmlns:p14="http://schemas.microsoft.com/office/powerpoint/2010/main" val="44321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212E-CC80-4343-822E-467350174EB9}" type="slidenum">
              <a:rPr kumimoji="0" lang="en-US" sz="1800" b="0" i="0" u="none" strike="noStrike" kern="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4600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0568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973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0549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1745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0799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7822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0826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8627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35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3A3BD3-EDF6-EC41-8A52-583581547A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2902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397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881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757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7807" indent="-197807">
              <a:spcAft>
                <a:spcPts val="325"/>
              </a:spcAft>
            </a:pPr>
            <a:r>
              <a:rPr lang="en-US" sz="1100" b="1" dirty="0"/>
              <a:t>AUA Recommendations</a:t>
            </a:r>
            <a:endParaRPr lang="en-US" sz="1100" dirty="0"/>
          </a:p>
          <a:p>
            <a:r>
              <a:rPr lang="en-US" sz="1100" dirty="0"/>
              <a:t>Diagnosis:</a:t>
            </a:r>
            <a:endParaRPr lang="en-GB" sz="1100" dirty="0"/>
          </a:p>
          <a:p>
            <a:pPr marL="488496" lvl="1" indent="-295850">
              <a:buFont typeface="Arial" panose="020B0604020202020204" pitchFamily="34" charset="0"/>
              <a:buChar char="•"/>
            </a:pPr>
            <a:r>
              <a:rPr lang="en-US" sz="1100" dirty="0"/>
              <a:t>Use TT &lt;300 ng/dL (&lt;10.4nmol/L) as the cut-off in support of diagnosis of low T</a:t>
            </a:r>
            <a:endParaRPr lang="en-GB" sz="1100" dirty="0"/>
          </a:p>
          <a:p>
            <a:r>
              <a:rPr lang="en-GB" sz="1100" dirty="0"/>
              <a:t> </a:t>
            </a:r>
          </a:p>
          <a:p>
            <a:r>
              <a:rPr lang="en-US" sz="1100" dirty="0"/>
              <a:t>Adjunctive testing:</a:t>
            </a:r>
            <a:endParaRPr lang="en-GB" sz="1100" dirty="0"/>
          </a:p>
          <a:p>
            <a:pPr marL="488496" lvl="1" indent="-295850">
              <a:buFont typeface="Arial" panose="020B0604020202020204" pitchFamily="34" charset="0"/>
              <a:buChar char="•"/>
            </a:pPr>
            <a:r>
              <a:rPr lang="en-US" sz="1100" dirty="0"/>
              <a:t>Measure serum LH levels</a:t>
            </a:r>
            <a:endParaRPr lang="en-GB" sz="1100" dirty="0"/>
          </a:p>
          <a:p>
            <a:pPr marL="488496" lvl="1" indent="-295850">
              <a:buFont typeface="Arial" panose="020B0604020202020204" pitchFamily="34" charset="0"/>
              <a:buChar char="•"/>
            </a:pPr>
            <a:r>
              <a:rPr lang="en-US" sz="1100" dirty="0"/>
              <a:t>Serum </a:t>
            </a:r>
            <a:r>
              <a:rPr lang="en-US" sz="1100" dirty="0" err="1"/>
              <a:t>oestradiol</a:t>
            </a:r>
            <a:r>
              <a:rPr lang="en-US" sz="1100" dirty="0"/>
              <a:t> should be measured in TD patients who present with breast symptoms or </a:t>
            </a:r>
            <a:r>
              <a:rPr lang="en-US" sz="1100" dirty="0" err="1"/>
              <a:t>gynaecomastia</a:t>
            </a:r>
            <a:r>
              <a:rPr lang="en-US" sz="1100" dirty="0"/>
              <a:t> prior to the commencement of T therapy</a:t>
            </a:r>
            <a:endParaRPr lang="en-GB" sz="1100" dirty="0"/>
          </a:p>
          <a:p>
            <a:pPr marL="488496" lvl="1" indent="-295850">
              <a:buFont typeface="Arial" panose="020B0604020202020204" pitchFamily="34" charset="0"/>
              <a:buChar char="•"/>
            </a:pPr>
            <a:r>
              <a:rPr lang="en-US" sz="1100" dirty="0"/>
              <a:t>Prior to offering therapy, measure </a:t>
            </a:r>
            <a:r>
              <a:rPr lang="en-US" sz="1100" dirty="0" err="1"/>
              <a:t>haemoglobin</a:t>
            </a:r>
            <a:r>
              <a:rPr lang="en-US" sz="1100" dirty="0"/>
              <a:t> and </a:t>
            </a:r>
            <a:r>
              <a:rPr lang="en-US" sz="1100" dirty="0" err="1"/>
              <a:t>haematocrit</a:t>
            </a:r>
            <a:r>
              <a:rPr lang="en-US" sz="1100" dirty="0"/>
              <a:t> and inform of the increased risk of </a:t>
            </a:r>
            <a:r>
              <a:rPr lang="en-US" sz="1100" dirty="0" err="1"/>
              <a:t>polycythaemia</a:t>
            </a:r>
            <a:endParaRPr lang="en-GB" sz="1100" dirty="0"/>
          </a:p>
          <a:p>
            <a:r>
              <a:rPr lang="en-GB" sz="1100" dirty="0"/>
              <a:t> </a:t>
            </a:r>
          </a:p>
          <a:p>
            <a:r>
              <a:rPr lang="en-US" sz="1100" dirty="0"/>
              <a:t>Counselling:</a:t>
            </a:r>
            <a:endParaRPr lang="en-GB" sz="1100" dirty="0"/>
          </a:p>
          <a:p>
            <a:pPr marL="488496" lvl="1" indent="-295850">
              <a:buFont typeface="Arial" panose="020B0604020202020204" pitchFamily="34" charset="0"/>
              <a:buChar char="•"/>
            </a:pPr>
            <a:r>
              <a:rPr lang="en-US" sz="1100" dirty="0"/>
              <a:t>Inform that T therapy may result in improvements of erectile function, low sex drive, </a:t>
            </a:r>
            <a:r>
              <a:rPr lang="en-US" sz="1100" dirty="0" err="1"/>
              <a:t>anaemia</a:t>
            </a:r>
            <a:r>
              <a:rPr lang="en-US" sz="1100" dirty="0"/>
              <a:t>, BMD, lean body mass, depressive symptoms</a:t>
            </a:r>
            <a:endParaRPr lang="en-GB" sz="1100" dirty="0"/>
          </a:p>
          <a:p>
            <a:pPr marL="488496" lvl="1" indent="-295850">
              <a:buFont typeface="Arial" panose="020B0604020202020204" pitchFamily="34" charset="0"/>
              <a:buChar char="•"/>
            </a:pPr>
            <a:r>
              <a:rPr lang="en-US" sz="1100" dirty="0"/>
              <a:t>Long-term impact of T on spermatogenesis should be discussed with patients interested in future fertility</a:t>
            </a:r>
            <a:endParaRPr lang="en-GB" sz="1100" dirty="0"/>
          </a:p>
          <a:p>
            <a:pPr marL="488496" lvl="1" indent="-295850">
              <a:buFont typeface="Arial" panose="020B0604020202020204" pitchFamily="34" charset="0"/>
              <a:buChar char="•"/>
            </a:pPr>
            <a:r>
              <a:rPr lang="en-US" sz="1100" dirty="0"/>
              <a:t>Counsel patients regarding lifestyle modifications as a treatment strategy</a:t>
            </a:r>
            <a:endParaRPr lang="en-GB" sz="1100" dirty="0"/>
          </a:p>
          <a:p>
            <a:r>
              <a:rPr lang="en-GB" sz="1100" dirty="0"/>
              <a:t> </a:t>
            </a:r>
          </a:p>
          <a:p>
            <a:r>
              <a:rPr lang="en-US" sz="1100" dirty="0"/>
              <a:t>Treatment:</a:t>
            </a:r>
            <a:endParaRPr lang="en-GB" sz="1100" dirty="0"/>
          </a:p>
          <a:p>
            <a:pPr marL="488496" lvl="1" indent="-295850">
              <a:buFont typeface="Arial" panose="020B0604020202020204" pitchFamily="34" charset="0"/>
              <a:buChar char="•"/>
            </a:pPr>
            <a:r>
              <a:rPr lang="en-US" sz="1100" dirty="0"/>
              <a:t>Adjust dose to achieve TT level in middle </a:t>
            </a:r>
            <a:r>
              <a:rPr lang="en-US" sz="1100" dirty="0" err="1"/>
              <a:t>tertile</a:t>
            </a:r>
            <a:r>
              <a:rPr lang="en-US" sz="1100" dirty="0"/>
              <a:t> of normal reference range</a:t>
            </a:r>
            <a:endParaRPr lang="en-GB" sz="1100" dirty="0"/>
          </a:p>
          <a:p>
            <a:pPr marL="488496" lvl="1" indent="-295850">
              <a:buFont typeface="Arial" panose="020B0604020202020204" pitchFamily="34" charset="0"/>
              <a:buChar char="•"/>
            </a:pPr>
            <a:r>
              <a:rPr lang="en-US" sz="1100" dirty="0"/>
              <a:t>Therapy should not be commenced for 3-6 months after a CV event</a:t>
            </a:r>
            <a:endParaRPr lang="en-GB" sz="1100" dirty="0"/>
          </a:p>
          <a:p>
            <a:pPr marL="488496" lvl="1" indent="-295850">
              <a:buFont typeface="Arial" panose="020B0604020202020204" pitchFamily="34" charset="0"/>
              <a:buChar char="•"/>
            </a:pPr>
            <a:r>
              <a:rPr lang="en-US" sz="1100" dirty="0"/>
              <a:t>Do not prescribe alkylated oral testosterone</a:t>
            </a:r>
            <a:endParaRPr lang="en-GB" sz="1100" dirty="0"/>
          </a:p>
          <a:p>
            <a:pPr marL="488496" lvl="1" indent="-295850">
              <a:buFont typeface="Arial" panose="020B0604020202020204" pitchFamily="34" charset="0"/>
              <a:buChar char="•"/>
            </a:pPr>
            <a:r>
              <a:rPr lang="en-US" sz="1100" dirty="0"/>
              <a:t>Commercially manufactured T products should be prescribed in preference to compounded T, wherever possible</a:t>
            </a:r>
            <a:endParaRPr lang="en-GB" sz="1100" dirty="0"/>
          </a:p>
          <a:p>
            <a:r>
              <a:rPr lang="en-GB" sz="1100" dirty="0"/>
              <a:t> </a:t>
            </a:r>
          </a:p>
          <a:p>
            <a:r>
              <a:rPr lang="en-US" sz="1100" dirty="0"/>
              <a:t>Follow-up:</a:t>
            </a:r>
            <a:endParaRPr lang="en-GB" sz="1100" dirty="0"/>
          </a:p>
          <a:p>
            <a:pPr marL="488496" lvl="1" indent="-295850">
              <a:buFont typeface="Arial" panose="020B0604020202020204" pitchFamily="34" charset="0"/>
              <a:buChar char="•"/>
            </a:pPr>
            <a:r>
              <a:rPr lang="en-US" sz="1100" dirty="0"/>
              <a:t>Measure initial follow-up TT level after an appropriate interval to ensure target T levels achieved</a:t>
            </a:r>
            <a:endParaRPr lang="en-GB" sz="1100" dirty="0"/>
          </a:p>
          <a:p>
            <a:pPr marL="488496" lvl="1" indent="-295850">
              <a:buFont typeface="Arial" panose="020B0604020202020204" pitchFamily="34" charset="0"/>
              <a:buChar char="•"/>
            </a:pPr>
            <a:r>
              <a:rPr lang="en-US" sz="1100" dirty="0"/>
              <a:t>Discuss cessation of therapy 3-6 months after commencement of treatment in patients experiencing </a:t>
            </a:r>
            <a:r>
              <a:rPr lang="en-US" sz="1100" dirty="0" err="1"/>
              <a:t>normalisation</a:t>
            </a:r>
            <a:r>
              <a:rPr lang="en-US" sz="1100" dirty="0"/>
              <a:t> of TT levels but failing to achieve symptom/sign improvement</a:t>
            </a:r>
            <a:endParaRPr lang="en-GB" sz="11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4338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9794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8225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EF4668-9CDE-B342-B878-AF089360864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1751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1F4DC-DE03-428B-A6B8-D099DE2AC6B9}"/>
              </a:ext>
            </a:extLst>
          </p:cNvPr>
          <p:cNvSpPr>
            <a:spLocks noGrp="1"/>
          </p:cNvSpPr>
          <p:nvPr>
            <p:ph type="ctrTitle" hasCustomPrompt="1"/>
          </p:nvPr>
        </p:nvSpPr>
        <p:spPr>
          <a:xfrm>
            <a:off x="670956" y="457200"/>
            <a:ext cx="10474037" cy="1960050"/>
          </a:xfrm>
        </p:spPr>
        <p:txBody>
          <a:bodyPr anchor="b"/>
          <a:lstStyle>
            <a:lvl1pPr algn="l">
              <a:defRPr sz="4800"/>
            </a:lvl1pPr>
          </a:lstStyle>
          <a:p>
            <a:r>
              <a:rPr lang="en-US" dirty="0"/>
              <a:t>HERE IS THE MAIN TITLE</a:t>
            </a:r>
            <a:endParaRPr lang="en-GB" dirty="0"/>
          </a:p>
        </p:txBody>
      </p:sp>
      <p:sp>
        <p:nvSpPr>
          <p:cNvPr id="3" name="Subtitle 2">
            <a:extLst>
              <a:ext uri="{FF2B5EF4-FFF2-40B4-BE49-F238E27FC236}">
                <a16:creationId xmlns:a16="http://schemas.microsoft.com/office/drawing/2014/main" id="{C64935D9-ED78-4CDD-BA44-DB51FE9C22E4}"/>
              </a:ext>
            </a:extLst>
          </p:cNvPr>
          <p:cNvSpPr>
            <a:spLocks noGrp="1"/>
          </p:cNvSpPr>
          <p:nvPr>
            <p:ph type="subTitle" idx="1"/>
          </p:nvPr>
        </p:nvSpPr>
        <p:spPr>
          <a:xfrm>
            <a:off x="706581" y="2601119"/>
            <a:ext cx="8473045" cy="2481520"/>
          </a:xfrm>
        </p:spPr>
        <p:txBody>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37310BBD-AEFC-4104-A139-A21286FF97A9}"/>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5" name="Footer Placeholder 4">
            <a:extLst>
              <a:ext uri="{FF2B5EF4-FFF2-40B4-BE49-F238E27FC236}">
                <a16:creationId xmlns:a16="http://schemas.microsoft.com/office/drawing/2014/main" id="{BF8AB2A1-A7A6-4581-BB46-7DE3C97F7D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E9B314-D687-47AA-957E-11B89CAB37B1}"/>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4282205873"/>
      </p:ext>
    </p:extLst>
  </p:cSld>
  <p:clrMapOvr>
    <a:masterClrMapping/>
  </p:clrMapOvr>
  <p:extLst>
    <p:ext uri="{DCECCB84-F9BA-43D5-87BE-67443E8EF086}">
      <p15:sldGuideLst xmlns:p15="http://schemas.microsoft.com/office/powerpoint/2012/main">
        <p15:guide id="1" orient="horz" pos="2160">
          <p15:clr>
            <a:srgbClr val="FBAE40"/>
          </p15:clr>
        </p15:guide>
        <p15:guide id="2" pos="234">
          <p15:clr>
            <a:srgbClr val="FBAE40"/>
          </p15:clr>
        </p15:guide>
        <p15:guide id="3" pos="7106">
          <p15:clr>
            <a:srgbClr val="FBAE40"/>
          </p15:clr>
        </p15:guide>
        <p15:guide id="4" orient="horz" pos="187">
          <p15:clr>
            <a:srgbClr val="FBAE40"/>
          </p15:clr>
        </p15:guide>
        <p15:guide id="5" orient="horz" pos="4247">
          <p15:clr>
            <a:srgbClr val="FBAE40"/>
          </p15:clr>
        </p15:guide>
        <p15:guide id="6" pos="1005">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A3F3C-72B0-4542-8401-A719D3F3BF41}"/>
              </a:ext>
            </a:extLst>
          </p:cNvPr>
          <p:cNvSpPr>
            <a:spLocks noGrp="1"/>
          </p:cNvSpPr>
          <p:nvPr>
            <p:ph type="title" hasCustomPrompt="1"/>
          </p:nvPr>
        </p:nvSpPr>
        <p:spPr/>
        <p:txBody>
          <a:bodyPr/>
          <a:lstStyle>
            <a:lvl1pPr>
              <a:defRPr sz="3600"/>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59EA80C7-1B9A-4454-80C3-6D83A051FB14}"/>
              </a:ext>
            </a:extLst>
          </p:cNvPr>
          <p:cNvSpPr>
            <a:spLocks noGrp="1"/>
          </p:cNvSpPr>
          <p:nvPr>
            <p:ph type="body" orient="vert" idx="1"/>
          </p:nvPr>
        </p:nvSpPr>
        <p:spPr>
          <a:xfrm>
            <a:off x="1595437" y="1813750"/>
            <a:ext cx="9793287" cy="396359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95A4362-C09C-4C17-B12F-EBEE6E91148B}"/>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5" name="Footer Placeholder 4">
            <a:extLst>
              <a:ext uri="{FF2B5EF4-FFF2-40B4-BE49-F238E27FC236}">
                <a16:creationId xmlns:a16="http://schemas.microsoft.com/office/drawing/2014/main" id="{48EA6B0E-33BE-4305-B447-D03F4A203A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A487E8-9DC1-4516-A8D6-5F9948381829}"/>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85864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E2248D-9E44-4D54-AB28-48CE9512DF6F}"/>
              </a:ext>
            </a:extLst>
          </p:cNvPr>
          <p:cNvSpPr>
            <a:spLocks noGrp="1"/>
          </p:cNvSpPr>
          <p:nvPr>
            <p:ph type="title" orient="vert" hasCustomPrompt="1"/>
          </p:nvPr>
        </p:nvSpPr>
        <p:spPr>
          <a:xfrm>
            <a:off x="8724900" y="365125"/>
            <a:ext cx="2628900" cy="5430033"/>
          </a:xfrm>
        </p:spPr>
        <p:txBody>
          <a:bodyPr vert="eaVert"/>
          <a:lstStyle>
            <a:lvl1pPr>
              <a:defRPr sz="3600"/>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3B64EB79-FC22-4D6A-B30B-8BBB87ADE3EC}"/>
              </a:ext>
            </a:extLst>
          </p:cNvPr>
          <p:cNvSpPr>
            <a:spLocks noGrp="1"/>
          </p:cNvSpPr>
          <p:nvPr>
            <p:ph type="body" orient="vert" idx="1"/>
          </p:nvPr>
        </p:nvSpPr>
        <p:spPr>
          <a:xfrm>
            <a:off x="838200" y="365125"/>
            <a:ext cx="7734300" cy="543003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B97EF15F-7695-422E-8136-2E3719E38EFF}"/>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5" name="Footer Placeholder 4">
            <a:extLst>
              <a:ext uri="{FF2B5EF4-FFF2-40B4-BE49-F238E27FC236}">
                <a16:creationId xmlns:a16="http://schemas.microsoft.com/office/drawing/2014/main" id="{5F31E0BD-0534-4C88-A8C0-9D98EC96F0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5EB4F-35B8-436F-953B-1FE1CB1A3B5F}"/>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357728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 1 slid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solidFill>
                  <a:schemeClr val="tx2"/>
                </a:solidFill>
              </a:defRPr>
            </a:lvl1pPr>
          </a:lstStyle>
          <a:p>
            <a:r>
              <a:rPr lang="en-US" dirty="0"/>
              <a:t>Click to edit 1-line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6894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 1 slide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000">
                <a:solidFill>
                  <a:schemeClr val="tx2"/>
                </a:solidFill>
              </a:defRPr>
            </a:lvl1pPr>
          </a:lstStyle>
          <a:p>
            <a:r>
              <a:rPr lang="en-US" dirty="0"/>
              <a:t>Click to edit 1-line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a:extLst>
              <a:ext uri="{FF2B5EF4-FFF2-40B4-BE49-F238E27FC236}">
                <a16:creationId xmlns:a16="http://schemas.microsoft.com/office/drawing/2014/main" id="{3094C8B9-0262-482A-9539-E34D21D75997}"/>
              </a:ext>
            </a:extLst>
          </p:cNvPr>
          <p:cNvSpPr>
            <a:spLocks noGrp="1"/>
          </p:cNvSpPr>
          <p:nvPr>
            <p:ph type="body" sz="quarter" idx="11" hasCustomPrompt="1"/>
          </p:nvPr>
        </p:nvSpPr>
        <p:spPr>
          <a:xfrm>
            <a:off x="0" y="5966179"/>
            <a:ext cx="12192000" cy="232115"/>
          </a:xfrm>
        </p:spPr>
        <p:txBody>
          <a:bodyPr anchor="b" anchorCtr="0">
            <a:spAutoFit/>
          </a:bodyPr>
          <a:lstStyle>
            <a:lvl1pPr marL="0" indent="0">
              <a:buFontTx/>
              <a:buNone/>
              <a:defRPr sz="1000"/>
            </a:lvl1pPr>
            <a:lvl2pPr marL="457200"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a:t>Reference</a:t>
            </a:r>
            <a:endParaRPr lang="en-GB" dirty="0"/>
          </a:p>
        </p:txBody>
      </p:sp>
    </p:spTree>
    <p:extLst>
      <p:ext uri="{BB962C8B-B14F-4D97-AF65-F5344CB8AC3E}">
        <p14:creationId xmlns:p14="http://schemas.microsoft.com/office/powerpoint/2010/main" val="2732227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57E3E-461D-448D-BC3C-443911F7B654}"/>
              </a:ext>
            </a:extLst>
          </p:cNvPr>
          <p:cNvSpPr>
            <a:spLocks noGrp="1"/>
          </p:cNvSpPr>
          <p:nvPr>
            <p:ph type="title" hasCustomPrompt="1"/>
          </p:nvPr>
        </p:nvSpPr>
        <p:spPr>
          <a:xfrm>
            <a:off x="694708" y="483651"/>
            <a:ext cx="10652454" cy="1774104"/>
          </a:xfrm>
        </p:spPr>
        <p:txBody>
          <a:bodyPr/>
          <a:lstStyle>
            <a:lvl1pPr>
              <a:defRPr sz="36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AD39C72-89A7-4E43-B23E-1E4F002FE5B3}"/>
              </a:ext>
            </a:extLst>
          </p:cNvPr>
          <p:cNvSpPr>
            <a:spLocks noGrp="1"/>
          </p:cNvSpPr>
          <p:nvPr>
            <p:ph idx="1"/>
          </p:nvPr>
        </p:nvSpPr>
        <p:spPr>
          <a:xfrm>
            <a:off x="688767" y="2612570"/>
            <a:ext cx="10617529" cy="3141025"/>
          </a:xfrm>
        </p:spPr>
        <p:txBody>
          <a:bodyPr/>
          <a:lstStyle>
            <a:lvl1pPr>
              <a:buClr>
                <a:schemeClr val="tx1"/>
              </a:buClr>
              <a:buFont typeface="Wingdings" panose="05000000000000000000" pitchFamily="2" charset="2"/>
              <a:buChar char="§"/>
              <a:defRPr sz="2400"/>
            </a:lvl1pPr>
            <a:lvl2pPr>
              <a:buClr>
                <a:schemeClr val="tx1"/>
              </a:buClr>
              <a:buFont typeface="Wingdings" panose="05000000000000000000" pitchFamily="2" charset="2"/>
              <a:buChar char="§"/>
              <a:defRPr sz="2000"/>
            </a:lvl2pPr>
            <a:lvl3pPr>
              <a:buClr>
                <a:schemeClr val="tx1"/>
              </a:buClr>
              <a:buFont typeface="Wingdings" panose="05000000000000000000" pitchFamily="2" charset="2"/>
              <a:buChar char="§"/>
              <a:defRPr sz="1800"/>
            </a:lvl3pPr>
            <a:lvl4pPr>
              <a:buClr>
                <a:schemeClr val="tx1"/>
              </a:buClr>
              <a:buFont typeface="Wingdings" panose="05000000000000000000" pitchFamily="2" charset="2"/>
              <a:buChar char="§"/>
              <a:defRPr sz="1600"/>
            </a:lvl4pPr>
            <a:lvl5pPr>
              <a:buClr>
                <a:schemeClr val="tx1"/>
              </a:buClr>
              <a:buFont typeface="Wingdings" panose="05000000000000000000" pitchFamily="2" charset="2"/>
              <a:buChar cha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EE4DDDE-EFC3-46D0-8447-311BF249F18D}"/>
              </a:ext>
            </a:extLst>
          </p:cNvPr>
          <p:cNvSpPr>
            <a:spLocks noGrp="1"/>
          </p:cNvSpPr>
          <p:nvPr>
            <p:ph type="dt" sz="half" idx="10"/>
          </p:nvPr>
        </p:nvSpPr>
        <p:spPr/>
        <p:txBody>
          <a:bodyPr/>
          <a:lstStyle>
            <a:lvl1pPr>
              <a:defRPr>
                <a:solidFill>
                  <a:schemeClr val="tx1">
                    <a:lumMod val="20000"/>
                    <a:lumOff val="80000"/>
                  </a:schemeClr>
                </a:solidFill>
              </a:defRPr>
            </a:lvl1pPr>
          </a:lstStyle>
          <a:p>
            <a:fld id="{E7B736C5-0A92-4502-AA74-B995BDCF208A}" type="datetimeFigureOut">
              <a:rPr lang="en-GB" smtClean="0"/>
              <a:pPr/>
              <a:t>14/03/2021</a:t>
            </a:fld>
            <a:endParaRPr lang="en-GB" dirty="0"/>
          </a:p>
        </p:txBody>
      </p:sp>
      <p:sp>
        <p:nvSpPr>
          <p:cNvPr id="5" name="Footer Placeholder 4">
            <a:extLst>
              <a:ext uri="{FF2B5EF4-FFF2-40B4-BE49-F238E27FC236}">
                <a16:creationId xmlns:a16="http://schemas.microsoft.com/office/drawing/2014/main" id="{DE061B96-1EB1-4186-AC99-9CE56E80D81B}"/>
              </a:ext>
            </a:extLst>
          </p:cNvPr>
          <p:cNvSpPr>
            <a:spLocks noGrp="1"/>
          </p:cNvSpPr>
          <p:nvPr>
            <p:ph type="ftr" sz="quarter" idx="11"/>
          </p:nvPr>
        </p:nvSpPr>
        <p:spPr/>
        <p:txBody>
          <a:bodyPr/>
          <a:lstStyle>
            <a:lvl1pPr>
              <a:defRPr>
                <a:solidFill>
                  <a:schemeClr val="tx1">
                    <a:lumMod val="20000"/>
                    <a:lumOff val="80000"/>
                  </a:schemeClr>
                </a:solidFill>
              </a:defRPr>
            </a:lvl1pPr>
          </a:lstStyle>
          <a:p>
            <a:endParaRPr lang="en-GB" dirty="0">
              <a:solidFill>
                <a:schemeClr val="tx1">
                  <a:lumMod val="20000"/>
                  <a:lumOff val="80000"/>
                </a:schemeClr>
              </a:solidFill>
            </a:endParaRPr>
          </a:p>
        </p:txBody>
      </p:sp>
      <p:sp>
        <p:nvSpPr>
          <p:cNvPr id="6" name="Slide Number Placeholder 5">
            <a:extLst>
              <a:ext uri="{FF2B5EF4-FFF2-40B4-BE49-F238E27FC236}">
                <a16:creationId xmlns:a16="http://schemas.microsoft.com/office/drawing/2014/main" id="{5C9DBE08-DC3D-4503-9D13-C5B2020B13D9}"/>
              </a:ext>
            </a:extLst>
          </p:cNvPr>
          <p:cNvSpPr>
            <a:spLocks noGrp="1"/>
          </p:cNvSpPr>
          <p:nvPr>
            <p:ph type="sldNum" sz="quarter" idx="12"/>
          </p:nvPr>
        </p:nvSpPr>
        <p:spPr/>
        <p:txBody>
          <a:bodyPr/>
          <a:lstStyle>
            <a:lvl1pPr>
              <a:defRPr>
                <a:solidFill>
                  <a:schemeClr val="tx1">
                    <a:lumMod val="20000"/>
                    <a:lumOff val="80000"/>
                  </a:schemeClr>
                </a:solidFill>
              </a:defRPr>
            </a:lvl1pPr>
          </a:lstStyle>
          <a:p>
            <a:fld id="{24443D20-B41A-4E7F-B431-D4A85DE2CB5E}" type="slidenum">
              <a:rPr lang="en-GB" smtClean="0"/>
              <a:pPr/>
              <a:t>‹#›</a:t>
            </a:fld>
            <a:endParaRPr lang="en-GB" dirty="0">
              <a:solidFill>
                <a:schemeClr val="tx1">
                  <a:lumMod val="20000"/>
                  <a:lumOff val="80000"/>
                </a:schemeClr>
              </a:solidFill>
            </a:endParaRPr>
          </a:p>
        </p:txBody>
      </p:sp>
    </p:spTree>
    <p:extLst>
      <p:ext uri="{BB962C8B-B14F-4D97-AF65-F5344CB8AC3E}">
        <p14:creationId xmlns:p14="http://schemas.microsoft.com/office/powerpoint/2010/main" val="379550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09D69-5867-4F94-B7CC-C5D5DE9EA867}"/>
              </a:ext>
            </a:extLst>
          </p:cNvPr>
          <p:cNvSpPr>
            <a:spLocks noGrp="1"/>
          </p:cNvSpPr>
          <p:nvPr>
            <p:ph type="title" hasCustomPrompt="1"/>
          </p:nvPr>
        </p:nvSpPr>
        <p:spPr>
          <a:xfrm>
            <a:off x="701213" y="1709738"/>
            <a:ext cx="10640007" cy="2852737"/>
          </a:xfrm>
        </p:spPr>
        <p:txBody>
          <a:bodyPr anchor="b"/>
          <a:lstStyle>
            <a:lvl1pPr>
              <a:defRPr sz="36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5423864-DFF3-4FD3-B035-8111D2A02C04}"/>
              </a:ext>
            </a:extLst>
          </p:cNvPr>
          <p:cNvSpPr>
            <a:spLocks noGrp="1"/>
          </p:cNvSpPr>
          <p:nvPr>
            <p:ph type="body" idx="1"/>
          </p:nvPr>
        </p:nvSpPr>
        <p:spPr>
          <a:xfrm>
            <a:off x="707152" y="4589463"/>
            <a:ext cx="10640007" cy="1045379"/>
          </a:xfrm>
        </p:spPr>
        <p:txBody>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644B5D1-BA80-473B-99D2-40AC1A142664}"/>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5" name="Footer Placeholder 4">
            <a:extLst>
              <a:ext uri="{FF2B5EF4-FFF2-40B4-BE49-F238E27FC236}">
                <a16:creationId xmlns:a16="http://schemas.microsoft.com/office/drawing/2014/main" id="{7748CC5B-AFC8-48CF-B0F4-FDB5D36F6A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ECAC44-1422-465F-A1E2-44EEC09C3B5F}"/>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39306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81708-F5FF-48FA-B940-8B639C81ADD5}"/>
              </a:ext>
            </a:extLst>
          </p:cNvPr>
          <p:cNvSpPr>
            <a:spLocks noGrp="1"/>
          </p:cNvSpPr>
          <p:nvPr>
            <p:ph type="title" hasCustomPrompt="1"/>
          </p:nvPr>
        </p:nvSpPr>
        <p:spPr>
          <a:xfrm>
            <a:off x="706579" y="365125"/>
            <a:ext cx="10682146" cy="1325563"/>
          </a:xfrm>
        </p:spPr>
        <p:txBody>
          <a:bodyPr/>
          <a:lstStyle>
            <a:lvl1pPr>
              <a:defRPr sz="36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6662EE47-83AE-48BB-9C5F-9BB0C40C9811}"/>
              </a:ext>
            </a:extLst>
          </p:cNvPr>
          <p:cNvSpPr>
            <a:spLocks noGrp="1"/>
          </p:cNvSpPr>
          <p:nvPr>
            <p:ph sz="half" idx="1"/>
          </p:nvPr>
        </p:nvSpPr>
        <p:spPr>
          <a:xfrm>
            <a:off x="694703" y="1825625"/>
            <a:ext cx="5146958" cy="3868593"/>
          </a:xfrm>
        </p:spPr>
        <p:txBody>
          <a:bodyPr/>
          <a:lstStyle>
            <a:lvl1pPr>
              <a:buClr>
                <a:schemeClr val="tx1"/>
              </a:buClr>
              <a:buFont typeface="Wingdings" panose="05000000000000000000" pitchFamily="2" charset="2"/>
              <a:buChar char="§"/>
              <a:defRPr/>
            </a:lvl1pPr>
            <a:lvl2pPr>
              <a:buClr>
                <a:schemeClr val="tx1"/>
              </a:buClr>
              <a:buFont typeface="Wingdings" panose="05000000000000000000" pitchFamily="2" charset="2"/>
              <a:buChar char="§"/>
              <a:defRPr/>
            </a:lvl2pPr>
            <a:lvl3pPr>
              <a:buClr>
                <a:schemeClr val="tx1"/>
              </a:buClr>
              <a:buFont typeface="Wingdings" panose="05000000000000000000" pitchFamily="2" charset="2"/>
              <a:buChar char="§"/>
              <a:defRPr/>
            </a:lvl3pPr>
            <a:lvl4pPr>
              <a:buClr>
                <a:schemeClr val="tx1"/>
              </a:buClr>
              <a:buFont typeface="Wingdings" panose="05000000000000000000" pitchFamily="2" charset="2"/>
              <a:buChar char="§"/>
              <a:defRPr/>
            </a:lvl4pPr>
            <a:lvl5pPr>
              <a:buClr>
                <a:schemeClr val="tx1"/>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13F0DFCC-45EB-4AA4-B615-6006019834E2}"/>
              </a:ext>
            </a:extLst>
          </p:cNvPr>
          <p:cNvSpPr>
            <a:spLocks noGrp="1"/>
          </p:cNvSpPr>
          <p:nvPr>
            <p:ph sz="half" idx="2"/>
          </p:nvPr>
        </p:nvSpPr>
        <p:spPr>
          <a:xfrm>
            <a:off x="6205993" y="1825625"/>
            <a:ext cx="5182732" cy="3868593"/>
          </a:xfrm>
        </p:spPr>
        <p:txBody>
          <a:bodyPr/>
          <a:lstStyle>
            <a:lvl1pPr>
              <a:buClr>
                <a:schemeClr val="tx1"/>
              </a:buClr>
              <a:buFont typeface="Wingdings" panose="05000000000000000000" pitchFamily="2" charset="2"/>
              <a:buChar char="§"/>
              <a:defRPr/>
            </a:lvl1pPr>
            <a:lvl2pPr>
              <a:buClr>
                <a:schemeClr val="tx1"/>
              </a:buClr>
              <a:buFont typeface="Wingdings" panose="05000000000000000000" pitchFamily="2" charset="2"/>
              <a:buChar char="§"/>
              <a:defRPr/>
            </a:lvl2pPr>
            <a:lvl3pPr>
              <a:buClr>
                <a:schemeClr val="tx1"/>
              </a:buClr>
              <a:buFont typeface="Wingdings" panose="05000000000000000000" pitchFamily="2" charset="2"/>
              <a:buChar char="§"/>
              <a:defRPr/>
            </a:lvl3pPr>
            <a:lvl4pPr>
              <a:buClr>
                <a:schemeClr val="tx1"/>
              </a:buClr>
              <a:buFont typeface="Wingdings" panose="05000000000000000000" pitchFamily="2" charset="2"/>
              <a:buChar char="§"/>
              <a:defRPr/>
            </a:lvl4pPr>
            <a:lvl5pPr>
              <a:buClr>
                <a:schemeClr val="tx1"/>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232E0965-C859-4EB6-89D3-7FD9C1057807}"/>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6" name="Footer Placeholder 5">
            <a:extLst>
              <a:ext uri="{FF2B5EF4-FFF2-40B4-BE49-F238E27FC236}">
                <a16:creationId xmlns:a16="http://schemas.microsoft.com/office/drawing/2014/main" id="{30D12ECF-E291-41D6-AD1D-AAA71CA683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BCD248-3503-42B9-A86F-91923AF1607A}"/>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53482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24EF-528E-46A0-BF0D-6CA6E99996D1}"/>
              </a:ext>
            </a:extLst>
          </p:cNvPr>
          <p:cNvSpPr>
            <a:spLocks noGrp="1"/>
          </p:cNvSpPr>
          <p:nvPr>
            <p:ph type="title" hasCustomPrompt="1"/>
          </p:nvPr>
        </p:nvSpPr>
        <p:spPr>
          <a:xfrm>
            <a:off x="703226" y="365125"/>
            <a:ext cx="10515600" cy="1325563"/>
          </a:xfrm>
        </p:spPr>
        <p:txBody>
          <a:bodyPr/>
          <a:lstStyle>
            <a:lvl1pPr>
              <a:defRPr sz="36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E204860-339B-4335-A0A5-39EC4A9C927C}"/>
              </a:ext>
            </a:extLst>
          </p:cNvPr>
          <p:cNvSpPr>
            <a:spLocks noGrp="1"/>
          </p:cNvSpPr>
          <p:nvPr>
            <p:ph type="body" idx="1" hasCustomPrompt="1"/>
          </p:nvPr>
        </p:nvSpPr>
        <p:spPr>
          <a:xfrm>
            <a:off x="703220" y="1690688"/>
            <a:ext cx="5115689" cy="791234"/>
          </a:xfrm>
        </p:spPr>
        <p:txBody>
          <a:bodyPr anchor="b">
            <a:normAutofit/>
          </a:bodyPr>
          <a:lstStyle>
            <a:lvl1pPr marL="0" indent="0">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346196D-4EAC-45DF-8CCF-F084BEE22347}"/>
              </a:ext>
            </a:extLst>
          </p:cNvPr>
          <p:cNvSpPr>
            <a:spLocks noGrp="1"/>
          </p:cNvSpPr>
          <p:nvPr>
            <p:ph sz="half" idx="2"/>
          </p:nvPr>
        </p:nvSpPr>
        <p:spPr>
          <a:xfrm>
            <a:off x="701629" y="2505075"/>
            <a:ext cx="5115689" cy="32900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1E1857B0-6DA1-4E2B-A5D7-75DC5DEFD046}"/>
              </a:ext>
            </a:extLst>
          </p:cNvPr>
          <p:cNvSpPr>
            <a:spLocks noGrp="1"/>
          </p:cNvSpPr>
          <p:nvPr>
            <p:ph type="body" sz="quarter" idx="3" hasCustomPrompt="1"/>
          </p:nvPr>
        </p:nvSpPr>
        <p:spPr>
          <a:xfrm>
            <a:off x="6234540" y="1687101"/>
            <a:ext cx="4984286" cy="733041"/>
          </a:xfrm>
        </p:spPr>
        <p:txBody>
          <a:bodyPr anchor="b"/>
          <a:lstStyle>
            <a:lvl1pPr marL="0" indent="0">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608117D5-3F7B-4181-90B3-28944E4516DE}"/>
              </a:ext>
            </a:extLst>
          </p:cNvPr>
          <p:cNvSpPr>
            <a:spLocks noGrp="1"/>
          </p:cNvSpPr>
          <p:nvPr>
            <p:ph sz="quarter" idx="4"/>
          </p:nvPr>
        </p:nvSpPr>
        <p:spPr>
          <a:xfrm>
            <a:off x="6240480" y="2516951"/>
            <a:ext cx="4978282" cy="32782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A035A0-9E61-4FBF-83CB-DE2F14351C9F}"/>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8" name="Footer Placeholder 7">
            <a:extLst>
              <a:ext uri="{FF2B5EF4-FFF2-40B4-BE49-F238E27FC236}">
                <a16:creationId xmlns:a16="http://schemas.microsoft.com/office/drawing/2014/main" id="{A90C0A21-114E-469B-BAF9-B45ECAB82BC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2A90647-2E4D-4A1E-9B9F-292488369537}"/>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96332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0E4A-D5DA-4C4B-B8BE-9DDA91B3529E}"/>
              </a:ext>
            </a:extLst>
          </p:cNvPr>
          <p:cNvSpPr>
            <a:spLocks noGrp="1"/>
          </p:cNvSpPr>
          <p:nvPr>
            <p:ph type="title" hasCustomPrompt="1"/>
          </p:nvPr>
        </p:nvSpPr>
        <p:spPr/>
        <p:txBody>
          <a:bodyPr/>
          <a:lstStyle>
            <a:lvl1pPr>
              <a:defRPr sz="3600"/>
            </a:lvl1p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777FD586-4B54-4C10-89D5-E4D9BD6A0AD8}"/>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4" name="Footer Placeholder 3">
            <a:extLst>
              <a:ext uri="{FF2B5EF4-FFF2-40B4-BE49-F238E27FC236}">
                <a16:creationId xmlns:a16="http://schemas.microsoft.com/office/drawing/2014/main" id="{701D6CCB-E602-48D4-AF04-1CBCA403581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68710B-6D14-4617-AD4E-48509171E1DD}"/>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6225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F89FF-03DB-4633-84D0-08FBDD5A2F9F}"/>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3" name="Footer Placeholder 2">
            <a:extLst>
              <a:ext uri="{FF2B5EF4-FFF2-40B4-BE49-F238E27FC236}">
                <a16:creationId xmlns:a16="http://schemas.microsoft.com/office/drawing/2014/main" id="{A7FE62DE-D883-4164-86CD-4E3CEA5C66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A1CC548-CD17-49A7-913D-0D8C045CEDB5}"/>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145671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76D22-5159-49E3-BB7F-52F868160056}"/>
              </a:ext>
            </a:extLst>
          </p:cNvPr>
          <p:cNvSpPr>
            <a:spLocks noGrp="1"/>
          </p:cNvSpPr>
          <p:nvPr>
            <p:ph type="title" hasCustomPrompt="1"/>
          </p:nvPr>
        </p:nvSpPr>
        <p:spPr>
          <a:xfrm>
            <a:off x="709157" y="457200"/>
            <a:ext cx="4114800" cy="1600200"/>
          </a:xfrm>
        </p:spPr>
        <p:txBody>
          <a:bodyPr anchor="b"/>
          <a:lstStyle>
            <a:lvl1pPr>
              <a:defRPr sz="28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A7C6D47-356F-44E5-8080-0113B776CD43}"/>
              </a:ext>
            </a:extLst>
          </p:cNvPr>
          <p:cNvSpPr>
            <a:spLocks noGrp="1"/>
          </p:cNvSpPr>
          <p:nvPr>
            <p:ph idx="1"/>
          </p:nvPr>
        </p:nvSpPr>
        <p:spPr>
          <a:xfrm>
            <a:off x="5183188" y="1276597"/>
            <a:ext cx="6172200" cy="4453247"/>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76ACAD40-8C40-4217-8ACC-A274E474F51C}"/>
              </a:ext>
            </a:extLst>
          </p:cNvPr>
          <p:cNvSpPr>
            <a:spLocks noGrp="1"/>
          </p:cNvSpPr>
          <p:nvPr>
            <p:ph type="body" sz="half" idx="2"/>
          </p:nvPr>
        </p:nvSpPr>
        <p:spPr>
          <a:xfrm>
            <a:off x="703223" y="2057400"/>
            <a:ext cx="4114800" cy="36724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A774C5-3E17-4B09-9890-8D828AF267DE}"/>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6" name="Footer Placeholder 5">
            <a:extLst>
              <a:ext uri="{FF2B5EF4-FFF2-40B4-BE49-F238E27FC236}">
                <a16:creationId xmlns:a16="http://schemas.microsoft.com/office/drawing/2014/main" id="{02138872-F0D3-4D9B-A29D-2E63240AC6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D469C9-220D-4F45-B812-5201BDA43341}"/>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959470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2670-8927-44BD-A2FE-2BA7E37A3333}"/>
              </a:ext>
            </a:extLst>
          </p:cNvPr>
          <p:cNvSpPr>
            <a:spLocks noGrp="1"/>
          </p:cNvSpPr>
          <p:nvPr>
            <p:ph type="title" hasCustomPrompt="1"/>
          </p:nvPr>
        </p:nvSpPr>
        <p:spPr>
          <a:xfrm>
            <a:off x="697282" y="457200"/>
            <a:ext cx="3932237" cy="1549262"/>
          </a:xfrm>
        </p:spPr>
        <p:txBody>
          <a:bodyPr anchor="b"/>
          <a:lstStyle>
            <a:lvl1pPr>
              <a:defRPr sz="28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DF2F50D4-D809-48FF-8949-7B800C3A4AE3}"/>
              </a:ext>
            </a:extLst>
          </p:cNvPr>
          <p:cNvSpPr>
            <a:spLocks noGrp="1"/>
          </p:cNvSpPr>
          <p:nvPr>
            <p:ph type="pic" idx="1"/>
          </p:nvPr>
        </p:nvSpPr>
        <p:spPr>
          <a:xfrm>
            <a:off x="5183188" y="987426"/>
            <a:ext cx="6172200" cy="47602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8753EC-9A03-46E4-8CB3-5AC09D9695E0}"/>
              </a:ext>
            </a:extLst>
          </p:cNvPr>
          <p:cNvSpPr>
            <a:spLocks noGrp="1"/>
          </p:cNvSpPr>
          <p:nvPr>
            <p:ph type="body" sz="half" idx="2"/>
          </p:nvPr>
        </p:nvSpPr>
        <p:spPr>
          <a:xfrm>
            <a:off x="697282" y="2057400"/>
            <a:ext cx="3932237" cy="369025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E853C9-3EFB-41BB-ABA2-1F7831FA8D11}"/>
              </a:ext>
            </a:extLst>
          </p:cNvPr>
          <p:cNvSpPr>
            <a:spLocks noGrp="1"/>
          </p:cNvSpPr>
          <p:nvPr>
            <p:ph type="dt" sz="half" idx="10"/>
          </p:nvPr>
        </p:nvSpPr>
        <p:spPr/>
        <p:txBody>
          <a:bodyPr/>
          <a:lstStyle/>
          <a:p>
            <a:fld id="{E7B736C5-0A92-4502-AA74-B995BDCF208A}" type="datetimeFigureOut">
              <a:rPr lang="en-GB" smtClean="0"/>
              <a:t>14/03/2021</a:t>
            </a:fld>
            <a:endParaRPr lang="en-GB"/>
          </a:p>
        </p:txBody>
      </p:sp>
      <p:sp>
        <p:nvSpPr>
          <p:cNvPr id="6" name="Footer Placeholder 5">
            <a:extLst>
              <a:ext uri="{FF2B5EF4-FFF2-40B4-BE49-F238E27FC236}">
                <a16:creationId xmlns:a16="http://schemas.microsoft.com/office/drawing/2014/main" id="{0647DE5F-360D-44E3-B2AD-9C0C9E2253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575E9E-46EA-46B7-B5EC-1FAABD06E2AB}"/>
              </a:ext>
            </a:extLst>
          </p:cNvPr>
          <p:cNvSpPr>
            <a:spLocks noGrp="1"/>
          </p:cNvSpPr>
          <p:nvPr>
            <p:ph type="sldNum" sz="quarter" idx="12"/>
          </p:nvPr>
        </p:nvSpPr>
        <p:spPr/>
        <p:txBody>
          <a:bodyPr/>
          <a:lstStyle/>
          <a:p>
            <a:fld id="{24443D20-B41A-4E7F-B431-D4A85DE2CB5E}" type="slidenum">
              <a:rPr lang="en-GB" smtClean="0"/>
              <a:t>‹#›</a:t>
            </a:fld>
            <a:endParaRPr lang="en-GB"/>
          </a:p>
        </p:txBody>
      </p:sp>
    </p:spTree>
    <p:extLst>
      <p:ext uri="{BB962C8B-B14F-4D97-AF65-F5344CB8AC3E}">
        <p14:creationId xmlns:p14="http://schemas.microsoft.com/office/powerpoint/2010/main" val="273312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6D8B279-006E-45AE-9DF4-35CD375C41F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488" y="0"/>
            <a:ext cx="12189023" cy="6858000"/>
          </a:xfrm>
          <a:prstGeom prst="rect">
            <a:avLst/>
          </a:prstGeom>
        </p:spPr>
      </p:pic>
      <p:pic>
        <p:nvPicPr>
          <p:cNvPr id="12" name="Picture 11">
            <a:extLst>
              <a:ext uri="{FF2B5EF4-FFF2-40B4-BE49-F238E27FC236}">
                <a16:creationId xmlns:a16="http://schemas.microsoft.com/office/drawing/2014/main" id="{676482FF-5E57-49AE-9949-EC9D18A552BF}"/>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77413" y="5803980"/>
            <a:ext cx="982312" cy="485699"/>
          </a:xfrm>
          <a:prstGeom prst="rect">
            <a:avLst/>
          </a:prstGeom>
        </p:spPr>
      </p:pic>
      <p:sp>
        <p:nvSpPr>
          <p:cNvPr id="2" name="Title Placeholder 1">
            <a:extLst>
              <a:ext uri="{FF2B5EF4-FFF2-40B4-BE49-F238E27FC236}">
                <a16:creationId xmlns:a16="http://schemas.microsoft.com/office/drawing/2014/main" id="{FDB02495-A369-4DE5-A8E8-FCE65F233CF8}"/>
              </a:ext>
            </a:extLst>
          </p:cNvPr>
          <p:cNvSpPr>
            <a:spLocks noGrp="1"/>
          </p:cNvSpPr>
          <p:nvPr>
            <p:ph type="title"/>
          </p:nvPr>
        </p:nvSpPr>
        <p:spPr>
          <a:xfrm>
            <a:off x="694705" y="365125"/>
            <a:ext cx="10635342"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E4BE7ED-C0A1-4E9D-A00C-6999EAB33095}"/>
              </a:ext>
            </a:extLst>
          </p:cNvPr>
          <p:cNvSpPr>
            <a:spLocks noGrp="1"/>
          </p:cNvSpPr>
          <p:nvPr>
            <p:ph type="body" idx="1"/>
          </p:nvPr>
        </p:nvSpPr>
        <p:spPr>
          <a:xfrm>
            <a:off x="718458" y="1813750"/>
            <a:ext cx="10670268" cy="39902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28E994A6-E6C9-4077-8907-747E4514C333}"/>
              </a:ext>
            </a:extLst>
          </p:cNvPr>
          <p:cNvSpPr>
            <a:spLocks noGrp="1"/>
          </p:cNvSpPr>
          <p:nvPr>
            <p:ph type="dt" sz="half" idx="2"/>
          </p:nvPr>
        </p:nvSpPr>
        <p:spPr>
          <a:xfrm>
            <a:off x="838200" y="6463225"/>
            <a:ext cx="2743200" cy="365125"/>
          </a:xfrm>
          <a:prstGeom prst="rect">
            <a:avLst/>
          </a:prstGeom>
        </p:spPr>
        <p:txBody>
          <a:bodyPr vert="horz" lIns="91440" tIns="45720" rIns="91440" bIns="45720" rtlCol="0" anchor="ctr"/>
          <a:lstStyle>
            <a:lvl1pPr algn="l">
              <a:defRPr sz="1100">
                <a:solidFill>
                  <a:schemeClr val="tx1">
                    <a:lumMod val="20000"/>
                    <a:lumOff val="80000"/>
                  </a:schemeClr>
                </a:solidFill>
              </a:defRPr>
            </a:lvl1pPr>
          </a:lstStyle>
          <a:p>
            <a:fld id="{E7B736C5-0A92-4502-AA74-B995BDCF208A}" type="datetimeFigureOut">
              <a:rPr lang="en-GB" smtClean="0"/>
              <a:pPr/>
              <a:t>14/03/2021</a:t>
            </a:fld>
            <a:endParaRPr lang="en-GB" sz="1100" dirty="0"/>
          </a:p>
        </p:txBody>
      </p:sp>
      <p:sp>
        <p:nvSpPr>
          <p:cNvPr id="5" name="Footer Placeholder 4">
            <a:extLst>
              <a:ext uri="{FF2B5EF4-FFF2-40B4-BE49-F238E27FC236}">
                <a16:creationId xmlns:a16="http://schemas.microsoft.com/office/drawing/2014/main" id="{9A9EEE4E-F268-4348-9641-5AD819CF922F}"/>
              </a:ext>
            </a:extLst>
          </p:cNvPr>
          <p:cNvSpPr>
            <a:spLocks noGrp="1"/>
          </p:cNvSpPr>
          <p:nvPr>
            <p:ph type="ftr" sz="quarter" idx="3"/>
          </p:nvPr>
        </p:nvSpPr>
        <p:spPr>
          <a:xfrm>
            <a:off x="4038600" y="6457289"/>
            <a:ext cx="4114800" cy="365125"/>
          </a:xfrm>
          <a:prstGeom prst="rect">
            <a:avLst/>
          </a:prstGeom>
        </p:spPr>
        <p:txBody>
          <a:bodyPr vert="horz" lIns="91440" tIns="45720" rIns="91440" bIns="45720" rtlCol="0" anchor="ctr"/>
          <a:lstStyle>
            <a:lvl1pPr algn="ctr">
              <a:defRPr sz="1100">
                <a:solidFill>
                  <a:schemeClr val="tx1">
                    <a:lumMod val="20000"/>
                    <a:lumOff val="80000"/>
                  </a:schemeClr>
                </a:solidFill>
              </a:defRPr>
            </a:lvl1pPr>
          </a:lstStyle>
          <a:p>
            <a:endParaRPr lang="en-GB" sz="1100" dirty="0"/>
          </a:p>
        </p:txBody>
      </p:sp>
      <p:sp>
        <p:nvSpPr>
          <p:cNvPr id="6" name="Slide Number Placeholder 5">
            <a:extLst>
              <a:ext uri="{FF2B5EF4-FFF2-40B4-BE49-F238E27FC236}">
                <a16:creationId xmlns:a16="http://schemas.microsoft.com/office/drawing/2014/main" id="{19FF2274-0980-4F9F-8131-07FE6DF6C569}"/>
              </a:ext>
            </a:extLst>
          </p:cNvPr>
          <p:cNvSpPr>
            <a:spLocks noGrp="1"/>
          </p:cNvSpPr>
          <p:nvPr>
            <p:ph type="sldNum" sz="quarter" idx="4"/>
          </p:nvPr>
        </p:nvSpPr>
        <p:spPr>
          <a:xfrm>
            <a:off x="8610600" y="6457288"/>
            <a:ext cx="2743200" cy="365125"/>
          </a:xfrm>
          <a:prstGeom prst="rect">
            <a:avLst/>
          </a:prstGeom>
        </p:spPr>
        <p:txBody>
          <a:bodyPr vert="horz" lIns="91440" tIns="45720" rIns="91440" bIns="45720" rtlCol="0" anchor="ctr"/>
          <a:lstStyle>
            <a:lvl1pPr algn="r">
              <a:defRPr sz="1200">
                <a:solidFill>
                  <a:schemeClr val="tx1">
                    <a:lumMod val="20000"/>
                    <a:lumOff val="80000"/>
                  </a:schemeClr>
                </a:solidFill>
              </a:defRPr>
            </a:lvl1pPr>
          </a:lstStyle>
          <a:p>
            <a:fld id="{24443D20-B41A-4E7F-B431-D4A85DE2CB5E}" type="slidenum">
              <a:rPr lang="en-GB" smtClean="0"/>
              <a:pPr/>
              <a:t>‹#›</a:t>
            </a:fld>
            <a:endParaRPr lang="en-GB" dirty="0">
              <a:solidFill>
                <a:schemeClr val="tx1">
                  <a:lumMod val="20000"/>
                  <a:lumOff val="80000"/>
                </a:schemeClr>
              </a:solidFill>
            </a:endParaRPr>
          </a:p>
        </p:txBody>
      </p:sp>
    </p:spTree>
    <p:extLst>
      <p:ext uri="{BB962C8B-B14F-4D97-AF65-F5344CB8AC3E}">
        <p14:creationId xmlns:p14="http://schemas.microsoft.com/office/powerpoint/2010/main" val="1499901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4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6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4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01">
          <p15:clr>
            <a:srgbClr val="F26B43"/>
          </p15:clr>
        </p15:guide>
        <p15:guide id="2" pos="3817">
          <p15:clr>
            <a:srgbClr val="F26B43"/>
          </p15:clr>
        </p15:guide>
        <p15:guide id="3" orient="horz" pos="187">
          <p15:clr>
            <a:srgbClr val="F26B43"/>
          </p15:clr>
        </p15:guide>
        <p15:guide id="4" pos="234">
          <p15:clr>
            <a:srgbClr val="F26B43"/>
          </p15:clr>
        </p15:guide>
        <p15:guide id="5" pos="7174">
          <p15:clr>
            <a:srgbClr val="F26B43"/>
          </p15:clr>
        </p15:guide>
        <p15:guide id="6" pos="506">
          <p15:clr>
            <a:srgbClr val="F26B43"/>
          </p15:clr>
        </p15:guide>
        <p15:guide id="7" pos="100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1" y="152400"/>
            <a:ext cx="3240405"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88804" y="1073523"/>
            <a:ext cx="11346725" cy="3250121"/>
          </a:xfrm>
          <a:noFill/>
        </p:spPr>
        <p:txBody>
          <a:bodyPr wrap="square">
            <a:spAutoFit/>
          </a:bodyPr>
          <a:lstStyle/>
          <a:p>
            <a:r>
              <a:rPr lang="en-GB" dirty="0"/>
              <a:t>Guideline </a:t>
            </a:r>
            <a:br>
              <a:rPr lang="en-GB" dirty="0"/>
            </a:br>
            <a:r>
              <a:rPr lang="en-GB" dirty="0"/>
              <a:t>Recommendations</a:t>
            </a:r>
            <a:br>
              <a:rPr lang="en-GB" sz="1800" dirty="0"/>
            </a:br>
            <a:br>
              <a:rPr lang="en-GB" sz="1800" dirty="0"/>
            </a:br>
            <a:r>
              <a:rPr lang="en-GB" sz="1800" dirty="0">
                <a:solidFill>
                  <a:schemeClr val="accent5"/>
                </a:solidFill>
              </a:rPr>
              <a:t>1. </a:t>
            </a:r>
            <a:r>
              <a:rPr lang="en-GB" sz="2000" dirty="0">
                <a:solidFill>
                  <a:schemeClr val="accent5"/>
                </a:solidFill>
              </a:rPr>
              <a:t>Guidelines regarding the use of testosterone (T) in testosterone deficiency (TD)</a:t>
            </a:r>
            <a:br>
              <a:rPr lang="en-GB" sz="2000" dirty="0">
                <a:solidFill>
                  <a:schemeClr val="accent5"/>
                </a:solidFill>
              </a:rPr>
            </a:br>
            <a:br>
              <a:rPr lang="en-GB" sz="2000" dirty="0">
                <a:solidFill>
                  <a:schemeClr val="accent5"/>
                </a:solidFill>
              </a:rPr>
            </a:br>
            <a:r>
              <a:rPr lang="en-GB" sz="2000" dirty="0">
                <a:solidFill>
                  <a:schemeClr val="accent5"/>
                </a:solidFill>
              </a:rPr>
              <a:t>2. Guideline recommendations regarding screening certain patient groups for the presence of TD</a:t>
            </a:r>
            <a:br>
              <a:rPr lang="en-GB" sz="5400" dirty="0"/>
            </a:br>
            <a:endParaRPr lang="en-GB" sz="5400" dirty="0"/>
          </a:p>
        </p:txBody>
      </p:sp>
    </p:spTree>
    <p:extLst>
      <p:ext uri="{BB962C8B-B14F-4D97-AF65-F5344CB8AC3E}">
        <p14:creationId xmlns:p14="http://schemas.microsoft.com/office/powerpoint/2010/main" val="3449252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236609"/>
            <a:ext cx="10808208" cy="857250"/>
          </a:xfrm>
        </p:spPr>
        <p:txBody>
          <a:bodyPr>
            <a:noAutofit/>
          </a:bodyPr>
          <a:lstStyle/>
          <a:p>
            <a:pPr algn="ctr"/>
            <a:r>
              <a:rPr lang="en-GB" dirty="0">
                <a:solidFill>
                  <a:srgbClr val="000000"/>
                </a:solidFill>
              </a:rPr>
              <a:t>Endocrine Society Clinical Practice Guidelines 2018 </a:t>
            </a:r>
            <a:r>
              <a:rPr lang="en-US" dirty="0">
                <a:solidFill>
                  <a:srgbClr val="000000"/>
                </a:solidFill>
              </a:rPr>
              <a:t>(4/4)</a:t>
            </a:r>
          </a:p>
        </p:txBody>
      </p:sp>
      <p:sp>
        <p:nvSpPr>
          <p:cNvPr id="14" name="TextBox 13">
            <a:extLst>
              <a:ext uri="{FF2B5EF4-FFF2-40B4-BE49-F238E27FC236}">
                <a16:creationId xmlns:a16="http://schemas.microsoft.com/office/drawing/2014/main" id="{77ADABFA-B415-4BE6-A0B8-B4AB491748AF}"/>
              </a:ext>
            </a:extLst>
          </p:cNvPr>
          <p:cNvSpPr txBox="1"/>
          <p:nvPr/>
        </p:nvSpPr>
        <p:spPr>
          <a:xfrm>
            <a:off x="1443452" y="6064348"/>
            <a:ext cx="399660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1. Bhasin S, et al. J Clin Endocrinol </a:t>
            </a:r>
            <a:r>
              <a:rPr kumimoji="0" lang="en-US" sz="1000" b="1"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1000" b="1" i="0" u="none" strike="noStrike" kern="1200" cap="none" spc="0" normalizeH="0" baseline="0" noProof="0" dirty="0">
                <a:ln>
                  <a:noFill/>
                </a:ln>
                <a:solidFill>
                  <a:srgbClr val="000000"/>
                </a:solidFill>
                <a:effectLst/>
                <a:uLnTx/>
                <a:uFillTx/>
                <a:latin typeface="Poppins Light"/>
                <a:ea typeface="+mn-ea"/>
                <a:cs typeface="+mn-cs"/>
              </a:rPr>
              <a:t> 2018;103(5):1715-44</a:t>
            </a:r>
            <a:r>
              <a:rPr kumimoji="0" lang="en-US" sz="900" b="0" i="0" u="none" strike="noStrike" kern="1200" cap="none" spc="0" normalizeH="0" baseline="0" noProof="0" dirty="0">
                <a:ln>
                  <a:noFill/>
                </a:ln>
                <a:solidFill>
                  <a:srgbClr val="7F7F7F"/>
                </a:solidFill>
                <a:effectLst/>
                <a:uLnTx/>
                <a:uFillTx/>
                <a:latin typeface="Arial"/>
                <a:ea typeface="+mn-ea"/>
                <a:cs typeface="+mn-cs"/>
              </a:rPr>
              <a:t>.</a:t>
            </a:r>
          </a:p>
        </p:txBody>
      </p:sp>
      <p:graphicFrame>
        <p:nvGraphicFramePr>
          <p:cNvPr id="28" name="Content Placeholder 5">
            <a:extLst>
              <a:ext uri="{FF2B5EF4-FFF2-40B4-BE49-F238E27FC236}">
                <a16:creationId xmlns:a16="http://schemas.microsoft.com/office/drawing/2014/main" id="{A1759164-E3F9-478A-991F-E9A739D9F6A5}"/>
              </a:ext>
            </a:extLst>
          </p:cNvPr>
          <p:cNvGraphicFramePr>
            <a:graphicFrameLocks noGrp="1"/>
          </p:cNvGraphicFramePr>
          <p:nvPr>
            <p:ph idx="1"/>
          </p:nvPr>
        </p:nvGraphicFramePr>
        <p:xfrm>
          <a:off x="585216" y="1942994"/>
          <a:ext cx="10515600" cy="3467916"/>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0000"/>
                    </a:ext>
                  </a:extLst>
                </a:gridCol>
              </a:tblGrid>
              <a:tr h="3467916">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accent5"/>
                          </a:solidFill>
                          <a:latin typeface="+mn-lt"/>
                          <a:ea typeface="+mn-ea"/>
                          <a:cs typeface="+mn-cs"/>
                        </a:rPr>
                        <a:t>Explain the potential benefits and risks of monitoring for prostate cancer and engage the patient in shared decision making regarding the prostate monitoring plan</a:t>
                      </a:r>
                    </a:p>
                    <a:p>
                      <a:pPr marL="285750" indent="-285750">
                        <a:buFont typeface="Arial" panose="020B0604020202020204" pitchFamily="34" charset="0"/>
                        <a:buChar char="•"/>
                      </a:pPr>
                      <a:r>
                        <a:rPr lang="en-GB" sz="1400" kern="1200" dirty="0">
                          <a:solidFill>
                            <a:schemeClr val="accent5"/>
                          </a:solidFill>
                          <a:latin typeface="+mn-lt"/>
                          <a:ea typeface="+mn-ea"/>
                          <a:cs typeface="+mn-cs"/>
                        </a:rPr>
                        <a:t>Evaluate the patient at 3–12 months after treatment initiation and then annually to assess whether symptoms have responded to treatment and whether the patient is suffering from any adverse effects</a:t>
                      </a:r>
                    </a:p>
                    <a:p>
                      <a:pPr marL="285750" indent="-285750">
                        <a:buFont typeface="Arial" panose="020B0604020202020204" pitchFamily="34" charset="0"/>
                        <a:buChar char="•"/>
                      </a:pPr>
                      <a:r>
                        <a:rPr lang="en-GB" sz="1400" kern="1200" dirty="0">
                          <a:solidFill>
                            <a:schemeClr val="accent5"/>
                          </a:solidFill>
                          <a:latin typeface="+mn-lt"/>
                          <a:ea typeface="+mn-ea"/>
                          <a:cs typeface="+mn-cs"/>
                        </a:rPr>
                        <a:t>Monitor T concentrations 3–6 months after initiation of T therapy</a:t>
                      </a:r>
                    </a:p>
                    <a:p>
                      <a:pPr marL="285750" indent="-285750">
                        <a:buFont typeface="Arial" panose="020B0604020202020204" pitchFamily="34" charset="0"/>
                        <a:buChar char="•"/>
                      </a:pPr>
                      <a:r>
                        <a:rPr lang="en-GB" sz="1400" kern="1200" dirty="0">
                          <a:solidFill>
                            <a:schemeClr val="accent5"/>
                          </a:solidFill>
                          <a:latin typeface="+mn-lt"/>
                          <a:ea typeface="+mn-ea"/>
                          <a:cs typeface="+mn-cs"/>
                        </a:rPr>
                        <a:t>Check haematocrit at baseline, 3–6 months after starting treatment, and then annually. If haematocrit is &gt;54%, stop therapy until haematocrit decreases to a safe level; evaluate the patient for hypoxia and sleep </a:t>
                      </a:r>
                      <a:r>
                        <a:rPr lang="en-GB" sz="1400" kern="1200" dirty="0" err="1">
                          <a:solidFill>
                            <a:schemeClr val="accent5"/>
                          </a:solidFill>
                          <a:latin typeface="+mn-lt"/>
                          <a:ea typeface="+mn-ea"/>
                          <a:cs typeface="+mn-cs"/>
                        </a:rPr>
                        <a:t>apnea</a:t>
                      </a:r>
                      <a:r>
                        <a:rPr lang="en-GB" sz="1400" kern="1200" dirty="0">
                          <a:solidFill>
                            <a:schemeClr val="accent5"/>
                          </a:solidFill>
                          <a:latin typeface="+mn-lt"/>
                          <a:ea typeface="+mn-ea"/>
                          <a:cs typeface="+mn-cs"/>
                        </a:rPr>
                        <a:t>; reinitiate therapy with a reduced dose</a:t>
                      </a:r>
                    </a:p>
                    <a:p>
                      <a:pPr marL="285750" indent="-285750">
                        <a:buFont typeface="Arial" panose="020B0604020202020204" pitchFamily="34" charset="0"/>
                        <a:buChar char="•"/>
                      </a:pPr>
                      <a:r>
                        <a:rPr lang="en-GB" sz="1400" kern="1200" dirty="0">
                          <a:solidFill>
                            <a:schemeClr val="accent5"/>
                          </a:solidFill>
                          <a:latin typeface="+mn-lt"/>
                          <a:ea typeface="+mn-ea"/>
                          <a:cs typeface="+mn-cs"/>
                        </a:rPr>
                        <a:t>Measure BMD of lumbar spine and/or femoral neck after 1–2 years of T therapy in </a:t>
                      </a:r>
                      <a:r>
                        <a:rPr lang="en-GB" sz="1400" kern="1200" dirty="0" err="1">
                          <a:solidFill>
                            <a:schemeClr val="accent5"/>
                          </a:solidFill>
                          <a:latin typeface="+mn-lt"/>
                          <a:ea typeface="+mn-ea"/>
                          <a:cs typeface="+mn-cs"/>
                        </a:rPr>
                        <a:t>hypogonadal</a:t>
                      </a:r>
                      <a:r>
                        <a:rPr lang="en-GB" sz="1400" kern="1200" dirty="0">
                          <a:solidFill>
                            <a:schemeClr val="accent5"/>
                          </a:solidFill>
                          <a:latin typeface="+mn-lt"/>
                          <a:ea typeface="+mn-ea"/>
                          <a:cs typeface="+mn-cs"/>
                        </a:rPr>
                        <a:t> men with osteoporosis, consistent with regional standard of care</a:t>
                      </a:r>
                    </a:p>
                    <a:p>
                      <a:pPr marL="285750" indent="-285750">
                        <a:buFont typeface="Arial" panose="020B0604020202020204" pitchFamily="34" charset="0"/>
                        <a:buChar char="•"/>
                      </a:pPr>
                      <a:r>
                        <a:rPr lang="en-GB" sz="1400" kern="1200" dirty="0">
                          <a:solidFill>
                            <a:schemeClr val="accent5"/>
                          </a:solidFill>
                          <a:latin typeface="+mn-lt"/>
                          <a:ea typeface="+mn-ea"/>
                          <a:cs typeface="+mn-cs"/>
                        </a:rPr>
                        <a:t>For men 55–69 years and 40–69 years at increased risk for prostate cancer who choose prostate monitoring, perform DRE and check PSA level before initiating treatment; check PSA and perform digital rectal examination 3–12 months after initiating T treatment, and then in accordance with guidelines for prostate cancer screening depending on the age and race of the patient</a:t>
                      </a:r>
                    </a:p>
                    <a:p>
                      <a:pPr marL="285750" indent="-285750">
                        <a:buFont typeface="Arial" panose="020B0604020202020204" pitchFamily="34" charset="0"/>
                        <a:buChar char="•"/>
                      </a:pPr>
                      <a:r>
                        <a:rPr lang="en-GB" sz="1400" kern="1200" dirty="0">
                          <a:solidFill>
                            <a:schemeClr val="accent5"/>
                          </a:solidFill>
                          <a:latin typeface="+mn-lt"/>
                          <a:ea typeface="+mn-ea"/>
                          <a:cs typeface="+mn-cs"/>
                        </a:rPr>
                        <a:t>Evaluate formulation-specific adverse effects at each visit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EA5DA"/>
                    </a:solidFill>
                  </a:tcPr>
                </a:tc>
                <a:extLst>
                  <a:ext uri="{0D108BD9-81ED-4DB2-BD59-A6C34878D82A}">
                    <a16:rowId xmlns:a16="http://schemas.microsoft.com/office/drawing/2014/main" val="10000"/>
                  </a:ext>
                </a:extLst>
              </a:tr>
            </a:tbl>
          </a:graphicData>
        </a:graphic>
      </p:graphicFrame>
      <p:sp>
        <p:nvSpPr>
          <p:cNvPr id="29" name="TextBox 28">
            <a:extLst>
              <a:ext uri="{FF2B5EF4-FFF2-40B4-BE49-F238E27FC236}">
                <a16:creationId xmlns:a16="http://schemas.microsoft.com/office/drawing/2014/main" id="{DB121AE8-0DA8-466C-9B0D-5EBEF237C036}"/>
              </a:ext>
            </a:extLst>
          </p:cNvPr>
          <p:cNvSpPr txBox="1"/>
          <p:nvPr/>
        </p:nvSpPr>
        <p:spPr>
          <a:xfrm>
            <a:off x="1443452" y="5761803"/>
            <a:ext cx="873143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TTh: testosterone therapy, T: testosterone, AE: adverse effect, PSA: prostate-specific antigen, DRE: digital rectal examination</a:t>
            </a:r>
          </a:p>
        </p:txBody>
      </p:sp>
      <p:sp>
        <p:nvSpPr>
          <p:cNvPr id="11" name="TextBox 10">
            <a:extLst>
              <a:ext uri="{FF2B5EF4-FFF2-40B4-BE49-F238E27FC236}">
                <a16:creationId xmlns:a16="http://schemas.microsoft.com/office/drawing/2014/main" id="{D20F87EB-C0F2-428D-9C10-8E18FAD7BC97}"/>
              </a:ext>
            </a:extLst>
          </p:cNvPr>
          <p:cNvSpPr txBox="1"/>
          <p:nvPr/>
        </p:nvSpPr>
        <p:spPr>
          <a:xfrm>
            <a:off x="585216" y="1444752"/>
            <a:ext cx="609447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4. Monitoring recommendations</a:t>
            </a:r>
          </a:p>
        </p:txBody>
      </p:sp>
    </p:spTree>
    <p:extLst>
      <p:ext uri="{BB962C8B-B14F-4D97-AF65-F5344CB8AC3E}">
        <p14:creationId xmlns:p14="http://schemas.microsoft.com/office/powerpoint/2010/main" val="164541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93405"/>
            <a:ext cx="8229600" cy="593042"/>
          </a:xfrm>
        </p:spPr>
        <p:txBody>
          <a:bodyPr>
            <a:noAutofit/>
          </a:bodyPr>
          <a:lstStyle/>
          <a:p>
            <a:pPr algn="ctr"/>
            <a:r>
              <a:rPr lang="en-GB" dirty="0">
                <a:solidFill>
                  <a:srgbClr val="000000"/>
                </a:solidFill>
              </a:rPr>
              <a:t>Society for Endocrinology Position Statement May 2018</a:t>
            </a:r>
          </a:p>
        </p:txBody>
      </p:sp>
      <p:sp>
        <p:nvSpPr>
          <p:cNvPr id="3" name="Content Placeholder 2"/>
          <p:cNvSpPr>
            <a:spLocks noGrp="1"/>
          </p:cNvSpPr>
          <p:nvPr>
            <p:ph idx="1"/>
          </p:nvPr>
        </p:nvSpPr>
        <p:spPr>
          <a:xfrm>
            <a:off x="722376" y="1545336"/>
            <a:ext cx="10277855" cy="3791897"/>
          </a:xfrm>
        </p:spPr>
        <p:txBody>
          <a:bodyPr>
            <a:normAutofit/>
          </a:bodyPr>
          <a:lstStyle/>
          <a:p>
            <a:pPr>
              <a:spcBef>
                <a:spcPts val="1200"/>
              </a:spcBef>
              <a:buClrTx/>
            </a:pPr>
            <a:r>
              <a:rPr lang="en-GB" sz="1400" dirty="0">
                <a:solidFill>
                  <a:srgbClr val="000000"/>
                </a:solidFill>
              </a:rPr>
              <a:t>Hypogonadism is defined as a clinical syndrome complex that comprises symptoms and signs as well as biochemical evidence of testosterone deficiency. </a:t>
            </a:r>
          </a:p>
          <a:p>
            <a:pPr>
              <a:spcBef>
                <a:spcPts val="1200"/>
              </a:spcBef>
              <a:buClrTx/>
            </a:pPr>
            <a:r>
              <a:rPr lang="en-GB" sz="1400" dirty="0">
                <a:solidFill>
                  <a:srgbClr val="000000"/>
                </a:solidFill>
              </a:rPr>
              <a:t>It is increasingly recognised that older men with common medical conditions (e.g. obesity, metabolic syndrome, T2D, osteoporosis) have a higher prevalence of borderline low serum testosterone levels</a:t>
            </a:r>
          </a:p>
          <a:p>
            <a:pPr>
              <a:spcBef>
                <a:spcPts val="1200"/>
              </a:spcBef>
              <a:buClrTx/>
            </a:pPr>
            <a:r>
              <a:rPr lang="en-GB" sz="1400" dirty="0">
                <a:solidFill>
                  <a:srgbClr val="000000"/>
                </a:solidFill>
              </a:rPr>
              <a:t>A diagnosis of hypogonadism is more secure if it can be framed in the context of a recognised clinical syndrome (e.g. primary gonadal insufficiency from past chemotherapy, or secondary hypogonadism due to opiate analgesia).</a:t>
            </a:r>
          </a:p>
          <a:p>
            <a:pPr>
              <a:spcBef>
                <a:spcPts val="1200"/>
              </a:spcBef>
              <a:buClrTx/>
            </a:pPr>
            <a:r>
              <a:rPr lang="en-GB" sz="1400" dirty="0">
                <a:solidFill>
                  <a:srgbClr val="000000"/>
                </a:solidFill>
              </a:rPr>
              <a:t>A history of prostatic symptoms should be taken and measurement of PSA should be performed before commencing T treatment in men over 40 years </a:t>
            </a:r>
          </a:p>
          <a:p>
            <a:pPr>
              <a:spcBef>
                <a:spcPts val="1200"/>
              </a:spcBef>
              <a:buClrTx/>
            </a:pPr>
            <a:r>
              <a:rPr lang="en-GB" sz="1400" dirty="0">
                <a:solidFill>
                  <a:srgbClr val="000000"/>
                </a:solidFill>
              </a:rPr>
              <a:t>Since </a:t>
            </a:r>
            <a:r>
              <a:rPr lang="en-GB" sz="1400" dirty="0" err="1">
                <a:solidFill>
                  <a:srgbClr val="000000"/>
                </a:solidFill>
              </a:rPr>
              <a:t>TTh</a:t>
            </a:r>
            <a:r>
              <a:rPr lang="en-GB" sz="1400" dirty="0">
                <a:solidFill>
                  <a:srgbClr val="000000"/>
                </a:solidFill>
              </a:rPr>
              <a:t> may cause secondary polycythaemia, haematocrit should be assessed before and annually after therapy </a:t>
            </a:r>
          </a:p>
          <a:p>
            <a:pPr>
              <a:spcBef>
                <a:spcPts val="1200"/>
              </a:spcBef>
              <a:buClrTx/>
            </a:pPr>
            <a:r>
              <a:rPr lang="en-GB" sz="1400" dirty="0">
                <a:solidFill>
                  <a:srgbClr val="000000"/>
                </a:solidFill>
              </a:rPr>
              <a:t>T replacement should be used cautiously in men with symptomatic CVD</a:t>
            </a:r>
          </a:p>
          <a:p>
            <a:pPr>
              <a:spcBef>
                <a:spcPts val="1200"/>
              </a:spcBef>
              <a:buClrTx/>
            </a:pPr>
            <a:r>
              <a:rPr lang="en-GB" sz="1400" dirty="0">
                <a:solidFill>
                  <a:srgbClr val="000000"/>
                </a:solidFill>
              </a:rPr>
              <a:t>T treatment in the context of LOH should be considered only when a clinical diagnosis has been made and where there is a sound pathological basis for diagnosis </a:t>
            </a:r>
          </a:p>
        </p:txBody>
      </p:sp>
      <p:sp>
        <p:nvSpPr>
          <p:cNvPr id="6" name="TextBox 5"/>
          <p:cNvSpPr txBox="1"/>
          <p:nvPr/>
        </p:nvSpPr>
        <p:spPr>
          <a:xfrm>
            <a:off x="1612633" y="5896122"/>
            <a:ext cx="89667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mn-cs"/>
              </a:rPr>
              <a:t>Society for Endocrinology Position Statement on Male Hypogonadism and Ageing</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Available at: </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https://www.endocrinology.org/clinical-practice/society-position-statements/ Accessed May 2019</a:t>
            </a:r>
            <a:r>
              <a:rPr kumimoji="0" lang="en-US" sz="800" b="0" i="0" u="none" strike="noStrike" kern="1200" cap="none" spc="0" normalizeH="0" baseline="0" noProof="0" dirty="0">
                <a:ln>
                  <a:noFill/>
                </a:ln>
                <a:solidFill>
                  <a:srgbClr val="7F7F7F"/>
                </a:solidFill>
                <a:effectLst/>
                <a:uLnTx/>
                <a:uFillTx/>
                <a:latin typeface="Arial"/>
                <a:ea typeface="+mn-ea"/>
                <a:cs typeface="+mn-cs"/>
              </a:rPr>
              <a:t>.</a:t>
            </a:r>
          </a:p>
        </p:txBody>
      </p:sp>
      <p:sp>
        <p:nvSpPr>
          <p:cNvPr id="7" name="TextBox 6"/>
          <p:cNvSpPr txBox="1"/>
          <p:nvPr/>
        </p:nvSpPr>
        <p:spPr>
          <a:xfrm>
            <a:off x="1612633" y="5649901"/>
            <a:ext cx="738506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CVD, cardiovascular disease, LOH. Late-onset hypogonadism, PSA: prostate-specific antigen, T: testosterone </a:t>
            </a:r>
          </a:p>
        </p:txBody>
      </p:sp>
    </p:spTree>
    <p:extLst>
      <p:ext uri="{BB962C8B-B14F-4D97-AF65-F5344CB8AC3E}">
        <p14:creationId xmlns:p14="http://schemas.microsoft.com/office/powerpoint/2010/main" val="1010467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212" y="192277"/>
            <a:ext cx="8706852" cy="873642"/>
          </a:xfrm>
        </p:spPr>
        <p:txBody>
          <a:bodyPr>
            <a:normAutofit/>
          </a:bodyPr>
          <a:lstStyle/>
          <a:p>
            <a:pPr algn="ctr"/>
            <a:r>
              <a:rPr lang="en-GB" dirty="0">
                <a:solidFill>
                  <a:srgbClr val="000000"/>
                </a:solidFill>
              </a:rPr>
              <a:t>TD Guideline Summary - 1</a:t>
            </a:r>
          </a:p>
        </p:txBody>
      </p:sp>
      <p:sp>
        <p:nvSpPr>
          <p:cNvPr id="3" name="Content Placeholder 2"/>
          <p:cNvSpPr>
            <a:spLocks noGrp="1"/>
          </p:cNvSpPr>
          <p:nvPr>
            <p:ph idx="1"/>
          </p:nvPr>
        </p:nvSpPr>
        <p:spPr>
          <a:xfrm>
            <a:off x="576072" y="1589568"/>
            <a:ext cx="10533888" cy="3574756"/>
          </a:xfrm>
        </p:spPr>
        <p:txBody>
          <a:bodyPr>
            <a:noAutofit/>
          </a:bodyPr>
          <a:lstStyle/>
          <a:p>
            <a:pPr marL="342900" lvl="1" indent="-342900">
              <a:spcBef>
                <a:spcPts val="0"/>
              </a:spcBef>
              <a:buClrTx/>
            </a:pPr>
            <a:r>
              <a:rPr lang="en-GB" sz="1500" dirty="0">
                <a:solidFill>
                  <a:srgbClr val="000000"/>
                </a:solidFill>
              </a:rPr>
              <a:t>Diagnosis of TD should only be made when patients have low TT levels (using 2 TT measurements taken on separate occasions, taken in early morning), combined with symptoms and/or signs (BSSM</a:t>
            </a:r>
            <a:r>
              <a:rPr lang="en-GB" sz="1500" baseline="30000" dirty="0">
                <a:solidFill>
                  <a:srgbClr val="000000"/>
                </a:solidFill>
              </a:rPr>
              <a:t>1</a:t>
            </a:r>
            <a:r>
              <a:rPr lang="en-GB" sz="1500" dirty="0">
                <a:solidFill>
                  <a:srgbClr val="000000"/>
                </a:solidFill>
              </a:rPr>
              <a:t>, EAU</a:t>
            </a:r>
            <a:r>
              <a:rPr lang="en-GB" sz="1500" baseline="30000" dirty="0">
                <a:solidFill>
                  <a:srgbClr val="000000"/>
                </a:solidFill>
              </a:rPr>
              <a:t>2</a:t>
            </a:r>
            <a:r>
              <a:rPr lang="en-GB" sz="1500" dirty="0">
                <a:solidFill>
                  <a:srgbClr val="000000"/>
                </a:solidFill>
              </a:rPr>
              <a:t>, ES</a:t>
            </a:r>
            <a:r>
              <a:rPr lang="en-GB" sz="1500" baseline="30000" dirty="0">
                <a:solidFill>
                  <a:srgbClr val="000000"/>
                </a:solidFill>
              </a:rPr>
              <a:t>3</a:t>
            </a:r>
            <a:r>
              <a:rPr lang="en-GB" sz="1500" dirty="0">
                <a:solidFill>
                  <a:srgbClr val="000000"/>
                </a:solidFill>
              </a:rPr>
              <a:t>, AUA</a:t>
            </a:r>
            <a:r>
              <a:rPr lang="en-GB" sz="1500" baseline="30000" dirty="0">
                <a:solidFill>
                  <a:srgbClr val="000000"/>
                </a:solidFill>
              </a:rPr>
              <a:t>4</a:t>
            </a:r>
            <a:r>
              <a:rPr lang="en-GB" sz="1500" dirty="0">
                <a:solidFill>
                  <a:srgbClr val="000000"/>
                </a:solidFill>
              </a:rPr>
              <a:t>)</a:t>
            </a:r>
          </a:p>
          <a:p>
            <a:pPr marL="342900" lvl="1" indent="-342900">
              <a:spcBef>
                <a:spcPts val="0"/>
              </a:spcBef>
              <a:buClrTx/>
            </a:pPr>
            <a:endParaRPr lang="en-GB" sz="1500" dirty="0">
              <a:solidFill>
                <a:srgbClr val="000000"/>
              </a:solidFill>
            </a:endParaRPr>
          </a:p>
          <a:p>
            <a:pPr marL="342900" lvl="1" indent="-342900">
              <a:spcBef>
                <a:spcPts val="0"/>
              </a:spcBef>
              <a:buClrTx/>
            </a:pPr>
            <a:r>
              <a:rPr lang="en-GB" sz="1500" dirty="0">
                <a:solidFill>
                  <a:srgbClr val="000000"/>
                </a:solidFill>
              </a:rPr>
              <a:t>Clinicians should inform testosterone deficient patients that low testosterone is a risk factor for CV disease (AUA</a:t>
            </a:r>
            <a:r>
              <a:rPr lang="en-GB" sz="1500" baseline="30000" dirty="0">
                <a:solidFill>
                  <a:srgbClr val="000000"/>
                </a:solidFill>
              </a:rPr>
              <a:t>4</a:t>
            </a:r>
            <a:r>
              <a:rPr lang="en-GB" sz="1500" dirty="0">
                <a:solidFill>
                  <a:srgbClr val="000000"/>
                </a:solidFill>
              </a:rPr>
              <a:t>)</a:t>
            </a:r>
          </a:p>
          <a:p>
            <a:pPr marL="342900" lvl="1" indent="-342900">
              <a:spcBef>
                <a:spcPts val="0"/>
              </a:spcBef>
              <a:buClrTx/>
            </a:pPr>
            <a:endParaRPr lang="en-GB" sz="1500" dirty="0">
              <a:solidFill>
                <a:srgbClr val="000000"/>
              </a:solidFill>
            </a:endParaRPr>
          </a:p>
          <a:p>
            <a:pPr>
              <a:spcBef>
                <a:spcPts val="0"/>
              </a:spcBef>
              <a:buClrTx/>
            </a:pPr>
            <a:r>
              <a:rPr lang="en-GB" sz="1500" dirty="0">
                <a:solidFill>
                  <a:srgbClr val="000000"/>
                </a:solidFill>
              </a:rPr>
              <a:t>  Prostate health should be assessed by DRE and PSA before initiating therapy. Follow-up by PSA testing at   </a:t>
            </a:r>
          </a:p>
          <a:p>
            <a:pPr marL="0" indent="0">
              <a:spcBef>
                <a:spcPts val="0"/>
              </a:spcBef>
              <a:buClrTx/>
              <a:buNone/>
            </a:pPr>
            <a:r>
              <a:rPr lang="en-GB" sz="1500" dirty="0">
                <a:solidFill>
                  <a:srgbClr val="000000"/>
                </a:solidFill>
              </a:rPr>
              <a:t>      3, 6 and 12 months and DRE 3–12 months after initiating T treatment, and thereafter annually for both   </a:t>
            </a:r>
          </a:p>
          <a:p>
            <a:pPr marL="0" indent="0">
              <a:spcBef>
                <a:spcPts val="0"/>
              </a:spcBef>
              <a:buClrTx/>
              <a:buNone/>
            </a:pPr>
            <a:r>
              <a:rPr lang="en-GB" sz="1500" dirty="0">
                <a:solidFill>
                  <a:srgbClr val="000000"/>
                </a:solidFill>
              </a:rPr>
              <a:t>      (BSSM</a:t>
            </a:r>
            <a:r>
              <a:rPr lang="en-GB" sz="1500" baseline="30000" dirty="0">
                <a:solidFill>
                  <a:srgbClr val="000000"/>
                </a:solidFill>
              </a:rPr>
              <a:t>1</a:t>
            </a:r>
            <a:r>
              <a:rPr lang="en-GB" sz="1500" dirty="0">
                <a:solidFill>
                  <a:srgbClr val="000000"/>
                </a:solidFill>
              </a:rPr>
              <a:t>, EAU</a:t>
            </a:r>
            <a:r>
              <a:rPr lang="en-GB" sz="1500" baseline="30000" dirty="0">
                <a:solidFill>
                  <a:srgbClr val="000000"/>
                </a:solidFill>
              </a:rPr>
              <a:t>2 </a:t>
            </a:r>
            <a:r>
              <a:rPr lang="en-GB" sz="1500" dirty="0">
                <a:solidFill>
                  <a:srgbClr val="000000"/>
                </a:solidFill>
              </a:rPr>
              <a:t>,ES</a:t>
            </a:r>
            <a:r>
              <a:rPr lang="en-GB" sz="1500" baseline="30000" dirty="0">
                <a:solidFill>
                  <a:srgbClr val="000000"/>
                </a:solidFill>
              </a:rPr>
              <a:t>3</a:t>
            </a:r>
            <a:r>
              <a:rPr lang="en-GB" sz="1500" dirty="0">
                <a:solidFill>
                  <a:srgbClr val="000000"/>
                </a:solidFill>
              </a:rPr>
              <a:t>) </a:t>
            </a:r>
          </a:p>
          <a:p>
            <a:pPr>
              <a:spcBef>
                <a:spcPts val="0"/>
              </a:spcBef>
              <a:buClrTx/>
            </a:pPr>
            <a:endParaRPr lang="en-GB" sz="1500" dirty="0">
              <a:solidFill>
                <a:srgbClr val="000000"/>
              </a:solidFill>
            </a:endParaRPr>
          </a:p>
          <a:p>
            <a:pPr marL="342900" lvl="1" indent="-342900">
              <a:spcBef>
                <a:spcPts val="0"/>
              </a:spcBef>
              <a:buClrTx/>
            </a:pPr>
            <a:r>
              <a:rPr lang="en-GB" sz="1500" dirty="0">
                <a:solidFill>
                  <a:srgbClr val="000000"/>
                </a:solidFill>
              </a:rPr>
              <a:t>Check haematocrit at baseline, 3–6 months after starting treatment, and then annually. If haematocrit is &gt;54% and remains high, consider stopping therapy and reintroducing at a lower dose or switching preparations (BSSM</a:t>
            </a:r>
            <a:r>
              <a:rPr lang="en-GB" sz="1500" baseline="30000" dirty="0">
                <a:solidFill>
                  <a:srgbClr val="000000"/>
                </a:solidFill>
              </a:rPr>
              <a:t>1</a:t>
            </a:r>
            <a:r>
              <a:rPr lang="en-GB" sz="1500" dirty="0">
                <a:solidFill>
                  <a:srgbClr val="000000"/>
                </a:solidFill>
              </a:rPr>
              <a:t>, EAU</a:t>
            </a:r>
            <a:r>
              <a:rPr lang="en-GB" sz="1500" baseline="30000" dirty="0">
                <a:solidFill>
                  <a:srgbClr val="000000"/>
                </a:solidFill>
              </a:rPr>
              <a:t>2</a:t>
            </a:r>
            <a:r>
              <a:rPr lang="en-GB" sz="1500" dirty="0">
                <a:solidFill>
                  <a:srgbClr val="000000"/>
                </a:solidFill>
              </a:rPr>
              <a:t>, ES</a:t>
            </a:r>
            <a:r>
              <a:rPr lang="en-GB" sz="1500" baseline="30000" dirty="0">
                <a:solidFill>
                  <a:srgbClr val="000000"/>
                </a:solidFill>
              </a:rPr>
              <a:t>3</a:t>
            </a:r>
            <a:r>
              <a:rPr lang="en-GB" sz="1500" dirty="0">
                <a:solidFill>
                  <a:srgbClr val="000000"/>
                </a:solidFill>
              </a:rPr>
              <a:t>)</a:t>
            </a:r>
          </a:p>
          <a:p>
            <a:pPr marL="342900" lvl="1" indent="-342900">
              <a:spcBef>
                <a:spcPts val="0"/>
              </a:spcBef>
              <a:buClrTx/>
            </a:pPr>
            <a:endParaRPr lang="en-GB" sz="1500" dirty="0">
              <a:solidFill>
                <a:srgbClr val="000000"/>
              </a:solidFill>
            </a:endParaRPr>
          </a:p>
          <a:p>
            <a:pPr marL="342900" lvl="1" indent="-342900">
              <a:spcBef>
                <a:spcPts val="0"/>
              </a:spcBef>
              <a:buClrTx/>
            </a:pPr>
            <a:r>
              <a:rPr lang="en-GB" sz="1500" dirty="0">
                <a:solidFill>
                  <a:srgbClr val="000000"/>
                </a:solidFill>
              </a:rPr>
              <a:t>Assess response to therapy at regular intervals within the first year and then annually thereafter (BSSM</a:t>
            </a:r>
            <a:r>
              <a:rPr lang="en-GB" sz="1500" baseline="30000" dirty="0">
                <a:solidFill>
                  <a:srgbClr val="000000"/>
                </a:solidFill>
              </a:rPr>
              <a:t>1</a:t>
            </a:r>
            <a:r>
              <a:rPr lang="en-GB" sz="1500" dirty="0">
                <a:solidFill>
                  <a:srgbClr val="000000"/>
                </a:solidFill>
              </a:rPr>
              <a:t>, EAU</a:t>
            </a:r>
            <a:r>
              <a:rPr lang="en-GB" sz="1500" baseline="30000" dirty="0">
                <a:solidFill>
                  <a:srgbClr val="000000"/>
                </a:solidFill>
              </a:rPr>
              <a:t>2</a:t>
            </a:r>
            <a:r>
              <a:rPr lang="en-GB" sz="1500" dirty="0">
                <a:solidFill>
                  <a:srgbClr val="000000"/>
                </a:solidFill>
              </a:rPr>
              <a:t>, ES</a:t>
            </a:r>
            <a:r>
              <a:rPr lang="en-GB" sz="1500" baseline="30000" dirty="0">
                <a:solidFill>
                  <a:srgbClr val="000000"/>
                </a:solidFill>
              </a:rPr>
              <a:t>3</a:t>
            </a:r>
            <a:r>
              <a:rPr lang="en-GB" sz="1500" dirty="0">
                <a:solidFill>
                  <a:srgbClr val="000000"/>
                </a:solidFill>
              </a:rPr>
              <a:t>)</a:t>
            </a:r>
          </a:p>
          <a:p>
            <a:pPr marL="0" indent="0">
              <a:buNone/>
            </a:pPr>
            <a:endParaRPr lang="en-GB" sz="1400" dirty="0"/>
          </a:p>
        </p:txBody>
      </p:sp>
      <p:sp>
        <p:nvSpPr>
          <p:cNvPr id="6" name="Rectangle 5"/>
          <p:cNvSpPr/>
          <p:nvPr/>
        </p:nvSpPr>
        <p:spPr>
          <a:xfrm>
            <a:off x="1600293" y="5873068"/>
            <a:ext cx="9854745"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2.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GR, et al. European Association of Urology 2015. Available at: https://uroweb.org/wp-content/uploads/18-Male-Hypogonadism_LR1.pdf Accessed May 2019; 3.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Bhasin</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S, et al. J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Clin</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Endocrinol</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2018;103(5):1715-44; 4.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Mulhall</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JP, et al. American Urological Association 2018. </a:t>
            </a:r>
          </a:p>
        </p:txBody>
      </p:sp>
      <p:sp>
        <p:nvSpPr>
          <p:cNvPr id="5" name="TextBox 4">
            <a:extLst>
              <a:ext uri="{FF2B5EF4-FFF2-40B4-BE49-F238E27FC236}">
                <a16:creationId xmlns:a16="http://schemas.microsoft.com/office/drawing/2014/main" id="{ED71184B-BFC7-43EB-845E-333B22067A38}"/>
              </a:ext>
            </a:extLst>
          </p:cNvPr>
          <p:cNvSpPr txBox="1"/>
          <p:nvPr/>
        </p:nvSpPr>
        <p:spPr>
          <a:xfrm>
            <a:off x="1602687" y="5687973"/>
            <a:ext cx="9854745"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mn-cs"/>
              </a:rPr>
              <a:t>TD – Testosterone Deficiency; TT – Total Testosterone; DRE – Digital Rectal Examination; PSA - prostate-specific antigen; T - testosterone; T2D – Type 2 Diabetes; CV - Cardiovascular </a:t>
            </a:r>
          </a:p>
        </p:txBody>
      </p:sp>
    </p:spTree>
    <p:extLst>
      <p:ext uri="{BB962C8B-B14F-4D97-AF65-F5344CB8AC3E}">
        <p14:creationId xmlns:p14="http://schemas.microsoft.com/office/powerpoint/2010/main" val="109359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8" y="432294"/>
            <a:ext cx="11045952" cy="564858"/>
          </a:xfrm>
        </p:spPr>
        <p:txBody>
          <a:bodyPr>
            <a:noAutofit/>
          </a:bodyPr>
          <a:lstStyle/>
          <a:p>
            <a:pPr algn="ctr"/>
            <a:r>
              <a:rPr lang="en-GB" sz="3200" dirty="0">
                <a:solidFill>
                  <a:schemeClr val="accent5"/>
                </a:solidFill>
              </a:rPr>
              <a:t>2. Guideline recommendations for screening men with T2DM, obesity, chronic opiate use and ED for TD </a:t>
            </a:r>
            <a:endParaRPr lang="en-US" sz="3200" dirty="0">
              <a:solidFill>
                <a:schemeClr val="accent5"/>
              </a:solidFill>
            </a:endParaRPr>
          </a:p>
        </p:txBody>
      </p:sp>
      <p:sp>
        <p:nvSpPr>
          <p:cNvPr id="3" name="Content Placeholder 2"/>
          <p:cNvSpPr>
            <a:spLocks noGrp="1"/>
          </p:cNvSpPr>
          <p:nvPr>
            <p:ph idx="1"/>
          </p:nvPr>
        </p:nvSpPr>
        <p:spPr>
          <a:xfrm>
            <a:off x="786384" y="1682963"/>
            <a:ext cx="10113264" cy="3492074"/>
          </a:xfrm>
        </p:spPr>
        <p:txBody>
          <a:bodyPr>
            <a:normAutofit/>
          </a:bodyPr>
          <a:lstStyle/>
          <a:p>
            <a:pPr marL="0" indent="0">
              <a:spcAft>
                <a:spcPts val="200"/>
              </a:spcAft>
              <a:buClrTx/>
              <a:buNone/>
            </a:pPr>
            <a:r>
              <a:rPr lang="en-GB" sz="1800" b="1" dirty="0">
                <a:solidFill>
                  <a:schemeClr val="accent5"/>
                </a:solidFill>
              </a:rPr>
              <a:t>In recent years, established specialist medical societies have produced guidance on which male patients should be screened for TD.</a:t>
            </a:r>
            <a:r>
              <a:rPr lang="en-US" sz="1800" b="1" dirty="0">
                <a:solidFill>
                  <a:schemeClr val="accent5"/>
                </a:solidFill>
              </a:rPr>
              <a:t> The guidelines include:</a:t>
            </a:r>
          </a:p>
          <a:p>
            <a:pPr>
              <a:spcAft>
                <a:spcPts val="200"/>
              </a:spcAft>
              <a:buClrTx/>
              <a:buFont typeface="Arial" panose="020B0604020202020204" pitchFamily="34" charset="0"/>
              <a:buChar char="•"/>
            </a:pPr>
            <a:endParaRPr lang="en-US" sz="1600" dirty="0">
              <a:solidFill>
                <a:schemeClr val="accent5"/>
              </a:solidFill>
            </a:endParaRPr>
          </a:p>
          <a:p>
            <a:pPr marL="468312" lvl="1">
              <a:spcAft>
                <a:spcPts val="200"/>
              </a:spcAft>
              <a:buClrTx/>
              <a:buFont typeface="Wingdings" panose="05000000000000000000" pitchFamily="2" charset="2"/>
              <a:buChar char="q"/>
            </a:pPr>
            <a:r>
              <a:rPr lang="en-US" sz="1600" dirty="0">
                <a:solidFill>
                  <a:schemeClr val="accent5"/>
                </a:solidFill>
              </a:rPr>
              <a:t>British Society for Sexual Medicine Guidelines (BSSM)</a:t>
            </a:r>
          </a:p>
          <a:p>
            <a:pPr marL="468312" lvl="1">
              <a:spcAft>
                <a:spcPts val="200"/>
              </a:spcAft>
              <a:buClrTx/>
              <a:buFont typeface="Wingdings" panose="05000000000000000000" pitchFamily="2" charset="2"/>
              <a:buChar char="q"/>
            </a:pPr>
            <a:r>
              <a:rPr lang="en-US" sz="1600" dirty="0">
                <a:solidFill>
                  <a:schemeClr val="accent5"/>
                </a:solidFill>
              </a:rPr>
              <a:t>American Association of Clinical Endocrinologists (AACE) and American College of Endocrinology (ACE) Guidelines</a:t>
            </a:r>
          </a:p>
          <a:p>
            <a:pPr marL="468312" lvl="1">
              <a:spcAft>
                <a:spcPts val="200"/>
              </a:spcAft>
              <a:buClrTx/>
              <a:buFont typeface="Wingdings" panose="05000000000000000000" pitchFamily="2" charset="2"/>
              <a:buChar char="q"/>
            </a:pPr>
            <a:r>
              <a:rPr lang="en-US" sz="1600" dirty="0">
                <a:solidFill>
                  <a:schemeClr val="accent5"/>
                </a:solidFill>
              </a:rPr>
              <a:t>European Association of Urology (EAU) Guidelines</a:t>
            </a:r>
          </a:p>
          <a:p>
            <a:pPr marL="468312" lvl="1">
              <a:spcAft>
                <a:spcPts val="200"/>
              </a:spcAft>
              <a:buClrTx/>
              <a:buFont typeface="Wingdings" panose="05000000000000000000" pitchFamily="2" charset="2"/>
              <a:buChar char="q"/>
            </a:pPr>
            <a:r>
              <a:rPr lang="en-US" sz="1600" dirty="0">
                <a:solidFill>
                  <a:schemeClr val="accent5"/>
                </a:solidFill>
              </a:rPr>
              <a:t>Endocrine Society (ES) Guidelines</a:t>
            </a:r>
          </a:p>
          <a:p>
            <a:pPr marL="468312" lvl="1">
              <a:spcAft>
                <a:spcPts val="200"/>
              </a:spcAft>
              <a:buClrTx/>
              <a:buFont typeface="Wingdings" panose="05000000000000000000" pitchFamily="2" charset="2"/>
              <a:buChar char="q"/>
            </a:pPr>
            <a:r>
              <a:rPr lang="en-US" sz="1600" dirty="0">
                <a:solidFill>
                  <a:schemeClr val="accent5"/>
                </a:solidFill>
              </a:rPr>
              <a:t>American Urological Association (AUA) Guidelines</a:t>
            </a:r>
          </a:p>
          <a:p>
            <a:pPr marL="468312" lvl="1">
              <a:spcAft>
                <a:spcPts val="200"/>
              </a:spcAft>
              <a:buClrTx/>
              <a:buFont typeface="Wingdings" panose="05000000000000000000" pitchFamily="2" charset="2"/>
              <a:buChar char="q"/>
            </a:pPr>
            <a:r>
              <a:rPr lang="en-US" sz="1600" dirty="0">
                <a:solidFill>
                  <a:schemeClr val="accent5"/>
                </a:solidFill>
              </a:rPr>
              <a:t>American Diabetes Association (ADA) Guidelines</a:t>
            </a:r>
          </a:p>
          <a:p>
            <a:pPr>
              <a:spcAft>
                <a:spcPts val="200"/>
              </a:spcAft>
            </a:pPr>
            <a:endParaRPr lang="en-US" sz="1600" dirty="0"/>
          </a:p>
          <a:p>
            <a:pPr marL="0" indent="0">
              <a:spcAft>
                <a:spcPts val="200"/>
              </a:spcAft>
              <a:buNone/>
            </a:pPr>
            <a:endParaRPr lang="en-US" dirty="0"/>
          </a:p>
        </p:txBody>
      </p:sp>
      <p:sp>
        <p:nvSpPr>
          <p:cNvPr id="4" name="Rectangle 3"/>
          <p:cNvSpPr/>
          <p:nvPr/>
        </p:nvSpPr>
        <p:spPr>
          <a:xfrm>
            <a:off x="1477659" y="5781750"/>
            <a:ext cx="9522573" cy="5078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2.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GR, et al. European Association of Urology 2015. Available at: https://uroweb.org/wp-content/uploads/18-Male-Hypogonadism_LR1.pdf Accessed May 2019; </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3. Mulhall JP, et al. American Urological Association 2018.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4.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Bhasin</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S, et al. J Clin Endocrinol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2018;103(5):1715-44; 5. https://www.endocrinology.org/media/2710/male-hypogonadism-and-ageing-2018.pdf Accessed June 2019</a:t>
            </a:r>
          </a:p>
        </p:txBody>
      </p:sp>
    </p:spTree>
    <p:extLst>
      <p:ext uri="{BB962C8B-B14F-4D97-AF65-F5344CB8AC3E}">
        <p14:creationId xmlns:p14="http://schemas.microsoft.com/office/powerpoint/2010/main" val="391124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265658"/>
            <a:ext cx="10917936" cy="685317"/>
          </a:xfrm>
        </p:spPr>
        <p:txBody>
          <a:bodyPr>
            <a:noAutofit/>
          </a:bodyPr>
          <a:lstStyle/>
          <a:p>
            <a:pPr algn="ctr"/>
            <a:r>
              <a:rPr lang="en-US" dirty="0">
                <a:solidFill>
                  <a:srgbClr val="000000"/>
                </a:solidFill>
              </a:rPr>
              <a:t>Men with type 2 diabetes mellitus (T2DM)</a:t>
            </a:r>
          </a:p>
        </p:txBody>
      </p:sp>
      <p:sp>
        <p:nvSpPr>
          <p:cNvPr id="3" name="Content Placeholder 2"/>
          <p:cNvSpPr>
            <a:spLocks noGrp="1"/>
          </p:cNvSpPr>
          <p:nvPr>
            <p:ph idx="1"/>
          </p:nvPr>
        </p:nvSpPr>
        <p:spPr>
          <a:xfrm>
            <a:off x="722376" y="1380744"/>
            <a:ext cx="10378439" cy="3590702"/>
          </a:xfrm>
        </p:spPr>
        <p:txBody>
          <a:bodyPr>
            <a:normAutofit/>
          </a:bodyPr>
          <a:lstStyle/>
          <a:p>
            <a:pPr>
              <a:buClrTx/>
              <a:buFont typeface="Arial" panose="020B0604020202020204" pitchFamily="34" charset="0"/>
              <a:buChar char="•"/>
            </a:pPr>
            <a:r>
              <a:rPr lang="en-US" sz="1800" dirty="0">
                <a:solidFill>
                  <a:srgbClr val="000000"/>
                </a:solidFill>
              </a:rPr>
              <a:t>The BSSM recommend screening for TD in all men with T2DM</a:t>
            </a:r>
            <a:r>
              <a:rPr lang="en-US" sz="1800" baseline="30000" dirty="0">
                <a:solidFill>
                  <a:srgbClr val="000000"/>
                </a:solidFill>
              </a:rPr>
              <a:t>1</a:t>
            </a:r>
          </a:p>
          <a:p>
            <a:pPr>
              <a:buClrTx/>
              <a:buFont typeface="Arial" panose="020B0604020202020204" pitchFamily="34" charset="0"/>
              <a:buChar char="•"/>
            </a:pPr>
            <a:r>
              <a:rPr lang="en-US" sz="1800" dirty="0">
                <a:solidFill>
                  <a:srgbClr val="000000"/>
                </a:solidFill>
              </a:rPr>
              <a:t>The American Association of Clinical Endocrinologists (AACE) and American College of Endocrinology (ACE) recommend:</a:t>
            </a:r>
          </a:p>
          <a:p>
            <a:pPr lvl="1">
              <a:buClrTx/>
              <a:buFont typeface="Calibri" panose="020F0502020204030204" pitchFamily="34" charset="0"/>
              <a:buChar char="-"/>
            </a:pPr>
            <a:r>
              <a:rPr lang="en-US" sz="1600" dirty="0">
                <a:solidFill>
                  <a:srgbClr val="000000"/>
                </a:solidFill>
              </a:rPr>
              <a:t>All male patients with T2DM should be evaluated to exclude TD</a:t>
            </a:r>
            <a:r>
              <a:rPr lang="en-US" sz="1600" baseline="30000" dirty="0">
                <a:solidFill>
                  <a:srgbClr val="000000"/>
                </a:solidFill>
              </a:rPr>
              <a:t>2</a:t>
            </a:r>
            <a:endParaRPr lang="en-US" sz="1600" dirty="0">
              <a:solidFill>
                <a:srgbClr val="000000"/>
              </a:solidFill>
            </a:endParaRPr>
          </a:p>
          <a:p>
            <a:pPr>
              <a:buClrTx/>
              <a:buFont typeface="Arial" panose="020B0604020202020204" pitchFamily="34" charset="0"/>
              <a:buChar char="•"/>
            </a:pPr>
            <a:r>
              <a:rPr lang="en-US" sz="1800" dirty="0">
                <a:solidFill>
                  <a:srgbClr val="000000"/>
                </a:solidFill>
              </a:rPr>
              <a:t>The American Diabetes Association (ADA) recommend:</a:t>
            </a:r>
          </a:p>
          <a:p>
            <a:pPr lvl="1">
              <a:buClrTx/>
              <a:buFont typeface="Calibri" panose="020F0502020204030204" pitchFamily="34" charset="0"/>
              <a:buChar char="-"/>
            </a:pPr>
            <a:r>
              <a:rPr lang="en-US" sz="1600" dirty="0">
                <a:solidFill>
                  <a:srgbClr val="000000"/>
                </a:solidFill>
              </a:rPr>
              <a:t>In men with diabetes and symptoms or signs of TD, such as decreased libido or ED, consider screening with a morning serum T level</a:t>
            </a:r>
            <a:r>
              <a:rPr lang="en-US" sz="1600" baseline="30000" dirty="0">
                <a:solidFill>
                  <a:srgbClr val="000000"/>
                </a:solidFill>
              </a:rPr>
              <a:t>3</a:t>
            </a:r>
            <a:endParaRPr lang="en-US" sz="1600" dirty="0">
              <a:solidFill>
                <a:srgbClr val="000000"/>
              </a:solidFill>
            </a:endParaRPr>
          </a:p>
          <a:p>
            <a:pPr>
              <a:buClrTx/>
              <a:buFont typeface="Arial" panose="020B0604020202020204" pitchFamily="34" charset="0"/>
              <a:buChar char="•"/>
            </a:pPr>
            <a:r>
              <a:rPr lang="en-US" sz="1800" dirty="0">
                <a:solidFill>
                  <a:srgbClr val="000000"/>
                </a:solidFill>
              </a:rPr>
              <a:t>The European Association of Urology (EAU) recommendations include:</a:t>
            </a:r>
          </a:p>
          <a:p>
            <a:pPr lvl="1">
              <a:buClrTx/>
              <a:buFont typeface="Calibri" panose="020F0502020204030204" pitchFamily="34" charset="0"/>
              <a:buChar char="-"/>
            </a:pPr>
            <a:r>
              <a:rPr lang="en-US" sz="1600" dirty="0">
                <a:solidFill>
                  <a:srgbClr val="000000"/>
                </a:solidFill>
              </a:rPr>
              <a:t>Testosterone assessment in men with a disease in which TD is common, and in whom treatment may be indicated, such as T2DM</a:t>
            </a:r>
            <a:r>
              <a:rPr lang="en-US" sz="1600" baseline="30000" dirty="0">
                <a:solidFill>
                  <a:srgbClr val="000000"/>
                </a:solidFill>
              </a:rPr>
              <a:t>4</a:t>
            </a:r>
            <a:endParaRPr lang="en-US" sz="1600" dirty="0">
              <a:solidFill>
                <a:srgbClr val="000000"/>
              </a:solidFill>
            </a:endParaRPr>
          </a:p>
        </p:txBody>
      </p:sp>
      <p:sp>
        <p:nvSpPr>
          <p:cNvPr id="4" name="Rectangle 3"/>
          <p:cNvSpPr/>
          <p:nvPr/>
        </p:nvSpPr>
        <p:spPr>
          <a:xfrm>
            <a:off x="1631764" y="5597767"/>
            <a:ext cx="9816524" cy="7848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2.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Garvey TW, et al. American Association of Clinical Endocrinologists and American College of Endocrinology Clinical Practice Guidelines for Comprehensive Medical Care of Patients with Obesity. Available at: aace.com/files/guidelines/ObesityExecutiveSummary.pdf Accessed May 2019; 3. American Diabetes Association. Diabetes Care 2019;42(Suppl.1):S34–S45. Available at: care.diabetesjournals.org/content/</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diacare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suppl</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/2018/12/17/42.Supplement_1.DC1/DC_42_S1_Combined_FINAL.pdf Accessed May 2019; 4.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GR, et al. Guidelines of Male Hypogonadism. European Association of Urology 2015. Available at: uroweb.org/</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wp</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-content/uploads/18-Male-Hypogonadism_LR1.pdf Accessed May 2019</a:t>
            </a:r>
            <a:r>
              <a:rPr kumimoji="0" lang="en-US" sz="900" b="0" i="0" u="none" strike="noStrike" kern="1200" cap="none" spc="0" normalizeH="0" baseline="0" noProof="0" dirty="0">
                <a:ln>
                  <a:noFill/>
                </a:ln>
                <a:solidFill>
                  <a:srgbClr val="000000"/>
                </a:solidFill>
                <a:effectLst/>
                <a:uLnTx/>
                <a:uFillTx/>
                <a:latin typeface="Arial"/>
                <a:ea typeface="+mn-ea"/>
                <a:cs typeface="+mn-cs"/>
              </a:rPr>
              <a:t>. </a:t>
            </a:r>
          </a:p>
        </p:txBody>
      </p:sp>
      <p:sp>
        <p:nvSpPr>
          <p:cNvPr id="10" name="TextBox 9">
            <a:extLst>
              <a:ext uri="{FF2B5EF4-FFF2-40B4-BE49-F238E27FC236}">
                <a16:creationId xmlns:a16="http://schemas.microsoft.com/office/drawing/2014/main" id="{0677C537-1A15-4BA8-8CFB-6DF15632C9ED}"/>
              </a:ext>
            </a:extLst>
          </p:cNvPr>
          <p:cNvSpPr txBox="1"/>
          <p:nvPr/>
        </p:nvSpPr>
        <p:spPr>
          <a:xfrm>
            <a:off x="1631764" y="5231035"/>
            <a:ext cx="706961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TD – Testosterone Deficiency; T - testosterone; T2DM – Type 2 Diabetes; ED – Erectile Dysfunction </a:t>
            </a:r>
          </a:p>
        </p:txBody>
      </p:sp>
    </p:spTree>
    <p:extLst>
      <p:ext uri="{BB962C8B-B14F-4D97-AF65-F5344CB8AC3E}">
        <p14:creationId xmlns:p14="http://schemas.microsoft.com/office/powerpoint/2010/main" val="834408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5290" y="265659"/>
            <a:ext cx="8229600" cy="564858"/>
          </a:xfrm>
        </p:spPr>
        <p:txBody>
          <a:bodyPr>
            <a:noAutofit/>
          </a:bodyPr>
          <a:lstStyle/>
          <a:p>
            <a:pPr algn="ctr"/>
            <a:r>
              <a:rPr lang="en-US" dirty="0">
                <a:solidFill>
                  <a:srgbClr val="000000"/>
                </a:solidFill>
              </a:rPr>
              <a:t>Men with Obesity</a:t>
            </a:r>
          </a:p>
        </p:txBody>
      </p:sp>
      <p:sp>
        <p:nvSpPr>
          <p:cNvPr id="3" name="Content Placeholder 2"/>
          <p:cNvSpPr>
            <a:spLocks noGrp="1"/>
          </p:cNvSpPr>
          <p:nvPr>
            <p:ph idx="1"/>
          </p:nvPr>
        </p:nvSpPr>
        <p:spPr>
          <a:xfrm>
            <a:off x="731520" y="1481328"/>
            <a:ext cx="10232135" cy="3490118"/>
          </a:xfrm>
        </p:spPr>
        <p:txBody>
          <a:bodyPr>
            <a:normAutofit/>
          </a:bodyPr>
          <a:lstStyle/>
          <a:p>
            <a:pPr>
              <a:buClrTx/>
              <a:buFont typeface="Arial" panose="020B0604020202020204" pitchFamily="34" charset="0"/>
              <a:buChar char="•"/>
            </a:pPr>
            <a:r>
              <a:rPr lang="en-GB" sz="1800" dirty="0">
                <a:solidFill>
                  <a:srgbClr val="000000"/>
                </a:solidFill>
              </a:rPr>
              <a:t>BSSM recommend screening for TD in all men with BMI &gt;30 kg/m2 or waist circumference (WC) &gt;102 cm</a:t>
            </a:r>
            <a:r>
              <a:rPr lang="en-GB" sz="1800" baseline="30000" dirty="0">
                <a:solidFill>
                  <a:srgbClr val="000000"/>
                </a:solidFill>
              </a:rPr>
              <a:t>2</a:t>
            </a:r>
            <a:r>
              <a:rPr lang="en-GB" sz="1800" dirty="0">
                <a:solidFill>
                  <a:srgbClr val="000000"/>
                </a:solidFill>
              </a:rPr>
              <a:t> </a:t>
            </a:r>
            <a:r>
              <a:rPr lang="en-GB" sz="1800" baseline="30000" dirty="0">
                <a:solidFill>
                  <a:srgbClr val="000000"/>
                </a:solidFill>
              </a:rPr>
              <a:t>1</a:t>
            </a:r>
          </a:p>
          <a:p>
            <a:pPr>
              <a:buClrTx/>
              <a:buFont typeface="Arial" panose="020B0604020202020204" pitchFamily="34" charset="0"/>
              <a:buChar char="•"/>
            </a:pPr>
            <a:r>
              <a:rPr lang="en-GB" sz="1800" dirty="0">
                <a:solidFill>
                  <a:srgbClr val="000000"/>
                </a:solidFill>
              </a:rPr>
              <a:t>AACE and ACE recommend:</a:t>
            </a:r>
            <a:r>
              <a:rPr lang="en-GB" sz="1800" baseline="30000" dirty="0">
                <a:solidFill>
                  <a:srgbClr val="000000"/>
                </a:solidFill>
              </a:rPr>
              <a:t>2</a:t>
            </a:r>
          </a:p>
          <a:p>
            <a:pPr lvl="1">
              <a:buClrTx/>
              <a:buFont typeface="Calibri" panose="020F0502020204030204" pitchFamily="34" charset="0"/>
              <a:buChar char="-"/>
            </a:pPr>
            <a:r>
              <a:rPr lang="en-GB" sz="1400" dirty="0">
                <a:solidFill>
                  <a:srgbClr val="000000"/>
                </a:solidFill>
              </a:rPr>
              <a:t>All men with increased WC or obesity should be assessed for TD by history and physical exam, and tested for TD if indicated</a:t>
            </a:r>
          </a:p>
          <a:p>
            <a:pPr lvl="1">
              <a:buClrTx/>
              <a:buFont typeface="Calibri" panose="020F0502020204030204" pitchFamily="34" charset="0"/>
              <a:buChar char="-"/>
            </a:pPr>
            <a:r>
              <a:rPr lang="en-GB" sz="1400" dirty="0">
                <a:solidFill>
                  <a:srgbClr val="000000"/>
                </a:solidFill>
              </a:rPr>
              <a:t>Men with TD and obesity not seeking fertility treatment should be considered for </a:t>
            </a:r>
            <a:r>
              <a:rPr lang="en-GB" sz="1400" dirty="0" err="1">
                <a:solidFill>
                  <a:srgbClr val="000000"/>
                </a:solidFill>
              </a:rPr>
              <a:t>TTh</a:t>
            </a:r>
            <a:r>
              <a:rPr lang="en-GB" sz="1400" dirty="0">
                <a:solidFill>
                  <a:srgbClr val="000000"/>
                </a:solidFill>
              </a:rPr>
              <a:t> in addition to lifestyle intervention. </a:t>
            </a:r>
            <a:r>
              <a:rPr lang="en-GB" sz="1400" dirty="0" err="1">
                <a:solidFill>
                  <a:srgbClr val="000000"/>
                </a:solidFill>
              </a:rPr>
              <a:t>TTh</a:t>
            </a:r>
            <a:r>
              <a:rPr lang="en-GB" sz="1400" dirty="0">
                <a:solidFill>
                  <a:srgbClr val="000000"/>
                </a:solidFill>
              </a:rPr>
              <a:t> in these patients results in weight loss, decreased WC, and improvements in metabolic parameters (glucose, haemoglobin A1c, lipids and blood pressure)</a:t>
            </a:r>
          </a:p>
          <a:p>
            <a:pPr>
              <a:buClrTx/>
              <a:buFont typeface="Arial" panose="020B0604020202020204" pitchFamily="34" charset="0"/>
              <a:buChar char="•"/>
            </a:pPr>
            <a:r>
              <a:rPr lang="en-GB" sz="1800" dirty="0">
                <a:solidFill>
                  <a:srgbClr val="000000"/>
                </a:solidFill>
              </a:rPr>
              <a:t>EAU recommendations include T assessment in men with a disease in which TD is common, and in whom treatment may be indicated, such as obesity </a:t>
            </a:r>
            <a:r>
              <a:rPr lang="en-GB" sz="1800" baseline="30000" dirty="0">
                <a:solidFill>
                  <a:srgbClr val="000000"/>
                </a:solidFill>
              </a:rPr>
              <a:t>3</a:t>
            </a:r>
          </a:p>
        </p:txBody>
      </p:sp>
      <p:sp>
        <p:nvSpPr>
          <p:cNvPr id="9" name="TextBox 8">
            <a:extLst>
              <a:ext uri="{FF2B5EF4-FFF2-40B4-BE49-F238E27FC236}">
                <a16:creationId xmlns:a16="http://schemas.microsoft.com/office/drawing/2014/main" id="{91880183-F0B4-4BB0-A5BC-23B2673CE1D9}"/>
              </a:ext>
            </a:extLst>
          </p:cNvPr>
          <p:cNvSpPr txBox="1"/>
          <p:nvPr/>
        </p:nvSpPr>
        <p:spPr>
          <a:xfrm>
            <a:off x="1585524" y="5253561"/>
            <a:ext cx="809326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TD – Testosterone Deficiency; </a:t>
            </a:r>
            <a:r>
              <a:rPr kumimoji="0" lang="en-US" sz="1000" b="1" i="0" u="none" strike="noStrike" kern="1200" cap="none" spc="0" normalizeH="0" baseline="0" noProof="0" dirty="0" err="1">
                <a:ln>
                  <a:noFill/>
                </a:ln>
                <a:solidFill>
                  <a:srgbClr val="000000"/>
                </a:solidFill>
                <a:effectLst/>
                <a:uLnTx/>
                <a:uFillTx/>
                <a:latin typeface="Poppins Light"/>
                <a:ea typeface="+mn-ea"/>
                <a:cs typeface="+mn-cs"/>
              </a:rPr>
              <a:t>TTh</a:t>
            </a:r>
            <a:r>
              <a:rPr kumimoji="0" lang="en-US" sz="1000" b="1" i="0" u="none" strike="noStrike" kern="1200" cap="none" spc="0" normalizeH="0" baseline="0" noProof="0" dirty="0">
                <a:ln>
                  <a:noFill/>
                </a:ln>
                <a:solidFill>
                  <a:srgbClr val="000000"/>
                </a:solidFill>
                <a:effectLst/>
                <a:uLnTx/>
                <a:uFillTx/>
                <a:latin typeface="Poppins Light"/>
                <a:ea typeface="+mn-ea"/>
                <a:cs typeface="+mn-cs"/>
              </a:rPr>
              <a:t> – testosterone therapy; BMI – Body Mass Index; T - testosterone </a:t>
            </a:r>
          </a:p>
        </p:txBody>
      </p:sp>
      <p:sp>
        <p:nvSpPr>
          <p:cNvPr id="14" name="Rectangle 13">
            <a:extLst>
              <a:ext uri="{FF2B5EF4-FFF2-40B4-BE49-F238E27FC236}">
                <a16:creationId xmlns:a16="http://schemas.microsoft.com/office/drawing/2014/main" id="{151AB4CA-408F-4C65-A6C1-B53097AF8A55}"/>
              </a:ext>
            </a:extLst>
          </p:cNvPr>
          <p:cNvSpPr/>
          <p:nvPr/>
        </p:nvSpPr>
        <p:spPr>
          <a:xfrm>
            <a:off x="1585524" y="5691259"/>
            <a:ext cx="9588444" cy="75405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mn-cs"/>
              </a:rPr>
              <a:t>1. Hackett G, </a:t>
            </a:r>
            <a:r>
              <a:rPr kumimoji="0" lang="en-GB" sz="900" b="0" i="1" u="none" strike="noStrike" kern="1200" cap="none" spc="0" normalizeH="0" baseline="0" noProof="0" dirty="0">
                <a:ln>
                  <a:noFill/>
                </a:ln>
                <a:solidFill>
                  <a:srgbClr val="000000"/>
                </a:solidFill>
                <a:effectLst/>
                <a:uLnTx/>
                <a:uFillTx/>
                <a:latin typeface="Poppins Light"/>
                <a:ea typeface="+mn-ea"/>
                <a:cs typeface="+mn-cs"/>
              </a:rPr>
              <a:t>et al</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 </a:t>
            </a:r>
            <a:r>
              <a:rPr kumimoji="0" lang="en-GB" sz="900" b="0" i="1" u="none" strike="noStrike" kern="1200" cap="none" spc="0" normalizeH="0" baseline="0" noProof="0" dirty="0">
                <a:ln>
                  <a:noFill/>
                </a:ln>
                <a:solidFill>
                  <a:srgbClr val="000000"/>
                </a:solidFill>
                <a:effectLst/>
                <a:uLnTx/>
                <a:uFillTx/>
                <a:latin typeface="Poppins Light"/>
                <a:ea typeface="+mn-ea"/>
                <a:cs typeface="+mn-cs"/>
              </a:rPr>
              <a:t>J Sex Med </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2017;14:1504-23; 2.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Garvey TW, et al. American Association of Clinical Endocrinologists and American College of Endocrinology Clinical Practice Guidelines for Comprehensive Medical Care of Patients with Obesity. Available at: aace.com/files/guidelines/ObesityExecutiveSummary.pdf Accessed May 2019; 3.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GR, </a:t>
            </a:r>
            <a:r>
              <a:rPr kumimoji="0" lang="en-US" sz="900" b="0" i="1" u="none" strike="noStrike" kern="1200" cap="none" spc="0" normalizeH="0" baseline="0" noProof="0" dirty="0">
                <a:ln>
                  <a:noFill/>
                </a:ln>
                <a:solidFill>
                  <a:srgbClr val="000000"/>
                </a:solidFill>
                <a:effectLst/>
                <a:uLnTx/>
                <a:uFillTx/>
                <a:latin typeface="Poppins Light"/>
                <a:ea typeface="+mn-ea"/>
                <a:cs typeface="+mn-cs"/>
              </a:rPr>
              <a:t>et al.</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Guidelines of Male Hypogonadism. European Association of Urology 2015. Available at: uroweb.org/</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wp</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-content/uploads/18-Male-Hypogonadism_LR1.pdf Accessed May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700" b="0" i="0" u="none" strike="noStrike" kern="1200" cap="none" spc="0" normalizeH="0" baseline="0" noProof="0" dirty="0">
              <a:ln>
                <a:noFill/>
              </a:ln>
              <a:solidFill>
                <a:prstClr val="white">
                  <a:lumMod val="50000"/>
                </a:prstClr>
              </a:solidFill>
              <a:effectLst/>
              <a:uLnTx/>
              <a:uFillTx/>
              <a:latin typeface="Arial"/>
              <a:ea typeface="+mn-ea"/>
              <a:cs typeface="+mn-cs"/>
            </a:endParaRPr>
          </a:p>
        </p:txBody>
      </p:sp>
    </p:spTree>
    <p:extLst>
      <p:ext uri="{BB962C8B-B14F-4D97-AF65-F5344CB8AC3E}">
        <p14:creationId xmlns:p14="http://schemas.microsoft.com/office/powerpoint/2010/main" val="553279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877" y="276146"/>
            <a:ext cx="8260245" cy="753144"/>
          </a:xfrm>
        </p:spPr>
        <p:txBody>
          <a:bodyPr/>
          <a:lstStyle/>
          <a:p>
            <a:r>
              <a:rPr lang="en-US" dirty="0">
                <a:solidFill>
                  <a:schemeClr val="accent5"/>
                </a:solidFill>
              </a:rPr>
              <a:t>Men on chronic opioid medication</a:t>
            </a:r>
          </a:p>
        </p:txBody>
      </p:sp>
      <p:sp>
        <p:nvSpPr>
          <p:cNvPr id="3" name="Content Placeholder 2"/>
          <p:cNvSpPr>
            <a:spLocks noGrp="1"/>
          </p:cNvSpPr>
          <p:nvPr>
            <p:ph idx="1"/>
          </p:nvPr>
        </p:nvSpPr>
        <p:spPr>
          <a:xfrm>
            <a:off x="398353" y="1703916"/>
            <a:ext cx="11395291" cy="3450167"/>
          </a:xfrm>
        </p:spPr>
        <p:txBody>
          <a:bodyPr>
            <a:normAutofit/>
          </a:bodyPr>
          <a:lstStyle/>
          <a:p>
            <a:pPr marL="243411" indent="-243411"/>
            <a:r>
              <a:rPr lang="en-US" sz="2133" dirty="0"/>
              <a:t>BSSM recommends screening for TD in all men on long-term opiate medication</a:t>
            </a:r>
            <a:r>
              <a:rPr lang="en-US" sz="2133" baseline="30000" dirty="0"/>
              <a:t>1</a:t>
            </a:r>
            <a:endParaRPr lang="en-US" sz="2133" dirty="0"/>
          </a:p>
          <a:p>
            <a:pPr marL="243411" indent="-243411"/>
            <a:r>
              <a:rPr lang="en-US" sz="2133" dirty="0"/>
              <a:t>The Endocrine Society recommend:</a:t>
            </a:r>
            <a:r>
              <a:rPr lang="en-US" sz="2133" baseline="30000" dirty="0"/>
              <a:t>2</a:t>
            </a:r>
            <a:endParaRPr lang="en-US" sz="2133" dirty="0"/>
          </a:p>
          <a:p>
            <a:pPr lvl="1"/>
            <a:r>
              <a:rPr lang="en-US" sz="2133" dirty="0"/>
              <a:t>Treatment with opioids affects T production therefore the Endocrine Society suggest measuring the serum T level in men receiving opioid medication</a:t>
            </a:r>
          </a:p>
          <a:p>
            <a:pPr lvl="1"/>
            <a:r>
              <a:rPr lang="en-US" sz="2133" dirty="0"/>
              <a:t>T therapy should be considered in men with opioid-induced TD who are experiencing sexual symptoms and in whom discontinuation of opioid medication seems unlikely</a:t>
            </a:r>
          </a:p>
        </p:txBody>
      </p:sp>
      <p:sp>
        <p:nvSpPr>
          <p:cNvPr id="4" name="Rectangle 3"/>
          <p:cNvSpPr/>
          <p:nvPr/>
        </p:nvSpPr>
        <p:spPr>
          <a:xfrm>
            <a:off x="1503779" y="5991377"/>
            <a:ext cx="8106566"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rial"/>
                <a:ea typeface="+mn-ea"/>
                <a:cs typeface="+mn-cs"/>
              </a:rPr>
              <a:t>1. Hackett G, et al. J Sex Med 2017;14:1504-23; 2. </a:t>
            </a:r>
            <a:r>
              <a:rPr kumimoji="0" lang="en-US" sz="1200" b="0" i="0" u="none" strike="noStrike" kern="1200" cap="none" spc="0" normalizeH="0" baseline="0" noProof="0" dirty="0">
                <a:ln>
                  <a:noFill/>
                </a:ln>
                <a:solidFill>
                  <a:srgbClr val="000000"/>
                </a:solidFill>
                <a:effectLst/>
                <a:uLnTx/>
                <a:uFillTx/>
                <a:latin typeface="Arial"/>
                <a:ea typeface="+mn-ea"/>
                <a:cs typeface="+mn-cs"/>
              </a:rPr>
              <a:t>Bhasin S, et al. J Clin Endocrinol </a:t>
            </a:r>
            <a:r>
              <a:rPr kumimoji="0" lang="en-US" sz="1200" b="0" i="0" u="none" strike="noStrike" kern="1200" cap="none" spc="0" normalizeH="0" baseline="0" noProof="0" dirty="0" err="1">
                <a:ln>
                  <a:noFill/>
                </a:ln>
                <a:solidFill>
                  <a:srgbClr val="000000"/>
                </a:solidFill>
                <a:effectLst/>
                <a:uLnTx/>
                <a:uFillTx/>
                <a:latin typeface="Arial"/>
                <a:ea typeface="+mn-ea"/>
                <a:cs typeface="+mn-cs"/>
              </a:rPr>
              <a:t>Metab</a:t>
            </a:r>
            <a:r>
              <a:rPr kumimoji="0" lang="en-US" sz="1200" b="0" i="0" u="none" strike="noStrike" kern="1200" cap="none" spc="0" normalizeH="0" baseline="0" noProof="0" dirty="0">
                <a:ln>
                  <a:noFill/>
                </a:ln>
                <a:solidFill>
                  <a:srgbClr val="000000"/>
                </a:solidFill>
                <a:effectLst/>
                <a:uLnTx/>
                <a:uFillTx/>
                <a:latin typeface="Arial"/>
                <a:ea typeface="+mn-ea"/>
                <a:cs typeface="+mn-cs"/>
              </a:rPr>
              <a:t> 2010;95:2536-59</a:t>
            </a:r>
            <a:r>
              <a:rPr kumimoji="0" lang="en-US" sz="933" b="0" i="0" u="none" strike="noStrike" kern="1200" cap="none" spc="0" normalizeH="0" baseline="0" noProof="0" dirty="0">
                <a:ln>
                  <a:noFill/>
                </a:ln>
                <a:solidFill>
                  <a:srgbClr val="000000"/>
                </a:solidFill>
                <a:effectLst/>
                <a:uLnTx/>
                <a:uFillTx/>
                <a:latin typeface="Arial"/>
                <a:ea typeface="+mn-ea"/>
                <a:cs typeface="+mn-cs"/>
              </a:rPr>
              <a:t>.</a:t>
            </a:r>
            <a:r>
              <a:rPr kumimoji="0" lang="en-GB" sz="933" b="0" i="0" u="none" strike="noStrike" kern="1200" cap="none" spc="0" normalizeH="0" baseline="0" noProof="0" dirty="0">
                <a:ln>
                  <a:noFill/>
                </a:ln>
                <a:solidFill>
                  <a:srgbClr val="000000"/>
                </a:solidFill>
                <a:effectLst/>
                <a:uLnTx/>
                <a:uFillTx/>
                <a:latin typeface="Arial"/>
                <a:ea typeface="+mn-ea"/>
                <a:cs typeface="+mn-cs"/>
              </a:rPr>
              <a:t> </a:t>
            </a:r>
            <a:endParaRPr kumimoji="0" lang="en-US" sz="933"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4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016" y="265659"/>
            <a:ext cx="9208008" cy="564858"/>
          </a:xfrm>
        </p:spPr>
        <p:txBody>
          <a:bodyPr>
            <a:noAutofit/>
          </a:bodyPr>
          <a:lstStyle/>
          <a:p>
            <a:pPr algn="ctr"/>
            <a:r>
              <a:rPr lang="en-US" dirty="0">
                <a:solidFill>
                  <a:srgbClr val="000000"/>
                </a:solidFill>
              </a:rPr>
              <a:t>Men with Erectile Dysfunction (ED)</a:t>
            </a:r>
          </a:p>
        </p:txBody>
      </p:sp>
      <p:sp>
        <p:nvSpPr>
          <p:cNvPr id="3" name="Content Placeholder 2"/>
          <p:cNvSpPr>
            <a:spLocks noGrp="1"/>
          </p:cNvSpPr>
          <p:nvPr>
            <p:ph idx="1"/>
          </p:nvPr>
        </p:nvSpPr>
        <p:spPr>
          <a:xfrm>
            <a:off x="534924" y="1381559"/>
            <a:ext cx="10680192" cy="3725989"/>
          </a:xfrm>
        </p:spPr>
        <p:txBody>
          <a:bodyPr>
            <a:normAutofit/>
          </a:bodyPr>
          <a:lstStyle/>
          <a:p>
            <a:pPr>
              <a:buClrTx/>
              <a:buFont typeface="Arial" panose="020B0604020202020204" pitchFamily="34" charset="0"/>
              <a:buChar char="•"/>
            </a:pPr>
            <a:r>
              <a:rPr lang="en-GB" dirty="0">
                <a:solidFill>
                  <a:srgbClr val="000000"/>
                </a:solidFill>
              </a:rPr>
              <a:t>The British Society for Sexual Medicine (BSSM) guidelines state that:</a:t>
            </a:r>
            <a:r>
              <a:rPr lang="en-GB" baseline="30000" dirty="0">
                <a:solidFill>
                  <a:srgbClr val="000000"/>
                </a:solidFill>
              </a:rPr>
              <a:t>1</a:t>
            </a:r>
          </a:p>
          <a:p>
            <a:pPr lvl="1">
              <a:buClrTx/>
              <a:buFont typeface="Calibri" panose="020F0502020204030204" pitchFamily="34" charset="0"/>
              <a:buChar char="-"/>
            </a:pPr>
            <a:r>
              <a:rPr lang="en-GB" sz="1600" dirty="0">
                <a:solidFill>
                  <a:srgbClr val="000000"/>
                </a:solidFill>
              </a:rPr>
              <a:t>TD is a treatable cause of ED that may also make men less/non-responsive to phosphodiesterase type 5 inhibitors (PDE5i’s), therefore all men with ED should have serum T measured on a blood fasting sample taken in the morning 8-11am</a:t>
            </a:r>
          </a:p>
          <a:p>
            <a:pPr lvl="1">
              <a:buClrTx/>
              <a:buFont typeface="Calibri" panose="020F0502020204030204" pitchFamily="34" charset="0"/>
              <a:buChar char="-"/>
            </a:pPr>
            <a:r>
              <a:rPr lang="en-GB" sz="1600" dirty="0">
                <a:solidFill>
                  <a:srgbClr val="000000"/>
                </a:solidFill>
              </a:rPr>
              <a:t>25-50% of men fail to respond within 12 months to PDE5i’s. Rates are higher in men with type 2 diabetes mellitus (T2DM) or post-radical prostatectomy. </a:t>
            </a:r>
          </a:p>
          <a:p>
            <a:pPr lvl="1">
              <a:buClrTx/>
              <a:buFont typeface="Calibri" panose="020F0502020204030204" pitchFamily="34" charset="0"/>
              <a:buChar char="-"/>
            </a:pPr>
            <a:r>
              <a:rPr lang="en-GB" sz="1600" dirty="0">
                <a:solidFill>
                  <a:srgbClr val="000000"/>
                </a:solidFill>
              </a:rPr>
              <a:t>Correction of testosterone levels &lt;10.4nmol/L may salvage non-responders to PDE5i </a:t>
            </a:r>
            <a:r>
              <a:rPr lang="en-GB" sz="1600" baseline="30000" dirty="0">
                <a:solidFill>
                  <a:srgbClr val="000000"/>
                </a:solidFill>
              </a:rPr>
              <a:t>4</a:t>
            </a:r>
          </a:p>
          <a:p>
            <a:pPr>
              <a:buClrTx/>
              <a:buFont typeface="Arial" panose="020B0604020202020204" pitchFamily="34" charset="0"/>
              <a:buChar char="•"/>
            </a:pPr>
            <a:r>
              <a:rPr lang="en-GB" sz="2100" dirty="0">
                <a:solidFill>
                  <a:srgbClr val="000000"/>
                </a:solidFill>
              </a:rPr>
              <a:t>The American Urological Association (AUA) states:</a:t>
            </a:r>
            <a:r>
              <a:rPr lang="en-GB" sz="2100" baseline="30000" dirty="0">
                <a:solidFill>
                  <a:srgbClr val="000000"/>
                </a:solidFill>
              </a:rPr>
              <a:t>2</a:t>
            </a:r>
          </a:p>
          <a:p>
            <a:pPr lvl="1">
              <a:buClrTx/>
              <a:buFont typeface="Calibri" panose="020F0502020204030204" pitchFamily="34" charset="0"/>
              <a:buChar char="-"/>
            </a:pPr>
            <a:r>
              <a:rPr lang="en-GB" sz="1600" dirty="0">
                <a:solidFill>
                  <a:srgbClr val="000000"/>
                </a:solidFill>
              </a:rPr>
              <a:t>ED is a symptom associated with TD.  Clinicians are advised to measure TT in all ED patients</a:t>
            </a:r>
          </a:p>
          <a:p>
            <a:pPr>
              <a:buClrTx/>
              <a:buFont typeface="Arial" panose="020B0604020202020204" pitchFamily="34" charset="0"/>
              <a:buChar char="•"/>
            </a:pPr>
            <a:r>
              <a:rPr lang="en-GB" sz="2100" dirty="0">
                <a:solidFill>
                  <a:srgbClr val="000000"/>
                </a:solidFill>
              </a:rPr>
              <a:t>The Endocrine Society (ES) suggests measurement of serum T concentrations in men with low libido or ED </a:t>
            </a:r>
            <a:r>
              <a:rPr lang="en-GB" sz="2100" baseline="30000" dirty="0">
                <a:solidFill>
                  <a:srgbClr val="000000"/>
                </a:solidFill>
              </a:rPr>
              <a:t>3</a:t>
            </a:r>
          </a:p>
        </p:txBody>
      </p:sp>
      <p:sp>
        <p:nvSpPr>
          <p:cNvPr id="16" name="Rectangle 15">
            <a:extLst>
              <a:ext uri="{FF2B5EF4-FFF2-40B4-BE49-F238E27FC236}">
                <a16:creationId xmlns:a16="http://schemas.microsoft.com/office/drawing/2014/main" id="{AA765B65-88EA-4905-BC32-838A65D62BDF}"/>
              </a:ext>
            </a:extLst>
          </p:cNvPr>
          <p:cNvSpPr/>
          <p:nvPr/>
        </p:nvSpPr>
        <p:spPr>
          <a:xfrm>
            <a:off x="1485461" y="5906537"/>
            <a:ext cx="8602151"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000000"/>
                </a:solidFill>
                <a:effectLst/>
                <a:uLnTx/>
                <a:uFillTx/>
                <a:latin typeface="Poppins Light"/>
                <a:ea typeface="+mn-ea"/>
                <a:cs typeface="+mn-cs"/>
              </a:rPr>
              <a:t>1. </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Hackett G, et al. J Sex Med 2017;14:1504-23; </a:t>
            </a:r>
            <a:r>
              <a:rPr kumimoji="0" lang="nb-NO" sz="1000" b="0" i="0" u="none" strike="noStrike" kern="1200" cap="none" spc="0" normalizeH="0" baseline="0" noProof="0" dirty="0">
                <a:ln>
                  <a:noFill/>
                </a:ln>
                <a:solidFill>
                  <a:srgbClr val="000000"/>
                </a:solidFill>
                <a:effectLst/>
                <a:uLnTx/>
                <a:uFillTx/>
                <a:latin typeface="Poppins Light"/>
                <a:ea typeface="+mn-ea"/>
                <a:cs typeface="+mn-cs"/>
              </a:rPr>
              <a:t>2. Mulhall JP, et al. J Urol 2018;200(2):423-32; 3.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Bhasin</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S, et al. J Clin Endocrinol </a:t>
            </a: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2018;103(5):1715-44.  4. http://www.bssm.org.uk/wp-content/uploads/2018/09/ED-Practical-Guide-v3-for-BSSM-review.pdf </a:t>
            </a:r>
          </a:p>
        </p:txBody>
      </p:sp>
      <p:sp>
        <p:nvSpPr>
          <p:cNvPr id="17" name="TextBox 16">
            <a:extLst>
              <a:ext uri="{FF2B5EF4-FFF2-40B4-BE49-F238E27FC236}">
                <a16:creationId xmlns:a16="http://schemas.microsoft.com/office/drawing/2014/main" id="{5B122C0A-8A77-4967-8800-259C6246C7FE}"/>
              </a:ext>
            </a:extLst>
          </p:cNvPr>
          <p:cNvSpPr txBox="1"/>
          <p:nvPr/>
        </p:nvSpPr>
        <p:spPr>
          <a:xfrm>
            <a:off x="1485461" y="5550868"/>
            <a:ext cx="936846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TD – Testosterone Deficiency; T - testosterone; ED – Erectile Dysfunction; PDE5i’s – Phosphodiesterase 5 inhibitors; TT – Total Testosterone </a:t>
            </a:r>
          </a:p>
        </p:txBody>
      </p:sp>
    </p:spTree>
    <p:extLst>
      <p:ext uri="{BB962C8B-B14F-4D97-AF65-F5344CB8AC3E}">
        <p14:creationId xmlns:p14="http://schemas.microsoft.com/office/powerpoint/2010/main" val="2609571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149894"/>
            <a:ext cx="8706852" cy="873642"/>
          </a:xfrm>
        </p:spPr>
        <p:txBody>
          <a:bodyPr>
            <a:normAutofit/>
          </a:bodyPr>
          <a:lstStyle/>
          <a:p>
            <a:pPr algn="ctr"/>
            <a:r>
              <a:rPr lang="en-GB" dirty="0">
                <a:solidFill>
                  <a:srgbClr val="000000"/>
                </a:solidFill>
              </a:rPr>
              <a:t>TD Guideline Summary - 2</a:t>
            </a:r>
          </a:p>
        </p:txBody>
      </p:sp>
      <p:sp>
        <p:nvSpPr>
          <p:cNvPr id="3" name="Content Placeholder 2"/>
          <p:cNvSpPr>
            <a:spLocks noGrp="1"/>
          </p:cNvSpPr>
          <p:nvPr>
            <p:ph idx="1"/>
          </p:nvPr>
        </p:nvSpPr>
        <p:spPr>
          <a:xfrm>
            <a:off x="777240" y="1430079"/>
            <a:ext cx="10003536" cy="3997841"/>
          </a:xfrm>
        </p:spPr>
        <p:txBody>
          <a:bodyPr>
            <a:noAutofit/>
          </a:bodyPr>
          <a:lstStyle/>
          <a:p>
            <a:pPr marL="342900" lvl="1" indent="-342900">
              <a:spcBef>
                <a:spcPts val="0"/>
              </a:spcBef>
              <a:buClrTx/>
              <a:buFont typeface="Arial"/>
              <a:buChar char="•"/>
            </a:pPr>
            <a:r>
              <a:rPr lang="en-GB" dirty="0">
                <a:solidFill>
                  <a:srgbClr val="000000"/>
                </a:solidFill>
              </a:rPr>
              <a:t>There is overall consensus among the guidance produced by expert groups in recent years that a diagnosis of TD should be made when both signs and symptoms and low T levels are confirmed to be present </a:t>
            </a:r>
            <a:r>
              <a:rPr lang="en-GB" baseline="30000" dirty="0">
                <a:solidFill>
                  <a:srgbClr val="000000"/>
                </a:solidFill>
              </a:rPr>
              <a:t>1-4</a:t>
            </a:r>
            <a:br>
              <a:rPr lang="en-GB" dirty="0">
                <a:solidFill>
                  <a:srgbClr val="000000"/>
                </a:solidFill>
              </a:rPr>
            </a:br>
            <a:endParaRPr lang="en-GB" dirty="0">
              <a:solidFill>
                <a:srgbClr val="000000"/>
              </a:solidFill>
            </a:endParaRPr>
          </a:p>
          <a:p>
            <a:pPr marL="342900" lvl="1" indent="-342900">
              <a:spcBef>
                <a:spcPts val="0"/>
              </a:spcBef>
              <a:buClrTx/>
              <a:buFont typeface="Arial"/>
              <a:buChar char="•"/>
            </a:pPr>
            <a:r>
              <a:rPr lang="en-GB" dirty="0">
                <a:solidFill>
                  <a:srgbClr val="000000"/>
                </a:solidFill>
              </a:rPr>
              <a:t>The majority of guidelines also recommend routine screening for TD in men with the following conditions:</a:t>
            </a:r>
          </a:p>
          <a:p>
            <a:pPr marL="0" lvl="1" indent="0">
              <a:spcBef>
                <a:spcPts val="0"/>
              </a:spcBef>
              <a:buClrTx/>
              <a:buNone/>
            </a:pPr>
            <a:endParaRPr lang="en-GB" sz="2400" dirty="0">
              <a:solidFill>
                <a:srgbClr val="000000"/>
              </a:solidFill>
            </a:endParaRPr>
          </a:p>
          <a:p>
            <a:pPr marL="742950" lvl="2" indent="-342900">
              <a:spcBef>
                <a:spcPts val="0"/>
              </a:spcBef>
              <a:buClrTx/>
              <a:buFont typeface="Wingdings" panose="05000000000000000000" pitchFamily="2" charset="2"/>
              <a:buChar char="ü"/>
            </a:pPr>
            <a:r>
              <a:rPr lang="en-GB" dirty="0">
                <a:solidFill>
                  <a:srgbClr val="000000"/>
                </a:solidFill>
              </a:rPr>
              <a:t>Erectile Dysfunction (ED)</a:t>
            </a:r>
          </a:p>
          <a:p>
            <a:pPr marL="742950" lvl="2" indent="-342900">
              <a:spcBef>
                <a:spcPts val="0"/>
              </a:spcBef>
              <a:buClrTx/>
              <a:buFont typeface="Wingdings" panose="05000000000000000000" pitchFamily="2" charset="2"/>
              <a:buChar char="ü"/>
            </a:pPr>
            <a:r>
              <a:rPr lang="en-GB" dirty="0">
                <a:solidFill>
                  <a:srgbClr val="000000"/>
                </a:solidFill>
              </a:rPr>
              <a:t>Type 2 diabetes mellitus (T2DM)</a:t>
            </a:r>
          </a:p>
          <a:p>
            <a:pPr marL="742950" lvl="2" indent="-342900">
              <a:spcBef>
                <a:spcPts val="0"/>
              </a:spcBef>
              <a:buClrTx/>
              <a:buFont typeface="Wingdings" panose="05000000000000000000" pitchFamily="2" charset="2"/>
              <a:buChar char="ü"/>
            </a:pPr>
            <a:r>
              <a:rPr lang="en-GB" dirty="0">
                <a:solidFill>
                  <a:srgbClr val="000000"/>
                </a:solidFill>
              </a:rPr>
              <a:t>Obesity </a:t>
            </a:r>
          </a:p>
          <a:p>
            <a:pPr marL="742950" lvl="2" indent="-342900">
              <a:spcBef>
                <a:spcPts val="0"/>
              </a:spcBef>
              <a:buClrTx/>
              <a:buFont typeface="Wingdings" panose="05000000000000000000" pitchFamily="2" charset="2"/>
              <a:buChar char="ü"/>
            </a:pPr>
            <a:r>
              <a:rPr lang="en-GB" dirty="0">
                <a:solidFill>
                  <a:srgbClr val="000000"/>
                </a:solidFill>
              </a:rPr>
              <a:t>Chronic opiate use </a:t>
            </a:r>
            <a:r>
              <a:rPr lang="en-GB" baseline="30000" dirty="0">
                <a:solidFill>
                  <a:srgbClr val="000000"/>
                </a:solidFill>
              </a:rPr>
              <a:t>1,3-6</a:t>
            </a:r>
          </a:p>
          <a:p>
            <a:pPr marL="0" indent="0">
              <a:buNone/>
            </a:pPr>
            <a:endParaRPr lang="en-GB" sz="1400" dirty="0"/>
          </a:p>
        </p:txBody>
      </p:sp>
      <p:sp>
        <p:nvSpPr>
          <p:cNvPr id="10" name="TextBox 9">
            <a:extLst>
              <a:ext uri="{FF2B5EF4-FFF2-40B4-BE49-F238E27FC236}">
                <a16:creationId xmlns:a16="http://schemas.microsoft.com/office/drawing/2014/main" id="{860EC892-837A-420E-806C-B1EEC75B7FCF}"/>
              </a:ext>
            </a:extLst>
          </p:cNvPr>
          <p:cNvSpPr txBox="1"/>
          <p:nvPr/>
        </p:nvSpPr>
        <p:spPr>
          <a:xfrm>
            <a:off x="1503780" y="5103181"/>
            <a:ext cx="3735731"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TD – Testosterone Deficiency; T - testosterone</a:t>
            </a:r>
          </a:p>
        </p:txBody>
      </p:sp>
      <p:sp>
        <p:nvSpPr>
          <p:cNvPr id="11" name="Rectangle 10">
            <a:extLst>
              <a:ext uri="{FF2B5EF4-FFF2-40B4-BE49-F238E27FC236}">
                <a16:creationId xmlns:a16="http://schemas.microsoft.com/office/drawing/2014/main" id="{51A7697B-2119-44AE-8F65-7034A5547B25}"/>
              </a:ext>
            </a:extLst>
          </p:cNvPr>
          <p:cNvSpPr/>
          <p:nvPr/>
        </p:nvSpPr>
        <p:spPr>
          <a:xfrm>
            <a:off x="1503781" y="5427920"/>
            <a:ext cx="9910979"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2.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GR, et al. Guidelines of Male Hypogonadism. European Association of Urology 2015. Available at: uroweb.org/</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wp</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-content/uploads/18-Male-Hypogonadism_LR1.pdf Accessed May 2019; 3. Bhasin S, et al. J Clin Endocrinol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2018;103(5):1715-44. 4. Mulhall JP, et al. American Urological Association 2018. 5. Garvey TW, et al. American Association of Clinical Endocrinologists and American College of Endocrinology Clinical Practice Guidelines for Comprehensive Medical Care of Patients with Obesity. Available at: aace.com/files/guidelines/ObesityExecutiveSummary.pdf Accessed May 2019; 6. American Diabetes Association. Diabetes Care 2019;42(Suppl.1):S34–S45. Available at: care.diabetesjournals.org/content/</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diacare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suppl</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/2018/12/17/42.Supplement_1.DC1/DC_42_S1_Combined_FINAL.pdf Accessed May 2019. </a:t>
            </a:r>
          </a:p>
        </p:txBody>
      </p:sp>
    </p:spTree>
    <p:extLst>
      <p:ext uri="{BB962C8B-B14F-4D97-AF65-F5344CB8AC3E}">
        <p14:creationId xmlns:p14="http://schemas.microsoft.com/office/powerpoint/2010/main" val="718237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1302F2A6-0F00-4745-85AD-08D4D14793B4}"/>
              </a:ext>
            </a:extLst>
          </p:cNvPr>
          <p:cNvSpPr txBox="1">
            <a:spLocks/>
          </p:cNvSpPr>
          <p:nvPr/>
        </p:nvSpPr>
        <p:spPr>
          <a:xfrm>
            <a:off x="1445965" y="2804329"/>
            <a:ext cx="8679548" cy="258952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Clr>
                <a:schemeClr val="tx2"/>
              </a:buClr>
              <a:buFont typeface="Arial"/>
              <a:buChar char="•"/>
              <a:defRPr sz="3200" kern="1200">
                <a:solidFill>
                  <a:schemeClr val="tx2"/>
                </a:solidFill>
                <a:latin typeface="Calibri"/>
                <a:ea typeface="+mn-ea"/>
                <a:cs typeface="+mn-cs"/>
              </a:defRPr>
            </a:lvl1pPr>
            <a:lvl2pPr marL="742950" indent="-285750" algn="l" defTabSz="457200" rtl="0" eaLnBrk="1" latinLnBrk="0" hangingPunct="1">
              <a:spcBef>
                <a:spcPct val="20000"/>
              </a:spcBef>
              <a:buClr>
                <a:schemeClr val="tx2"/>
              </a:buClr>
              <a:buFont typeface="Arial"/>
              <a:buChar char="–"/>
              <a:defRPr sz="2800" kern="1200">
                <a:solidFill>
                  <a:schemeClr val="tx2"/>
                </a:solidFill>
                <a:latin typeface="Calibri"/>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2"/>
                </a:solidFill>
                <a:latin typeface="Calibri"/>
                <a:ea typeface="+mn-ea"/>
                <a:cs typeface="+mn-cs"/>
              </a:defRPr>
            </a:lvl3pPr>
            <a:lvl4pPr marL="1600200" indent="-228600" algn="l" defTabSz="457200" rtl="0" eaLnBrk="1" latinLnBrk="0" hangingPunct="1">
              <a:spcBef>
                <a:spcPct val="20000"/>
              </a:spcBef>
              <a:buClr>
                <a:schemeClr val="tx2"/>
              </a:buClr>
              <a:buFont typeface="Arial"/>
              <a:buChar char="–"/>
              <a:defRPr sz="2000" kern="1200">
                <a:solidFill>
                  <a:schemeClr val="tx2"/>
                </a:solidFill>
                <a:latin typeface="Calibri"/>
                <a:ea typeface="+mn-ea"/>
                <a:cs typeface="+mn-cs"/>
              </a:defRPr>
            </a:lvl4pPr>
            <a:lvl5pPr marL="2057400" indent="-228600" algn="l" defTabSz="457200" rtl="0" eaLnBrk="1" latinLnBrk="0" hangingPunct="1">
              <a:spcBef>
                <a:spcPct val="20000"/>
              </a:spcBef>
              <a:buClr>
                <a:schemeClr val="tx2"/>
              </a:buClr>
              <a:buFont typeface="Arial"/>
              <a:buChar char="»"/>
              <a:defRPr sz="2000" kern="1200">
                <a:solidFill>
                  <a:schemeClr val="tx2"/>
                </a:solidFill>
                <a:latin typeface="Calibr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0"/>
              </a:spcAft>
              <a:buClr>
                <a:srgbClr val="005294"/>
              </a:buClr>
              <a:buSzTx/>
              <a:buFont typeface="Arial"/>
              <a:buNone/>
              <a:tabLst/>
              <a:defRPr/>
            </a:pPr>
            <a:r>
              <a:rPr kumimoji="0" lang="en-GB" sz="3000" b="1" i="1" u="none" strike="noStrike" kern="1200" cap="none" spc="0" normalizeH="0" baseline="0" noProof="0" dirty="0">
                <a:ln>
                  <a:noFill/>
                </a:ln>
                <a:solidFill>
                  <a:srgbClr val="272727"/>
                </a:solidFill>
                <a:effectLst/>
                <a:uLnTx/>
                <a:uFillTx/>
                <a:latin typeface="Poppins Medium"/>
                <a:ea typeface="+mn-ea"/>
                <a:cs typeface="+mn-cs"/>
              </a:rPr>
              <a:t>“The committee recommends that </a:t>
            </a:r>
            <a:r>
              <a:rPr kumimoji="0" lang="en-GB" sz="3000" b="1" i="1" u="none" strike="noStrike" kern="1200" cap="none" spc="0" normalizeH="0" baseline="0" noProof="0" dirty="0" err="1">
                <a:ln>
                  <a:noFill/>
                </a:ln>
                <a:solidFill>
                  <a:srgbClr val="272727"/>
                </a:solidFill>
                <a:effectLst/>
                <a:uLnTx/>
                <a:uFillTx/>
                <a:latin typeface="Poppins Medium"/>
                <a:ea typeface="+mn-ea"/>
                <a:cs typeface="+mn-cs"/>
              </a:rPr>
              <a:t>TTh</a:t>
            </a:r>
            <a:r>
              <a:rPr kumimoji="0" lang="en-GB" sz="3000" b="1" i="1" u="none" strike="noStrike" kern="1200" cap="none" spc="0" normalizeH="0" baseline="0" noProof="0" dirty="0">
                <a:ln>
                  <a:noFill/>
                </a:ln>
                <a:solidFill>
                  <a:srgbClr val="272727"/>
                </a:solidFill>
                <a:effectLst/>
                <a:uLnTx/>
                <a:uFillTx/>
                <a:latin typeface="Poppins Medium"/>
                <a:ea typeface="+mn-ea"/>
                <a:cs typeface="+mn-cs"/>
              </a:rPr>
              <a:t> be initiated</a:t>
            </a:r>
          </a:p>
          <a:p>
            <a:pPr marL="0" marR="0" lvl="0" indent="0" algn="ctr" defTabSz="457200" rtl="0" eaLnBrk="1" fontAlgn="auto" latinLnBrk="0" hangingPunct="1">
              <a:lnSpc>
                <a:spcPct val="100000"/>
              </a:lnSpc>
              <a:spcBef>
                <a:spcPct val="20000"/>
              </a:spcBef>
              <a:spcAft>
                <a:spcPts val="0"/>
              </a:spcAft>
              <a:buClr>
                <a:srgbClr val="005294"/>
              </a:buClr>
              <a:buSzTx/>
              <a:buFont typeface="Arial"/>
              <a:buNone/>
              <a:tabLst/>
              <a:defRPr/>
            </a:pPr>
            <a:r>
              <a:rPr kumimoji="0" lang="en-GB" sz="3000" b="1" i="1" u="none" strike="noStrike" kern="1200" cap="none" spc="0" normalizeH="0" baseline="0" noProof="0" dirty="0">
                <a:ln>
                  <a:noFill/>
                </a:ln>
                <a:solidFill>
                  <a:srgbClr val="272727"/>
                </a:solidFill>
                <a:effectLst/>
                <a:uLnTx/>
                <a:uFillTx/>
                <a:latin typeface="Poppins Medium"/>
                <a:ea typeface="+mn-ea"/>
                <a:cs typeface="+mn-cs"/>
              </a:rPr>
              <a:t>and monitored by the generalist in urology or</a:t>
            </a:r>
          </a:p>
          <a:p>
            <a:pPr marL="0" marR="0" lvl="0" indent="0" algn="ctr" defTabSz="457200" rtl="0" eaLnBrk="1" fontAlgn="auto" latinLnBrk="0" hangingPunct="1">
              <a:lnSpc>
                <a:spcPct val="100000"/>
              </a:lnSpc>
              <a:spcBef>
                <a:spcPct val="20000"/>
              </a:spcBef>
              <a:spcAft>
                <a:spcPts val="0"/>
              </a:spcAft>
              <a:buClr>
                <a:srgbClr val="005294"/>
              </a:buClr>
              <a:buSzTx/>
              <a:buFont typeface="Arial"/>
              <a:buNone/>
              <a:tabLst/>
              <a:defRPr/>
            </a:pPr>
            <a:r>
              <a:rPr kumimoji="0" lang="en-GB" sz="3000" b="1" i="1" u="none" strike="noStrike" kern="1200" cap="none" spc="0" normalizeH="0" baseline="0" noProof="0" dirty="0">
                <a:ln>
                  <a:noFill/>
                </a:ln>
                <a:solidFill>
                  <a:srgbClr val="272727"/>
                </a:solidFill>
                <a:effectLst/>
                <a:uLnTx/>
                <a:uFillTx/>
                <a:latin typeface="Poppins Medium"/>
                <a:ea typeface="+mn-ea"/>
                <a:cs typeface="+mn-cs"/>
              </a:rPr>
              <a:t>family medicine, for most patients, provided that</a:t>
            </a:r>
          </a:p>
          <a:p>
            <a:pPr marL="0" marR="0" lvl="0" indent="0" algn="ctr" defTabSz="457200" rtl="0" eaLnBrk="1" fontAlgn="auto" latinLnBrk="0" hangingPunct="1">
              <a:lnSpc>
                <a:spcPct val="100000"/>
              </a:lnSpc>
              <a:spcBef>
                <a:spcPct val="20000"/>
              </a:spcBef>
              <a:spcAft>
                <a:spcPts val="0"/>
              </a:spcAft>
              <a:buClr>
                <a:srgbClr val="005294"/>
              </a:buClr>
              <a:buSzTx/>
              <a:buFont typeface="Arial"/>
              <a:buNone/>
              <a:tabLst/>
              <a:defRPr/>
            </a:pPr>
            <a:r>
              <a:rPr kumimoji="0" lang="en-GB" sz="3000" b="1" i="1" u="none" strike="noStrike" kern="1200" cap="none" spc="0" normalizeH="0" baseline="0" noProof="0" dirty="0">
                <a:ln>
                  <a:noFill/>
                </a:ln>
                <a:solidFill>
                  <a:srgbClr val="272727"/>
                </a:solidFill>
                <a:effectLst/>
                <a:uLnTx/>
                <a:uFillTx/>
                <a:latin typeface="Poppins Medium"/>
                <a:ea typeface="+mn-ea"/>
                <a:cs typeface="+mn-cs"/>
              </a:rPr>
              <a:t>authoritative clinical guidelines are followed</a:t>
            </a:r>
            <a:r>
              <a:rPr kumimoji="0" lang="en-GB" sz="3000" b="1" i="0" u="none" strike="noStrike" kern="1200" cap="none" spc="0" normalizeH="0" baseline="0" noProof="0" dirty="0">
                <a:ln>
                  <a:noFill/>
                </a:ln>
                <a:solidFill>
                  <a:srgbClr val="272727"/>
                </a:solidFill>
                <a:effectLst/>
                <a:uLnTx/>
                <a:uFillTx/>
                <a:latin typeface="Poppins Medium"/>
                <a:ea typeface="+mn-ea"/>
                <a:cs typeface="+mn-cs"/>
              </a:rPr>
              <a:t>” </a:t>
            </a:r>
            <a:r>
              <a:rPr kumimoji="0" lang="en-GB" sz="3000" b="1" i="0" u="none" strike="noStrike" kern="1200" cap="none" spc="0" normalizeH="0" baseline="30000" noProof="0" dirty="0">
                <a:ln>
                  <a:noFill/>
                </a:ln>
                <a:solidFill>
                  <a:srgbClr val="272727"/>
                </a:solidFill>
                <a:effectLst/>
                <a:uLnTx/>
                <a:uFillTx/>
                <a:latin typeface="Poppins Medium"/>
                <a:ea typeface="+mn-ea"/>
                <a:cs typeface="+mn-cs"/>
              </a:rPr>
              <a:t>1</a:t>
            </a:r>
          </a:p>
          <a:p>
            <a:pPr marL="0" marR="0" lvl="0" indent="0" algn="l" defTabSz="457200" rtl="0" eaLnBrk="1" fontAlgn="auto" latinLnBrk="0" hangingPunct="1">
              <a:lnSpc>
                <a:spcPct val="100000"/>
              </a:lnSpc>
              <a:spcBef>
                <a:spcPct val="20000"/>
              </a:spcBef>
              <a:spcAft>
                <a:spcPts val="0"/>
              </a:spcAft>
              <a:buClr>
                <a:srgbClr val="005294"/>
              </a:buClr>
              <a:buSzTx/>
              <a:buFont typeface="Arial"/>
              <a:buNone/>
              <a:tabLst/>
              <a:defRPr/>
            </a:pPr>
            <a:endParaRPr kumimoji="0" lang="en-GB" sz="2400" b="0" i="0" u="none" strike="noStrike" kern="1200" cap="none" spc="0" normalizeH="0" baseline="0" noProof="0" dirty="0">
              <a:ln>
                <a:noFill/>
              </a:ln>
              <a:solidFill>
                <a:srgbClr val="6F9AD3">
                  <a:lumMod val="75000"/>
                </a:srgbClr>
              </a:solidFill>
              <a:effectLst/>
              <a:uLnTx/>
              <a:uFillTx/>
              <a:latin typeface="Calibri"/>
              <a:ea typeface="+mn-ea"/>
              <a:cs typeface="+mn-cs"/>
            </a:endParaRPr>
          </a:p>
          <a:p>
            <a:pPr marL="457189" marR="0" lvl="1" indent="0" algn="l" defTabSz="457200" rtl="0" eaLnBrk="1" fontAlgn="auto" latinLnBrk="0" hangingPunct="1">
              <a:lnSpc>
                <a:spcPct val="100000"/>
              </a:lnSpc>
              <a:spcBef>
                <a:spcPct val="20000"/>
              </a:spcBef>
              <a:spcAft>
                <a:spcPts val="0"/>
              </a:spcAft>
              <a:buClr>
                <a:srgbClr val="005294"/>
              </a:buClr>
              <a:buSzTx/>
              <a:buFont typeface="Arial"/>
              <a:buNone/>
              <a:tabLst/>
              <a:defRPr/>
            </a:pPr>
            <a:endParaRPr kumimoji="0" lang="en-GB" sz="2400" b="0" i="0" u="none" strike="noStrike" kern="1200" cap="none" spc="0" normalizeH="0" baseline="0" noProof="0" dirty="0">
              <a:ln>
                <a:noFill/>
              </a:ln>
              <a:solidFill>
                <a:srgbClr val="6F9AD3">
                  <a:lumMod val="75000"/>
                </a:srgbClr>
              </a:solidFill>
              <a:effectLst/>
              <a:uLnTx/>
              <a:uFillTx/>
              <a:latin typeface="Calibri"/>
              <a:ea typeface="+mn-ea"/>
              <a:cs typeface="+mn-cs"/>
            </a:endParaRPr>
          </a:p>
          <a:p>
            <a:pPr marL="742950" marR="0" lvl="1" indent="-285750" algn="l" defTabSz="457200" rtl="0" eaLnBrk="1" fontAlgn="auto" latinLnBrk="0" hangingPunct="1">
              <a:lnSpc>
                <a:spcPct val="100000"/>
              </a:lnSpc>
              <a:spcBef>
                <a:spcPct val="20000"/>
              </a:spcBef>
              <a:spcAft>
                <a:spcPts val="0"/>
              </a:spcAft>
              <a:buClr>
                <a:srgbClr val="005294"/>
              </a:buClr>
              <a:buSzTx/>
              <a:buFont typeface="Arial"/>
              <a:buChar char="–"/>
              <a:tabLst/>
              <a:defRPr/>
            </a:pPr>
            <a:endParaRPr kumimoji="0" lang="en-GB" sz="2400" b="0" i="0" u="none" strike="noStrike" kern="1200" cap="none" spc="0" normalizeH="0" baseline="0" noProof="0" dirty="0">
              <a:ln>
                <a:noFill/>
              </a:ln>
              <a:solidFill>
                <a:srgbClr val="005294"/>
              </a:solidFill>
              <a:effectLst/>
              <a:uLnTx/>
              <a:uFillTx/>
              <a:latin typeface="Calibri"/>
              <a:ea typeface="+mn-ea"/>
              <a:cs typeface="+mn-cs"/>
            </a:endParaRPr>
          </a:p>
        </p:txBody>
      </p:sp>
      <p:sp>
        <p:nvSpPr>
          <p:cNvPr id="7" name="Title 1">
            <a:extLst>
              <a:ext uri="{FF2B5EF4-FFF2-40B4-BE49-F238E27FC236}">
                <a16:creationId xmlns:a16="http://schemas.microsoft.com/office/drawing/2014/main" id="{D96899D8-481A-405F-AD49-D7E34C9A6F1E}"/>
              </a:ext>
            </a:extLst>
          </p:cNvPr>
          <p:cNvSpPr txBox="1">
            <a:spLocks/>
          </p:cNvSpPr>
          <p:nvPr/>
        </p:nvSpPr>
        <p:spPr>
          <a:xfrm>
            <a:off x="342899" y="144016"/>
            <a:ext cx="11229975" cy="1106196"/>
          </a:xfrm>
          <a:prstGeom prst="rect">
            <a:avLst/>
          </a:prstGeom>
        </p:spPr>
        <p:txBody>
          <a:bodyPr vert="horz" lIns="91440" tIns="45720" rIns="91440" bIns="45720" rtlCol="0" anchor="ctr">
            <a:normAutofit/>
          </a:bodyPr>
          <a:lstStyle>
            <a:lvl1pPr algn="l" defTabSz="457200" rtl="0" eaLnBrk="1" latinLnBrk="0" hangingPunct="1">
              <a:lnSpc>
                <a:spcPct val="80000"/>
              </a:lnSpc>
              <a:spcBef>
                <a:spcPct val="0"/>
              </a:spcBef>
              <a:buClr>
                <a:schemeClr val="tx2"/>
              </a:buClr>
              <a:buNone/>
              <a:defRPr sz="4400" b="1" i="0" kern="1200" baseline="0">
                <a:solidFill>
                  <a:schemeClr val="tx2"/>
                </a:solidFill>
                <a:latin typeface="Calibri"/>
                <a:ea typeface="+mj-ea"/>
                <a:cs typeface="+mj-cs"/>
              </a:defRPr>
            </a:lvl1pPr>
          </a:lstStyle>
          <a:p>
            <a:pPr marL="0" marR="0" lvl="0" indent="0" algn="ctr" defTabSz="457200" rtl="0" eaLnBrk="1" fontAlgn="auto" latinLnBrk="0" hangingPunct="1">
              <a:lnSpc>
                <a:spcPct val="80000"/>
              </a:lnSpc>
              <a:spcBef>
                <a:spcPct val="0"/>
              </a:spcBef>
              <a:spcAft>
                <a:spcPts val="0"/>
              </a:spcAft>
              <a:buClr>
                <a:srgbClr val="005294"/>
              </a:buClr>
              <a:buSzTx/>
              <a:buFontTx/>
              <a:buNone/>
              <a:tabLst/>
              <a:defRPr/>
            </a:pPr>
            <a:r>
              <a:rPr kumimoji="0" lang="en-GB" sz="3200" b="0" i="0" u="none" strike="noStrike" kern="1200" cap="none" spc="0" normalizeH="0" baseline="0" noProof="0" dirty="0">
                <a:ln>
                  <a:noFill/>
                </a:ln>
                <a:solidFill>
                  <a:srgbClr val="000000"/>
                </a:solidFill>
                <a:effectLst/>
                <a:uLnTx/>
                <a:uFillTx/>
                <a:latin typeface="Poppins Medium"/>
                <a:ea typeface="+mj-ea"/>
                <a:cs typeface="+mj-cs"/>
              </a:rPr>
              <a:t>Who should be initiating &amp; monitoring TD patients?</a:t>
            </a:r>
          </a:p>
        </p:txBody>
      </p:sp>
      <p:sp>
        <p:nvSpPr>
          <p:cNvPr id="9" name="TextBox 8">
            <a:extLst>
              <a:ext uri="{FF2B5EF4-FFF2-40B4-BE49-F238E27FC236}">
                <a16:creationId xmlns:a16="http://schemas.microsoft.com/office/drawing/2014/main" id="{DEE576A7-B95E-4E59-8852-79AD3F6B3542}"/>
              </a:ext>
            </a:extLst>
          </p:cNvPr>
          <p:cNvSpPr txBox="1"/>
          <p:nvPr/>
        </p:nvSpPr>
        <p:spPr>
          <a:xfrm>
            <a:off x="1733026" y="5946804"/>
            <a:ext cx="5049297" cy="276999"/>
          </a:xfrm>
          <a:prstGeom prst="rect">
            <a:avLst/>
          </a:prstGeom>
          <a:noFill/>
        </p:spPr>
        <p:txBody>
          <a:bodyPr wrap="square" rtlCol="0">
            <a:spAutoFit/>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en-GB" sz="1200" b="1" i="0" u="none" strike="noStrike" kern="0" cap="none" spc="0" normalizeH="0" baseline="0" noProof="0" dirty="0">
                <a:ln>
                  <a:noFill/>
                </a:ln>
                <a:solidFill>
                  <a:srgbClr val="000000"/>
                </a:solidFill>
                <a:effectLst/>
                <a:uLnTx/>
                <a:uFillTx/>
                <a:latin typeface="Poppins Light"/>
                <a:ea typeface="+mn-ea"/>
                <a:cs typeface="Arial" charset="0"/>
              </a:rPr>
              <a:t>Dean J et al. J Sex Med 2015;12:1660-86</a:t>
            </a:r>
            <a:r>
              <a:rPr kumimoji="0" lang="en-GB" sz="1050" b="1" i="0" u="none" strike="noStrike" kern="0" cap="none" spc="0" normalizeH="0" baseline="0" noProof="0" dirty="0">
                <a:ln>
                  <a:noFill/>
                </a:ln>
                <a:solidFill>
                  <a:srgbClr val="000000"/>
                </a:solidFill>
                <a:effectLst/>
                <a:uLnTx/>
                <a:uFillTx/>
                <a:latin typeface="Poppins Light"/>
                <a:ea typeface="+mn-ea"/>
                <a:cs typeface="Arial" charset="0"/>
              </a:rPr>
              <a:t>. </a:t>
            </a:r>
          </a:p>
        </p:txBody>
      </p:sp>
      <p:pic>
        <p:nvPicPr>
          <p:cNvPr id="10" name="Picture 9">
            <a:extLst>
              <a:ext uri="{FF2B5EF4-FFF2-40B4-BE49-F238E27FC236}">
                <a16:creationId xmlns:a16="http://schemas.microsoft.com/office/drawing/2014/main" id="{75722306-E064-4FE5-AE1F-76618E11F2C7}"/>
              </a:ext>
            </a:extLst>
          </p:cNvPr>
          <p:cNvPicPr>
            <a:picLocks noChangeAspect="1"/>
          </p:cNvPicPr>
          <p:nvPr/>
        </p:nvPicPr>
        <p:blipFill>
          <a:blip r:embed="rId2"/>
          <a:stretch>
            <a:fillRect/>
          </a:stretch>
        </p:blipFill>
        <p:spPr>
          <a:xfrm>
            <a:off x="3357926" y="1314114"/>
            <a:ext cx="5018948" cy="1299779"/>
          </a:xfrm>
          <a:prstGeom prst="rect">
            <a:avLst/>
          </a:prstGeom>
        </p:spPr>
      </p:pic>
    </p:spTree>
    <p:extLst>
      <p:ext uri="{BB962C8B-B14F-4D97-AF65-F5344CB8AC3E}">
        <p14:creationId xmlns:p14="http://schemas.microsoft.com/office/powerpoint/2010/main" val="4102840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318104"/>
            <a:ext cx="11292840" cy="564858"/>
          </a:xfrm>
        </p:spPr>
        <p:txBody>
          <a:bodyPr>
            <a:noAutofit/>
          </a:bodyPr>
          <a:lstStyle/>
          <a:p>
            <a:pPr algn="ctr"/>
            <a:r>
              <a:rPr lang="en-GB" sz="2800" dirty="0">
                <a:solidFill>
                  <a:schemeClr val="accent5"/>
                </a:solidFill>
              </a:rPr>
              <a:t>1. Guidelines regarding the use of Testosterone Therapy (</a:t>
            </a:r>
            <a:r>
              <a:rPr lang="en-GB" sz="2800" dirty="0" err="1">
                <a:solidFill>
                  <a:schemeClr val="accent5"/>
                </a:solidFill>
              </a:rPr>
              <a:t>TTh</a:t>
            </a:r>
            <a:r>
              <a:rPr lang="en-GB" sz="2800" dirty="0">
                <a:solidFill>
                  <a:schemeClr val="accent5"/>
                </a:solidFill>
              </a:rPr>
              <a:t>) in men with Testosterone Deficiency (TD)</a:t>
            </a:r>
            <a:endParaRPr lang="en-US" sz="2800" dirty="0">
              <a:solidFill>
                <a:schemeClr val="accent5"/>
              </a:solidFill>
            </a:endParaRPr>
          </a:p>
        </p:txBody>
      </p:sp>
      <p:sp>
        <p:nvSpPr>
          <p:cNvPr id="3" name="Content Placeholder 2"/>
          <p:cNvSpPr>
            <a:spLocks noGrp="1"/>
          </p:cNvSpPr>
          <p:nvPr>
            <p:ph idx="1"/>
          </p:nvPr>
        </p:nvSpPr>
        <p:spPr>
          <a:xfrm>
            <a:off x="1168005" y="1564558"/>
            <a:ext cx="9340878" cy="2879646"/>
          </a:xfrm>
        </p:spPr>
        <p:txBody>
          <a:bodyPr>
            <a:normAutofit/>
          </a:bodyPr>
          <a:lstStyle/>
          <a:p>
            <a:pPr marL="0" indent="0">
              <a:spcAft>
                <a:spcPts val="200"/>
              </a:spcAft>
              <a:buClrTx/>
              <a:buNone/>
            </a:pPr>
            <a:r>
              <a:rPr lang="en-GB" sz="2000" b="1" dirty="0">
                <a:solidFill>
                  <a:schemeClr val="accent5"/>
                </a:solidFill>
              </a:rPr>
              <a:t>In recent years, established specialist medical societies have produced guidance on the use of </a:t>
            </a:r>
            <a:r>
              <a:rPr lang="en-GB" sz="2000" b="1" dirty="0" err="1">
                <a:solidFill>
                  <a:schemeClr val="accent5"/>
                </a:solidFill>
              </a:rPr>
              <a:t>TTh</a:t>
            </a:r>
            <a:r>
              <a:rPr lang="en-GB" sz="2000" b="1" dirty="0">
                <a:solidFill>
                  <a:schemeClr val="accent5"/>
                </a:solidFill>
              </a:rPr>
              <a:t> in men with TD.</a:t>
            </a:r>
            <a:r>
              <a:rPr lang="en-US" sz="2000" b="1" dirty="0">
                <a:solidFill>
                  <a:schemeClr val="accent5"/>
                </a:solidFill>
              </a:rPr>
              <a:t> These include:</a:t>
            </a:r>
          </a:p>
          <a:p>
            <a:pPr>
              <a:spcAft>
                <a:spcPts val="200"/>
              </a:spcAft>
              <a:buClrTx/>
              <a:buFont typeface="Arial" panose="020B0604020202020204" pitchFamily="34" charset="0"/>
              <a:buChar char="•"/>
            </a:pPr>
            <a:endParaRPr lang="en-US" sz="1800" dirty="0">
              <a:solidFill>
                <a:schemeClr val="accent5"/>
              </a:solidFill>
            </a:endParaRPr>
          </a:p>
          <a:p>
            <a:pPr marL="468312" lvl="1">
              <a:spcAft>
                <a:spcPts val="200"/>
              </a:spcAft>
              <a:buClrTx/>
              <a:buFont typeface="Wingdings" panose="05000000000000000000" pitchFamily="2" charset="2"/>
              <a:buChar char="q"/>
            </a:pPr>
            <a:r>
              <a:rPr lang="en-US" sz="1800" dirty="0">
                <a:solidFill>
                  <a:schemeClr val="accent5"/>
                </a:solidFill>
              </a:rPr>
              <a:t>The British Society for Sexual Medicine (BSSM)</a:t>
            </a:r>
            <a:r>
              <a:rPr lang="en-US" sz="1800" baseline="30000" dirty="0">
                <a:solidFill>
                  <a:schemeClr val="accent5"/>
                </a:solidFill>
              </a:rPr>
              <a:t>1</a:t>
            </a:r>
            <a:endParaRPr lang="en-US" sz="1800" dirty="0">
              <a:solidFill>
                <a:schemeClr val="accent5"/>
              </a:solidFill>
            </a:endParaRPr>
          </a:p>
          <a:p>
            <a:pPr marL="468312" lvl="1">
              <a:spcAft>
                <a:spcPts val="200"/>
              </a:spcAft>
              <a:buClrTx/>
              <a:buFont typeface="Wingdings" panose="05000000000000000000" pitchFamily="2" charset="2"/>
              <a:buChar char="q"/>
            </a:pPr>
            <a:r>
              <a:rPr lang="en-US" sz="1800" dirty="0">
                <a:solidFill>
                  <a:schemeClr val="accent5"/>
                </a:solidFill>
              </a:rPr>
              <a:t>The European Association of Urology (EAU)</a:t>
            </a:r>
            <a:r>
              <a:rPr lang="en-US" sz="1800" baseline="30000" dirty="0">
                <a:solidFill>
                  <a:schemeClr val="accent5"/>
                </a:solidFill>
              </a:rPr>
              <a:t>2</a:t>
            </a:r>
            <a:endParaRPr lang="en-US" sz="1800" dirty="0">
              <a:solidFill>
                <a:schemeClr val="accent5"/>
              </a:solidFill>
            </a:endParaRPr>
          </a:p>
          <a:p>
            <a:pPr marL="468312" lvl="1">
              <a:spcAft>
                <a:spcPts val="200"/>
              </a:spcAft>
              <a:buClrTx/>
              <a:buFont typeface="Wingdings" panose="05000000000000000000" pitchFamily="2" charset="2"/>
              <a:buChar char="q"/>
            </a:pPr>
            <a:r>
              <a:rPr lang="en-GB" sz="1800" dirty="0">
                <a:solidFill>
                  <a:schemeClr val="accent5"/>
                </a:solidFill>
              </a:rPr>
              <a:t>American Urological Association (AUA)</a:t>
            </a:r>
            <a:r>
              <a:rPr lang="en-GB" sz="1800" baseline="30000" dirty="0">
                <a:solidFill>
                  <a:schemeClr val="accent5"/>
                </a:solidFill>
              </a:rPr>
              <a:t>3</a:t>
            </a:r>
          </a:p>
          <a:p>
            <a:pPr marL="468312" lvl="1">
              <a:spcAft>
                <a:spcPts val="200"/>
              </a:spcAft>
              <a:buClrTx/>
              <a:buFont typeface="Wingdings" panose="05000000000000000000" pitchFamily="2" charset="2"/>
              <a:buChar char="q"/>
            </a:pPr>
            <a:r>
              <a:rPr lang="en-GB" sz="1800" dirty="0">
                <a:solidFill>
                  <a:schemeClr val="accent5"/>
                </a:solidFill>
              </a:rPr>
              <a:t>The Endocrine Society (ES)</a:t>
            </a:r>
            <a:r>
              <a:rPr lang="en-GB" sz="1800" baseline="30000" dirty="0">
                <a:solidFill>
                  <a:schemeClr val="accent5"/>
                </a:solidFill>
              </a:rPr>
              <a:t>4</a:t>
            </a:r>
          </a:p>
          <a:p>
            <a:pPr marL="468312" lvl="1">
              <a:spcAft>
                <a:spcPts val="200"/>
              </a:spcAft>
              <a:buClrTx/>
              <a:buFont typeface="Wingdings" panose="05000000000000000000" pitchFamily="2" charset="2"/>
              <a:buChar char="q"/>
            </a:pPr>
            <a:r>
              <a:rPr lang="en-GB" sz="1800" dirty="0">
                <a:solidFill>
                  <a:schemeClr val="accent5"/>
                </a:solidFill>
              </a:rPr>
              <a:t>The Society for Endocrinology (</a:t>
            </a:r>
            <a:r>
              <a:rPr lang="en-GB" sz="1800" dirty="0" err="1">
                <a:solidFill>
                  <a:schemeClr val="accent5"/>
                </a:solidFill>
              </a:rPr>
              <a:t>SfE</a:t>
            </a:r>
            <a:r>
              <a:rPr lang="en-GB" sz="1800" dirty="0">
                <a:solidFill>
                  <a:schemeClr val="accent5"/>
                </a:solidFill>
              </a:rPr>
              <a:t>) Position Statement</a:t>
            </a:r>
            <a:r>
              <a:rPr lang="en-GB" sz="1800" baseline="30000" dirty="0">
                <a:solidFill>
                  <a:schemeClr val="accent5"/>
                </a:solidFill>
              </a:rPr>
              <a:t>5</a:t>
            </a:r>
          </a:p>
          <a:p>
            <a:pPr>
              <a:spcAft>
                <a:spcPts val="200"/>
              </a:spcAft>
            </a:pPr>
            <a:endParaRPr lang="en-US" sz="1600" dirty="0"/>
          </a:p>
          <a:p>
            <a:pPr marL="0" indent="0">
              <a:spcAft>
                <a:spcPts val="200"/>
              </a:spcAft>
              <a:buNone/>
            </a:pPr>
            <a:endParaRPr lang="en-US" dirty="0"/>
          </a:p>
        </p:txBody>
      </p:sp>
      <p:sp>
        <p:nvSpPr>
          <p:cNvPr id="4" name="Rectangle 3"/>
          <p:cNvSpPr/>
          <p:nvPr/>
        </p:nvSpPr>
        <p:spPr>
          <a:xfrm>
            <a:off x="1558430" y="5790894"/>
            <a:ext cx="9926434" cy="5078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2.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GR, et al. European Association of Urology 2015. Available at: https://uroweb.org/wp-content/uploads/18-Male-Hypogonadism_LR1.pdf Accessed May 2019; </a:t>
            </a:r>
            <a:r>
              <a:rPr kumimoji="0" lang="en-GB" sz="900" b="0" i="0" u="none" strike="noStrike" kern="1200" cap="none" spc="0" normalizeH="0" baseline="0" noProof="0" dirty="0">
                <a:ln>
                  <a:noFill/>
                </a:ln>
                <a:solidFill>
                  <a:srgbClr val="000000"/>
                </a:solidFill>
                <a:effectLst/>
                <a:uLnTx/>
                <a:uFillTx/>
                <a:latin typeface="Poppins Light"/>
                <a:ea typeface="+mn-ea"/>
                <a:cs typeface="+mn-cs"/>
              </a:rPr>
              <a:t>3. Mulhall JP, et al. American Urological Association 2018. </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4.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Bhasin</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S, et al. J Clin Endocrinol </a:t>
            </a:r>
            <a:r>
              <a:rPr kumimoji="0" lang="en-US" sz="900" b="0"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 2018;103(5):1715-44; 5. https://www.endocrinology.org/media/2710/male-hypogonadism-and-ageing-2018.pdf Accessed June 2019</a:t>
            </a:r>
          </a:p>
        </p:txBody>
      </p:sp>
    </p:spTree>
    <p:extLst>
      <p:ext uri="{BB962C8B-B14F-4D97-AF65-F5344CB8AC3E}">
        <p14:creationId xmlns:p14="http://schemas.microsoft.com/office/powerpoint/2010/main" val="1115577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lstStyle/>
          <a:p>
            <a:pPr>
              <a:lnSpc>
                <a:spcPct val="130000"/>
              </a:lnSpc>
              <a:buFontTx/>
              <a:buNone/>
            </a:pPr>
            <a:r>
              <a:rPr lang="en-US" altLang="en-US" sz="2200" dirty="0">
                <a:solidFill>
                  <a:schemeClr val="accent5"/>
                </a:solidFill>
              </a:rPr>
              <a:t>1. Who is the lead author of the Endocrine Society Guidelines on TD from 2018</a:t>
            </a:r>
            <a:r>
              <a:rPr lang="en-US" altLang="en-US" dirty="0">
                <a:solidFill>
                  <a:schemeClr val="accent5"/>
                </a:solidFill>
              </a:rPr>
              <a:t>                                 </a:t>
            </a:r>
          </a:p>
          <a:p>
            <a:pPr lvl="1">
              <a:lnSpc>
                <a:spcPct val="130000"/>
              </a:lnSpc>
              <a:buFontTx/>
              <a:buChar char="•"/>
            </a:pPr>
            <a:r>
              <a:rPr lang="en-US" altLang="en-US" sz="1800" dirty="0">
                <a:solidFill>
                  <a:schemeClr val="accent5"/>
                </a:solidFill>
              </a:rPr>
              <a:t>Geoff Hackett</a:t>
            </a:r>
          </a:p>
          <a:p>
            <a:pPr lvl="1">
              <a:lnSpc>
                <a:spcPct val="130000"/>
              </a:lnSpc>
              <a:buFontTx/>
              <a:buChar char="•"/>
            </a:pPr>
            <a:r>
              <a:rPr lang="en-US" altLang="en-US" sz="1800" dirty="0" err="1">
                <a:solidFill>
                  <a:schemeClr val="accent5"/>
                </a:solidFill>
              </a:rPr>
              <a:t>Shalender</a:t>
            </a:r>
            <a:r>
              <a:rPr lang="en-US" altLang="en-US" sz="1800" dirty="0">
                <a:solidFill>
                  <a:schemeClr val="accent5"/>
                </a:solidFill>
              </a:rPr>
              <a:t> Bhasin</a:t>
            </a:r>
          </a:p>
          <a:p>
            <a:pPr lvl="1">
              <a:lnSpc>
                <a:spcPct val="130000"/>
              </a:lnSpc>
              <a:buFontTx/>
              <a:buChar char="•"/>
            </a:pPr>
            <a:r>
              <a:rPr lang="en-US" altLang="en-US" sz="1800" dirty="0">
                <a:solidFill>
                  <a:schemeClr val="accent5"/>
                </a:solidFill>
              </a:rPr>
              <a:t>John Mulhall</a:t>
            </a:r>
          </a:p>
          <a:p>
            <a:pPr lvl="1">
              <a:lnSpc>
                <a:spcPct val="130000"/>
              </a:lnSpc>
              <a:buFontTx/>
              <a:buChar char="•"/>
            </a:pPr>
            <a:r>
              <a:rPr lang="en-US" altLang="en-US" sz="1800" dirty="0">
                <a:solidFill>
                  <a:schemeClr val="accent5"/>
                </a:solidFill>
              </a:rPr>
              <a:t>Gert </a:t>
            </a:r>
            <a:r>
              <a:rPr lang="en-US" altLang="en-US" sz="1800" dirty="0" err="1">
                <a:solidFill>
                  <a:schemeClr val="accent5"/>
                </a:solidFill>
              </a:rPr>
              <a:t>Dohle</a:t>
            </a:r>
            <a:endParaRPr lang="en-US" altLang="en-US" sz="1800" dirty="0">
              <a:solidFill>
                <a:schemeClr val="accent5"/>
              </a:solidFill>
            </a:endParaRP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lstStyle/>
          <a:p>
            <a:pPr>
              <a:lnSpc>
                <a:spcPct val="130000"/>
              </a:lnSpc>
              <a:buFontTx/>
              <a:buNone/>
            </a:pPr>
            <a:r>
              <a:rPr lang="en-US" altLang="en-US" sz="2200" dirty="0">
                <a:solidFill>
                  <a:schemeClr val="accent5"/>
                </a:solidFill>
              </a:rPr>
              <a:t>2. What does EAU stand for?</a:t>
            </a:r>
            <a:r>
              <a:rPr lang="en-US" altLang="en-US" dirty="0">
                <a:solidFill>
                  <a:schemeClr val="accent5"/>
                </a:solidFill>
              </a:rPr>
              <a:t>                                 </a:t>
            </a:r>
          </a:p>
          <a:p>
            <a:pPr lvl="1">
              <a:lnSpc>
                <a:spcPct val="130000"/>
              </a:lnSpc>
              <a:buFontTx/>
              <a:buChar char="•"/>
            </a:pPr>
            <a:r>
              <a:rPr lang="en-US" altLang="en-US" sz="1800" dirty="0">
                <a:solidFill>
                  <a:schemeClr val="accent5"/>
                </a:solidFill>
              </a:rPr>
              <a:t>Expert Andrologists &amp; Urologists</a:t>
            </a:r>
          </a:p>
          <a:p>
            <a:pPr lvl="1">
              <a:lnSpc>
                <a:spcPct val="130000"/>
              </a:lnSpc>
              <a:buFontTx/>
              <a:buChar char="•"/>
            </a:pPr>
            <a:r>
              <a:rPr lang="en-US" altLang="en-US" sz="1800" dirty="0">
                <a:solidFill>
                  <a:schemeClr val="accent5"/>
                </a:solidFill>
              </a:rPr>
              <a:t>Excellence in Andrology University</a:t>
            </a:r>
          </a:p>
          <a:p>
            <a:pPr lvl="1">
              <a:lnSpc>
                <a:spcPct val="130000"/>
              </a:lnSpc>
              <a:buFontTx/>
              <a:buChar char="•"/>
            </a:pPr>
            <a:r>
              <a:rPr lang="en-US" altLang="en-US" sz="1800" dirty="0">
                <a:solidFill>
                  <a:schemeClr val="accent5"/>
                </a:solidFill>
              </a:rPr>
              <a:t>European Academy of Urologists</a:t>
            </a:r>
          </a:p>
          <a:p>
            <a:pPr lvl="1">
              <a:lnSpc>
                <a:spcPct val="130000"/>
              </a:lnSpc>
              <a:buFontTx/>
              <a:buChar char="•"/>
            </a:pPr>
            <a:r>
              <a:rPr lang="en-US" altLang="en-US" sz="1800" dirty="0">
                <a:solidFill>
                  <a:schemeClr val="accent5"/>
                </a:solidFill>
              </a:rPr>
              <a:t>European Association of Urology</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3057529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lnSpcReduction="10000"/>
          </a:bodyPr>
          <a:lstStyle/>
          <a:p>
            <a:pPr>
              <a:lnSpc>
                <a:spcPct val="130000"/>
              </a:lnSpc>
              <a:buFontTx/>
              <a:buNone/>
            </a:pPr>
            <a:r>
              <a:rPr lang="en-US" altLang="en-US" sz="2200" dirty="0">
                <a:solidFill>
                  <a:schemeClr val="accent5"/>
                </a:solidFill>
              </a:rPr>
              <a:t>3. Which of these is NOT currently a cohort of patients where routine screening for TD is recommended</a:t>
            </a:r>
            <a:r>
              <a:rPr lang="en-US" altLang="en-US" dirty="0">
                <a:solidFill>
                  <a:schemeClr val="accent5"/>
                </a:solidFill>
              </a:rPr>
              <a:t> by the BSSM?                                </a:t>
            </a:r>
          </a:p>
          <a:p>
            <a:pPr lvl="1">
              <a:lnSpc>
                <a:spcPct val="130000"/>
              </a:lnSpc>
              <a:buFontTx/>
              <a:buChar char="•"/>
            </a:pPr>
            <a:r>
              <a:rPr lang="en-US" altLang="en-US" sz="1800" dirty="0">
                <a:solidFill>
                  <a:schemeClr val="accent5"/>
                </a:solidFill>
              </a:rPr>
              <a:t>Men with </a:t>
            </a:r>
            <a:r>
              <a:rPr lang="en-US" altLang="en-US" sz="1800" dirty="0" err="1">
                <a:solidFill>
                  <a:schemeClr val="accent5"/>
                </a:solidFill>
              </a:rPr>
              <a:t>anaemia</a:t>
            </a:r>
            <a:r>
              <a:rPr lang="en-US" altLang="en-US" sz="1800" dirty="0">
                <a:solidFill>
                  <a:schemeClr val="accent5"/>
                </a:solidFill>
              </a:rPr>
              <a:t> </a:t>
            </a:r>
          </a:p>
          <a:p>
            <a:pPr lvl="1">
              <a:lnSpc>
                <a:spcPct val="130000"/>
              </a:lnSpc>
              <a:buFontTx/>
              <a:buChar char="•"/>
            </a:pPr>
            <a:r>
              <a:rPr lang="en-US" altLang="en-US" sz="1800" dirty="0">
                <a:solidFill>
                  <a:schemeClr val="accent5"/>
                </a:solidFill>
              </a:rPr>
              <a:t>Men with erectile dysfunction</a:t>
            </a:r>
          </a:p>
          <a:p>
            <a:pPr lvl="1">
              <a:lnSpc>
                <a:spcPct val="130000"/>
              </a:lnSpc>
              <a:buFontTx/>
              <a:buChar char="•"/>
            </a:pPr>
            <a:r>
              <a:rPr lang="en-US" altLang="en-US" sz="1800" dirty="0">
                <a:solidFill>
                  <a:schemeClr val="accent5"/>
                </a:solidFill>
              </a:rPr>
              <a:t>Men taking long term antipsychotic medication</a:t>
            </a:r>
          </a:p>
          <a:p>
            <a:pPr lvl="1">
              <a:lnSpc>
                <a:spcPct val="130000"/>
              </a:lnSpc>
              <a:buFontTx/>
              <a:buChar char="•"/>
            </a:pPr>
            <a:r>
              <a:rPr lang="en-US" altLang="en-US" sz="1800" dirty="0">
                <a:solidFill>
                  <a:schemeClr val="accent5"/>
                </a:solidFill>
              </a:rPr>
              <a:t>Men with BMI &gt;30kg/m2</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417319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fontScale="92500" lnSpcReduction="10000"/>
          </a:bodyPr>
          <a:lstStyle/>
          <a:p>
            <a:pPr>
              <a:lnSpc>
                <a:spcPct val="130000"/>
              </a:lnSpc>
              <a:buFontTx/>
              <a:buNone/>
            </a:pPr>
            <a:r>
              <a:rPr lang="en-US" altLang="en-US" sz="2200" dirty="0">
                <a:solidFill>
                  <a:schemeClr val="accent5"/>
                </a:solidFill>
              </a:rPr>
              <a:t>4. Which guideline committee currently recommends that c</a:t>
            </a:r>
            <a:r>
              <a:rPr lang="en-GB" altLang="en-US" dirty="0" err="1">
                <a:solidFill>
                  <a:schemeClr val="accent5"/>
                </a:solidFill>
              </a:rPr>
              <a:t>linicians</a:t>
            </a:r>
            <a:r>
              <a:rPr lang="en-GB" altLang="en-US" dirty="0">
                <a:solidFill>
                  <a:schemeClr val="accent5"/>
                </a:solidFill>
              </a:rPr>
              <a:t> should inform testosterone deficient patients that low testosterone is a risk factor for CV disease?</a:t>
            </a:r>
            <a:r>
              <a:rPr lang="en-US" altLang="en-US" dirty="0">
                <a:solidFill>
                  <a:schemeClr val="accent5"/>
                </a:solidFill>
              </a:rPr>
              <a:t>                               </a:t>
            </a:r>
          </a:p>
          <a:p>
            <a:pPr lvl="1">
              <a:lnSpc>
                <a:spcPct val="130000"/>
              </a:lnSpc>
              <a:buFontTx/>
              <a:buChar char="•"/>
            </a:pPr>
            <a:r>
              <a:rPr lang="en-US" altLang="en-US" sz="1800" dirty="0">
                <a:solidFill>
                  <a:schemeClr val="accent5"/>
                </a:solidFill>
              </a:rPr>
              <a:t>EAU</a:t>
            </a:r>
          </a:p>
          <a:p>
            <a:pPr lvl="1">
              <a:lnSpc>
                <a:spcPct val="130000"/>
              </a:lnSpc>
              <a:buFontTx/>
              <a:buChar char="•"/>
            </a:pPr>
            <a:r>
              <a:rPr lang="en-US" altLang="en-US" sz="1800" dirty="0">
                <a:solidFill>
                  <a:schemeClr val="accent5"/>
                </a:solidFill>
              </a:rPr>
              <a:t>BSSM </a:t>
            </a:r>
          </a:p>
          <a:p>
            <a:pPr lvl="1">
              <a:lnSpc>
                <a:spcPct val="130000"/>
              </a:lnSpc>
              <a:buFontTx/>
              <a:buChar char="•"/>
            </a:pPr>
            <a:r>
              <a:rPr lang="en-US" altLang="en-US" sz="1800" dirty="0">
                <a:solidFill>
                  <a:schemeClr val="accent5"/>
                </a:solidFill>
              </a:rPr>
              <a:t>AUA</a:t>
            </a:r>
          </a:p>
          <a:p>
            <a:pPr lvl="1">
              <a:lnSpc>
                <a:spcPct val="130000"/>
              </a:lnSpc>
              <a:buFontTx/>
              <a:buChar char="•"/>
            </a:pPr>
            <a:r>
              <a:rPr lang="en-US" altLang="en-US" sz="1800" dirty="0">
                <a:solidFill>
                  <a:schemeClr val="accent5"/>
                </a:solidFill>
              </a:rPr>
              <a:t>ISSAM</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330082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fontScale="92500" lnSpcReduction="10000"/>
          </a:bodyPr>
          <a:lstStyle/>
          <a:p>
            <a:pPr>
              <a:lnSpc>
                <a:spcPct val="130000"/>
              </a:lnSpc>
              <a:buFontTx/>
              <a:buNone/>
            </a:pPr>
            <a:r>
              <a:rPr lang="en-US" altLang="en-US" sz="2200" dirty="0">
                <a:solidFill>
                  <a:schemeClr val="accent5"/>
                </a:solidFill>
              </a:rPr>
              <a:t>5.  Which guideline </a:t>
            </a:r>
            <a:r>
              <a:rPr lang="en-GB" altLang="en-US" sz="2200" dirty="0">
                <a:solidFill>
                  <a:schemeClr val="accent5"/>
                </a:solidFill>
              </a:rPr>
              <a:t>recommends that </a:t>
            </a:r>
            <a:r>
              <a:rPr lang="en-GB" altLang="en-US" sz="2200" dirty="0" err="1">
                <a:solidFill>
                  <a:schemeClr val="accent5"/>
                </a:solidFill>
              </a:rPr>
              <a:t>TTh</a:t>
            </a:r>
            <a:r>
              <a:rPr lang="en-GB" altLang="en-US" sz="2200" dirty="0">
                <a:solidFill>
                  <a:schemeClr val="accent5"/>
                </a:solidFill>
              </a:rPr>
              <a:t> be initiated and monitored by the generalist in urology or family medicine, for most patients, provided that authoritative clinical guidelines are followed?</a:t>
            </a:r>
            <a:r>
              <a:rPr lang="en-US" altLang="en-US" dirty="0">
                <a:solidFill>
                  <a:schemeClr val="accent5"/>
                </a:solidFill>
              </a:rPr>
              <a:t>                                 </a:t>
            </a:r>
          </a:p>
          <a:p>
            <a:pPr lvl="1">
              <a:lnSpc>
                <a:spcPct val="130000"/>
              </a:lnSpc>
              <a:buFontTx/>
              <a:buChar char="•"/>
            </a:pPr>
            <a:r>
              <a:rPr lang="en-US" altLang="en-US" sz="1800" dirty="0">
                <a:solidFill>
                  <a:schemeClr val="accent5"/>
                </a:solidFill>
              </a:rPr>
              <a:t>BSSM</a:t>
            </a:r>
          </a:p>
          <a:p>
            <a:pPr lvl="1">
              <a:lnSpc>
                <a:spcPct val="130000"/>
              </a:lnSpc>
              <a:buFontTx/>
              <a:buChar char="•"/>
            </a:pPr>
            <a:r>
              <a:rPr lang="en-US" altLang="en-US" sz="1800" dirty="0">
                <a:solidFill>
                  <a:schemeClr val="accent5"/>
                </a:solidFill>
              </a:rPr>
              <a:t>ISSM</a:t>
            </a:r>
          </a:p>
          <a:p>
            <a:pPr lvl="1">
              <a:lnSpc>
                <a:spcPct val="130000"/>
              </a:lnSpc>
              <a:buFontTx/>
              <a:buChar char="•"/>
            </a:pPr>
            <a:r>
              <a:rPr lang="en-US" altLang="en-US" sz="1800" dirty="0">
                <a:solidFill>
                  <a:schemeClr val="accent5"/>
                </a:solidFill>
              </a:rPr>
              <a:t>ESSM</a:t>
            </a:r>
          </a:p>
          <a:p>
            <a:pPr lvl="1">
              <a:lnSpc>
                <a:spcPct val="130000"/>
              </a:lnSpc>
              <a:buFontTx/>
              <a:buChar char="•"/>
            </a:pPr>
            <a:r>
              <a:rPr lang="en-US" altLang="en-US" sz="1800" dirty="0">
                <a:solidFill>
                  <a:schemeClr val="accent5"/>
                </a:solidFill>
              </a:rPr>
              <a:t>WSSM</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59251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fontScale="92500" lnSpcReduction="10000"/>
          </a:bodyPr>
          <a:lstStyle/>
          <a:p>
            <a:pPr>
              <a:lnSpc>
                <a:spcPct val="130000"/>
              </a:lnSpc>
              <a:buFontTx/>
              <a:buNone/>
            </a:pPr>
            <a:r>
              <a:rPr lang="en-US" altLang="en-US" sz="2200" dirty="0">
                <a:solidFill>
                  <a:schemeClr val="accent5"/>
                </a:solidFill>
              </a:rPr>
              <a:t>6. The BSSM guidelines on ED state that </a:t>
            </a:r>
            <a:r>
              <a:rPr lang="en-GB" altLang="en-US" sz="2200" dirty="0">
                <a:solidFill>
                  <a:schemeClr val="accent5"/>
                </a:solidFill>
              </a:rPr>
              <a:t>correction of testosterone levels below what level may salvage non-responders to PDE5 inhibitors (Viagra, Cialis etc)</a:t>
            </a:r>
            <a:r>
              <a:rPr lang="en-US" altLang="en-US" dirty="0">
                <a:solidFill>
                  <a:schemeClr val="accent5"/>
                </a:solidFill>
              </a:rPr>
              <a:t>                                 </a:t>
            </a:r>
          </a:p>
          <a:p>
            <a:pPr lvl="1">
              <a:lnSpc>
                <a:spcPct val="130000"/>
              </a:lnSpc>
              <a:buFontTx/>
              <a:buChar char="•"/>
            </a:pPr>
            <a:r>
              <a:rPr lang="en-US" altLang="en-US" sz="1800" dirty="0">
                <a:solidFill>
                  <a:schemeClr val="accent5"/>
                </a:solidFill>
              </a:rPr>
              <a:t>12nmol/L</a:t>
            </a:r>
          </a:p>
          <a:p>
            <a:pPr lvl="1">
              <a:lnSpc>
                <a:spcPct val="130000"/>
              </a:lnSpc>
              <a:buFontTx/>
              <a:buChar char="•"/>
            </a:pPr>
            <a:r>
              <a:rPr lang="en-US" altLang="en-US" sz="1800" dirty="0">
                <a:solidFill>
                  <a:schemeClr val="accent5"/>
                </a:solidFill>
              </a:rPr>
              <a:t>10.7nmol/L</a:t>
            </a:r>
          </a:p>
          <a:p>
            <a:pPr lvl="1">
              <a:lnSpc>
                <a:spcPct val="130000"/>
              </a:lnSpc>
              <a:buFontTx/>
              <a:buChar char="•"/>
            </a:pPr>
            <a:r>
              <a:rPr lang="en-US" altLang="en-US" sz="1800" dirty="0">
                <a:solidFill>
                  <a:schemeClr val="accent5"/>
                </a:solidFill>
              </a:rPr>
              <a:t>8nmol/L</a:t>
            </a:r>
          </a:p>
          <a:p>
            <a:pPr lvl="1">
              <a:lnSpc>
                <a:spcPct val="130000"/>
              </a:lnSpc>
              <a:buFontTx/>
              <a:buChar char="•"/>
            </a:pPr>
            <a:r>
              <a:rPr lang="en-US" altLang="en-US" sz="1800" dirty="0">
                <a:solidFill>
                  <a:schemeClr val="accent5"/>
                </a:solidFill>
              </a:rPr>
              <a:t>10.4nmol/L</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906316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lstStyle/>
          <a:p>
            <a:pPr>
              <a:lnSpc>
                <a:spcPct val="130000"/>
              </a:lnSpc>
              <a:buFontTx/>
              <a:buNone/>
            </a:pPr>
            <a:r>
              <a:rPr lang="en-US" altLang="en-US" sz="2200" dirty="0">
                <a:solidFill>
                  <a:schemeClr val="accent5"/>
                </a:solidFill>
              </a:rPr>
              <a:t>7. What do AACE and ACE stand for respectively?</a:t>
            </a:r>
            <a:r>
              <a:rPr lang="en-US" altLang="en-US" dirty="0">
                <a:solidFill>
                  <a:schemeClr val="accent5"/>
                </a:solidFill>
              </a:rPr>
              <a:t>                                 </a:t>
            </a:r>
          </a:p>
          <a:p>
            <a:pPr lvl="1">
              <a:lnSpc>
                <a:spcPct val="130000"/>
              </a:lnSpc>
              <a:buFontTx/>
              <a:buChar char="•"/>
            </a:pPr>
            <a:r>
              <a:rPr lang="en-US" altLang="en-US" sz="1800" dirty="0">
                <a:solidFill>
                  <a:schemeClr val="accent5"/>
                </a:solidFill>
              </a:rPr>
              <a:t>American Association of Clinical Endocrinologists/American College of Endocrinology</a:t>
            </a:r>
          </a:p>
          <a:p>
            <a:pPr lvl="1">
              <a:lnSpc>
                <a:spcPct val="130000"/>
              </a:lnSpc>
              <a:buFontTx/>
              <a:buChar char="•"/>
            </a:pPr>
            <a:r>
              <a:rPr lang="en-US" altLang="en-US" sz="1800" dirty="0">
                <a:solidFill>
                  <a:schemeClr val="accent5"/>
                </a:solidFill>
              </a:rPr>
              <a:t>Australian Academy of Clinical Endocrinologists/Australian Centre for Endocrinology</a:t>
            </a:r>
          </a:p>
          <a:p>
            <a:pPr lvl="1">
              <a:lnSpc>
                <a:spcPct val="130000"/>
              </a:lnSpc>
              <a:buFontTx/>
              <a:buChar char="•"/>
            </a:pPr>
            <a:r>
              <a:rPr lang="en-US" altLang="en-US" sz="1800" dirty="0">
                <a:solidFill>
                  <a:schemeClr val="accent5"/>
                </a:solidFill>
              </a:rPr>
              <a:t>American Academy of Certified Endocrinologists/American Centre for Endocrinology</a:t>
            </a:r>
          </a:p>
          <a:p>
            <a:pPr lvl="1">
              <a:lnSpc>
                <a:spcPct val="130000"/>
              </a:lnSpc>
              <a:buFontTx/>
              <a:buChar char="•"/>
            </a:pPr>
            <a:r>
              <a:rPr lang="en-US" altLang="en-US" sz="1800" dirty="0">
                <a:solidFill>
                  <a:schemeClr val="accent5"/>
                </a:solidFill>
              </a:rPr>
              <a:t>Australian Association of Certified Endocrinology/American College of Endocrinologists</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866615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normAutofit/>
          </a:bodyPr>
          <a:lstStyle/>
          <a:p>
            <a:pPr>
              <a:lnSpc>
                <a:spcPct val="130000"/>
              </a:lnSpc>
              <a:buFontTx/>
              <a:buNone/>
            </a:pPr>
            <a:r>
              <a:rPr lang="en-US" altLang="en-US" sz="2200" dirty="0">
                <a:solidFill>
                  <a:schemeClr val="accent5"/>
                </a:solidFill>
              </a:rPr>
              <a:t>8. Many guidelines recommend stopping </a:t>
            </a:r>
            <a:r>
              <a:rPr lang="en-US" altLang="en-US" sz="2200" dirty="0" err="1">
                <a:solidFill>
                  <a:schemeClr val="accent5"/>
                </a:solidFill>
              </a:rPr>
              <a:t>TTh</a:t>
            </a:r>
            <a:r>
              <a:rPr lang="en-US" altLang="en-US" sz="2200" dirty="0">
                <a:solidFill>
                  <a:schemeClr val="accent5"/>
                </a:solidFill>
              </a:rPr>
              <a:t> if </a:t>
            </a:r>
            <a:r>
              <a:rPr lang="en-US" altLang="en-US" sz="2200" dirty="0" err="1">
                <a:solidFill>
                  <a:schemeClr val="accent5"/>
                </a:solidFill>
              </a:rPr>
              <a:t>haematocrit</a:t>
            </a:r>
            <a:r>
              <a:rPr lang="en-US" altLang="en-US" sz="2200" dirty="0">
                <a:solidFill>
                  <a:schemeClr val="accent5"/>
                </a:solidFill>
              </a:rPr>
              <a:t> rises above what value?</a:t>
            </a:r>
            <a:r>
              <a:rPr lang="en-US" altLang="en-US" dirty="0">
                <a:solidFill>
                  <a:schemeClr val="accent5"/>
                </a:solidFill>
              </a:rPr>
              <a:t>                                 </a:t>
            </a:r>
          </a:p>
          <a:p>
            <a:pPr lvl="1">
              <a:lnSpc>
                <a:spcPct val="130000"/>
              </a:lnSpc>
              <a:buFontTx/>
              <a:buChar char="•"/>
            </a:pPr>
            <a:r>
              <a:rPr lang="en-US" altLang="en-US" sz="1800" dirty="0">
                <a:solidFill>
                  <a:schemeClr val="accent5"/>
                </a:solidFill>
              </a:rPr>
              <a:t>50% (0.50)</a:t>
            </a:r>
          </a:p>
          <a:p>
            <a:pPr lvl="1">
              <a:lnSpc>
                <a:spcPct val="130000"/>
              </a:lnSpc>
              <a:buFontTx/>
              <a:buChar char="•"/>
            </a:pPr>
            <a:r>
              <a:rPr lang="en-US" altLang="en-US" sz="1800" dirty="0">
                <a:solidFill>
                  <a:schemeClr val="accent5"/>
                </a:solidFill>
              </a:rPr>
              <a:t>52% (0.52)</a:t>
            </a:r>
          </a:p>
          <a:p>
            <a:pPr lvl="1">
              <a:lnSpc>
                <a:spcPct val="130000"/>
              </a:lnSpc>
              <a:buFontTx/>
              <a:buChar char="•"/>
            </a:pPr>
            <a:r>
              <a:rPr lang="en-US" altLang="en-US" sz="1800" dirty="0">
                <a:solidFill>
                  <a:schemeClr val="accent5"/>
                </a:solidFill>
              </a:rPr>
              <a:t>54% (0.54)</a:t>
            </a:r>
          </a:p>
          <a:p>
            <a:pPr lvl="1">
              <a:lnSpc>
                <a:spcPct val="130000"/>
              </a:lnSpc>
              <a:buFontTx/>
              <a:buChar char="•"/>
            </a:pPr>
            <a:r>
              <a:rPr lang="en-US" altLang="en-US" sz="1800" dirty="0">
                <a:solidFill>
                  <a:schemeClr val="accent5"/>
                </a:solidFill>
              </a:rPr>
              <a:t>56% (0.56)</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936481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617529" cy="3141025"/>
          </a:xfrm>
          <a:noFill/>
          <a:ln/>
        </p:spPr>
        <p:txBody>
          <a:bodyPr/>
          <a:lstStyle/>
          <a:p>
            <a:pPr>
              <a:lnSpc>
                <a:spcPct val="130000"/>
              </a:lnSpc>
              <a:buFontTx/>
              <a:buNone/>
            </a:pPr>
            <a:r>
              <a:rPr lang="en-US" altLang="en-US" sz="2200" dirty="0">
                <a:solidFill>
                  <a:schemeClr val="accent5"/>
                </a:solidFill>
              </a:rPr>
              <a:t>9. What routine prostate gland checks should be conducted prior to initiating men on </a:t>
            </a:r>
            <a:r>
              <a:rPr lang="en-US" altLang="en-US" sz="2200" dirty="0" err="1">
                <a:solidFill>
                  <a:schemeClr val="accent5"/>
                </a:solidFill>
              </a:rPr>
              <a:t>TTh</a:t>
            </a:r>
            <a:r>
              <a:rPr lang="en-US" altLang="en-US" sz="2200" dirty="0">
                <a:solidFill>
                  <a:schemeClr val="accent5"/>
                </a:solidFill>
              </a:rPr>
              <a:t>?</a:t>
            </a:r>
            <a:r>
              <a:rPr lang="en-US" altLang="en-US" dirty="0">
                <a:solidFill>
                  <a:schemeClr val="accent5"/>
                </a:solidFill>
              </a:rPr>
              <a:t>                                 </a:t>
            </a:r>
          </a:p>
          <a:p>
            <a:pPr lvl="1">
              <a:lnSpc>
                <a:spcPct val="130000"/>
              </a:lnSpc>
              <a:buFontTx/>
              <a:buChar char="•"/>
            </a:pPr>
            <a:r>
              <a:rPr lang="en-US" altLang="en-US" sz="1800" dirty="0">
                <a:solidFill>
                  <a:schemeClr val="accent5"/>
                </a:solidFill>
              </a:rPr>
              <a:t>PSA &amp; FBC</a:t>
            </a:r>
          </a:p>
          <a:p>
            <a:pPr lvl="1">
              <a:lnSpc>
                <a:spcPct val="130000"/>
              </a:lnSpc>
              <a:buFontTx/>
              <a:buChar char="•"/>
            </a:pPr>
            <a:r>
              <a:rPr lang="en-US" altLang="en-US" sz="1800" dirty="0">
                <a:solidFill>
                  <a:schemeClr val="accent5"/>
                </a:solidFill>
              </a:rPr>
              <a:t>PSA &amp; DRE</a:t>
            </a:r>
          </a:p>
          <a:p>
            <a:pPr lvl="1">
              <a:lnSpc>
                <a:spcPct val="130000"/>
              </a:lnSpc>
              <a:buFontTx/>
              <a:buChar char="•"/>
            </a:pPr>
            <a:r>
              <a:rPr lang="en-US" altLang="en-US" sz="1800" dirty="0">
                <a:solidFill>
                  <a:schemeClr val="accent5"/>
                </a:solidFill>
              </a:rPr>
              <a:t>PSA &amp; Prostate Biopsy</a:t>
            </a:r>
          </a:p>
          <a:p>
            <a:pPr lvl="1">
              <a:lnSpc>
                <a:spcPct val="130000"/>
              </a:lnSpc>
              <a:buFontTx/>
              <a:buChar char="•"/>
            </a:pPr>
            <a:r>
              <a:rPr lang="en-US" altLang="en-US" sz="1800" dirty="0">
                <a:solidFill>
                  <a:schemeClr val="accent5"/>
                </a:solidFill>
              </a:rPr>
              <a:t>DRE &amp; HCT</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3320823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D8D79139-720C-4D1F-AC2A-08F6DDE1355D}"/>
              </a:ext>
            </a:extLst>
          </p:cNvPr>
          <p:cNvSpPr>
            <a:spLocks noGrp="1" noChangeArrowheads="1"/>
          </p:cNvSpPr>
          <p:nvPr>
            <p:ph type="body" idx="1"/>
          </p:nvPr>
        </p:nvSpPr>
        <p:spPr>
          <a:xfrm>
            <a:off x="521815" y="1708561"/>
            <a:ext cx="10761378" cy="3141025"/>
          </a:xfrm>
          <a:noFill/>
          <a:ln/>
        </p:spPr>
        <p:txBody>
          <a:bodyPr>
            <a:normAutofit/>
          </a:bodyPr>
          <a:lstStyle/>
          <a:p>
            <a:pPr>
              <a:lnSpc>
                <a:spcPct val="130000"/>
              </a:lnSpc>
              <a:buFontTx/>
              <a:buNone/>
            </a:pPr>
            <a:r>
              <a:rPr lang="en-US" altLang="en-US" sz="2200" dirty="0">
                <a:solidFill>
                  <a:schemeClr val="accent5"/>
                </a:solidFill>
              </a:rPr>
              <a:t>10. 300ng/dL which is often used as a “cut-off” value for TD equates to 12nmol/L</a:t>
            </a:r>
            <a:r>
              <a:rPr lang="en-US" altLang="en-US" dirty="0">
                <a:solidFill>
                  <a:schemeClr val="accent5"/>
                </a:solidFill>
              </a:rPr>
              <a:t>                                 </a:t>
            </a:r>
          </a:p>
          <a:p>
            <a:pPr lvl="1">
              <a:lnSpc>
                <a:spcPct val="130000"/>
              </a:lnSpc>
              <a:buFontTx/>
              <a:buChar char="•"/>
            </a:pPr>
            <a:r>
              <a:rPr lang="en-US" altLang="en-US" sz="1800" dirty="0">
                <a:solidFill>
                  <a:schemeClr val="accent5"/>
                </a:solidFill>
              </a:rPr>
              <a:t>True</a:t>
            </a:r>
          </a:p>
          <a:p>
            <a:pPr lvl="1">
              <a:lnSpc>
                <a:spcPct val="130000"/>
              </a:lnSpc>
              <a:buFontTx/>
              <a:buChar char="•"/>
            </a:pPr>
            <a:r>
              <a:rPr lang="en-US" altLang="en-US" sz="1800" dirty="0">
                <a:solidFill>
                  <a:schemeClr val="accent5"/>
                </a:solidFill>
              </a:rPr>
              <a:t>False</a:t>
            </a:r>
          </a:p>
          <a:p>
            <a:pPr lvl="1"/>
            <a:endParaRPr lang="en-US" altLang="en-US" dirty="0">
              <a:solidFill>
                <a:schemeClr val="accent5"/>
              </a:solidFill>
            </a:endParaRPr>
          </a:p>
          <a:p>
            <a:pPr lvl="1">
              <a:buFontTx/>
              <a:buNone/>
            </a:pPr>
            <a:r>
              <a:rPr lang="en-US" altLang="en-US" sz="1800" dirty="0">
                <a:solidFill>
                  <a:schemeClr val="accent5"/>
                </a:solidFill>
              </a:rPr>
              <a:t>(choose 1 answer)</a:t>
            </a:r>
          </a:p>
        </p:txBody>
      </p:sp>
      <p:sp>
        <p:nvSpPr>
          <p:cNvPr id="4" name="Rectangle 4">
            <a:extLst>
              <a:ext uri="{FF2B5EF4-FFF2-40B4-BE49-F238E27FC236}">
                <a16:creationId xmlns:a16="http://schemas.microsoft.com/office/drawing/2014/main" id="{83171C13-39C9-44A8-98C1-E611AD8386E9}"/>
              </a:ext>
            </a:extLst>
          </p:cNvPr>
          <p:cNvSpPr txBox="1">
            <a:spLocks noChangeArrowheads="1"/>
          </p:cNvSpPr>
          <p:nvPr/>
        </p:nvSpPr>
        <p:spPr>
          <a:xfrm>
            <a:off x="486890" y="351538"/>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Questions:</a:t>
            </a:r>
            <a:endParaRPr lang="nl-NL" altLang="en-US" sz="3200" b="1" dirty="0">
              <a:solidFill>
                <a:schemeClr val="accent5"/>
              </a:solidFill>
            </a:endParaRPr>
          </a:p>
        </p:txBody>
      </p:sp>
    </p:spTree>
    <p:extLst>
      <p:ext uri="{BB962C8B-B14F-4D97-AF65-F5344CB8AC3E}">
        <p14:creationId xmlns:p14="http://schemas.microsoft.com/office/powerpoint/2010/main" val="401525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824926" y="1683201"/>
            <a:ext cx="3337560" cy="3483463"/>
          </a:xfrm>
          <a:prstGeom prst="rect">
            <a:avLst/>
          </a:prstGeom>
          <a:solidFill>
            <a:srgbClr val="4EA5DA"/>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Initiating therapy</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Perform cardiovascular (CV), prostate, breast and </a:t>
            </a:r>
            <a:r>
              <a:rPr kumimoji="0" lang="en-US" sz="12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haematologic</a:t>
            </a:r>
            <a:r>
              <a:rPr kumimoji="0" lang="en-US" sz="12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assessment before start of treatment</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Offer T therapy to symptomatic men with TD syndrome for treated </a:t>
            </a:r>
            <a:r>
              <a:rPr kumimoji="0" lang="en-US" sz="12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localised</a:t>
            </a:r>
            <a:r>
              <a:rPr kumimoji="0" lang="en-US" sz="12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low-risk prostate cancer*, not starting before 1 year of follow-up </a:t>
            </a:r>
            <a:r>
              <a:rPr kumimoji="0" lang="en-US" sz="12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and without evidence of active disease** </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Assess CV risk factors before commencing T therapy and </a:t>
            </a:r>
            <a:r>
              <a:rPr kumimoji="0" lang="en-US" sz="12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optimise</a:t>
            </a:r>
            <a:r>
              <a:rPr kumimoji="0" lang="en-US" sz="12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secondary prevention in men with established disease</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endParaRPr kumimoji="0" lang="en-GB" sz="900" b="0" i="0" u="none" strike="noStrike" kern="1200" cap="none" spc="0" normalizeH="0" baseline="0" noProof="0" dirty="0">
              <a:ln>
                <a:noFill/>
              </a:ln>
              <a:solidFill>
                <a:srgbClr val="006EAB"/>
              </a:solidFill>
              <a:effectLst/>
              <a:uLnTx/>
              <a:uFillTx/>
              <a:latin typeface="Arial" panose="020B0604020202020204" pitchFamily="34" charset="0"/>
              <a:ea typeface="+mn-ea"/>
              <a:cs typeface="Arial" panose="020B0604020202020204" pitchFamily="34" charset="0"/>
            </a:endParaRPr>
          </a:p>
        </p:txBody>
      </p:sp>
      <p:sp>
        <p:nvSpPr>
          <p:cNvPr id="4" name="Rectangle 3"/>
          <p:cNvSpPr/>
          <p:nvPr/>
        </p:nvSpPr>
        <p:spPr>
          <a:xfrm>
            <a:off x="1430154" y="6075589"/>
            <a:ext cx="305955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a:t>
            </a:r>
            <a:endParaRPr kumimoji="0" lang="en-US" sz="10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12" name="Rectangle 11"/>
          <p:cNvSpPr/>
          <p:nvPr/>
        </p:nvSpPr>
        <p:spPr>
          <a:xfrm>
            <a:off x="327442" y="1683202"/>
            <a:ext cx="3337560" cy="3519061"/>
          </a:xfrm>
          <a:prstGeom prst="rect">
            <a:avLst/>
          </a:prstGeom>
          <a:solidFill>
            <a:srgbClr val="4EA5DA"/>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GB" sz="16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Screening</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3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Men with consistent and multiple signs of TD</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3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All men presenting with ED, loss of spontaneous erections, or low sexual desire</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3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All men with T2D, BMI &gt;30 kg/m2, or waist circumference &gt; 102 cm</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3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All men on long-term opiate, antipsychotic, or anticonvulsant medication</a:t>
            </a:r>
            <a:endParaRPr kumimoji="0" lang="en-GB" sz="13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18" name="Title 1"/>
          <p:cNvSpPr txBox="1">
            <a:spLocks/>
          </p:cNvSpPr>
          <p:nvPr/>
        </p:nvSpPr>
        <p:spPr>
          <a:xfrm>
            <a:off x="292608" y="445382"/>
            <a:ext cx="11210544" cy="85725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rgbClr val="95D608"/>
                </a:solidFill>
                <a:latin typeface="Arial"/>
                <a:ea typeface="+mj-ea"/>
                <a:cs typeface="+mj-cs"/>
              </a:defRPr>
            </a:lvl1pPr>
          </a:lstStyle>
          <a:p>
            <a:pPr marL="0" marR="0" lvl="1" indent="0" algn="ctr"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Poppins Medium"/>
                <a:ea typeface="+mn-ea"/>
                <a:cs typeface="Arial"/>
              </a:rPr>
              <a:t>British Society for Sexual Medicine (BSSM) Recommendations 2017 (1/2)</a:t>
            </a:r>
            <a:br>
              <a:rPr kumimoji="0" lang="en-US" sz="2400" b="1" i="0" u="none" strike="noStrike" kern="1200" cap="none" spc="0" normalizeH="0" baseline="0" noProof="0" dirty="0">
                <a:ln>
                  <a:noFill/>
                </a:ln>
                <a:solidFill>
                  <a:srgbClr val="85D20C"/>
                </a:solidFill>
                <a:effectLst/>
                <a:uLnTx/>
                <a:uFillTx/>
                <a:latin typeface="Arial"/>
                <a:ea typeface="+mn-ea"/>
                <a:cs typeface="Arial"/>
              </a:rPr>
            </a:br>
            <a:endParaRPr kumimoji="0" lang="en-US" sz="2400" b="1" i="0" u="none" strike="noStrike" kern="1200" cap="none" spc="0" normalizeH="0" baseline="0" noProof="0" dirty="0">
              <a:ln>
                <a:noFill/>
              </a:ln>
              <a:solidFill>
                <a:srgbClr val="85D20C"/>
              </a:solidFill>
              <a:effectLst/>
              <a:uLnTx/>
              <a:uFillTx/>
              <a:latin typeface="Arial"/>
              <a:ea typeface="+mn-ea"/>
              <a:cs typeface="Arial"/>
            </a:endParaRPr>
          </a:p>
        </p:txBody>
      </p:sp>
      <p:sp>
        <p:nvSpPr>
          <p:cNvPr id="20" name="Rectangle 19"/>
          <p:cNvSpPr/>
          <p:nvPr/>
        </p:nvSpPr>
        <p:spPr>
          <a:xfrm>
            <a:off x="327442" y="1683202"/>
            <a:ext cx="3337560" cy="3519061"/>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
        <p:nvSpPr>
          <p:cNvPr id="2" name="Rectangle 1">
            <a:extLst>
              <a:ext uri="{FF2B5EF4-FFF2-40B4-BE49-F238E27FC236}">
                <a16:creationId xmlns:a16="http://schemas.microsoft.com/office/drawing/2014/main" id="{1B3794E3-0241-4000-8052-934E7D20ECAD}"/>
              </a:ext>
            </a:extLst>
          </p:cNvPr>
          <p:cNvSpPr/>
          <p:nvPr/>
        </p:nvSpPr>
        <p:spPr>
          <a:xfrm>
            <a:off x="4111442" y="5952478"/>
            <a:ext cx="7426968" cy="338554"/>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(Gleason score &lt;8, stages 1-2, preoperative PSA level &lt;10 ng/mL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r>
              <a:rPr kumimoji="0" lang="en-GB" sz="8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based on measurable prostate specific antigen (PSA) level, digital rectal examination (DRE) result, and evidence of metastatic disease</a:t>
            </a:r>
            <a:endParaRPr kumimoji="0" lang="en-GB" sz="1800" b="0"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10" name="Rectangle 9">
            <a:extLst>
              <a:ext uri="{FF2B5EF4-FFF2-40B4-BE49-F238E27FC236}">
                <a16:creationId xmlns:a16="http://schemas.microsoft.com/office/drawing/2014/main" id="{79655142-88E0-4C5D-B490-83DFC0479412}"/>
              </a:ext>
            </a:extLst>
          </p:cNvPr>
          <p:cNvSpPr/>
          <p:nvPr/>
        </p:nvSpPr>
        <p:spPr>
          <a:xfrm>
            <a:off x="4076184" y="1683202"/>
            <a:ext cx="3337560" cy="3483463"/>
          </a:xfrm>
          <a:prstGeom prst="rect">
            <a:avLst/>
          </a:prstGeom>
          <a:solidFill>
            <a:srgbClr val="4EA5DA"/>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Diagnosis</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Men with persistent symptoms suggesting TD and low testosterone (T)</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Measure fasting T levels in the morning before 11am, acknowledging that, in normal life, non-fasting levels could be up to 30% lower</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Repeat total testosterone (TT) assessment on ≥2 occasions by a reliable method; in addition, measure  free testosterone (FT) in men with levels close to lower normal range (8-12 nmol/L) or those with suspected or known abnormal sex hormone binding globulin (SHBG) level</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Measure </a:t>
            </a:r>
            <a:r>
              <a:rPr kumimoji="0" lang="en-US" sz="10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luteinising</a:t>
            </a: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a:t>
            </a:r>
            <a:r>
              <a:rPr kumimoji="0" lang="en-US" sz="10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hormome</a:t>
            </a: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(LH) serum levels to differentiate primary from secondary TD</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Base decisions on therapy on published action levels rather than laboratory reference ranges</a:t>
            </a:r>
          </a:p>
        </p:txBody>
      </p:sp>
      <p:sp>
        <p:nvSpPr>
          <p:cNvPr id="21" name="Rectangle 20"/>
          <p:cNvSpPr/>
          <p:nvPr/>
        </p:nvSpPr>
        <p:spPr>
          <a:xfrm>
            <a:off x="4076184" y="1683202"/>
            <a:ext cx="3337560" cy="3483463"/>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Tree>
    <p:extLst>
      <p:ext uri="{BB962C8B-B14F-4D97-AF65-F5344CB8AC3E}">
        <p14:creationId xmlns:p14="http://schemas.microsoft.com/office/powerpoint/2010/main" val="362690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0" grpId="0" animBg="1"/>
      <p:bldP spid="10" grpId="0" animBg="1"/>
      <p:bldP spid="2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21E24EB1-5AB8-4179-BDCD-4C82959BFB44}"/>
              </a:ext>
            </a:extLst>
          </p:cNvPr>
          <p:cNvSpPr txBox="1">
            <a:spLocks noChangeArrowheads="1"/>
          </p:cNvSpPr>
          <p:nvPr/>
        </p:nvSpPr>
        <p:spPr>
          <a:xfrm>
            <a:off x="486890" y="213981"/>
            <a:ext cx="10652454" cy="752867"/>
          </a:xfrm>
          <a:prstGeom prst="rect">
            <a:avLst/>
          </a:prstGeom>
          <a:noFill/>
          <a:ln/>
          <a:extLst>
            <a:ext uri="{909E8E84-426E-40DD-AFC4-6F175D3DCCD1}">
              <a14:hiddenFill xmlns:a14="http://schemas.microsoft.com/office/drawing/2010/main">
                <a:solidFill>
                  <a:srgbClr val="FFB300"/>
                </a:solidFill>
              </a14:hiddenFill>
            </a:ext>
          </a:extLst>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ltLang="en-US" sz="3200" b="1" dirty="0">
                <a:solidFill>
                  <a:schemeClr val="accent5"/>
                </a:solidFill>
              </a:rPr>
              <a:t>Guideline Recommendations Answers:</a:t>
            </a:r>
            <a:endParaRPr lang="nl-NL" altLang="en-US" sz="3200" b="1" dirty="0">
              <a:solidFill>
                <a:schemeClr val="accent5"/>
              </a:solidFill>
            </a:endParaRPr>
          </a:p>
        </p:txBody>
      </p:sp>
      <p:sp>
        <p:nvSpPr>
          <p:cNvPr id="6" name="Rectangle 5">
            <a:extLst>
              <a:ext uri="{FF2B5EF4-FFF2-40B4-BE49-F238E27FC236}">
                <a16:creationId xmlns:a16="http://schemas.microsoft.com/office/drawing/2014/main" id="{60B3F578-B628-4EA0-822C-B387B6B4A27D}"/>
              </a:ext>
            </a:extLst>
          </p:cNvPr>
          <p:cNvSpPr txBox="1">
            <a:spLocks noChangeArrowheads="1"/>
          </p:cNvSpPr>
          <p:nvPr/>
        </p:nvSpPr>
        <p:spPr>
          <a:xfrm>
            <a:off x="486890" y="966848"/>
            <a:ext cx="10970530" cy="4924303"/>
          </a:xfrm>
          <a:prstGeom prst="rect">
            <a:avLst/>
          </a:prstGeom>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chemeClr val="tx1"/>
              </a:buClr>
              <a:buFont typeface="Wingdings" panose="05000000000000000000" pitchFamily="2" charset="2"/>
              <a:buChar char="§"/>
              <a:defRPr sz="24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Wingdings" panose="05000000000000000000" pitchFamily="2" charset="2"/>
              <a:buChar char="§"/>
              <a:defRPr sz="20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Wingdings" panose="05000000000000000000" pitchFamily="2" charset="2"/>
              <a:buChar char="§"/>
              <a:defRPr sz="18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Wingdings" panose="05000000000000000000" pitchFamily="2" charset="2"/>
              <a:buChar char="§"/>
              <a:defRPr sz="16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Wingdings" panose="05000000000000000000" pitchFamily="2" charset="2"/>
              <a:buChar char="§"/>
              <a:defRPr sz="14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3538" indent="-363538">
              <a:lnSpc>
                <a:spcPct val="140000"/>
              </a:lnSpc>
              <a:buFont typeface="Wingdings" panose="05000000000000000000" pitchFamily="2" charset="2"/>
              <a:buNone/>
            </a:pPr>
            <a:r>
              <a:rPr lang="en-US" altLang="en-US" sz="1800" b="1" dirty="0">
                <a:solidFill>
                  <a:schemeClr val="accent5"/>
                </a:solidFill>
              </a:rPr>
              <a:t>Q1: </a:t>
            </a:r>
            <a:r>
              <a:rPr lang="en-GB" altLang="en-US" sz="1800" dirty="0" err="1">
                <a:solidFill>
                  <a:schemeClr val="accent5"/>
                </a:solidFill>
              </a:rPr>
              <a:t>Shalender</a:t>
            </a:r>
            <a:r>
              <a:rPr lang="en-GB" altLang="en-US" sz="1800" dirty="0">
                <a:solidFill>
                  <a:schemeClr val="accent5"/>
                </a:solidFill>
              </a:rPr>
              <a:t> Bhasin</a:t>
            </a:r>
            <a:r>
              <a:rPr lang="en-GB" altLang="en-US" sz="1800" b="1" dirty="0">
                <a:solidFill>
                  <a:schemeClr val="accent5"/>
                </a:solidFill>
              </a:rPr>
              <a:t> </a:t>
            </a:r>
          </a:p>
          <a:p>
            <a:pPr marL="363538" indent="-363538">
              <a:lnSpc>
                <a:spcPct val="140000"/>
              </a:lnSpc>
              <a:buFont typeface="Wingdings" panose="05000000000000000000" pitchFamily="2" charset="2"/>
              <a:buNone/>
            </a:pPr>
            <a:r>
              <a:rPr lang="en-GB" altLang="en-US" sz="1800" b="1" dirty="0">
                <a:solidFill>
                  <a:schemeClr val="accent5"/>
                </a:solidFill>
              </a:rPr>
              <a:t>Q2: </a:t>
            </a:r>
            <a:r>
              <a:rPr lang="en-GB" altLang="en-US" sz="1800" dirty="0">
                <a:solidFill>
                  <a:schemeClr val="accent5"/>
                </a:solidFill>
              </a:rPr>
              <a:t>European Association of Urology</a:t>
            </a:r>
          </a:p>
          <a:p>
            <a:pPr marL="363538" indent="-363538">
              <a:lnSpc>
                <a:spcPct val="140000"/>
              </a:lnSpc>
              <a:buFont typeface="Wingdings" panose="05000000000000000000" pitchFamily="2" charset="2"/>
              <a:buNone/>
            </a:pPr>
            <a:r>
              <a:rPr lang="en-GB" altLang="en-US" sz="1800" b="1" dirty="0">
                <a:solidFill>
                  <a:schemeClr val="accent5"/>
                </a:solidFill>
              </a:rPr>
              <a:t>Q3: </a:t>
            </a:r>
            <a:r>
              <a:rPr lang="en-GB" altLang="en-US" sz="1800" dirty="0">
                <a:solidFill>
                  <a:schemeClr val="accent5"/>
                </a:solidFill>
              </a:rPr>
              <a:t>Men with Anaemia</a:t>
            </a:r>
          </a:p>
          <a:p>
            <a:pPr marL="363538" indent="-363538">
              <a:lnSpc>
                <a:spcPct val="140000"/>
              </a:lnSpc>
              <a:buFont typeface="Wingdings" panose="05000000000000000000" pitchFamily="2" charset="2"/>
              <a:buNone/>
            </a:pPr>
            <a:r>
              <a:rPr lang="en-GB" altLang="en-US" sz="1800" b="1" dirty="0">
                <a:solidFill>
                  <a:schemeClr val="accent5"/>
                </a:solidFill>
              </a:rPr>
              <a:t>Q4: </a:t>
            </a:r>
            <a:r>
              <a:rPr lang="en-GB" altLang="en-US" sz="1800" dirty="0">
                <a:solidFill>
                  <a:schemeClr val="accent5"/>
                </a:solidFill>
              </a:rPr>
              <a:t>AUA</a:t>
            </a:r>
          </a:p>
          <a:p>
            <a:pPr marL="363538" indent="-363538">
              <a:lnSpc>
                <a:spcPct val="140000"/>
              </a:lnSpc>
              <a:buFont typeface="Wingdings" panose="05000000000000000000" pitchFamily="2" charset="2"/>
              <a:buNone/>
            </a:pPr>
            <a:r>
              <a:rPr lang="en-GB" altLang="en-US" sz="1800" b="1" dirty="0">
                <a:solidFill>
                  <a:schemeClr val="accent5"/>
                </a:solidFill>
              </a:rPr>
              <a:t>Q5: </a:t>
            </a:r>
            <a:r>
              <a:rPr lang="en-GB" altLang="en-US" sz="1800" dirty="0">
                <a:solidFill>
                  <a:schemeClr val="accent5"/>
                </a:solidFill>
              </a:rPr>
              <a:t>ISSM</a:t>
            </a:r>
          </a:p>
          <a:p>
            <a:pPr marL="363538" indent="-363538">
              <a:lnSpc>
                <a:spcPct val="140000"/>
              </a:lnSpc>
              <a:buFont typeface="Wingdings" panose="05000000000000000000" pitchFamily="2" charset="2"/>
              <a:buNone/>
            </a:pPr>
            <a:r>
              <a:rPr lang="en-GB" altLang="en-US" sz="1800" b="1" dirty="0">
                <a:solidFill>
                  <a:schemeClr val="accent5"/>
                </a:solidFill>
              </a:rPr>
              <a:t>Q6: </a:t>
            </a:r>
            <a:r>
              <a:rPr lang="en-GB" altLang="en-US" sz="1800" dirty="0">
                <a:solidFill>
                  <a:schemeClr val="accent5"/>
                </a:solidFill>
              </a:rPr>
              <a:t>10.4nmol/L </a:t>
            </a:r>
          </a:p>
          <a:p>
            <a:pPr marL="363538" indent="-363538">
              <a:lnSpc>
                <a:spcPct val="140000"/>
              </a:lnSpc>
              <a:buFont typeface="Wingdings" panose="05000000000000000000" pitchFamily="2" charset="2"/>
              <a:buNone/>
            </a:pPr>
            <a:r>
              <a:rPr lang="en-GB" altLang="en-US" sz="1800" b="1" dirty="0">
                <a:solidFill>
                  <a:schemeClr val="accent5"/>
                </a:solidFill>
              </a:rPr>
              <a:t>Q7: </a:t>
            </a:r>
            <a:r>
              <a:rPr lang="en-GB" altLang="en-US" sz="1800" dirty="0">
                <a:solidFill>
                  <a:schemeClr val="accent5"/>
                </a:solidFill>
              </a:rPr>
              <a:t>American Association of Clinical Endocrinologists/American College of Endocrinology</a:t>
            </a:r>
          </a:p>
          <a:p>
            <a:pPr marL="363538" indent="-363538">
              <a:lnSpc>
                <a:spcPct val="140000"/>
              </a:lnSpc>
              <a:buFont typeface="Wingdings" panose="05000000000000000000" pitchFamily="2" charset="2"/>
              <a:buNone/>
            </a:pPr>
            <a:r>
              <a:rPr lang="en-GB" altLang="en-US" sz="1800" b="1" dirty="0">
                <a:solidFill>
                  <a:schemeClr val="accent5"/>
                </a:solidFill>
              </a:rPr>
              <a:t>Q8: </a:t>
            </a:r>
            <a:r>
              <a:rPr lang="en-GB" altLang="en-US" sz="1800" dirty="0">
                <a:solidFill>
                  <a:schemeClr val="accent5"/>
                </a:solidFill>
              </a:rPr>
              <a:t>54% (0.54)</a:t>
            </a:r>
          </a:p>
          <a:p>
            <a:pPr marL="363538" indent="-363538">
              <a:lnSpc>
                <a:spcPct val="140000"/>
              </a:lnSpc>
              <a:buFont typeface="Wingdings" panose="05000000000000000000" pitchFamily="2" charset="2"/>
              <a:buNone/>
            </a:pPr>
            <a:r>
              <a:rPr lang="en-GB" altLang="en-US" sz="1800" b="1" dirty="0">
                <a:solidFill>
                  <a:schemeClr val="accent5"/>
                </a:solidFill>
              </a:rPr>
              <a:t>Q9: </a:t>
            </a:r>
            <a:r>
              <a:rPr lang="en-GB" altLang="en-US" sz="1800" dirty="0">
                <a:solidFill>
                  <a:schemeClr val="accent5"/>
                </a:solidFill>
              </a:rPr>
              <a:t>PSA &amp; DRE</a:t>
            </a:r>
          </a:p>
          <a:p>
            <a:pPr marL="363538" indent="-363538">
              <a:lnSpc>
                <a:spcPct val="140000"/>
              </a:lnSpc>
              <a:buFont typeface="Wingdings" panose="05000000000000000000" pitchFamily="2" charset="2"/>
              <a:buNone/>
            </a:pPr>
            <a:r>
              <a:rPr lang="en-GB" altLang="en-US" sz="1800" b="1" dirty="0">
                <a:solidFill>
                  <a:schemeClr val="accent5"/>
                </a:solidFill>
              </a:rPr>
              <a:t>Q10: </a:t>
            </a:r>
            <a:r>
              <a:rPr lang="en-GB" altLang="en-US" sz="1800" dirty="0">
                <a:solidFill>
                  <a:schemeClr val="accent5"/>
                </a:solidFill>
              </a:rPr>
              <a:t>False.  300ng/dL equates to 10.4nmol/L</a:t>
            </a:r>
          </a:p>
          <a:p>
            <a:pPr marL="363538" indent="-363538">
              <a:lnSpc>
                <a:spcPct val="140000"/>
              </a:lnSpc>
              <a:buFont typeface="Wingdings" panose="05000000000000000000" pitchFamily="2" charset="2"/>
              <a:buNone/>
            </a:pPr>
            <a:endParaRPr lang="en-GB" altLang="en-US" sz="1800" dirty="0"/>
          </a:p>
          <a:p>
            <a:pPr marL="363538" indent="-363538">
              <a:lnSpc>
                <a:spcPct val="140000"/>
              </a:lnSpc>
              <a:buFont typeface="Wingdings" panose="05000000000000000000" pitchFamily="2" charset="2"/>
              <a:buNone/>
            </a:pPr>
            <a:endParaRPr lang="en-GB" altLang="en-US" sz="1800" dirty="0"/>
          </a:p>
          <a:p>
            <a:pPr marL="363538" indent="-363538">
              <a:lnSpc>
                <a:spcPct val="140000"/>
              </a:lnSpc>
              <a:buFont typeface="Wingdings" panose="05000000000000000000" pitchFamily="2" charset="2"/>
              <a:buNone/>
            </a:pPr>
            <a:endParaRPr lang="en-GB" alt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7047" y="6134622"/>
            <a:ext cx="8657551" cy="2616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rgbClr val="000000"/>
                </a:solidFill>
                <a:effectLst/>
                <a:uLnTx/>
                <a:uFillTx/>
                <a:latin typeface="Poppins Light"/>
                <a:ea typeface="+mn-ea"/>
                <a:cs typeface="+mn-cs"/>
              </a:rPr>
              <a:t>1. Hackett G, et al. J Sex Med 2017;14:1504-23; 2. </a:t>
            </a:r>
            <a:r>
              <a:rPr kumimoji="0" lang="en-GB" sz="1050" b="0" i="0" u="none" strike="noStrike" kern="1200" cap="none" spc="0" normalizeH="0" baseline="0" noProof="0" dirty="0" err="1">
                <a:ln>
                  <a:noFill/>
                </a:ln>
                <a:solidFill>
                  <a:srgbClr val="000000"/>
                </a:solidFill>
                <a:effectLst/>
                <a:uLnTx/>
                <a:uFillTx/>
                <a:latin typeface="Poppins Light"/>
                <a:ea typeface="+mn-ea"/>
                <a:cs typeface="+mn-cs"/>
              </a:rPr>
              <a:t>Testogel</a:t>
            </a:r>
            <a:r>
              <a:rPr kumimoji="0" lang="en-GB" sz="1050" b="0" i="0" u="none" strike="noStrike" kern="1200" cap="none" spc="0" normalizeH="0" baseline="0" noProof="0" dirty="0">
                <a:ln>
                  <a:noFill/>
                </a:ln>
                <a:solidFill>
                  <a:srgbClr val="000000"/>
                </a:solidFill>
                <a:effectLst/>
                <a:uLnTx/>
                <a:uFillTx/>
                <a:latin typeface="Poppins Light"/>
                <a:ea typeface="+mn-ea"/>
                <a:cs typeface="+mn-cs"/>
              </a:rPr>
              <a:t> (testosterone) Summary of Product Characteristics, August 2018</a:t>
            </a:r>
            <a:r>
              <a:rPr kumimoji="0" lang="en-GB" sz="1100" b="1" i="0" u="none" strike="noStrike" kern="1200" cap="none" spc="0" normalizeH="0" baseline="0" noProof="0" dirty="0">
                <a:ln>
                  <a:noFill/>
                </a:ln>
                <a:solidFill>
                  <a:srgbClr val="000000"/>
                </a:solidFill>
                <a:effectLst/>
                <a:uLnTx/>
                <a:uFillTx/>
                <a:latin typeface="Poppins Light"/>
                <a:ea typeface="+mn-ea"/>
                <a:cs typeface="+mn-cs"/>
              </a:rPr>
              <a:t>. </a:t>
            </a:r>
            <a:endParaRPr kumimoji="0" lang="en-US" sz="1100" b="1"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8" name="Rectangle 7"/>
          <p:cNvSpPr/>
          <p:nvPr/>
        </p:nvSpPr>
        <p:spPr>
          <a:xfrm>
            <a:off x="5953788" y="1581422"/>
            <a:ext cx="5400675" cy="3782851"/>
          </a:xfrm>
          <a:prstGeom prst="rect">
            <a:avLst/>
          </a:prstGeom>
          <a:solidFill>
            <a:srgbClr val="4EA5DA"/>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GB" sz="16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Follow-up</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Assess response to therapy at 3, 6, and 12 months and every 12 months thereafter</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Aim for a target TT level of 15-30 nmol/L to achieve optimal response</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Monitor haematocrit before treatment, at 3-6 months, and every 12 months thereafter; decrease dosage, or switch preparation, if haematocrit is &gt;0.54; if haematocrit remains high, consider stopping and reintroduce at a lower dose</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Assess prostate health by PSA and DRE before commencing </a:t>
            </a:r>
            <a:r>
              <a:rPr kumimoji="0" lang="en-GB" sz="11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followed by a PSA at 3-6 months, 12 months, and every 12 months thereafter</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Assess CV risk before </a:t>
            </a:r>
            <a:r>
              <a:rPr kumimoji="0" lang="en-GB" sz="11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is initiated and monitor CV risk factors throughout therapy</a:t>
            </a:r>
          </a:p>
          <a:p>
            <a:pPr marL="171450" marR="0" lvl="0" indent="-17145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Haemoglobin, liver function and lipids should be monitored periodically</a:t>
            </a:r>
            <a:r>
              <a:rPr kumimoji="0" lang="en-GB" sz="1100" b="0" i="0" u="none" strike="noStrike" kern="1200" cap="none" spc="0" normalizeH="0" baseline="30000" noProof="0" dirty="0">
                <a:ln>
                  <a:noFill/>
                </a:ln>
                <a:solidFill>
                  <a:srgbClr val="000000"/>
                </a:solidFill>
                <a:effectLst/>
                <a:uLnTx/>
                <a:uFillTx/>
                <a:latin typeface="Poppins Light"/>
                <a:ea typeface="+mn-ea"/>
                <a:cs typeface="Arial" panose="020B0604020202020204" pitchFamily="34" charset="0"/>
              </a:rPr>
              <a:t>2</a:t>
            </a:r>
          </a:p>
        </p:txBody>
      </p:sp>
      <p:sp>
        <p:nvSpPr>
          <p:cNvPr id="10" name="TextBox 9">
            <a:extLst>
              <a:ext uri="{FF2B5EF4-FFF2-40B4-BE49-F238E27FC236}">
                <a16:creationId xmlns:a16="http://schemas.microsoft.com/office/drawing/2014/main" id="{A8B1A2B3-9774-4B05-9078-0A5F4E5EA0B3}"/>
              </a:ext>
            </a:extLst>
          </p:cNvPr>
          <p:cNvSpPr txBox="1"/>
          <p:nvPr/>
        </p:nvSpPr>
        <p:spPr>
          <a:xfrm>
            <a:off x="1527047" y="5765289"/>
            <a:ext cx="998051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T: testosterone, BMI: body mass index, TD: testosterone deficiency, TTh: testosterone therapy, TT: total testosterone, PSA: prostate-specific antigen, DRE: digital rectal examination, CV: cardiovascular</a:t>
            </a:r>
          </a:p>
        </p:txBody>
      </p:sp>
      <p:sp>
        <p:nvSpPr>
          <p:cNvPr id="11" name="Rectangle 10">
            <a:extLst>
              <a:ext uri="{FF2B5EF4-FFF2-40B4-BE49-F238E27FC236}">
                <a16:creationId xmlns:a16="http://schemas.microsoft.com/office/drawing/2014/main" id="{DB3BADDD-876E-4829-A4C0-5535E2F34E41}"/>
              </a:ext>
            </a:extLst>
          </p:cNvPr>
          <p:cNvSpPr/>
          <p:nvPr/>
        </p:nvSpPr>
        <p:spPr>
          <a:xfrm>
            <a:off x="348516" y="1581423"/>
            <a:ext cx="5400675" cy="3782851"/>
          </a:xfrm>
          <a:prstGeom prst="rect">
            <a:avLst/>
          </a:prstGeom>
          <a:solidFill>
            <a:srgbClr val="4EA5DA"/>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GB" sz="16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Benefits and risks of </a:t>
            </a:r>
            <a:r>
              <a:rPr kumimoji="0" lang="en-GB" sz="1600" b="1"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GB" sz="160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in patients with TD</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Beyond 6 months there is evidence of benefit for T therapy in body composition, bone mineralisation, and features of metabolic syndrome</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T therapy improves sexual desire, erectile function, and sexual satisfaction</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Decreases in BMI and waist size and improved glycaemic control and lipid profile are observed</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Trials of T therapy should be ≥6 months and maximal benefit is often seen beyond 12 months</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Fully inform the patient about expected benefits and side effects of therapy and facilitate a joint discussion by an informed patient and physician</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Fully discuss the adverse effect of T therapy and its effect on future fertility for each patient and his partner and offer alternative treatment as necessary</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In patients with adult-onset TD, when </a:t>
            </a:r>
            <a:r>
              <a:rPr kumimoji="0" lang="en-GB" sz="10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is prescribed, offer weight-loss and lifestyle advice as standard management</a:t>
            </a:r>
          </a:p>
          <a:p>
            <a:pPr marL="171450" marR="0" lvl="0" indent="-1714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In severely symptomatic patients with TT levels &lt;8 nmol/L, lifestyle and dietary advice alone is unlikely to produce meaningful clinical improvement within a relevant clinical period</a:t>
            </a:r>
          </a:p>
        </p:txBody>
      </p:sp>
      <p:sp>
        <p:nvSpPr>
          <p:cNvPr id="9" name="Rectangle 8"/>
          <p:cNvSpPr/>
          <p:nvPr/>
        </p:nvSpPr>
        <p:spPr>
          <a:xfrm>
            <a:off x="348515" y="1581423"/>
            <a:ext cx="5400676" cy="3782851"/>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
        <p:nvSpPr>
          <p:cNvPr id="16" name="Title 1">
            <a:extLst>
              <a:ext uri="{FF2B5EF4-FFF2-40B4-BE49-F238E27FC236}">
                <a16:creationId xmlns:a16="http://schemas.microsoft.com/office/drawing/2014/main" id="{E0A92052-DBEC-41D6-9FC2-61C88FE81F74}"/>
              </a:ext>
            </a:extLst>
          </p:cNvPr>
          <p:cNvSpPr txBox="1">
            <a:spLocks/>
          </p:cNvSpPr>
          <p:nvPr/>
        </p:nvSpPr>
        <p:spPr>
          <a:xfrm>
            <a:off x="348516" y="437461"/>
            <a:ext cx="11210544" cy="85725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rgbClr val="95D608"/>
                </a:solidFill>
                <a:latin typeface="Arial"/>
                <a:ea typeface="+mj-ea"/>
                <a:cs typeface="+mj-cs"/>
              </a:defRPr>
            </a:lvl1pPr>
          </a:lstStyle>
          <a:p>
            <a:pPr marL="0" marR="0" lvl="1" indent="0" algn="ctr"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Poppins Medium"/>
                <a:ea typeface="+mn-ea"/>
                <a:cs typeface="Arial"/>
              </a:rPr>
              <a:t>British Society for Sexual Medicine (BSSM) Recommendations 2017 (1/2)</a:t>
            </a:r>
            <a:br>
              <a:rPr kumimoji="0" lang="en-US" sz="2400" b="1" i="0" u="none" strike="noStrike" kern="1200" cap="none" spc="0" normalizeH="0" baseline="0" noProof="0" dirty="0">
                <a:ln>
                  <a:noFill/>
                </a:ln>
                <a:solidFill>
                  <a:srgbClr val="85D20C"/>
                </a:solidFill>
                <a:effectLst/>
                <a:uLnTx/>
                <a:uFillTx/>
                <a:latin typeface="Arial"/>
                <a:ea typeface="+mn-ea"/>
                <a:cs typeface="Arial"/>
              </a:rPr>
            </a:br>
            <a:endParaRPr kumimoji="0" lang="en-US" sz="2400" b="1" i="0" u="none" strike="noStrike" kern="1200" cap="none" spc="0" normalizeH="0" baseline="0" noProof="0" dirty="0">
              <a:ln>
                <a:noFill/>
              </a:ln>
              <a:solidFill>
                <a:srgbClr val="85D20C"/>
              </a:solidFill>
              <a:effectLst/>
              <a:uLnTx/>
              <a:uFillTx/>
              <a:latin typeface="Arial"/>
              <a:ea typeface="+mn-ea"/>
              <a:cs typeface="Arial"/>
            </a:endParaRPr>
          </a:p>
        </p:txBody>
      </p:sp>
    </p:spTree>
    <p:extLst>
      <p:ext uri="{BB962C8B-B14F-4D97-AF65-F5344CB8AC3E}">
        <p14:creationId xmlns:p14="http://schemas.microsoft.com/office/powerpoint/2010/main" val="157777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88640"/>
            <a:ext cx="11210544" cy="1302475"/>
          </a:xfrm>
        </p:spPr>
        <p:txBody>
          <a:bodyPr>
            <a:noAutofit/>
          </a:bodyPr>
          <a:lstStyle/>
          <a:p>
            <a:pPr algn="ctr"/>
            <a:r>
              <a:rPr lang="en-US" dirty="0">
                <a:solidFill>
                  <a:schemeClr val="accent5"/>
                </a:solidFill>
              </a:rPr>
              <a:t>European Association of Urology (EAU) Recommendations 2019</a:t>
            </a:r>
            <a:endParaRPr lang="en-US" sz="4400" dirty="0">
              <a:solidFill>
                <a:schemeClr val="accent5"/>
              </a:solidFill>
            </a:endParaRPr>
          </a:p>
        </p:txBody>
      </p:sp>
      <p:sp>
        <p:nvSpPr>
          <p:cNvPr id="3" name="Content Placeholder 2"/>
          <p:cNvSpPr>
            <a:spLocks noGrp="1"/>
          </p:cNvSpPr>
          <p:nvPr>
            <p:ph idx="1"/>
          </p:nvPr>
        </p:nvSpPr>
        <p:spPr>
          <a:xfrm>
            <a:off x="438912" y="1669312"/>
            <a:ext cx="10881360" cy="3266670"/>
          </a:xfrm>
        </p:spPr>
        <p:txBody>
          <a:bodyPr>
            <a:noAutofit/>
          </a:bodyPr>
          <a:lstStyle/>
          <a:p>
            <a:pPr>
              <a:spcAft>
                <a:spcPts val="600"/>
              </a:spcAft>
              <a:buClr>
                <a:srgbClr val="000000"/>
              </a:buClr>
              <a:buFont typeface="Arial" panose="020B0604020202020204" pitchFamily="34" charset="0"/>
              <a:buChar char="•"/>
            </a:pPr>
            <a:r>
              <a:rPr lang="en-US" sz="1500" dirty="0">
                <a:solidFill>
                  <a:schemeClr val="accent5"/>
                </a:solidFill>
              </a:rPr>
              <a:t>The diagnosis of TD should be restricted to men with persistent symptoms</a:t>
            </a:r>
          </a:p>
          <a:p>
            <a:pPr>
              <a:spcAft>
                <a:spcPts val="600"/>
              </a:spcAft>
              <a:buClr>
                <a:srgbClr val="000000"/>
              </a:buClr>
              <a:buFont typeface="Arial" panose="020B0604020202020204" pitchFamily="34" charset="0"/>
              <a:buChar char="•"/>
            </a:pPr>
            <a:r>
              <a:rPr lang="en-US" sz="1500" dirty="0">
                <a:solidFill>
                  <a:schemeClr val="accent5"/>
                </a:solidFill>
              </a:rPr>
              <a:t>T should be measured in the morning before 11.00am in the fasting state</a:t>
            </a:r>
          </a:p>
          <a:p>
            <a:pPr>
              <a:spcAft>
                <a:spcPts val="600"/>
              </a:spcAft>
              <a:buClr>
                <a:srgbClr val="000000"/>
              </a:buClr>
              <a:buFont typeface="Arial" panose="020B0604020202020204" pitchFamily="34" charset="0"/>
              <a:buChar char="•"/>
            </a:pPr>
            <a:r>
              <a:rPr lang="en-US" sz="1500" dirty="0">
                <a:solidFill>
                  <a:schemeClr val="accent5"/>
                </a:solidFill>
              </a:rPr>
              <a:t>TT assessment should be repeated at least on 2 occasions with a reliable method.* In addition, in men with:</a:t>
            </a:r>
          </a:p>
          <a:p>
            <a:pPr marL="804863" lvl="1" indent="-174625">
              <a:spcAft>
                <a:spcPts val="600"/>
              </a:spcAft>
              <a:buClr>
                <a:srgbClr val="000000"/>
              </a:buClr>
              <a:buFont typeface="Wingdings" panose="05000000000000000000" pitchFamily="2" charset="2"/>
              <a:buChar char="Ø"/>
            </a:pPr>
            <a:r>
              <a:rPr lang="en-US" sz="1500" dirty="0">
                <a:solidFill>
                  <a:schemeClr val="accent5"/>
                </a:solidFill>
              </a:rPr>
              <a:t>TT levels close to the lower normal range (8-12 nmol/L), the FT level should be measured to strengthen the laboratory assessment</a:t>
            </a:r>
          </a:p>
          <a:p>
            <a:pPr marL="804863" lvl="1" indent="-174625">
              <a:spcAft>
                <a:spcPts val="600"/>
              </a:spcAft>
              <a:buClr>
                <a:srgbClr val="000000"/>
              </a:buClr>
              <a:buFont typeface="Wingdings" panose="05000000000000000000" pitchFamily="2" charset="2"/>
              <a:buChar char="Ø"/>
            </a:pPr>
            <a:r>
              <a:rPr lang="en-US" sz="1500" dirty="0">
                <a:solidFill>
                  <a:schemeClr val="accent5"/>
                </a:solidFill>
              </a:rPr>
              <a:t>Suspected or known abnormal SHBG levels, FT should also be included</a:t>
            </a:r>
          </a:p>
          <a:p>
            <a:pPr>
              <a:spcAft>
                <a:spcPts val="600"/>
              </a:spcAft>
              <a:buClr>
                <a:srgbClr val="000000"/>
              </a:buClr>
              <a:buFont typeface="Arial" panose="020B0604020202020204" pitchFamily="34" charset="0"/>
              <a:buChar char="•"/>
            </a:pPr>
            <a:r>
              <a:rPr lang="en-US" sz="1500" dirty="0">
                <a:solidFill>
                  <a:schemeClr val="accent5"/>
                </a:solidFill>
              </a:rPr>
              <a:t>T assessment is recommended in men with a disease or treatment in which TD is common and in whom treatment may be indicated. This includes men with T2D, obesity, treatment with opiates, osteoporosis / low-trauma fractures and HIV infection with sarcopenia.</a:t>
            </a:r>
          </a:p>
          <a:p>
            <a:pPr>
              <a:spcAft>
                <a:spcPts val="600"/>
              </a:spcAft>
              <a:buClr>
                <a:srgbClr val="000000"/>
              </a:buClr>
              <a:buFont typeface="Arial" panose="020B0604020202020204" pitchFamily="34" charset="0"/>
              <a:buChar char="•"/>
            </a:pPr>
            <a:r>
              <a:rPr lang="en-US" sz="1500" dirty="0">
                <a:solidFill>
                  <a:schemeClr val="accent5"/>
                </a:solidFill>
              </a:rPr>
              <a:t>LH &amp; FSH serum levels should be </a:t>
            </a:r>
            <a:r>
              <a:rPr lang="en-US" sz="1500" dirty="0" err="1">
                <a:solidFill>
                  <a:schemeClr val="accent5"/>
                </a:solidFill>
              </a:rPr>
              <a:t>analysed</a:t>
            </a:r>
            <a:r>
              <a:rPr lang="en-US" sz="1500" dirty="0">
                <a:solidFill>
                  <a:schemeClr val="accent5"/>
                </a:solidFill>
              </a:rPr>
              <a:t> to differentiate between primary and secondary forms of TD</a:t>
            </a:r>
          </a:p>
        </p:txBody>
      </p:sp>
      <p:sp>
        <p:nvSpPr>
          <p:cNvPr id="4" name="TextBox 3"/>
          <p:cNvSpPr txBox="1"/>
          <p:nvPr/>
        </p:nvSpPr>
        <p:spPr>
          <a:xfrm>
            <a:off x="1531392" y="6061336"/>
            <a:ext cx="10044911"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Dohle</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GR, et al. European Association of Urology 2019.</a:t>
            </a:r>
            <a:r>
              <a:rPr kumimoji="0" lang="en-US" sz="900" b="0" i="0" u="none" strike="noStrike" kern="1200" cap="none" spc="0" normalizeH="0" baseline="0" noProof="0" dirty="0">
                <a:ln>
                  <a:noFill/>
                </a:ln>
                <a:solidFill>
                  <a:srgbClr val="000000"/>
                </a:solidFill>
                <a:effectLst/>
                <a:uLnTx/>
                <a:uFillTx/>
                <a:latin typeface="Poppins Light"/>
                <a:ea typeface="+mn-ea"/>
                <a:cs typeface="+mn-cs"/>
              </a:rPr>
              <a:t>.</a:t>
            </a:r>
          </a:p>
        </p:txBody>
      </p:sp>
      <p:sp>
        <p:nvSpPr>
          <p:cNvPr id="6" name="Rectangle 5">
            <a:extLst>
              <a:ext uri="{FF2B5EF4-FFF2-40B4-BE49-F238E27FC236}">
                <a16:creationId xmlns:a16="http://schemas.microsoft.com/office/drawing/2014/main" id="{63CA98D5-3AB3-4AAF-ABD0-42173E2E7BAC}"/>
              </a:ext>
            </a:extLst>
          </p:cNvPr>
          <p:cNvSpPr/>
          <p:nvPr/>
        </p:nvSpPr>
        <p:spPr>
          <a:xfrm>
            <a:off x="1531392" y="5649630"/>
            <a:ext cx="995869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Poppins Light"/>
                <a:ea typeface="+mn-ea"/>
                <a:cs typeface="+mn-cs"/>
              </a:rPr>
              <a:t>TD: testosterone deficiency, T: testosterone, TT: total testosterone, FT: free testosterone, SHBG: sex hormone-binding globulin, ESRD: end-stage renal disease, COPD: chronic obstructive pulmonary disease, T2D: type 2 diabetes, LH: </a:t>
            </a:r>
            <a:r>
              <a:rPr kumimoji="0" lang="en-US" sz="800" b="0" i="0" u="none" strike="noStrike" kern="1200" cap="none" spc="0" normalizeH="0" baseline="0" noProof="0" dirty="0" err="1">
                <a:ln>
                  <a:noFill/>
                </a:ln>
                <a:solidFill>
                  <a:srgbClr val="000000"/>
                </a:solidFill>
                <a:effectLst/>
                <a:uLnTx/>
                <a:uFillTx/>
                <a:latin typeface="Poppins Light"/>
                <a:ea typeface="+mn-ea"/>
                <a:cs typeface="+mn-cs"/>
              </a:rPr>
              <a:t>luteinising</a:t>
            </a:r>
            <a:r>
              <a:rPr kumimoji="0" lang="en-US" sz="800" b="0" i="0" u="none" strike="noStrike" kern="1200" cap="none" spc="0" normalizeH="0" baseline="0" noProof="0" dirty="0">
                <a:ln>
                  <a:noFill/>
                </a:ln>
                <a:solidFill>
                  <a:srgbClr val="000000"/>
                </a:solidFill>
                <a:effectLst/>
                <a:uLnTx/>
                <a:uFillTx/>
                <a:latin typeface="Poppins Light"/>
                <a:ea typeface="+mn-ea"/>
                <a:cs typeface="+mn-cs"/>
              </a:rPr>
              <a:t> hormone. *</a:t>
            </a:r>
            <a:r>
              <a:rPr kumimoji="0" lang="en-GB" sz="800" b="0" i="0" u="none" strike="noStrike" kern="1200" cap="none" spc="0" normalizeH="0" baseline="0" noProof="0" dirty="0">
                <a:ln>
                  <a:noFill/>
                </a:ln>
                <a:solidFill>
                  <a:srgbClr val="000000"/>
                </a:solidFill>
                <a:effectLst/>
                <a:uLnTx/>
                <a:uFillTx/>
                <a:latin typeface="Poppins Light"/>
                <a:ea typeface="+mn-ea"/>
                <a:cs typeface="+mn-cs"/>
              </a:rPr>
              <a:t>Both immunoassay and mass spectrometry based assays can produce valid results, as long as they are well-validated</a:t>
            </a:r>
          </a:p>
        </p:txBody>
      </p:sp>
    </p:spTree>
    <p:extLst>
      <p:ext uri="{BB962C8B-B14F-4D97-AF65-F5344CB8AC3E}">
        <p14:creationId xmlns:p14="http://schemas.microsoft.com/office/powerpoint/2010/main" val="3886678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784" y="1466336"/>
            <a:ext cx="10469880" cy="4157224"/>
          </a:xfrm>
        </p:spPr>
        <p:txBody>
          <a:bodyPr>
            <a:noAutofit/>
          </a:bodyPr>
          <a:lstStyle/>
          <a:p>
            <a:pPr>
              <a:spcAft>
                <a:spcPts val="300"/>
              </a:spcAft>
              <a:buClrTx/>
              <a:buFont typeface="Wingdings" panose="05000000000000000000" pitchFamily="2" charset="2"/>
              <a:buChar char="q"/>
            </a:pPr>
            <a:r>
              <a:rPr lang="en-GB" sz="1600" dirty="0">
                <a:solidFill>
                  <a:srgbClr val="000000"/>
                </a:solidFill>
                <a:cs typeface="Arial" panose="020B0604020202020204" pitchFamily="34" charset="0"/>
              </a:rPr>
              <a:t>Diagnosis of Testosterone Deficiency</a:t>
            </a:r>
          </a:p>
          <a:p>
            <a:pPr lvl="1">
              <a:spcAft>
                <a:spcPts val="300"/>
              </a:spcAft>
              <a:buClrTx/>
              <a:buFont typeface="Arial" panose="020B0604020202020204" pitchFamily="34" charset="0"/>
              <a:buChar char="•"/>
            </a:pPr>
            <a:r>
              <a:rPr lang="en-GB" sz="1600" dirty="0">
                <a:solidFill>
                  <a:srgbClr val="000000"/>
                </a:solidFill>
                <a:cs typeface="Arial" panose="020B0604020202020204" pitchFamily="34" charset="0"/>
              </a:rPr>
              <a:t>The diagnosis of low testosterone should be made only after two early morning total testosterone measurements are taken on separate occasions.  </a:t>
            </a:r>
          </a:p>
          <a:p>
            <a:pPr lvl="1">
              <a:spcAft>
                <a:spcPts val="300"/>
              </a:spcAft>
              <a:buClrTx/>
              <a:buFont typeface="Arial" panose="020B0604020202020204" pitchFamily="34" charset="0"/>
              <a:buChar char="•"/>
            </a:pPr>
            <a:r>
              <a:rPr lang="en-GB" sz="1600" dirty="0">
                <a:solidFill>
                  <a:srgbClr val="000000"/>
                </a:solidFill>
                <a:cs typeface="Arial" panose="020B0604020202020204" pitchFamily="34" charset="0"/>
              </a:rPr>
              <a:t>The clinical diagnosis of testosterone deficiency is only made when patients have low total testosterone levels combined with symptoms and/or signs.</a:t>
            </a:r>
          </a:p>
          <a:p>
            <a:pPr>
              <a:spcAft>
                <a:spcPts val="300"/>
              </a:spcAft>
              <a:buClrTx/>
              <a:buFont typeface="Wingdings" panose="05000000000000000000" pitchFamily="2" charset="2"/>
              <a:buChar char="q"/>
            </a:pPr>
            <a:r>
              <a:rPr lang="en-GB" sz="1600" dirty="0">
                <a:solidFill>
                  <a:srgbClr val="000000"/>
                </a:solidFill>
                <a:cs typeface="Arial" panose="020B0604020202020204" pitchFamily="34" charset="0"/>
              </a:rPr>
              <a:t>Counselling Regarding Treatment of Testosterone Deficiency</a:t>
            </a:r>
          </a:p>
          <a:p>
            <a:pPr lvl="1">
              <a:spcAft>
                <a:spcPts val="300"/>
              </a:spcAft>
              <a:buClrTx/>
              <a:buFont typeface="Arial" panose="020B0604020202020204" pitchFamily="34" charset="0"/>
              <a:buChar char="•"/>
            </a:pPr>
            <a:r>
              <a:rPr lang="en-GB" sz="1600" dirty="0">
                <a:solidFill>
                  <a:srgbClr val="000000"/>
                </a:solidFill>
                <a:cs typeface="Arial" panose="020B0604020202020204" pitchFamily="34" charset="0"/>
              </a:rPr>
              <a:t>Clinicians should inform testosterone deficient patients that low testosterone is a risk factor for CV disease</a:t>
            </a:r>
          </a:p>
          <a:p>
            <a:pPr>
              <a:spcAft>
                <a:spcPts val="300"/>
              </a:spcAft>
              <a:buClrTx/>
              <a:buFont typeface="Wingdings" panose="05000000000000000000" pitchFamily="2" charset="2"/>
              <a:buChar char="q"/>
            </a:pPr>
            <a:r>
              <a:rPr lang="en-GB" sz="1600" dirty="0">
                <a:solidFill>
                  <a:srgbClr val="000000"/>
                </a:solidFill>
                <a:cs typeface="Arial" panose="020B0604020202020204" pitchFamily="34" charset="0"/>
              </a:rPr>
              <a:t>Adjunctive Testing</a:t>
            </a:r>
          </a:p>
          <a:p>
            <a:pPr lvl="1">
              <a:spcAft>
                <a:spcPts val="300"/>
              </a:spcAft>
              <a:buClrTx/>
              <a:buFont typeface="Arial" panose="020B0604020202020204" pitchFamily="34" charset="0"/>
              <a:buChar char="•"/>
            </a:pPr>
            <a:r>
              <a:rPr lang="en-GB" sz="1600" dirty="0">
                <a:solidFill>
                  <a:srgbClr val="000000"/>
                </a:solidFill>
                <a:cs typeface="Arial" panose="020B0604020202020204" pitchFamily="34" charset="0"/>
              </a:rPr>
              <a:t>PSA should be measured in men &gt;40 years of age prior to commencement of T therapy to exclude a prostate cancer diagnosis</a:t>
            </a:r>
          </a:p>
          <a:p>
            <a:pPr>
              <a:spcAft>
                <a:spcPts val="300"/>
              </a:spcAft>
              <a:buClrTx/>
              <a:buFont typeface="Wingdings" panose="05000000000000000000" pitchFamily="2" charset="2"/>
              <a:buChar char="q"/>
            </a:pPr>
            <a:r>
              <a:rPr lang="en-GB" sz="1600" dirty="0">
                <a:solidFill>
                  <a:srgbClr val="000000"/>
                </a:solidFill>
                <a:cs typeface="Arial" panose="020B0604020202020204" pitchFamily="34" charset="0"/>
              </a:rPr>
              <a:t>Follow-up of Men on Testosterone Therapy</a:t>
            </a:r>
          </a:p>
          <a:p>
            <a:pPr lvl="1">
              <a:spcAft>
                <a:spcPts val="300"/>
              </a:spcAft>
              <a:buClrTx/>
              <a:buFont typeface="Arial" panose="020B0604020202020204" pitchFamily="34" charset="0"/>
              <a:buChar char="•"/>
            </a:pPr>
            <a:r>
              <a:rPr lang="en-GB" sz="1600" dirty="0">
                <a:solidFill>
                  <a:srgbClr val="000000"/>
                </a:solidFill>
                <a:cs typeface="Arial" panose="020B0604020202020204" pitchFamily="34" charset="0"/>
              </a:rPr>
              <a:t>Testosterone levels should be measured every 6-12 months while on testosterone therapy.</a:t>
            </a:r>
          </a:p>
          <a:p>
            <a:pPr marL="457200" lvl="1" indent="0">
              <a:spcAft>
                <a:spcPts val="300"/>
              </a:spcAft>
              <a:buNone/>
            </a:pPr>
            <a:endParaRPr lang="en-GB" sz="1200" dirty="0">
              <a:latin typeface="Arial" panose="020B0604020202020204" pitchFamily="34" charset="0"/>
              <a:cs typeface="Arial" panose="020B0604020202020204" pitchFamily="34" charset="0"/>
            </a:endParaRPr>
          </a:p>
          <a:p>
            <a:pPr>
              <a:spcAft>
                <a:spcPts val="300"/>
              </a:spcAft>
              <a:buFont typeface="Wingdings" panose="05000000000000000000" pitchFamily="2" charset="2"/>
              <a:buChar char="q"/>
            </a:pPr>
            <a:endParaRPr lang="en-GB" dirty="0">
              <a:latin typeface="+mn-lt"/>
            </a:endParaRPr>
          </a:p>
          <a:p>
            <a:pPr marL="0" indent="0">
              <a:spcAft>
                <a:spcPts val="300"/>
              </a:spcAft>
              <a:buNone/>
            </a:pPr>
            <a:endParaRPr lang="en-GB" dirty="0">
              <a:latin typeface="+mn-lt"/>
            </a:endParaRPr>
          </a:p>
        </p:txBody>
      </p:sp>
      <p:sp>
        <p:nvSpPr>
          <p:cNvPr id="4" name="Title 1"/>
          <p:cNvSpPr>
            <a:spLocks noGrp="1"/>
          </p:cNvSpPr>
          <p:nvPr>
            <p:ph type="title"/>
          </p:nvPr>
        </p:nvSpPr>
        <p:spPr>
          <a:xfrm>
            <a:off x="192024" y="520437"/>
            <a:ext cx="11301984" cy="824799"/>
          </a:xfrm>
        </p:spPr>
        <p:txBody>
          <a:bodyPr>
            <a:normAutofit fontScale="90000"/>
          </a:bodyPr>
          <a:lstStyle/>
          <a:p>
            <a:pPr algn="ctr"/>
            <a:r>
              <a:rPr lang="en-US" sz="4400" dirty="0">
                <a:solidFill>
                  <a:srgbClr val="000000"/>
                </a:solidFill>
              </a:rPr>
              <a:t>American Urological Association (AUA)</a:t>
            </a:r>
            <a:br>
              <a:rPr lang="en-US" sz="4400" dirty="0">
                <a:solidFill>
                  <a:srgbClr val="000000"/>
                </a:solidFill>
              </a:rPr>
            </a:br>
            <a:r>
              <a:rPr lang="en-US" sz="4400" dirty="0">
                <a:solidFill>
                  <a:srgbClr val="000000"/>
                </a:solidFill>
              </a:rPr>
              <a:t>Guideline Statements 2018</a:t>
            </a:r>
            <a:br>
              <a:rPr lang="en-US" dirty="0"/>
            </a:br>
            <a:endParaRPr lang="en-US" dirty="0"/>
          </a:p>
        </p:txBody>
      </p:sp>
      <p:sp>
        <p:nvSpPr>
          <p:cNvPr id="5" name="TextBox 4"/>
          <p:cNvSpPr txBox="1"/>
          <p:nvPr/>
        </p:nvSpPr>
        <p:spPr>
          <a:xfrm>
            <a:off x="1607557" y="5991014"/>
            <a:ext cx="3332964"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1. Mulhall JP, et al. American Urological Association 2018</a:t>
            </a:r>
            <a:r>
              <a:rPr kumimoji="0" lang="en-US" sz="700" b="0" i="0" u="none" strike="noStrike" kern="1200" cap="none" spc="0" normalizeH="0" baseline="0" noProof="0" dirty="0">
                <a:ln>
                  <a:noFill/>
                </a:ln>
                <a:solidFill>
                  <a:srgbClr val="7F7F7F"/>
                </a:solidFill>
                <a:effectLst/>
                <a:uLnTx/>
                <a:uFillTx/>
                <a:latin typeface="Poppins Light"/>
                <a:ea typeface="+mn-ea"/>
                <a:cs typeface="+mn-cs"/>
              </a:rPr>
              <a:t>.</a:t>
            </a:r>
          </a:p>
        </p:txBody>
      </p:sp>
      <p:sp>
        <p:nvSpPr>
          <p:cNvPr id="7" name="TextBox 6">
            <a:extLst>
              <a:ext uri="{FF2B5EF4-FFF2-40B4-BE49-F238E27FC236}">
                <a16:creationId xmlns:a16="http://schemas.microsoft.com/office/drawing/2014/main" id="{A57DE4E1-C40D-4037-AD50-25D725F51D4A}"/>
              </a:ext>
            </a:extLst>
          </p:cNvPr>
          <p:cNvSpPr txBox="1"/>
          <p:nvPr/>
        </p:nvSpPr>
        <p:spPr>
          <a:xfrm>
            <a:off x="6997608" y="5972188"/>
            <a:ext cx="4825583"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CV – Cardiovascular; PSA – Prostate Specific Antigen; T - Testosterone</a:t>
            </a:r>
            <a:endParaRPr kumimoji="0" lang="en-US" sz="700" b="0" i="0" u="none" strike="noStrike" kern="1200" cap="none" spc="0" normalizeH="0" baseline="0" noProof="0" dirty="0">
              <a:ln>
                <a:noFill/>
              </a:ln>
              <a:solidFill>
                <a:srgbClr val="000000"/>
              </a:solidFill>
              <a:effectLst/>
              <a:uLnTx/>
              <a:uFillTx/>
              <a:latin typeface="Poppins Light"/>
              <a:ea typeface="+mn-ea"/>
              <a:cs typeface="+mn-cs"/>
            </a:endParaRPr>
          </a:p>
        </p:txBody>
      </p:sp>
    </p:spTree>
    <p:extLst>
      <p:ext uri="{BB962C8B-B14F-4D97-AF65-F5344CB8AC3E}">
        <p14:creationId xmlns:p14="http://schemas.microsoft.com/office/powerpoint/2010/main" val="314838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184" y="236609"/>
            <a:ext cx="11109960" cy="857250"/>
          </a:xfrm>
        </p:spPr>
        <p:txBody>
          <a:bodyPr>
            <a:noAutofit/>
          </a:bodyPr>
          <a:lstStyle/>
          <a:p>
            <a:pPr algn="ctr"/>
            <a:r>
              <a:rPr lang="en-GB" dirty="0">
                <a:solidFill>
                  <a:srgbClr val="000000"/>
                </a:solidFill>
              </a:rPr>
              <a:t>Endocrine Society Clinical Practice Guidelines 2018 </a:t>
            </a:r>
            <a:r>
              <a:rPr lang="en-US" dirty="0">
                <a:solidFill>
                  <a:srgbClr val="000000"/>
                </a:solidFill>
              </a:rPr>
              <a:t>(1/4)</a:t>
            </a:r>
          </a:p>
        </p:txBody>
      </p:sp>
      <p:sp>
        <p:nvSpPr>
          <p:cNvPr id="3" name="Content Placeholder 2"/>
          <p:cNvSpPr>
            <a:spLocks noGrp="1"/>
          </p:cNvSpPr>
          <p:nvPr>
            <p:ph idx="1"/>
          </p:nvPr>
        </p:nvSpPr>
        <p:spPr>
          <a:xfrm>
            <a:off x="260925" y="2155398"/>
            <a:ext cx="2573716" cy="2772423"/>
          </a:xfrm>
          <a:solidFill>
            <a:srgbClr val="4EA5DA"/>
          </a:solidFill>
        </p:spPr>
        <p:txBody>
          <a:bodyPr>
            <a:normAutofit/>
          </a:bodyPr>
          <a:lstStyle/>
          <a:p>
            <a:pPr marL="0" indent="0">
              <a:spcAft>
                <a:spcPts val="300"/>
              </a:spcAft>
              <a:buNone/>
            </a:pPr>
            <a:r>
              <a:rPr lang="en-US" sz="1600" b="1" i="1" dirty="0">
                <a:solidFill>
                  <a:schemeClr val="accent5"/>
                </a:solidFill>
              </a:rPr>
              <a:t>Suspected</a:t>
            </a:r>
          </a:p>
          <a:p>
            <a:pPr marL="0" indent="0">
              <a:spcAft>
                <a:spcPts val="300"/>
              </a:spcAft>
              <a:buNone/>
            </a:pPr>
            <a:endParaRPr lang="en-US" sz="300" i="1" dirty="0">
              <a:solidFill>
                <a:schemeClr val="accent5"/>
              </a:solidFill>
            </a:endParaRPr>
          </a:p>
          <a:p>
            <a:pPr>
              <a:spcAft>
                <a:spcPts val="300"/>
              </a:spcAft>
            </a:pPr>
            <a:r>
              <a:rPr lang="en-US" sz="1600" dirty="0">
                <a:solidFill>
                  <a:schemeClr val="accent5"/>
                </a:solidFill>
              </a:rPr>
              <a:t>Diagnose men with symptoms /signs of TD and unequivocally and consistently low serum TT and/or FT</a:t>
            </a:r>
          </a:p>
        </p:txBody>
      </p:sp>
      <p:sp>
        <p:nvSpPr>
          <p:cNvPr id="6" name="Content Placeholder 2"/>
          <p:cNvSpPr txBox="1">
            <a:spLocks/>
          </p:cNvSpPr>
          <p:nvPr/>
        </p:nvSpPr>
        <p:spPr>
          <a:xfrm>
            <a:off x="3062401" y="2155398"/>
            <a:ext cx="2573716" cy="2772423"/>
          </a:xfrm>
          <a:prstGeom prst="rect">
            <a:avLst/>
          </a:prstGeom>
          <a:solidFill>
            <a:srgbClr val="4EA5DA"/>
          </a:solidFill>
        </p:spPr>
        <p:txBody>
          <a:bodyPr vert="horz" lIns="91440" tIns="45720" rIns="91440" bIns="45720" rtlCol="0">
            <a:normAutofit/>
          </a:bodyPr>
          <a:lstStyle>
            <a:lvl1pPr marL="342900" indent="-3429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1pPr>
            <a:lvl2pPr marL="742950" indent="-28575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2pPr>
            <a:lvl3pPr marL="11430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3pPr>
            <a:lvl4pPr marL="16002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4pPr>
            <a:lvl5pPr marL="20574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300"/>
              </a:spcAft>
              <a:buClr>
                <a:srgbClr val="454444"/>
              </a:buClr>
              <a:buSzTx/>
              <a:buFont typeface="Arial"/>
              <a:buNone/>
              <a:tabLst>
                <a:tab pos="3141663" algn="l"/>
              </a:tabLst>
              <a:defRPr/>
            </a:pPr>
            <a:r>
              <a:rPr kumimoji="0" lang="en-US" sz="1600" b="1" i="1" u="none" strike="noStrike" kern="1200" cap="none" spc="0" normalizeH="0" baseline="0" noProof="0" dirty="0">
                <a:ln>
                  <a:noFill/>
                </a:ln>
                <a:solidFill>
                  <a:srgbClr val="000000"/>
                </a:solidFill>
                <a:effectLst/>
                <a:uLnTx/>
                <a:uFillTx/>
                <a:latin typeface="Poppins Light"/>
                <a:ea typeface="+mn-ea"/>
                <a:cs typeface="+mn-cs"/>
              </a:rPr>
              <a:t>Screening and case detection</a:t>
            </a:r>
          </a:p>
          <a:p>
            <a:pPr marL="342900" marR="0" lvl="0" indent="-342900" algn="l" defTabSz="457200" rtl="0" eaLnBrk="1" fontAlgn="auto" latinLnBrk="0" hangingPunct="1">
              <a:lnSpc>
                <a:spcPct val="100000"/>
              </a:lnSpc>
              <a:spcBef>
                <a:spcPct val="20000"/>
              </a:spcBef>
              <a:spcAft>
                <a:spcPts val="300"/>
              </a:spcAft>
              <a:buClr>
                <a:srgbClr val="454444"/>
              </a:buClr>
              <a:buSzTx/>
              <a:buFont typeface="Arial"/>
              <a:buChar char="•"/>
              <a:tabLst>
                <a:tab pos="3141663" algn="l"/>
              </a:tabLst>
              <a:defRPr/>
            </a:pPr>
            <a:r>
              <a:rPr kumimoji="0" lang="en-US" sz="1600" b="0" i="0" u="none" strike="noStrike" kern="1200" cap="none" spc="0" normalizeH="0" baseline="0" noProof="0" dirty="0">
                <a:ln>
                  <a:noFill/>
                </a:ln>
                <a:solidFill>
                  <a:srgbClr val="000000"/>
                </a:solidFill>
                <a:effectLst/>
                <a:uLnTx/>
                <a:uFillTx/>
                <a:latin typeface="Poppins Light"/>
                <a:ea typeface="+mn-ea"/>
                <a:cs typeface="+mn-cs"/>
              </a:rPr>
              <a:t>The guidelines recommend against routine screening of men in the general population</a:t>
            </a:r>
          </a:p>
        </p:txBody>
      </p:sp>
      <p:sp>
        <p:nvSpPr>
          <p:cNvPr id="7" name="Content Placeholder 2"/>
          <p:cNvSpPr txBox="1">
            <a:spLocks/>
          </p:cNvSpPr>
          <p:nvPr/>
        </p:nvSpPr>
        <p:spPr>
          <a:xfrm>
            <a:off x="5879700" y="2153451"/>
            <a:ext cx="2573716" cy="2774370"/>
          </a:xfrm>
          <a:prstGeom prst="rect">
            <a:avLst/>
          </a:prstGeom>
          <a:solidFill>
            <a:srgbClr val="4EA5DA"/>
          </a:solidFill>
        </p:spPr>
        <p:txBody>
          <a:bodyPr vert="horz" lIns="91440" tIns="45720" rIns="91440" bIns="45720" rtlCol="0">
            <a:normAutofit/>
          </a:bodyPr>
          <a:lstStyle>
            <a:lvl1pPr marL="342900" indent="-3429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1pPr>
            <a:lvl2pPr marL="742950" indent="-28575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2pPr>
            <a:lvl3pPr marL="11430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3pPr>
            <a:lvl4pPr marL="16002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4pPr>
            <a:lvl5pPr marL="20574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300"/>
              </a:spcAft>
              <a:buClr>
                <a:srgbClr val="454444"/>
              </a:buClr>
              <a:buSzTx/>
              <a:buFont typeface="Arial"/>
              <a:buNone/>
              <a:tabLst>
                <a:tab pos="3141663" algn="l"/>
              </a:tabLst>
              <a:defRPr/>
            </a:pPr>
            <a:r>
              <a:rPr kumimoji="0" lang="en-US" sz="1600" b="1" i="1" u="none" strike="noStrike" kern="1200" cap="none" spc="0" normalizeH="0" baseline="0" noProof="0" dirty="0">
                <a:ln>
                  <a:noFill/>
                </a:ln>
                <a:solidFill>
                  <a:srgbClr val="000000"/>
                </a:solidFill>
                <a:effectLst/>
                <a:uLnTx/>
                <a:uFillTx/>
                <a:latin typeface="Poppins Light"/>
                <a:ea typeface="+mn-ea"/>
                <a:cs typeface="+mn-cs"/>
              </a:rPr>
              <a:t>Distinguishing between primary or secondary</a:t>
            </a:r>
          </a:p>
          <a:p>
            <a:pPr marL="342900" marR="0" lvl="0" indent="-342900" algn="l" defTabSz="457200" rtl="0" eaLnBrk="1" fontAlgn="auto" latinLnBrk="0" hangingPunct="1">
              <a:lnSpc>
                <a:spcPct val="100000"/>
              </a:lnSpc>
              <a:spcBef>
                <a:spcPct val="20000"/>
              </a:spcBef>
              <a:spcAft>
                <a:spcPts val="300"/>
              </a:spcAft>
              <a:buClr>
                <a:srgbClr val="454444"/>
              </a:buClr>
              <a:buSzTx/>
              <a:buFont typeface="Arial"/>
              <a:buChar char="•"/>
              <a:tabLst>
                <a:tab pos="3141663" algn="l"/>
              </a:tabLst>
              <a:defRPr/>
            </a:pPr>
            <a:r>
              <a:rPr kumimoji="0" lang="en-US" sz="1600" b="0" i="0" u="none" strike="noStrike" kern="1200" cap="none" spc="0" normalizeH="0" baseline="0" noProof="0" dirty="0">
                <a:ln>
                  <a:noFill/>
                </a:ln>
                <a:solidFill>
                  <a:srgbClr val="000000"/>
                </a:solidFill>
                <a:effectLst/>
                <a:uLnTx/>
                <a:uFillTx/>
                <a:latin typeface="Poppins Light"/>
                <a:ea typeface="+mn-ea"/>
                <a:cs typeface="+mn-cs"/>
              </a:rPr>
              <a:t>Measure serum LH and FSH concentrations</a:t>
            </a:r>
          </a:p>
        </p:txBody>
      </p:sp>
      <p:sp>
        <p:nvSpPr>
          <p:cNvPr id="9" name="Content Placeholder 2"/>
          <p:cNvSpPr txBox="1">
            <a:spLocks/>
          </p:cNvSpPr>
          <p:nvPr/>
        </p:nvSpPr>
        <p:spPr>
          <a:xfrm>
            <a:off x="8696999" y="2155398"/>
            <a:ext cx="2573716" cy="2784550"/>
          </a:xfrm>
          <a:prstGeom prst="rect">
            <a:avLst/>
          </a:prstGeom>
          <a:solidFill>
            <a:srgbClr val="4EA5DA"/>
          </a:solidFill>
        </p:spPr>
        <p:txBody>
          <a:bodyPr vert="horz" lIns="91440" tIns="45720" rIns="91440" bIns="45720" rtlCol="0">
            <a:noAutofit/>
          </a:bodyPr>
          <a:lstStyle>
            <a:lvl1pPr marL="342900" indent="-3429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1pPr>
            <a:lvl2pPr marL="742950" indent="-28575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2pPr>
            <a:lvl3pPr marL="11430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3pPr>
            <a:lvl4pPr marL="16002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4pPr>
            <a:lvl5pPr marL="2057400" indent="-228600" algn="l" defTabSz="457200" rtl="0" eaLnBrk="1" latinLnBrk="0" hangingPunct="1">
              <a:spcBef>
                <a:spcPct val="20000"/>
              </a:spcBef>
              <a:buClr>
                <a:srgbClr val="454444"/>
              </a:buClr>
              <a:buFont typeface="Arial"/>
              <a:buChar char="»"/>
              <a:tabLst>
                <a:tab pos="3141663" algn="l"/>
              </a:tabLst>
              <a:defRPr sz="1800" kern="1200">
                <a:solidFill>
                  <a:srgbClr val="454444"/>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300"/>
              </a:spcAft>
              <a:buClr>
                <a:srgbClr val="454444"/>
              </a:buClr>
              <a:buSzTx/>
              <a:buFont typeface="Arial"/>
              <a:buNone/>
              <a:tabLst>
                <a:tab pos="3141663" algn="l"/>
              </a:tabLst>
              <a:defRPr/>
            </a:pPr>
            <a:r>
              <a:rPr kumimoji="0" lang="en-US" sz="1600" b="1" i="1" u="none" strike="noStrike" kern="1200" cap="none" spc="0" normalizeH="0" baseline="0" noProof="0" dirty="0">
                <a:ln>
                  <a:noFill/>
                </a:ln>
                <a:solidFill>
                  <a:srgbClr val="000000"/>
                </a:solidFill>
                <a:effectLst/>
                <a:uLnTx/>
                <a:uFillTx/>
                <a:latin typeface="Poppins Light"/>
                <a:ea typeface="+mn-ea"/>
                <a:cs typeface="+mn-cs"/>
              </a:rPr>
              <a:t>Evaluation for determining etiology</a:t>
            </a:r>
          </a:p>
          <a:p>
            <a:pPr marL="342900" marR="0" lvl="0" indent="-342900" algn="l" defTabSz="457200" rtl="0" eaLnBrk="1" fontAlgn="auto" latinLnBrk="0" hangingPunct="1">
              <a:lnSpc>
                <a:spcPct val="100000"/>
              </a:lnSpc>
              <a:spcBef>
                <a:spcPct val="20000"/>
              </a:spcBef>
              <a:spcAft>
                <a:spcPts val="300"/>
              </a:spcAft>
              <a:buClr>
                <a:srgbClr val="454444"/>
              </a:buClr>
              <a:buSzTx/>
              <a:buFont typeface="Arial"/>
              <a:buChar char="•"/>
              <a:tabLst>
                <a:tab pos="3141663" algn="l"/>
              </a:tabLst>
              <a:defRPr/>
            </a:pPr>
            <a:r>
              <a:rPr kumimoji="0" lang="en-US" sz="1600" b="0" i="0" u="none" strike="noStrike" kern="1200" cap="none" spc="0" normalizeH="0" baseline="0" noProof="0" dirty="0">
                <a:ln>
                  <a:noFill/>
                </a:ln>
                <a:solidFill>
                  <a:srgbClr val="000000"/>
                </a:solidFill>
                <a:effectLst/>
                <a:uLnTx/>
                <a:uFillTx/>
                <a:latin typeface="Poppins Light"/>
                <a:ea typeface="+mn-ea"/>
                <a:cs typeface="+mn-cs"/>
              </a:rPr>
              <a:t>The guidelines suggest further evaluation to identify the etiology of hypothalamic, pituitary, and/or testicular dysfunction</a:t>
            </a:r>
          </a:p>
          <a:p>
            <a:pPr marL="0" marR="0" lvl="0" indent="0" algn="l" defTabSz="457200" rtl="0" eaLnBrk="1" fontAlgn="auto" latinLnBrk="0" hangingPunct="1">
              <a:lnSpc>
                <a:spcPct val="100000"/>
              </a:lnSpc>
              <a:spcBef>
                <a:spcPct val="20000"/>
              </a:spcBef>
              <a:spcAft>
                <a:spcPts val="0"/>
              </a:spcAft>
              <a:buClr>
                <a:srgbClr val="454444"/>
              </a:buClr>
              <a:buSzTx/>
              <a:buFont typeface="Arial"/>
              <a:buNone/>
              <a:tabLst>
                <a:tab pos="3141663" algn="l"/>
              </a:tabLst>
              <a:defRPr/>
            </a:pPr>
            <a:endParaRPr kumimoji="0" lang="en-US" sz="1100" b="0" i="0" u="none" strike="noStrike" kern="1200" cap="none" spc="0" normalizeH="0" baseline="0" noProof="0" dirty="0">
              <a:ln>
                <a:noFill/>
              </a:ln>
              <a:solidFill>
                <a:srgbClr val="006EAB"/>
              </a:solidFill>
              <a:effectLst/>
              <a:uLnTx/>
              <a:uFillTx/>
              <a:latin typeface="Arial"/>
              <a:ea typeface="+mn-ea"/>
              <a:cs typeface="+mn-cs"/>
            </a:endParaRPr>
          </a:p>
        </p:txBody>
      </p:sp>
      <p:sp>
        <p:nvSpPr>
          <p:cNvPr id="10" name="Rectangle 9"/>
          <p:cNvSpPr/>
          <p:nvPr/>
        </p:nvSpPr>
        <p:spPr>
          <a:xfrm>
            <a:off x="373597" y="1686388"/>
            <a:ext cx="3026791"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Poppins Light"/>
                <a:ea typeface="+mn-ea"/>
                <a:cs typeface="+mn-cs"/>
              </a:rPr>
              <a:t>1. Diagnosis of TD in men:</a:t>
            </a:r>
          </a:p>
        </p:txBody>
      </p:sp>
      <p:sp>
        <p:nvSpPr>
          <p:cNvPr id="11" name="Rectangle 10"/>
          <p:cNvSpPr/>
          <p:nvPr/>
        </p:nvSpPr>
        <p:spPr>
          <a:xfrm>
            <a:off x="3062401" y="2151501"/>
            <a:ext cx="2573716" cy="2772423"/>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
        <p:nvSpPr>
          <p:cNvPr id="12" name="Rectangle 11"/>
          <p:cNvSpPr/>
          <p:nvPr/>
        </p:nvSpPr>
        <p:spPr>
          <a:xfrm>
            <a:off x="260924" y="2151502"/>
            <a:ext cx="2580640" cy="2772423"/>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Poppins Light"/>
              <a:ea typeface="+mn-ea"/>
              <a:cs typeface="+mn-cs"/>
            </a:endParaRPr>
          </a:p>
        </p:txBody>
      </p:sp>
      <p:sp>
        <p:nvSpPr>
          <p:cNvPr id="13" name="Rectangle 12"/>
          <p:cNvSpPr/>
          <p:nvPr/>
        </p:nvSpPr>
        <p:spPr>
          <a:xfrm>
            <a:off x="5879700" y="2151502"/>
            <a:ext cx="2573716" cy="2772423"/>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6EAB"/>
              </a:solidFill>
              <a:effectLst/>
              <a:uLnTx/>
              <a:uFillTx/>
              <a:latin typeface="Poppins Light"/>
              <a:ea typeface="+mn-ea"/>
              <a:cs typeface="+mn-cs"/>
            </a:endParaRPr>
          </a:p>
        </p:txBody>
      </p:sp>
      <p:sp>
        <p:nvSpPr>
          <p:cNvPr id="14" name="TextBox 13">
            <a:extLst>
              <a:ext uri="{FF2B5EF4-FFF2-40B4-BE49-F238E27FC236}">
                <a16:creationId xmlns:a16="http://schemas.microsoft.com/office/drawing/2014/main" id="{77ADABFA-B415-4BE6-A0B8-B4AB491748AF}"/>
              </a:ext>
            </a:extLst>
          </p:cNvPr>
          <p:cNvSpPr txBox="1"/>
          <p:nvPr/>
        </p:nvSpPr>
        <p:spPr>
          <a:xfrm>
            <a:off x="1402084" y="6062403"/>
            <a:ext cx="399660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1. Bhasin S, et al. J Clin Endocrinol </a:t>
            </a:r>
            <a:r>
              <a:rPr kumimoji="0" lang="en-US" sz="1000" b="1"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1000" b="1" i="0" u="none" strike="noStrike" kern="1200" cap="none" spc="0" normalizeH="0" baseline="0" noProof="0" dirty="0">
                <a:ln>
                  <a:noFill/>
                </a:ln>
                <a:solidFill>
                  <a:srgbClr val="000000"/>
                </a:solidFill>
                <a:effectLst/>
                <a:uLnTx/>
                <a:uFillTx/>
                <a:latin typeface="Poppins Light"/>
                <a:ea typeface="+mn-ea"/>
                <a:cs typeface="+mn-cs"/>
              </a:rPr>
              <a:t> 2018;103(5):1715-44</a:t>
            </a:r>
            <a:r>
              <a:rPr kumimoji="0" lang="en-US" sz="900" b="0" i="0" u="none" strike="noStrike" kern="1200" cap="none" spc="0" normalizeH="0" baseline="0" noProof="0" dirty="0">
                <a:ln>
                  <a:noFill/>
                </a:ln>
                <a:solidFill>
                  <a:srgbClr val="7F7F7F"/>
                </a:solidFill>
                <a:effectLst/>
                <a:uLnTx/>
                <a:uFillTx/>
                <a:latin typeface="Arial"/>
                <a:ea typeface="+mn-ea"/>
                <a:cs typeface="+mn-cs"/>
              </a:rPr>
              <a:t>.</a:t>
            </a:r>
          </a:p>
        </p:txBody>
      </p:sp>
      <p:sp>
        <p:nvSpPr>
          <p:cNvPr id="15" name="TextBox 14">
            <a:extLst>
              <a:ext uri="{FF2B5EF4-FFF2-40B4-BE49-F238E27FC236}">
                <a16:creationId xmlns:a16="http://schemas.microsoft.com/office/drawing/2014/main" id="{99AEC6C9-ABCB-4E00-8E1A-4CEE1D4776DC}"/>
              </a:ext>
            </a:extLst>
          </p:cNvPr>
          <p:cNvSpPr txBox="1"/>
          <p:nvPr/>
        </p:nvSpPr>
        <p:spPr>
          <a:xfrm>
            <a:off x="2143966" y="5377748"/>
            <a:ext cx="7468711"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Poppins Light"/>
                <a:ea typeface="+mn-ea"/>
                <a:cs typeface="+mn-cs"/>
              </a:rPr>
              <a:t>TD: testosterone deficiency, TT: total testosterone, FT: free testosterone, LH: luteinising hormone, FSH: follicle-stimulating hormone</a:t>
            </a:r>
          </a:p>
        </p:txBody>
      </p:sp>
    </p:spTree>
    <p:extLst>
      <p:ext uri="{BB962C8B-B14F-4D97-AF65-F5344CB8AC3E}">
        <p14:creationId xmlns:p14="http://schemas.microsoft.com/office/powerpoint/2010/main" val="361587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28" y="236609"/>
            <a:ext cx="11027664" cy="857250"/>
          </a:xfrm>
        </p:spPr>
        <p:txBody>
          <a:bodyPr>
            <a:noAutofit/>
          </a:bodyPr>
          <a:lstStyle/>
          <a:p>
            <a:pPr algn="ctr"/>
            <a:r>
              <a:rPr lang="en-GB" dirty="0">
                <a:solidFill>
                  <a:srgbClr val="000000"/>
                </a:solidFill>
              </a:rPr>
              <a:t>Endocrine Society Clinical Practice Guidelines 2018 </a:t>
            </a:r>
            <a:r>
              <a:rPr lang="en-US" dirty="0">
                <a:solidFill>
                  <a:srgbClr val="000000"/>
                </a:solidFill>
              </a:rPr>
              <a:t>(2/4)</a:t>
            </a:r>
          </a:p>
        </p:txBody>
      </p:sp>
      <p:sp>
        <p:nvSpPr>
          <p:cNvPr id="14" name="TextBox 13">
            <a:extLst>
              <a:ext uri="{FF2B5EF4-FFF2-40B4-BE49-F238E27FC236}">
                <a16:creationId xmlns:a16="http://schemas.microsoft.com/office/drawing/2014/main" id="{77ADABFA-B415-4BE6-A0B8-B4AB491748AF}"/>
              </a:ext>
            </a:extLst>
          </p:cNvPr>
          <p:cNvSpPr txBox="1"/>
          <p:nvPr/>
        </p:nvSpPr>
        <p:spPr>
          <a:xfrm>
            <a:off x="1440812" y="6043274"/>
            <a:ext cx="399660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1. Bhasin S, et al. J Clin Endocrinol </a:t>
            </a:r>
            <a:r>
              <a:rPr kumimoji="0" lang="en-US" sz="1000" b="1"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1000" b="1" i="0" u="none" strike="noStrike" kern="1200" cap="none" spc="0" normalizeH="0" baseline="0" noProof="0" dirty="0">
                <a:ln>
                  <a:noFill/>
                </a:ln>
                <a:solidFill>
                  <a:srgbClr val="000000"/>
                </a:solidFill>
                <a:effectLst/>
                <a:uLnTx/>
                <a:uFillTx/>
                <a:latin typeface="Poppins Light"/>
                <a:ea typeface="+mn-ea"/>
                <a:cs typeface="+mn-cs"/>
              </a:rPr>
              <a:t> 2018;103(5):1715-44</a:t>
            </a:r>
            <a:r>
              <a:rPr kumimoji="0" lang="en-US" sz="900" b="0" i="0" u="none" strike="noStrike" kern="1200" cap="none" spc="0" normalizeH="0" baseline="0" noProof="0" dirty="0">
                <a:ln>
                  <a:noFill/>
                </a:ln>
                <a:solidFill>
                  <a:srgbClr val="7F7F7F"/>
                </a:solidFill>
                <a:effectLst/>
                <a:uLnTx/>
                <a:uFillTx/>
                <a:latin typeface="Arial"/>
                <a:ea typeface="+mn-ea"/>
                <a:cs typeface="+mn-cs"/>
              </a:rPr>
              <a:t>.</a:t>
            </a:r>
          </a:p>
        </p:txBody>
      </p:sp>
      <p:sp>
        <p:nvSpPr>
          <p:cNvPr id="19" name="Rectangle 18">
            <a:extLst>
              <a:ext uri="{FF2B5EF4-FFF2-40B4-BE49-F238E27FC236}">
                <a16:creationId xmlns:a16="http://schemas.microsoft.com/office/drawing/2014/main" id="{B15775BB-FA91-47B3-9D47-640ACA3F5A1A}"/>
              </a:ext>
            </a:extLst>
          </p:cNvPr>
          <p:cNvSpPr/>
          <p:nvPr/>
        </p:nvSpPr>
        <p:spPr>
          <a:xfrm>
            <a:off x="487962" y="1518225"/>
            <a:ext cx="326082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Poppins Light"/>
                <a:ea typeface="+mn-ea"/>
                <a:cs typeface="+mn-cs"/>
              </a:rPr>
              <a:t>2. </a:t>
            </a:r>
            <a:r>
              <a:rPr kumimoji="0" lang="en-GB" sz="1800" b="1" i="0" u="none" strike="noStrike" kern="1200" cap="none" spc="0" normalizeH="0" baseline="0" noProof="0" dirty="0">
                <a:ln>
                  <a:noFill/>
                </a:ln>
                <a:solidFill>
                  <a:srgbClr val="000000"/>
                </a:solidFill>
                <a:effectLst/>
                <a:uLnTx/>
                <a:uFillTx/>
                <a:latin typeface="Poppins Light"/>
                <a:ea typeface="+mn-ea"/>
                <a:cs typeface="+mn-cs"/>
              </a:rPr>
              <a:t>Treatment of TD with </a:t>
            </a:r>
            <a:r>
              <a:rPr kumimoji="0" lang="en-GB" sz="1800" b="1" i="0" u="none" strike="noStrike" kern="1200" cap="none" spc="0" normalizeH="0" baseline="0" noProof="0" dirty="0" err="1">
                <a:ln>
                  <a:noFill/>
                </a:ln>
                <a:solidFill>
                  <a:srgbClr val="000000"/>
                </a:solidFill>
                <a:effectLst/>
                <a:uLnTx/>
                <a:uFillTx/>
                <a:latin typeface="Poppins Light"/>
                <a:ea typeface="+mn-ea"/>
                <a:cs typeface="+mn-cs"/>
              </a:rPr>
              <a:t>TTh</a:t>
            </a:r>
            <a:endParaRPr kumimoji="0" lang="en-GB" sz="1800" b="1" i="0" u="none" strike="noStrike" kern="1200" cap="none" spc="0" normalizeH="0" baseline="0" noProof="0" dirty="0">
              <a:ln>
                <a:noFill/>
              </a:ln>
              <a:solidFill>
                <a:srgbClr val="000000"/>
              </a:solidFill>
              <a:effectLst/>
              <a:uLnTx/>
              <a:uFillTx/>
              <a:latin typeface="Poppins Light"/>
              <a:ea typeface="+mn-ea"/>
              <a:cs typeface="+mn-cs"/>
            </a:endParaRPr>
          </a:p>
        </p:txBody>
      </p:sp>
      <p:sp>
        <p:nvSpPr>
          <p:cNvPr id="20" name="Rectangle 19">
            <a:extLst>
              <a:ext uri="{FF2B5EF4-FFF2-40B4-BE49-F238E27FC236}">
                <a16:creationId xmlns:a16="http://schemas.microsoft.com/office/drawing/2014/main" id="{EE15587B-DCC7-4CE2-A5E6-E968118733B6}"/>
              </a:ext>
            </a:extLst>
          </p:cNvPr>
          <p:cNvSpPr/>
          <p:nvPr/>
        </p:nvSpPr>
        <p:spPr>
          <a:xfrm>
            <a:off x="6096000" y="4083860"/>
            <a:ext cx="5151120" cy="1015663"/>
          </a:xfrm>
          <a:prstGeom prst="rect">
            <a:avLst/>
          </a:prstGeom>
          <a:solidFill>
            <a:srgbClr val="4EA5DA"/>
          </a:solidFill>
        </p:spPr>
        <p:txBody>
          <a:bodyPr wrap="square">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1100" b="1"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Men with T2D</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We recommend against T therapy as a means of improving glycemic control</a:t>
            </a: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endParaRPr>
          </a:p>
        </p:txBody>
      </p:sp>
      <p:sp>
        <p:nvSpPr>
          <p:cNvPr id="24" name="TextBox 23">
            <a:extLst>
              <a:ext uri="{FF2B5EF4-FFF2-40B4-BE49-F238E27FC236}">
                <a16:creationId xmlns:a16="http://schemas.microsoft.com/office/drawing/2014/main" id="{53E61DCD-4277-4868-9A73-218EA1403624}"/>
              </a:ext>
            </a:extLst>
          </p:cNvPr>
          <p:cNvSpPr txBox="1"/>
          <p:nvPr/>
        </p:nvSpPr>
        <p:spPr>
          <a:xfrm>
            <a:off x="1952874" y="5457933"/>
            <a:ext cx="917537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T: testosterone, TD: testosterone deficiency, PSA: prostate-specific antigen, MI: myocardial infarction, T2D: type 2 diabetes mellitus</a:t>
            </a:r>
          </a:p>
        </p:txBody>
      </p:sp>
      <p:sp>
        <p:nvSpPr>
          <p:cNvPr id="25" name="Rectangle 24">
            <a:extLst>
              <a:ext uri="{FF2B5EF4-FFF2-40B4-BE49-F238E27FC236}">
                <a16:creationId xmlns:a16="http://schemas.microsoft.com/office/drawing/2014/main" id="{E9CF639E-1EFF-41A1-8344-B5BE8D55CB0A}"/>
              </a:ext>
            </a:extLst>
          </p:cNvPr>
          <p:cNvSpPr/>
          <p:nvPr/>
        </p:nvSpPr>
        <p:spPr>
          <a:xfrm>
            <a:off x="6096000" y="3219037"/>
            <a:ext cx="5151120" cy="764312"/>
          </a:xfrm>
          <a:prstGeom prst="rect">
            <a:avLst/>
          </a:prstGeom>
          <a:solidFill>
            <a:srgbClr val="4EA5DA"/>
          </a:solidFill>
        </p:spPr>
        <p:txBody>
          <a:bodyPr wrap="square">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1050" b="1"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HIV-infected men with weight loss</a:t>
            </a:r>
            <a:endParaRPr kumimoji="0" lang="en-US" sz="1050" b="1"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105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Consider short-term T therapy in men with low T concentrations when other causes of weight loss have been excluded to induce and maintain body weight and lean mass gain</a:t>
            </a:r>
          </a:p>
        </p:txBody>
      </p:sp>
      <p:sp>
        <p:nvSpPr>
          <p:cNvPr id="26" name="Rectangle 25">
            <a:extLst>
              <a:ext uri="{FF2B5EF4-FFF2-40B4-BE49-F238E27FC236}">
                <a16:creationId xmlns:a16="http://schemas.microsoft.com/office/drawing/2014/main" id="{D75DDB09-8A7B-42F8-93CC-3A44FD1E31C4}"/>
              </a:ext>
            </a:extLst>
          </p:cNvPr>
          <p:cNvSpPr/>
          <p:nvPr/>
        </p:nvSpPr>
        <p:spPr>
          <a:xfrm>
            <a:off x="487962" y="2035919"/>
            <a:ext cx="5455160" cy="3082895"/>
          </a:xfrm>
          <a:prstGeom prst="rect">
            <a:avLst/>
          </a:prstGeom>
          <a:solidFill>
            <a:srgbClr val="4EA5DA"/>
          </a:solidFill>
        </p:spPr>
        <p:txBody>
          <a:bodyPr wrap="square">
            <a:spAutoFit/>
          </a:bodyPr>
          <a:lstStyle/>
          <a:p>
            <a:pPr marL="171450" marR="0" lvl="0" indent="-171450" algn="l" defTabSz="914400" rtl="0" eaLnBrk="1" fontAlgn="auto" latinLnBrk="0" hangingPunct="1">
              <a:lnSpc>
                <a:spcPct val="100000"/>
              </a:lnSpc>
              <a:spcBef>
                <a:spcPts val="900"/>
              </a:spcBef>
              <a:spcAft>
                <a:spcPts val="2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T therapy to induce and maintain secondary sex characteristics and correct symptoms of TD</a:t>
            </a:r>
          </a:p>
          <a:p>
            <a:pPr marL="171450" marR="0" lvl="0" indent="-171450" algn="l" defTabSz="914400" rtl="0" eaLnBrk="1" fontAlgn="auto" latinLnBrk="0" hangingPunct="1">
              <a:lnSpc>
                <a:spcPct val="100000"/>
              </a:lnSpc>
              <a:spcBef>
                <a:spcPts val="900"/>
              </a:spcBef>
              <a:spcAft>
                <a:spcPts val="2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Not recommended in men planning fertility in the near term or men with breast or prostate cancer, a palpable prostate nodule or induration, a PSA level &gt;4 ng/mL, a PSA level &gt;3 ng/mL combined with a high risk of prostate cancer (without further urological evaluation), elevated </a:t>
            </a:r>
            <a:r>
              <a:rPr kumimoji="0" lang="en-US" sz="11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haematocrit</a:t>
            </a:r>
            <a:r>
              <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untreated severe obstructive sleep apnea, severe lower urinary tract symptoms, uncontrolled heart failure, MI or stroke within the last 6 months, or </a:t>
            </a:r>
            <a:r>
              <a:rPr kumimoji="0" lang="en-US" sz="110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thrombopihlia</a:t>
            </a:r>
            <a:endPar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endParaRPr>
          </a:p>
          <a:p>
            <a:pPr marL="171450" marR="0" lvl="0" indent="-171450" algn="l" defTabSz="914400" rtl="0" eaLnBrk="1" fontAlgn="auto" latinLnBrk="0" hangingPunct="1">
              <a:lnSpc>
                <a:spcPct val="100000"/>
              </a:lnSpc>
              <a:spcBef>
                <a:spcPts val="900"/>
              </a:spcBef>
              <a:spcAft>
                <a:spcPts val="2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Men 55-69 years old being considered for T therapy with a life expectancy &gt;10 years: discuss the potential benefits and risks of evaluating prostate cancer risk and prostate monitoring and engage the patient in shared decision making regarding monitoring. If monitoring is chosen, assess risk before starting treatment then 3-12 months after treatment initiation. Men 40-69 with increased risk, discuss risk and monitoring options</a:t>
            </a:r>
          </a:p>
        </p:txBody>
      </p:sp>
      <p:sp>
        <p:nvSpPr>
          <p:cNvPr id="27" name="Rectangle 26">
            <a:extLst>
              <a:ext uri="{FF2B5EF4-FFF2-40B4-BE49-F238E27FC236}">
                <a16:creationId xmlns:a16="http://schemas.microsoft.com/office/drawing/2014/main" id="{F772375A-9CC4-4928-AFAA-1CD36A58B5AD}"/>
              </a:ext>
            </a:extLst>
          </p:cNvPr>
          <p:cNvSpPr/>
          <p:nvPr/>
        </p:nvSpPr>
        <p:spPr>
          <a:xfrm>
            <a:off x="6096000" y="2035919"/>
            <a:ext cx="5151120" cy="1087477"/>
          </a:xfrm>
          <a:prstGeom prst="rect">
            <a:avLst/>
          </a:prstGeom>
          <a:solidFill>
            <a:srgbClr val="4EA5DA"/>
          </a:solidFill>
        </p:spPr>
        <p:txBody>
          <a:bodyPr wrap="square">
            <a:spAutoFit/>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US" sz="1050" b="1" i="1"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Older men with age-related decline in T concentration</a:t>
            </a:r>
          </a:p>
          <a:p>
            <a:pPr marL="0" marR="0" lvl="0" indent="0" algn="l" defTabSz="914400" rtl="0" eaLnBrk="1" fontAlgn="auto" latinLnBrk="0" hangingPunct="1">
              <a:lnSpc>
                <a:spcPct val="100000"/>
              </a:lnSpc>
              <a:spcBef>
                <a:spcPts val="0"/>
              </a:spcBef>
              <a:spcAft>
                <a:spcPts val="200"/>
              </a:spcAft>
              <a:buClrTx/>
              <a:buSzTx/>
              <a:buFontTx/>
              <a:buNone/>
              <a:tabLst/>
              <a:defRPr/>
            </a:pPr>
            <a:r>
              <a:rPr kumimoji="0" lang="en-GB" sz="105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Routine prescribing of </a:t>
            </a:r>
            <a:r>
              <a:rPr kumimoji="0" lang="en-GB" sz="105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TTh</a:t>
            </a:r>
            <a:r>
              <a:rPr kumimoji="0" lang="en-GB" sz="105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is not recommended in asymptomatic men &gt;65 years </a:t>
            </a:r>
            <a:r>
              <a:rPr kumimoji="0" lang="en-US" sz="105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with low T concentrations. If they have symptoms of TD and consistently and unequivocally low morning T concentrations, offer T therapy on an </a:t>
            </a:r>
            <a:r>
              <a:rPr kumimoji="0" lang="en-US" sz="1050" b="0" i="0" u="none" strike="noStrike" kern="1200" cap="none" spc="0" normalizeH="0" baseline="0" noProof="0" dirty="0" err="1">
                <a:ln>
                  <a:noFill/>
                </a:ln>
                <a:solidFill>
                  <a:srgbClr val="000000"/>
                </a:solidFill>
                <a:effectLst/>
                <a:uLnTx/>
                <a:uFillTx/>
                <a:latin typeface="Poppins Light"/>
                <a:ea typeface="+mn-ea"/>
                <a:cs typeface="Arial" panose="020B0604020202020204" pitchFamily="34" charset="0"/>
              </a:rPr>
              <a:t>individualised</a:t>
            </a:r>
            <a:r>
              <a:rPr kumimoji="0" lang="en-US" sz="1050" b="0" i="0" u="none" strike="noStrike" kern="1200" cap="none" spc="0" normalizeH="0" baseline="0" noProof="0" dirty="0">
                <a:ln>
                  <a:noFill/>
                </a:ln>
                <a:solidFill>
                  <a:srgbClr val="000000"/>
                </a:solidFill>
                <a:effectLst/>
                <a:uLnTx/>
                <a:uFillTx/>
                <a:latin typeface="Poppins Light"/>
                <a:ea typeface="+mn-ea"/>
                <a:cs typeface="Arial" panose="020B0604020202020204" pitchFamily="34" charset="0"/>
              </a:rPr>
              <a:t> basis after explicit discussion of potential risks and benefits</a:t>
            </a:r>
          </a:p>
        </p:txBody>
      </p:sp>
      <p:sp>
        <p:nvSpPr>
          <p:cNvPr id="22" name="Rectangle 21">
            <a:extLst>
              <a:ext uri="{FF2B5EF4-FFF2-40B4-BE49-F238E27FC236}">
                <a16:creationId xmlns:a16="http://schemas.microsoft.com/office/drawing/2014/main" id="{B15A8543-F267-4EFE-A8FB-4225C9AC18BD}"/>
              </a:ext>
            </a:extLst>
          </p:cNvPr>
          <p:cNvSpPr/>
          <p:nvPr/>
        </p:nvSpPr>
        <p:spPr>
          <a:xfrm>
            <a:off x="487962" y="2018319"/>
            <a:ext cx="5455160" cy="3100495"/>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6EAB"/>
              </a:solidFill>
              <a:effectLst/>
              <a:uLnTx/>
              <a:uFillTx/>
              <a:latin typeface="Poppins Light"/>
              <a:ea typeface="+mn-ea"/>
              <a:cs typeface="+mn-cs"/>
            </a:endParaRPr>
          </a:p>
        </p:txBody>
      </p:sp>
      <p:sp>
        <p:nvSpPr>
          <p:cNvPr id="23" name="Rectangle 22">
            <a:extLst>
              <a:ext uri="{FF2B5EF4-FFF2-40B4-BE49-F238E27FC236}">
                <a16:creationId xmlns:a16="http://schemas.microsoft.com/office/drawing/2014/main" id="{7768B0ED-28B7-471E-AC9B-AC6B673A9BFC}"/>
              </a:ext>
            </a:extLst>
          </p:cNvPr>
          <p:cNvSpPr/>
          <p:nvPr/>
        </p:nvSpPr>
        <p:spPr>
          <a:xfrm>
            <a:off x="6096000" y="2018319"/>
            <a:ext cx="5151120" cy="1114468"/>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6EAB"/>
              </a:solidFill>
              <a:effectLst/>
              <a:uLnTx/>
              <a:uFillTx/>
              <a:latin typeface="Poppins Light"/>
              <a:ea typeface="+mn-ea"/>
              <a:cs typeface="+mn-cs"/>
            </a:endParaRPr>
          </a:p>
        </p:txBody>
      </p:sp>
      <p:sp>
        <p:nvSpPr>
          <p:cNvPr id="21" name="Rectangle 20">
            <a:extLst>
              <a:ext uri="{FF2B5EF4-FFF2-40B4-BE49-F238E27FC236}">
                <a16:creationId xmlns:a16="http://schemas.microsoft.com/office/drawing/2014/main" id="{1A113A56-263D-49E0-8504-0A4DE225A7A3}"/>
              </a:ext>
            </a:extLst>
          </p:cNvPr>
          <p:cNvSpPr/>
          <p:nvPr/>
        </p:nvSpPr>
        <p:spPr>
          <a:xfrm>
            <a:off x="6096000" y="3209646"/>
            <a:ext cx="5151120" cy="773704"/>
          </a:xfrm>
          <a:prstGeom prst="rect">
            <a:avLst/>
          </a:prstGeom>
          <a:solidFill>
            <a:srgbClr val="FFFFFF">
              <a:alpha val="7411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6EAB"/>
              </a:solidFill>
              <a:effectLst/>
              <a:uLnTx/>
              <a:uFillTx/>
              <a:latin typeface="Poppins Light"/>
              <a:ea typeface="+mn-ea"/>
              <a:cs typeface="+mn-cs"/>
            </a:endParaRPr>
          </a:p>
        </p:txBody>
      </p:sp>
    </p:spTree>
    <p:extLst>
      <p:ext uri="{BB962C8B-B14F-4D97-AF65-F5344CB8AC3E}">
        <p14:creationId xmlns:p14="http://schemas.microsoft.com/office/powerpoint/2010/main" val="291299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27" grpId="0" animBg="1"/>
      <p:bldP spid="22" grpId="0" animBg="1"/>
      <p:bldP spid="23"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236609"/>
            <a:ext cx="10890504" cy="857250"/>
          </a:xfrm>
        </p:spPr>
        <p:txBody>
          <a:bodyPr>
            <a:noAutofit/>
          </a:bodyPr>
          <a:lstStyle/>
          <a:p>
            <a:pPr algn="ctr"/>
            <a:r>
              <a:rPr lang="en-GB" dirty="0">
                <a:solidFill>
                  <a:srgbClr val="000000"/>
                </a:solidFill>
              </a:rPr>
              <a:t>Endocrine Society Clinical Practice Guidelines 2018 </a:t>
            </a:r>
            <a:r>
              <a:rPr lang="en-US" dirty="0">
                <a:solidFill>
                  <a:srgbClr val="000000"/>
                </a:solidFill>
              </a:rPr>
              <a:t>(3/4)</a:t>
            </a:r>
          </a:p>
        </p:txBody>
      </p:sp>
      <p:sp>
        <p:nvSpPr>
          <p:cNvPr id="14" name="TextBox 13">
            <a:extLst>
              <a:ext uri="{FF2B5EF4-FFF2-40B4-BE49-F238E27FC236}">
                <a16:creationId xmlns:a16="http://schemas.microsoft.com/office/drawing/2014/main" id="{77ADABFA-B415-4BE6-A0B8-B4AB491748AF}"/>
              </a:ext>
            </a:extLst>
          </p:cNvPr>
          <p:cNvSpPr txBox="1"/>
          <p:nvPr/>
        </p:nvSpPr>
        <p:spPr>
          <a:xfrm>
            <a:off x="1431668" y="5989251"/>
            <a:ext cx="3996607"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Poppins Light"/>
                <a:ea typeface="+mn-ea"/>
                <a:cs typeface="+mn-cs"/>
              </a:rPr>
              <a:t>1. Bhasin S, et al. J Clin Endocrinol </a:t>
            </a:r>
            <a:r>
              <a:rPr kumimoji="0" lang="en-US" sz="1000" b="1" i="0" u="none" strike="noStrike" kern="1200" cap="none" spc="0" normalizeH="0" baseline="0" noProof="0" dirty="0" err="1">
                <a:ln>
                  <a:noFill/>
                </a:ln>
                <a:solidFill>
                  <a:srgbClr val="000000"/>
                </a:solidFill>
                <a:effectLst/>
                <a:uLnTx/>
                <a:uFillTx/>
                <a:latin typeface="Poppins Light"/>
                <a:ea typeface="+mn-ea"/>
                <a:cs typeface="+mn-cs"/>
              </a:rPr>
              <a:t>Metab</a:t>
            </a:r>
            <a:r>
              <a:rPr kumimoji="0" lang="en-US" sz="1000" b="1" i="0" u="none" strike="noStrike" kern="1200" cap="none" spc="0" normalizeH="0" baseline="0" noProof="0" dirty="0">
                <a:ln>
                  <a:noFill/>
                </a:ln>
                <a:solidFill>
                  <a:srgbClr val="000000"/>
                </a:solidFill>
                <a:effectLst/>
                <a:uLnTx/>
                <a:uFillTx/>
                <a:latin typeface="Poppins Light"/>
                <a:ea typeface="+mn-ea"/>
                <a:cs typeface="+mn-cs"/>
              </a:rPr>
              <a:t> 2018;103(5):1715-44</a:t>
            </a:r>
            <a:r>
              <a:rPr kumimoji="0" lang="en-US" sz="900" b="0" i="0" u="none" strike="noStrike" kern="1200" cap="none" spc="0" normalizeH="0" baseline="0" noProof="0" dirty="0">
                <a:ln>
                  <a:noFill/>
                </a:ln>
                <a:solidFill>
                  <a:srgbClr val="7F7F7F"/>
                </a:solidFill>
                <a:effectLst/>
                <a:uLnTx/>
                <a:uFillTx/>
                <a:latin typeface="Arial"/>
                <a:ea typeface="+mn-ea"/>
                <a:cs typeface="+mn-cs"/>
              </a:rPr>
              <a:t>.</a:t>
            </a:r>
          </a:p>
        </p:txBody>
      </p:sp>
      <p:sp>
        <p:nvSpPr>
          <p:cNvPr id="19" name="Content Placeholder 2">
            <a:extLst>
              <a:ext uri="{FF2B5EF4-FFF2-40B4-BE49-F238E27FC236}">
                <a16:creationId xmlns:a16="http://schemas.microsoft.com/office/drawing/2014/main" id="{7C5C9D4E-41C5-4B51-94C5-EDE1A0784A47}"/>
              </a:ext>
            </a:extLst>
          </p:cNvPr>
          <p:cNvSpPr>
            <a:spLocks noGrp="1"/>
          </p:cNvSpPr>
          <p:nvPr>
            <p:ph idx="1"/>
          </p:nvPr>
        </p:nvSpPr>
        <p:spPr>
          <a:xfrm>
            <a:off x="585491" y="2168224"/>
            <a:ext cx="10579333" cy="2230707"/>
          </a:xfrm>
          <a:solidFill>
            <a:srgbClr val="4EA5DA"/>
          </a:solidFill>
        </p:spPr>
        <p:txBody>
          <a:bodyPr>
            <a:noAutofit/>
          </a:bodyPr>
          <a:lstStyle/>
          <a:p>
            <a:pPr>
              <a:spcBef>
                <a:spcPts val="1200"/>
              </a:spcBef>
            </a:pPr>
            <a:endParaRPr lang="en-US" sz="1600" dirty="0">
              <a:solidFill>
                <a:schemeClr val="accent5"/>
              </a:solidFill>
            </a:endParaRPr>
          </a:p>
          <a:p>
            <a:pPr>
              <a:spcBef>
                <a:spcPts val="1200"/>
              </a:spcBef>
            </a:pPr>
            <a:r>
              <a:rPr lang="en-US" sz="1600" dirty="0">
                <a:solidFill>
                  <a:schemeClr val="accent5"/>
                </a:solidFill>
              </a:rPr>
              <a:t>In men with TD who have started T therapy, evaluate after treatment initiation to assess response, any AEs and compliance to treatment</a:t>
            </a:r>
          </a:p>
          <a:p>
            <a:pPr>
              <a:spcBef>
                <a:spcPts val="1200"/>
              </a:spcBef>
            </a:pPr>
            <a:r>
              <a:rPr lang="en-US" sz="1600" dirty="0">
                <a:solidFill>
                  <a:schemeClr val="accent5"/>
                </a:solidFill>
              </a:rPr>
              <a:t>A urological consultation is recommended for men receiving TTh if during the first 12 months there is a confirmed increase in PSA concentration &gt;1.4 ng/mL above baseline, confirmed PSA &gt;4.0 ng/mL, or a prostatic abnormality detected on DRE. After 1 year, prostate monitoring should conform to standard guidelines for screening based on race and age of patient*</a:t>
            </a:r>
          </a:p>
        </p:txBody>
      </p:sp>
      <p:sp>
        <p:nvSpPr>
          <p:cNvPr id="20" name="TextBox 19">
            <a:extLst>
              <a:ext uri="{FF2B5EF4-FFF2-40B4-BE49-F238E27FC236}">
                <a16:creationId xmlns:a16="http://schemas.microsoft.com/office/drawing/2014/main" id="{D4E7D2BC-1A94-489A-BC22-5A18BE027F2B}"/>
              </a:ext>
            </a:extLst>
          </p:cNvPr>
          <p:cNvSpPr txBox="1"/>
          <p:nvPr/>
        </p:nvSpPr>
        <p:spPr>
          <a:xfrm>
            <a:off x="585491" y="4821080"/>
            <a:ext cx="8613724"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Poppins Light"/>
                <a:ea typeface="+mn-ea"/>
                <a:cs typeface="+mn-cs"/>
              </a:rPr>
              <a:t>*NB </a:t>
            </a:r>
            <a:r>
              <a:rPr kumimoji="0" lang="en-GB" sz="1000" b="0" i="0" u="none" strike="noStrike" kern="1200" cap="none" spc="0" normalizeH="0" baseline="0" noProof="0" dirty="0" err="1">
                <a:ln>
                  <a:noFill/>
                </a:ln>
                <a:solidFill>
                  <a:srgbClr val="000000"/>
                </a:solidFill>
                <a:effectLst/>
                <a:uLnTx/>
                <a:uFillTx/>
                <a:latin typeface="Poppins Light"/>
                <a:ea typeface="+mn-ea"/>
                <a:cs typeface="+mn-cs"/>
              </a:rPr>
              <a:t>Testogel</a:t>
            </a:r>
            <a:r>
              <a:rPr kumimoji="0" lang="en-GB" sz="1000" b="0" i="0" u="none" strike="noStrike" kern="1200" cap="none" spc="0" normalizeH="0" baseline="0" noProof="0" dirty="0">
                <a:ln>
                  <a:noFill/>
                </a:ln>
                <a:solidFill>
                  <a:srgbClr val="000000"/>
                </a:solidFill>
                <a:effectLst/>
                <a:uLnTx/>
                <a:uFillTx/>
                <a:latin typeface="Poppins Light"/>
                <a:ea typeface="+mn-ea"/>
                <a:cs typeface="+mn-cs"/>
              </a:rPr>
              <a:t> is contraindicated in patients with known or suspected </a:t>
            </a:r>
            <a:r>
              <a:rPr kumimoji="0" lang="en-GB" sz="1000" b="0" i="0" u="none" strike="noStrike" kern="1200" cap="none" spc="0" normalizeH="0" baseline="0" noProof="0" dirty="0" err="1">
                <a:ln>
                  <a:noFill/>
                </a:ln>
                <a:solidFill>
                  <a:srgbClr val="000000"/>
                </a:solidFill>
                <a:effectLst/>
                <a:uLnTx/>
                <a:uFillTx/>
                <a:latin typeface="Poppins Light"/>
                <a:ea typeface="+mn-ea"/>
                <a:cs typeface="+mn-cs"/>
              </a:rPr>
              <a:t>PCa</a:t>
            </a:r>
            <a:endParaRPr kumimoji="0" lang="en-GB" sz="10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Poppin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Poppins Light"/>
                <a:ea typeface="+mn-ea"/>
                <a:cs typeface="+mn-cs"/>
              </a:rPr>
              <a:t>TTh</a:t>
            </a:r>
            <a:r>
              <a:rPr kumimoji="0" lang="en-US" sz="1000" b="0" i="0" u="none" strike="noStrike" kern="1200" cap="none" spc="0" normalizeH="0" baseline="0" noProof="0" dirty="0">
                <a:ln>
                  <a:noFill/>
                </a:ln>
                <a:solidFill>
                  <a:srgbClr val="000000"/>
                </a:solidFill>
                <a:effectLst/>
                <a:uLnTx/>
                <a:uFillTx/>
                <a:latin typeface="Poppins Light"/>
                <a:ea typeface="+mn-ea"/>
                <a:cs typeface="+mn-cs"/>
              </a:rPr>
              <a:t>: testosterone therapy, T: testosterone, AE: adverse effect, PSA: prostate-specific antigen, DRE: digital rectal examination</a:t>
            </a:r>
          </a:p>
        </p:txBody>
      </p:sp>
      <p:sp>
        <p:nvSpPr>
          <p:cNvPr id="21" name="Rectangle 20">
            <a:extLst>
              <a:ext uri="{FF2B5EF4-FFF2-40B4-BE49-F238E27FC236}">
                <a16:creationId xmlns:a16="http://schemas.microsoft.com/office/drawing/2014/main" id="{D45E64EF-C0D3-404F-AF28-114B97D48354}"/>
              </a:ext>
            </a:extLst>
          </p:cNvPr>
          <p:cNvSpPr/>
          <p:nvPr/>
        </p:nvSpPr>
        <p:spPr>
          <a:xfrm>
            <a:off x="465870" y="1732580"/>
            <a:ext cx="2388795"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Poppins Light"/>
                <a:ea typeface="+mn-ea"/>
                <a:cs typeface="+mn-cs"/>
              </a:rPr>
              <a:t>3. Monitoring of </a:t>
            </a:r>
            <a:r>
              <a:rPr kumimoji="0" lang="en-US" sz="1800" b="1" i="0" u="none" strike="noStrike" kern="1200" cap="none" spc="0" normalizeH="0" baseline="0" noProof="0" dirty="0" err="1">
                <a:ln>
                  <a:noFill/>
                </a:ln>
                <a:solidFill>
                  <a:srgbClr val="000000"/>
                </a:solidFill>
                <a:effectLst/>
                <a:uLnTx/>
                <a:uFillTx/>
                <a:latin typeface="Poppins Light"/>
                <a:ea typeface="+mn-ea"/>
                <a:cs typeface="+mn-cs"/>
              </a:rPr>
              <a:t>TTh</a:t>
            </a:r>
            <a:endParaRPr kumimoji="0" lang="en-US" sz="1800" b="1" i="0" u="none" strike="noStrike" kern="1200" cap="none" spc="0" normalizeH="0" baseline="0" noProof="0" dirty="0">
              <a:ln>
                <a:noFill/>
              </a:ln>
              <a:solidFill>
                <a:srgbClr val="000000"/>
              </a:solidFill>
              <a:effectLst/>
              <a:uLnTx/>
              <a:uFillTx/>
              <a:latin typeface="Poppins Light"/>
              <a:ea typeface="+mn-ea"/>
              <a:cs typeface="+mn-cs"/>
            </a:endParaRPr>
          </a:p>
        </p:txBody>
      </p:sp>
    </p:spTree>
    <p:extLst>
      <p:ext uri="{BB962C8B-B14F-4D97-AF65-F5344CB8AC3E}">
        <p14:creationId xmlns:p14="http://schemas.microsoft.com/office/powerpoint/2010/main" val="3971057494"/>
      </p:ext>
    </p:extLst>
  </p:cSld>
  <p:clrMapOvr>
    <a:masterClrMapping/>
  </p:clrMapOvr>
</p:sld>
</file>

<file path=ppt/theme/theme1.xml><?xml version="1.0" encoding="utf-8"?>
<a:theme xmlns:a="http://schemas.openxmlformats.org/drawingml/2006/main" name="1_Office Theme">
  <a:themeElements>
    <a:clrScheme name="Besins MA Hub">
      <a:dk1>
        <a:srgbClr val="006EAB"/>
      </a:dk1>
      <a:lt1>
        <a:sysClr val="window" lastClr="FFFFFF"/>
      </a:lt1>
      <a:dk2>
        <a:srgbClr val="58595B"/>
      </a:dk2>
      <a:lt2>
        <a:srgbClr val="E7E6E6"/>
      </a:lt2>
      <a:accent1>
        <a:srgbClr val="1272AE"/>
      </a:accent1>
      <a:accent2>
        <a:srgbClr val="00A8E1"/>
      </a:accent2>
      <a:accent3>
        <a:srgbClr val="95D600"/>
      </a:accent3>
      <a:accent4>
        <a:srgbClr val="F0C846"/>
      </a:accent4>
      <a:accent5>
        <a:srgbClr val="000000"/>
      </a:accent5>
      <a:accent6>
        <a:srgbClr val="CCDCE2"/>
      </a:accent6>
      <a:hlink>
        <a:srgbClr val="006EAB"/>
      </a:hlink>
      <a:folHlink>
        <a:srgbClr val="00A8E1"/>
      </a:folHlink>
    </a:clrScheme>
    <a:fontScheme name="Custom 2">
      <a:majorFont>
        <a:latin typeface="Poppins Medium"/>
        <a:ea typeface=""/>
        <a:cs typeface=""/>
      </a:majorFont>
      <a:minorFont>
        <a:latin typeface="Poppi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sins_tmp.potx" id="{58CFAB49-F3C1-4BE9-BA6C-4FFE0344BB85}" vid="{711EA1BB-B068-4CB0-AFBC-DEF8CF7720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5C31388130E845B306F08280035E70" ma:contentTypeVersion="10" ma:contentTypeDescription="Create a new document." ma:contentTypeScope="" ma:versionID="7e7cc3e53a1c6c13768d61cee4c666df">
  <xsd:schema xmlns:xsd="http://www.w3.org/2001/XMLSchema" xmlns:xs="http://www.w3.org/2001/XMLSchema" xmlns:p="http://schemas.microsoft.com/office/2006/metadata/properties" xmlns:ns2="2bd39ed4-040d-4575-9ecd-51b09e17f4f6" targetNamespace="http://schemas.microsoft.com/office/2006/metadata/properties" ma:root="true" ma:fieldsID="e59c39555b5737b5f5563e59e9207369" ns2:_="">
    <xsd:import namespace="2bd39ed4-040d-4575-9ecd-51b09e17f4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d39ed4-040d-4575-9ecd-51b09e17f4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EC50A6-56BA-4FC7-97B8-08154D2E03D7}"/>
</file>

<file path=customXml/itemProps2.xml><?xml version="1.0" encoding="utf-8"?>
<ds:datastoreItem xmlns:ds="http://schemas.openxmlformats.org/officeDocument/2006/customXml" ds:itemID="{57F2AA97-22CB-4A6A-B00E-71AEBA483FBA}"/>
</file>

<file path=customXml/itemProps3.xml><?xml version="1.0" encoding="utf-8"?>
<ds:datastoreItem xmlns:ds="http://schemas.openxmlformats.org/officeDocument/2006/customXml" ds:itemID="{19FA7678-0FBB-4923-AE95-156A542A5EA7}"/>
</file>

<file path=docProps/app.xml><?xml version="1.0" encoding="utf-8"?>
<Properties xmlns="http://schemas.openxmlformats.org/officeDocument/2006/extended-properties" xmlns:vt="http://schemas.openxmlformats.org/officeDocument/2006/docPropsVTypes">
  <TotalTime>208</TotalTime>
  <Words>4832</Words>
  <Application>Microsoft Office PowerPoint</Application>
  <PresentationFormat>Widescreen</PresentationFormat>
  <Paragraphs>333</Paragraphs>
  <Slides>30</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Poppins Light</vt:lpstr>
      <vt:lpstr>Poppins Medium</vt:lpstr>
      <vt:lpstr>Wingdings</vt:lpstr>
      <vt:lpstr>1_Office Theme</vt:lpstr>
      <vt:lpstr>Guideline  Recommendations  1. Guidelines regarding the use of testosterone (T) in testosterone deficiency (TD)  2. Guideline recommendations regarding screening certain patient groups for the presence of TD </vt:lpstr>
      <vt:lpstr>1. Guidelines regarding the use of Testosterone Therapy (TTh) in men with Testosterone Deficiency (TD)</vt:lpstr>
      <vt:lpstr>PowerPoint Presentation</vt:lpstr>
      <vt:lpstr>PowerPoint Presentation</vt:lpstr>
      <vt:lpstr>European Association of Urology (EAU) Recommendations 2019</vt:lpstr>
      <vt:lpstr>American Urological Association (AUA) Guideline Statements 2018 </vt:lpstr>
      <vt:lpstr>Endocrine Society Clinical Practice Guidelines 2018 (1/4)</vt:lpstr>
      <vt:lpstr>Endocrine Society Clinical Practice Guidelines 2018 (2/4)</vt:lpstr>
      <vt:lpstr>Endocrine Society Clinical Practice Guidelines 2018 (3/4)</vt:lpstr>
      <vt:lpstr>Endocrine Society Clinical Practice Guidelines 2018 (4/4)</vt:lpstr>
      <vt:lpstr>Society for Endocrinology Position Statement May 2018</vt:lpstr>
      <vt:lpstr>TD Guideline Summary - 1</vt:lpstr>
      <vt:lpstr>2. Guideline recommendations for screening men with T2DM, obesity, chronic opiate use and ED for TD </vt:lpstr>
      <vt:lpstr>Men with type 2 diabetes mellitus (T2DM)</vt:lpstr>
      <vt:lpstr>Men with Obesity</vt:lpstr>
      <vt:lpstr>Men on chronic opioid medication</vt:lpstr>
      <vt:lpstr>Men with Erectile Dysfunction (ED)</vt:lpstr>
      <vt:lpstr>TD Guideline Summary - 2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  Recommendations  1. Guidelines regarding the use of testosterone (T) in  testosterone deficiency (TD)  2. Guideline recommendations regarding  screening certain patient groups for the  presence of TD </dc:title>
  <dc:creator>richard jones</dc:creator>
  <cp:lastModifiedBy>richard jones</cp:lastModifiedBy>
  <cp:revision>10</cp:revision>
  <dcterms:created xsi:type="dcterms:W3CDTF">2021-03-13T11:56:03Z</dcterms:created>
  <dcterms:modified xsi:type="dcterms:W3CDTF">2021-03-14T11:07:20Z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0x010100915C31388130E845B306F08280035E70</vt:lpwstr>
  </property>
</Properties>
</file>