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media/image13.jpg" ContentType="image/jpg"/>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893" r:id="rId2"/>
    <p:sldId id="977" r:id="rId3"/>
    <p:sldId id="272" r:id="rId4"/>
    <p:sldId id="277" r:id="rId5"/>
    <p:sldId id="260" r:id="rId6"/>
    <p:sldId id="448" r:id="rId7"/>
    <p:sldId id="263" r:id="rId8"/>
    <p:sldId id="356" r:id="rId9"/>
    <p:sldId id="895" r:id="rId10"/>
    <p:sldId id="865" r:id="rId11"/>
    <p:sldId id="896" r:id="rId12"/>
    <p:sldId id="978" r:id="rId13"/>
    <p:sldId id="971" r:id="rId14"/>
    <p:sldId id="357" r:id="rId15"/>
    <p:sldId id="866" r:id="rId16"/>
    <p:sldId id="851" r:id="rId17"/>
    <p:sldId id="265" r:id="rId18"/>
    <p:sldId id="810" r:id="rId19"/>
    <p:sldId id="867" r:id="rId20"/>
    <p:sldId id="922" r:id="rId21"/>
    <p:sldId id="492" r:id="rId22"/>
    <p:sldId id="361" r:id="rId23"/>
    <p:sldId id="412" r:id="rId24"/>
    <p:sldId id="269" r:id="rId25"/>
    <p:sldId id="270" r:id="rId26"/>
    <p:sldId id="923" r:id="rId27"/>
    <p:sldId id="273" r:id="rId28"/>
    <p:sldId id="283" r:id="rId29"/>
    <p:sldId id="284" r:id="rId30"/>
    <p:sldId id="285" r:id="rId31"/>
    <p:sldId id="286" r:id="rId32"/>
    <p:sldId id="287" r:id="rId33"/>
    <p:sldId id="970"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57" autoAdjust="0"/>
  </p:normalViewPr>
  <p:slideViewPr>
    <p:cSldViewPr snapToGrid="0">
      <p:cViewPr varScale="1">
        <p:scale>
          <a:sx n="107" d="100"/>
          <a:sy n="107" d="100"/>
        </p:scale>
        <p:origin x="750"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c:v>
                </c:pt>
              </c:strCache>
            </c:strRef>
          </c:tx>
          <c:spPr>
            <a:solidFill>
              <a:schemeClr val="accent1"/>
            </a:solidFill>
          </c:spPr>
          <c:invertIfNegative val="0"/>
          <c:dPt>
            <c:idx val="6"/>
            <c:invertIfNegative val="0"/>
            <c:bubble3D val="0"/>
            <c:spPr>
              <a:solidFill>
                <a:schemeClr val="tx2"/>
              </a:solidFill>
            </c:spPr>
            <c:extLst>
              <c:ext xmlns:c16="http://schemas.microsoft.com/office/drawing/2014/chart" uri="{C3380CC4-5D6E-409C-BE32-E72D297353CC}">
                <c16:uniqueId val="{00000001-BAFF-4691-8694-83836ECCF22F}"/>
              </c:ext>
            </c:extLst>
          </c:dPt>
          <c:dPt>
            <c:idx val="7"/>
            <c:invertIfNegative val="0"/>
            <c:bubble3D val="0"/>
            <c:spPr>
              <a:solidFill>
                <a:schemeClr val="tx2"/>
              </a:solidFill>
            </c:spPr>
            <c:extLst>
              <c:ext xmlns:c16="http://schemas.microsoft.com/office/drawing/2014/chart" uri="{C3380CC4-5D6E-409C-BE32-E72D297353CC}">
                <c16:uniqueId val="{00000003-BAFF-4691-8694-83836ECCF22F}"/>
              </c:ext>
            </c:extLst>
          </c:dPt>
          <c:dPt>
            <c:idx val="8"/>
            <c:invertIfNegative val="0"/>
            <c:bubble3D val="0"/>
            <c:spPr>
              <a:solidFill>
                <a:schemeClr val="tx2"/>
              </a:solidFill>
            </c:spPr>
            <c:extLst>
              <c:ext xmlns:c16="http://schemas.microsoft.com/office/drawing/2014/chart" uri="{C3380CC4-5D6E-409C-BE32-E72D297353CC}">
                <c16:uniqueId val="{00000005-BAFF-4691-8694-83836ECCF22F}"/>
              </c:ext>
            </c:extLst>
          </c:dPt>
          <c:dPt>
            <c:idx val="9"/>
            <c:invertIfNegative val="0"/>
            <c:bubble3D val="0"/>
            <c:spPr>
              <a:solidFill>
                <a:schemeClr val="tx2"/>
              </a:solidFill>
            </c:spPr>
            <c:extLst>
              <c:ext xmlns:c16="http://schemas.microsoft.com/office/drawing/2014/chart" uri="{C3380CC4-5D6E-409C-BE32-E72D297353CC}">
                <c16:uniqueId val="{00000007-BAFF-4691-8694-83836ECCF22F}"/>
              </c:ext>
            </c:extLst>
          </c:dPt>
          <c:dPt>
            <c:idx val="14"/>
            <c:invertIfNegative val="0"/>
            <c:bubble3D val="0"/>
            <c:extLst>
              <c:ext xmlns:c16="http://schemas.microsoft.com/office/drawing/2014/chart" uri="{C3380CC4-5D6E-409C-BE32-E72D297353CC}">
                <c16:uniqueId val="{00000008-BAFF-4691-8694-83836ECCF22F}"/>
              </c:ext>
            </c:extLst>
          </c:dPt>
          <c:dPt>
            <c:idx val="15"/>
            <c:invertIfNegative val="0"/>
            <c:bubble3D val="0"/>
            <c:extLst>
              <c:ext xmlns:c16="http://schemas.microsoft.com/office/drawing/2014/chart" uri="{C3380CC4-5D6E-409C-BE32-E72D297353CC}">
                <c16:uniqueId val="{00000009-BAFF-4691-8694-83836ECCF22F}"/>
              </c:ext>
            </c:extLst>
          </c:dPt>
          <c:dPt>
            <c:idx val="16"/>
            <c:invertIfNegative val="0"/>
            <c:bubble3D val="0"/>
            <c:extLst>
              <c:ext xmlns:c16="http://schemas.microsoft.com/office/drawing/2014/chart" uri="{C3380CC4-5D6E-409C-BE32-E72D297353CC}">
                <c16:uniqueId val="{0000000A-BAFF-4691-8694-83836ECCF22F}"/>
              </c:ext>
            </c:extLst>
          </c:dPt>
          <c:dPt>
            <c:idx val="17"/>
            <c:invertIfNegative val="0"/>
            <c:bubble3D val="0"/>
            <c:extLst>
              <c:ext xmlns:c16="http://schemas.microsoft.com/office/drawing/2014/chart" uri="{C3380CC4-5D6E-409C-BE32-E72D297353CC}">
                <c16:uniqueId val="{0000000B-BAFF-4691-8694-83836ECCF22F}"/>
              </c:ext>
            </c:extLst>
          </c:dPt>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 was too busy/didn't have time</c:v>
                </c:pt>
                <c:pt idx="1">
                  <c:v>I didn't think it was a medical issue</c:v>
                </c:pt>
                <c:pt idx="2">
                  <c:v>I didn't know what it was</c:v>
                </c:pt>
                <c:pt idx="3">
                  <c:v>I didn't think it could be treated</c:v>
                </c:pt>
                <c:pt idx="4">
                  <c:v>I didn't want to waste the doctor's time</c:v>
                </c:pt>
                <c:pt idx="5">
                  <c:v>I thought it would just go away</c:v>
                </c:pt>
                <c:pt idx="6">
                  <c:v>I was embarrassed</c:v>
                </c:pt>
                <c:pt idx="7">
                  <c:v>I assumed it was to do with my age</c:v>
                </c:pt>
                <c:pt idx="8">
                  <c:v>I thought it was just a part of life</c:v>
                </c:pt>
                <c:pt idx="9">
                  <c:v>I didn't think it was a serious problem</c:v>
                </c:pt>
              </c:strCache>
            </c:strRef>
          </c:cat>
          <c:val>
            <c:numRef>
              <c:f>Sheet1!$B$2:$B$11</c:f>
              <c:numCache>
                <c:formatCode>General</c:formatCode>
                <c:ptCount val="10"/>
                <c:pt idx="0">
                  <c:v>11</c:v>
                </c:pt>
                <c:pt idx="1">
                  <c:v>20</c:v>
                </c:pt>
                <c:pt idx="2">
                  <c:v>24</c:v>
                </c:pt>
                <c:pt idx="3">
                  <c:v>26</c:v>
                </c:pt>
                <c:pt idx="4">
                  <c:v>28</c:v>
                </c:pt>
                <c:pt idx="5">
                  <c:v>29</c:v>
                </c:pt>
                <c:pt idx="6">
                  <c:v>41</c:v>
                </c:pt>
                <c:pt idx="7">
                  <c:v>44</c:v>
                </c:pt>
                <c:pt idx="8">
                  <c:v>46</c:v>
                </c:pt>
                <c:pt idx="9">
                  <c:v>49</c:v>
                </c:pt>
              </c:numCache>
            </c:numRef>
          </c:val>
          <c:extLst>
            <c:ext xmlns:c16="http://schemas.microsoft.com/office/drawing/2014/chart" uri="{C3380CC4-5D6E-409C-BE32-E72D297353CC}">
              <c16:uniqueId val="{0000000C-BAFF-4691-8694-83836ECCF22F}"/>
            </c:ext>
          </c:extLst>
        </c:ser>
        <c:dLbls>
          <c:showLegendKey val="0"/>
          <c:showVal val="0"/>
          <c:showCatName val="0"/>
          <c:showSerName val="0"/>
          <c:showPercent val="0"/>
          <c:showBubbleSize val="0"/>
        </c:dLbls>
        <c:gapWidth val="150"/>
        <c:axId val="305540184"/>
        <c:axId val="305541360"/>
      </c:barChart>
      <c:catAx>
        <c:axId val="305540184"/>
        <c:scaling>
          <c:orientation val="minMax"/>
        </c:scaling>
        <c:delete val="0"/>
        <c:axPos val="l"/>
        <c:numFmt formatCode="General" sourceLinked="0"/>
        <c:majorTickMark val="out"/>
        <c:minorTickMark val="none"/>
        <c:tickLblPos val="nextTo"/>
        <c:spPr>
          <a:ln w="19050">
            <a:solidFill>
              <a:schemeClr val="tx1"/>
            </a:solidFill>
          </a:ln>
        </c:spPr>
        <c:txPr>
          <a:bodyPr/>
          <a:lstStyle/>
          <a:p>
            <a:pPr>
              <a:defRPr sz="1600" b="1">
                <a:solidFill>
                  <a:schemeClr val="tx2"/>
                </a:solidFill>
                <a:latin typeface="+mn-lt"/>
              </a:defRPr>
            </a:pPr>
            <a:endParaRPr lang="en-US"/>
          </a:p>
        </c:txPr>
        <c:crossAx val="305541360"/>
        <c:crosses val="autoZero"/>
        <c:auto val="1"/>
        <c:lblAlgn val="ctr"/>
        <c:lblOffset val="100"/>
        <c:noMultiLvlLbl val="0"/>
      </c:catAx>
      <c:valAx>
        <c:axId val="305541360"/>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600"/>
            </a:pPr>
            <a:endParaRPr lang="en-US"/>
          </a:p>
        </c:txPr>
        <c:crossAx val="305540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F708-4C3D-B2F4-02D71FD70F95}"/>
              </c:ext>
            </c:extLst>
          </c:dPt>
          <c:dPt>
            <c:idx val="15"/>
            <c:invertIfNegative val="0"/>
            <c:bubble3D val="0"/>
            <c:extLst>
              <c:ext xmlns:c16="http://schemas.microsoft.com/office/drawing/2014/chart" uri="{C3380CC4-5D6E-409C-BE32-E72D297353CC}">
                <c16:uniqueId val="{00000001-F708-4C3D-B2F4-02D71FD70F95}"/>
              </c:ext>
            </c:extLst>
          </c:dPt>
          <c:dPt>
            <c:idx val="16"/>
            <c:invertIfNegative val="0"/>
            <c:bubble3D val="0"/>
            <c:spPr>
              <a:solidFill>
                <a:schemeClr val="tx2"/>
              </a:solidFill>
            </c:spPr>
            <c:extLst>
              <c:ext xmlns:c16="http://schemas.microsoft.com/office/drawing/2014/chart" uri="{C3380CC4-5D6E-409C-BE32-E72D297353CC}">
                <c16:uniqueId val="{00000003-F708-4C3D-B2F4-02D71FD70F95}"/>
              </c:ext>
            </c:extLst>
          </c:dPt>
          <c:dPt>
            <c:idx val="17"/>
            <c:invertIfNegative val="0"/>
            <c:bubble3D val="0"/>
            <c:spPr>
              <a:solidFill>
                <a:schemeClr val="tx2"/>
              </a:solidFill>
            </c:spPr>
            <c:extLst>
              <c:ext xmlns:c16="http://schemas.microsoft.com/office/drawing/2014/chart" uri="{C3380CC4-5D6E-409C-BE32-E72D297353CC}">
                <c16:uniqueId val="{00000005-F708-4C3D-B2F4-02D71FD70F95}"/>
              </c:ext>
            </c:extLst>
          </c:dPt>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None of these</c:v>
                </c:pt>
                <c:pt idx="1">
                  <c:v>Loss of body hair</c:v>
                </c:pt>
                <c:pt idx="2">
                  <c:v>Poor concentration</c:v>
                </c:pt>
                <c:pt idx="3">
                  <c:v>Decreased bone strength</c:v>
                </c:pt>
                <c:pt idx="4">
                  <c:v>Difficulty concentrating</c:v>
                </c:pt>
                <c:pt idx="5">
                  <c:v>Poor short-term memory</c:v>
                </c:pt>
                <c:pt idx="6">
                  <c:v>Loss of muscle mass/strength</c:v>
                </c:pt>
                <c:pt idx="7">
                  <c:v>Mood swings</c:v>
                </c:pt>
                <c:pt idx="8">
                  <c:v>Fat redistribution</c:v>
                </c:pt>
                <c:pt idx="9">
                  <c:v>Sleeping problems</c:v>
                </c:pt>
                <c:pt idx="10">
                  <c:v>Irritability</c:v>
                </c:pt>
                <c:pt idx="11">
                  <c:v>Hot flushes/sweats</c:v>
                </c:pt>
                <c:pt idx="12">
                  <c:v>Listlessness/lack of energy</c:v>
                </c:pt>
                <c:pt idx="13">
                  <c:v>Decreased penis or testicle size</c:v>
                </c:pt>
                <c:pt idx="14">
                  <c:v>Depressed mood/depression</c:v>
                </c:pt>
                <c:pt idx="15">
                  <c:v>Tiredness/fatigue</c:v>
                </c:pt>
                <c:pt idx="16">
                  <c:v>Low sex drive</c:v>
                </c:pt>
                <c:pt idx="17">
                  <c:v>Erectile dysfunction</c:v>
                </c:pt>
              </c:strCache>
            </c:strRef>
          </c:cat>
          <c:val>
            <c:numRef>
              <c:f>Sheet1!$B$2:$B$19</c:f>
              <c:numCache>
                <c:formatCode>General</c:formatCode>
                <c:ptCount val="18"/>
                <c:pt idx="0">
                  <c:v>8</c:v>
                </c:pt>
                <c:pt idx="1">
                  <c:v>0</c:v>
                </c:pt>
                <c:pt idx="2">
                  <c:v>0</c:v>
                </c:pt>
                <c:pt idx="3">
                  <c:v>1</c:v>
                </c:pt>
                <c:pt idx="4">
                  <c:v>1</c:v>
                </c:pt>
                <c:pt idx="5">
                  <c:v>1</c:v>
                </c:pt>
                <c:pt idx="6">
                  <c:v>2</c:v>
                </c:pt>
                <c:pt idx="7">
                  <c:v>2</c:v>
                </c:pt>
                <c:pt idx="8">
                  <c:v>2</c:v>
                </c:pt>
                <c:pt idx="9">
                  <c:v>3</c:v>
                </c:pt>
                <c:pt idx="10">
                  <c:v>4</c:v>
                </c:pt>
                <c:pt idx="11">
                  <c:v>5</c:v>
                </c:pt>
                <c:pt idx="12">
                  <c:v>5</c:v>
                </c:pt>
                <c:pt idx="13">
                  <c:v>6</c:v>
                </c:pt>
                <c:pt idx="14">
                  <c:v>8</c:v>
                </c:pt>
                <c:pt idx="15">
                  <c:v>9</c:v>
                </c:pt>
                <c:pt idx="16">
                  <c:v>13</c:v>
                </c:pt>
                <c:pt idx="17">
                  <c:v>31</c:v>
                </c:pt>
              </c:numCache>
            </c:numRef>
          </c:val>
          <c:extLst>
            <c:ext xmlns:c16="http://schemas.microsoft.com/office/drawing/2014/chart" uri="{C3380CC4-5D6E-409C-BE32-E72D297353CC}">
              <c16:uniqueId val="{00000006-F708-4C3D-B2F4-02D71FD70F95}"/>
            </c:ext>
          </c:extLst>
        </c:ser>
        <c:dLbls>
          <c:showLegendKey val="0"/>
          <c:showVal val="0"/>
          <c:showCatName val="0"/>
          <c:showSerName val="0"/>
          <c:showPercent val="0"/>
          <c:showBubbleSize val="0"/>
        </c:dLbls>
        <c:gapWidth val="150"/>
        <c:axId val="305542144"/>
        <c:axId val="305538616"/>
      </c:barChart>
      <c:catAx>
        <c:axId val="305542144"/>
        <c:scaling>
          <c:orientation val="minMax"/>
        </c:scaling>
        <c:delete val="0"/>
        <c:axPos val="l"/>
        <c:numFmt formatCode="General" sourceLinked="0"/>
        <c:majorTickMark val="out"/>
        <c:minorTickMark val="none"/>
        <c:tickLblPos val="nextTo"/>
        <c:spPr>
          <a:ln w="19050">
            <a:solidFill>
              <a:schemeClr val="tx1"/>
            </a:solidFill>
          </a:ln>
        </c:spPr>
        <c:txPr>
          <a:bodyPr/>
          <a:lstStyle/>
          <a:p>
            <a:pPr>
              <a:defRPr sz="1500" b="1">
                <a:solidFill>
                  <a:schemeClr val="tx2"/>
                </a:solidFill>
              </a:defRPr>
            </a:pPr>
            <a:endParaRPr lang="en-US"/>
          </a:p>
        </c:txPr>
        <c:crossAx val="305538616"/>
        <c:crosses val="autoZero"/>
        <c:auto val="1"/>
        <c:lblAlgn val="ctr"/>
        <c:lblOffset val="100"/>
        <c:noMultiLvlLbl val="0"/>
      </c:catAx>
      <c:valAx>
        <c:axId val="30553861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400"/>
            </a:pPr>
            <a:endParaRPr lang="en-US"/>
          </a:p>
        </c:txPr>
        <c:crossAx val="305542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tx2"/>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dPt>
            <c:idx val="1"/>
            <c:bubble3D val="0"/>
            <c:spPr>
              <a:solidFill>
                <a:schemeClr val="bg1">
                  <a:lumMod val="75000"/>
                </a:schemeClr>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1-594F-412A-8422-B302FD5E873A}"/>
              </c:ext>
            </c:extLst>
          </c:dPt>
          <c:dPt>
            <c:idx val="2"/>
            <c:bubble3D val="0"/>
            <c:spPr>
              <a:solidFill>
                <a:schemeClr val="tx1"/>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3-594F-412A-8422-B302FD5E873A}"/>
              </c:ext>
            </c:extLst>
          </c:dPt>
          <c:dLbls>
            <c:dLbl>
              <c:idx val="0"/>
              <c:tx>
                <c:rich>
                  <a:bodyPr/>
                  <a:lstStyle/>
                  <a:p>
                    <a:r>
                      <a:rPr lang="en-US">
                        <a:solidFill>
                          <a:schemeClr val="bg1"/>
                        </a:solidFill>
                      </a:rPr>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4F-412A-8422-B302FD5E873A}"/>
                </c:ext>
              </c:extLst>
            </c:dLbl>
            <c:dLbl>
              <c:idx val="1"/>
              <c:tx>
                <c:rich>
                  <a:bodyPr/>
                  <a:lstStyle/>
                  <a:p>
                    <a:r>
                      <a:rPr lang="en-US"/>
                      <a:t>60%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4F-412A-8422-B302FD5E873A}"/>
                </c:ext>
              </c:extLst>
            </c:dLbl>
            <c:dLbl>
              <c:idx val="2"/>
              <c:tx>
                <c:rich>
                  <a:bodyPr/>
                  <a:lstStyle/>
                  <a:p>
                    <a:r>
                      <a:rPr lang="en-US"/>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94F-412A-8422-B302FD5E873A}"/>
                </c:ext>
              </c:extLst>
            </c:dLbl>
            <c:spPr>
              <a:noFill/>
              <a:ln>
                <a:noFill/>
              </a:ln>
              <a:effectLst/>
            </c:spPr>
            <c:txPr>
              <a:bodyPr/>
              <a:lstStyle/>
              <a:p>
                <a:pPr>
                  <a:defRPr sz="24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Albumin-bound T</c:v>
                </c:pt>
                <c:pt idx="1">
                  <c:v>SHBG-bound T</c:v>
                </c:pt>
                <c:pt idx="2">
                  <c:v>Free T</c:v>
                </c:pt>
              </c:strCache>
            </c:strRef>
          </c:cat>
          <c:val>
            <c:numRef>
              <c:f>Sheet1!$B$2:$B$4</c:f>
              <c:numCache>
                <c:formatCode>General</c:formatCode>
                <c:ptCount val="3"/>
                <c:pt idx="0">
                  <c:v>38</c:v>
                </c:pt>
                <c:pt idx="1">
                  <c:v>60</c:v>
                </c:pt>
                <c:pt idx="2">
                  <c:v>2</c:v>
                </c:pt>
              </c:numCache>
            </c:numRef>
          </c:val>
          <c:extLst>
            <c:ext xmlns:c16="http://schemas.microsoft.com/office/drawing/2014/chart" uri="{C3380CC4-5D6E-409C-BE32-E72D297353CC}">
              <c16:uniqueId val="{00000005-594F-412A-8422-B302FD5E873A}"/>
            </c:ext>
          </c:extLst>
        </c:ser>
        <c:dLbls>
          <c:dLblPos val="ctr"/>
          <c:showLegendKey val="0"/>
          <c:showVal val="1"/>
          <c:showCatName val="0"/>
          <c:showSerName val="0"/>
          <c:showPercent val="0"/>
          <c:showBubbleSize val="0"/>
          <c:showLeaderLines val="1"/>
        </c:dLbls>
        <c:firstSliceAng val="25"/>
      </c:pieChart>
    </c:plotArea>
    <c:legend>
      <c:legendPos val="r"/>
      <c:layout>
        <c:manualLayout>
          <c:xMode val="edge"/>
          <c:yMode val="edge"/>
          <c:x val="0.61777185790973821"/>
          <c:y val="5.9430305514856598E-2"/>
          <c:w val="0.31410344214028407"/>
          <c:h val="0.2591248641921293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D565E-B66B-4906-9634-152B4DDF8082}" type="datetimeFigureOut">
              <a:rPr lang="en-GB" smtClean="0"/>
              <a:t>15/03/2021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B8845-743E-4969-962A-3EA15513AE2F}" type="slidenum">
              <a:rPr lang="en-GB" smtClean="0"/>
              <a:t>‹#›</a:t>
            </a:fld>
            <a:endParaRPr lang="en-GB"/>
          </a:p>
        </p:txBody>
      </p:sp>
    </p:spTree>
    <p:extLst>
      <p:ext uri="{BB962C8B-B14F-4D97-AF65-F5344CB8AC3E}">
        <p14:creationId xmlns:p14="http://schemas.microsoft.com/office/powerpoint/2010/main" val="117711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44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C15C34-218D-4151-A388-F19BB53A358F}"/>
              </a:ext>
            </a:extLst>
          </p:cNvPr>
          <p:cNvSpPr>
            <a:spLocks noGrp="1" noChangeArrowheads="1"/>
          </p:cNvSpPr>
          <p:nvPr>
            <p:ph type="sldNum" sz="quarter" idx="5"/>
          </p:nvPr>
        </p:nvSpPr>
        <p:spPr>
          <a:ln/>
        </p:spPr>
        <p:txBody>
          <a:bodyPr/>
          <a:lstStyle/>
          <a:p>
            <a:fld id="{BFE4548C-796B-447B-945E-6478F5B7F410}" type="slidenum">
              <a:rPr lang="en-GB" altLang="en-US"/>
              <a:pPr/>
              <a:t>13</a:t>
            </a:fld>
            <a:endParaRPr lang="en-GB" altLang="en-US"/>
          </a:p>
        </p:txBody>
      </p:sp>
      <p:sp>
        <p:nvSpPr>
          <p:cNvPr id="28674" name="Rectangle 2">
            <a:extLst>
              <a:ext uri="{FF2B5EF4-FFF2-40B4-BE49-F238E27FC236}">
                <a16:creationId xmlns:a16="http://schemas.microsoft.com/office/drawing/2014/main" id="{305500B1-F1DE-4E66-A4CF-9E0D558524CE}"/>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C780B18-2A36-4477-9B87-63F002B05FA6}"/>
              </a:ext>
            </a:extLst>
          </p:cNvPr>
          <p:cNvSpPr>
            <a:spLocks noGrp="1" noChangeArrowheads="1"/>
          </p:cNvSpPr>
          <p:nvPr>
            <p:ph type="body" idx="1"/>
          </p:nvPr>
        </p:nvSpPr>
        <p:spPr/>
        <p:txBody>
          <a:bodyPr/>
          <a:lstStyle/>
          <a:p>
            <a:r>
              <a:rPr lang="en-US" altLang="en-US"/>
              <a:t>Testosterone levels follow a diurnal rhythm in men with the highest levels occurring early in the morning. Thus, patients should have samples taken in the morning, and tests repeated in those individuals with subnormal levels. </a:t>
            </a:r>
          </a:p>
          <a:p>
            <a:r>
              <a:rPr lang="en-US" altLang="en-US"/>
              <a:t>Testosterone is biologically available only when in a free form, but predominantly circulates bound to SHBG or albumin. When bound to SHBG, in particular, it cannot readily dissociate, and is therefore unable to exert its effects. Therefore, when hypogonadism is suspected, but total testosterone levels are normal, free testosterone should be assessed and this can be done via measuring the level of SHBG and making a calculation.</a:t>
            </a:r>
          </a:p>
          <a:p>
            <a:r>
              <a:rPr lang="en-GB" altLang="en-US"/>
              <a:t>Current immunometric methods for measurement of testosterone can distinguigh between hypogonadism and normal adult men.  However, methods based on mess spectrometry are more accurate and precise and are increasingly recognized as the method of choice for serum testosterone measurement.  Equilibrium dialysis is the gold standard for free testosterone measurement.</a:t>
            </a:r>
          </a:p>
          <a:p>
            <a:endParaRPr lang="en-US" altLang="en-US"/>
          </a:p>
          <a:p>
            <a:endParaRPr lang="en-US" altLang="en-US"/>
          </a:p>
          <a:p>
            <a:endParaRPr lang="en-US" altLang="en-US"/>
          </a:p>
          <a:p>
            <a:endParaRPr lang="en-US" altLang="en-US"/>
          </a:p>
          <a:p>
            <a:endParaRPr lang="en-US" altLang="en-US"/>
          </a:p>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t> BSSM guidelines also state:</a:t>
            </a:r>
            <a:r>
              <a:rPr lang="en-US" sz="1000" b="0" i="0" u="none" strike="noStrike" kern="1200" baseline="30000" dirty="0"/>
              <a:t>1</a:t>
            </a:r>
            <a:endParaRPr lang="en-US" sz="1000" b="0" i="0" u="none" strike="noStrike" kern="1200" baseline="0" dirty="0"/>
          </a:p>
          <a:p>
            <a:r>
              <a:rPr lang="en-US" sz="1000" b="0" i="0" u="none" strike="noStrike" kern="1200" baseline="0" dirty="0"/>
              <a:t> </a:t>
            </a:r>
          </a:p>
          <a:p>
            <a:r>
              <a:rPr lang="en-US" sz="1000" b="0" i="0" u="none" strike="noStrike" kern="1200" baseline="0" dirty="0"/>
              <a:t>A FT level lower than 225 pmol/L (0.225 nmol/L) provides supportive evidence for T therapy in the presence of appropriate symptoms.</a:t>
            </a:r>
          </a:p>
          <a:p>
            <a:r>
              <a:rPr lang="en-US" sz="1000" b="0" i="0" u="none" strike="noStrike" kern="1200" baseline="0" dirty="0"/>
              <a:t> </a:t>
            </a:r>
          </a:p>
          <a:p>
            <a:r>
              <a:rPr lang="en-US" sz="1000" b="0" i="0" u="none" strike="noStrike" kern="1200" baseline="0" dirty="0"/>
              <a:t>Additional recommendations include:</a:t>
            </a:r>
          </a:p>
          <a:p>
            <a:endParaRPr lang="en-US" sz="1000" b="0" i="0" u="none" strike="noStrike" kern="1200" baseline="0" dirty="0"/>
          </a:p>
          <a:p>
            <a:r>
              <a:rPr lang="en-US" sz="1000" b="0" i="0" u="none" strike="noStrike" kern="1200" baseline="0" dirty="0"/>
              <a:t>Increased luteinising hormone (LH) levels and T levels below normal or in the lower</a:t>
            </a:r>
          </a:p>
          <a:p>
            <a:r>
              <a:rPr lang="en-US" sz="1000" b="0" i="0" u="none" strike="noStrike" kern="1200" baseline="0" dirty="0"/>
              <a:t>quartile range indicate testicular failure, so T therapy should be considered. </a:t>
            </a:r>
          </a:p>
          <a:p>
            <a:endParaRPr lang="en-US" sz="1000" b="0" i="0" u="none" strike="noStrike" kern="1200" baseline="0" dirty="0"/>
          </a:p>
          <a:p>
            <a:r>
              <a:rPr lang="en-GB" sz="1000" b="0" i="0" u="none" strike="noStrike" kern="1200" baseline="0" dirty="0"/>
              <a:t>Compensated TD occurs when men have normal levels of T but higher gonadotropin levels. Characterized by increased LH levels and older age, compensated TD has been proposed as a genuine clinical subgroup of late-onset hypogonadism, from which some men could eventually progress to overt primary TD.</a:t>
            </a:r>
          </a:p>
          <a:p>
            <a:endParaRPr lang="en-US" sz="1000" b="0" i="0" u="none" strike="noStrike" kern="1200" baseline="0" dirty="0"/>
          </a:p>
          <a:p>
            <a:r>
              <a:rPr lang="en-US" sz="1000" b="0" i="0" u="none" strike="noStrike" kern="1200" baseline="0" dirty="0"/>
              <a:t>Recent data from the European Male Aging Study (EMAS) found that clinical symptoms were more closely related to calculated FT.</a:t>
            </a:r>
            <a:r>
              <a:rPr lang="en-US" sz="1000" b="0" i="0" u="none" strike="noStrike" kern="1200" baseline="30000" dirty="0"/>
              <a:t>2</a:t>
            </a:r>
          </a:p>
          <a:p>
            <a:endParaRPr lang="en-US" sz="1000" b="0" i="0" u="none" strike="noStrike" kern="1200" baseline="30000" dirty="0"/>
          </a:p>
          <a:p>
            <a:endParaRPr lang="en-US" sz="1000" b="0" i="0" u="none" strike="noStrike" kern="1200" baseline="30000" dirty="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dirty="0"/>
              <a:t>Hackett G, </a:t>
            </a:r>
            <a:r>
              <a:rPr lang="en-GB" sz="1000" i="1" dirty="0"/>
              <a:t>et al. </a:t>
            </a:r>
            <a:r>
              <a:rPr lang="en-GB" sz="1000" dirty="0"/>
              <a:t>British Society for Sexual Medicine Guidelines on Adult Testosterone Deficiency, With Statements for UK Practice. </a:t>
            </a:r>
            <a:r>
              <a:rPr lang="en-GB" sz="1000" i="1" dirty="0"/>
              <a:t>J Sex Med </a:t>
            </a:r>
            <a:r>
              <a:rPr lang="en-GB" sz="1000" dirty="0"/>
              <a:t>2017;14:1504-1523. </a:t>
            </a:r>
            <a:endParaRPr lang="en-US" sz="1000" dirty="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dirty="0"/>
              <a:t>Wu FCW, Tajar A, Beynon JM, et al; EMAS Group. Identification of late-onset hypogonadism in middle aged and elderly men. </a:t>
            </a:r>
            <a:r>
              <a:rPr lang="en-GB" sz="1000" i="1" dirty="0"/>
              <a:t>N Engl J Med </a:t>
            </a:r>
            <a:r>
              <a:rPr lang="en-GB" sz="1000" dirty="0"/>
              <a:t>2010;363:123-135. </a:t>
            </a:r>
            <a:endParaRPr lang="en-US" sz="1000" dirty="0"/>
          </a:p>
          <a:p>
            <a:endParaRPr lang="en-GB" sz="1000" kern="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000" kern="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44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8819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30D07A-7B09-4579-888F-A7A06AA63E1B}"/>
              </a:ext>
            </a:extLst>
          </p:cNvPr>
          <p:cNvSpPr>
            <a:spLocks noGrp="1" noChangeArrowheads="1"/>
          </p:cNvSpPr>
          <p:nvPr>
            <p:ph type="sldNum" sz="quarter" idx="5"/>
          </p:nvPr>
        </p:nvSpPr>
        <p:spPr>
          <a:ln/>
        </p:spPr>
        <p:txBody>
          <a:bodyPr/>
          <a:lstStyle/>
          <a:p>
            <a:fld id="{18CFBDD8-6BC6-49D5-80F6-CBC5411C9BAB}" type="slidenum">
              <a:rPr lang="en-GB" altLang="en-US"/>
              <a:pPr/>
              <a:t>17</a:t>
            </a:fld>
            <a:endParaRPr lang="en-GB" altLang="en-US"/>
          </a:p>
        </p:txBody>
      </p:sp>
      <p:sp>
        <p:nvSpPr>
          <p:cNvPr id="30722" name="Rectangle 2">
            <a:extLst>
              <a:ext uri="{FF2B5EF4-FFF2-40B4-BE49-F238E27FC236}">
                <a16:creationId xmlns:a16="http://schemas.microsoft.com/office/drawing/2014/main" id="{2928937D-B07D-4781-8766-4ECC0BB8244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3BD546D-B546-4F3F-8668-E7C23D793B9E}"/>
              </a:ext>
            </a:extLst>
          </p:cNvPr>
          <p:cNvSpPr>
            <a:spLocks noGrp="1" noChangeArrowheads="1"/>
          </p:cNvSpPr>
          <p:nvPr>
            <p:ph type="body" idx="1"/>
          </p:nvPr>
        </p:nvSpPr>
        <p:spPr/>
        <p:txBody>
          <a:bodyPr/>
          <a:lstStyle/>
          <a:p>
            <a:r>
              <a:rPr lang="en-US" altLang="en-US">
                <a:latin typeface="Times New Roman" panose="02020603050405020304" pitchFamily="18" charset="0"/>
              </a:rPr>
              <a:t>Testosterone measurements are also influenced by alterations in SHBG concentrations </a:t>
            </a:r>
            <a:r>
              <a:rPr lang="en-GB" altLang="en-US">
                <a:latin typeface="Times New Roman" panose="02020603050405020304" pitchFamily="18" charset="0"/>
              </a:rPr>
              <a:t>that occur in obese men; older men; men with comorbid illness, hyper- and hypothyroidism; and men taking certain medications.  </a:t>
            </a:r>
            <a:r>
              <a:rPr lang="en-US" altLang="en-US">
                <a:latin typeface="Times New Roman" panose="02020603050405020304" pitchFamily="18" charset="0"/>
              </a:rPr>
              <a:t>It is therefore suggested that free or bioavailable testosterone levels, rather than total testosterone, levels should be used in men suspected of having alterations in their SHBG levels.</a:t>
            </a:r>
          </a:p>
          <a:p>
            <a:r>
              <a:rPr lang="en-US" altLang="en-US"/>
              <a:t>Nephrotic syndrome is a disorder where the kidneys have been damaged, causing them to leak protein from the blood into the urine. </a:t>
            </a:r>
          </a:p>
          <a:p>
            <a:endParaRPr lang="en-US" altLang="en-US"/>
          </a:p>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000" dirty="0"/>
              <a:t>Early diagnosis of both TD and associated comorbidities may be helpful for patients in terms of changing their lifestyle and getting appropriate treatment</a:t>
            </a:r>
            <a:r>
              <a:rPr lang="en-GB" sz="1000" baseline="30000" dirty="0"/>
              <a:t>1</a:t>
            </a:r>
            <a:endParaRPr lang="en-GB" sz="1000" dirty="0"/>
          </a:p>
          <a:p>
            <a:pPr lvl="0"/>
            <a:endParaRPr lang="en-GB" sz="1000" dirty="0"/>
          </a:p>
          <a:p>
            <a:pPr lvl="0"/>
            <a:r>
              <a:rPr lang="en-GB" sz="1000" dirty="0"/>
              <a:t>Improving the diagnosis and management of TD should provide somatic, sexual and psychological benefits and subsequent improvements in quality of life</a:t>
            </a:r>
            <a:r>
              <a:rPr lang="en-GB" sz="1000" baseline="30000" dirty="0"/>
              <a:t>2</a:t>
            </a:r>
          </a:p>
          <a:p>
            <a:pPr lvl="0"/>
            <a:endParaRPr lang="en-GB" sz="1000" dirty="0"/>
          </a:p>
          <a:p>
            <a:pPr lvl="0"/>
            <a:r>
              <a:rPr lang="en-GB" sz="1000" dirty="0"/>
              <a:t>Failure to check testosterone levels can result in wasted time and money through inappropriate referrals and medications that are unlikely to work.</a:t>
            </a:r>
            <a:r>
              <a:rPr lang="en-GB" sz="1000" baseline="30000" dirty="0"/>
              <a:t>3</a:t>
            </a:r>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4C942-A958-884B-A3D2-B74A432C0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42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80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6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27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D1E2DB-FEC3-45EB-9B54-670AAE6BF4EB}"/>
              </a:ext>
            </a:extLst>
          </p:cNvPr>
          <p:cNvSpPr>
            <a:spLocks noGrp="1" noChangeArrowheads="1"/>
          </p:cNvSpPr>
          <p:nvPr>
            <p:ph type="sldNum" sz="quarter" idx="5"/>
          </p:nvPr>
        </p:nvSpPr>
        <p:spPr>
          <a:ln/>
        </p:spPr>
        <p:txBody>
          <a:bodyPr/>
          <a:lstStyle/>
          <a:p>
            <a:fld id="{BFF19871-7DB1-49AF-91BA-C3743D6FBCD8}" type="slidenum">
              <a:rPr lang="en-GB" altLang="en-US"/>
              <a:pPr/>
              <a:t>5</a:t>
            </a:fld>
            <a:endParaRPr lang="en-GB" altLang="en-US"/>
          </a:p>
        </p:txBody>
      </p:sp>
      <p:sp>
        <p:nvSpPr>
          <p:cNvPr id="27650" name="Rectangle 2">
            <a:extLst>
              <a:ext uri="{FF2B5EF4-FFF2-40B4-BE49-F238E27FC236}">
                <a16:creationId xmlns:a16="http://schemas.microsoft.com/office/drawing/2014/main" id="{AE96CC41-49B1-4A02-A8C5-E21F581F76F4}"/>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5F603D06-5526-401E-B720-0EA313A1FD70}"/>
              </a:ext>
            </a:extLst>
          </p:cNvPr>
          <p:cNvSpPr>
            <a:spLocks noGrp="1" noChangeArrowheads="1"/>
          </p:cNvSpPr>
          <p:nvPr>
            <p:ph type="body" idx="1"/>
          </p:nvPr>
        </p:nvSpPr>
        <p:spPr/>
        <p:txBody>
          <a:bodyPr/>
          <a:lstStyle/>
          <a:p>
            <a:r>
              <a:rPr lang="en-US" altLang="en-US"/>
              <a:t>	</a:t>
            </a:r>
            <a:r>
              <a:rPr lang="en-US" altLang="zh-CN" b="1">
                <a:ea typeface="宋体" panose="02010600030101010101" pitchFamily="2" charset="-122"/>
              </a:rPr>
              <a:t>Zitzmann M, Faber S, Nieschlag E.  Association of specific symptoms and metabolic risks with serum testosterone in older men.  J Clin Endocrinol Metab 2006; 91: 4335-4343</a:t>
            </a:r>
            <a:r>
              <a:rPr lang="en-US" altLang="zh-CN">
                <a:ea typeface="宋体" panose="02010600030101010101" pitchFamily="2" charset="-122"/>
              </a:rPr>
              <a:t>. </a:t>
            </a:r>
          </a:p>
          <a:p>
            <a:r>
              <a:rPr lang="en-US" altLang="zh-CN">
                <a:ea typeface="宋体" panose="02010600030101010101" pitchFamily="2" charset="-122"/>
              </a:rPr>
              <a:t>	</a:t>
            </a:r>
            <a:r>
              <a:rPr lang="en-US" altLang="en-US"/>
              <a:t>Overview of symptom specific concentrations of TT levels below which the prevalence of the respective symptom starts to increase, hence, a lack of androgen exerts an influence.</a:t>
            </a:r>
          </a:p>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u="sng" dirty="0"/>
              <a:t>Source:</a:t>
            </a:r>
            <a:r>
              <a:rPr lang="en-GB" b="0" dirty="0"/>
              <a:t> </a:t>
            </a:r>
            <a:r>
              <a:rPr lang="en-GB" b="1" dirty="0" err="1"/>
              <a:t>Bryter</a:t>
            </a:r>
            <a:r>
              <a:rPr lang="en-GB" b="1" dirty="0"/>
              <a:t> Tables - Question #4b:</a:t>
            </a:r>
            <a:r>
              <a:rPr lang="en-GB" dirty="0"/>
              <a:t> </a:t>
            </a:r>
            <a:r>
              <a:rPr lang="en-GB" b="0" dirty="0"/>
              <a:t>Why did you wait before seeking advice?</a:t>
            </a:r>
          </a:p>
          <a:p>
            <a:pPr marL="0" marR="0" indent="0" algn="l" defTabSz="457200" rtl="0" eaLnBrk="1" fontAlgn="auto" latinLnBrk="0" hangingPunct="1">
              <a:lnSpc>
                <a:spcPct val="100000"/>
              </a:lnSpc>
              <a:spcBef>
                <a:spcPts val="0"/>
              </a:spcBef>
              <a:spcAft>
                <a:spcPts val="0"/>
              </a:spcAft>
              <a:buClrTx/>
              <a:buSzTx/>
              <a:buFontTx/>
              <a:buNone/>
              <a:tabLst/>
              <a:defRPr/>
            </a:pPr>
            <a:r>
              <a:rPr lang="en-GB" b="0" dirty="0"/>
              <a:t>Base: All respondents who sought advice after 3 or more months of symptoms.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32430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sng" dirty="0"/>
              <a:t>Source:</a:t>
            </a:r>
            <a:r>
              <a:rPr lang="en-GB" b="0" dirty="0"/>
              <a:t> </a:t>
            </a:r>
            <a:r>
              <a:rPr lang="en-GB" b="1" dirty="0" err="1"/>
              <a:t>Bryter</a:t>
            </a:r>
            <a:r>
              <a:rPr lang="en-GB" b="1" dirty="0"/>
              <a:t> Tables - Question #5:</a:t>
            </a:r>
            <a:r>
              <a:rPr lang="en-GB" dirty="0"/>
              <a:t> </a:t>
            </a:r>
            <a:r>
              <a:rPr lang="en-GB" b="0" dirty="0"/>
              <a:t>You indicated that you experienced the following symptoms PRIOR to being diagnosed as having low testosterone.</a:t>
            </a:r>
            <a:r>
              <a:rPr lang="en-GB" b="0" baseline="0" dirty="0"/>
              <a:t> </a:t>
            </a:r>
            <a:r>
              <a:rPr lang="en-GB" b="0" dirty="0"/>
              <a:t>Which ONE, if any of them, was MOST influential on your decision to seek advice from your doctor?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34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solidFill>
                  <a:schemeClr val="tx1"/>
                </a:solidFill>
              </a:rPr>
              <a:t>The Aging Males’ Symptoms scale (AMS)</a:t>
            </a:r>
            <a:r>
              <a:rPr lang="en-GB" sz="1000" b="0" baseline="30000" dirty="0">
                <a:solidFill>
                  <a:schemeClr val="tx1"/>
                </a:solidFill>
              </a:rPr>
              <a:t>1</a:t>
            </a:r>
            <a:r>
              <a:rPr lang="en-GB" sz="1000" b="0" dirty="0">
                <a:solidFill>
                  <a:schemeClr val="tx1"/>
                </a:solidFill>
              </a:rPr>
              <a:t> is another popular questionnaire to determine the presence and severity of TD symptoms</a:t>
            </a:r>
          </a:p>
          <a:p>
            <a:endParaRPr lang="en-GB" sz="1000" b="0" dirty="0">
              <a:solidFill>
                <a:schemeClr val="tx1"/>
              </a:solidFill>
            </a:endParaRPr>
          </a:p>
          <a:p>
            <a:r>
              <a:rPr lang="en-GB" sz="1000" dirty="0"/>
              <a:t>1</a:t>
            </a:r>
            <a:r>
              <a:rPr lang="en-GB" sz="1000" b="0" dirty="0">
                <a:solidFill>
                  <a:schemeClr val="tx1"/>
                </a:solidFill>
              </a:rPr>
              <a:t>. Moore C, </a:t>
            </a:r>
            <a:r>
              <a:rPr lang="en-GB" sz="1000" b="0" i="1" dirty="0">
                <a:solidFill>
                  <a:schemeClr val="tx1"/>
                </a:solidFill>
              </a:rPr>
              <a:t>et al</a:t>
            </a:r>
            <a:r>
              <a:rPr lang="en-GB" sz="1000" b="0" i="0" dirty="0">
                <a:solidFill>
                  <a:schemeClr val="tx1"/>
                </a:solidFill>
              </a:rPr>
              <a:t>. </a:t>
            </a:r>
            <a:r>
              <a:rPr lang="en-GB" sz="1000" b="0" i="1" dirty="0">
                <a:solidFill>
                  <a:schemeClr val="tx1"/>
                </a:solidFill>
              </a:rPr>
              <a:t>Eur Urol </a:t>
            </a:r>
            <a:r>
              <a:rPr lang="en-GB" sz="1000" b="0" i="0" dirty="0">
                <a:solidFill>
                  <a:schemeClr val="tx1"/>
                </a:solidFill>
              </a:rPr>
              <a:t>2004. 46(1):80-7.</a:t>
            </a:r>
            <a:endParaRPr lang="en-GB" sz="1000" b="0" dirty="0">
              <a:solidFill>
                <a:schemeClr val="tx1"/>
              </a:solidFill>
            </a:endParaRPr>
          </a:p>
          <a:p>
            <a:endParaRPr lang="en-GB" sz="1000" b="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57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solidFill>
                  <a:schemeClr val="tx1"/>
                </a:solidFill>
              </a:rPr>
              <a:t>The Aging Males’ Symptoms scale (AMS)</a:t>
            </a:r>
            <a:r>
              <a:rPr lang="en-GB" sz="1000" b="0" baseline="30000" dirty="0">
                <a:solidFill>
                  <a:schemeClr val="tx1"/>
                </a:solidFill>
              </a:rPr>
              <a:t>1</a:t>
            </a:r>
            <a:r>
              <a:rPr lang="en-GB" sz="1000" b="0" dirty="0">
                <a:solidFill>
                  <a:schemeClr val="tx1"/>
                </a:solidFill>
              </a:rPr>
              <a:t> is another popular questionnaire to determine the presence and severity of TD symptoms</a:t>
            </a:r>
          </a:p>
          <a:p>
            <a:endParaRPr lang="en-GB" sz="1000" b="0" dirty="0">
              <a:solidFill>
                <a:schemeClr val="tx1"/>
              </a:solidFill>
            </a:endParaRPr>
          </a:p>
          <a:p>
            <a:endParaRPr lang="en-GB" sz="1000" b="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43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617261842"/>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08916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94599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675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47930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15/03/2021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93083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03544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754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04802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09444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03309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5492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15/03/2021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68504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15/03/2021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13624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pctag.uk/testosterone-calculato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nlinelibrary.wiley.com/doi/full/10.1111/andr.12506"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bssm.org.uk/wp-content/uploads/2018/09/guidelines-on-adult-testosterone-deficiency-with-statements-for-uk-practic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nlinelibrary.wiley.com/doi/full/10.1111/andr.12506"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2FE96A58-3D82-45BE-BF7E-08EA922E5240}"/>
              </a:ext>
            </a:extLst>
          </p:cNvPr>
          <p:cNvSpPr>
            <a:spLocks noGrp="1"/>
          </p:cNvSpPr>
          <p:nvPr>
            <p:ph type="ctrTitle"/>
          </p:nvPr>
        </p:nvSpPr>
        <p:spPr>
          <a:xfrm>
            <a:off x="268620" y="539496"/>
            <a:ext cx="10474037" cy="1960050"/>
          </a:xfrm>
        </p:spPr>
        <p:txBody>
          <a:bodyPr>
            <a:normAutofit/>
          </a:bodyPr>
          <a:lstStyle/>
          <a:p>
            <a:r>
              <a:rPr lang="en-GB" sz="4300" dirty="0"/>
              <a:t>Diagnosis of </a:t>
            </a:r>
            <a:br>
              <a:rPr lang="en-GB" sz="4300" dirty="0"/>
            </a:br>
            <a:r>
              <a:rPr lang="en-GB" sz="4300" dirty="0"/>
              <a:t>Testosterone Deficiency (TD)</a:t>
            </a:r>
          </a:p>
        </p:txBody>
      </p:sp>
      <p:sp>
        <p:nvSpPr>
          <p:cNvPr id="4" name="Subtitle 2">
            <a:extLst>
              <a:ext uri="{FF2B5EF4-FFF2-40B4-BE49-F238E27FC236}">
                <a16:creationId xmlns:a16="http://schemas.microsoft.com/office/drawing/2014/main" id="{903964AB-E590-4060-85D7-15E875BCF468}"/>
              </a:ext>
            </a:extLst>
          </p:cNvPr>
          <p:cNvSpPr>
            <a:spLocks noGrp="1"/>
          </p:cNvSpPr>
          <p:nvPr>
            <p:ph type="subTitle" idx="1"/>
          </p:nvPr>
        </p:nvSpPr>
        <p:spPr>
          <a:xfrm>
            <a:off x="373063" y="2668588"/>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8182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34274" y="3183990"/>
            <a:ext cx="7209209" cy="164446"/>
          </a:xfrm>
          <a:prstGeom prst="rect">
            <a:avLst/>
          </a:prstGeom>
          <a:solidFill>
            <a:srgbClr val="00A8E1">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 name="Rectangle 13"/>
          <p:cNvSpPr/>
          <p:nvPr/>
        </p:nvSpPr>
        <p:spPr>
          <a:xfrm>
            <a:off x="2334274" y="3628738"/>
            <a:ext cx="7209209" cy="164446"/>
          </a:xfrm>
          <a:prstGeom prst="rect">
            <a:avLst/>
          </a:prstGeom>
          <a:solidFill>
            <a:srgbClr val="00A8E1">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5" name="Rectangle 14"/>
          <p:cNvSpPr/>
          <p:nvPr/>
        </p:nvSpPr>
        <p:spPr>
          <a:xfrm>
            <a:off x="2334274" y="4073486"/>
            <a:ext cx="7209209" cy="164446"/>
          </a:xfrm>
          <a:prstGeom prst="rect">
            <a:avLst/>
          </a:prstGeom>
          <a:solidFill>
            <a:srgbClr val="00A8E1">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6" name="Rectangle 15"/>
          <p:cNvSpPr/>
          <p:nvPr/>
        </p:nvSpPr>
        <p:spPr>
          <a:xfrm>
            <a:off x="2334274" y="4509098"/>
            <a:ext cx="7209209" cy="164446"/>
          </a:xfrm>
          <a:prstGeom prst="rect">
            <a:avLst/>
          </a:prstGeom>
          <a:solidFill>
            <a:srgbClr val="00A8E1">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7" name="Rectangle 16"/>
          <p:cNvSpPr/>
          <p:nvPr/>
        </p:nvSpPr>
        <p:spPr>
          <a:xfrm>
            <a:off x="2334274" y="4944710"/>
            <a:ext cx="7209209" cy="164446"/>
          </a:xfrm>
          <a:prstGeom prst="rect">
            <a:avLst/>
          </a:prstGeom>
          <a:solidFill>
            <a:srgbClr val="00A8E1">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 name="Rectangle 4"/>
          <p:cNvSpPr/>
          <p:nvPr/>
        </p:nvSpPr>
        <p:spPr>
          <a:xfrm>
            <a:off x="2334274" y="2958503"/>
            <a:ext cx="7209209" cy="164446"/>
          </a:xfrm>
          <a:prstGeom prst="rect">
            <a:avLst/>
          </a:prstGeom>
          <a:solidFill>
            <a:srgbClr val="00A8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Title 1"/>
          <p:cNvSpPr>
            <a:spLocks noGrp="1"/>
          </p:cNvSpPr>
          <p:nvPr>
            <p:ph type="title"/>
          </p:nvPr>
        </p:nvSpPr>
        <p:spPr>
          <a:xfrm>
            <a:off x="210312" y="221496"/>
            <a:ext cx="11201400" cy="834047"/>
          </a:xfrm>
        </p:spPr>
        <p:txBody>
          <a:bodyPr>
            <a:noAutofit/>
          </a:bodyPr>
          <a:lstStyle/>
          <a:p>
            <a:pPr algn="ctr"/>
            <a:r>
              <a:rPr lang="en-US" sz="3600" dirty="0">
                <a:solidFill>
                  <a:srgbClr val="000000"/>
                </a:solidFill>
              </a:rPr>
              <a:t>Establishing presence of signs &amp; symptoms of TD - ADAM Questionnaire</a:t>
            </a:r>
            <a:r>
              <a:rPr lang="en-US" sz="3600" baseline="30000" dirty="0">
                <a:solidFill>
                  <a:srgbClr val="000000"/>
                </a:solidFill>
              </a:rPr>
              <a:t>1</a:t>
            </a:r>
            <a:endParaRPr lang="en-US" sz="3600" dirty="0">
              <a:solidFill>
                <a:srgbClr val="000000"/>
              </a:solidFill>
            </a:endParaRPr>
          </a:p>
        </p:txBody>
      </p:sp>
      <p:sp>
        <p:nvSpPr>
          <p:cNvPr id="7" name="Rectangle 6"/>
          <p:cNvSpPr/>
          <p:nvPr/>
        </p:nvSpPr>
        <p:spPr>
          <a:xfrm>
            <a:off x="1534915" y="5923078"/>
            <a:ext cx="4572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Light"/>
                <a:ea typeface="+mn-ea"/>
                <a:cs typeface="+mn-cs"/>
              </a:rPr>
              <a:t>1. Morley JE </a:t>
            </a:r>
            <a:r>
              <a:rPr kumimoji="0" lang="en-GB" sz="1000" b="1" i="1" u="none" strike="noStrike" kern="0" cap="none" spc="0" normalizeH="0" baseline="0" noProof="0" dirty="0">
                <a:ln>
                  <a:noFill/>
                </a:ln>
                <a:solidFill>
                  <a:srgbClr val="000000"/>
                </a:solidFill>
                <a:effectLst/>
                <a:uLnTx/>
                <a:uFillTx/>
                <a:latin typeface="Poppins Light"/>
                <a:ea typeface="+mn-ea"/>
                <a:cs typeface="+mn-cs"/>
              </a:rPr>
              <a:t>et al</a:t>
            </a:r>
            <a:r>
              <a:rPr kumimoji="0" lang="en-GB" sz="1000" b="1" i="0" u="none" strike="noStrike" kern="0" cap="none" spc="0" normalizeH="0" baseline="0" noProof="0" dirty="0">
                <a:ln>
                  <a:noFill/>
                </a:ln>
                <a:solidFill>
                  <a:srgbClr val="000000"/>
                </a:solidFill>
                <a:effectLst/>
                <a:uLnTx/>
                <a:uFillTx/>
                <a:latin typeface="Poppins Light"/>
                <a:ea typeface="+mn-ea"/>
                <a:cs typeface="+mn-cs"/>
              </a:rPr>
              <a:t>. </a:t>
            </a:r>
            <a:r>
              <a:rPr kumimoji="0" lang="en-GB" sz="1000" b="1" i="1" u="none" strike="noStrike" kern="0" cap="none" spc="0" normalizeH="0" baseline="0" noProof="0" dirty="0">
                <a:ln>
                  <a:noFill/>
                </a:ln>
                <a:solidFill>
                  <a:srgbClr val="000000"/>
                </a:solidFill>
                <a:effectLst/>
                <a:uLnTx/>
                <a:uFillTx/>
                <a:latin typeface="Poppins Light"/>
                <a:ea typeface="+mn-ea"/>
                <a:cs typeface="+mn-cs"/>
              </a:rPr>
              <a:t>Metabolism</a:t>
            </a:r>
            <a:r>
              <a:rPr kumimoji="0" lang="en-GB" sz="1000" b="1" i="0" u="none" strike="noStrike" kern="0" cap="none" spc="0" normalizeH="0" baseline="0" noProof="0" dirty="0">
                <a:ln>
                  <a:noFill/>
                </a:ln>
                <a:solidFill>
                  <a:srgbClr val="000000"/>
                </a:solidFill>
                <a:effectLst/>
                <a:uLnTx/>
                <a:uFillTx/>
                <a:latin typeface="Poppins Light"/>
                <a:ea typeface="+mn-ea"/>
                <a:cs typeface="+mn-cs"/>
              </a:rPr>
              <a:t> 2000; 49:1239–1242. </a:t>
            </a:r>
            <a:endParaRPr kumimoji="0" lang="en-US" sz="24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 name="Rectangle 3"/>
          <p:cNvSpPr/>
          <p:nvPr/>
        </p:nvSpPr>
        <p:spPr>
          <a:xfrm>
            <a:off x="507492" y="1468608"/>
            <a:ext cx="1060704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Poppins Light"/>
                <a:ea typeface="+mn-ea"/>
                <a:cs typeface="+mn-cs"/>
              </a:rPr>
              <a:t>Validated clinical screening tool to identify males &gt;40 years who may have TD. Positive result defined as respondent answering “yes” to questions 1 or 7 or any 3 other questions</a:t>
            </a:r>
          </a:p>
        </p:txBody>
      </p:sp>
      <p:sp>
        <p:nvSpPr>
          <p:cNvPr id="9" name="Rectangle 8"/>
          <p:cNvSpPr/>
          <p:nvPr/>
        </p:nvSpPr>
        <p:spPr>
          <a:xfrm>
            <a:off x="2334274" y="3403251"/>
            <a:ext cx="7209209" cy="164446"/>
          </a:xfrm>
          <a:prstGeom prst="rect">
            <a:avLst/>
          </a:prstGeom>
          <a:solidFill>
            <a:srgbClr val="00A8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0" name="Rectangle 9"/>
          <p:cNvSpPr/>
          <p:nvPr/>
        </p:nvSpPr>
        <p:spPr>
          <a:xfrm>
            <a:off x="2334274" y="3847999"/>
            <a:ext cx="7209209" cy="164446"/>
          </a:xfrm>
          <a:prstGeom prst="rect">
            <a:avLst/>
          </a:prstGeom>
          <a:solidFill>
            <a:srgbClr val="00A8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1" name="Rectangle 10"/>
          <p:cNvSpPr/>
          <p:nvPr/>
        </p:nvSpPr>
        <p:spPr>
          <a:xfrm>
            <a:off x="2334274" y="4283611"/>
            <a:ext cx="7209209" cy="164446"/>
          </a:xfrm>
          <a:prstGeom prst="rect">
            <a:avLst/>
          </a:prstGeom>
          <a:solidFill>
            <a:srgbClr val="00A8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2" name="Rectangle 11"/>
          <p:cNvSpPr/>
          <p:nvPr/>
        </p:nvSpPr>
        <p:spPr>
          <a:xfrm>
            <a:off x="2334274" y="4719223"/>
            <a:ext cx="7209209" cy="164446"/>
          </a:xfrm>
          <a:prstGeom prst="rect">
            <a:avLst/>
          </a:prstGeom>
          <a:solidFill>
            <a:srgbClr val="00A8E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pic>
        <p:nvPicPr>
          <p:cNvPr id="6" name="Picture 5"/>
          <p:cNvPicPr>
            <a:picLocks noChangeAspect="1"/>
          </p:cNvPicPr>
          <p:nvPr/>
        </p:nvPicPr>
        <p:blipFill>
          <a:blip r:embed="rId3"/>
          <a:stretch>
            <a:fillRect/>
          </a:stretch>
        </p:blipFill>
        <p:spPr>
          <a:xfrm>
            <a:off x="1428308" y="2139484"/>
            <a:ext cx="9021140" cy="2958018"/>
          </a:xfrm>
          <a:prstGeom prst="rect">
            <a:avLst/>
          </a:prstGeom>
        </p:spPr>
      </p:pic>
      <p:sp>
        <p:nvSpPr>
          <p:cNvPr id="21" name="Rectangle 20">
            <a:extLst>
              <a:ext uri="{FF2B5EF4-FFF2-40B4-BE49-F238E27FC236}">
                <a16:creationId xmlns:a16="http://schemas.microsoft.com/office/drawing/2014/main" id="{275B1ED2-D0E9-479A-835F-F83B7DFD4461}"/>
              </a:ext>
            </a:extLst>
          </p:cNvPr>
          <p:cNvSpPr/>
          <p:nvPr/>
        </p:nvSpPr>
        <p:spPr>
          <a:xfrm>
            <a:off x="1534915" y="5665203"/>
            <a:ext cx="4572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Light"/>
                <a:ea typeface="+mn-ea"/>
                <a:cs typeface="+mn-cs"/>
              </a:rPr>
              <a:t>ADAM – Androgen Deficiency in the Ageing Male </a:t>
            </a:r>
            <a:endParaRPr kumimoji="0" lang="en-US" sz="2400" b="1"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80939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221496"/>
            <a:ext cx="11018520" cy="834047"/>
          </a:xfrm>
        </p:spPr>
        <p:txBody>
          <a:bodyPr>
            <a:noAutofit/>
          </a:bodyPr>
          <a:lstStyle/>
          <a:p>
            <a:pPr algn="ctr"/>
            <a:r>
              <a:rPr lang="en-US" sz="3600" dirty="0">
                <a:solidFill>
                  <a:srgbClr val="000000"/>
                </a:solidFill>
              </a:rPr>
              <a:t>Establishing presence of signs &amp; symptoms of TD - AMS Score</a:t>
            </a:r>
            <a:r>
              <a:rPr lang="en-US" sz="3600" baseline="30000" dirty="0">
                <a:solidFill>
                  <a:srgbClr val="000000"/>
                </a:solidFill>
              </a:rPr>
              <a:t>1</a:t>
            </a:r>
            <a:endParaRPr lang="en-US" sz="3600" dirty="0">
              <a:solidFill>
                <a:srgbClr val="000000"/>
              </a:solidFill>
            </a:endParaRPr>
          </a:p>
        </p:txBody>
      </p:sp>
      <p:sp>
        <p:nvSpPr>
          <p:cNvPr id="7" name="Rectangle 6"/>
          <p:cNvSpPr/>
          <p:nvPr/>
        </p:nvSpPr>
        <p:spPr>
          <a:xfrm>
            <a:off x="8579689" y="6033304"/>
            <a:ext cx="284442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1. Moore C, </a:t>
            </a:r>
            <a:r>
              <a:rPr kumimoji="0" lang="en-GB" sz="1000" b="1" i="1"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et al</a:t>
            </a: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a:t>
            </a:r>
            <a:r>
              <a:rPr kumimoji="0" lang="en-GB" sz="1000" b="1" i="1"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Eur </a:t>
            </a:r>
            <a:r>
              <a:rPr kumimoji="0" lang="en-GB" sz="1000" b="1" i="1"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Urol</a:t>
            </a:r>
            <a:r>
              <a:rPr kumimoji="0" lang="en-GB" sz="1000" b="1" i="1"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a:t>
            </a: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2004. 46(1):80-7</a:t>
            </a:r>
            <a:r>
              <a:rPr kumimoji="0" lang="en-GB" sz="1000" b="1"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 </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75B1ED2-D0E9-479A-835F-F83B7DFD4461}"/>
              </a:ext>
            </a:extLst>
          </p:cNvPr>
          <p:cNvSpPr/>
          <p:nvPr/>
        </p:nvSpPr>
        <p:spPr>
          <a:xfrm>
            <a:off x="8579689" y="5729097"/>
            <a:ext cx="248908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Light"/>
                <a:ea typeface="+mn-ea"/>
                <a:cs typeface="+mn-cs"/>
              </a:rPr>
              <a:t>AMS – Ageing Male Symptoms </a:t>
            </a:r>
            <a:endParaRPr kumimoji="0" lang="en-US" sz="2400" b="1" i="0" u="none" strike="noStrike" kern="1200" cap="none" spc="0" normalizeH="0" baseline="0" noProof="0" dirty="0">
              <a:ln>
                <a:noFill/>
              </a:ln>
              <a:solidFill>
                <a:srgbClr val="000000"/>
              </a:solidFill>
              <a:effectLst/>
              <a:uLnTx/>
              <a:uFillTx/>
              <a:latin typeface="Poppins Light"/>
              <a:ea typeface="+mn-ea"/>
              <a:cs typeface="+mn-cs"/>
            </a:endParaRPr>
          </a:p>
        </p:txBody>
      </p:sp>
      <p:pic>
        <p:nvPicPr>
          <p:cNvPr id="22" name="Picture 21">
            <a:extLst>
              <a:ext uri="{FF2B5EF4-FFF2-40B4-BE49-F238E27FC236}">
                <a16:creationId xmlns:a16="http://schemas.microsoft.com/office/drawing/2014/main" id="{1D5F393A-F5E6-41FC-A42B-B944C8C4C28D}"/>
              </a:ext>
            </a:extLst>
          </p:cNvPr>
          <p:cNvPicPr>
            <a:picLocks noChangeAspect="1"/>
          </p:cNvPicPr>
          <p:nvPr/>
        </p:nvPicPr>
        <p:blipFill>
          <a:blip r:embed="rId3"/>
          <a:stretch>
            <a:fillRect/>
          </a:stretch>
        </p:blipFill>
        <p:spPr>
          <a:xfrm>
            <a:off x="1527048" y="1206049"/>
            <a:ext cx="4274991" cy="4941433"/>
          </a:xfrm>
          <a:prstGeom prst="rect">
            <a:avLst/>
          </a:prstGeom>
        </p:spPr>
      </p:pic>
      <p:pic>
        <p:nvPicPr>
          <p:cNvPr id="23" name="Picture 22">
            <a:extLst>
              <a:ext uri="{FF2B5EF4-FFF2-40B4-BE49-F238E27FC236}">
                <a16:creationId xmlns:a16="http://schemas.microsoft.com/office/drawing/2014/main" id="{0BA9C13F-F5D3-44F4-92E7-16A06FC2A548}"/>
              </a:ext>
            </a:extLst>
          </p:cNvPr>
          <p:cNvPicPr>
            <a:picLocks noChangeAspect="1"/>
          </p:cNvPicPr>
          <p:nvPr/>
        </p:nvPicPr>
        <p:blipFill>
          <a:blip r:embed="rId4"/>
          <a:stretch>
            <a:fillRect/>
          </a:stretch>
        </p:blipFill>
        <p:spPr>
          <a:xfrm>
            <a:off x="6389963" y="2245603"/>
            <a:ext cx="3611938" cy="2293434"/>
          </a:xfrm>
          <a:prstGeom prst="rect">
            <a:avLst/>
          </a:prstGeom>
        </p:spPr>
      </p:pic>
    </p:spTree>
    <p:extLst>
      <p:ext uri="{BB962C8B-B14F-4D97-AF65-F5344CB8AC3E}">
        <p14:creationId xmlns:p14="http://schemas.microsoft.com/office/powerpoint/2010/main" val="363232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517F-CC63-48BA-92A6-00C571840345}"/>
              </a:ext>
            </a:extLst>
          </p:cNvPr>
          <p:cNvSpPr>
            <a:spLocks noGrp="1"/>
          </p:cNvSpPr>
          <p:nvPr>
            <p:ph type="title"/>
          </p:nvPr>
        </p:nvSpPr>
        <p:spPr>
          <a:xfrm>
            <a:off x="587128" y="194796"/>
            <a:ext cx="10635342" cy="1325563"/>
          </a:xfrm>
        </p:spPr>
        <p:txBody>
          <a:bodyPr>
            <a:normAutofit/>
          </a:bodyPr>
          <a:lstStyle/>
          <a:p>
            <a:r>
              <a:rPr lang="en-GB" sz="3200" b="1" dirty="0">
                <a:solidFill>
                  <a:schemeClr val="accent5"/>
                </a:solidFill>
              </a:rPr>
              <a:t>Physical Examination </a:t>
            </a:r>
          </a:p>
        </p:txBody>
      </p:sp>
      <p:sp>
        <p:nvSpPr>
          <p:cNvPr id="3" name="Content Placeholder 2">
            <a:extLst>
              <a:ext uri="{FF2B5EF4-FFF2-40B4-BE49-F238E27FC236}">
                <a16:creationId xmlns:a16="http://schemas.microsoft.com/office/drawing/2014/main" id="{5869DC3A-60C0-4203-8C37-33E86C9446B1}"/>
              </a:ext>
            </a:extLst>
          </p:cNvPr>
          <p:cNvSpPr>
            <a:spLocks noGrp="1"/>
          </p:cNvSpPr>
          <p:nvPr>
            <p:ph idx="1"/>
          </p:nvPr>
        </p:nvSpPr>
        <p:spPr>
          <a:xfrm>
            <a:off x="587128" y="1433885"/>
            <a:ext cx="8084883" cy="3990230"/>
          </a:xfrm>
        </p:spPr>
        <p:txBody>
          <a:bodyPr>
            <a:normAutofit fontScale="92500" lnSpcReduction="10000"/>
          </a:bodyPr>
          <a:lstStyle/>
          <a:p>
            <a:r>
              <a:rPr lang="en-GB" sz="2000" dirty="0">
                <a:solidFill>
                  <a:schemeClr val="accent5"/>
                </a:solidFill>
              </a:rPr>
              <a:t>On physical examination, features suggestive of TD include:</a:t>
            </a:r>
          </a:p>
          <a:p>
            <a:pPr marL="0" indent="0">
              <a:buNone/>
            </a:pPr>
            <a:endParaRPr lang="en-GB" sz="2000" dirty="0">
              <a:solidFill>
                <a:schemeClr val="accent5"/>
              </a:solidFill>
            </a:endParaRPr>
          </a:p>
          <a:p>
            <a:pPr lvl="1"/>
            <a:r>
              <a:rPr lang="en-GB" sz="1800" dirty="0">
                <a:solidFill>
                  <a:schemeClr val="accent5"/>
                </a:solidFill>
              </a:rPr>
              <a:t>Decreased body hair </a:t>
            </a:r>
          </a:p>
          <a:p>
            <a:pPr lvl="1"/>
            <a:endParaRPr lang="en-GB" sz="1800" dirty="0">
              <a:solidFill>
                <a:schemeClr val="accent5"/>
              </a:solidFill>
            </a:endParaRPr>
          </a:p>
          <a:p>
            <a:pPr lvl="1"/>
            <a:r>
              <a:rPr lang="en-GB" sz="1800" dirty="0">
                <a:solidFill>
                  <a:schemeClr val="accent5"/>
                </a:solidFill>
              </a:rPr>
              <a:t>Decreased testicular size</a:t>
            </a:r>
          </a:p>
          <a:p>
            <a:pPr lvl="1"/>
            <a:endParaRPr lang="en-GB" sz="1800" dirty="0">
              <a:solidFill>
                <a:schemeClr val="accent5"/>
              </a:solidFill>
            </a:endParaRPr>
          </a:p>
          <a:p>
            <a:pPr lvl="1"/>
            <a:r>
              <a:rPr lang="en-GB" sz="1800" dirty="0">
                <a:solidFill>
                  <a:schemeClr val="accent5"/>
                </a:solidFill>
              </a:rPr>
              <a:t>Gynaecomastia</a:t>
            </a:r>
          </a:p>
          <a:p>
            <a:pPr lvl="1"/>
            <a:endParaRPr lang="en-GB" sz="1800" dirty="0">
              <a:solidFill>
                <a:schemeClr val="accent5"/>
              </a:solidFill>
            </a:endParaRPr>
          </a:p>
          <a:p>
            <a:pPr lvl="1"/>
            <a:r>
              <a:rPr lang="en-GB" sz="1800" dirty="0">
                <a:solidFill>
                  <a:schemeClr val="accent5"/>
                </a:solidFill>
              </a:rPr>
              <a:t>Fine wrinkling of the skin, especially around the mouth, can be apparent.</a:t>
            </a:r>
          </a:p>
          <a:p>
            <a:pPr lvl="1"/>
            <a:endParaRPr lang="en-GB" sz="1800" dirty="0">
              <a:solidFill>
                <a:schemeClr val="accent5"/>
              </a:solidFill>
            </a:endParaRPr>
          </a:p>
          <a:p>
            <a:pPr lvl="1"/>
            <a:r>
              <a:rPr lang="en-GB" sz="1800" dirty="0">
                <a:solidFill>
                  <a:schemeClr val="accent5"/>
                </a:solidFill>
              </a:rPr>
              <a:t>BMI</a:t>
            </a:r>
          </a:p>
          <a:p>
            <a:pPr lvl="1"/>
            <a:endParaRPr lang="en-GB" sz="1800" dirty="0">
              <a:solidFill>
                <a:schemeClr val="accent5"/>
              </a:solidFill>
            </a:endParaRPr>
          </a:p>
          <a:p>
            <a:pPr lvl="1"/>
            <a:r>
              <a:rPr lang="en-GB" sz="1800" dirty="0">
                <a:solidFill>
                  <a:schemeClr val="accent5"/>
                </a:solidFill>
              </a:rPr>
              <a:t>Waist circumference &gt;94cm</a:t>
            </a:r>
          </a:p>
          <a:p>
            <a:pPr marL="0" indent="0">
              <a:buNone/>
            </a:pPr>
            <a:endParaRPr lang="en-GB" sz="2000" dirty="0"/>
          </a:p>
        </p:txBody>
      </p:sp>
      <p:pic>
        <p:nvPicPr>
          <p:cNvPr id="4" name="Tijdelijke aanduiding voor inhoud 6">
            <a:extLst>
              <a:ext uri="{FF2B5EF4-FFF2-40B4-BE49-F238E27FC236}">
                <a16:creationId xmlns:a16="http://schemas.microsoft.com/office/drawing/2014/main" id="{ED340194-7A33-49E5-952D-48DB62C57D71}"/>
              </a:ext>
            </a:extLst>
          </p:cNvPr>
          <p:cNvPicPr>
            <a:picLocks noGrp="1" noChangeAspect="1"/>
          </p:cNvPicPr>
          <p:nvPr/>
        </p:nvPicPr>
        <p:blipFill rotWithShape="1">
          <a:blip r:embed="rId2" cstate="print">
            <a:extLst>
              <a:ext uri="{28A0092B-C50C-407E-A947-70E740481C1C}">
                <a14:useLocalDpi xmlns:a14="http://schemas.microsoft.com/office/drawing/2010/main" val="0"/>
              </a:ext>
            </a:extLst>
          </a:blip>
          <a:srcRect l="18450" t="21556" r="21475"/>
          <a:stretch/>
        </p:blipFill>
        <p:spPr>
          <a:xfrm>
            <a:off x="9056184" y="365125"/>
            <a:ext cx="2273862" cy="3956632"/>
          </a:xfrm>
          <a:prstGeom prst="rect">
            <a:avLst/>
          </a:prstGeom>
        </p:spPr>
      </p:pic>
      <p:pic>
        <p:nvPicPr>
          <p:cNvPr id="5" name="Picture 4" descr="2dikkertjes">
            <a:extLst>
              <a:ext uri="{FF2B5EF4-FFF2-40B4-BE49-F238E27FC236}">
                <a16:creationId xmlns:a16="http://schemas.microsoft.com/office/drawing/2014/main" id="{E2412E45-21E7-4550-8F90-069C5EB5B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56184" y="4404550"/>
            <a:ext cx="2273863" cy="1731093"/>
          </a:xfrm>
          <a:prstGeom prst="rect">
            <a:avLst/>
          </a:prstGeom>
        </p:spPr>
      </p:pic>
    </p:spTree>
    <p:extLst>
      <p:ext uri="{BB962C8B-B14F-4D97-AF65-F5344CB8AC3E}">
        <p14:creationId xmlns:p14="http://schemas.microsoft.com/office/powerpoint/2010/main" val="200698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4DF593D2-E695-4FB9-AF03-C6C717591C7F}"/>
              </a:ext>
            </a:extLst>
          </p:cNvPr>
          <p:cNvSpPr>
            <a:spLocks noGrp="1" noChangeArrowheads="1"/>
          </p:cNvSpPr>
          <p:nvPr>
            <p:ph type="title"/>
          </p:nvPr>
        </p:nvSpPr>
        <p:spPr>
          <a:xfrm>
            <a:off x="497485" y="402969"/>
            <a:ext cx="10652454" cy="620754"/>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Measurements of Testosterone </a:t>
            </a:r>
            <a:endParaRPr lang="nl-NL" altLang="en-US" sz="3200" b="1" dirty="0">
              <a:solidFill>
                <a:schemeClr val="accent5"/>
              </a:solidFill>
            </a:endParaRPr>
          </a:p>
        </p:txBody>
      </p:sp>
      <p:sp>
        <p:nvSpPr>
          <p:cNvPr id="9221" name="Rectangle 5">
            <a:extLst>
              <a:ext uri="{FF2B5EF4-FFF2-40B4-BE49-F238E27FC236}">
                <a16:creationId xmlns:a16="http://schemas.microsoft.com/office/drawing/2014/main" id="{326E42B9-EB96-4117-9541-1C152B2C53EC}"/>
              </a:ext>
            </a:extLst>
          </p:cNvPr>
          <p:cNvSpPr>
            <a:spLocks noGrp="1" noChangeArrowheads="1"/>
          </p:cNvSpPr>
          <p:nvPr>
            <p:ph type="body" idx="1"/>
          </p:nvPr>
        </p:nvSpPr>
        <p:spPr>
          <a:xfrm>
            <a:off x="617050" y="1716100"/>
            <a:ext cx="10617529" cy="3141025"/>
          </a:xfrm>
          <a:noFill/>
          <a:ln/>
        </p:spPr>
        <p:txBody>
          <a:bodyPr>
            <a:normAutofit fontScale="92500" lnSpcReduction="10000"/>
          </a:bodyPr>
          <a:lstStyle/>
          <a:p>
            <a:pPr lvl="1">
              <a:lnSpc>
                <a:spcPct val="130000"/>
              </a:lnSpc>
              <a:buFontTx/>
              <a:buChar char="•"/>
            </a:pPr>
            <a:r>
              <a:rPr lang="en-US" altLang="en-US" dirty="0">
                <a:solidFill>
                  <a:schemeClr val="accent5"/>
                </a:solidFill>
              </a:rPr>
              <a:t>Total Testosterone (TT)</a:t>
            </a:r>
          </a:p>
          <a:p>
            <a:pPr lvl="2">
              <a:lnSpc>
                <a:spcPct val="130000"/>
              </a:lnSpc>
              <a:buFont typeface="Verdana" panose="020B0604030504040204" pitchFamily="34" charset="0"/>
              <a:buChar char="–"/>
            </a:pPr>
            <a:r>
              <a:rPr lang="en-GB" altLang="en-US" dirty="0">
                <a:solidFill>
                  <a:schemeClr val="accent5"/>
                </a:solidFill>
              </a:rPr>
              <a:t>Serum T = free T + protein bound T</a:t>
            </a:r>
          </a:p>
          <a:p>
            <a:pPr lvl="1">
              <a:lnSpc>
                <a:spcPct val="130000"/>
              </a:lnSpc>
              <a:buFontTx/>
              <a:buChar char="•"/>
            </a:pPr>
            <a:r>
              <a:rPr lang="en-US" altLang="en-US" dirty="0">
                <a:solidFill>
                  <a:schemeClr val="accent5"/>
                </a:solidFill>
              </a:rPr>
              <a:t>Free Testosterone (FT) </a:t>
            </a:r>
          </a:p>
          <a:p>
            <a:pPr lvl="2">
              <a:lnSpc>
                <a:spcPct val="130000"/>
              </a:lnSpc>
              <a:buFont typeface="Verdana" panose="020B0604030504040204" pitchFamily="34" charset="0"/>
              <a:buChar char="–"/>
            </a:pPr>
            <a:r>
              <a:rPr lang="en-GB" altLang="en-US" dirty="0">
                <a:solidFill>
                  <a:schemeClr val="accent5"/>
                </a:solidFill>
              </a:rPr>
              <a:t>Free T = non protein bound T</a:t>
            </a:r>
          </a:p>
          <a:p>
            <a:pPr lvl="2">
              <a:lnSpc>
                <a:spcPct val="130000"/>
              </a:lnSpc>
              <a:buFont typeface="Verdana" panose="020B0604030504040204" pitchFamily="34" charset="0"/>
              <a:buChar char="–"/>
            </a:pPr>
            <a:r>
              <a:rPr lang="en-GB" altLang="en-US" dirty="0">
                <a:solidFill>
                  <a:schemeClr val="accent5"/>
                </a:solidFill>
              </a:rPr>
              <a:t>Free T can be calculated from TT, SHBG, albumin</a:t>
            </a:r>
          </a:p>
          <a:p>
            <a:pPr marL="685800" marR="0" lvl="1" indent="-228600" algn="l" defTabSz="914400" rtl="0" eaLnBrk="1" fontAlgn="auto" latinLnBrk="0" hangingPunct="1">
              <a:lnSpc>
                <a:spcPct val="130000"/>
              </a:lnSpc>
              <a:spcBef>
                <a:spcPts val="500"/>
              </a:spcBef>
              <a:spcAft>
                <a:spcPts val="0"/>
              </a:spcAft>
              <a:buClr>
                <a:srgbClr val="006EAB"/>
              </a:buClr>
              <a:buSzTx/>
              <a:buFontTx/>
              <a:buChar char="•"/>
              <a:tabLst/>
              <a:defRPr/>
            </a:pPr>
            <a:r>
              <a:rPr lang="en-US" altLang="en-US" dirty="0">
                <a:solidFill>
                  <a:schemeClr val="accent5"/>
                </a:solidFill>
                <a:latin typeface="Poppins Light"/>
              </a:rPr>
              <a:t>Bioavailable</a:t>
            </a:r>
            <a:r>
              <a:rPr kumimoji="0" lang="en-US" altLang="en-US" sz="2000" b="0" i="0" u="none" strike="noStrike" kern="1200" cap="none" spc="0" normalizeH="0" baseline="0" noProof="0" dirty="0">
                <a:ln>
                  <a:noFill/>
                </a:ln>
                <a:solidFill>
                  <a:schemeClr val="accent5"/>
                </a:solidFill>
                <a:effectLst/>
                <a:uLnTx/>
                <a:uFillTx/>
                <a:latin typeface="Poppins Light"/>
                <a:ea typeface="+mn-ea"/>
                <a:cs typeface="+mn-cs"/>
              </a:rPr>
              <a:t> Testosterone (Bio T) </a:t>
            </a:r>
          </a:p>
          <a:p>
            <a:pPr marL="1143000" marR="0" lvl="2" indent="-228600" algn="l" defTabSz="914400" rtl="0" eaLnBrk="1" fontAlgn="auto" latinLnBrk="0" hangingPunct="1">
              <a:lnSpc>
                <a:spcPct val="130000"/>
              </a:lnSpc>
              <a:spcBef>
                <a:spcPts val="500"/>
              </a:spcBef>
              <a:spcAft>
                <a:spcPts val="0"/>
              </a:spcAft>
              <a:buClr>
                <a:srgbClr val="006EAB"/>
              </a:buClr>
              <a:buSzTx/>
              <a:buFont typeface="Verdana" panose="020B0604030504040204" pitchFamily="34" charset="0"/>
              <a:buChar char="–"/>
              <a:tabLst/>
              <a:defRPr/>
            </a:pPr>
            <a:r>
              <a:rPr kumimoji="0" lang="en-GB" altLang="en-US" sz="1800" b="0" i="0" u="none" strike="noStrike" kern="1200" cap="none" spc="0" normalizeH="0" baseline="0" noProof="0" dirty="0">
                <a:ln>
                  <a:noFill/>
                </a:ln>
                <a:solidFill>
                  <a:schemeClr val="accent5"/>
                </a:solidFill>
                <a:effectLst/>
                <a:uLnTx/>
                <a:uFillTx/>
                <a:latin typeface="Poppins Light"/>
                <a:ea typeface="+mn-ea"/>
                <a:cs typeface="+mn-cs"/>
              </a:rPr>
              <a:t>Less </a:t>
            </a:r>
            <a:r>
              <a:rPr lang="en-GB" altLang="en-US" dirty="0">
                <a:solidFill>
                  <a:schemeClr val="accent5"/>
                </a:solidFill>
                <a:latin typeface="Poppins Light"/>
              </a:rPr>
              <a:t>frequently used to diagnose TD</a:t>
            </a:r>
          </a:p>
          <a:p>
            <a:pPr marL="1143000" marR="0" lvl="2" indent="-228600" algn="l" defTabSz="914400" rtl="0" eaLnBrk="1" fontAlgn="auto" latinLnBrk="0" hangingPunct="1">
              <a:lnSpc>
                <a:spcPct val="130000"/>
              </a:lnSpc>
              <a:spcBef>
                <a:spcPts val="500"/>
              </a:spcBef>
              <a:spcAft>
                <a:spcPts val="0"/>
              </a:spcAft>
              <a:buClr>
                <a:srgbClr val="006EAB"/>
              </a:buClr>
              <a:buSzTx/>
              <a:buFont typeface="Verdana" panose="020B0604030504040204" pitchFamily="34" charset="0"/>
              <a:buChar char="–"/>
              <a:tabLst/>
              <a:defRPr/>
            </a:pPr>
            <a:r>
              <a:rPr kumimoji="0" lang="en-GB" altLang="en-US" sz="1800" b="0" i="0" u="none" strike="noStrike" kern="1200" cap="none" spc="0" normalizeH="0" baseline="0" noProof="0" dirty="0">
                <a:ln>
                  <a:noFill/>
                </a:ln>
                <a:solidFill>
                  <a:schemeClr val="accent5"/>
                </a:solidFill>
                <a:effectLst/>
                <a:uLnTx/>
                <a:uFillTx/>
                <a:latin typeface="Poppins Light"/>
                <a:ea typeface="+mn-ea"/>
                <a:cs typeface="+mn-cs"/>
              </a:rPr>
              <a:t>Bio T = Free T + albumin bound T</a:t>
            </a:r>
            <a:endParaRPr lang="en-GB" altLang="en-US" sz="1800" dirty="0">
              <a:solidFill>
                <a:schemeClr val="accent5"/>
              </a:solidFill>
              <a:latin typeface="Verdana" panose="020B0604030504040204" pitchFamily="34" charset="0"/>
            </a:endParaRPr>
          </a:p>
        </p:txBody>
      </p:sp>
      <p:sp>
        <p:nvSpPr>
          <p:cNvPr id="9222" name="Text Box 6">
            <a:extLst>
              <a:ext uri="{FF2B5EF4-FFF2-40B4-BE49-F238E27FC236}">
                <a16:creationId xmlns:a16="http://schemas.microsoft.com/office/drawing/2014/main" id="{6E8647E0-FB8D-4116-8B3E-46C3BB256933}"/>
              </a:ext>
            </a:extLst>
          </p:cNvPr>
          <p:cNvSpPr txBox="1">
            <a:spLocks noChangeArrowheads="1"/>
          </p:cNvSpPr>
          <p:nvPr/>
        </p:nvSpPr>
        <p:spPr bwMode="auto">
          <a:xfrm>
            <a:off x="1533806" y="5852086"/>
            <a:ext cx="61214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US" altLang="en-US" sz="1100" b="1" dirty="0">
                <a:solidFill>
                  <a:schemeClr val="accent5"/>
                </a:solidFill>
              </a:rPr>
              <a:t>Bhasin S, Cunningham GR </a:t>
            </a:r>
            <a:r>
              <a:rPr lang="en-US" altLang="en-US" sz="1100" i="1" dirty="0">
                <a:solidFill>
                  <a:schemeClr val="accent5"/>
                </a:solidFill>
              </a:rPr>
              <a:t>et al. J Clin </a:t>
            </a:r>
            <a:r>
              <a:rPr lang="en-US" altLang="en-US" sz="1100" i="1" dirty="0" err="1">
                <a:solidFill>
                  <a:schemeClr val="accent5"/>
                </a:solidFill>
              </a:rPr>
              <a:t>Endocrin</a:t>
            </a:r>
            <a:r>
              <a:rPr lang="en-US" altLang="en-US" sz="1100" i="1" dirty="0">
                <a:solidFill>
                  <a:schemeClr val="accent5"/>
                </a:solidFill>
              </a:rPr>
              <a:t> </a:t>
            </a:r>
            <a:r>
              <a:rPr lang="en-US" altLang="en-US" sz="1100" i="1" dirty="0" err="1">
                <a:solidFill>
                  <a:schemeClr val="accent5"/>
                </a:solidFill>
              </a:rPr>
              <a:t>Metab</a:t>
            </a:r>
            <a:r>
              <a:rPr lang="en-US" altLang="en-US" sz="1100" i="1" dirty="0">
                <a:solidFill>
                  <a:schemeClr val="accent5"/>
                </a:solidFill>
              </a:rPr>
              <a:t>. </a:t>
            </a:r>
            <a:r>
              <a:rPr lang="en-US" altLang="en-US" sz="1100" dirty="0">
                <a:solidFill>
                  <a:schemeClr val="accent5"/>
                </a:solidFill>
              </a:rPr>
              <a:t>2006;</a:t>
            </a:r>
            <a:r>
              <a:rPr lang="en-US" altLang="en-US" sz="1100" i="1" dirty="0">
                <a:solidFill>
                  <a:schemeClr val="accent5"/>
                </a:solidFill>
              </a:rPr>
              <a:t> </a:t>
            </a:r>
            <a:r>
              <a:rPr lang="en-US" altLang="en-US" sz="1100" b="1" dirty="0">
                <a:solidFill>
                  <a:schemeClr val="accent5"/>
                </a:solidFill>
              </a:rPr>
              <a:t>91</a:t>
            </a:r>
            <a:r>
              <a:rPr lang="en-US" altLang="en-US" sz="1100" dirty="0">
                <a:solidFill>
                  <a:schemeClr val="accent5"/>
                </a:solidFill>
              </a:rPr>
              <a:t>:1995-2010.</a:t>
            </a:r>
          </a:p>
          <a:p>
            <a:pPr eaLnBrk="0" hangingPunct="0"/>
            <a:r>
              <a:rPr lang="en-US" altLang="en-US" sz="1100" b="1" dirty="0">
                <a:solidFill>
                  <a:schemeClr val="accent5"/>
                </a:solidFill>
              </a:rPr>
              <a:t>Wang C, </a:t>
            </a:r>
            <a:r>
              <a:rPr lang="en-US" altLang="en-US" sz="1100" b="1" dirty="0" err="1">
                <a:solidFill>
                  <a:schemeClr val="accent5"/>
                </a:solidFill>
              </a:rPr>
              <a:t>Nieschlag</a:t>
            </a:r>
            <a:r>
              <a:rPr lang="en-US" altLang="en-US" sz="1100" b="1" dirty="0">
                <a:solidFill>
                  <a:schemeClr val="accent5"/>
                </a:solidFill>
              </a:rPr>
              <a:t> E</a:t>
            </a:r>
            <a:r>
              <a:rPr lang="en-US" altLang="en-US" sz="1100" dirty="0">
                <a:solidFill>
                  <a:schemeClr val="accent5"/>
                </a:solidFill>
              </a:rPr>
              <a:t> et al.  </a:t>
            </a:r>
            <a:r>
              <a:rPr lang="en-US" altLang="en-US" sz="1100" i="1" dirty="0">
                <a:solidFill>
                  <a:schemeClr val="accent5"/>
                </a:solidFill>
              </a:rPr>
              <a:t>Aging Male</a:t>
            </a:r>
            <a:r>
              <a:rPr lang="en-US" altLang="en-US" sz="1100" dirty="0">
                <a:solidFill>
                  <a:schemeClr val="accent5"/>
                </a:solidFill>
              </a:rPr>
              <a:t> 2008; 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829057" y="1726345"/>
            <a:ext cx="4635794" cy="3680241"/>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p:nvPr/>
        </p:nvSpPr>
        <p:spPr>
          <a:xfrm>
            <a:off x="1446496" y="5433134"/>
            <a:ext cx="3785646" cy="228091"/>
          </a:xfrm>
          <a:prstGeom prst="rect">
            <a:avLst/>
          </a:prstGeom>
        </p:spPr>
        <p:txBody>
          <a:bodyPr wrap="square" lIns="0" tIns="0" rIns="0" bIns="0" rtlCol="0">
            <a:noAutofit/>
          </a:bodyPr>
          <a:lstStyle/>
          <a:p>
            <a:pPr marL="12700" marR="0" lvl="0" indent="0" algn="l" defTabSz="914400" rtl="0" eaLnBrk="1" fontAlgn="auto" latinLnBrk="0" hangingPunct="1">
              <a:lnSpc>
                <a:spcPts val="1725"/>
              </a:lnSpc>
              <a:spcBef>
                <a:spcPts val="86"/>
              </a:spcBef>
              <a:spcAft>
                <a:spcPts val="0"/>
              </a:spcAft>
              <a:buClrTx/>
              <a:buSzTx/>
              <a:buFontTx/>
              <a:buNone/>
              <a:tabLst/>
              <a:defRPr/>
            </a:pPr>
            <a:r>
              <a:rPr kumimoji="0" sz="1600" b="0" i="0" u="none" strike="noStrike" kern="0" cap="none" spc="0" normalizeH="0" baseline="3413" noProof="0" dirty="0">
                <a:ln>
                  <a:noFill/>
                </a:ln>
                <a:solidFill>
                  <a:srgbClr val="272727"/>
                </a:solidFill>
                <a:effectLst/>
                <a:uLnTx/>
                <a:uFillTx/>
                <a:latin typeface="Calibri"/>
                <a:ea typeface="+mn-ea"/>
                <a:cs typeface="Calibri"/>
              </a:rPr>
              <a:t>*</a:t>
            </a:r>
            <a:r>
              <a:rPr kumimoji="0" sz="1600" b="0" i="0" u="none" strike="noStrike" kern="0" cap="none" spc="-2" normalizeH="0" baseline="3413" noProof="0" dirty="0">
                <a:ln>
                  <a:noFill/>
                </a:ln>
                <a:solidFill>
                  <a:srgbClr val="272727"/>
                </a:solidFill>
                <a:effectLst/>
                <a:uLnTx/>
                <a:uFillTx/>
                <a:latin typeface="Calibri"/>
                <a:ea typeface="+mn-ea"/>
                <a:cs typeface="Calibri"/>
              </a:rPr>
              <a:t> </a:t>
            </a:r>
            <a:r>
              <a:rPr kumimoji="0" sz="1600" b="0" i="0" u="none" strike="noStrike" kern="0" cap="none" spc="0" normalizeH="0" baseline="3413" noProof="0" dirty="0">
                <a:ln>
                  <a:noFill/>
                </a:ln>
                <a:solidFill>
                  <a:srgbClr val="272727"/>
                </a:solidFill>
                <a:effectLst/>
                <a:uLnTx/>
                <a:uFillTx/>
                <a:latin typeface="Calibri"/>
                <a:ea typeface="+mn-ea"/>
                <a:cs typeface="Calibri"/>
              </a:rPr>
              <a:t>Above</a:t>
            </a:r>
            <a:r>
              <a:rPr kumimoji="0" sz="1600" b="0" i="0" u="none" strike="noStrike" kern="0" cap="none" spc="-21"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l</a:t>
            </a:r>
            <a:r>
              <a:rPr kumimoji="0" sz="1600" b="0" i="0" u="none" strike="noStrike" kern="0" cap="none" spc="0" normalizeH="0" baseline="3413" noProof="0" dirty="0">
                <a:ln>
                  <a:noFill/>
                </a:ln>
                <a:solidFill>
                  <a:srgbClr val="272727"/>
                </a:solidFill>
                <a:effectLst/>
                <a:uLnTx/>
                <a:uFillTx/>
                <a:latin typeface="Calibri"/>
                <a:ea typeface="+mn-ea"/>
                <a:cs typeface="Calibri"/>
              </a:rPr>
              <a:t>ev</a:t>
            </a:r>
            <a:r>
              <a:rPr kumimoji="0" sz="1600" b="0" i="0" u="none" strike="noStrike" kern="0" cap="none" spc="-4" normalizeH="0" baseline="3413" noProof="0" dirty="0">
                <a:ln>
                  <a:noFill/>
                </a:ln>
                <a:solidFill>
                  <a:srgbClr val="272727"/>
                </a:solidFill>
                <a:effectLst/>
                <a:uLnTx/>
                <a:uFillTx/>
                <a:latin typeface="Calibri"/>
                <a:ea typeface="+mn-ea"/>
                <a:cs typeface="Calibri"/>
              </a:rPr>
              <a:t>e</a:t>
            </a:r>
            <a:r>
              <a:rPr kumimoji="0" sz="1600" b="0" i="0" u="none" strike="noStrike" kern="0" cap="none" spc="4" normalizeH="0" baseline="3413" noProof="0" dirty="0">
                <a:ln>
                  <a:noFill/>
                </a:ln>
                <a:solidFill>
                  <a:srgbClr val="272727"/>
                </a:solidFill>
                <a:effectLst/>
                <a:uLnTx/>
                <a:uFillTx/>
                <a:latin typeface="Calibri"/>
                <a:ea typeface="+mn-ea"/>
                <a:cs typeface="Calibri"/>
              </a:rPr>
              <a:t>l</a:t>
            </a:r>
            <a:r>
              <a:rPr kumimoji="0" sz="1600" b="0" i="0" u="none" strike="noStrike" kern="0" cap="none" spc="0" normalizeH="0" baseline="3413" noProof="0" dirty="0">
                <a:ln>
                  <a:noFill/>
                </a:ln>
                <a:solidFill>
                  <a:srgbClr val="272727"/>
                </a:solidFill>
                <a:effectLst/>
                <a:uLnTx/>
                <a:uFillTx/>
                <a:latin typeface="Calibri"/>
                <a:ea typeface="+mn-ea"/>
                <a:cs typeface="Calibri"/>
              </a:rPr>
              <a:t>s</a:t>
            </a:r>
            <a:r>
              <a:rPr kumimoji="0" sz="1600" b="0" i="0" u="none" strike="noStrike" kern="0" cap="none" spc="-36" normalizeH="0" baseline="3413" noProof="0" dirty="0">
                <a:ln>
                  <a:noFill/>
                </a:ln>
                <a:solidFill>
                  <a:srgbClr val="272727"/>
                </a:solidFill>
                <a:effectLst/>
                <a:uLnTx/>
                <a:uFillTx/>
                <a:latin typeface="Calibri"/>
                <a:ea typeface="+mn-ea"/>
                <a:cs typeface="Calibri"/>
              </a:rPr>
              <a:t> </a:t>
            </a:r>
            <a:r>
              <a:rPr kumimoji="0" sz="1600" b="0" i="0" u="none" strike="noStrike" kern="0" cap="none" spc="0" normalizeH="0" baseline="3413" noProof="0" dirty="0">
                <a:ln>
                  <a:noFill/>
                </a:ln>
                <a:solidFill>
                  <a:srgbClr val="272727"/>
                </a:solidFill>
                <a:effectLst/>
                <a:uLnTx/>
                <a:uFillTx/>
                <a:latin typeface="Calibri"/>
                <a:ea typeface="+mn-ea"/>
                <a:cs typeface="Calibri"/>
              </a:rPr>
              <a:t>of</a:t>
            </a:r>
            <a:r>
              <a:rPr kumimoji="0" sz="1600" b="0" i="0" u="none" strike="noStrike" kern="0" cap="none" spc="-3"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t</a:t>
            </a:r>
            <a:r>
              <a:rPr kumimoji="0" sz="1600" b="0" i="0" u="none" strike="noStrike" kern="0" cap="none" spc="0" normalizeH="0" baseline="3413" noProof="0" dirty="0">
                <a:ln>
                  <a:noFill/>
                </a:ln>
                <a:solidFill>
                  <a:srgbClr val="272727"/>
                </a:solidFill>
                <a:effectLst/>
                <a:uLnTx/>
                <a:uFillTx/>
                <a:latin typeface="Calibri"/>
                <a:ea typeface="+mn-ea"/>
                <a:cs typeface="Calibri"/>
              </a:rPr>
              <a:t>estos</a:t>
            </a:r>
            <a:r>
              <a:rPr kumimoji="0" sz="1600" b="0" i="0" u="none" strike="noStrike" kern="0" cap="none" spc="4" normalizeH="0" baseline="3413" noProof="0" dirty="0">
                <a:ln>
                  <a:noFill/>
                </a:ln>
                <a:solidFill>
                  <a:srgbClr val="272727"/>
                </a:solidFill>
                <a:effectLst/>
                <a:uLnTx/>
                <a:uFillTx/>
                <a:latin typeface="Calibri"/>
                <a:ea typeface="+mn-ea"/>
                <a:cs typeface="Calibri"/>
              </a:rPr>
              <a:t>t</a:t>
            </a:r>
            <a:r>
              <a:rPr kumimoji="0" sz="1600" b="0" i="0" u="none" strike="noStrike" kern="0" cap="none" spc="0" normalizeH="0" baseline="3413" noProof="0" dirty="0">
                <a:ln>
                  <a:noFill/>
                </a:ln>
                <a:solidFill>
                  <a:srgbClr val="272727"/>
                </a:solidFill>
                <a:effectLst/>
                <a:uLnTx/>
                <a:uFillTx/>
                <a:latin typeface="Calibri"/>
                <a:ea typeface="+mn-ea"/>
                <a:cs typeface="Calibri"/>
              </a:rPr>
              <a:t>e</a:t>
            </a:r>
            <a:r>
              <a:rPr kumimoji="0" sz="1600" b="0" i="0" u="none" strike="noStrike" kern="0" cap="none" spc="-4" normalizeH="0" baseline="3413" noProof="0" dirty="0">
                <a:ln>
                  <a:noFill/>
                </a:ln>
                <a:solidFill>
                  <a:srgbClr val="272727"/>
                </a:solidFill>
                <a:effectLst/>
                <a:uLnTx/>
                <a:uFillTx/>
                <a:latin typeface="Calibri"/>
                <a:ea typeface="+mn-ea"/>
                <a:cs typeface="Calibri"/>
              </a:rPr>
              <a:t>r</a:t>
            </a:r>
            <a:r>
              <a:rPr kumimoji="0" sz="1600" b="0" i="0" u="none" strike="noStrike" kern="0" cap="none" spc="0" normalizeH="0" baseline="3413" noProof="0" dirty="0">
                <a:ln>
                  <a:noFill/>
                </a:ln>
                <a:solidFill>
                  <a:srgbClr val="272727"/>
                </a:solidFill>
                <a:effectLst/>
                <a:uLnTx/>
                <a:uFillTx/>
                <a:latin typeface="Calibri"/>
                <a:ea typeface="+mn-ea"/>
                <a:cs typeface="Calibri"/>
              </a:rPr>
              <a:t>one</a:t>
            </a:r>
            <a:r>
              <a:rPr kumimoji="0" sz="1600" b="0" i="0" u="none" strike="noStrike" kern="0" cap="none" spc="-32" normalizeH="0" baseline="3413" noProof="0" dirty="0">
                <a:ln>
                  <a:noFill/>
                </a:ln>
                <a:solidFill>
                  <a:srgbClr val="272727"/>
                </a:solidFill>
                <a:effectLst/>
                <a:uLnTx/>
                <a:uFillTx/>
                <a:latin typeface="Calibri"/>
                <a:ea typeface="+mn-ea"/>
                <a:cs typeface="Calibri"/>
              </a:rPr>
              <a:t> </a:t>
            </a:r>
            <a:r>
              <a:rPr kumimoji="0" sz="1600" b="0" i="0" u="none" strike="noStrike" kern="0" cap="none" spc="0" normalizeH="0" baseline="3413" noProof="0" dirty="0">
                <a:ln>
                  <a:noFill/>
                </a:ln>
                <a:solidFill>
                  <a:srgbClr val="272727"/>
                </a:solidFill>
                <a:effectLst/>
                <a:uLnTx/>
                <a:uFillTx/>
                <a:latin typeface="Calibri"/>
                <a:ea typeface="+mn-ea"/>
                <a:cs typeface="Calibri"/>
              </a:rPr>
              <a:t>are</a:t>
            </a:r>
            <a:r>
              <a:rPr kumimoji="0" sz="1600" b="0" i="0" u="none" strike="noStrike" kern="0" cap="none" spc="-16"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t</a:t>
            </a:r>
            <a:r>
              <a:rPr kumimoji="0" sz="1600" b="0" i="0" u="none" strike="noStrike" kern="0" cap="none" spc="0" normalizeH="0" baseline="3413" noProof="0" dirty="0">
                <a:ln>
                  <a:noFill/>
                </a:ln>
                <a:solidFill>
                  <a:srgbClr val="272727"/>
                </a:solidFill>
                <a:effectLst/>
                <a:uLnTx/>
                <a:uFillTx/>
                <a:latin typeface="Calibri"/>
                <a:ea typeface="+mn-ea"/>
                <a:cs typeface="Calibri"/>
              </a:rPr>
              <a:t>ak</a:t>
            </a:r>
            <a:r>
              <a:rPr kumimoji="0" sz="1600" b="0" i="0" u="none" strike="noStrike" kern="0" cap="none" spc="-4" normalizeH="0" baseline="3413" noProof="0" dirty="0">
                <a:ln>
                  <a:noFill/>
                </a:ln>
                <a:solidFill>
                  <a:srgbClr val="272727"/>
                </a:solidFill>
                <a:effectLst/>
                <a:uLnTx/>
                <a:uFillTx/>
                <a:latin typeface="Calibri"/>
                <a:ea typeface="+mn-ea"/>
                <a:cs typeface="Calibri"/>
              </a:rPr>
              <a:t>e</a:t>
            </a:r>
            <a:r>
              <a:rPr kumimoji="0" sz="1600" b="0" i="0" u="none" strike="noStrike" kern="0" cap="none" spc="0" normalizeH="0" baseline="3413" noProof="0" dirty="0">
                <a:ln>
                  <a:noFill/>
                </a:ln>
                <a:solidFill>
                  <a:srgbClr val="272727"/>
                </a:solidFill>
                <a:effectLst/>
                <a:uLnTx/>
                <a:uFillTx/>
                <a:latin typeface="Calibri"/>
                <a:ea typeface="+mn-ea"/>
                <a:cs typeface="Calibri"/>
              </a:rPr>
              <a:t>n</a:t>
            </a:r>
            <a:r>
              <a:rPr kumimoji="0" sz="1600" b="0" i="0" u="none" strike="noStrike" kern="0" cap="none" spc="-21"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f</a:t>
            </a:r>
            <a:r>
              <a:rPr kumimoji="0" sz="1600" b="0" i="0" u="none" strike="noStrike" kern="0" cap="none" spc="-4" normalizeH="0" baseline="3413" noProof="0" dirty="0">
                <a:ln>
                  <a:noFill/>
                </a:ln>
                <a:solidFill>
                  <a:srgbClr val="272727"/>
                </a:solidFill>
                <a:effectLst/>
                <a:uLnTx/>
                <a:uFillTx/>
                <a:latin typeface="Calibri"/>
                <a:ea typeface="+mn-ea"/>
                <a:cs typeface="Calibri"/>
              </a:rPr>
              <a:t>r</a:t>
            </a:r>
            <a:r>
              <a:rPr kumimoji="0" sz="1600" b="0" i="0" u="none" strike="noStrike" kern="0" cap="none" spc="0" normalizeH="0" baseline="3413" noProof="0" dirty="0">
                <a:ln>
                  <a:noFill/>
                </a:ln>
                <a:solidFill>
                  <a:srgbClr val="272727"/>
                </a:solidFill>
                <a:effectLst/>
                <a:uLnTx/>
                <a:uFillTx/>
                <a:latin typeface="Calibri"/>
                <a:ea typeface="+mn-ea"/>
                <a:cs typeface="Calibri"/>
              </a:rPr>
              <a:t>om</a:t>
            </a:r>
            <a:r>
              <a:rPr kumimoji="0" sz="1600" b="0" i="0" u="none" strike="noStrike" kern="0" cap="none" spc="-16" normalizeH="0" baseline="3413" noProof="0" dirty="0">
                <a:ln>
                  <a:noFill/>
                </a:ln>
                <a:solidFill>
                  <a:srgbClr val="272727"/>
                </a:solidFill>
                <a:effectLst/>
                <a:uLnTx/>
                <a:uFillTx/>
                <a:latin typeface="Calibri"/>
                <a:ea typeface="+mn-ea"/>
                <a:cs typeface="Calibri"/>
              </a:rPr>
              <a:t> </a:t>
            </a:r>
            <a:r>
              <a:rPr kumimoji="0" sz="1600" b="0" i="0" u="none" strike="noStrike" kern="0" cap="none" spc="0" normalizeH="0" baseline="3413" noProof="0" dirty="0">
                <a:ln>
                  <a:noFill/>
                </a:ln>
                <a:solidFill>
                  <a:srgbClr val="272727"/>
                </a:solidFill>
                <a:effectLst/>
                <a:uLnTx/>
                <a:uFillTx/>
                <a:latin typeface="Calibri"/>
                <a:ea typeface="+mn-ea"/>
                <a:cs typeface="Calibri"/>
              </a:rPr>
              <a:t>young</a:t>
            </a:r>
            <a:r>
              <a:rPr kumimoji="0" sz="1600" b="0" i="0" u="none" strike="noStrike" kern="0" cap="none" spc="-39"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h</a:t>
            </a:r>
            <a:r>
              <a:rPr kumimoji="0" sz="1600" b="0" i="0" u="none" strike="noStrike" kern="0" cap="none" spc="0" normalizeH="0" baseline="3413" noProof="0" dirty="0">
                <a:ln>
                  <a:noFill/>
                </a:ln>
                <a:solidFill>
                  <a:srgbClr val="272727"/>
                </a:solidFill>
                <a:effectLst/>
                <a:uLnTx/>
                <a:uFillTx/>
                <a:latin typeface="Calibri"/>
                <a:ea typeface="+mn-ea"/>
                <a:cs typeface="Calibri"/>
              </a:rPr>
              <a:t>ea</a:t>
            </a:r>
            <a:r>
              <a:rPr kumimoji="0" sz="1600" b="0" i="0" u="none" strike="noStrike" kern="0" cap="none" spc="4" normalizeH="0" baseline="3413" noProof="0" dirty="0">
                <a:ln>
                  <a:noFill/>
                </a:ln>
                <a:solidFill>
                  <a:srgbClr val="272727"/>
                </a:solidFill>
                <a:effectLst/>
                <a:uLnTx/>
                <a:uFillTx/>
                <a:latin typeface="Calibri"/>
                <a:ea typeface="+mn-ea"/>
                <a:cs typeface="Calibri"/>
              </a:rPr>
              <a:t>lt</a:t>
            </a:r>
            <a:r>
              <a:rPr kumimoji="0" sz="1600" b="0" i="0" u="none" strike="noStrike" kern="0" cap="none" spc="0" normalizeH="0" baseline="3413" noProof="0" dirty="0">
                <a:ln>
                  <a:noFill/>
                </a:ln>
                <a:solidFill>
                  <a:srgbClr val="272727"/>
                </a:solidFill>
                <a:effectLst/>
                <a:uLnTx/>
                <a:uFillTx/>
                <a:latin typeface="Calibri"/>
                <a:ea typeface="+mn-ea"/>
                <a:cs typeface="Calibri"/>
              </a:rPr>
              <a:t>hy</a:t>
            </a:r>
            <a:r>
              <a:rPr kumimoji="0" sz="1600" b="0" i="0" u="none" strike="noStrike" kern="0" cap="none" spc="-43" normalizeH="0" baseline="3413" noProof="0" dirty="0">
                <a:ln>
                  <a:noFill/>
                </a:ln>
                <a:solidFill>
                  <a:srgbClr val="272727"/>
                </a:solidFill>
                <a:effectLst/>
                <a:uLnTx/>
                <a:uFillTx/>
                <a:latin typeface="Calibri"/>
                <a:ea typeface="+mn-ea"/>
                <a:cs typeface="Calibri"/>
              </a:rPr>
              <a:t> </a:t>
            </a:r>
            <a:r>
              <a:rPr kumimoji="0" sz="1600" b="0" i="0" u="none" strike="noStrike" kern="0" cap="none" spc="-4" normalizeH="0" baseline="3413" noProof="0" dirty="0">
                <a:ln>
                  <a:noFill/>
                </a:ln>
                <a:solidFill>
                  <a:srgbClr val="272727"/>
                </a:solidFill>
                <a:effectLst/>
                <a:uLnTx/>
                <a:uFillTx/>
                <a:latin typeface="Calibri"/>
                <a:ea typeface="+mn-ea"/>
                <a:cs typeface="Calibri"/>
              </a:rPr>
              <a:t>m</a:t>
            </a:r>
            <a:r>
              <a:rPr kumimoji="0" sz="1600" b="0" i="0" u="none" strike="noStrike" kern="0" cap="none" spc="0" normalizeH="0" baseline="3413" noProof="0" dirty="0">
                <a:ln>
                  <a:noFill/>
                </a:ln>
                <a:solidFill>
                  <a:srgbClr val="272727"/>
                </a:solidFill>
                <a:effectLst/>
                <a:uLnTx/>
                <a:uFillTx/>
                <a:latin typeface="Calibri"/>
                <a:ea typeface="+mn-ea"/>
                <a:cs typeface="Calibri"/>
              </a:rPr>
              <a:t>a</a:t>
            </a:r>
            <a:r>
              <a:rPr kumimoji="0" sz="1600" b="0" i="0" u="none" strike="noStrike" kern="0" cap="none" spc="4" normalizeH="0" baseline="3413" noProof="0" dirty="0">
                <a:ln>
                  <a:noFill/>
                </a:ln>
                <a:solidFill>
                  <a:srgbClr val="272727"/>
                </a:solidFill>
                <a:effectLst/>
                <a:uLnTx/>
                <a:uFillTx/>
                <a:latin typeface="Calibri"/>
                <a:ea typeface="+mn-ea"/>
                <a:cs typeface="Calibri"/>
              </a:rPr>
              <a:t>l</a:t>
            </a:r>
            <a:r>
              <a:rPr kumimoji="0" sz="1600" b="0" i="0" u="none" strike="noStrike" kern="0" cap="none" spc="0" normalizeH="0" baseline="3413" noProof="0" dirty="0">
                <a:ln>
                  <a:noFill/>
                </a:ln>
                <a:solidFill>
                  <a:srgbClr val="272727"/>
                </a:solidFill>
                <a:effectLst/>
                <a:uLnTx/>
                <a:uFillTx/>
                <a:latin typeface="Calibri"/>
                <a:ea typeface="+mn-ea"/>
                <a:cs typeface="Calibri"/>
              </a:rPr>
              <a:t>es</a:t>
            </a:r>
            <a:endParaRPr kumimoji="0" sz="11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 name="object 2"/>
          <p:cNvSpPr txBox="1"/>
          <p:nvPr/>
        </p:nvSpPr>
        <p:spPr>
          <a:xfrm>
            <a:off x="1426069" y="6039805"/>
            <a:ext cx="4772034" cy="350567"/>
          </a:xfrm>
          <a:prstGeom prst="rect">
            <a:avLst/>
          </a:prstGeom>
        </p:spPr>
        <p:txBody>
          <a:bodyPr wrap="square" lIns="0" tIns="0" rIns="0" bIns="0" rtlCol="0">
            <a:noAutofit/>
          </a:bodyPr>
          <a:lstStyle/>
          <a:p>
            <a:pPr marL="12700" marR="0" lvl="0" indent="0" algn="l" defTabSz="914400" rtl="0" eaLnBrk="1" fontAlgn="auto" latinLnBrk="0" hangingPunct="1">
              <a:lnSpc>
                <a:spcPts val="1320"/>
              </a:lnSpc>
              <a:spcBef>
                <a:spcPts val="66"/>
              </a:spcBef>
              <a:spcAft>
                <a:spcPts val="0"/>
              </a:spcAft>
              <a:buClrTx/>
              <a:buSzTx/>
              <a:buFontTx/>
              <a:buNone/>
              <a:tabLst/>
              <a:defRPr/>
            </a:pPr>
            <a:r>
              <a:rPr kumimoji="0" sz="1800" b="0" i="0" u="none" strike="noStrike" kern="0" cap="none" spc="0" normalizeH="0" baseline="2275" noProof="0" dirty="0">
                <a:ln>
                  <a:noFill/>
                </a:ln>
                <a:solidFill>
                  <a:srgbClr val="272727"/>
                </a:solidFill>
                <a:effectLst/>
                <a:uLnTx/>
                <a:uFillTx/>
                <a:latin typeface="Poppins Light"/>
                <a:ea typeface="+mn-ea"/>
                <a:cs typeface="Calibri"/>
              </a:rPr>
              <a:t>A</a:t>
            </a:r>
            <a:r>
              <a:rPr kumimoji="0" sz="1800" b="0" i="0" u="none" strike="noStrike" kern="0" cap="none" spc="4" normalizeH="0" baseline="2275" noProof="0" dirty="0">
                <a:ln>
                  <a:noFill/>
                </a:ln>
                <a:solidFill>
                  <a:srgbClr val="272727"/>
                </a:solidFill>
                <a:effectLst/>
                <a:uLnTx/>
                <a:uFillTx/>
                <a:latin typeface="Poppins Light"/>
                <a:ea typeface="+mn-ea"/>
                <a:cs typeface="Calibri"/>
              </a:rPr>
              <a:t>d</a:t>
            </a:r>
            <a:r>
              <a:rPr kumimoji="0" sz="1800" b="0" i="0" u="none" strike="noStrike" kern="0" cap="none" spc="0" normalizeH="0" baseline="2275" noProof="0" dirty="0">
                <a:ln>
                  <a:noFill/>
                </a:ln>
                <a:solidFill>
                  <a:srgbClr val="272727"/>
                </a:solidFill>
                <a:effectLst/>
                <a:uLnTx/>
                <a:uFillTx/>
                <a:latin typeface="Poppins Light"/>
                <a:ea typeface="+mn-ea"/>
                <a:cs typeface="Calibri"/>
              </a:rPr>
              <a:t>a</a:t>
            </a:r>
            <a:r>
              <a:rPr kumimoji="0" sz="1800" b="0" i="0" u="none" strike="noStrike" kern="0" cap="none" spc="4" normalizeH="0" baseline="2275" noProof="0" dirty="0">
                <a:ln>
                  <a:noFill/>
                </a:ln>
                <a:solidFill>
                  <a:srgbClr val="272727"/>
                </a:solidFill>
                <a:effectLst/>
                <a:uLnTx/>
                <a:uFillTx/>
                <a:latin typeface="Poppins Light"/>
                <a:ea typeface="+mn-ea"/>
                <a:cs typeface="Calibri"/>
              </a:rPr>
              <a:t>pt</a:t>
            </a:r>
            <a:r>
              <a:rPr kumimoji="0" sz="1800" b="0" i="0" u="none" strike="noStrike" kern="0" cap="none" spc="0" normalizeH="0" baseline="2275" noProof="0" dirty="0">
                <a:ln>
                  <a:noFill/>
                </a:ln>
                <a:solidFill>
                  <a:srgbClr val="272727"/>
                </a:solidFill>
                <a:effectLst/>
                <a:uLnTx/>
                <a:uFillTx/>
                <a:latin typeface="Poppins Light"/>
                <a:ea typeface="+mn-ea"/>
                <a:cs typeface="Calibri"/>
              </a:rPr>
              <a:t>ed</a:t>
            </a:r>
            <a:r>
              <a:rPr kumimoji="0" sz="1800" b="0" i="0" u="none" strike="noStrike" kern="0" cap="none" spc="-24" normalizeH="0" baseline="2275" noProof="0" dirty="0">
                <a:ln>
                  <a:noFill/>
                </a:ln>
                <a:solidFill>
                  <a:srgbClr val="272727"/>
                </a:solidFill>
                <a:effectLst/>
                <a:uLnTx/>
                <a:uFillTx/>
                <a:latin typeface="Poppins Light"/>
                <a:ea typeface="+mn-ea"/>
                <a:cs typeface="Calibri"/>
              </a:rPr>
              <a:t> </a:t>
            </a:r>
            <a:r>
              <a:rPr kumimoji="0" sz="1800" b="0" i="0" u="none" strike="noStrike" kern="0" cap="none" spc="4" normalizeH="0" baseline="2275" noProof="0" dirty="0">
                <a:ln>
                  <a:noFill/>
                </a:ln>
                <a:solidFill>
                  <a:srgbClr val="272727"/>
                </a:solidFill>
                <a:effectLst/>
                <a:uLnTx/>
                <a:uFillTx/>
                <a:latin typeface="Poppins Light"/>
                <a:ea typeface="+mn-ea"/>
                <a:cs typeface="Calibri"/>
              </a:rPr>
              <a:t>f</a:t>
            </a:r>
            <a:r>
              <a:rPr kumimoji="0" sz="1800" b="0" i="0" u="none" strike="noStrike" kern="0" cap="none" spc="0" normalizeH="0" baseline="2275" noProof="0" dirty="0">
                <a:ln>
                  <a:noFill/>
                </a:ln>
                <a:solidFill>
                  <a:srgbClr val="272727"/>
                </a:solidFill>
                <a:effectLst/>
                <a:uLnTx/>
                <a:uFillTx/>
                <a:latin typeface="Poppins Light"/>
                <a:ea typeface="+mn-ea"/>
                <a:cs typeface="Calibri"/>
              </a:rPr>
              <a:t>r</a:t>
            </a:r>
            <a:r>
              <a:rPr kumimoji="0" sz="1800" b="0" i="0" u="none" strike="noStrike" kern="0" cap="none" spc="4" normalizeH="0" baseline="2275" noProof="0" dirty="0">
                <a:ln>
                  <a:noFill/>
                </a:ln>
                <a:solidFill>
                  <a:srgbClr val="272727"/>
                </a:solidFill>
                <a:effectLst/>
                <a:uLnTx/>
                <a:uFillTx/>
                <a:latin typeface="Poppins Light"/>
                <a:ea typeface="+mn-ea"/>
                <a:cs typeface="Calibri"/>
              </a:rPr>
              <a:t>o</a:t>
            </a:r>
            <a:r>
              <a:rPr kumimoji="0" sz="1800" b="0" i="0" u="none" strike="noStrike" kern="0" cap="none" spc="0" normalizeH="0" baseline="2275" noProof="0" dirty="0">
                <a:ln>
                  <a:noFill/>
                </a:ln>
                <a:solidFill>
                  <a:srgbClr val="272727"/>
                </a:solidFill>
                <a:effectLst/>
                <a:uLnTx/>
                <a:uFillTx/>
                <a:latin typeface="Poppins Light"/>
                <a:ea typeface="+mn-ea"/>
                <a:cs typeface="Calibri"/>
              </a:rPr>
              <a:t>m</a:t>
            </a:r>
            <a:r>
              <a:rPr kumimoji="0" sz="1800" b="0" i="0" u="none" strike="noStrike" kern="0" cap="none" spc="-4" normalizeH="0" baseline="2275" noProof="0" dirty="0">
                <a:ln>
                  <a:noFill/>
                </a:ln>
                <a:solidFill>
                  <a:srgbClr val="272727"/>
                </a:solidFill>
                <a:effectLst/>
                <a:uLnTx/>
                <a:uFillTx/>
                <a:latin typeface="Poppins Light"/>
                <a:ea typeface="+mn-ea"/>
                <a:cs typeface="Calibri"/>
              </a:rPr>
              <a:t> </a:t>
            </a:r>
            <a:r>
              <a:rPr kumimoji="0" sz="1800" b="0" i="0" u="none" strike="noStrike" kern="0" cap="none" spc="4" normalizeH="0" baseline="2275" noProof="0" dirty="0">
                <a:ln>
                  <a:noFill/>
                </a:ln>
                <a:solidFill>
                  <a:srgbClr val="272727"/>
                </a:solidFill>
                <a:effectLst/>
                <a:uLnTx/>
                <a:uFillTx/>
                <a:latin typeface="Poppins Light"/>
                <a:ea typeface="+mn-ea"/>
                <a:cs typeface="Calibri"/>
              </a:rPr>
              <a:t>D</a:t>
            </a:r>
            <a:r>
              <a:rPr kumimoji="0" sz="1800" b="0" i="0" u="none" strike="noStrike" kern="0" cap="none" spc="0" normalizeH="0" baseline="2275" noProof="0" dirty="0">
                <a:ln>
                  <a:noFill/>
                </a:ln>
                <a:solidFill>
                  <a:srgbClr val="272727"/>
                </a:solidFill>
                <a:effectLst/>
                <a:uLnTx/>
                <a:uFillTx/>
                <a:latin typeface="Poppins Light"/>
                <a:ea typeface="+mn-ea"/>
                <a:cs typeface="Calibri"/>
              </a:rPr>
              <a:t>iver</a:t>
            </a:r>
            <a:r>
              <a:rPr kumimoji="0" sz="1800" b="0" i="0" u="none" strike="noStrike" kern="0" cap="none" spc="-14" normalizeH="0" baseline="2275" noProof="0" dirty="0">
                <a:ln>
                  <a:noFill/>
                </a:ln>
                <a:solidFill>
                  <a:srgbClr val="272727"/>
                </a:solidFill>
                <a:effectLst/>
                <a:uLnTx/>
                <a:uFillTx/>
                <a:latin typeface="Poppins Light"/>
                <a:ea typeface="+mn-ea"/>
                <a:cs typeface="Calibri"/>
              </a:rPr>
              <a:t> </a:t>
            </a:r>
            <a:r>
              <a:rPr kumimoji="0" sz="1800" b="0" i="0" u="none" strike="noStrike" kern="0" cap="none" spc="0" normalizeH="0" baseline="2275" noProof="0" dirty="0">
                <a:ln>
                  <a:noFill/>
                </a:ln>
                <a:solidFill>
                  <a:srgbClr val="272727"/>
                </a:solidFill>
                <a:effectLst/>
                <a:uLnTx/>
                <a:uFillTx/>
                <a:latin typeface="Poppins Light"/>
                <a:ea typeface="+mn-ea"/>
                <a:cs typeface="Calibri"/>
              </a:rPr>
              <a:t>M</a:t>
            </a:r>
            <a:r>
              <a:rPr kumimoji="0" sz="1800" b="0" i="0" u="none" strike="noStrike" kern="0" cap="none" spc="9" normalizeH="0" baseline="2275" noProof="0" dirty="0">
                <a:ln>
                  <a:noFill/>
                </a:ln>
                <a:solidFill>
                  <a:srgbClr val="272727"/>
                </a:solidFill>
                <a:effectLst/>
                <a:uLnTx/>
                <a:uFillTx/>
                <a:latin typeface="Poppins Light"/>
                <a:ea typeface="+mn-ea"/>
                <a:cs typeface="Calibri"/>
              </a:rPr>
              <a:t> </a:t>
            </a:r>
            <a:r>
              <a:rPr kumimoji="0" sz="1800" b="0" i="1" u="none" strike="noStrike" kern="0" cap="none" spc="0" normalizeH="0" baseline="2275" noProof="0" dirty="0">
                <a:ln>
                  <a:noFill/>
                </a:ln>
                <a:solidFill>
                  <a:srgbClr val="272727"/>
                </a:solidFill>
                <a:effectLst/>
                <a:uLnTx/>
                <a:uFillTx/>
                <a:latin typeface="Poppins Light"/>
                <a:ea typeface="+mn-ea"/>
                <a:cs typeface="Calibri"/>
              </a:rPr>
              <a:t>et</a:t>
            </a:r>
            <a:r>
              <a:rPr kumimoji="0" sz="1800" b="0" i="1" u="none" strike="noStrike" kern="0" cap="none" spc="9" normalizeH="0" baseline="2275" noProof="0" dirty="0">
                <a:ln>
                  <a:noFill/>
                </a:ln>
                <a:solidFill>
                  <a:srgbClr val="272727"/>
                </a:solidFill>
                <a:effectLst/>
                <a:uLnTx/>
                <a:uFillTx/>
                <a:latin typeface="Poppins Light"/>
                <a:ea typeface="+mn-ea"/>
                <a:cs typeface="Calibri"/>
              </a:rPr>
              <a:t> </a:t>
            </a:r>
            <a:r>
              <a:rPr kumimoji="0" sz="1800" b="0" i="1" u="none" strike="noStrike" kern="0" cap="none" spc="-4" normalizeH="0" baseline="2275" noProof="0" dirty="0">
                <a:ln>
                  <a:noFill/>
                </a:ln>
                <a:solidFill>
                  <a:srgbClr val="272727"/>
                </a:solidFill>
                <a:effectLst/>
                <a:uLnTx/>
                <a:uFillTx/>
                <a:latin typeface="Poppins Light"/>
                <a:ea typeface="+mn-ea"/>
                <a:cs typeface="Calibri"/>
              </a:rPr>
              <a:t>a</a:t>
            </a:r>
            <a:r>
              <a:rPr kumimoji="0" sz="1800" b="0" i="1" u="none" strike="noStrike" kern="0" cap="none" spc="0" normalizeH="0" baseline="2275" noProof="0" dirty="0">
                <a:ln>
                  <a:noFill/>
                </a:ln>
                <a:solidFill>
                  <a:srgbClr val="272727"/>
                </a:solidFill>
                <a:effectLst/>
                <a:uLnTx/>
                <a:uFillTx/>
                <a:latin typeface="Poppins Light"/>
                <a:ea typeface="+mn-ea"/>
                <a:cs typeface="Calibri"/>
              </a:rPr>
              <a:t>l.</a:t>
            </a:r>
            <a:r>
              <a:rPr kumimoji="0" sz="1800" b="0" i="1" u="none" strike="noStrike" kern="0" cap="none" spc="266" normalizeH="0" baseline="2275" noProof="0" dirty="0">
                <a:ln>
                  <a:noFill/>
                </a:ln>
                <a:solidFill>
                  <a:srgbClr val="272727"/>
                </a:solidFill>
                <a:effectLst/>
                <a:uLnTx/>
                <a:uFillTx/>
                <a:latin typeface="Poppins Light"/>
                <a:ea typeface="+mn-ea"/>
                <a:cs typeface="Calibri"/>
              </a:rPr>
              <a:t> </a:t>
            </a:r>
            <a:r>
              <a:rPr kumimoji="0" sz="1800" b="0" i="1" u="none" strike="noStrike" kern="0" cap="none" spc="0" normalizeH="0" baseline="2275" noProof="0" dirty="0">
                <a:ln>
                  <a:noFill/>
                </a:ln>
                <a:solidFill>
                  <a:srgbClr val="272727"/>
                </a:solidFill>
                <a:effectLst/>
                <a:uLnTx/>
                <a:uFillTx/>
                <a:latin typeface="Poppins Light"/>
                <a:ea typeface="+mn-ea"/>
                <a:cs typeface="Calibri"/>
              </a:rPr>
              <a:t>Clin</a:t>
            </a:r>
            <a:r>
              <a:rPr kumimoji="0" sz="1800" b="0" i="1" u="none" strike="noStrike" kern="0" cap="none" spc="-4" normalizeH="0" baseline="2275" noProof="0" dirty="0">
                <a:ln>
                  <a:noFill/>
                </a:ln>
                <a:solidFill>
                  <a:srgbClr val="272727"/>
                </a:solidFill>
                <a:effectLst/>
                <a:uLnTx/>
                <a:uFillTx/>
                <a:latin typeface="Poppins Light"/>
                <a:ea typeface="+mn-ea"/>
                <a:cs typeface="Calibri"/>
              </a:rPr>
              <a:t> </a:t>
            </a:r>
            <a:r>
              <a:rPr kumimoji="0" sz="1800" b="0" i="1" u="none" strike="noStrike" kern="0" cap="none" spc="0" normalizeH="0" baseline="2275" noProof="0" dirty="0">
                <a:ln>
                  <a:noFill/>
                </a:ln>
                <a:solidFill>
                  <a:srgbClr val="272727"/>
                </a:solidFill>
                <a:effectLst/>
                <a:uLnTx/>
                <a:uFillTx/>
                <a:latin typeface="Poppins Light"/>
                <a:ea typeface="+mn-ea"/>
                <a:cs typeface="Calibri"/>
              </a:rPr>
              <a:t>En</a:t>
            </a:r>
            <a:r>
              <a:rPr kumimoji="0" sz="1800" b="0" i="1" u="none" strike="noStrike" kern="0" cap="none" spc="-9" normalizeH="0" baseline="2275" noProof="0" dirty="0">
                <a:ln>
                  <a:noFill/>
                </a:ln>
                <a:solidFill>
                  <a:srgbClr val="272727"/>
                </a:solidFill>
                <a:effectLst/>
                <a:uLnTx/>
                <a:uFillTx/>
                <a:latin typeface="Poppins Light"/>
                <a:ea typeface="+mn-ea"/>
                <a:cs typeface="Calibri"/>
              </a:rPr>
              <a:t>d</a:t>
            </a:r>
            <a:r>
              <a:rPr kumimoji="0" sz="1800" b="0" i="1" u="none" strike="noStrike" kern="0" cap="none" spc="-4" normalizeH="0" baseline="2275" noProof="0" dirty="0">
                <a:ln>
                  <a:noFill/>
                </a:ln>
                <a:solidFill>
                  <a:srgbClr val="272727"/>
                </a:solidFill>
                <a:effectLst/>
                <a:uLnTx/>
                <a:uFillTx/>
                <a:latin typeface="Poppins Light"/>
                <a:ea typeface="+mn-ea"/>
                <a:cs typeface="Calibri"/>
              </a:rPr>
              <a:t>o</a:t>
            </a:r>
            <a:r>
              <a:rPr kumimoji="0" sz="1800" b="0" i="1" u="none" strike="noStrike" kern="0" cap="none" spc="4" normalizeH="0" baseline="2275" noProof="0" dirty="0">
                <a:ln>
                  <a:noFill/>
                </a:ln>
                <a:solidFill>
                  <a:srgbClr val="272727"/>
                </a:solidFill>
                <a:effectLst/>
                <a:uLnTx/>
                <a:uFillTx/>
                <a:latin typeface="Poppins Light"/>
                <a:ea typeface="+mn-ea"/>
                <a:cs typeface="Calibri"/>
              </a:rPr>
              <a:t>c</a:t>
            </a:r>
            <a:r>
              <a:rPr kumimoji="0" sz="1800" b="0" i="1" u="none" strike="noStrike" kern="0" cap="none" spc="0" normalizeH="0" baseline="2275" noProof="0" dirty="0">
                <a:ln>
                  <a:noFill/>
                </a:ln>
                <a:solidFill>
                  <a:srgbClr val="272727"/>
                </a:solidFill>
                <a:effectLst/>
                <a:uLnTx/>
                <a:uFillTx/>
                <a:latin typeface="Poppins Light"/>
                <a:ea typeface="+mn-ea"/>
                <a:cs typeface="Calibri"/>
              </a:rPr>
              <a:t>r</a:t>
            </a:r>
            <a:r>
              <a:rPr kumimoji="0" sz="1800" b="0" i="1" u="none" strike="noStrike" kern="0" cap="none" spc="-4" normalizeH="0" baseline="2275" noProof="0" dirty="0">
                <a:ln>
                  <a:noFill/>
                </a:ln>
                <a:solidFill>
                  <a:srgbClr val="272727"/>
                </a:solidFill>
                <a:effectLst/>
                <a:uLnTx/>
                <a:uFillTx/>
                <a:latin typeface="Poppins Light"/>
                <a:ea typeface="+mn-ea"/>
                <a:cs typeface="Calibri"/>
              </a:rPr>
              <a:t>ino</a:t>
            </a:r>
            <a:r>
              <a:rPr kumimoji="0" sz="1800" b="0" i="1" u="none" strike="noStrike" kern="0" cap="none" spc="0" normalizeH="0" baseline="2275" noProof="0" dirty="0">
                <a:ln>
                  <a:noFill/>
                </a:ln>
                <a:solidFill>
                  <a:srgbClr val="272727"/>
                </a:solidFill>
                <a:effectLst/>
                <a:uLnTx/>
                <a:uFillTx/>
                <a:latin typeface="Poppins Light"/>
                <a:ea typeface="+mn-ea"/>
                <a:cs typeface="Calibri"/>
              </a:rPr>
              <a:t>l</a:t>
            </a:r>
            <a:r>
              <a:rPr kumimoji="0" sz="1800" b="0" i="1" u="none" strike="noStrike" kern="0" cap="none" spc="9" normalizeH="0" baseline="2275" noProof="0" dirty="0">
                <a:ln>
                  <a:noFill/>
                </a:ln>
                <a:solidFill>
                  <a:srgbClr val="272727"/>
                </a:solidFill>
                <a:effectLst/>
                <a:uLnTx/>
                <a:uFillTx/>
                <a:latin typeface="Poppins Light"/>
                <a:ea typeface="+mn-ea"/>
                <a:cs typeface="Calibri"/>
              </a:rPr>
              <a:t> </a:t>
            </a:r>
            <a:r>
              <a:rPr kumimoji="0" sz="1800" b="0" i="0" u="none" strike="noStrike" kern="0" cap="none" spc="0" normalizeH="0" baseline="2275" noProof="0" dirty="0">
                <a:ln>
                  <a:noFill/>
                </a:ln>
                <a:solidFill>
                  <a:srgbClr val="272727"/>
                </a:solidFill>
                <a:effectLst/>
                <a:uLnTx/>
                <a:uFillTx/>
                <a:latin typeface="Poppins Light"/>
                <a:ea typeface="+mn-ea"/>
                <a:cs typeface="Calibri"/>
              </a:rPr>
              <a:t>2</a:t>
            </a:r>
            <a:r>
              <a:rPr kumimoji="0" sz="1800" b="0" i="0" u="none" strike="noStrike" kern="0" cap="none" spc="4" normalizeH="0" baseline="2275" noProof="0" dirty="0">
                <a:ln>
                  <a:noFill/>
                </a:ln>
                <a:solidFill>
                  <a:srgbClr val="272727"/>
                </a:solidFill>
                <a:effectLst/>
                <a:uLnTx/>
                <a:uFillTx/>
                <a:latin typeface="Poppins Light"/>
                <a:ea typeface="+mn-ea"/>
                <a:cs typeface="Calibri"/>
              </a:rPr>
              <a:t>0</a:t>
            </a:r>
            <a:r>
              <a:rPr kumimoji="0" sz="1800" b="0" i="0" u="none" strike="noStrike" kern="0" cap="none" spc="0" normalizeH="0" baseline="2275" noProof="0" dirty="0">
                <a:ln>
                  <a:noFill/>
                </a:ln>
                <a:solidFill>
                  <a:srgbClr val="272727"/>
                </a:solidFill>
                <a:effectLst/>
                <a:uLnTx/>
                <a:uFillTx/>
                <a:latin typeface="Poppins Light"/>
                <a:ea typeface="+mn-ea"/>
                <a:cs typeface="Calibri"/>
              </a:rPr>
              <a:t>0</a:t>
            </a:r>
            <a:r>
              <a:rPr kumimoji="0" sz="1800" b="0" i="0" u="none" strike="noStrike" kern="0" cap="none" spc="4" normalizeH="0" baseline="2275" noProof="0" dirty="0">
                <a:ln>
                  <a:noFill/>
                </a:ln>
                <a:solidFill>
                  <a:srgbClr val="272727"/>
                </a:solidFill>
                <a:effectLst/>
                <a:uLnTx/>
                <a:uFillTx/>
                <a:latin typeface="Poppins Light"/>
                <a:ea typeface="+mn-ea"/>
                <a:cs typeface="Calibri"/>
              </a:rPr>
              <a:t>3</a:t>
            </a:r>
            <a:r>
              <a:rPr kumimoji="0" sz="1800" b="0" i="0" u="none" strike="noStrike" kern="0" cap="none" spc="0" normalizeH="0" baseline="2275" noProof="0" dirty="0">
                <a:ln>
                  <a:noFill/>
                </a:ln>
                <a:solidFill>
                  <a:srgbClr val="272727"/>
                </a:solidFill>
                <a:effectLst/>
                <a:uLnTx/>
                <a:uFillTx/>
                <a:latin typeface="Poppins Light"/>
                <a:ea typeface="+mn-ea"/>
                <a:cs typeface="Calibri"/>
              </a:rPr>
              <a:t>;</a:t>
            </a:r>
            <a:r>
              <a:rPr kumimoji="0" sz="1800" b="0" i="0" u="none" strike="noStrike" kern="0" cap="none" spc="4" normalizeH="0" baseline="2275" noProof="0" dirty="0">
                <a:ln>
                  <a:noFill/>
                </a:ln>
                <a:solidFill>
                  <a:srgbClr val="272727"/>
                </a:solidFill>
                <a:effectLst/>
                <a:uLnTx/>
                <a:uFillTx/>
                <a:latin typeface="Poppins Light"/>
                <a:ea typeface="+mn-ea"/>
                <a:cs typeface="Calibri"/>
              </a:rPr>
              <a:t>5</a:t>
            </a:r>
            <a:r>
              <a:rPr kumimoji="0" sz="1800" b="0" i="0" u="none" strike="noStrike" kern="0" cap="none" spc="0" normalizeH="0" baseline="2275" noProof="0" dirty="0">
                <a:ln>
                  <a:noFill/>
                </a:ln>
                <a:solidFill>
                  <a:srgbClr val="272727"/>
                </a:solidFill>
                <a:effectLst/>
                <a:uLnTx/>
                <a:uFillTx/>
                <a:latin typeface="Poppins Light"/>
                <a:ea typeface="+mn-ea"/>
                <a:cs typeface="Calibri"/>
              </a:rPr>
              <a:t>8</a:t>
            </a:r>
            <a:r>
              <a:rPr kumimoji="0" sz="1800" b="0" i="0" u="none" strike="noStrike" kern="0" cap="none" spc="4" normalizeH="0" baseline="2275" noProof="0" dirty="0">
                <a:ln>
                  <a:noFill/>
                </a:ln>
                <a:solidFill>
                  <a:srgbClr val="272727"/>
                </a:solidFill>
                <a:effectLst/>
                <a:uLnTx/>
                <a:uFillTx/>
                <a:latin typeface="Poppins Light"/>
                <a:ea typeface="+mn-ea"/>
                <a:cs typeface="Calibri"/>
              </a:rPr>
              <a:t>:</a:t>
            </a:r>
            <a:r>
              <a:rPr kumimoji="0" sz="1800" b="0" i="0" u="none" strike="noStrike" kern="0" cap="none" spc="0" normalizeH="0" baseline="2275" noProof="0" dirty="0">
                <a:ln>
                  <a:noFill/>
                </a:ln>
                <a:solidFill>
                  <a:srgbClr val="272727"/>
                </a:solidFill>
                <a:effectLst/>
                <a:uLnTx/>
                <a:uFillTx/>
                <a:latin typeface="Poppins Light"/>
                <a:ea typeface="+mn-ea"/>
                <a:cs typeface="Calibri"/>
              </a:rPr>
              <a:t>7</a:t>
            </a:r>
            <a:r>
              <a:rPr kumimoji="0" sz="1800" b="0" i="0" u="none" strike="noStrike" kern="0" cap="none" spc="4" normalizeH="0" baseline="2275" noProof="0" dirty="0">
                <a:ln>
                  <a:noFill/>
                </a:ln>
                <a:solidFill>
                  <a:srgbClr val="272727"/>
                </a:solidFill>
                <a:effectLst/>
                <a:uLnTx/>
                <a:uFillTx/>
                <a:latin typeface="Poppins Light"/>
                <a:ea typeface="+mn-ea"/>
                <a:cs typeface="Calibri"/>
              </a:rPr>
              <a:t>1</a:t>
            </a:r>
            <a:r>
              <a:rPr kumimoji="0" sz="1800" b="0" i="0" u="none" strike="noStrike" kern="0" cap="none" spc="9" normalizeH="0" baseline="2275" noProof="0" dirty="0">
                <a:ln>
                  <a:noFill/>
                </a:ln>
                <a:solidFill>
                  <a:srgbClr val="272727"/>
                </a:solidFill>
                <a:effectLst/>
                <a:uLnTx/>
                <a:uFillTx/>
                <a:latin typeface="Poppins Light"/>
                <a:ea typeface="+mn-ea"/>
                <a:cs typeface="Calibri"/>
              </a:rPr>
              <a:t>0</a:t>
            </a:r>
            <a:r>
              <a:rPr kumimoji="0" sz="1800" b="0" i="0" u="none" strike="noStrike" kern="0" cap="none" spc="4" normalizeH="0" baseline="2275" noProof="0" dirty="0">
                <a:ln>
                  <a:noFill/>
                </a:ln>
                <a:solidFill>
                  <a:srgbClr val="272727"/>
                </a:solidFill>
                <a:effectLst/>
                <a:uLnTx/>
                <a:uFillTx/>
                <a:latin typeface="Poppins Light"/>
                <a:ea typeface="+mn-ea"/>
                <a:cs typeface="Calibri"/>
              </a:rPr>
              <a:t>-717</a:t>
            </a:r>
            <a:endParaRPr kumimoji="0" sz="1200" b="0" i="0" u="none" strike="noStrike" kern="0" cap="none" spc="0" normalizeH="0" baseline="0" noProof="0" dirty="0">
              <a:ln>
                <a:noFill/>
              </a:ln>
              <a:solidFill>
                <a:sysClr val="windowText" lastClr="000000"/>
              </a:solidFill>
              <a:effectLst/>
              <a:uLnTx/>
              <a:uFillTx/>
              <a:latin typeface="Poppins Light"/>
              <a:ea typeface="+mn-ea"/>
              <a:cs typeface="Calibri"/>
            </a:endParaRPr>
          </a:p>
        </p:txBody>
      </p:sp>
      <p:sp>
        <p:nvSpPr>
          <p:cNvPr id="19" name="Title 1">
            <a:extLst>
              <a:ext uri="{FF2B5EF4-FFF2-40B4-BE49-F238E27FC236}">
                <a16:creationId xmlns:a16="http://schemas.microsoft.com/office/drawing/2014/main" id="{F2843F42-DA7E-4D69-B3BC-859AC651751B}"/>
              </a:ext>
            </a:extLst>
          </p:cNvPr>
          <p:cNvSpPr txBox="1">
            <a:spLocks/>
          </p:cNvSpPr>
          <p:nvPr/>
        </p:nvSpPr>
        <p:spPr>
          <a:xfrm>
            <a:off x="1981200" y="135641"/>
            <a:ext cx="8229600" cy="83404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Poppins Light"/>
                <a:ea typeface="+mj-ea"/>
                <a:cs typeface="+mj-cs"/>
              </a:rPr>
              <a:t>Measuring Serum Testosterone</a:t>
            </a:r>
          </a:p>
        </p:txBody>
      </p:sp>
      <p:sp>
        <p:nvSpPr>
          <p:cNvPr id="16" name="TextBox 15">
            <a:extLst>
              <a:ext uri="{FF2B5EF4-FFF2-40B4-BE49-F238E27FC236}">
                <a16:creationId xmlns:a16="http://schemas.microsoft.com/office/drawing/2014/main" id="{A3BEED06-3BC4-4CD3-A33B-00A2AA275A7E}"/>
              </a:ext>
            </a:extLst>
          </p:cNvPr>
          <p:cNvSpPr txBox="1"/>
          <p:nvPr/>
        </p:nvSpPr>
        <p:spPr>
          <a:xfrm>
            <a:off x="274320" y="1097399"/>
            <a:ext cx="11109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The diurnal/circadian rhythm of serum T means levels are highest in the early morning</a:t>
            </a: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17" name="Rectangle 16">
            <a:extLst>
              <a:ext uri="{FF2B5EF4-FFF2-40B4-BE49-F238E27FC236}">
                <a16:creationId xmlns:a16="http://schemas.microsoft.com/office/drawing/2014/main" id="{BABC3BB3-3AA4-44E8-ACFE-460CD87C232B}"/>
              </a:ext>
            </a:extLst>
          </p:cNvPr>
          <p:cNvSpPr/>
          <p:nvPr/>
        </p:nvSpPr>
        <p:spPr>
          <a:xfrm>
            <a:off x="5604375" y="1784432"/>
            <a:ext cx="5916168" cy="418576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Fasting T levels should be measured from 7 to 11 AM on at least 2 occasions with a reliable method preferably 4 weeks apart and, if possible, not during an acute illness.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In addition, measure free testosterone (FT) in men with levels close to lower normal range (8-12 nmol/L) or those with suspected or known abnormal sex hormone binding globulin (SHBG)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Measure luteinising hormone (LH) and follicle stimulating hormone (FSH) serum levels to differentiate primary from secondary TD</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Serum prolactin levels should be measured when LH and FSH levels are low. A very low TT level (&lt;5.2 nmol/L) and low LH and FSH levels are more likely to be associated with hyperprolactinemia or when secondary TD from a pituitary tumour or other pituitary disease is suspected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Base decisions on therapy on published action levels rather than laboratory reference ranges</a:t>
            </a:r>
          </a:p>
        </p:txBody>
      </p:sp>
      <p:sp>
        <p:nvSpPr>
          <p:cNvPr id="21" name="object 3">
            <a:extLst>
              <a:ext uri="{FF2B5EF4-FFF2-40B4-BE49-F238E27FC236}">
                <a16:creationId xmlns:a16="http://schemas.microsoft.com/office/drawing/2014/main" id="{788B18B1-3A0D-4161-87E7-47AFEBFB72DC}"/>
              </a:ext>
            </a:extLst>
          </p:cNvPr>
          <p:cNvSpPr txBox="1"/>
          <p:nvPr/>
        </p:nvSpPr>
        <p:spPr>
          <a:xfrm>
            <a:off x="1446496" y="2059833"/>
            <a:ext cx="3785646" cy="228091"/>
          </a:xfrm>
          <a:prstGeom prst="rect">
            <a:avLst/>
          </a:prstGeom>
        </p:spPr>
        <p:txBody>
          <a:bodyPr wrap="square" lIns="0" tIns="0" rIns="0" bIns="0" rtlCol="0">
            <a:noAutofit/>
          </a:bodyPr>
          <a:lstStyle/>
          <a:p>
            <a:pPr marL="12700" marR="0" lvl="0" indent="0" algn="ctr" defTabSz="914400" rtl="0" eaLnBrk="1" fontAlgn="auto" latinLnBrk="0" hangingPunct="1">
              <a:lnSpc>
                <a:spcPts val="1725"/>
              </a:lnSpc>
              <a:spcBef>
                <a:spcPts val="86"/>
              </a:spcBef>
              <a:spcAft>
                <a:spcPts val="0"/>
              </a:spcAft>
              <a:buClrTx/>
              <a:buSzTx/>
              <a:buFontTx/>
              <a:buNone/>
              <a:tabLst/>
              <a:defRPr/>
            </a:pPr>
            <a:r>
              <a:rPr kumimoji="0" lang="en-GB" sz="2400" b="1" i="0" u="none" strike="noStrike" kern="0" cap="none" spc="0" normalizeH="0" baseline="3413" noProof="0" dirty="0">
                <a:ln>
                  <a:noFill/>
                </a:ln>
                <a:solidFill>
                  <a:srgbClr val="272727"/>
                </a:solidFill>
                <a:effectLst/>
                <a:uLnTx/>
                <a:uFillTx/>
                <a:latin typeface="Calibri"/>
                <a:ea typeface="+mn-ea"/>
                <a:cs typeface="Calibri"/>
              </a:rPr>
              <a:t> Circadian rhythm of testosterone</a:t>
            </a:r>
            <a:endParaRPr kumimoji="0" sz="1600" b="1"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24" name="Rectangle 23">
            <a:extLst>
              <a:ext uri="{FF2B5EF4-FFF2-40B4-BE49-F238E27FC236}">
                <a16:creationId xmlns:a16="http://schemas.microsoft.com/office/drawing/2014/main" id="{7FA7C770-FE14-4A87-96DC-30C23B430E15}"/>
              </a:ext>
            </a:extLst>
          </p:cNvPr>
          <p:cNvSpPr/>
          <p:nvPr/>
        </p:nvSpPr>
        <p:spPr>
          <a:xfrm>
            <a:off x="649224" y="1050568"/>
            <a:ext cx="10378440" cy="485775"/>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698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5528" y="2279413"/>
            <a:ext cx="10140696" cy="527810"/>
          </a:xfrm>
          <a:prstGeom prst="rect">
            <a:avLst/>
          </a:prstGeom>
          <a:solidFill>
            <a:srgbClr val="E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A8E1"/>
              </a:solidFill>
              <a:effectLst/>
              <a:uLnTx/>
              <a:uFillTx/>
              <a:latin typeface="Arial"/>
              <a:ea typeface="+mn-ea"/>
              <a:cs typeface="+mn-cs"/>
            </a:endParaRPr>
          </a:p>
        </p:txBody>
      </p:sp>
      <p:sp>
        <p:nvSpPr>
          <p:cNvPr id="7" name="Rectangle 6"/>
          <p:cNvSpPr/>
          <p:nvPr/>
        </p:nvSpPr>
        <p:spPr>
          <a:xfrm>
            <a:off x="795528" y="4066440"/>
            <a:ext cx="10140696" cy="55558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A8E1"/>
              </a:solidFill>
              <a:effectLst/>
              <a:uLnTx/>
              <a:uFillTx/>
              <a:latin typeface="Arial"/>
              <a:ea typeface="+mn-ea"/>
              <a:cs typeface="+mn-cs"/>
            </a:endParaRPr>
          </a:p>
        </p:txBody>
      </p:sp>
      <p:sp>
        <p:nvSpPr>
          <p:cNvPr id="8" name="Rectangle 7"/>
          <p:cNvSpPr/>
          <p:nvPr/>
        </p:nvSpPr>
        <p:spPr>
          <a:xfrm>
            <a:off x="795528" y="3077854"/>
            <a:ext cx="10140696" cy="67724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A8E1"/>
              </a:solidFill>
              <a:effectLst/>
              <a:uLnTx/>
              <a:uFillTx/>
              <a:latin typeface="Arial"/>
              <a:ea typeface="+mn-ea"/>
              <a:cs typeface="+mn-cs"/>
            </a:endParaRPr>
          </a:p>
        </p:txBody>
      </p:sp>
      <p:sp>
        <p:nvSpPr>
          <p:cNvPr id="2" name="Title 1"/>
          <p:cNvSpPr>
            <a:spLocks noGrp="1"/>
          </p:cNvSpPr>
          <p:nvPr>
            <p:ph type="title"/>
          </p:nvPr>
        </p:nvSpPr>
        <p:spPr>
          <a:xfrm>
            <a:off x="694705" y="152324"/>
            <a:ext cx="10635342" cy="786454"/>
          </a:xfrm>
        </p:spPr>
        <p:txBody>
          <a:bodyPr/>
          <a:lstStyle/>
          <a:p>
            <a:pPr algn="ctr"/>
            <a:r>
              <a:rPr lang="en-US" dirty="0">
                <a:solidFill>
                  <a:srgbClr val="000000"/>
                </a:solidFill>
              </a:rPr>
              <a:t>BSSM Evidence-Based Action Levels</a:t>
            </a:r>
          </a:p>
        </p:txBody>
      </p:sp>
      <p:sp>
        <p:nvSpPr>
          <p:cNvPr id="12" name="Rectangle 11">
            <a:extLst>
              <a:ext uri="{FF2B5EF4-FFF2-40B4-BE49-F238E27FC236}">
                <a16:creationId xmlns:a16="http://schemas.microsoft.com/office/drawing/2014/main" id="{19A33592-F93F-43A3-BB67-673C26A00588}"/>
              </a:ext>
            </a:extLst>
          </p:cNvPr>
          <p:cNvSpPr/>
          <p:nvPr/>
        </p:nvSpPr>
        <p:spPr>
          <a:xfrm>
            <a:off x="1589179" y="5943292"/>
            <a:ext cx="9013640"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Hackett G,  et al. British Society for Sexual Medicine Guidelines on Adult Testosterone Deficiency, With Statements for UK Practice. J Sex Med 2017;14:1504-1523. </a:t>
            </a:r>
          </a:p>
        </p:txBody>
      </p:sp>
      <p:sp>
        <p:nvSpPr>
          <p:cNvPr id="17" name="TextBox 16">
            <a:extLst>
              <a:ext uri="{FF2B5EF4-FFF2-40B4-BE49-F238E27FC236}">
                <a16:creationId xmlns:a16="http://schemas.microsoft.com/office/drawing/2014/main" id="{4013E0D5-2224-4378-BD50-6212524817B7}"/>
              </a:ext>
            </a:extLst>
          </p:cNvPr>
          <p:cNvSpPr txBox="1"/>
          <p:nvPr/>
        </p:nvSpPr>
        <p:spPr>
          <a:xfrm>
            <a:off x="658129" y="1334438"/>
            <a:ext cx="10278095" cy="4016484"/>
          </a:xfrm>
          <a:prstGeom prst="rect">
            <a:avLst/>
          </a:prstGeom>
          <a:noFill/>
        </p:spPr>
        <p:txBody>
          <a:bodyPr wrap="square" rtlCol="0">
            <a:spAutoFit/>
          </a:bodyPr>
          <a:lstStyle/>
          <a:p>
            <a:pPr marL="182563" marR="0" lvl="0" indent="-182563"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Poppins Light"/>
                <a:ea typeface="+mn-ea"/>
                <a:cs typeface="+mn-cs"/>
              </a:rPr>
              <a:t>The British Society for Sexual Medicine (BSSM) recommend the use of evidence-based action levels to advise HCPs of serum testosterone (T) values that may require Testosterone Therapy (</a:t>
            </a:r>
            <a:r>
              <a:rPr kumimoji="0" lang="en-GB" sz="17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 </a:t>
            </a:r>
          </a:p>
          <a:p>
            <a:pPr marL="182563" marR="0" lvl="0" indent="-182563" algn="ct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0000"/>
              </a:solidFill>
              <a:effectLst/>
              <a:uLnTx/>
              <a:uFillTx/>
              <a:latin typeface="Poppins Light"/>
              <a:ea typeface="+mn-ea"/>
              <a:cs typeface="+mn-cs"/>
            </a:endParaRPr>
          </a:p>
          <a:p>
            <a:pPr marL="539750" marR="0" lvl="1" indent="-357188" algn="ctr" defTabSz="914400" rtl="0" eaLnBrk="1" fontAlgn="auto" latinLnBrk="0" hangingPunct="1">
              <a:lnSpc>
                <a:spcPct val="100000"/>
              </a:lnSpc>
              <a:spcBef>
                <a:spcPts val="0"/>
              </a:spcBef>
              <a:spcAft>
                <a:spcPts val="0"/>
              </a:spcAft>
              <a:buClr>
                <a:prstClr val="white"/>
              </a:buClr>
              <a:buSzTx/>
              <a:buFontTx/>
              <a:buNone/>
              <a:tabLst/>
              <a:defRPr/>
            </a:pPr>
            <a:r>
              <a:rPr kumimoji="0" lang="en-GB" sz="1700" b="1" i="0" u="none" strike="noStrike" kern="1200" cap="none" spc="0" normalizeH="0" baseline="0" noProof="0" dirty="0">
                <a:ln>
                  <a:noFill/>
                </a:ln>
                <a:solidFill>
                  <a:srgbClr val="000000"/>
                </a:solidFill>
                <a:effectLst/>
                <a:uLnTx/>
                <a:uFillTx/>
                <a:latin typeface="Poppins Light"/>
                <a:ea typeface="+mn-ea"/>
                <a:cs typeface="+mn-cs"/>
              </a:rPr>
              <a:t>Usually requires </a:t>
            </a:r>
            <a:r>
              <a:rPr kumimoji="0" lang="en-GB" sz="1700" b="1"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700" b="1" i="0" u="none" strike="noStrike" kern="1200" cap="none" spc="0" normalizeH="0" baseline="0" noProof="0" dirty="0">
                <a:ln>
                  <a:noFill/>
                </a:ln>
                <a:solidFill>
                  <a:srgbClr val="000000"/>
                </a:solidFill>
                <a:effectLst/>
                <a:uLnTx/>
                <a:uFillTx/>
                <a:latin typeface="Poppins Light"/>
                <a:ea typeface="+mn-ea"/>
                <a:cs typeface="+mn-cs"/>
              </a:rPr>
              <a:t>: </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Total T (TT) level &lt;8 nmol/L </a:t>
            </a:r>
            <a:r>
              <a:rPr kumimoji="0" lang="en-GB" sz="1700" b="0" i="1" u="none" strike="noStrike" kern="1200" cap="none" spc="0" normalizeH="0" baseline="0" noProof="0" dirty="0">
                <a:ln>
                  <a:noFill/>
                </a:ln>
                <a:solidFill>
                  <a:srgbClr val="000000"/>
                </a:solidFill>
                <a:effectLst/>
                <a:uLnTx/>
                <a:uFillTx/>
                <a:latin typeface="Poppins Light"/>
                <a:ea typeface="+mn-ea"/>
                <a:cs typeface="+mn-cs"/>
              </a:rPr>
              <a:t>or</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 free T (FT) &lt;0.180 nmol/L</a:t>
            </a:r>
          </a:p>
          <a:p>
            <a:pPr marL="539750" marR="0" lvl="1" indent="-357188" algn="ctr" defTabSz="914400" rtl="0" eaLnBrk="1" fontAlgn="auto" latinLnBrk="0" hangingPunct="1">
              <a:lnSpc>
                <a:spcPct val="100000"/>
              </a:lnSpc>
              <a:spcBef>
                <a:spcPts val="0"/>
              </a:spcBef>
              <a:spcAft>
                <a:spcPts val="0"/>
              </a:spcAft>
              <a:buClr>
                <a:prstClr val="white"/>
              </a:buClr>
              <a:buSzTx/>
              <a:buFontTx/>
              <a:buNone/>
              <a:tabLst/>
              <a:defRPr/>
            </a:pPr>
            <a:endParaRPr kumimoji="0" lang="en-GB" sz="1700" b="0" i="0" u="none" strike="noStrike" kern="1200" cap="none" spc="0" normalizeH="0" baseline="0" noProof="0" dirty="0">
              <a:ln>
                <a:noFill/>
              </a:ln>
              <a:solidFill>
                <a:srgbClr val="000000"/>
              </a:solidFill>
              <a:effectLst/>
              <a:uLnTx/>
              <a:uFillTx/>
              <a:latin typeface="Poppins Light"/>
              <a:ea typeface="+mn-ea"/>
              <a:cs typeface="+mn-cs"/>
            </a:endParaRPr>
          </a:p>
          <a:p>
            <a:pPr marL="182562" marR="0" lvl="1" indent="0" algn="ctr" defTabSz="914400" rtl="0" eaLnBrk="1" fontAlgn="auto" latinLnBrk="0" hangingPunct="1">
              <a:lnSpc>
                <a:spcPct val="100000"/>
              </a:lnSpc>
              <a:spcBef>
                <a:spcPts val="0"/>
              </a:spcBef>
              <a:spcAft>
                <a:spcPts val="0"/>
              </a:spcAft>
              <a:buClr>
                <a:prstClr val="white"/>
              </a:buClr>
              <a:buSzTx/>
              <a:buFontTx/>
              <a:buNone/>
              <a:tabLst/>
              <a:defRPr/>
            </a:pP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539750" marR="0" lvl="1" indent="-357188" algn="ctr" defTabSz="914400" rtl="0" eaLnBrk="1" fontAlgn="auto" latinLnBrk="0" hangingPunct="1">
              <a:lnSpc>
                <a:spcPct val="100000"/>
              </a:lnSpc>
              <a:spcBef>
                <a:spcPts val="0"/>
              </a:spcBef>
              <a:spcAft>
                <a:spcPts val="0"/>
              </a:spcAft>
              <a:buClr>
                <a:prstClr val="white"/>
              </a:buClr>
              <a:buSzTx/>
              <a:buFontTx/>
              <a:buNone/>
              <a:tabLst/>
              <a:defRPr/>
            </a:pPr>
            <a:r>
              <a:rPr kumimoji="0" lang="en-GB" sz="1700" b="1" i="0" u="none" strike="noStrike" kern="1200" cap="none" spc="0" normalizeH="0" baseline="0" noProof="0" dirty="0">
                <a:ln>
                  <a:noFill/>
                </a:ln>
                <a:solidFill>
                  <a:srgbClr val="000000"/>
                </a:solidFill>
                <a:effectLst/>
                <a:uLnTx/>
                <a:uFillTx/>
                <a:latin typeface="Poppins Light"/>
                <a:ea typeface="+mn-ea"/>
                <a:cs typeface="+mn-cs"/>
              </a:rPr>
              <a:t>May require a </a:t>
            </a:r>
            <a:r>
              <a:rPr kumimoji="0" lang="en-GB" sz="1700" b="1" i="1" u="none" strike="noStrike" kern="1200" cap="none" spc="0" normalizeH="0" baseline="0" noProof="0" dirty="0">
                <a:ln>
                  <a:noFill/>
                </a:ln>
                <a:solidFill>
                  <a:srgbClr val="000000"/>
                </a:solidFill>
                <a:effectLst/>
                <a:uLnTx/>
                <a:uFillTx/>
                <a:latin typeface="Poppins Light"/>
                <a:ea typeface="+mn-ea"/>
                <a:cs typeface="+mn-cs"/>
              </a:rPr>
              <a:t>trial</a:t>
            </a:r>
            <a:r>
              <a:rPr kumimoji="0" lang="en-GB" sz="1700" b="1" i="0" u="none" strike="noStrike" kern="1200" cap="none" spc="0" normalizeH="0" baseline="0" noProof="0" dirty="0">
                <a:ln>
                  <a:noFill/>
                </a:ln>
                <a:solidFill>
                  <a:srgbClr val="000000"/>
                </a:solidFill>
                <a:effectLst/>
                <a:uLnTx/>
                <a:uFillTx/>
                <a:latin typeface="Poppins Light"/>
                <a:ea typeface="+mn-ea"/>
                <a:cs typeface="+mn-cs"/>
              </a:rPr>
              <a:t> of </a:t>
            </a:r>
            <a:r>
              <a:rPr kumimoji="0" lang="en-GB" sz="1700" b="1"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700" b="1" i="0" u="none" strike="noStrike" kern="1200" cap="none" spc="0" normalizeH="0" baseline="0" noProof="0" dirty="0">
                <a:ln>
                  <a:noFill/>
                </a:ln>
                <a:solidFill>
                  <a:srgbClr val="000000"/>
                </a:solidFill>
                <a:effectLst/>
                <a:uLnTx/>
                <a:uFillTx/>
                <a:latin typeface="Poppins Light"/>
                <a:ea typeface="+mn-ea"/>
                <a:cs typeface="+mn-cs"/>
              </a:rPr>
              <a:t> for a minimum of 6 months: </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TT 8-12 nmol/L </a:t>
            </a:r>
            <a:r>
              <a:rPr kumimoji="0" lang="en-GB" sz="1700" b="0" i="1" u="none" strike="noStrike" kern="1200" cap="none" spc="0" normalizeH="0" baseline="0" noProof="0" dirty="0">
                <a:ln>
                  <a:noFill/>
                </a:ln>
                <a:solidFill>
                  <a:srgbClr val="000000"/>
                </a:solidFill>
                <a:effectLst/>
                <a:uLnTx/>
                <a:uFillTx/>
                <a:latin typeface="Poppins Light"/>
                <a:ea typeface="+mn-ea"/>
                <a:cs typeface="+mn-cs"/>
              </a:rPr>
              <a:t>or </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free T 0.180-0.225 nmol/L</a:t>
            </a:r>
          </a:p>
          <a:p>
            <a:pPr marL="182562" marR="0" lvl="1" indent="0" algn="ctr" defTabSz="914400" rtl="0" eaLnBrk="1" fontAlgn="auto" latinLnBrk="0" hangingPunct="1">
              <a:lnSpc>
                <a:spcPct val="100000"/>
              </a:lnSpc>
              <a:spcBef>
                <a:spcPts val="0"/>
              </a:spcBef>
              <a:spcAft>
                <a:spcPts val="0"/>
              </a:spcAft>
              <a:buClr>
                <a:prstClr val="white"/>
              </a:buClr>
              <a:buSzTx/>
              <a:buFontTx/>
              <a:buNone/>
              <a:tabLst/>
              <a:defRPr/>
            </a:pP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182562" marR="0" lvl="1" indent="0" algn="ctr" defTabSz="914400" rtl="0" eaLnBrk="1" fontAlgn="auto" latinLnBrk="0" hangingPunct="1">
              <a:lnSpc>
                <a:spcPct val="100000"/>
              </a:lnSpc>
              <a:spcBef>
                <a:spcPts val="0"/>
              </a:spcBef>
              <a:spcAft>
                <a:spcPts val="0"/>
              </a:spcAft>
              <a:buClr>
                <a:prstClr val="white"/>
              </a:buClr>
              <a:buSzTx/>
              <a:buFontTx/>
              <a:buNone/>
              <a:tabLst/>
              <a:defRPr/>
            </a:pP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182562" marR="0" lvl="1" indent="0" algn="ctr" defTabSz="914400" rtl="0" eaLnBrk="1" fontAlgn="auto" latinLnBrk="0" hangingPunct="1">
              <a:lnSpc>
                <a:spcPct val="100000"/>
              </a:lnSpc>
              <a:spcBef>
                <a:spcPts val="0"/>
              </a:spcBef>
              <a:spcAft>
                <a:spcPts val="0"/>
              </a:spcAft>
              <a:buClr>
                <a:prstClr val="white"/>
              </a:buClr>
              <a:buSzTx/>
              <a:buFontTx/>
              <a:buNone/>
              <a:tabLst/>
              <a:defRPr/>
            </a:pP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539750" marR="0" lvl="1" indent="-357188" algn="ctr" defTabSz="914400" rtl="0" eaLnBrk="1" fontAlgn="auto" latinLnBrk="0" hangingPunct="1">
              <a:lnSpc>
                <a:spcPct val="100000"/>
              </a:lnSpc>
              <a:spcBef>
                <a:spcPts val="0"/>
              </a:spcBef>
              <a:spcAft>
                <a:spcPts val="0"/>
              </a:spcAft>
              <a:buClr>
                <a:prstClr val="white"/>
              </a:buClr>
              <a:buSzTx/>
              <a:buFontTx/>
              <a:buNone/>
              <a:tabLst/>
              <a:defRPr/>
            </a:pPr>
            <a:r>
              <a:rPr kumimoji="0" lang="en-GB" sz="1700" b="1" i="0" u="none" strike="noStrike" kern="1200" cap="none" spc="0" normalizeH="0" baseline="0" noProof="0" dirty="0">
                <a:ln>
                  <a:noFill/>
                </a:ln>
                <a:solidFill>
                  <a:srgbClr val="000000"/>
                </a:solidFill>
                <a:effectLst/>
                <a:uLnTx/>
                <a:uFillTx/>
                <a:latin typeface="Poppins Light"/>
                <a:ea typeface="+mn-ea"/>
                <a:cs typeface="+mn-cs"/>
              </a:rPr>
              <a:t>Does not require </a:t>
            </a:r>
            <a:r>
              <a:rPr kumimoji="0" lang="en-GB" sz="1700" b="1"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700" b="1" i="0" u="none" strike="noStrike" kern="1200" cap="none" spc="0" normalizeH="0" baseline="0" noProof="0" dirty="0">
                <a:ln>
                  <a:noFill/>
                </a:ln>
                <a:solidFill>
                  <a:srgbClr val="000000"/>
                </a:solidFill>
                <a:effectLst/>
                <a:uLnTx/>
                <a:uFillTx/>
                <a:latin typeface="Poppins Light"/>
                <a:ea typeface="+mn-ea"/>
                <a:cs typeface="+mn-cs"/>
              </a:rPr>
              <a:t>: </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TT level &gt;12 nmol/L </a:t>
            </a:r>
            <a:r>
              <a:rPr kumimoji="0" lang="en-GB" sz="1700" b="0" i="1" u="none" strike="noStrike" kern="1200" cap="none" spc="0" normalizeH="0" baseline="0" noProof="0" dirty="0">
                <a:ln>
                  <a:noFill/>
                </a:ln>
                <a:solidFill>
                  <a:srgbClr val="000000"/>
                </a:solidFill>
                <a:effectLst/>
                <a:uLnTx/>
                <a:uFillTx/>
                <a:latin typeface="Poppins Light"/>
                <a:ea typeface="+mn-ea"/>
                <a:cs typeface="+mn-cs"/>
              </a:rPr>
              <a:t>or</a:t>
            </a:r>
            <a:r>
              <a:rPr kumimoji="0" lang="en-GB" sz="1700" b="0" i="0" u="none" strike="noStrike" kern="1200" cap="none" spc="0" normalizeH="0" baseline="0" noProof="0" dirty="0">
                <a:ln>
                  <a:noFill/>
                </a:ln>
                <a:solidFill>
                  <a:srgbClr val="000000"/>
                </a:solidFill>
                <a:effectLst/>
                <a:uLnTx/>
                <a:uFillTx/>
                <a:latin typeface="Poppins Light"/>
                <a:ea typeface="+mn-ea"/>
                <a:cs typeface="+mn-cs"/>
              </a:rPr>
              <a:t> free T &gt;0.225 nmol/L</a:t>
            </a: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0000"/>
              </a:solidFill>
              <a:effectLst/>
              <a:uLnTx/>
              <a:uFillTx/>
              <a:latin typeface="Poppins Light"/>
              <a:ea typeface="+mn-ea"/>
              <a:cs typeface="+mn-cs"/>
            </a:endParaRPr>
          </a:p>
          <a:p>
            <a:pPr marL="182563" marR="0" lvl="0" indent="-182563"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srgbClr val="000000"/>
              </a:solidFill>
              <a:effectLst/>
              <a:uLnTx/>
              <a:uFillTx/>
              <a:latin typeface="Poppins Light"/>
              <a:ea typeface="+mn-ea"/>
              <a:cs typeface="+mn-cs"/>
            </a:endParaRPr>
          </a:p>
          <a:p>
            <a:pPr marL="182563" marR="0" lvl="0" indent="-182563"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000000"/>
                </a:solidFill>
                <a:effectLst/>
                <a:uLnTx/>
                <a:uFillTx/>
                <a:latin typeface="Poppins Light"/>
                <a:ea typeface="+mn-ea"/>
                <a:cs typeface="+mn-cs"/>
              </a:rPr>
              <a:t>Free Testosterone should be calculated when the TT is 8-12nmol/L.  </a:t>
            </a:r>
          </a:p>
        </p:txBody>
      </p:sp>
    </p:spTree>
    <p:extLst>
      <p:ext uri="{BB962C8B-B14F-4D97-AF65-F5344CB8AC3E}">
        <p14:creationId xmlns:p14="http://schemas.microsoft.com/office/powerpoint/2010/main" val="353764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382000" cy="758101"/>
          </a:xfrm>
        </p:spPr>
        <p:txBody>
          <a:bodyPr>
            <a:normAutofit/>
          </a:bodyPr>
          <a:lstStyle/>
          <a:p>
            <a:pPr algn="ctr"/>
            <a:r>
              <a:rPr lang="en-GB" sz="3600" dirty="0">
                <a:solidFill>
                  <a:srgbClr val="000000"/>
                </a:solidFill>
              </a:rPr>
              <a:t>Testosterone fractions in the blood</a:t>
            </a:r>
          </a:p>
        </p:txBody>
      </p:sp>
      <p:grpSp>
        <p:nvGrpSpPr>
          <p:cNvPr id="11" name="Group 10"/>
          <p:cNvGrpSpPr/>
          <p:nvPr/>
        </p:nvGrpSpPr>
        <p:grpSpPr>
          <a:xfrm>
            <a:off x="784400" y="1146967"/>
            <a:ext cx="5865982" cy="4351736"/>
            <a:chOff x="1569720" y="1752600"/>
            <a:chExt cx="5957340" cy="4351736"/>
          </a:xfrm>
        </p:grpSpPr>
        <p:sp>
          <p:nvSpPr>
            <p:cNvPr id="28" name="Rectangle 27"/>
            <p:cNvSpPr/>
            <p:nvPr/>
          </p:nvSpPr>
          <p:spPr>
            <a:xfrm>
              <a:off x="1873521" y="1965959"/>
              <a:ext cx="5228319" cy="3763413"/>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22" name="Chart 21"/>
            <p:cNvGraphicFramePr/>
            <p:nvPr/>
          </p:nvGraphicFramePr>
          <p:xfrm>
            <a:off x="1569720" y="1752600"/>
            <a:ext cx="5957340" cy="435173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TextBox 26"/>
          <p:cNvSpPr txBox="1"/>
          <p:nvPr/>
        </p:nvSpPr>
        <p:spPr>
          <a:xfrm>
            <a:off x="1495800" y="5409185"/>
            <a:ext cx="417348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Poppins Light"/>
                <a:ea typeface="+mn-ea"/>
                <a:cs typeface="+mn-cs"/>
              </a:rPr>
              <a:t>SHBG, sex hormone-binding globulin; T, testosterone</a:t>
            </a:r>
          </a:p>
        </p:txBody>
      </p:sp>
      <p:sp>
        <p:nvSpPr>
          <p:cNvPr id="15" name="Content Placeholder 2"/>
          <p:cNvSpPr>
            <a:spLocks noGrp="1"/>
          </p:cNvSpPr>
          <p:nvPr>
            <p:ph idx="1"/>
          </p:nvPr>
        </p:nvSpPr>
        <p:spPr>
          <a:xfrm>
            <a:off x="6320867" y="1360326"/>
            <a:ext cx="4597069" cy="3827885"/>
          </a:xfrm>
        </p:spPr>
        <p:txBody>
          <a:bodyPr>
            <a:noAutofit/>
          </a:bodyPr>
          <a:lstStyle/>
          <a:p>
            <a:pPr>
              <a:spcBef>
                <a:spcPts val="1800"/>
              </a:spcBef>
              <a:buClrTx/>
            </a:pPr>
            <a:r>
              <a:rPr lang="en-GB" sz="1800" dirty="0">
                <a:solidFill>
                  <a:srgbClr val="000000"/>
                </a:solidFill>
              </a:rPr>
              <a:t>60% of testosterone in the   blood is tightly bound to SHBG </a:t>
            </a:r>
          </a:p>
          <a:p>
            <a:pPr>
              <a:spcBef>
                <a:spcPts val="1800"/>
              </a:spcBef>
              <a:buClrTx/>
            </a:pPr>
            <a:r>
              <a:rPr lang="en-GB" sz="1800" dirty="0">
                <a:solidFill>
                  <a:srgbClr val="000000"/>
                </a:solidFill>
              </a:rPr>
              <a:t>A further 38% is loosely bound   to albumin.  </a:t>
            </a:r>
          </a:p>
          <a:p>
            <a:pPr>
              <a:spcBef>
                <a:spcPts val="1800"/>
              </a:spcBef>
              <a:buClrTx/>
            </a:pPr>
            <a:r>
              <a:rPr lang="en-GB" sz="1800" dirty="0">
                <a:solidFill>
                  <a:srgbClr val="000000"/>
                </a:solidFill>
              </a:rPr>
              <a:t>Only 2% of the testosterone in the blood is free testosterone</a:t>
            </a:r>
          </a:p>
          <a:p>
            <a:pPr>
              <a:spcBef>
                <a:spcPts val="1800"/>
              </a:spcBef>
              <a:buClrTx/>
            </a:pPr>
            <a:r>
              <a:rPr lang="en-GB" sz="1800" dirty="0">
                <a:solidFill>
                  <a:srgbClr val="000000"/>
                </a:solidFill>
              </a:rPr>
              <a:t>The albumin-bound and </a:t>
            </a:r>
            <a:r>
              <a:rPr lang="en-GB" sz="1800">
                <a:solidFill>
                  <a:srgbClr val="000000"/>
                </a:solidFill>
              </a:rPr>
              <a:t>the free </a:t>
            </a:r>
            <a:r>
              <a:rPr lang="en-GB" sz="1800" dirty="0">
                <a:solidFill>
                  <a:srgbClr val="000000"/>
                </a:solidFill>
              </a:rPr>
              <a:t>testosterone portions   make up the bio-available testosterone</a:t>
            </a:r>
          </a:p>
        </p:txBody>
      </p:sp>
      <p:sp>
        <p:nvSpPr>
          <p:cNvPr id="3" name="Rectangle 2">
            <a:extLst>
              <a:ext uri="{FF2B5EF4-FFF2-40B4-BE49-F238E27FC236}">
                <a16:creationId xmlns:a16="http://schemas.microsoft.com/office/drawing/2014/main" id="{47E25BB6-3590-4DDC-928A-4E8C79375985}"/>
              </a:ext>
            </a:extLst>
          </p:cNvPr>
          <p:cNvSpPr/>
          <p:nvPr/>
        </p:nvSpPr>
        <p:spPr>
          <a:xfrm>
            <a:off x="1495800" y="5930837"/>
            <a:ext cx="982654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Figure adapted from </a:t>
            </a:r>
            <a:r>
              <a:rPr kumimoji="0" lang="en-GB" altLang="en-US" sz="1100" b="0" i="0" u="none" strike="noStrike" kern="1200" cap="none" spc="0" normalizeH="0" baseline="0" noProof="0" dirty="0" err="1">
                <a:ln>
                  <a:noFill/>
                </a:ln>
                <a:solidFill>
                  <a:srgbClr val="000000"/>
                </a:solidFill>
                <a:effectLst/>
                <a:uLnTx/>
                <a:uFillTx/>
                <a:latin typeface="Poppins Light"/>
                <a:ea typeface="+mn-ea"/>
                <a:cs typeface="+mn-cs"/>
              </a:rPr>
              <a:t>Anawalt</a:t>
            </a: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 BD &amp; Braunstein GD. Testes; In Greenspan’s Basic &amp; Clinical Endocrinology 10th Edition. Gardner DG &amp; </a:t>
            </a:r>
            <a:r>
              <a:rPr kumimoji="0" lang="en-GB" altLang="en-US" sz="1100" b="0" i="0" u="none" strike="noStrike" kern="1200" cap="none" spc="0" normalizeH="0" baseline="0" noProof="0" dirty="0" err="1">
                <a:ln>
                  <a:noFill/>
                </a:ln>
                <a:solidFill>
                  <a:srgbClr val="000000"/>
                </a:solidFill>
                <a:effectLst/>
                <a:uLnTx/>
                <a:uFillTx/>
                <a:latin typeface="Poppins Light"/>
                <a:ea typeface="+mn-ea"/>
                <a:cs typeface="+mn-cs"/>
              </a:rPr>
              <a:t>Shoback</a:t>
            </a: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 D, McGraw-Hill Education, 2018</a:t>
            </a:r>
          </a:p>
        </p:txBody>
      </p:sp>
    </p:spTree>
    <p:extLst>
      <p:ext uri="{BB962C8B-B14F-4D97-AF65-F5344CB8AC3E}">
        <p14:creationId xmlns:p14="http://schemas.microsoft.com/office/powerpoint/2010/main" val="230969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146B9C4D-BF7F-4C21-9185-41BC1AF88ED9}"/>
              </a:ext>
            </a:extLst>
          </p:cNvPr>
          <p:cNvSpPr>
            <a:spLocks noGrp="1" noChangeArrowheads="1"/>
          </p:cNvSpPr>
          <p:nvPr>
            <p:ph type="title"/>
          </p:nvPr>
        </p:nvSpPr>
        <p:spPr>
          <a:xfrm>
            <a:off x="389909" y="304357"/>
            <a:ext cx="10652454" cy="73554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Conditions Associated with an Alteration in SHBG</a:t>
            </a:r>
            <a:endParaRPr lang="nl-NL" altLang="en-US" sz="3200" b="1" dirty="0">
              <a:solidFill>
                <a:schemeClr val="accent5"/>
              </a:solidFill>
            </a:endParaRPr>
          </a:p>
        </p:txBody>
      </p:sp>
      <p:sp>
        <p:nvSpPr>
          <p:cNvPr id="11269" name="Rectangle 5">
            <a:extLst>
              <a:ext uri="{FF2B5EF4-FFF2-40B4-BE49-F238E27FC236}">
                <a16:creationId xmlns:a16="http://schemas.microsoft.com/office/drawing/2014/main" id="{82C09259-E2FC-491A-BC5D-B43865CC5D1F}"/>
              </a:ext>
            </a:extLst>
          </p:cNvPr>
          <p:cNvSpPr>
            <a:spLocks noGrp="1" noChangeArrowheads="1"/>
          </p:cNvSpPr>
          <p:nvPr>
            <p:ph type="body" idx="1"/>
          </p:nvPr>
        </p:nvSpPr>
        <p:spPr>
          <a:xfrm>
            <a:off x="545332" y="1337661"/>
            <a:ext cx="10830880" cy="4182677"/>
          </a:xfrm>
          <a:noFill/>
          <a:ln/>
        </p:spPr>
        <p:txBody>
          <a:bodyPr>
            <a:normAutofit fontScale="92500" lnSpcReduction="10000"/>
          </a:bodyPr>
          <a:lstStyle/>
          <a:p>
            <a:pPr>
              <a:lnSpc>
                <a:spcPct val="90000"/>
              </a:lnSpc>
              <a:buFontTx/>
              <a:buNone/>
            </a:pPr>
            <a:r>
              <a:rPr lang="en-US" altLang="en-US" sz="2600" dirty="0">
                <a:solidFill>
                  <a:schemeClr val="accent5"/>
                </a:solidFill>
              </a:rPr>
              <a:t>Decrease SHBG:</a:t>
            </a:r>
          </a:p>
          <a:p>
            <a:pPr>
              <a:lnSpc>
                <a:spcPct val="90000"/>
              </a:lnSpc>
              <a:buFontTx/>
              <a:buNone/>
            </a:pPr>
            <a:endParaRPr lang="en-US" altLang="en-US" sz="100" dirty="0">
              <a:solidFill>
                <a:schemeClr val="accent5"/>
              </a:solidFill>
            </a:endParaRPr>
          </a:p>
          <a:p>
            <a:pPr lvl="1">
              <a:buFont typeface="Arial" panose="020B0604020202020204" pitchFamily="34" charset="0"/>
              <a:buChar char="•"/>
            </a:pPr>
            <a:r>
              <a:rPr lang="en-US" altLang="en-US" sz="1800" dirty="0">
                <a:solidFill>
                  <a:schemeClr val="accent5"/>
                </a:solidFill>
              </a:rPr>
              <a:t>Moderate obesity</a:t>
            </a:r>
          </a:p>
          <a:p>
            <a:pPr lvl="1">
              <a:buFont typeface="Arial" panose="020B0604020202020204" pitchFamily="34" charset="0"/>
              <a:buChar char="•"/>
            </a:pPr>
            <a:r>
              <a:rPr lang="en-US" altLang="en-US" sz="1800" dirty="0">
                <a:solidFill>
                  <a:schemeClr val="accent5"/>
                </a:solidFill>
              </a:rPr>
              <a:t>Nephrotic syndrome</a:t>
            </a:r>
          </a:p>
          <a:p>
            <a:pPr lvl="1">
              <a:buFont typeface="Arial" panose="020B0604020202020204" pitchFamily="34" charset="0"/>
              <a:buChar char="•"/>
            </a:pPr>
            <a:r>
              <a:rPr lang="en-US" altLang="en-US" sz="1800" dirty="0">
                <a:solidFill>
                  <a:schemeClr val="accent5"/>
                </a:solidFill>
              </a:rPr>
              <a:t>Hypothyroidism</a:t>
            </a:r>
          </a:p>
          <a:p>
            <a:pPr lvl="1">
              <a:buFont typeface="Arial" panose="020B0604020202020204" pitchFamily="34" charset="0"/>
              <a:buChar char="•"/>
            </a:pPr>
            <a:r>
              <a:rPr lang="en-US" altLang="en-US" sz="1800" dirty="0">
                <a:solidFill>
                  <a:schemeClr val="accent5"/>
                </a:solidFill>
              </a:rPr>
              <a:t>Use of glucocorticoids, progestins, androgenic steroids</a:t>
            </a:r>
          </a:p>
          <a:p>
            <a:pPr>
              <a:lnSpc>
                <a:spcPct val="90000"/>
              </a:lnSpc>
              <a:buFontTx/>
              <a:buNone/>
            </a:pPr>
            <a:endParaRPr lang="en-US" altLang="en-US" sz="3300" dirty="0">
              <a:solidFill>
                <a:schemeClr val="accent5"/>
              </a:solidFill>
            </a:endParaRPr>
          </a:p>
          <a:p>
            <a:pPr>
              <a:lnSpc>
                <a:spcPct val="90000"/>
              </a:lnSpc>
              <a:buFontTx/>
              <a:buNone/>
            </a:pPr>
            <a:r>
              <a:rPr lang="en-US" altLang="en-US" sz="2600" dirty="0">
                <a:solidFill>
                  <a:schemeClr val="accent5"/>
                </a:solidFill>
              </a:rPr>
              <a:t>Increased SHBG:</a:t>
            </a:r>
          </a:p>
          <a:p>
            <a:pPr>
              <a:lnSpc>
                <a:spcPct val="90000"/>
              </a:lnSpc>
              <a:buFontTx/>
              <a:buNone/>
            </a:pPr>
            <a:endParaRPr lang="en-US" altLang="en-US" sz="100" dirty="0">
              <a:solidFill>
                <a:schemeClr val="accent5"/>
              </a:solidFill>
            </a:endParaRPr>
          </a:p>
          <a:p>
            <a:pPr lvl="1">
              <a:buFont typeface="Arial" panose="020B0604020202020204" pitchFamily="34" charset="0"/>
              <a:buChar char="•"/>
            </a:pPr>
            <a:r>
              <a:rPr lang="en-US" altLang="en-US" sz="1800" dirty="0">
                <a:solidFill>
                  <a:schemeClr val="accent5"/>
                </a:solidFill>
              </a:rPr>
              <a:t>Aging</a:t>
            </a:r>
          </a:p>
          <a:p>
            <a:pPr lvl="1">
              <a:buFont typeface="Arial" panose="020B0604020202020204" pitchFamily="34" charset="0"/>
              <a:buChar char="•"/>
            </a:pPr>
            <a:r>
              <a:rPr lang="en-US" altLang="en-US" sz="1800" dirty="0">
                <a:solidFill>
                  <a:schemeClr val="accent5"/>
                </a:solidFill>
              </a:rPr>
              <a:t>Hepatic cirrhosis</a:t>
            </a:r>
          </a:p>
          <a:p>
            <a:pPr lvl="1">
              <a:buFont typeface="Arial" panose="020B0604020202020204" pitchFamily="34" charset="0"/>
              <a:buChar char="•"/>
            </a:pPr>
            <a:r>
              <a:rPr lang="en-US" altLang="en-US" sz="1800" dirty="0">
                <a:solidFill>
                  <a:schemeClr val="accent5"/>
                </a:solidFill>
              </a:rPr>
              <a:t>Hyperthyroidism</a:t>
            </a:r>
          </a:p>
          <a:p>
            <a:pPr lvl="1">
              <a:buFont typeface="Arial" panose="020B0604020202020204" pitchFamily="34" charset="0"/>
              <a:buChar char="•"/>
            </a:pPr>
            <a:r>
              <a:rPr lang="en-US" altLang="en-US" sz="1800" dirty="0">
                <a:solidFill>
                  <a:schemeClr val="accent5"/>
                </a:solidFill>
              </a:rPr>
              <a:t>Use of anticonvulsants, estrogens</a:t>
            </a:r>
          </a:p>
          <a:p>
            <a:pPr lvl="1">
              <a:buFont typeface="Arial" panose="020B0604020202020204" pitchFamily="34" charset="0"/>
              <a:buChar char="•"/>
            </a:pPr>
            <a:r>
              <a:rPr lang="en-US" altLang="en-US" sz="1800" dirty="0">
                <a:solidFill>
                  <a:schemeClr val="accent5"/>
                </a:solidFill>
              </a:rPr>
              <a:t>HIV</a:t>
            </a:r>
          </a:p>
          <a:p>
            <a:pPr lvl="2">
              <a:lnSpc>
                <a:spcPct val="90000"/>
              </a:lnSpc>
              <a:buClr>
                <a:srgbClr val="CC0000"/>
              </a:buClr>
            </a:pPr>
            <a:endParaRPr lang="en-US" altLang="en-US" sz="2000" dirty="0">
              <a:latin typeface="Verdana" panose="020B0604030504040204" pitchFamily="34" charset="0"/>
            </a:endParaRPr>
          </a:p>
          <a:p>
            <a:pPr lvl="2">
              <a:lnSpc>
                <a:spcPct val="90000"/>
              </a:lnSpc>
            </a:pPr>
            <a:endParaRPr lang="en-US" altLang="en-US" dirty="0">
              <a:latin typeface="Verdana" panose="020B0604030504040204" pitchFamily="34" charset="0"/>
            </a:endParaRPr>
          </a:p>
          <a:p>
            <a:pPr lvl="2">
              <a:lnSpc>
                <a:spcPct val="90000"/>
              </a:lnSpc>
            </a:pPr>
            <a:endParaRPr lang="en-GB" altLang="en-US" dirty="0">
              <a:latin typeface="Verdana" panose="020B0604030504040204" pitchFamily="34" charset="0"/>
            </a:endParaRPr>
          </a:p>
          <a:p>
            <a:pPr lvl="1">
              <a:lnSpc>
                <a:spcPct val="85000"/>
              </a:lnSpc>
            </a:pPr>
            <a:endParaRPr lang="en-GB" altLang="en-US" dirty="0">
              <a:latin typeface="Verdana" panose="020B0604030504040204" pitchFamily="34" charset="0"/>
            </a:endParaRPr>
          </a:p>
        </p:txBody>
      </p:sp>
      <p:sp>
        <p:nvSpPr>
          <p:cNvPr id="11270" name="Text Box 6">
            <a:extLst>
              <a:ext uri="{FF2B5EF4-FFF2-40B4-BE49-F238E27FC236}">
                <a16:creationId xmlns:a16="http://schemas.microsoft.com/office/drawing/2014/main" id="{8748B2D2-1962-47D6-BB55-40CA9C30FBB9}"/>
              </a:ext>
            </a:extLst>
          </p:cNvPr>
          <p:cNvSpPr txBox="1">
            <a:spLocks noChangeArrowheads="1"/>
          </p:cNvSpPr>
          <p:nvPr/>
        </p:nvSpPr>
        <p:spPr bwMode="auto">
          <a:xfrm>
            <a:off x="1784819" y="5991160"/>
            <a:ext cx="59769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US" altLang="en-US" sz="1000" b="1" dirty="0">
                <a:solidFill>
                  <a:schemeClr val="accent5"/>
                </a:solidFill>
              </a:rPr>
              <a:t>Bhasin S, Cunningham GR </a:t>
            </a:r>
            <a:r>
              <a:rPr lang="en-US" altLang="en-US" sz="1000" i="1" dirty="0">
                <a:solidFill>
                  <a:schemeClr val="accent5"/>
                </a:solidFill>
              </a:rPr>
              <a:t>et al. J Clin </a:t>
            </a:r>
            <a:r>
              <a:rPr lang="en-US" altLang="en-US" sz="1000" i="1" dirty="0" err="1">
                <a:solidFill>
                  <a:schemeClr val="accent5"/>
                </a:solidFill>
              </a:rPr>
              <a:t>Endocrin</a:t>
            </a:r>
            <a:r>
              <a:rPr lang="en-US" altLang="en-US" sz="1000" i="1" dirty="0">
                <a:solidFill>
                  <a:schemeClr val="accent5"/>
                </a:solidFill>
              </a:rPr>
              <a:t> </a:t>
            </a:r>
            <a:r>
              <a:rPr lang="en-US" altLang="en-US" sz="1000" i="1" dirty="0" err="1">
                <a:solidFill>
                  <a:schemeClr val="accent5"/>
                </a:solidFill>
              </a:rPr>
              <a:t>Metab</a:t>
            </a:r>
            <a:r>
              <a:rPr lang="en-US" altLang="en-US" sz="1000" i="1" dirty="0">
                <a:solidFill>
                  <a:schemeClr val="accent5"/>
                </a:solidFill>
              </a:rPr>
              <a:t>. </a:t>
            </a:r>
            <a:r>
              <a:rPr lang="en-US" altLang="en-US" sz="1000" dirty="0">
                <a:solidFill>
                  <a:schemeClr val="accent5"/>
                </a:solidFill>
              </a:rPr>
              <a:t>2006;</a:t>
            </a:r>
            <a:r>
              <a:rPr lang="en-US" altLang="en-US" sz="1000" i="1" dirty="0">
                <a:solidFill>
                  <a:schemeClr val="accent5"/>
                </a:solidFill>
              </a:rPr>
              <a:t> </a:t>
            </a:r>
            <a:r>
              <a:rPr lang="en-US" altLang="en-US" sz="1000" b="1" dirty="0">
                <a:solidFill>
                  <a:schemeClr val="accent5"/>
                </a:solidFill>
              </a:rPr>
              <a:t>91</a:t>
            </a:r>
            <a:r>
              <a:rPr lang="en-US" altLang="en-US" sz="1000" dirty="0">
                <a:solidFill>
                  <a:schemeClr val="accent5"/>
                </a:solidFill>
              </a:rPr>
              <a:t>:1995-2010.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104763-71CC-4532-BA77-C49C8FDCF775}"/>
              </a:ext>
            </a:extLst>
          </p:cNvPr>
          <p:cNvSpPr txBox="1">
            <a:spLocks/>
          </p:cNvSpPr>
          <p:nvPr/>
        </p:nvSpPr>
        <p:spPr>
          <a:xfrm>
            <a:off x="3735019" y="78518"/>
            <a:ext cx="4166693" cy="1023594"/>
          </a:xfrm>
          <a:prstGeom prst="rect">
            <a:avLst/>
          </a:prstGeom>
        </p:spPr>
        <p:txBody>
          <a:bodyPr/>
          <a:lstStyle>
            <a:lvl1pPr algn="l" defTabSz="457200" rtl="0" eaLnBrk="1" latinLnBrk="0" hangingPunct="1">
              <a:spcBef>
                <a:spcPct val="0"/>
              </a:spcBef>
              <a:buClr>
                <a:schemeClr val="tx2"/>
              </a:buClr>
              <a:buNone/>
              <a:defRPr sz="4400" b="1" i="0" kern="1200">
                <a:solidFill>
                  <a:schemeClr val="tx2"/>
                </a:solidFill>
                <a:latin typeface="Calibri"/>
                <a:ea typeface="+mj-ea"/>
                <a:cs typeface="+mj-cs"/>
              </a:defRPr>
            </a:lvl1pPr>
          </a:lstStyle>
          <a:p>
            <a:pPr marL="0" marR="0" lvl="0" indent="0" algn="l" defTabSz="457200" rtl="0" eaLnBrk="1" fontAlgn="auto" latinLnBrk="0" hangingPunct="1">
              <a:lnSpc>
                <a:spcPct val="100000"/>
              </a:lnSpc>
              <a:spcBef>
                <a:spcPct val="0"/>
              </a:spcBef>
              <a:spcAft>
                <a:spcPts val="0"/>
              </a:spcAft>
              <a:buClr>
                <a:srgbClr val="005294"/>
              </a:buClr>
              <a:buSzTx/>
              <a:buFontTx/>
              <a:buNone/>
              <a:tabLst/>
              <a:defRPr/>
            </a:pPr>
            <a:r>
              <a:rPr kumimoji="0" lang="en-GB" i="0" u="none" strike="noStrike" kern="1200" cap="none" spc="0" normalizeH="0" baseline="0" noProof="0" dirty="0">
                <a:ln>
                  <a:noFill/>
                </a:ln>
                <a:solidFill>
                  <a:srgbClr val="000000"/>
                </a:solidFill>
                <a:effectLst/>
                <a:uLnTx/>
                <a:uFillTx/>
                <a:latin typeface="Poppins Medium"/>
                <a:ea typeface="+mj-ea"/>
                <a:cs typeface="+mj-cs"/>
              </a:rPr>
              <a:t>“T </a:t>
            </a:r>
            <a:r>
              <a:rPr kumimoji="0" lang="en-GB" i="0" u="none" strike="noStrike" kern="1200" cap="none" spc="0" normalizeH="0" baseline="0" noProof="0" dirty="0" err="1">
                <a:ln>
                  <a:noFill/>
                </a:ln>
                <a:solidFill>
                  <a:srgbClr val="000000"/>
                </a:solidFill>
                <a:effectLst/>
                <a:uLnTx/>
                <a:uFillTx/>
                <a:latin typeface="Poppins Medium"/>
                <a:ea typeface="+mj-ea"/>
                <a:cs typeface="+mj-cs"/>
              </a:rPr>
              <a:t>Calc</a:t>
            </a:r>
            <a:r>
              <a:rPr kumimoji="0" lang="en-GB" i="0" u="none" strike="noStrike" kern="1200" cap="none" spc="0" normalizeH="0" baseline="0" noProof="0" dirty="0">
                <a:ln>
                  <a:noFill/>
                </a:ln>
                <a:solidFill>
                  <a:srgbClr val="000000"/>
                </a:solidFill>
                <a:effectLst/>
                <a:uLnTx/>
                <a:uFillTx/>
                <a:latin typeface="Poppins Medium"/>
                <a:ea typeface="+mj-ea"/>
                <a:cs typeface="+mj-cs"/>
              </a:rPr>
              <a:t>” App</a:t>
            </a:r>
          </a:p>
        </p:txBody>
      </p:sp>
      <p:pic>
        <p:nvPicPr>
          <p:cNvPr id="6" name="Content Placeholder 4">
            <a:extLst>
              <a:ext uri="{FF2B5EF4-FFF2-40B4-BE49-F238E27FC236}">
                <a16:creationId xmlns:a16="http://schemas.microsoft.com/office/drawing/2014/main" id="{1B689B84-28DB-4F17-B32C-82C044ECE57C}"/>
              </a:ext>
            </a:extLst>
          </p:cNvPr>
          <p:cNvPicPr>
            <a:picLocks noChangeAspect="1"/>
          </p:cNvPicPr>
          <p:nvPr/>
        </p:nvPicPr>
        <p:blipFill>
          <a:blip r:embed="rId2"/>
          <a:stretch>
            <a:fillRect/>
          </a:stretch>
        </p:blipFill>
        <p:spPr>
          <a:xfrm>
            <a:off x="2194560" y="1108966"/>
            <a:ext cx="2239908" cy="2148486"/>
          </a:xfrm>
          <a:prstGeom prst="rect">
            <a:avLst/>
          </a:prstGeom>
        </p:spPr>
      </p:pic>
      <p:pic>
        <p:nvPicPr>
          <p:cNvPr id="7" name="Picture 6">
            <a:extLst>
              <a:ext uri="{FF2B5EF4-FFF2-40B4-BE49-F238E27FC236}">
                <a16:creationId xmlns:a16="http://schemas.microsoft.com/office/drawing/2014/main" id="{A1CF301B-7C79-4B39-AB50-6DADCEE52861}"/>
              </a:ext>
            </a:extLst>
          </p:cNvPr>
          <p:cNvPicPr>
            <a:picLocks noChangeAspect="1"/>
          </p:cNvPicPr>
          <p:nvPr/>
        </p:nvPicPr>
        <p:blipFill>
          <a:blip r:embed="rId3"/>
          <a:stretch>
            <a:fillRect/>
          </a:stretch>
        </p:blipFill>
        <p:spPr>
          <a:xfrm>
            <a:off x="6831792" y="1108966"/>
            <a:ext cx="3501369" cy="3442744"/>
          </a:xfrm>
          <a:prstGeom prst="rect">
            <a:avLst/>
          </a:prstGeom>
        </p:spPr>
      </p:pic>
      <p:sp>
        <p:nvSpPr>
          <p:cNvPr id="8" name="Rectangle 7">
            <a:extLst>
              <a:ext uri="{FF2B5EF4-FFF2-40B4-BE49-F238E27FC236}">
                <a16:creationId xmlns:a16="http://schemas.microsoft.com/office/drawing/2014/main" id="{3297B92E-F5D6-4689-BD8C-CC619C0BC9F7}"/>
              </a:ext>
            </a:extLst>
          </p:cNvPr>
          <p:cNvSpPr/>
          <p:nvPr/>
        </p:nvSpPr>
        <p:spPr>
          <a:xfrm>
            <a:off x="771760" y="3351381"/>
            <a:ext cx="5926517" cy="12003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272727"/>
                </a:solidFill>
                <a:effectLst/>
                <a:uLnTx/>
                <a:uFillTx/>
                <a:latin typeface="Poppins Light"/>
                <a:ea typeface="+mn-ea"/>
                <a:cs typeface="Arial" charset="0"/>
              </a:rPr>
              <a:t>Free App - available on iOS and Android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272727"/>
                </a:solidFill>
                <a:effectLst/>
                <a:uLnTx/>
                <a:uFillTx/>
                <a:latin typeface="Poppins Light"/>
                <a:ea typeface="+mn-ea"/>
                <a:cs typeface="Arial" charset="0"/>
              </a:rPr>
              <a:t>Defaults to European Units (nmol/L)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272727"/>
                </a:solidFill>
                <a:effectLst/>
                <a:uLnTx/>
                <a:uFillTx/>
                <a:latin typeface="Poppins Light"/>
                <a:ea typeface="+mn-ea"/>
                <a:cs typeface="Arial" charset="0"/>
              </a:rPr>
              <a:t>Includes BSSM guidance on Free T cut-off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272727"/>
                </a:solidFill>
                <a:effectLst/>
                <a:uLnTx/>
                <a:uFillTx/>
                <a:latin typeface="Poppins Light"/>
                <a:ea typeface="+mn-ea"/>
                <a:cs typeface="Arial" charset="0"/>
              </a:rPr>
              <a:t>Aids interpretation of Testosterone results</a:t>
            </a:r>
          </a:p>
        </p:txBody>
      </p:sp>
      <p:sp>
        <p:nvSpPr>
          <p:cNvPr id="2" name="Rectangle 1">
            <a:extLst>
              <a:ext uri="{FF2B5EF4-FFF2-40B4-BE49-F238E27FC236}">
                <a16:creationId xmlns:a16="http://schemas.microsoft.com/office/drawing/2014/main" id="{48D70F60-D6EA-42F7-8960-042C1C207E4C}"/>
              </a:ext>
            </a:extLst>
          </p:cNvPr>
          <p:cNvSpPr/>
          <p:nvPr/>
        </p:nvSpPr>
        <p:spPr>
          <a:xfrm>
            <a:off x="3180236" y="5379702"/>
            <a:ext cx="54906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Arial" charset="0"/>
                <a:hlinkClick r:id="rId4">
                  <a:extLst>
                    <a:ext uri="{A12FA001-AC4F-418D-AE19-62706E023703}">
                      <ahyp:hlinkClr xmlns:ahyp="http://schemas.microsoft.com/office/drawing/2018/hyperlinkcolor" val="tx"/>
                    </a:ext>
                  </a:extLst>
                </a:hlinkClick>
              </a:rPr>
              <a:t>http://www.pctag.uk/testosterone-calculator/</a:t>
            </a:r>
            <a:r>
              <a:rPr kumimoji="0" lang="en-GB" sz="1800" b="1" i="0" u="none" strike="noStrike" kern="1200" cap="none" spc="0" normalizeH="0" baseline="0" noProof="0" dirty="0">
                <a:ln>
                  <a:noFill/>
                </a:ln>
                <a:solidFill>
                  <a:srgbClr val="000000"/>
                </a:solidFill>
                <a:effectLst/>
                <a:uLnTx/>
                <a:uFillTx/>
                <a:latin typeface="Poppins Light"/>
                <a:ea typeface="+mn-ea"/>
                <a:cs typeface="Arial" charset="0"/>
              </a:rPr>
              <a:t> </a:t>
            </a:r>
          </a:p>
        </p:txBody>
      </p:sp>
    </p:spTree>
    <p:extLst>
      <p:ext uri="{BB962C8B-B14F-4D97-AF65-F5344CB8AC3E}">
        <p14:creationId xmlns:p14="http://schemas.microsoft.com/office/powerpoint/2010/main" val="89239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81" y="262553"/>
            <a:ext cx="10635342" cy="907364"/>
          </a:xfrm>
        </p:spPr>
        <p:txBody>
          <a:bodyPr>
            <a:normAutofit/>
          </a:bodyPr>
          <a:lstStyle/>
          <a:p>
            <a:pPr algn="ctr"/>
            <a:r>
              <a:rPr lang="en-GB" dirty="0">
                <a:solidFill>
                  <a:schemeClr val="accent5"/>
                </a:solidFill>
              </a:rPr>
              <a:t>Benefits of early diagnosis</a:t>
            </a:r>
          </a:p>
        </p:txBody>
      </p:sp>
      <p:sp>
        <p:nvSpPr>
          <p:cNvPr id="4" name="Rectangle 3"/>
          <p:cNvSpPr/>
          <p:nvPr/>
        </p:nvSpPr>
        <p:spPr>
          <a:xfrm>
            <a:off x="1576724" y="5702895"/>
            <a:ext cx="997214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1. Defeudis G, </a:t>
            </a:r>
            <a:r>
              <a:rPr kumimoji="0" lang="en-US" sz="900" b="0" i="1" u="none" strike="noStrike" kern="1200" cap="none" spc="0" normalizeH="0" baseline="0" noProof="0" dirty="0">
                <a:ln>
                  <a:noFill/>
                </a:ln>
                <a:solidFill>
                  <a:srgbClr val="000000"/>
                </a:solidFill>
                <a:effectLst/>
                <a:uLnTx/>
                <a:uFillTx/>
                <a:latin typeface="Poppins Light"/>
                <a:ea typeface="+mn-ea"/>
                <a:cs typeface="+mn-cs"/>
              </a:rPr>
              <a:t>et al</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 The CATCH checklist to investigate adult-onset hypogonadism. </a:t>
            </a:r>
            <a:r>
              <a:rPr kumimoji="0" lang="en-US" sz="900" b="0" i="1" u="none" strike="noStrike" kern="1200" cap="none" spc="0" normalizeH="0" baseline="0" noProof="0" dirty="0">
                <a:ln>
                  <a:noFill/>
                </a:ln>
                <a:solidFill>
                  <a:srgbClr val="000000"/>
                </a:solidFill>
                <a:effectLst/>
                <a:uLnTx/>
                <a:uFillTx/>
                <a:latin typeface="Poppins Light"/>
                <a:ea typeface="+mn-ea"/>
                <a:cs typeface="+mn-cs"/>
              </a:rPr>
              <a:t>Andrology </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2018.6;5. Available at: </a:t>
            </a:r>
            <a:r>
              <a:rPr kumimoji="0" lang="en-US" sz="900" b="0" i="0" u="none" strike="noStrike" kern="1200" cap="none" spc="0" normalizeH="0" baseline="0" noProof="0" dirty="0">
                <a:ln>
                  <a:noFill/>
                </a:ln>
                <a:solidFill>
                  <a:srgbClr val="000000"/>
                </a:solidFill>
                <a:effectLst/>
                <a:uLnTx/>
                <a:uFillTx/>
                <a:latin typeface="Poppins Light"/>
                <a:ea typeface="+mn-ea"/>
                <a:cs typeface="+mn-cs"/>
                <a:hlinkClick r:id="rId3">
                  <a:extLst>
                    <a:ext uri="{A12FA001-AC4F-418D-AE19-62706E023703}">
                      <ahyp:hlinkClr xmlns:ahyp="http://schemas.microsoft.com/office/drawing/2018/hyperlinkcolor" val="tx"/>
                    </a:ext>
                  </a:extLst>
                </a:hlinkClick>
              </a:rPr>
              <a:t>https://onlinelibrary.wiley.com/doi/full/10.1111/andr.12506</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 Accessed February 2019. 2. Hackett G, </a:t>
            </a:r>
            <a:r>
              <a:rPr kumimoji="0" lang="en-US" sz="900" b="0" i="1" u="none" strike="noStrike" kern="1200" cap="none" spc="0" normalizeH="0" baseline="0" noProof="0" dirty="0">
                <a:ln>
                  <a:noFill/>
                </a:ln>
                <a:solidFill>
                  <a:srgbClr val="000000"/>
                </a:solidFill>
                <a:effectLst/>
                <a:uLnTx/>
                <a:uFillTx/>
                <a:latin typeface="Poppins Light"/>
                <a:ea typeface="+mn-ea"/>
                <a:cs typeface="+mn-cs"/>
              </a:rPr>
              <a:t>et al</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 British Society for Sexual Medicine Guidelines on Adult Testosterone Deficiency, With Statements for UK Practice. </a:t>
            </a:r>
            <a:r>
              <a:rPr kumimoji="0" lang="en-US" sz="900" b="0" i="1" u="none" strike="noStrike" kern="1200" cap="none" spc="0" normalizeH="0" baseline="0" noProof="0" dirty="0">
                <a:ln>
                  <a:noFill/>
                </a:ln>
                <a:solidFill>
                  <a:srgbClr val="000000"/>
                </a:solidFill>
                <a:effectLst/>
                <a:uLnTx/>
                <a:uFillTx/>
                <a:latin typeface="Poppins Light"/>
                <a:ea typeface="+mn-ea"/>
                <a:cs typeface="+mn-cs"/>
              </a:rPr>
              <a:t>J Sex Med </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2017;14:1504-1523. Available at: </a:t>
            </a:r>
            <a:r>
              <a:rPr kumimoji="0" lang="en-US" sz="900" b="0" i="0" u="none" strike="noStrike" kern="1200" cap="none" spc="0" normalizeH="0" baseline="0" noProof="0" dirty="0">
                <a:ln>
                  <a:noFill/>
                </a:ln>
                <a:solidFill>
                  <a:srgbClr val="000000"/>
                </a:solidFill>
                <a:effectLst/>
                <a:uLnTx/>
                <a:uFillTx/>
                <a:latin typeface="Poppins Light"/>
                <a:ea typeface="+mn-ea"/>
                <a:cs typeface="+mn-cs"/>
                <a:hlinkClick r:id="rId4">
                  <a:extLst>
                    <a:ext uri="{A12FA001-AC4F-418D-AE19-62706E023703}">
                      <ahyp:hlinkClr xmlns:ahyp="http://schemas.microsoft.com/office/drawing/2018/hyperlinkcolor" val="tx"/>
                    </a:ext>
                  </a:extLst>
                </a:hlinkClick>
              </a:rPr>
              <a:t>http://www.bssm.org.uk/wp-content/uploads/2018/09/guidelines-on-adult-testosterone-deficiency-with-statements-for-uk-practice.pdf</a:t>
            </a:r>
            <a:r>
              <a:rPr kumimoji="0" lang="en-US" sz="900" b="0" i="0" u="none" strike="noStrike" kern="1200" cap="none" spc="0" normalizeH="0" baseline="0" noProof="0" dirty="0">
                <a:ln>
                  <a:noFill/>
                </a:ln>
                <a:solidFill>
                  <a:srgbClr val="000000"/>
                </a:solidFill>
                <a:effectLst/>
                <a:uLnTx/>
                <a:uFillTx/>
                <a:latin typeface="Poppins Light"/>
                <a:ea typeface="+mn-ea"/>
                <a:cs typeface="+mn-cs"/>
              </a:rPr>
              <a:t> Accessed February 2019. 3. Hackett G. An ED patient with low testosterone. Trends in urology and men’s health 2016. Tales from the clinic pp1-2.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srgbClr val="7F7F7F"/>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800" b="0" i="0" u="none" strike="noStrike" kern="1200" cap="none" spc="0" normalizeH="0" baseline="0" noProof="0" dirty="0">
              <a:ln>
                <a:noFill/>
              </a:ln>
              <a:solidFill>
                <a:srgbClr val="7F7F7F"/>
              </a:solidFill>
              <a:effectLst/>
              <a:uLnTx/>
              <a:uFillTx/>
              <a:latin typeface="Arial"/>
              <a:ea typeface="+mn-ea"/>
              <a:cs typeface="+mn-cs"/>
            </a:endParaRPr>
          </a:p>
        </p:txBody>
      </p:sp>
      <p:sp>
        <p:nvSpPr>
          <p:cNvPr id="9" name="Rectangle 8"/>
          <p:cNvSpPr/>
          <p:nvPr/>
        </p:nvSpPr>
        <p:spPr>
          <a:xfrm>
            <a:off x="608268" y="1573275"/>
            <a:ext cx="3311196" cy="3132318"/>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0" name="Rectangle 9"/>
          <p:cNvSpPr/>
          <p:nvPr/>
        </p:nvSpPr>
        <p:spPr>
          <a:xfrm>
            <a:off x="4181531" y="1573275"/>
            <a:ext cx="3311195" cy="3132318"/>
          </a:xfrm>
          <a:prstGeom prst="rect">
            <a:avLst/>
          </a:prstGeom>
          <a:solidFill>
            <a:srgbClr val="95D6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ctangle 10"/>
          <p:cNvSpPr/>
          <p:nvPr/>
        </p:nvSpPr>
        <p:spPr>
          <a:xfrm>
            <a:off x="7754793" y="1553034"/>
            <a:ext cx="3311195" cy="3132318"/>
          </a:xfrm>
          <a:prstGeom prst="rect">
            <a:avLst/>
          </a:prstGeom>
          <a:solidFill>
            <a:srgbClr val="F0C9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 name="Rectangle 2"/>
          <p:cNvSpPr/>
          <p:nvPr/>
        </p:nvSpPr>
        <p:spPr>
          <a:xfrm>
            <a:off x="818581" y="2871476"/>
            <a:ext cx="291454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rPr>
              <a:t>Opportunity to make lifestyle changes and receive appropriate treatment</a:t>
            </a:r>
            <a:r>
              <a:rPr kumimoji="0" lang="en-US" sz="1800" b="0" i="0" u="none" strike="noStrike" kern="1200" cap="none" spc="0" normalizeH="0" baseline="30000" noProof="0" dirty="0">
                <a:ln>
                  <a:noFill/>
                </a:ln>
                <a:solidFill>
                  <a:sysClr val="windowText" lastClr="000000"/>
                </a:solidFill>
                <a:effectLst/>
                <a:uLnTx/>
                <a:uFillTx/>
                <a:latin typeface="Poppins Light"/>
                <a:ea typeface="+mn-ea"/>
                <a:cs typeface="Arial"/>
              </a:rPr>
              <a:t>1</a:t>
            </a:r>
            <a:endPar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endParaRPr>
          </a:p>
        </p:txBody>
      </p:sp>
      <p:sp>
        <p:nvSpPr>
          <p:cNvPr id="6" name="Rectangle 5"/>
          <p:cNvSpPr/>
          <p:nvPr/>
        </p:nvSpPr>
        <p:spPr>
          <a:xfrm>
            <a:off x="4295040" y="2976986"/>
            <a:ext cx="324614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rPr>
              <a:t>Somatic, sexual and psychological benefits for improved quality of life</a:t>
            </a:r>
            <a:r>
              <a:rPr kumimoji="0" lang="en-US" sz="1800" b="0" i="0" u="none" strike="noStrike" kern="1200" cap="none" spc="0" normalizeH="0" baseline="30000" noProof="0" dirty="0">
                <a:ln>
                  <a:noFill/>
                </a:ln>
                <a:solidFill>
                  <a:sysClr val="windowText" lastClr="000000"/>
                </a:solidFill>
                <a:effectLst/>
                <a:uLnTx/>
                <a:uFillTx/>
                <a:latin typeface="Poppins Light"/>
                <a:ea typeface="+mn-ea"/>
                <a:cs typeface="Arial"/>
              </a:rPr>
              <a:t>2</a:t>
            </a:r>
            <a:endPar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endParaRPr>
          </a:p>
        </p:txBody>
      </p:sp>
      <p:sp>
        <p:nvSpPr>
          <p:cNvPr id="7" name="Rectangle 6"/>
          <p:cNvSpPr/>
          <p:nvPr/>
        </p:nvSpPr>
        <p:spPr>
          <a:xfrm>
            <a:off x="7803256" y="2953726"/>
            <a:ext cx="31033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rPr>
              <a:t>Potential cost and time savings in the primary and secondary care settings</a:t>
            </a:r>
            <a:r>
              <a:rPr kumimoji="0" lang="en-US" sz="1800" b="0" i="0" u="none" strike="noStrike" kern="1200" cap="none" spc="0" normalizeH="0" baseline="30000" noProof="0" dirty="0">
                <a:ln>
                  <a:noFill/>
                </a:ln>
                <a:solidFill>
                  <a:sysClr val="windowText" lastClr="000000"/>
                </a:solidFill>
                <a:effectLst/>
                <a:uLnTx/>
                <a:uFillTx/>
                <a:latin typeface="Poppins Light"/>
                <a:ea typeface="+mn-ea"/>
                <a:cs typeface="Arial"/>
              </a:rPr>
              <a:t>3</a:t>
            </a:r>
            <a:endParaRPr kumimoji="0" lang="en-US" sz="1800" b="0" i="0" u="none" strike="noStrike" kern="1200" cap="none" spc="0" normalizeH="0" baseline="0" noProof="0" dirty="0">
              <a:ln>
                <a:noFill/>
              </a:ln>
              <a:solidFill>
                <a:sysClr val="windowText" lastClr="000000"/>
              </a:solidFill>
              <a:effectLst/>
              <a:uLnTx/>
              <a:uFillTx/>
              <a:latin typeface="Poppins Light"/>
              <a:ea typeface="+mn-ea"/>
              <a:cs typeface="Arial"/>
            </a:endParaRPr>
          </a:p>
        </p:txBody>
      </p:sp>
      <p:pic>
        <p:nvPicPr>
          <p:cNvPr id="13" name="Picture 12" descr="Artboard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647" y="1859171"/>
            <a:ext cx="970438" cy="726410"/>
          </a:xfrm>
          <a:prstGeom prst="rect">
            <a:avLst/>
          </a:prstGeom>
        </p:spPr>
      </p:pic>
      <p:pic>
        <p:nvPicPr>
          <p:cNvPr id="15" name="Picture 14" descr="Artboard 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488" y="1766499"/>
            <a:ext cx="759254" cy="911754"/>
          </a:xfrm>
          <a:prstGeom prst="rect">
            <a:avLst/>
          </a:prstGeom>
        </p:spPr>
      </p:pic>
      <p:pic>
        <p:nvPicPr>
          <p:cNvPr id="17" name="Picture 16" descr="Artboard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7086" y="1764931"/>
            <a:ext cx="946608" cy="809314"/>
          </a:xfrm>
          <a:prstGeom prst="rect">
            <a:avLst/>
          </a:prstGeom>
        </p:spPr>
      </p:pic>
    </p:spTree>
    <p:extLst>
      <p:ext uri="{BB962C8B-B14F-4D97-AF65-F5344CB8AC3E}">
        <p14:creationId xmlns:p14="http://schemas.microsoft.com/office/powerpoint/2010/main" val="111477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84" y="331259"/>
            <a:ext cx="9598752" cy="675895"/>
          </a:xfrm>
        </p:spPr>
        <p:txBody>
          <a:bodyPr>
            <a:normAutofit/>
          </a:bodyPr>
          <a:lstStyle/>
          <a:p>
            <a:pPr algn="ctr"/>
            <a:r>
              <a:rPr lang="en-US" dirty="0">
                <a:solidFill>
                  <a:srgbClr val="000000"/>
                </a:solidFill>
              </a:rPr>
              <a:t>What is Testosterone Deficiency (TD)?</a:t>
            </a:r>
          </a:p>
        </p:txBody>
      </p:sp>
      <p:sp>
        <p:nvSpPr>
          <p:cNvPr id="3" name="Content Placeholder 2"/>
          <p:cNvSpPr>
            <a:spLocks noGrp="1"/>
          </p:cNvSpPr>
          <p:nvPr>
            <p:ph idx="1"/>
          </p:nvPr>
        </p:nvSpPr>
        <p:spPr>
          <a:xfrm>
            <a:off x="1014984" y="1389569"/>
            <a:ext cx="9765792" cy="4078862"/>
          </a:xfrm>
        </p:spPr>
        <p:txBody>
          <a:bodyPr>
            <a:normAutofit fontScale="40000" lnSpcReduction="20000"/>
          </a:bodyPr>
          <a:lstStyle/>
          <a:p>
            <a:pPr marL="0" indent="0" algn="ctr">
              <a:buNone/>
            </a:pPr>
            <a:endParaRPr lang="en-US" sz="3600" i="1" dirty="0">
              <a:solidFill>
                <a:srgbClr val="000000"/>
              </a:solidFill>
            </a:endParaRPr>
          </a:p>
          <a:p>
            <a:pPr>
              <a:buClrTx/>
            </a:pPr>
            <a:r>
              <a:rPr lang="en-US" sz="5000" dirty="0">
                <a:solidFill>
                  <a:srgbClr val="000000"/>
                </a:solidFill>
              </a:rPr>
              <a:t>Testosterone deficiency is a well-established and significant medical condition</a:t>
            </a:r>
          </a:p>
          <a:p>
            <a:pPr marL="0" indent="0">
              <a:buClrTx/>
              <a:buNone/>
            </a:pPr>
            <a:endParaRPr lang="en-US" sz="5000" dirty="0">
              <a:solidFill>
                <a:srgbClr val="000000"/>
              </a:solidFill>
            </a:endParaRPr>
          </a:p>
          <a:p>
            <a:pPr>
              <a:buClrTx/>
            </a:pPr>
            <a:r>
              <a:rPr lang="en-US" sz="5000" dirty="0">
                <a:solidFill>
                  <a:srgbClr val="000000"/>
                </a:solidFill>
              </a:rPr>
              <a:t>It is defined as a clinical and biochemical syndrome associated with advancing age and comorbidities</a:t>
            </a:r>
          </a:p>
          <a:p>
            <a:pPr marL="0" indent="0">
              <a:buClrTx/>
              <a:buNone/>
            </a:pPr>
            <a:endParaRPr lang="en-US" sz="5000" dirty="0">
              <a:solidFill>
                <a:srgbClr val="000000"/>
              </a:solidFill>
            </a:endParaRPr>
          </a:p>
          <a:p>
            <a:pPr>
              <a:buClrTx/>
            </a:pPr>
            <a:r>
              <a:rPr lang="en-US" sz="5000" dirty="0">
                <a:solidFill>
                  <a:srgbClr val="000000"/>
                </a:solidFill>
              </a:rPr>
              <a:t>It is </a:t>
            </a:r>
            <a:r>
              <a:rPr lang="en-US" sz="5000" dirty="0" err="1">
                <a:solidFill>
                  <a:srgbClr val="000000"/>
                </a:solidFill>
              </a:rPr>
              <a:t>characterised</a:t>
            </a:r>
            <a:r>
              <a:rPr lang="en-US" sz="5000" dirty="0">
                <a:solidFill>
                  <a:srgbClr val="000000"/>
                </a:solidFill>
              </a:rPr>
              <a:t> by a deficiency in serum androgen levels and relevant signs and symptoms</a:t>
            </a:r>
          </a:p>
          <a:p>
            <a:pPr marL="0" indent="0">
              <a:buClrTx/>
              <a:buNone/>
            </a:pPr>
            <a:endParaRPr lang="en-US" sz="5000" dirty="0">
              <a:solidFill>
                <a:srgbClr val="000000"/>
              </a:solidFill>
            </a:endParaRPr>
          </a:p>
          <a:p>
            <a:pPr>
              <a:buClrTx/>
            </a:pPr>
            <a:r>
              <a:rPr lang="en-US" sz="5000" dirty="0">
                <a:solidFill>
                  <a:srgbClr val="000000"/>
                </a:solidFill>
              </a:rPr>
              <a:t>Testosterone deficiency can adversely affect multiple organ systems and result in significant decreases in quality of life, including changes in sexual function</a:t>
            </a:r>
          </a:p>
          <a:p>
            <a:pPr marL="0" indent="0" algn="ctr">
              <a:buNone/>
            </a:pPr>
            <a:br>
              <a:rPr lang="en-US" i="1" dirty="0">
                <a:solidFill>
                  <a:srgbClr val="000000"/>
                </a:solidFill>
              </a:rPr>
            </a:br>
            <a:endParaRPr lang="en-US" i="1" dirty="0">
              <a:solidFill>
                <a:srgbClr val="000000"/>
              </a:solidFill>
            </a:endParaRPr>
          </a:p>
        </p:txBody>
      </p:sp>
      <p:sp>
        <p:nvSpPr>
          <p:cNvPr id="10" name="Rectangle 9">
            <a:extLst>
              <a:ext uri="{FF2B5EF4-FFF2-40B4-BE49-F238E27FC236}">
                <a16:creationId xmlns:a16="http://schemas.microsoft.com/office/drawing/2014/main" id="{8D8EFCB0-B4BB-466D-B3F5-4440EB97543A}"/>
              </a:ext>
            </a:extLst>
          </p:cNvPr>
          <p:cNvSpPr/>
          <p:nvPr/>
        </p:nvSpPr>
        <p:spPr>
          <a:xfrm>
            <a:off x="1600096" y="5850846"/>
            <a:ext cx="9363560"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1. Hackett G,  et al. British Society for Sexual Medicine Guidelines on Adult Testosterone Deficiency, With Statements for UK Practice. J Sex Med 2017;14:1504-1523</a:t>
            </a:r>
            <a:r>
              <a:rPr kumimoji="0" lang="en-US" sz="800" b="1"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110906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2A04FE-6498-499E-89B2-E37F6D6FFE06}"/>
              </a:ext>
            </a:extLst>
          </p:cNvPr>
          <p:cNvSpPr txBox="1">
            <a:spLocks/>
          </p:cNvSpPr>
          <p:nvPr/>
        </p:nvSpPr>
        <p:spPr>
          <a:xfrm>
            <a:off x="1168842" y="152401"/>
            <a:ext cx="9722108" cy="834047"/>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58595B"/>
              </a:buClr>
              <a:buSzTx/>
              <a:buFontTx/>
              <a:buNone/>
              <a:tabLst/>
              <a:defRPr/>
            </a:pPr>
            <a:r>
              <a:rPr kumimoji="0" lang="en-GB" sz="4000" b="0" i="0" u="none" strike="noStrike" kern="1200" cap="none" spc="0" normalizeH="0" baseline="0" noProof="0" dirty="0">
                <a:ln>
                  <a:noFill/>
                </a:ln>
                <a:solidFill>
                  <a:srgbClr val="000000"/>
                </a:solidFill>
                <a:effectLst/>
                <a:uLnTx/>
                <a:uFillTx/>
                <a:latin typeface="Poppins Medium"/>
                <a:ea typeface="+mj-ea"/>
                <a:cs typeface="+mj-cs"/>
              </a:rPr>
              <a:t>Consider the Current Situation….</a:t>
            </a:r>
          </a:p>
        </p:txBody>
      </p:sp>
      <p:sp>
        <p:nvSpPr>
          <p:cNvPr id="6" name="Content Placeholder 2">
            <a:extLst>
              <a:ext uri="{FF2B5EF4-FFF2-40B4-BE49-F238E27FC236}">
                <a16:creationId xmlns:a16="http://schemas.microsoft.com/office/drawing/2014/main" id="{14A0D2D0-DB06-4B9C-A7D4-D2F0D240A47A}"/>
              </a:ext>
            </a:extLst>
          </p:cNvPr>
          <p:cNvSpPr>
            <a:spLocks noGrp="1"/>
          </p:cNvSpPr>
          <p:nvPr>
            <p:ph idx="1"/>
          </p:nvPr>
        </p:nvSpPr>
        <p:spPr>
          <a:xfrm>
            <a:off x="1966829" y="1463889"/>
            <a:ext cx="9243715" cy="653848"/>
          </a:xfrm>
        </p:spPr>
        <p:txBody>
          <a:bodyPr>
            <a:noAutofit/>
          </a:bodyPr>
          <a:lstStyle/>
          <a:p>
            <a:pPr marL="0" indent="0">
              <a:spcBef>
                <a:spcPts val="2400"/>
              </a:spcBef>
              <a:buNone/>
            </a:pPr>
            <a:r>
              <a:rPr lang="en-GB" sz="1600" dirty="0">
                <a:solidFill>
                  <a:schemeClr val="accent5"/>
                </a:solidFill>
              </a:rPr>
              <a:t>Disease awareness campaign helps a 51 year-old man identify with his symptoms of ED, lethargy, low mood &amp; low libido &amp; decides to visit his GP </a:t>
            </a:r>
          </a:p>
        </p:txBody>
      </p:sp>
      <p:pic>
        <p:nvPicPr>
          <p:cNvPr id="7" name="Picture 6">
            <a:extLst>
              <a:ext uri="{FF2B5EF4-FFF2-40B4-BE49-F238E27FC236}">
                <a16:creationId xmlns:a16="http://schemas.microsoft.com/office/drawing/2014/main" id="{5E91ECC7-9130-4C77-89AE-A3F4EFD37590}"/>
              </a:ext>
            </a:extLst>
          </p:cNvPr>
          <p:cNvPicPr>
            <a:picLocks noChangeAspect="1"/>
          </p:cNvPicPr>
          <p:nvPr/>
        </p:nvPicPr>
        <p:blipFill>
          <a:blip r:embed="rId2"/>
          <a:stretch>
            <a:fillRect/>
          </a:stretch>
        </p:blipFill>
        <p:spPr>
          <a:xfrm>
            <a:off x="1392367" y="3471654"/>
            <a:ext cx="1036674" cy="771954"/>
          </a:xfrm>
          <a:prstGeom prst="rect">
            <a:avLst/>
          </a:prstGeom>
        </p:spPr>
      </p:pic>
      <p:pic>
        <p:nvPicPr>
          <p:cNvPr id="10" name="Picture 9">
            <a:extLst>
              <a:ext uri="{FF2B5EF4-FFF2-40B4-BE49-F238E27FC236}">
                <a16:creationId xmlns:a16="http://schemas.microsoft.com/office/drawing/2014/main" id="{DEBEE849-44E2-4438-AF80-980F6F9DAE7B}"/>
              </a:ext>
            </a:extLst>
          </p:cNvPr>
          <p:cNvPicPr>
            <a:picLocks noChangeAspect="1"/>
          </p:cNvPicPr>
          <p:nvPr/>
        </p:nvPicPr>
        <p:blipFill>
          <a:blip r:embed="rId3"/>
          <a:stretch>
            <a:fillRect/>
          </a:stretch>
        </p:blipFill>
        <p:spPr>
          <a:xfrm>
            <a:off x="1135428" y="1427858"/>
            <a:ext cx="668271" cy="535149"/>
          </a:xfrm>
          <a:prstGeom prst="rect">
            <a:avLst/>
          </a:prstGeom>
        </p:spPr>
      </p:pic>
      <p:sp>
        <p:nvSpPr>
          <p:cNvPr id="11" name="Content Placeholder 2">
            <a:extLst>
              <a:ext uri="{FF2B5EF4-FFF2-40B4-BE49-F238E27FC236}">
                <a16:creationId xmlns:a16="http://schemas.microsoft.com/office/drawing/2014/main" id="{0E18F547-1EEC-4151-BC96-3009193FCEC5}"/>
              </a:ext>
            </a:extLst>
          </p:cNvPr>
          <p:cNvSpPr txBox="1">
            <a:spLocks/>
          </p:cNvSpPr>
          <p:nvPr/>
        </p:nvSpPr>
        <p:spPr>
          <a:xfrm>
            <a:off x="1966828" y="2061590"/>
            <a:ext cx="9041958" cy="81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His GP who has a non-expert knowledge of Men’s Health suspects presenting symptoms could possibly be due to TD</a:t>
            </a:r>
          </a:p>
        </p:txBody>
      </p:sp>
      <p:sp>
        <p:nvSpPr>
          <p:cNvPr id="12" name="Content Placeholder 2">
            <a:extLst>
              <a:ext uri="{FF2B5EF4-FFF2-40B4-BE49-F238E27FC236}">
                <a16:creationId xmlns:a16="http://schemas.microsoft.com/office/drawing/2014/main" id="{65343CA3-3263-4249-BCDD-AB8A09477D00}"/>
              </a:ext>
            </a:extLst>
          </p:cNvPr>
          <p:cNvSpPr txBox="1">
            <a:spLocks/>
          </p:cNvSpPr>
          <p:nvPr/>
        </p:nvSpPr>
        <p:spPr>
          <a:xfrm>
            <a:off x="1953631" y="2700741"/>
            <a:ext cx="8787387" cy="81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The GP orders a total testosterone from the laboratory to help confirm the diagnosis of TD </a:t>
            </a:r>
          </a:p>
        </p:txBody>
      </p:sp>
      <p:sp>
        <p:nvSpPr>
          <p:cNvPr id="13" name="Content Placeholder 2">
            <a:extLst>
              <a:ext uri="{FF2B5EF4-FFF2-40B4-BE49-F238E27FC236}">
                <a16:creationId xmlns:a16="http://schemas.microsoft.com/office/drawing/2014/main" id="{2D39DF7A-1CD5-4710-986E-F882A9F6E222}"/>
              </a:ext>
            </a:extLst>
          </p:cNvPr>
          <p:cNvSpPr txBox="1">
            <a:spLocks/>
          </p:cNvSpPr>
          <p:nvPr/>
        </p:nvSpPr>
        <p:spPr>
          <a:xfrm>
            <a:off x="2589173" y="3394874"/>
            <a:ext cx="8301777" cy="996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The laboratory conduct the test and find the T level is 5.8nmol/L.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The local reference range for the laboratory is 5.0-31.0nmol/L.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Laboratory send result to the GP with a comment of </a:t>
            </a:r>
            <a:r>
              <a:rPr kumimoji="0" lang="en-GB" sz="1600" b="1" i="0" u="none" strike="noStrike" kern="1200" cap="none" spc="0" normalizeH="0" baseline="0" noProof="0" dirty="0">
                <a:ln>
                  <a:noFill/>
                </a:ln>
                <a:solidFill>
                  <a:srgbClr val="002060"/>
                </a:solidFill>
                <a:effectLst/>
                <a:uLnTx/>
                <a:uFillTx/>
                <a:latin typeface="Poppins Light"/>
                <a:ea typeface="+mn-ea"/>
                <a:cs typeface="+mn-cs"/>
              </a:rPr>
              <a:t>“</a:t>
            </a:r>
            <a:r>
              <a:rPr kumimoji="0" lang="en-GB" sz="1600" b="1" i="0" u="none" strike="noStrike" kern="1200" cap="none" spc="0" normalizeH="0" baseline="0" noProof="0" dirty="0">
                <a:ln>
                  <a:noFill/>
                </a:ln>
                <a:solidFill>
                  <a:srgbClr val="00B050"/>
                </a:solidFill>
                <a:effectLst/>
                <a:uLnTx/>
                <a:uFillTx/>
                <a:latin typeface="Poppins Light"/>
                <a:ea typeface="+mn-ea"/>
                <a:cs typeface="+mn-cs"/>
              </a:rPr>
              <a:t>normal</a:t>
            </a:r>
            <a:r>
              <a:rPr kumimoji="0" lang="en-GB" sz="1600" b="1" i="0" u="none" strike="noStrike" kern="1200" cap="none" spc="0" normalizeH="0" baseline="0" noProof="0" dirty="0">
                <a:ln>
                  <a:noFill/>
                </a:ln>
                <a:solidFill>
                  <a:srgbClr val="002060"/>
                </a:solidFill>
                <a:effectLst/>
                <a:uLnTx/>
                <a:uFillTx/>
                <a:latin typeface="Poppins Light"/>
                <a:ea typeface="+mn-ea"/>
                <a:cs typeface="+mn-cs"/>
              </a:rPr>
              <a:t>”   </a:t>
            </a:r>
          </a:p>
        </p:txBody>
      </p:sp>
      <p:sp>
        <p:nvSpPr>
          <p:cNvPr id="15" name="Rectangle 14">
            <a:extLst>
              <a:ext uri="{FF2B5EF4-FFF2-40B4-BE49-F238E27FC236}">
                <a16:creationId xmlns:a16="http://schemas.microsoft.com/office/drawing/2014/main" id="{19CCD028-757B-4B8B-82CE-6758CFD90F5D}"/>
              </a:ext>
            </a:extLst>
          </p:cNvPr>
          <p:cNvSpPr/>
          <p:nvPr/>
        </p:nvSpPr>
        <p:spPr>
          <a:xfrm>
            <a:off x="1232234" y="3300442"/>
            <a:ext cx="9776551" cy="1114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descr="Image result for red jigsaw piece">
            <a:extLst>
              <a:ext uri="{FF2B5EF4-FFF2-40B4-BE49-F238E27FC236}">
                <a16:creationId xmlns:a16="http://schemas.microsoft.com/office/drawing/2014/main" id="{F05A9D55-E08B-4AEE-B3C3-9670036054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703" y="4622607"/>
            <a:ext cx="771718" cy="771718"/>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F202F531-43E4-4DA6-A6B6-E339D213135A}"/>
              </a:ext>
            </a:extLst>
          </p:cNvPr>
          <p:cNvSpPr txBox="1">
            <a:spLocks/>
          </p:cNvSpPr>
          <p:nvPr/>
        </p:nvSpPr>
        <p:spPr>
          <a:xfrm>
            <a:off x="1981200" y="4622607"/>
            <a:ext cx="9229344" cy="813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Despite the T level being low according to guideline recommendations, the GP tells the patient he doesn’t have TD so instead advises lifestyle changes &amp; prescribes a PDE5i for his ED +/- an antidepressant for his lethargy &amp; low mood.  His symptoms do not improve. </a:t>
            </a:r>
          </a:p>
        </p:txBody>
      </p:sp>
      <p:pic>
        <p:nvPicPr>
          <p:cNvPr id="21" name="Picture 20">
            <a:extLst>
              <a:ext uri="{FF2B5EF4-FFF2-40B4-BE49-F238E27FC236}">
                <a16:creationId xmlns:a16="http://schemas.microsoft.com/office/drawing/2014/main" id="{569F213B-967F-4956-B385-746FCEC3641E}"/>
              </a:ext>
            </a:extLst>
          </p:cNvPr>
          <p:cNvPicPr>
            <a:picLocks noChangeAspect="1"/>
          </p:cNvPicPr>
          <p:nvPr/>
        </p:nvPicPr>
        <p:blipFill>
          <a:blip r:embed="rId3"/>
          <a:stretch>
            <a:fillRect/>
          </a:stretch>
        </p:blipFill>
        <p:spPr>
          <a:xfrm>
            <a:off x="1148623" y="2025558"/>
            <a:ext cx="668271" cy="535149"/>
          </a:xfrm>
          <a:prstGeom prst="rect">
            <a:avLst/>
          </a:prstGeom>
        </p:spPr>
      </p:pic>
      <p:pic>
        <p:nvPicPr>
          <p:cNvPr id="22" name="Picture 21">
            <a:extLst>
              <a:ext uri="{FF2B5EF4-FFF2-40B4-BE49-F238E27FC236}">
                <a16:creationId xmlns:a16="http://schemas.microsoft.com/office/drawing/2014/main" id="{1A7D69F9-9BA1-4A3A-A6AE-9DDE706AD567}"/>
              </a:ext>
            </a:extLst>
          </p:cNvPr>
          <p:cNvPicPr>
            <a:picLocks noChangeAspect="1"/>
          </p:cNvPicPr>
          <p:nvPr/>
        </p:nvPicPr>
        <p:blipFill>
          <a:blip r:embed="rId3"/>
          <a:stretch>
            <a:fillRect/>
          </a:stretch>
        </p:blipFill>
        <p:spPr>
          <a:xfrm>
            <a:off x="1135427" y="2609780"/>
            <a:ext cx="668271" cy="535149"/>
          </a:xfrm>
          <a:prstGeom prst="rect">
            <a:avLst/>
          </a:prstGeom>
        </p:spPr>
      </p:pic>
    </p:spTree>
    <p:extLst>
      <p:ext uri="{BB962C8B-B14F-4D97-AF65-F5344CB8AC3E}">
        <p14:creationId xmlns:p14="http://schemas.microsoft.com/office/powerpoint/2010/main" val="22885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19E9C-8DB0-4D03-8B6B-6B5B72EB94E9}"/>
              </a:ext>
            </a:extLst>
          </p:cNvPr>
          <p:cNvPicPr>
            <a:picLocks noChangeAspect="1"/>
          </p:cNvPicPr>
          <p:nvPr/>
        </p:nvPicPr>
        <p:blipFill>
          <a:blip r:embed="rId2"/>
          <a:stretch>
            <a:fillRect/>
          </a:stretch>
        </p:blipFill>
        <p:spPr>
          <a:xfrm>
            <a:off x="1001255" y="2135576"/>
            <a:ext cx="4799267" cy="3021551"/>
          </a:xfrm>
          <a:prstGeom prst="rect">
            <a:avLst/>
          </a:prstGeom>
        </p:spPr>
      </p:pic>
      <p:sp>
        <p:nvSpPr>
          <p:cNvPr id="11" name="TextBox 10">
            <a:extLst>
              <a:ext uri="{FF2B5EF4-FFF2-40B4-BE49-F238E27FC236}">
                <a16:creationId xmlns:a16="http://schemas.microsoft.com/office/drawing/2014/main" id="{437B84D2-82C3-4CEF-BF59-1C389D6CB0BC}"/>
              </a:ext>
            </a:extLst>
          </p:cNvPr>
          <p:cNvSpPr txBox="1"/>
          <p:nvPr/>
        </p:nvSpPr>
        <p:spPr>
          <a:xfrm>
            <a:off x="4257902" y="5988124"/>
            <a:ext cx="4189904" cy="307777"/>
          </a:xfrm>
          <a:prstGeom prst="rect">
            <a:avLst/>
          </a:prstGeom>
          <a:noFill/>
        </p:spPr>
        <p:txBody>
          <a:bodyPr wrap="square">
            <a:spAutoFit/>
          </a:bodyPr>
          <a:lstStyle/>
          <a:p>
            <a:r>
              <a:rPr lang="en-GB" sz="1400" b="1" u="none" strike="noStrike" baseline="0" dirty="0">
                <a:solidFill>
                  <a:schemeClr val="accent5"/>
                </a:solidFill>
              </a:rPr>
              <a:t>Livingston, M et al.  Int J Clin </a:t>
            </a:r>
            <a:r>
              <a:rPr lang="en-GB" sz="1400" b="1" u="none" strike="noStrike" baseline="0" dirty="0" err="1">
                <a:solidFill>
                  <a:schemeClr val="accent5"/>
                </a:solidFill>
              </a:rPr>
              <a:t>Pract</a:t>
            </a:r>
            <a:r>
              <a:rPr lang="en-GB" sz="1400" b="1" u="none" strike="noStrike" baseline="0" dirty="0">
                <a:solidFill>
                  <a:schemeClr val="accent5"/>
                </a:solidFill>
              </a:rPr>
              <a:t>. 2020</a:t>
            </a:r>
            <a:endParaRPr lang="en-GB" sz="4000" b="1" dirty="0">
              <a:solidFill>
                <a:schemeClr val="accent5"/>
              </a:solidFill>
            </a:endParaRPr>
          </a:p>
        </p:txBody>
      </p:sp>
      <p:pic>
        <p:nvPicPr>
          <p:cNvPr id="5" name="Picture 4">
            <a:extLst>
              <a:ext uri="{FF2B5EF4-FFF2-40B4-BE49-F238E27FC236}">
                <a16:creationId xmlns:a16="http://schemas.microsoft.com/office/drawing/2014/main" id="{13759F5D-A830-417F-A2CD-A7B52E71065C}"/>
              </a:ext>
            </a:extLst>
          </p:cNvPr>
          <p:cNvPicPr>
            <a:picLocks noChangeAspect="1"/>
          </p:cNvPicPr>
          <p:nvPr/>
        </p:nvPicPr>
        <p:blipFill>
          <a:blip r:embed="rId3"/>
          <a:stretch>
            <a:fillRect/>
          </a:stretch>
        </p:blipFill>
        <p:spPr>
          <a:xfrm>
            <a:off x="6096000" y="2135576"/>
            <a:ext cx="4618968" cy="3021552"/>
          </a:xfrm>
          <a:prstGeom prst="rect">
            <a:avLst/>
          </a:prstGeom>
        </p:spPr>
      </p:pic>
      <p:sp>
        <p:nvSpPr>
          <p:cNvPr id="10" name="TextBox 9">
            <a:extLst>
              <a:ext uri="{FF2B5EF4-FFF2-40B4-BE49-F238E27FC236}">
                <a16:creationId xmlns:a16="http://schemas.microsoft.com/office/drawing/2014/main" id="{53834A08-9692-4A9C-9C0C-811FE0B16972}"/>
              </a:ext>
            </a:extLst>
          </p:cNvPr>
          <p:cNvSpPr txBox="1"/>
          <p:nvPr/>
        </p:nvSpPr>
        <p:spPr>
          <a:xfrm>
            <a:off x="1001255" y="5157127"/>
            <a:ext cx="9894013" cy="830997"/>
          </a:xfrm>
          <a:prstGeom prst="rect">
            <a:avLst/>
          </a:prstGeom>
          <a:noFill/>
        </p:spPr>
        <p:txBody>
          <a:bodyPr wrap="square">
            <a:spAutoFit/>
          </a:bodyPr>
          <a:lstStyle/>
          <a:p>
            <a:pPr algn="ctr"/>
            <a:r>
              <a:rPr lang="en-GB" sz="1200" dirty="0">
                <a:solidFill>
                  <a:schemeClr val="accent5"/>
                </a:solidFill>
              </a:rPr>
              <a:t>A, Lower limits of the reference ranges arranged by the immunoassay methods (Roche: 5.0–11.0nmol/L, Abbott: 4.9–10.0 nmol/L, Siemens: 7.0–10.0 nmol/L, Beckman: 6.0–10.0 nmol/L). Each laboratory is represented by a marker on the chart. B, Upper limits of the reference ranges arranged by the immunoassay methods (Roche: 25.0–40.0 nmol/L, Abbott: 30.0–40.0 nmol/L, Siemens: 25.0–40.0nmol/L, Beckman: 27.0–27.6 nmol/L).Each laboratory is represented by a marker on the chart.</a:t>
            </a:r>
          </a:p>
        </p:txBody>
      </p:sp>
      <p:sp>
        <p:nvSpPr>
          <p:cNvPr id="12" name="Title 1">
            <a:extLst>
              <a:ext uri="{FF2B5EF4-FFF2-40B4-BE49-F238E27FC236}">
                <a16:creationId xmlns:a16="http://schemas.microsoft.com/office/drawing/2014/main" id="{CD4F375D-8E15-48B7-BFEE-AA0CFEB8527D}"/>
              </a:ext>
            </a:extLst>
          </p:cNvPr>
          <p:cNvSpPr txBox="1">
            <a:spLocks/>
          </p:cNvSpPr>
          <p:nvPr/>
        </p:nvSpPr>
        <p:spPr>
          <a:xfrm>
            <a:off x="184935" y="262553"/>
            <a:ext cx="11250202" cy="907364"/>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5"/>
                </a:solidFill>
              </a:rPr>
              <a:t>Variation in laboratory reference ranges for testosterone</a:t>
            </a:r>
          </a:p>
        </p:txBody>
      </p:sp>
      <p:sp>
        <p:nvSpPr>
          <p:cNvPr id="13" name="Content Placeholder 1">
            <a:extLst>
              <a:ext uri="{FF2B5EF4-FFF2-40B4-BE49-F238E27FC236}">
                <a16:creationId xmlns:a16="http://schemas.microsoft.com/office/drawing/2014/main" id="{CDA88196-62CA-4B34-8D25-8399458C1AD9}"/>
              </a:ext>
            </a:extLst>
          </p:cNvPr>
          <p:cNvSpPr txBox="1">
            <a:spLocks/>
          </p:cNvSpPr>
          <p:nvPr/>
        </p:nvSpPr>
        <p:spPr>
          <a:xfrm>
            <a:off x="219117" y="869876"/>
            <a:ext cx="11250202" cy="1349342"/>
          </a:xfrm>
          <a:prstGeom prst="rect">
            <a:avLst/>
          </a:prstGeom>
        </p:spPr>
        <p:txBody>
          <a:bodyPr>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1800" dirty="0"/>
          </a:p>
        </p:txBody>
      </p:sp>
      <p:sp>
        <p:nvSpPr>
          <p:cNvPr id="9" name="TextBox 8">
            <a:extLst>
              <a:ext uri="{FF2B5EF4-FFF2-40B4-BE49-F238E27FC236}">
                <a16:creationId xmlns:a16="http://schemas.microsoft.com/office/drawing/2014/main" id="{F545BAE9-3844-40A6-AFD6-AEA57DB21942}"/>
              </a:ext>
            </a:extLst>
          </p:cNvPr>
          <p:cNvSpPr txBox="1"/>
          <p:nvPr/>
        </p:nvSpPr>
        <p:spPr>
          <a:xfrm>
            <a:off x="219117" y="950636"/>
            <a:ext cx="11250202" cy="144655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5"/>
                </a:solidFill>
              </a:rPr>
              <a:t>UK audit demonstrated that the lower limit of “normal” used to diagnose TD can range from 5-11nmol/L.</a:t>
            </a:r>
          </a:p>
          <a:p>
            <a:pPr marL="285750" indent="-285750">
              <a:buFont typeface="Arial" panose="020B0604020202020204" pitchFamily="34" charset="0"/>
              <a:buChar char="•"/>
            </a:pPr>
            <a:r>
              <a:rPr lang="en-GB" sz="1400" dirty="0">
                <a:solidFill>
                  <a:schemeClr val="accent5"/>
                </a:solidFill>
              </a:rPr>
              <a:t>Upper limit of “normal” also ranged dramatically depending on which assay was used</a:t>
            </a:r>
          </a:p>
          <a:p>
            <a:pPr marL="285750" indent="-285750">
              <a:buFont typeface="Arial" panose="020B0604020202020204" pitchFamily="34" charset="0"/>
              <a:buChar char="•"/>
            </a:pPr>
            <a:r>
              <a:rPr lang="en-GB" sz="1400" dirty="0">
                <a:solidFill>
                  <a:schemeClr val="accent5"/>
                </a:solidFill>
              </a:rPr>
              <a:t>BSSM recommend that evidence-based action limits should replace local reference ranges. Clinicians need to appreciate that reference ranges quoted by laboratories represent the normal population and that the action levels recommended by the BSSM refer to men with clinical symptoms of TD</a:t>
            </a:r>
          </a:p>
          <a:p>
            <a:endParaRPr lang="en-GB" dirty="0"/>
          </a:p>
        </p:txBody>
      </p:sp>
    </p:spTree>
    <p:extLst>
      <p:ext uri="{BB962C8B-B14F-4D97-AF65-F5344CB8AC3E}">
        <p14:creationId xmlns:p14="http://schemas.microsoft.com/office/powerpoint/2010/main" val="187590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824" y="1336520"/>
            <a:ext cx="8847970" cy="3555538"/>
          </a:xfrm>
        </p:spPr>
        <p:txBody>
          <a:bodyPr>
            <a:normAutofit/>
          </a:bodyPr>
          <a:lstStyle/>
          <a:p>
            <a:pPr>
              <a:buClrTx/>
              <a:buFont typeface="Arial" panose="020B0604020202020204" pitchFamily="34" charset="0"/>
              <a:buChar char="•"/>
            </a:pPr>
            <a:r>
              <a:rPr lang="en-GB" sz="2000" b="1" dirty="0">
                <a:solidFill>
                  <a:srgbClr val="000000"/>
                </a:solidFill>
              </a:rPr>
              <a:t>Confirm Diagnosis</a:t>
            </a:r>
          </a:p>
          <a:p>
            <a:pPr lvl="1">
              <a:buClrTx/>
              <a:buFont typeface="Wingdings" panose="05000000000000000000" pitchFamily="2" charset="2"/>
              <a:buChar char="ü"/>
            </a:pPr>
            <a:r>
              <a:rPr lang="en-GB" sz="1800" dirty="0">
                <a:solidFill>
                  <a:srgbClr val="000000"/>
                </a:solidFill>
              </a:rPr>
              <a:t>Signs/Symptoms &amp; Biochemical Evidence (x2)</a:t>
            </a:r>
          </a:p>
          <a:p>
            <a:pPr lvl="1">
              <a:buClrTx/>
              <a:buFont typeface="Wingdings" panose="05000000000000000000" pitchFamily="2" charset="2"/>
              <a:buChar char="ü"/>
            </a:pPr>
            <a:r>
              <a:rPr lang="en-GB" sz="1800" dirty="0">
                <a:solidFill>
                  <a:srgbClr val="000000"/>
                </a:solidFill>
              </a:rPr>
              <a:t>Physical Examination</a:t>
            </a:r>
          </a:p>
          <a:p>
            <a:pPr>
              <a:buClrTx/>
              <a:buFont typeface="Arial" panose="020B0604020202020204" pitchFamily="34" charset="0"/>
              <a:buChar char="•"/>
            </a:pPr>
            <a:r>
              <a:rPr lang="en-GB" sz="2000" b="1" dirty="0">
                <a:solidFill>
                  <a:srgbClr val="000000"/>
                </a:solidFill>
              </a:rPr>
              <a:t>Consider Aetiology</a:t>
            </a:r>
          </a:p>
          <a:p>
            <a:pPr lvl="1">
              <a:buClrTx/>
              <a:buFont typeface="Wingdings" panose="05000000000000000000" pitchFamily="2" charset="2"/>
              <a:buChar char="ü"/>
            </a:pPr>
            <a:r>
              <a:rPr lang="en-GB" sz="1800" dirty="0">
                <a:solidFill>
                  <a:srgbClr val="000000"/>
                </a:solidFill>
              </a:rPr>
              <a:t>Primary or Secondary (Check LH/FSH)</a:t>
            </a:r>
          </a:p>
          <a:p>
            <a:pPr lvl="1">
              <a:buClrTx/>
              <a:buFont typeface="Wingdings" panose="05000000000000000000" pitchFamily="2" charset="2"/>
              <a:buChar char="ü"/>
            </a:pPr>
            <a:r>
              <a:rPr lang="en-GB" sz="1800" dirty="0">
                <a:solidFill>
                  <a:srgbClr val="000000"/>
                </a:solidFill>
              </a:rPr>
              <a:t>Reversible (Opioids, Glucocorticoids, Anti-Psychotics) </a:t>
            </a:r>
          </a:p>
          <a:p>
            <a:pPr>
              <a:buClrTx/>
              <a:buFont typeface="Arial" panose="020B0604020202020204" pitchFamily="34" charset="0"/>
              <a:buChar char="•"/>
            </a:pPr>
            <a:r>
              <a:rPr lang="en-GB" sz="2000" b="1" dirty="0">
                <a:solidFill>
                  <a:srgbClr val="000000"/>
                </a:solidFill>
              </a:rPr>
              <a:t>Consider Contraindications &amp; Cautions*</a:t>
            </a:r>
          </a:p>
          <a:p>
            <a:pPr lvl="1">
              <a:buClrTx/>
              <a:buFont typeface="Wingdings" panose="05000000000000000000" pitchFamily="2" charset="2"/>
              <a:buChar char="ü"/>
            </a:pPr>
            <a:r>
              <a:rPr lang="en-GB" sz="1800" dirty="0" err="1">
                <a:solidFill>
                  <a:srgbClr val="000000"/>
                </a:solidFill>
              </a:rPr>
              <a:t>CaP</a:t>
            </a:r>
            <a:r>
              <a:rPr lang="en-GB" sz="1800" dirty="0">
                <a:solidFill>
                  <a:srgbClr val="000000"/>
                </a:solidFill>
              </a:rPr>
              <a:t>, Abnormal DRE, Breast Cancer</a:t>
            </a:r>
          </a:p>
          <a:p>
            <a:pPr lvl="1">
              <a:buClrTx/>
              <a:buFont typeface="Wingdings" panose="05000000000000000000" pitchFamily="2" charset="2"/>
              <a:buChar char="ü"/>
            </a:pPr>
            <a:r>
              <a:rPr lang="en-GB" sz="1800" dirty="0">
                <a:solidFill>
                  <a:srgbClr val="000000"/>
                </a:solidFill>
              </a:rPr>
              <a:t>Fertility requirement, Haematocrit &lt;54%</a:t>
            </a:r>
          </a:p>
          <a:p>
            <a:pPr marL="457200" lvl="1" indent="0">
              <a:buNone/>
            </a:pPr>
            <a:endParaRPr lang="en-GB" dirty="0"/>
          </a:p>
        </p:txBody>
      </p:sp>
      <p:sp>
        <p:nvSpPr>
          <p:cNvPr id="6" name="object 5"/>
          <p:cNvSpPr txBox="1">
            <a:spLocks noGrp="1"/>
          </p:cNvSpPr>
          <p:nvPr>
            <p:ph type="title"/>
          </p:nvPr>
        </p:nvSpPr>
        <p:spPr>
          <a:xfrm>
            <a:off x="944114" y="87747"/>
            <a:ext cx="9514550" cy="1074653"/>
          </a:xfrm>
          <a:prstGeom prst="rect">
            <a:avLst/>
          </a:prstGeom>
        </p:spPr>
        <p:txBody>
          <a:bodyPr vert="horz" wrap="square" lIns="0" tIns="0" rIns="0" bIns="0" rtlCol="0" anchor="ctr">
            <a:noAutofit/>
          </a:bodyPr>
          <a:lstStyle/>
          <a:p>
            <a:pPr marL="12700" algn="ctr">
              <a:lnSpc>
                <a:spcPts val="4175"/>
              </a:lnSpc>
              <a:spcBef>
                <a:spcPts val="208"/>
              </a:spcBef>
              <a:defRPr/>
            </a:pPr>
            <a:r>
              <a:rPr sz="4800" b="1" kern="0" baseline="3413" dirty="0">
                <a:solidFill>
                  <a:srgbClr val="000000"/>
                </a:solidFill>
                <a:cs typeface="Calibri"/>
              </a:rPr>
              <a:t>Testoster</a:t>
            </a:r>
            <a:r>
              <a:rPr sz="4800" b="1" kern="0" spc="-9" baseline="3413" dirty="0">
                <a:solidFill>
                  <a:srgbClr val="000000"/>
                </a:solidFill>
                <a:cs typeface="Calibri"/>
              </a:rPr>
              <a:t>o</a:t>
            </a:r>
            <a:r>
              <a:rPr sz="4800" b="1" kern="0" baseline="3413" dirty="0">
                <a:solidFill>
                  <a:srgbClr val="000000"/>
                </a:solidFill>
                <a:cs typeface="Calibri"/>
              </a:rPr>
              <a:t>ne</a:t>
            </a:r>
            <a:r>
              <a:rPr sz="4800" b="1" kern="0" spc="24" baseline="3413" dirty="0">
                <a:solidFill>
                  <a:srgbClr val="000000"/>
                </a:solidFill>
                <a:cs typeface="Calibri"/>
              </a:rPr>
              <a:t> </a:t>
            </a:r>
            <a:r>
              <a:rPr sz="4800" b="1" kern="0" baseline="3413" dirty="0">
                <a:solidFill>
                  <a:srgbClr val="000000"/>
                </a:solidFill>
                <a:cs typeface="Calibri"/>
              </a:rPr>
              <a:t>Therapy: </a:t>
            </a:r>
            <a:r>
              <a:rPr lang="en-GB" sz="4800" b="1" kern="0" baseline="3413" dirty="0">
                <a:solidFill>
                  <a:srgbClr val="000000"/>
                </a:solidFill>
                <a:cs typeface="Calibri"/>
              </a:rPr>
              <a:t>Prior to Initiation</a:t>
            </a:r>
            <a:endParaRPr sz="4800" b="1" kern="0" dirty="0">
              <a:solidFill>
                <a:srgbClr val="000000"/>
              </a:solidFill>
              <a:cs typeface="Calibri"/>
            </a:endParaRPr>
          </a:p>
        </p:txBody>
      </p:sp>
      <p:sp>
        <p:nvSpPr>
          <p:cNvPr id="8" name="Rectangle 7">
            <a:extLst>
              <a:ext uri="{FF2B5EF4-FFF2-40B4-BE49-F238E27FC236}">
                <a16:creationId xmlns:a16="http://schemas.microsoft.com/office/drawing/2014/main" id="{C12034D0-9DAD-4FD2-9F94-DD4DDB968196}"/>
              </a:ext>
            </a:extLst>
          </p:cNvPr>
          <p:cNvSpPr/>
          <p:nvPr/>
        </p:nvSpPr>
        <p:spPr>
          <a:xfrm>
            <a:off x="1504629" y="5983113"/>
            <a:ext cx="4068743" cy="276999"/>
          </a:xfrm>
          <a:prstGeom prst="rect">
            <a:avLst/>
          </a:prstGeom>
        </p:spPr>
        <p:txBody>
          <a:bodyPr wrap="none">
            <a:spAutoFit/>
          </a:bodyPr>
          <a:lstStyle/>
          <a:p>
            <a:r>
              <a:rPr lang="en-GB" sz="1200" b="1" dirty="0">
                <a:solidFill>
                  <a:srgbClr val="000000"/>
                </a:solidFill>
              </a:rPr>
              <a:t>Hackett, G; Kirby, M et al J Sex Med 2017;14:1504-1523</a:t>
            </a:r>
          </a:p>
        </p:txBody>
      </p:sp>
      <p:sp>
        <p:nvSpPr>
          <p:cNvPr id="11" name="TextBox 10">
            <a:extLst>
              <a:ext uri="{FF2B5EF4-FFF2-40B4-BE49-F238E27FC236}">
                <a16:creationId xmlns:a16="http://schemas.microsoft.com/office/drawing/2014/main" id="{114A4DDB-4F88-45AB-935D-1FEBB5907971}"/>
              </a:ext>
            </a:extLst>
          </p:cNvPr>
          <p:cNvSpPr txBox="1"/>
          <p:nvPr/>
        </p:nvSpPr>
        <p:spPr>
          <a:xfrm>
            <a:off x="650365" y="5066178"/>
            <a:ext cx="10102048" cy="276999"/>
          </a:xfrm>
          <a:prstGeom prst="rect">
            <a:avLst/>
          </a:prstGeom>
          <a:noFill/>
        </p:spPr>
        <p:txBody>
          <a:bodyPr wrap="square">
            <a:spAutoFit/>
          </a:bodyPr>
          <a:lstStyle/>
          <a:p>
            <a:pPr algn="ctr"/>
            <a:r>
              <a:rPr lang="en-GB" sz="1200" b="1" dirty="0">
                <a:solidFill>
                  <a:schemeClr val="accent5"/>
                </a:solidFill>
              </a:rPr>
              <a:t>*Please consult the Summary of Product Characteristics or Prescribing Information for a full list of cautions and contraindications</a:t>
            </a:r>
          </a:p>
        </p:txBody>
      </p:sp>
    </p:spTree>
    <p:extLst>
      <p:ext uri="{BB962C8B-B14F-4D97-AF65-F5344CB8AC3E}">
        <p14:creationId xmlns:p14="http://schemas.microsoft.com/office/powerpoint/2010/main" val="319137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94DE08-A83B-49FF-9832-D8926731DF65}"/>
              </a:ext>
            </a:extLst>
          </p:cNvPr>
          <p:cNvSpPr/>
          <p:nvPr/>
        </p:nvSpPr>
        <p:spPr>
          <a:xfrm>
            <a:off x="2819400" y="3255847"/>
            <a:ext cx="6553200" cy="769441"/>
          </a:xfrm>
          <a:prstGeom prst="rect">
            <a:avLst/>
          </a:prstGeom>
        </p:spPr>
        <p:txBody>
          <a:bodyPr wrap="square">
            <a:spAutoFit/>
          </a:bodyPr>
          <a:lstStyle/>
          <a:p>
            <a:pPr defTabSz="457200">
              <a:defRPr/>
            </a:pPr>
            <a:r>
              <a:rPr lang="en-GB" sz="4400" b="1" dirty="0">
                <a:solidFill>
                  <a:srgbClr val="000000"/>
                </a:solidFill>
                <a:latin typeface="Calibri"/>
              </a:rPr>
              <a:t>http://www.bssm.org.uk/</a:t>
            </a:r>
          </a:p>
        </p:txBody>
      </p:sp>
      <p:sp>
        <p:nvSpPr>
          <p:cNvPr id="9" name="Rectangle 8">
            <a:extLst>
              <a:ext uri="{FF2B5EF4-FFF2-40B4-BE49-F238E27FC236}">
                <a16:creationId xmlns:a16="http://schemas.microsoft.com/office/drawing/2014/main" id="{1ED1DA79-8DBB-4FAB-9F7B-977098ACD5C9}"/>
              </a:ext>
            </a:extLst>
          </p:cNvPr>
          <p:cNvSpPr/>
          <p:nvPr/>
        </p:nvSpPr>
        <p:spPr>
          <a:xfrm>
            <a:off x="752283" y="4182807"/>
            <a:ext cx="10179419" cy="825422"/>
          </a:xfrm>
          <a:prstGeom prst="rect">
            <a:avLst/>
          </a:prstGeom>
          <a:solidFill>
            <a:srgbClr val="4EA5DA"/>
          </a:soli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prstClr val="white"/>
              </a:solidFill>
              <a:latin typeface="Calibri"/>
            </a:endParaRPr>
          </a:p>
        </p:txBody>
      </p:sp>
      <p:sp>
        <p:nvSpPr>
          <p:cNvPr id="10" name="Rectangle 9">
            <a:extLst>
              <a:ext uri="{FF2B5EF4-FFF2-40B4-BE49-F238E27FC236}">
                <a16:creationId xmlns:a16="http://schemas.microsoft.com/office/drawing/2014/main" id="{F12BBA0B-50B2-47ED-AB31-22E57CB54449}"/>
              </a:ext>
            </a:extLst>
          </p:cNvPr>
          <p:cNvSpPr/>
          <p:nvPr/>
        </p:nvSpPr>
        <p:spPr>
          <a:xfrm>
            <a:off x="1037690" y="4241575"/>
            <a:ext cx="9421402" cy="707886"/>
          </a:xfrm>
          <a:prstGeom prst="rect">
            <a:avLst/>
          </a:prstGeom>
          <a:solidFill>
            <a:srgbClr val="4EA5DA"/>
          </a:solidFill>
        </p:spPr>
        <p:txBody>
          <a:bodyPr wrap="square">
            <a:spAutoFit/>
          </a:bodyPr>
          <a:lstStyle/>
          <a:p>
            <a:pPr algn="ctr" defTabSz="457200">
              <a:defRPr/>
            </a:pPr>
            <a:r>
              <a:rPr lang="en-GB" sz="4000" b="1" dirty="0">
                <a:solidFill>
                  <a:srgbClr val="000000"/>
                </a:solidFill>
                <a:latin typeface="Calibri"/>
              </a:rPr>
              <a:t>Google “BSSM Guideline Resources” </a:t>
            </a:r>
          </a:p>
        </p:txBody>
      </p:sp>
      <p:pic>
        <p:nvPicPr>
          <p:cNvPr id="7" name="Picture 6">
            <a:extLst>
              <a:ext uri="{FF2B5EF4-FFF2-40B4-BE49-F238E27FC236}">
                <a16:creationId xmlns:a16="http://schemas.microsoft.com/office/drawing/2014/main" id="{71A57DDD-1052-4AA4-A65F-B115FCEEF47A}"/>
              </a:ext>
            </a:extLst>
          </p:cNvPr>
          <p:cNvPicPr>
            <a:picLocks noChangeAspect="1"/>
          </p:cNvPicPr>
          <p:nvPr/>
        </p:nvPicPr>
        <p:blipFill>
          <a:blip r:embed="rId2"/>
          <a:stretch>
            <a:fillRect/>
          </a:stretch>
        </p:blipFill>
        <p:spPr>
          <a:xfrm>
            <a:off x="752282" y="474559"/>
            <a:ext cx="10179420" cy="2623769"/>
          </a:xfrm>
          <a:prstGeom prst="rect">
            <a:avLst/>
          </a:prstGeom>
        </p:spPr>
      </p:pic>
    </p:spTree>
    <p:extLst>
      <p:ext uri="{BB962C8B-B14F-4D97-AF65-F5344CB8AC3E}">
        <p14:creationId xmlns:p14="http://schemas.microsoft.com/office/powerpoint/2010/main" val="123716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DDBB82DA-BC48-4A97-80DF-B5559438B2C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Diagnosis Questions</a:t>
            </a:r>
            <a:endParaRPr lang="nl-NL" altLang="en-US" sz="3200" b="1" dirty="0">
              <a:solidFill>
                <a:schemeClr val="accent5"/>
              </a:solidFill>
            </a:endParaRPr>
          </a:p>
        </p:txBody>
      </p:sp>
      <p:sp>
        <p:nvSpPr>
          <p:cNvPr id="32773" name="Rectangle 5">
            <a:extLst>
              <a:ext uri="{FF2B5EF4-FFF2-40B4-BE49-F238E27FC236}">
                <a16:creationId xmlns:a16="http://schemas.microsoft.com/office/drawing/2014/main" id="{D4B51DF9-6B00-46D9-A3C8-A16612CD7BFB}"/>
              </a:ext>
            </a:extLst>
          </p:cNvPr>
          <p:cNvSpPr>
            <a:spLocks noGrp="1" noChangeArrowheads="1"/>
          </p:cNvSpPr>
          <p:nvPr>
            <p:ph type="body" idx="1"/>
          </p:nvPr>
        </p:nvSpPr>
        <p:spPr>
          <a:xfrm>
            <a:off x="787235" y="1750125"/>
            <a:ext cx="10617529" cy="3141025"/>
          </a:xfrm>
          <a:noFill/>
          <a:ln/>
        </p:spPr>
        <p:txBody>
          <a:bodyPr>
            <a:normAutofit lnSpcReduction="10000"/>
          </a:bodyPr>
          <a:lstStyle/>
          <a:p>
            <a:pPr>
              <a:lnSpc>
                <a:spcPct val="120000"/>
              </a:lnSpc>
              <a:buFontTx/>
              <a:buNone/>
            </a:pPr>
            <a:r>
              <a:rPr lang="en-US" altLang="en-US" sz="2200" dirty="0">
                <a:solidFill>
                  <a:schemeClr val="accent5"/>
                </a:solidFill>
              </a:rPr>
              <a:t>1. Which of the following are symptoms of TD?</a:t>
            </a:r>
          </a:p>
          <a:p>
            <a:pPr lvl="1">
              <a:lnSpc>
                <a:spcPct val="120000"/>
              </a:lnSpc>
            </a:pPr>
            <a:r>
              <a:rPr lang="en-US" altLang="en-US" sz="1800" dirty="0">
                <a:solidFill>
                  <a:schemeClr val="accent5"/>
                </a:solidFill>
              </a:rPr>
              <a:t>Low Mood</a:t>
            </a:r>
          </a:p>
          <a:p>
            <a:pPr lvl="1">
              <a:lnSpc>
                <a:spcPct val="120000"/>
              </a:lnSpc>
            </a:pPr>
            <a:r>
              <a:rPr lang="en-US" altLang="en-US" sz="1800" dirty="0">
                <a:solidFill>
                  <a:schemeClr val="accent5"/>
                </a:solidFill>
              </a:rPr>
              <a:t>Low Libido</a:t>
            </a:r>
          </a:p>
          <a:p>
            <a:pPr lvl="1">
              <a:lnSpc>
                <a:spcPct val="120000"/>
              </a:lnSpc>
            </a:pPr>
            <a:r>
              <a:rPr lang="en-US" altLang="en-US" sz="1800" dirty="0">
                <a:solidFill>
                  <a:schemeClr val="accent5"/>
                </a:solidFill>
              </a:rPr>
              <a:t>Hyperactivity</a:t>
            </a:r>
          </a:p>
          <a:p>
            <a:pPr lvl="1">
              <a:lnSpc>
                <a:spcPct val="120000"/>
              </a:lnSpc>
            </a:pPr>
            <a:r>
              <a:rPr lang="en-US" altLang="en-US" sz="1800" dirty="0">
                <a:solidFill>
                  <a:schemeClr val="accent5"/>
                </a:solidFill>
              </a:rPr>
              <a:t>Fatigue</a:t>
            </a:r>
          </a:p>
          <a:p>
            <a:pPr lvl="1">
              <a:lnSpc>
                <a:spcPct val="120000"/>
              </a:lnSpc>
            </a:pPr>
            <a:r>
              <a:rPr lang="en-US" altLang="en-US" sz="1800" dirty="0">
                <a:solidFill>
                  <a:schemeClr val="accent5"/>
                </a:solidFill>
              </a:rPr>
              <a:t>Erectile Dysfunction</a:t>
            </a:r>
          </a:p>
          <a:p>
            <a:pPr lvl="1">
              <a:lnSpc>
                <a:spcPct val="120000"/>
              </a:lnSpc>
            </a:pPr>
            <a:endParaRPr lang="en-US" altLang="en-US" sz="1800" dirty="0">
              <a:solidFill>
                <a:schemeClr val="accent5"/>
              </a:solidFill>
            </a:endParaRPr>
          </a:p>
          <a:p>
            <a:pPr lvl="1">
              <a:buFontTx/>
              <a:buNone/>
            </a:pPr>
            <a:r>
              <a:rPr lang="en-US" altLang="en-US" dirty="0">
                <a:solidFill>
                  <a:schemeClr val="accent5"/>
                </a:solidFill>
              </a:rPr>
              <a:t>(choose &gt;1 answer)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a:extLst>
              <a:ext uri="{FF2B5EF4-FFF2-40B4-BE49-F238E27FC236}">
                <a16:creationId xmlns:a16="http://schemas.microsoft.com/office/drawing/2014/main" id="{66CF2E13-62BE-4816-A77E-C0D4D0E6F5D8}"/>
              </a:ext>
            </a:extLst>
          </p:cNvPr>
          <p:cNvSpPr>
            <a:spLocks noGrp="1" noChangeArrowheads="1"/>
          </p:cNvSpPr>
          <p:nvPr>
            <p:ph type="body" idx="1"/>
          </p:nvPr>
        </p:nvSpPr>
        <p:spPr>
          <a:xfrm>
            <a:off x="810490" y="1729343"/>
            <a:ext cx="10293929" cy="3141025"/>
          </a:xfrm>
          <a:noFill/>
          <a:ln/>
        </p:spPr>
        <p:txBody>
          <a:bodyPr>
            <a:normAutofit fontScale="92500" lnSpcReduction="10000"/>
          </a:bodyPr>
          <a:lstStyle/>
          <a:p>
            <a:pPr>
              <a:lnSpc>
                <a:spcPct val="130000"/>
              </a:lnSpc>
              <a:buFontTx/>
              <a:buNone/>
            </a:pPr>
            <a:r>
              <a:rPr lang="en-US" altLang="en-US" sz="2200" dirty="0">
                <a:solidFill>
                  <a:schemeClr val="accent5"/>
                </a:solidFill>
              </a:rPr>
              <a:t>2. What is measured when a “total testosterone” is ordered?</a:t>
            </a:r>
          </a:p>
          <a:p>
            <a:pPr lvl="1">
              <a:lnSpc>
                <a:spcPct val="130000"/>
              </a:lnSpc>
            </a:pPr>
            <a:r>
              <a:rPr lang="en-US" altLang="en-US" sz="1800" dirty="0">
                <a:solidFill>
                  <a:schemeClr val="accent5"/>
                </a:solidFill>
              </a:rPr>
              <a:t>Free T only</a:t>
            </a:r>
          </a:p>
          <a:p>
            <a:pPr lvl="1">
              <a:lnSpc>
                <a:spcPct val="130000"/>
              </a:lnSpc>
            </a:pPr>
            <a:r>
              <a:rPr lang="en-US" altLang="en-US" sz="1800" dirty="0">
                <a:solidFill>
                  <a:schemeClr val="accent5"/>
                </a:solidFill>
              </a:rPr>
              <a:t>Free T + protein bound T</a:t>
            </a:r>
          </a:p>
          <a:p>
            <a:pPr lvl="1">
              <a:lnSpc>
                <a:spcPct val="130000"/>
              </a:lnSpc>
            </a:pPr>
            <a:r>
              <a:rPr lang="en-US" altLang="en-US" sz="1800" dirty="0">
                <a:solidFill>
                  <a:schemeClr val="accent5"/>
                </a:solidFill>
              </a:rPr>
              <a:t>Bioavailable T + Albumin bound T</a:t>
            </a:r>
          </a:p>
          <a:p>
            <a:pPr lvl="1">
              <a:lnSpc>
                <a:spcPct val="130000"/>
              </a:lnSpc>
            </a:pPr>
            <a:r>
              <a:rPr lang="en-US" altLang="en-US" sz="1800" dirty="0">
                <a:solidFill>
                  <a:schemeClr val="accent5"/>
                </a:solidFill>
              </a:rPr>
              <a:t>Albumin bound T + SHBG bound T</a:t>
            </a:r>
          </a:p>
          <a:p>
            <a:pPr lvl="1">
              <a:lnSpc>
                <a:spcPct val="130000"/>
              </a:lnSpc>
            </a:pPr>
            <a:r>
              <a:rPr lang="en-US" altLang="en-US" sz="1800" dirty="0">
                <a:solidFill>
                  <a:schemeClr val="accent5"/>
                </a:solidFill>
              </a:rPr>
              <a:t>DHT + Estradiol</a:t>
            </a:r>
          </a:p>
          <a:p>
            <a:pPr lvl="1">
              <a:lnSpc>
                <a:spcPct val="130000"/>
              </a:lnSpc>
              <a:buClr>
                <a:srgbClr val="CC0000"/>
              </a:buClr>
            </a:pPr>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0738D981-D758-4E2C-8B50-FDF82324CEF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Diagnosis</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0FD2F17-07A4-4023-904D-23135C31B3F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Diagnosis</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
        <p:nvSpPr>
          <p:cNvPr id="7" name="TextBox 6">
            <a:extLst>
              <a:ext uri="{FF2B5EF4-FFF2-40B4-BE49-F238E27FC236}">
                <a16:creationId xmlns:a16="http://schemas.microsoft.com/office/drawing/2014/main" id="{8CC18167-4C91-4E3F-BD72-338A76634D60}"/>
              </a:ext>
            </a:extLst>
          </p:cNvPr>
          <p:cNvSpPr txBox="1"/>
          <p:nvPr/>
        </p:nvSpPr>
        <p:spPr>
          <a:xfrm>
            <a:off x="349624" y="1720840"/>
            <a:ext cx="11161057" cy="3416320"/>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3. If a 1</a:t>
            </a:r>
            <a:r>
              <a:rPr kumimoji="0" lang="en-US" altLang="en-US" sz="2000" b="0" i="0" u="none" strike="noStrike" kern="1200" cap="none" spc="0" normalizeH="0" baseline="30000" noProof="0" dirty="0">
                <a:ln>
                  <a:noFill/>
                </a:ln>
                <a:solidFill>
                  <a:srgbClr val="000000"/>
                </a:solidFill>
                <a:effectLst/>
                <a:uLnTx/>
                <a:uFillTx/>
                <a:latin typeface="Poppins Light"/>
                <a:ea typeface="+mn-ea"/>
                <a:cs typeface="+mn-cs"/>
              </a:rPr>
              <a:t>st</a:t>
            </a: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 total testosterone test comes back as low, what additional tests </a:t>
            </a:r>
            <a:r>
              <a:rPr lang="en-US" altLang="en-US" sz="2000" dirty="0">
                <a:solidFill>
                  <a:srgbClr val="000000"/>
                </a:solidFill>
                <a:latin typeface="Poppins Light"/>
              </a:rPr>
              <a:t>should then be ordered?</a:t>
            </a: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FSH</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Testosterone</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lang="en-US" altLang="en-US" sz="2000" dirty="0">
                <a:solidFill>
                  <a:srgbClr val="000000"/>
                </a:solidFill>
                <a:latin typeface="Poppins Light"/>
              </a:rPr>
              <a:t>SHBG</a:t>
            </a: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LH</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All of the above</a:t>
            </a:r>
          </a:p>
          <a:p>
            <a:pPr marL="457200" marR="0" lvl="1" indent="0" algn="l" defTabSz="914400" rtl="0" eaLnBrk="1" fontAlgn="auto" latinLnBrk="0" hangingPunct="1">
              <a:lnSpc>
                <a:spcPct val="14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(choose 1 answer)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D62A3CA4-DBB7-48E5-85FF-EF4357C79FE2}"/>
              </a:ext>
            </a:extLst>
          </p:cNvPr>
          <p:cNvSpPr>
            <a:spLocks noGrp="1" noChangeArrowheads="1"/>
          </p:cNvSpPr>
          <p:nvPr>
            <p:ph type="body" idx="1"/>
          </p:nvPr>
        </p:nvSpPr>
        <p:spPr>
          <a:xfrm>
            <a:off x="704107" y="1656607"/>
            <a:ext cx="10617529" cy="3141025"/>
          </a:xfrm>
          <a:noFill/>
          <a:ln/>
        </p:spPr>
        <p:txBody>
          <a:bodyPr>
            <a:noAutofit/>
          </a:bodyPr>
          <a:lstStyle/>
          <a:p>
            <a:pPr>
              <a:lnSpc>
                <a:spcPct val="150000"/>
              </a:lnSpc>
              <a:buFontTx/>
              <a:buNone/>
            </a:pPr>
            <a:r>
              <a:rPr lang="en-US" altLang="en-US" sz="2000" dirty="0">
                <a:solidFill>
                  <a:schemeClr val="accent5"/>
                </a:solidFill>
              </a:rPr>
              <a:t>4. </a:t>
            </a:r>
            <a:r>
              <a:rPr lang="en-GB" altLang="en-US" sz="2000" dirty="0">
                <a:solidFill>
                  <a:schemeClr val="accent5"/>
                </a:solidFill>
              </a:rPr>
              <a:t>A pituitary tumour or other pituitary disease should be suspected when a secondary TD is confirmed with a total T of less than what level?</a:t>
            </a:r>
            <a:endParaRPr lang="en-US" altLang="en-US" dirty="0">
              <a:solidFill>
                <a:schemeClr val="accent5"/>
              </a:solidFill>
            </a:endParaRPr>
          </a:p>
          <a:p>
            <a:pPr lvl="1">
              <a:lnSpc>
                <a:spcPct val="150000"/>
              </a:lnSpc>
            </a:pPr>
            <a:r>
              <a:rPr lang="en-GB" altLang="en-US" sz="1800" dirty="0">
                <a:solidFill>
                  <a:schemeClr val="accent5"/>
                </a:solidFill>
              </a:rPr>
              <a:t>&lt;8nmol/L</a:t>
            </a:r>
          </a:p>
          <a:p>
            <a:pPr lvl="1">
              <a:lnSpc>
                <a:spcPct val="150000"/>
              </a:lnSpc>
            </a:pPr>
            <a:r>
              <a:rPr lang="en-GB" altLang="en-US" sz="1800" dirty="0">
                <a:solidFill>
                  <a:schemeClr val="accent5"/>
                </a:solidFill>
              </a:rPr>
              <a:t>&lt;10.4nmol/L</a:t>
            </a:r>
          </a:p>
          <a:p>
            <a:pPr lvl="1">
              <a:lnSpc>
                <a:spcPct val="150000"/>
              </a:lnSpc>
            </a:pPr>
            <a:r>
              <a:rPr lang="en-GB" altLang="en-US" sz="1800" dirty="0">
                <a:solidFill>
                  <a:schemeClr val="accent5"/>
                </a:solidFill>
              </a:rPr>
              <a:t>&lt;6.7nmol/L</a:t>
            </a:r>
          </a:p>
          <a:p>
            <a:pPr lvl="1">
              <a:lnSpc>
                <a:spcPct val="150000"/>
              </a:lnSpc>
            </a:pPr>
            <a:r>
              <a:rPr lang="en-GB" altLang="en-US" sz="1800" dirty="0">
                <a:solidFill>
                  <a:schemeClr val="accent5"/>
                </a:solidFill>
              </a:rPr>
              <a:t>&lt;5.2nmol/L</a:t>
            </a:r>
          </a:p>
          <a:p>
            <a:pPr lvl="1">
              <a:lnSpc>
                <a:spcPct val="150000"/>
              </a:lnSpc>
              <a:buFontTx/>
              <a:buChar char="•"/>
            </a:pPr>
            <a:endParaRPr lang="en-GB" altLang="en-US" sz="1800"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DAC56319-317B-490E-9141-D2A86CB7D58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5FD12CCD-CB3B-4055-9F66-3F8076B33670}"/>
              </a:ext>
            </a:extLst>
          </p:cNvPr>
          <p:cNvSpPr>
            <a:spLocks noGrp="1" noChangeArrowheads="1"/>
          </p:cNvSpPr>
          <p:nvPr>
            <p:ph type="body" idx="1"/>
          </p:nvPr>
        </p:nvSpPr>
        <p:spPr>
          <a:xfrm>
            <a:off x="486890" y="1498502"/>
            <a:ext cx="10836467" cy="3860995"/>
          </a:xfrm>
          <a:noFill/>
          <a:ln/>
        </p:spPr>
        <p:txBody>
          <a:bodyPr>
            <a:normAutofit fontScale="92500" lnSpcReduction="20000"/>
          </a:bodyPr>
          <a:lstStyle/>
          <a:p>
            <a:pPr marL="0" indent="0">
              <a:buNone/>
            </a:pPr>
            <a:r>
              <a:rPr lang="en-US" altLang="en-US" sz="2200" dirty="0">
                <a:solidFill>
                  <a:schemeClr val="accent5"/>
                </a:solidFill>
              </a:rPr>
              <a:t>5. Which of these can INCREASE the SHBG level?</a:t>
            </a:r>
          </a:p>
          <a:p>
            <a:pPr marL="609600" indent="-609600">
              <a:buNone/>
            </a:pPr>
            <a:r>
              <a:rPr lang="en-US" altLang="en-US" sz="2000" dirty="0">
                <a:solidFill>
                  <a:schemeClr val="accent5"/>
                </a:solidFill>
              </a:rPr>
              <a:t>                               </a:t>
            </a:r>
          </a:p>
          <a:p>
            <a:pPr lvl="1"/>
            <a:r>
              <a:rPr lang="en-US" altLang="en-US" sz="1800" dirty="0">
                <a:solidFill>
                  <a:schemeClr val="accent5"/>
                </a:solidFill>
              </a:rPr>
              <a:t>Moderate obesity</a:t>
            </a:r>
          </a:p>
          <a:p>
            <a:pPr lvl="1"/>
            <a:endParaRPr lang="en-US" altLang="en-US" sz="1800" dirty="0">
              <a:solidFill>
                <a:schemeClr val="accent5"/>
              </a:solidFill>
            </a:endParaRPr>
          </a:p>
          <a:p>
            <a:pPr lvl="1"/>
            <a:r>
              <a:rPr lang="en-US" altLang="en-US" sz="1800" dirty="0">
                <a:solidFill>
                  <a:schemeClr val="accent5"/>
                </a:solidFill>
              </a:rPr>
              <a:t>Nephrotic syndrome</a:t>
            </a:r>
          </a:p>
          <a:p>
            <a:pPr lvl="1"/>
            <a:endParaRPr lang="en-US" altLang="en-US" sz="1800" dirty="0">
              <a:solidFill>
                <a:schemeClr val="accent5"/>
              </a:solidFill>
            </a:endParaRPr>
          </a:p>
          <a:p>
            <a:pPr lvl="1"/>
            <a:r>
              <a:rPr lang="en-US" altLang="en-US" sz="1800" dirty="0">
                <a:solidFill>
                  <a:schemeClr val="accent5"/>
                </a:solidFill>
              </a:rPr>
              <a:t>Hypothyroidism</a:t>
            </a:r>
          </a:p>
          <a:p>
            <a:pPr lvl="1"/>
            <a:endParaRPr lang="en-US" altLang="en-US" sz="1800" dirty="0">
              <a:solidFill>
                <a:schemeClr val="accent5"/>
              </a:solidFill>
            </a:endParaRPr>
          </a:p>
          <a:p>
            <a:pPr lvl="1"/>
            <a:r>
              <a:rPr lang="en-US" altLang="en-US" sz="1800" dirty="0">
                <a:solidFill>
                  <a:schemeClr val="accent5"/>
                </a:solidFill>
              </a:rPr>
              <a:t>Use of glucocorticoids, progestins, androgenic steroids</a:t>
            </a:r>
          </a:p>
          <a:p>
            <a:pPr lvl="1"/>
            <a:endParaRPr lang="en-US" altLang="en-US" sz="1800" dirty="0">
              <a:solidFill>
                <a:schemeClr val="accent5"/>
              </a:solidFill>
            </a:endParaRPr>
          </a:p>
          <a:p>
            <a:pPr lvl="1"/>
            <a:r>
              <a:rPr lang="en-US" altLang="en-US" sz="1800" dirty="0">
                <a:solidFill>
                  <a:schemeClr val="accent5"/>
                </a:solidFill>
              </a:rPr>
              <a:t>Ageing</a:t>
            </a:r>
          </a:p>
          <a:p>
            <a:pPr lvl="1"/>
            <a:endParaRPr lang="en-US" altLang="en-US" sz="1800" dirty="0">
              <a:solidFill>
                <a:schemeClr val="accent5"/>
              </a:solidFill>
            </a:endParaRPr>
          </a:p>
          <a:p>
            <a:pPr marL="957263" lvl="1" indent="-500063">
              <a:buClr>
                <a:srgbClr val="CC0000"/>
              </a:buClr>
              <a:buFontTx/>
              <a:buChar char="•"/>
            </a:pPr>
            <a:endParaRPr lang="en-US" altLang="en-US" dirty="0">
              <a:solidFill>
                <a:schemeClr val="accent5"/>
              </a:solidFill>
            </a:endParaRPr>
          </a:p>
          <a:p>
            <a:pPr marL="957263" lvl="1" indent="-500063">
              <a:buNone/>
            </a:pPr>
            <a:r>
              <a:rPr lang="en-US" altLang="en-US" dirty="0">
                <a:solidFill>
                  <a:schemeClr val="accent5"/>
                </a:solidFill>
              </a:rPr>
              <a:t>(choose 1 answer)</a:t>
            </a:r>
          </a:p>
        </p:txBody>
      </p:sp>
      <p:sp>
        <p:nvSpPr>
          <p:cNvPr id="4" name="Rectangle 4">
            <a:extLst>
              <a:ext uri="{FF2B5EF4-FFF2-40B4-BE49-F238E27FC236}">
                <a16:creationId xmlns:a16="http://schemas.microsoft.com/office/drawing/2014/main" id="{42394E82-CBC2-4FD1-85B1-4A8BFFFD27C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a:extLst>
              <a:ext uri="{FF2B5EF4-FFF2-40B4-BE49-F238E27FC236}">
                <a16:creationId xmlns:a16="http://schemas.microsoft.com/office/drawing/2014/main" id="{F75B89DD-C6ED-46EF-A7BC-9DC1E66EE32E}"/>
              </a:ext>
            </a:extLst>
          </p:cNvPr>
          <p:cNvSpPr>
            <a:spLocks noGrp="1" noChangeArrowheads="1"/>
          </p:cNvSpPr>
          <p:nvPr>
            <p:ph type="body" idx="1"/>
          </p:nvPr>
        </p:nvSpPr>
        <p:spPr>
          <a:xfrm>
            <a:off x="486890" y="1598714"/>
            <a:ext cx="10803578" cy="3887686"/>
          </a:xfrm>
          <a:noFill/>
          <a:ln/>
        </p:spPr>
        <p:txBody>
          <a:bodyPr>
            <a:normAutofit fontScale="92500" lnSpcReduction="10000"/>
          </a:bodyPr>
          <a:lstStyle/>
          <a:p>
            <a:pPr>
              <a:buFontTx/>
              <a:buNone/>
            </a:pPr>
            <a:r>
              <a:rPr lang="en-US" altLang="en-US" sz="1900" dirty="0">
                <a:solidFill>
                  <a:schemeClr val="accent5"/>
                </a:solidFill>
              </a:rPr>
              <a:t>6. According to the BSSM guidelines what level of total testosterone on 2 separate occasions would warrant a 6-month trial of testosterone therapy?    </a:t>
            </a:r>
          </a:p>
          <a:p>
            <a:pPr>
              <a:buFontTx/>
              <a:buNone/>
            </a:pPr>
            <a:r>
              <a:rPr lang="en-US" altLang="en-US" sz="1800" dirty="0">
                <a:solidFill>
                  <a:schemeClr val="accent5"/>
                </a:solidFill>
              </a:rPr>
              <a:t>                            </a:t>
            </a:r>
          </a:p>
          <a:p>
            <a:pPr lvl="1"/>
            <a:r>
              <a:rPr lang="en-US" altLang="en-US" sz="1800" dirty="0">
                <a:solidFill>
                  <a:schemeClr val="accent5"/>
                </a:solidFill>
              </a:rPr>
              <a:t>&gt;12nmol/L</a:t>
            </a:r>
          </a:p>
          <a:p>
            <a:pPr marL="457200" lvl="1" indent="0">
              <a:buNone/>
            </a:pPr>
            <a:endParaRPr lang="en-US" altLang="en-US" sz="1800" dirty="0">
              <a:solidFill>
                <a:schemeClr val="accent5"/>
              </a:solidFill>
            </a:endParaRPr>
          </a:p>
          <a:p>
            <a:pPr lvl="1"/>
            <a:r>
              <a:rPr lang="en-US" altLang="en-US" sz="1800" dirty="0">
                <a:solidFill>
                  <a:schemeClr val="accent5"/>
                </a:solidFill>
              </a:rPr>
              <a:t>&lt;8nmol/L</a:t>
            </a:r>
          </a:p>
          <a:p>
            <a:pPr marL="457200" lvl="1" indent="0">
              <a:buNone/>
            </a:pPr>
            <a:endParaRPr lang="en-US" altLang="en-US" sz="1800" dirty="0">
              <a:solidFill>
                <a:schemeClr val="accent5"/>
              </a:solidFill>
            </a:endParaRPr>
          </a:p>
          <a:p>
            <a:pPr lvl="1"/>
            <a:r>
              <a:rPr lang="en-US" altLang="en-US" sz="1800" dirty="0">
                <a:solidFill>
                  <a:schemeClr val="accent5"/>
                </a:solidFill>
              </a:rPr>
              <a:t>10-12nmol/L</a:t>
            </a:r>
          </a:p>
          <a:p>
            <a:pPr lvl="1"/>
            <a:endParaRPr lang="en-US" altLang="en-US" sz="1800" dirty="0">
              <a:solidFill>
                <a:schemeClr val="accent5"/>
              </a:solidFill>
            </a:endParaRPr>
          </a:p>
          <a:p>
            <a:pPr lvl="1"/>
            <a:r>
              <a:rPr lang="en-US" altLang="en-US" sz="1800" dirty="0">
                <a:solidFill>
                  <a:schemeClr val="accent5"/>
                </a:solidFill>
              </a:rPr>
              <a:t>8-12nmol/L</a:t>
            </a:r>
          </a:p>
          <a:p>
            <a:pPr lvl="1"/>
            <a:endParaRPr lang="en-US" altLang="en-US" sz="1800" dirty="0">
              <a:solidFill>
                <a:schemeClr val="accent5"/>
              </a:solidFill>
            </a:endParaRPr>
          </a:p>
          <a:p>
            <a:pPr lvl="1"/>
            <a:r>
              <a:rPr lang="en-US" altLang="en-US" sz="1800" dirty="0">
                <a:solidFill>
                  <a:schemeClr val="accent5"/>
                </a:solidFill>
              </a:rPr>
              <a:t>5-11nmol/L</a:t>
            </a:r>
          </a:p>
          <a:p>
            <a:pPr lvl="1"/>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2C7E1157-8DFD-4230-94E1-1C1968E8A66F}"/>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97957" y="162804"/>
            <a:ext cx="8702749" cy="834047"/>
          </a:xfrm>
        </p:spPr>
        <p:txBody>
          <a:bodyPr>
            <a:normAutofit/>
          </a:bodyPr>
          <a:lstStyle/>
          <a:p>
            <a:pPr algn="ctr"/>
            <a:r>
              <a:rPr lang="en-GB" dirty="0">
                <a:solidFill>
                  <a:schemeClr val="accent5"/>
                </a:solidFill>
              </a:rPr>
              <a:t>Challenges of diagnosing TD</a:t>
            </a:r>
          </a:p>
        </p:txBody>
      </p:sp>
      <p:sp>
        <p:nvSpPr>
          <p:cNvPr id="2" name="Content Placeholder 1"/>
          <p:cNvSpPr>
            <a:spLocks noGrp="1"/>
          </p:cNvSpPr>
          <p:nvPr>
            <p:ph idx="1"/>
          </p:nvPr>
        </p:nvSpPr>
        <p:spPr>
          <a:xfrm>
            <a:off x="650450" y="1602202"/>
            <a:ext cx="10397764" cy="3613144"/>
          </a:xfrm>
        </p:spPr>
        <p:txBody>
          <a:bodyPr>
            <a:normAutofit/>
          </a:bodyPr>
          <a:lstStyle/>
          <a:p>
            <a:pPr>
              <a:buClrTx/>
              <a:buFont typeface="Arial" panose="020B0604020202020204" pitchFamily="34" charset="0"/>
              <a:buChar char="•"/>
            </a:pPr>
            <a:r>
              <a:rPr lang="en-GB" dirty="0">
                <a:solidFill>
                  <a:srgbClr val="000000"/>
                </a:solidFill>
              </a:rPr>
              <a:t>Treatment seeking is often delayed</a:t>
            </a:r>
          </a:p>
          <a:p>
            <a:pPr>
              <a:buClrTx/>
              <a:buFont typeface="Arial" panose="020B0604020202020204" pitchFamily="34" charset="0"/>
              <a:buChar char="•"/>
            </a:pPr>
            <a:r>
              <a:rPr lang="en-GB" dirty="0">
                <a:solidFill>
                  <a:srgbClr val="000000"/>
                </a:solidFill>
              </a:rPr>
              <a:t>Variable and non-specific signs and symptoms</a:t>
            </a:r>
            <a:r>
              <a:rPr lang="en-GB" baseline="30000" dirty="0">
                <a:solidFill>
                  <a:srgbClr val="000000"/>
                </a:solidFill>
              </a:rPr>
              <a:t>1</a:t>
            </a:r>
            <a:endParaRPr lang="en-GB" dirty="0">
              <a:solidFill>
                <a:srgbClr val="000000"/>
              </a:solidFill>
            </a:endParaRPr>
          </a:p>
          <a:p>
            <a:pPr>
              <a:buClrTx/>
              <a:buFont typeface="Arial" panose="020B0604020202020204" pitchFamily="34" charset="0"/>
              <a:buChar char="•"/>
            </a:pPr>
            <a:r>
              <a:rPr lang="en-GB" dirty="0">
                <a:solidFill>
                  <a:srgbClr val="000000"/>
                </a:solidFill>
              </a:rPr>
              <a:t>Lack of definitive cut-off point for serum levels</a:t>
            </a:r>
            <a:r>
              <a:rPr lang="en-GB" baseline="30000" dirty="0">
                <a:solidFill>
                  <a:srgbClr val="000000"/>
                </a:solidFill>
              </a:rPr>
              <a:t>1</a:t>
            </a:r>
            <a:endParaRPr lang="en-GB" dirty="0">
              <a:solidFill>
                <a:srgbClr val="000000"/>
              </a:solidFill>
            </a:endParaRPr>
          </a:p>
          <a:p>
            <a:pPr>
              <a:buClrTx/>
              <a:buFont typeface="Arial" panose="020B0604020202020204" pitchFamily="34" charset="0"/>
              <a:buChar char="•"/>
            </a:pPr>
            <a:r>
              <a:rPr lang="en-GB" dirty="0">
                <a:solidFill>
                  <a:srgbClr val="000000"/>
                </a:solidFill>
              </a:rPr>
              <a:t>There is a wide variation in reference ranges for total testosterone</a:t>
            </a:r>
            <a:r>
              <a:rPr lang="en-GB" baseline="30000" dirty="0">
                <a:solidFill>
                  <a:srgbClr val="000000"/>
                </a:solidFill>
              </a:rPr>
              <a:t>2</a:t>
            </a:r>
            <a:endParaRPr lang="en-GB" dirty="0">
              <a:solidFill>
                <a:srgbClr val="000000"/>
              </a:solidFill>
            </a:endParaRPr>
          </a:p>
          <a:p>
            <a:pPr>
              <a:buClrTx/>
              <a:buFont typeface="Arial" panose="020B0604020202020204" pitchFamily="34" charset="0"/>
              <a:buChar char="•"/>
            </a:pPr>
            <a:r>
              <a:rPr lang="en-GB" dirty="0">
                <a:solidFill>
                  <a:srgbClr val="000000"/>
                </a:solidFill>
              </a:rPr>
              <a:t>Inadequate attention to sexual health by men and physicians</a:t>
            </a:r>
            <a:r>
              <a:rPr lang="en-GB" baseline="30000" dirty="0">
                <a:solidFill>
                  <a:srgbClr val="000000"/>
                </a:solidFill>
              </a:rPr>
              <a:t>1</a:t>
            </a:r>
            <a:endParaRPr lang="en-GB" dirty="0">
              <a:solidFill>
                <a:srgbClr val="000000"/>
              </a:solidFill>
            </a:endParaRPr>
          </a:p>
          <a:p>
            <a:pPr>
              <a:buClrTx/>
              <a:buFont typeface="Arial" panose="020B0604020202020204" pitchFamily="34" charset="0"/>
              <a:buChar char="•"/>
            </a:pPr>
            <a:r>
              <a:rPr lang="en-GB" dirty="0">
                <a:solidFill>
                  <a:srgbClr val="000000"/>
                </a:solidFill>
              </a:rPr>
              <a:t>Undefined age range for investigation of testosterone levels</a:t>
            </a:r>
            <a:r>
              <a:rPr lang="en-GB" baseline="30000" dirty="0">
                <a:solidFill>
                  <a:srgbClr val="000000"/>
                </a:solidFill>
              </a:rPr>
              <a:t>1</a:t>
            </a:r>
          </a:p>
          <a:p>
            <a:pPr>
              <a:buClrTx/>
              <a:buFont typeface="Arial" panose="020B0604020202020204" pitchFamily="34" charset="0"/>
              <a:buChar char="•"/>
            </a:pPr>
            <a:r>
              <a:rPr lang="en-GB" dirty="0">
                <a:solidFill>
                  <a:srgbClr val="000000"/>
                </a:solidFill>
              </a:rPr>
              <a:t>No NICE guidelines for TD</a:t>
            </a:r>
          </a:p>
          <a:p>
            <a:pPr marL="180975" indent="-180975"/>
            <a:endParaRPr lang="en-US" dirty="0"/>
          </a:p>
        </p:txBody>
      </p:sp>
      <p:sp>
        <p:nvSpPr>
          <p:cNvPr id="3" name="Rectangle 2"/>
          <p:cNvSpPr/>
          <p:nvPr/>
        </p:nvSpPr>
        <p:spPr>
          <a:xfrm>
            <a:off x="1616623" y="5831100"/>
            <a:ext cx="8923786" cy="338554"/>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oppins Light"/>
                <a:ea typeface="+mn-ea"/>
                <a:cs typeface="+mn-cs"/>
              </a:rPr>
              <a:t>1. Defeudis G, </a:t>
            </a:r>
            <a:r>
              <a:rPr kumimoji="0" lang="en-US" sz="800" b="0" i="1" u="none" strike="noStrike" kern="1200" cap="none" spc="0" normalizeH="0" baseline="0" noProof="0" dirty="0">
                <a:ln>
                  <a:noFill/>
                </a:ln>
                <a:solidFill>
                  <a:srgbClr val="000000"/>
                </a:solidFill>
                <a:effectLst/>
                <a:uLnTx/>
                <a:uFillTx/>
                <a:latin typeface="Poppins Light"/>
                <a:ea typeface="+mn-ea"/>
                <a:cs typeface="+mn-cs"/>
              </a:rPr>
              <a:t>et al</a:t>
            </a:r>
            <a:r>
              <a:rPr kumimoji="0" lang="en-US" sz="800" b="0" i="0" u="none" strike="noStrike" kern="1200" cap="none" spc="0" normalizeH="0" baseline="0" noProof="0" dirty="0">
                <a:ln>
                  <a:noFill/>
                </a:ln>
                <a:solidFill>
                  <a:srgbClr val="000000"/>
                </a:solidFill>
                <a:effectLst/>
                <a:uLnTx/>
                <a:uFillTx/>
                <a:latin typeface="Poppins Light"/>
                <a:ea typeface="+mn-ea"/>
                <a:cs typeface="+mn-cs"/>
              </a:rPr>
              <a:t>. The CATCH checklist to investigate adult-onset hypogonadism. </a:t>
            </a:r>
            <a:r>
              <a:rPr kumimoji="0" lang="en-US" sz="800" b="0" i="1" u="none" strike="noStrike" kern="1200" cap="none" spc="0" normalizeH="0" baseline="0" noProof="0" dirty="0">
                <a:ln>
                  <a:noFill/>
                </a:ln>
                <a:solidFill>
                  <a:srgbClr val="000000"/>
                </a:solidFill>
                <a:effectLst/>
                <a:uLnTx/>
                <a:uFillTx/>
                <a:latin typeface="Poppins Light"/>
                <a:ea typeface="+mn-ea"/>
                <a:cs typeface="+mn-cs"/>
              </a:rPr>
              <a:t>Andrology </a:t>
            </a:r>
            <a:r>
              <a:rPr kumimoji="0" lang="en-US" sz="800" b="0" i="0" u="none" strike="noStrike" kern="1200" cap="none" spc="0" normalizeH="0" baseline="0" noProof="0" dirty="0">
                <a:ln>
                  <a:noFill/>
                </a:ln>
                <a:solidFill>
                  <a:srgbClr val="000000"/>
                </a:solidFill>
                <a:effectLst/>
                <a:uLnTx/>
                <a:uFillTx/>
                <a:latin typeface="Poppins Light"/>
                <a:ea typeface="+mn-ea"/>
                <a:cs typeface="+mn-cs"/>
              </a:rPr>
              <a:t>2018.6;5. Available at: </a:t>
            </a:r>
            <a:r>
              <a:rPr kumimoji="0" lang="en-US" sz="800" b="0" i="0" u="none" strike="noStrike" kern="1200" cap="none" spc="0" normalizeH="0" baseline="0" noProof="0" dirty="0">
                <a:ln>
                  <a:noFill/>
                </a:ln>
                <a:solidFill>
                  <a:srgbClr val="000000"/>
                </a:solidFill>
                <a:effectLst/>
                <a:uLnTx/>
                <a:uFillTx/>
                <a:latin typeface="Poppins Light"/>
                <a:ea typeface="+mn-ea"/>
                <a:cs typeface="+mn-cs"/>
                <a:hlinkClick r:id="rId3">
                  <a:extLst>
                    <a:ext uri="{A12FA001-AC4F-418D-AE19-62706E023703}">
                      <ahyp:hlinkClr xmlns:ahyp="http://schemas.microsoft.com/office/drawing/2018/hyperlinkcolor" val="tx"/>
                    </a:ext>
                  </a:extLst>
                </a:hlinkClick>
              </a:rPr>
              <a:t>https://onlinelibrary.wiley.com/doi/full/10.1111/andr.12506</a:t>
            </a:r>
            <a:r>
              <a:rPr kumimoji="0" lang="en-US" sz="800" b="0" i="0" u="none" strike="noStrike" kern="1200" cap="none" spc="0" normalizeH="0" baseline="0" noProof="0" dirty="0">
                <a:ln>
                  <a:noFill/>
                </a:ln>
                <a:solidFill>
                  <a:srgbClr val="000000"/>
                </a:solidFill>
                <a:effectLst/>
                <a:uLnTx/>
                <a:uFillTx/>
                <a:latin typeface="Poppins Light"/>
                <a:ea typeface="+mn-ea"/>
                <a:cs typeface="+mn-cs"/>
              </a:rPr>
              <a:t>  </a:t>
            </a:r>
            <a:br>
              <a:rPr kumimoji="0" lang="en-US" sz="800" b="0" i="0" u="none" strike="noStrike" kern="1200" cap="none" spc="0" normalizeH="0" baseline="0" noProof="0" dirty="0">
                <a:ln>
                  <a:noFill/>
                </a:ln>
                <a:solidFill>
                  <a:srgbClr val="000000"/>
                </a:solidFill>
                <a:effectLst/>
                <a:uLnTx/>
                <a:uFillTx/>
                <a:latin typeface="Poppins Light"/>
                <a:ea typeface="+mn-ea"/>
                <a:cs typeface="+mn-cs"/>
              </a:rPr>
            </a:br>
            <a:r>
              <a:rPr kumimoji="0" lang="en-US" sz="800" b="0" i="0" u="none" strike="noStrike" kern="1200" cap="none" spc="0" normalizeH="0" baseline="0" noProof="0" dirty="0">
                <a:ln>
                  <a:noFill/>
                </a:ln>
                <a:solidFill>
                  <a:srgbClr val="000000"/>
                </a:solidFill>
                <a:effectLst/>
                <a:uLnTx/>
                <a:uFillTx/>
                <a:latin typeface="Poppins Light"/>
                <a:ea typeface="+mn-ea"/>
                <a:cs typeface="+mn-cs"/>
              </a:rPr>
              <a:t> Accessed February 2019. 2. Ramachandran </a:t>
            </a:r>
            <a:r>
              <a:rPr kumimoji="0" lang="en-US" sz="8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Managing Clinical Heterogeneity: An Argument for Benefit-Based Action Limits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ASME J of Medical Diagnostics</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 1(3), 034701</a:t>
            </a:r>
            <a:endParaRPr kumimoji="0" lang="en-US" sz="8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244544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C9FBC25D-0858-45F4-BAD3-9F249E1FDAE9}"/>
              </a:ext>
            </a:extLst>
          </p:cNvPr>
          <p:cNvSpPr>
            <a:spLocks noGrp="1" noChangeArrowheads="1"/>
          </p:cNvSpPr>
          <p:nvPr>
            <p:ph type="body" idx="1"/>
          </p:nvPr>
        </p:nvSpPr>
        <p:spPr>
          <a:xfrm>
            <a:off x="486890" y="1428180"/>
            <a:ext cx="10871392" cy="4183725"/>
          </a:xfrm>
          <a:noFill/>
          <a:ln/>
        </p:spPr>
        <p:txBody>
          <a:bodyPr>
            <a:noAutofit/>
          </a:bodyPr>
          <a:lstStyle/>
          <a:p>
            <a:pPr>
              <a:buFontTx/>
              <a:buNone/>
            </a:pPr>
            <a:r>
              <a:rPr lang="en-US" altLang="en-US" sz="1800" dirty="0">
                <a:solidFill>
                  <a:schemeClr val="accent5"/>
                </a:solidFill>
              </a:rPr>
              <a:t>7. What physical examinations should be performed to aid a diagnosis of TD?</a:t>
            </a:r>
            <a:r>
              <a:rPr lang="en-US" altLang="en-US" sz="2000" dirty="0">
                <a:solidFill>
                  <a:schemeClr val="accent5"/>
                </a:solidFill>
              </a:rPr>
              <a:t>    </a:t>
            </a:r>
          </a:p>
          <a:p>
            <a:pPr>
              <a:buFontTx/>
              <a:buNone/>
            </a:pPr>
            <a:r>
              <a:rPr lang="en-US" altLang="en-US" sz="2000" dirty="0">
                <a:solidFill>
                  <a:schemeClr val="accent5"/>
                </a:solidFill>
              </a:rPr>
              <a:t>                            </a:t>
            </a:r>
          </a:p>
          <a:p>
            <a:pPr lvl="1"/>
            <a:r>
              <a:rPr lang="en-US" altLang="en-US" sz="1800" dirty="0">
                <a:solidFill>
                  <a:schemeClr val="accent5"/>
                </a:solidFill>
              </a:rPr>
              <a:t>BMI</a:t>
            </a:r>
          </a:p>
          <a:p>
            <a:pPr lvl="1"/>
            <a:endParaRPr lang="en-US" altLang="en-US" sz="1800" dirty="0">
              <a:solidFill>
                <a:schemeClr val="accent5"/>
              </a:solidFill>
            </a:endParaRPr>
          </a:p>
          <a:p>
            <a:pPr lvl="1"/>
            <a:r>
              <a:rPr lang="en-US" altLang="en-US" sz="1800" dirty="0">
                <a:solidFill>
                  <a:schemeClr val="accent5"/>
                </a:solidFill>
              </a:rPr>
              <a:t>Waist circumference </a:t>
            </a:r>
          </a:p>
          <a:p>
            <a:pPr lvl="1"/>
            <a:endParaRPr lang="en-US" altLang="en-US" sz="1800" dirty="0">
              <a:solidFill>
                <a:schemeClr val="accent5"/>
              </a:solidFill>
            </a:endParaRPr>
          </a:p>
          <a:p>
            <a:pPr lvl="1"/>
            <a:r>
              <a:rPr lang="en-GB" altLang="en-US" sz="1800" dirty="0">
                <a:solidFill>
                  <a:schemeClr val="accent5"/>
                </a:solidFill>
              </a:rPr>
              <a:t>Body hair </a:t>
            </a:r>
          </a:p>
          <a:p>
            <a:pPr lvl="1"/>
            <a:endParaRPr lang="en-GB" altLang="en-US" sz="1800" dirty="0">
              <a:solidFill>
                <a:schemeClr val="accent5"/>
              </a:solidFill>
            </a:endParaRPr>
          </a:p>
          <a:p>
            <a:pPr lvl="1"/>
            <a:r>
              <a:rPr lang="en-GB" altLang="en-US" sz="1800" dirty="0">
                <a:solidFill>
                  <a:schemeClr val="accent5"/>
                </a:solidFill>
              </a:rPr>
              <a:t>Testicular size</a:t>
            </a:r>
          </a:p>
          <a:p>
            <a:pPr lvl="1"/>
            <a:endParaRPr lang="en-GB" altLang="en-US" sz="1800" dirty="0">
              <a:solidFill>
                <a:schemeClr val="accent5"/>
              </a:solidFill>
            </a:endParaRPr>
          </a:p>
          <a:p>
            <a:pPr lvl="1"/>
            <a:r>
              <a:rPr lang="en-GB" altLang="en-US" sz="1800" dirty="0">
                <a:solidFill>
                  <a:schemeClr val="accent5"/>
                </a:solidFill>
              </a:rPr>
              <a:t>Presence of gynecomastia</a:t>
            </a:r>
          </a:p>
          <a:p>
            <a:pPr lvl="1">
              <a:buFontTx/>
              <a:buNone/>
            </a:pPr>
            <a:endParaRPr lang="en-US" altLang="en-US" sz="1800" dirty="0">
              <a:solidFill>
                <a:schemeClr val="accent5"/>
              </a:solidFill>
            </a:endParaRPr>
          </a:p>
          <a:p>
            <a:pPr lvl="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2704939A-8672-4964-8CF5-833B10EAC9A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5689DD36-7D74-47C0-AA49-AE8CBFD5CD45}"/>
              </a:ext>
            </a:extLst>
          </p:cNvPr>
          <p:cNvSpPr>
            <a:spLocks noGrp="1" noChangeArrowheads="1"/>
          </p:cNvSpPr>
          <p:nvPr>
            <p:ph type="body" idx="1"/>
          </p:nvPr>
        </p:nvSpPr>
        <p:spPr>
          <a:xfrm>
            <a:off x="521815" y="2061852"/>
            <a:ext cx="10617529" cy="3141025"/>
          </a:xfrm>
          <a:noFill/>
          <a:ln/>
        </p:spPr>
        <p:txBody>
          <a:bodyPr>
            <a:normAutofit/>
          </a:bodyPr>
          <a:lstStyle/>
          <a:p>
            <a:pPr>
              <a:buFontTx/>
              <a:buNone/>
            </a:pPr>
            <a:r>
              <a:rPr lang="en-US" altLang="en-US" sz="1800" dirty="0">
                <a:solidFill>
                  <a:schemeClr val="accent5"/>
                </a:solidFill>
              </a:rPr>
              <a:t>8. </a:t>
            </a:r>
            <a:r>
              <a:rPr lang="en-GB" altLang="en-US" sz="1800" dirty="0">
                <a:solidFill>
                  <a:schemeClr val="accent5"/>
                </a:solidFill>
              </a:rPr>
              <a:t>What safety and general considerations should be ruled out prior to initiating </a:t>
            </a:r>
            <a:r>
              <a:rPr lang="en-GB" altLang="en-US" sz="1800" dirty="0" err="1">
                <a:solidFill>
                  <a:schemeClr val="accent5"/>
                </a:solidFill>
              </a:rPr>
              <a:t>TTh</a:t>
            </a:r>
            <a:r>
              <a:rPr lang="en-GB" altLang="en-US" sz="1800" dirty="0">
                <a:solidFill>
                  <a:schemeClr val="accent5"/>
                </a:solidFill>
              </a:rPr>
              <a:t>?</a:t>
            </a: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Presence of prostate cancer</a:t>
            </a:r>
          </a:p>
          <a:p>
            <a:pPr lvl="1"/>
            <a:r>
              <a:rPr lang="en-GB" altLang="en-US" sz="1800" dirty="0">
                <a:solidFill>
                  <a:schemeClr val="accent5"/>
                </a:solidFill>
              </a:rPr>
              <a:t>Haematocrit above 54%</a:t>
            </a:r>
          </a:p>
          <a:p>
            <a:pPr lvl="1"/>
            <a:r>
              <a:rPr lang="en-GB" altLang="en-US" sz="1800" dirty="0">
                <a:solidFill>
                  <a:schemeClr val="accent5"/>
                </a:solidFill>
              </a:rPr>
              <a:t>Fertility Requirement  </a:t>
            </a:r>
          </a:p>
          <a:p>
            <a:pPr lvl="1"/>
            <a:r>
              <a:rPr lang="en-GB" altLang="en-US" sz="1800" dirty="0">
                <a:solidFill>
                  <a:schemeClr val="accent5"/>
                </a:solidFill>
              </a:rPr>
              <a:t>Presence of breast cancer</a:t>
            </a:r>
          </a:p>
          <a:p>
            <a:pPr lvl="1"/>
            <a:r>
              <a:rPr lang="en-GB" altLang="en-US" sz="1800" dirty="0">
                <a:solidFill>
                  <a:schemeClr val="accent5"/>
                </a:solidFill>
              </a:rPr>
              <a:t>All of the above</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5" name="Rectangle 4">
            <a:extLst>
              <a:ext uri="{FF2B5EF4-FFF2-40B4-BE49-F238E27FC236}">
                <a16:creationId xmlns:a16="http://schemas.microsoft.com/office/drawing/2014/main" id="{B5589907-4E38-4DB2-9B96-679FC9C802D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647204" y="1858487"/>
            <a:ext cx="10617529" cy="3141025"/>
          </a:xfrm>
          <a:noFill/>
          <a:ln/>
        </p:spPr>
        <p:txBody>
          <a:bodyPr>
            <a:normAutofit/>
          </a:bodyPr>
          <a:lstStyle/>
          <a:p>
            <a:pPr>
              <a:buFontTx/>
              <a:buNone/>
            </a:pPr>
            <a:r>
              <a:rPr lang="en-US" altLang="en-US" sz="2000" dirty="0">
                <a:solidFill>
                  <a:schemeClr val="accent5"/>
                </a:solidFill>
              </a:rPr>
              <a:t>9. </a:t>
            </a:r>
            <a:r>
              <a:rPr lang="en-GB" altLang="en-US" sz="2000" dirty="0">
                <a:solidFill>
                  <a:schemeClr val="accent5"/>
                </a:solidFill>
              </a:rPr>
              <a:t>What tests should be performed to rule out the presence of prostate cancer?</a:t>
            </a:r>
            <a:endParaRPr lang="en-GB" altLang="en-US" sz="1800" dirty="0">
              <a:solidFill>
                <a:schemeClr val="accent5"/>
              </a:solidFill>
            </a:endParaRP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RDE &amp; PAS</a:t>
            </a:r>
          </a:p>
          <a:p>
            <a:pPr lvl="1"/>
            <a:r>
              <a:rPr lang="en-GB" altLang="en-US" sz="1800" dirty="0">
                <a:solidFill>
                  <a:schemeClr val="accent5"/>
                </a:solidFill>
              </a:rPr>
              <a:t>IPSS &amp; DRE</a:t>
            </a:r>
          </a:p>
          <a:p>
            <a:pPr lvl="1"/>
            <a:r>
              <a:rPr lang="en-GB" altLang="en-US" sz="1800" dirty="0">
                <a:solidFill>
                  <a:schemeClr val="accent5"/>
                </a:solidFill>
              </a:rPr>
              <a:t>PSA &amp; DRE</a:t>
            </a:r>
          </a:p>
          <a:p>
            <a:pPr lvl="1"/>
            <a:r>
              <a:rPr lang="en-GB" altLang="en-US" sz="1800" dirty="0">
                <a:solidFill>
                  <a:schemeClr val="accent5"/>
                </a:solidFill>
              </a:rPr>
              <a:t>PSA &amp; IPSS</a:t>
            </a:r>
          </a:p>
          <a:p>
            <a:pPr lvl="1"/>
            <a:r>
              <a:rPr lang="en-GB" altLang="en-US" sz="1800" dirty="0">
                <a:solidFill>
                  <a:schemeClr val="accent5"/>
                </a:solidFill>
              </a:rPr>
              <a:t>PSA &amp; HCT</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4" name="Rectangle 4">
            <a:extLst>
              <a:ext uri="{FF2B5EF4-FFF2-40B4-BE49-F238E27FC236}">
                <a16:creationId xmlns:a16="http://schemas.microsoft.com/office/drawing/2014/main" id="{ED2540D4-4655-47D3-B339-B2106C5C2BB3}"/>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295835" y="1858487"/>
            <a:ext cx="11116235" cy="3141025"/>
          </a:xfrm>
          <a:noFill/>
          <a:ln/>
        </p:spPr>
        <p:txBody>
          <a:bodyPr>
            <a:normAutofit fontScale="92500"/>
          </a:bodyPr>
          <a:lstStyle/>
          <a:p>
            <a:pPr>
              <a:buFontTx/>
              <a:buNone/>
            </a:pPr>
            <a:r>
              <a:rPr lang="en-US" altLang="en-US" sz="2000" dirty="0">
                <a:solidFill>
                  <a:schemeClr val="accent5"/>
                </a:solidFill>
              </a:rPr>
              <a:t>10. Which </a:t>
            </a:r>
            <a:r>
              <a:rPr lang="en-GB" altLang="en-US" sz="2000" dirty="0">
                <a:solidFill>
                  <a:schemeClr val="accent5"/>
                </a:solidFill>
              </a:rPr>
              <a:t>questionnaires are often used to determine the presence of symptoms associated with TD?</a:t>
            </a:r>
            <a:endParaRPr lang="en-GB" altLang="en-US" sz="1800" dirty="0">
              <a:solidFill>
                <a:schemeClr val="accent5"/>
              </a:solidFill>
            </a:endParaRP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ADAM &amp; AMS</a:t>
            </a:r>
          </a:p>
          <a:p>
            <a:pPr lvl="1"/>
            <a:r>
              <a:rPr lang="en-GB" altLang="en-US" sz="1800" dirty="0">
                <a:solidFill>
                  <a:schemeClr val="accent5"/>
                </a:solidFill>
              </a:rPr>
              <a:t>AMS &amp; IPSS</a:t>
            </a:r>
          </a:p>
          <a:p>
            <a:pPr lvl="1"/>
            <a:r>
              <a:rPr lang="en-GB" altLang="en-US" sz="1800" dirty="0">
                <a:solidFill>
                  <a:schemeClr val="accent5"/>
                </a:solidFill>
              </a:rPr>
              <a:t>PDQ-9</a:t>
            </a:r>
          </a:p>
          <a:p>
            <a:pPr lvl="1"/>
            <a:r>
              <a:rPr lang="en-GB" altLang="en-US" sz="1800" dirty="0">
                <a:solidFill>
                  <a:schemeClr val="accent5"/>
                </a:solidFill>
              </a:rPr>
              <a:t>FACIT</a:t>
            </a:r>
          </a:p>
          <a:p>
            <a:pPr lvl="1"/>
            <a:r>
              <a:rPr lang="en-GB" altLang="en-US" sz="1800" dirty="0">
                <a:solidFill>
                  <a:schemeClr val="accent5"/>
                </a:solidFill>
              </a:rPr>
              <a:t>TQSM</a:t>
            </a:r>
          </a:p>
          <a:p>
            <a:pPr lvl="1"/>
            <a:endParaRPr lang="en-GB" altLang="en-US" sz="1800" dirty="0">
              <a:solidFill>
                <a:schemeClr val="accent5"/>
              </a:solidFill>
            </a:endParaRP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4" name="Rectangle 4">
            <a:extLst>
              <a:ext uri="{FF2B5EF4-FFF2-40B4-BE49-F238E27FC236}">
                <a16:creationId xmlns:a16="http://schemas.microsoft.com/office/drawing/2014/main" id="{ED2540D4-4655-47D3-B339-B2106C5C2BB3}"/>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231597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A6981BAC-62FA-4AAC-9E77-E69274281694}"/>
              </a:ext>
            </a:extLst>
          </p:cNvPr>
          <p:cNvSpPr>
            <a:spLocks noGrp="1" noChangeArrowheads="1"/>
          </p:cNvSpPr>
          <p:nvPr>
            <p:ph type="body" idx="1"/>
          </p:nvPr>
        </p:nvSpPr>
        <p:spPr>
          <a:xfrm>
            <a:off x="486890" y="1259526"/>
            <a:ext cx="10834752" cy="4338948"/>
          </a:xfrm>
          <a:noFill/>
          <a:ln/>
        </p:spPr>
        <p:txBody>
          <a:bodyPr>
            <a:normAutofit fontScale="47500" lnSpcReduction="20000"/>
          </a:bodyPr>
          <a:lstStyle/>
          <a:p>
            <a:pPr>
              <a:lnSpc>
                <a:spcPct val="150000"/>
              </a:lnSpc>
              <a:buFontTx/>
              <a:buNone/>
            </a:pPr>
            <a:endParaRPr lang="en-US" altLang="en-US" sz="3300" dirty="0">
              <a:solidFill>
                <a:schemeClr val="accent5"/>
              </a:solidFill>
            </a:endParaRPr>
          </a:p>
          <a:p>
            <a:pPr lvl="1">
              <a:lnSpc>
                <a:spcPct val="150000"/>
              </a:lnSpc>
              <a:buClr>
                <a:srgbClr val="CC0000"/>
              </a:buClr>
              <a:buFontTx/>
              <a:buNone/>
            </a:pPr>
            <a:r>
              <a:rPr lang="en-US" altLang="en-US" sz="3300" b="1" dirty="0">
                <a:solidFill>
                  <a:schemeClr val="accent5"/>
                </a:solidFill>
              </a:rPr>
              <a:t>Q1: </a:t>
            </a:r>
            <a:r>
              <a:rPr lang="en-GB" altLang="en-US" sz="3300" b="1" dirty="0">
                <a:solidFill>
                  <a:schemeClr val="accent5"/>
                </a:solidFill>
              </a:rPr>
              <a:t> </a:t>
            </a:r>
            <a:r>
              <a:rPr lang="en-GB" altLang="en-US" sz="3300" dirty="0">
                <a:solidFill>
                  <a:schemeClr val="accent5"/>
                </a:solidFill>
              </a:rPr>
              <a:t>Low Mood, Low Libido, Fatigue, Erectile Dysfunction </a:t>
            </a:r>
          </a:p>
          <a:p>
            <a:pPr lvl="1">
              <a:lnSpc>
                <a:spcPct val="150000"/>
              </a:lnSpc>
              <a:buClr>
                <a:srgbClr val="CC0000"/>
              </a:buClr>
              <a:buFontTx/>
              <a:buNone/>
            </a:pPr>
            <a:r>
              <a:rPr lang="en-GB" altLang="en-US" sz="3300" b="1" dirty="0">
                <a:solidFill>
                  <a:schemeClr val="accent5"/>
                </a:solidFill>
              </a:rPr>
              <a:t>Q2:  </a:t>
            </a:r>
            <a:r>
              <a:rPr lang="en-GB" altLang="en-US" sz="3300" dirty="0">
                <a:solidFill>
                  <a:schemeClr val="accent5"/>
                </a:solidFill>
              </a:rPr>
              <a:t>Free T + protein bound T</a:t>
            </a:r>
          </a:p>
          <a:p>
            <a:pPr lvl="1">
              <a:lnSpc>
                <a:spcPct val="150000"/>
              </a:lnSpc>
              <a:buClr>
                <a:srgbClr val="CC0000"/>
              </a:buClr>
              <a:buFontTx/>
              <a:buNone/>
            </a:pPr>
            <a:r>
              <a:rPr lang="en-GB" altLang="en-US" sz="3300" b="1" dirty="0">
                <a:solidFill>
                  <a:schemeClr val="accent5"/>
                </a:solidFill>
              </a:rPr>
              <a:t>Q3:  </a:t>
            </a:r>
            <a:r>
              <a:rPr lang="en-GB" altLang="en-US" sz="3300" dirty="0">
                <a:solidFill>
                  <a:schemeClr val="accent5"/>
                </a:solidFill>
              </a:rPr>
              <a:t>All of the above</a:t>
            </a:r>
            <a:endParaRPr lang="en-GB" altLang="en-US" sz="3300" b="1" dirty="0">
              <a:solidFill>
                <a:schemeClr val="accent5"/>
              </a:solidFill>
            </a:endParaRPr>
          </a:p>
          <a:p>
            <a:pPr lvl="1">
              <a:lnSpc>
                <a:spcPct val="150000"/>
              </a:lnSpc>
              <a:buClr>
                <a:srgbClr val="CC0000"/>
              </a:buClr>
              <a:buFontTx/>
              <a:buNone/>
            </a:pPr>
            <a:r>
              <a:rPr lang="en-GB" altLang="en-US" sz="3300" b="1" dirty="0">
                <a:solidFill>
                  <a:schemeClr val="accent5"/>
                </a:solidFill>
              </a:rPr>
              <a:t>Q4:  </a:t>
            </a:r>
            <a:r>
              <a:rPr lang="en-GB" altLang="en-US" sz="3300" dirty="0">
                <a:solidFill>
                  <a:schemeClr val="accent5"/>
                </a:solidFill>
              </a:rPr>
              <a:t>&lt;5.2nmol/L</a:t>
            </a:r>
          </a:p>
          <a:p>
            <a:pPr lvl="1">
              <a:lnSpc>
                <a:spcPct val="150000"/>
              </a:lnSpc>
              <a:buClr>
                <a:srgbClr val="CC0000"/>
              </a:buClr>
              <a:buFontTx/>
              <a:buNone/>
            </a:pPr>
            <a:r>
              <a:rPr lang="en-GB" altLang="en-US" sz="3300" b="1" dirty="0">
                <a:solidFill>
                  <a:schemeClr val="accent5"/>
                </a:solidFill>
              </a:rPr>
              <a:t>Q5: </a:t>
            </a:r>
            <a:r>
              <a:rPr lang="en-GB" altLang="en-US" sz="3300" dirty="0">
                <a:solidFill>
                  <a:schemeClr val="accent5"/>
                </a:solidFill>
              </a:rPr>
              <a:t>Ageing</a:t>
            </a:r>
          </a:p>
          <a:p>
            <a:pPr lvl="1">
              <a:lnSpc>
                <a:spcPct val="150000"/>
              </a:lnSpc>
              <a:buClr>
                <a:srgbClr val="CC0000"/>
              </a:buClr>
              <a:buFontTx/>
              <a:buNone/>
            </a:pPr>
            <a:r>
              <a:rPr lang="en-GB" altLang="en-US" sz="3300" b="1" dirty="0">
                <a:solidFill>
                  <a:schemeClr val="accent5"/>
                </a:solidFill>
              </a:rPr>
              <a:t>Q6</a:t>
            </a:r>
            <a:r>
              <a:rPr lang="en-GB" altLang="en-US" sz="3300" dirty="0">
                <a:solidFill>
                  <a:schemeClr val="accent5"/>
                </a:solidFill>
              </a:rPr>
              <a:t>: 8-12nmol/L</a:t>
            </a:r>
          </a:p>
          <a:p>
            <a:pPr lvl="1">
              <a:lnSpc>
                <a:spcPct val="150000"/>
              </a:lnSpc>
              <a:buClr>
                <a:srgbClr val="CC0000"/>
              </a:buClr>
              <a:buFontTx/>
              <a:buNone/>
            </a:pPr>
            <a:r>
              <a:rPr lang="en-GB" altLang="en-US" sz="3300" b="1" dirty="0">
                <a:solidFill>
                  <a:schemeClr val="accent5"/>
                </a:solidFill>
              </a:rPr>
              <a:t>Q7: </a:t>
            </a:r>
            <a:r>
              <a:rPr lang="en-GB" altLang="en-US" sz="3300" dirty="0">
                <a:solidFill>
                  <a:schemeClr val="accent5"/>
                </a:solidFill>
              </a:rPr>
              <a:t>BMI, Waist circumference, Body hair, Testicular size, Presence of gynaecomastia</a:t>
            </a:r>
          </a:p>
          <a:p>
            <a:pPr lvl="1">
              <a:lnSpc>
                <a:spcPct val="150000"/>
              </a:lnSpc>
              <a:buClr>
                <a:srgbClr val="CC0000"/>
              </a:buClr>
              <a:buFontTx/>
              <a:buNone/>
            </a:pPr>
            <a:r>
              <a:rPr lang="en-GB" altLang="en-US" sz="3300" b="1" dirty="0">
                <a:solidFill>
                  <a:schemeClr val="accent5"/>
                </a:solidFill>
              </a:rPr>
              <a:t>Q8: </a:t>
            </a:r>
            <a:r>
              <a:rPr lang="en-GB" altLang="en-US" sz="3300" dirty="0">
                <a:solidFill>
                  <a:schemeClr val="accent5"/>
                </a:solidFill>
              </a:rPr>
              <a:t>All of the above</a:t>
            </a:r>
          </a:p>
          <a:p>
            <a:pPr lvl="1">
              <a:lnSpc>
                <a:spcPct val="150000"/>
              </a:lnSpc>
              <a:buClr>
                <a:srgbClr val="CC0000"/>
              </a:buClr>
              <a:buFontTx/>
              <a:buNone/>
            </a:pPr>
            <a:r>
              <a:rPr lang="en-GB" altLang="en-US" sz="3300" b="1" dirty="0">
                <a:solidFill>
                  <a:schemeClr val="accent5"/>
                </a:solidFill>
              </a:rPr>
              <a:t>Q9</a:t>
            </a:r>
            <a:r>
              <a:rPr lang="en-GB" altLang="en-US" sz="3300" dirty="0">
                <a:solidFill>
                  <a:schemeClr val="accent5"/>
                </a:solidFill>
              </a:rPr>
              <a:t>: PSA and DRE</a:t>
            </a:r>
          </a:p>
          <a:p>
            <a:pPr lvl="1">
              <a:lnSpc>
                <a:spcPct val="150000"/>
              </a:lnSpc>
              <a:buClr>
                <a:srgbClr val="CC0000"/>
              </a:buClr>
              <a:buFontTx/>
              <a:buNone/>
            </a:pPr>
            <a:r>
              <a:rPr lang="en-GB" altLang="en-US" sz="3300" b="1" dirty="0">
                <a:solidFill>
                  <a:schemeClr val="accent5"/>
                </a:solidFill>
              </a:rPr>
              <a:t>Q10: </a:t>
            </a:r>
            <a:r>
              <a:rPr lang="en-GB" altLang="en-US" sz="3300" dirty="0">
                <a:solidFill>
                  <a:schemeClr val="accent5"/>
                </a:solidFill>
              </a:rPr>
              <a:t>ADAM &amp; AMS</a:t>
            </a:r>
          </a:p>
          <a:p>
            <a:pPr lvl="1">
              <a:lnSpc>
                <a:spcPct val="150000"/>
              </a:lnSpc>
              <a:buClr>
                <a:srgbClr val="CC0000"/>
              </a:buClr>
              <a:buFontTx/>
              <a:buNone/>
            </a:pPr>
            <a:endParaRPr lang="en-GB" altLang="en-US" dirty="0"/>
          </a:p>
        </p:txBody>
      </p:sp>
      <p:sp>
        <p:nvSpPr>
          <p:cNvPr id="5" name="Rectangle 4">
            <a:extLst>
              <a:ext uri="{FF2B5EF4-FFF2-40B4-BE49-F238E27FC236}">
                <a16:creationId xmlns:a16="http://schemas.microsoft.com/office/drawing/2014/main" id="{81C7B639-4AA6-48A6-85D5-BD74E9E1F2AC}"/>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Diagnosis Answers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8789"/>
            <a:ext cx="9642915" cy="675484"/>
          </a:xfrm>
        </p:spPr>
        <p:txBody>
          <a:bodyPr>
            <a:normAutofit/>
          </a:bodyPr>
          <a:lstStyle/>
          <a:p>
            <a:r>
              <a:rPr lang="en-US" dirty="0">
                <a:solidFill>
                  <a:srgbClr val="000000"/>
                </a:solidFill>
              </a:rPr>
              <a:t>Symptoms of Testosterone Deficiency </a:t>
            </a:r>
            <a:r>
              <a:rPr lang="en-GB" sz="3100" baseline="30000" dirty="0">
                <a:solidFill>
                  <a:srgbClr val="000000"/>
                </a:solidFill>
              </a:rPr>
              <a:t>1-5</a:t>
            </a:r>
            <a:endParaRPr lang="en-GB" dirty="0">
              <a:solidFill>
                <a:srgbClr val="000000"/>
              </a:solidFill>
            </a:endParaRPr>
          </a:p>
        </p:txBody>
      </p:sp>
      <p:pic>
        <p:nvPicPr>
          <p:cNvPr id="6" name="Picture 5" descr="dxfdddfdArtboard 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592" y="1235108"/>
            <a:ext cx="2284321" cy="3858099"/>
          </a:xfrm>
          <a:prstGeom prst="rect">
            <a:avLst/>
          </a:prstGeom>
        </p:spPr>
      </p:pic>
      <p:sp>
        <p:nvSpPr>
          <p:cNvPr id="13" name="TextBox 12"/>
          <p:cNvSpPr txBox="1"/>
          <p:nvPr/>
        </p:nvSpPr>
        <p:spPr>
          <a:xfrm>
            <a:off x="6995160" y="2189586"/>
            <a:ext cx="2128244" cy="2354491"/>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Delayed puberty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Small testes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Infertility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sexual desire and activity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frequency of sexual thoughts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Erectile dysfunction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Delayed ejaculation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volume of ejaculate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or absent morning/night-time erections</a:t>
            </a:r>
          </a:p>
        </p:txBody>
      </p:sp>
      <p:sp>
        <p:nvSpPr>
          <p:cNvPr id="14" name="Rectangle 13"/>
          <p:cNvSpPr/>
          <p:nvPr/>
        </p:nvSpPr>
        <p:spPr>
          <a:xfrm>
            <a:off x="183536" y="1842381"/>
            <a:ext cx="2114462"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Light"/>
                <a:ea typeface="+mn-ea"/>
                <a:cs typeface="+mn-cs"/>
              </a:rPr>
              <a:t>Psychological</a:t>
            </a:r>
          </a:p>
        </p:txBody>
      </p:sp>
      <p:sp>
        <p:nvSpPr>
          <p:cNvPr id="15" name="Rectangle 14"/>
          <p:cNvSpPr/>
          <p:nvPr/>
        </p:nvSpPr>
        <p:spPr>
          <a:xfrm>
            <a:off x="2447186" y="1842852"/>
            <a:ext cx="2114462"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Light"/>
                <a:ea typeface="+mn-ea"/>
                <a:cs typeface="+mn-cs"/>
              </a:rPr>
              <a:t>Cardiometabolic</a:t>
            </a:r>
          </a:p>
        </p:txBody>
      </p:sp>
      <p:sp>
        <p:nvSpPr>
          <p:cNvPr id="16" name="Rectangle 15"/>
          <p:cNvSpPr/>
          <p:nvPr/>
        </p:nvSpPr>
        <p:spPr>
          <a:xfrm>
            <a:off x="4717727" y="1842381"/>
            <a:ext cx="2128245"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Light"/>
                <a:ea typeface="+mn-ea"/>
                <a:cs typeface="+mn-cs"/>
              </a:rPr>
              <a:t>Physical</a:t>
            </a:r>
          </a:p>
        </p:txBody>
      </p:sp>
      <p:sp>
        <p:nvSpPr>
          <p:cNvPr id="17" name="Rectangle 16"/>
          <p:cNvSpPr/>
          <p:nvPr/>
        </p:nvSpPr>
        <p:spPr>
          <a:xfrm>
            <a:off x="6995160" y="1842381"/>
            <a:ext cx="2128244"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Light"/>
                <a:ea typeface="+mn-ea"/>
                <a:cs typeface="+mn-cs"/>
              </a:rPr>
              <a:t>Sexual</a:t>
            </a:r>
          </a:p>
        </p:txBody>
      </p:sp>
      <p:sp>
        <p:nvSpPr>
          <p:cNvPr id="18" name="TextBox 17"/>
          <p:cNvSpPr txBox="1"/>
          <p:nvPr/>
        </p:nvSpPr>
        <p:spPr>
          <a:xfrm>
            <a:off x="4717727" y="2189586"/>
            <a:ext cx="2128245" cy="1708160"/>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body hair</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Gynaecomastia</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muscle mass and strength</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Hot flushes/sweats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Sleep disturbances</a:t>
            </a:r>
            <a:endParaRPr kumimoji="0" lang="en-GB" sz="1050" b="0" i="0" u="none" strike="noStrike" kern="1200" cap="none" spc="0" normalizeH="0" baseline="30000" noProof="0" dirty="0">
              <a:ln>
                <a:noFill/>
              </a:ln>
              <a:solidFill>
                <a:srgbClr val="000000"/>
              </a:solidFill>
              <a:effectLst/>
              <a:uLnTx/>
              <a:uFillTx/>
              <a:latin typeface="Poppins Light"/>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Fatigue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Osteoporosis/height loss/low trauma fractures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endParaRPr kumimoji="0" lang="en-GB" sz="105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TextBox 18"/>
          <p:cNvSpPr txBox="1"/>
          <p:nvPr/>
        </p:nvSpPr>
        <p:spPr>
          <a:xfrm>
            <a:off x="2447186" y="2190057"/>
            <a:ext cx="2114462" cy="1223412"/>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Increased body mass index (BMI)/obesity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Visceral obesity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Metabolic syndrome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Insulin resistance and type 2 diabetes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20" name="TextBox 19"/>
          <p:cNvSpPr txBox="1"/>
          <p:nvPr/>
        </p:nvSpPr>
        <p:spPr>
          <a:xfrm>
            <a:off x="183536" y="2189587"/>
            <a:ext cx="2114462" cy="2031325"/>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Changes in mood (e.g. anger, irritability, sadness, depression)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Decreased well-being/poor self-rated health</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Diminished cognitive function (including impaired concentration, verbal memory and spatial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22" name="Rectangle 21"/>
          <p:cNvSpPr/>
          <p:nvPr/>
        </p:nvSpPr>
        <p:spPr>
          <a:xfrm>
            <a:off x="1413479" y="5648391"/>
            <a:ext cx="1014343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Poppins Light"/>
                <a:ea typeface="+mn-ea"/>
                <a:cs typeface="+mn-cs"/>
              </a:rPr>
              <a:t>1. Khera M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Diagnosis and Treatment of Testosterone Deficiency: Recommendations From the Fourth International Consultation for Sexual Medicine (ICSM 2015).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J Sex Med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2016;13:1787-804. 2. Lunenfeld B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Recommendations on the diagnosis, treatment and monitoring of hypogonadism in men.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Aging Male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2015;18:5-15. 3. Hackett G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UK policy statements on testosterone deficiency.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Int J Clin Pract </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2017 Mar;71(3-4). doi: 10.1111/ijcp.12901. Epub 2017 Mar 20. 4. Dohle GH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et al.</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 Guidelines on Male Hypogonadism. European Association of Urology 2017. Available at: http://uroweb.org/guideline/male-hypogonadism/ (Accessed September 2017). 5. Dean JD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et al.</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 The International Society for Sexual Medicine’s process of care for the assessment and management of testosterone deficiency in adult men. </a:t>
            </a:r>
            <a:r>
              <a:rPr kumimoji="0" lang="en-GB" sz="800" b="0" i="1" u="none" strike="noStrike" kern="1200" cap="none" spc="0" normalizeH="0" baseline="0" noProof="0" dirty="0">
                <a:ln>
                  <a:noFill/>
                </a:ln>
                <a:solidFill>
                  <a:srgbClr val="000000"/>
                </a:solidFill>
                <a:effectLst/>
                <a:uLnTx/>
                <a:uFillTx/>
                <a:latin typeface="Poppins Light"/>
                <a:ea typeface="+mn-ea"/>
                <a:cs typeface="+mn-cs"/>
              </a:rPr>
              <a:t>J Sex Med</a:t>
            </a:r>
            <a:r>
              <a:rPr kumimoji="0" lang="en-GB" sz="800" b="0" i="0" u="none" strike="noStrike" kern="1200" cap="none" spc="0" normalizeH="0" baseline="0" noProof="0" dirty="0">
                <a:ln>
                  <a:noFill/>
                </a:ln>
                <a:solidFill>
                  <a:srgbClr val="000000"/>
                </a:solidFill>
                <a:effectLst/>
                <a:uLnTx/>
                <a:uFillTx/>
                <a:latin typeface="Poppins Light"/>
                <a:ea typeface="+mn-ea"/>
                <a:cs typeface="+mn-cs"/>
              </a:rPr>
              <a:t> 2015;12:1660-86.</a:t>
            </a:r>
            <a:endParaRPr kumimoji="0" lang="en-US" sz="8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363132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213CA2D2-51BE-4261-9B34-EC47355A23B0}"/>
              </a:ext>
            </a:extLst>
          </p:cNvPr>
          <p:cNvSpPr>
            <a:spLocks noGrp="1" noChangeArrowheads="1"/>
          </p:cNvSpPr>
          <p:nvPr>
            <p:ph type="title"/>
          </p:nvPr>
        </p:nvSpPr>
        <p:spPr>
          <a:xfrm>
            <a:off x="237512" y="274638"/>
            <a:ext cx="11103417" cy="717771"/>
          </a:xfrm>
          <a:noFill/>
          <a:ln/>
          <a:extLst>
            <a:ext uri="{909E8E84-426E-40DD-AFC4-6F175D3DCCD1}">
              <a14:hiddenFill xmlns:a14="http://schemas.microsoft.com/office/drawing/2010/main">
                <a:solidFill>
                  <a:srgbClr val="FFB300"/>
                </a:solidFill>
              </a14:hiddenFill>
            </a:ext>
          </a:extLst>
        </p:spPr>
        <p:txBody>
          <a:bodyPr>
            <a:normAutofit/>
          </a:bodyPr>
          <a:lstStyle/>
          <a:p>
            <a:pPr algn="ctr"/>
            <a:r>
              <a:rPr lang="en-US" altLang="en-US" sz="3200" b="1" dirty="0">
                <a:solidFill>
                  <a:schemeClr val="accent5"/>
                </a:solidFill>
              </a:rPr>
              <a:t>Clinical Features in Relation to Testosterone Levels</a:t>
            </a:r>
          </a:p>
        </p:txBody>
      </p:sp>
      <p:sp>
        <p:nvSpPr>
          <p:cNvPr id="6220" name="Text Box 76">
            <a:extLst>
              <a:ext uri="{FF2B5EF4-FFF2-40B4-BE49-F238E27FC236}">
                <a16:creationId xmlns:a16="http://schemas.microsoft.com/office/drawing/2014/main" id="{1EAF8342-0EC3-4EEF-8EB4-27CA69AF87BE}"/>
              </a:ext>
            </a:extLst>
          </p:cNvPr>
          <p:cNvSpPr txBox="1">
            <a:spLocks noChangeArrowheads="1"/>
          </p:cNvSpPr>
          <p:nvPr/>
        </p:nvSpPr>
        <p:spPr bwMode="auto">
          <a:xfrm>
            <a:off x="1524001" y="6629400"/>
            <a:ext cx="5337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US" altLang="en-US" sz="900" b="1">
                <a:latin typeface="Verdana" panose="020B0604030504040204" pitchFamily="34" charset="0"/>
              </a:rPr>
              <a:t>Zitzmann M, Faber S</a:t>
            </a:r>
            <a:r>
              <a:rPr lang="en-US" altLang="en-US" sz="900">
                <a:latin typeface="Verdana" panose="020B0604030504040204" pitchFamily="34" charset="0"/>
              </a:rPr>
              <a:t> et al.  </a:t>
            </a:r>
            <a:r>
              <a:rPr lang="en-US" altLang="en-US" sz="900" i="1">
                <a:latin typeface="Verdana" panose="020B0604030504040204" pitchFamily="34" charset="0"/>
              </a:rPr>
              <a:t>J Clin Endocrinol Metab</a:t>
            </a:r>
            <a:r>
              <a:rPr lang="en-US" altLang="en-US" sz="900">
                <a:latin typeface="Verdana" panose="020B0604030504040204" pitchFamily="34" charset="0"/>
              </a:rPr>
              <a:t> 2006; </a:t>
            </a:r>
            <a:r>
              <a:rPr lang="en-US" altLang="en-US" sz="900" b="1">
                <a:latin typeface="Verdana" panose="020B0604030504040204" pitchFamily="34" charset="0"/>
              </a:rPr>
              <a:t>91</a:t>
            </a:r>
            <a:r>
              <a:rPr lang="en-US" altLang="en-US" sz="900">
                <a:latin typeface="Verdana" panose="020B0604030504040204" pitchFamily="34" charset="0"/>
              </a:rPr>
              <a:t>: 4335-4343.</a:t>
            </a:r>
          </a:p>
        </p:txBody>
      </p:sp>
      <p:pic>
        <p:nvPicPr>
          <p:cNvPr id="3" name="Picture 2">
            <a:extLst>
              <a:ext uri="{FF2B5EF4-FFF2-40B4-BE49-F238E27FC236}">
                <a16:creationId xmlns:a16="http://schemas.microsoft.com/office/drawing/2014/main" id="{1D49ED97-6DD7-4931-96A5-055374279072}"/>
              </a:ext>
            </a:extLst>
          </p:cNvPr>
          <p:cNvPicPr>
            <a:picLocks noChangeAspect="1"/>
          </p:cNvPicPr>
          <p:nvPr/>
        </p:nvPicPr>
        <p:blipFill>
          <a:blip r:embed="rId3"/>
          <a:stretch>
            <a:fillRect/>
          </a:stretch>
        </p:blipFill>
        <p:spPr>
          <a:xfrm>
            <a:off x="2596160" y="1161603"/>
            <a:ext cx="6393727" cy="4872997"/>
          </a:xfrm>
          <a:prstGeom prst="rect">
            <a:avLst/>
          </a:prstGeom>
        </p:spPr>
      </p:pic>
      <p:sp>
        <p:nvSpPr>
          <p:cNvPr id="37" name="TextBox 36">
            <a:extLst>
              <a:ext uri="{FF2B5EF4-FFF2-40B4-BE49-F238E27FC236}">
                <a16:creationId xmlns:a16="http://schemas.microsoft.com/office/drawing/2014/main" id="{6A214DDA-98ED-477A-8896-3BE3BAD13B56}"/>
              </a:ext>
            </a:extLst>
          </p:cNvPr>
          <p:cNvSpPr txBox="1"/>
          <p:nvPr/>
        </p:nvSpPr>
        <p:spPr>
          <a:xfrm>
            <a:off x="7610582" y="6161456"/>
            <a:ext cx="4071135" cy="261610"/>
          </a:xfrm>
          <a:prstGeom prst="rect">
            <a:avLst/>
          </a:prstGeom>
          <a:noFill/>
        </p:spPr>
        <p:txBody>
          <a:bodyPr wrap="square">
            <a:spAutoFit/>
          </a:bodyPr>
          <a:lstStyle/>
          <a:p>
            <a:r>
              <a:rPr lang="en-GB" sz="1100" b="0" i="0" u="none" strike="noStrike" baseline="0" dirty="0">
                <a:solidFill>
                  <a:schemeClr val="accent5"/>
                </a:solidFill>
              </a:rPr>
              <a:t>J Clin Endocrinol </a:t>
            </a:r>
            <a:r>
              <a:rPr lang="en-GB" sz="1100" b="0" i="0" u="none" strike="noStrike" baseline="0" dirty="0" err="1">
                <a:solidFill>
                  <a:schemeClr val="accent5"/>
                </a:solidFill>
              </a:rPr>
              <a:t>Metab</a:t>
            </a:r>
            <a:r>
              <a:rPr lang="en-GB" sz="1100" b="0" i="0" u="none" strike="noStrike" baseline="0" dirty="0">
                <a:solidFill>
                  <a:schemeClr val="accent5"/>
                </a:solidFill>
              </a:rPr>
              <a:t>, November 2006, 91(11):4335–4343</a:t>
            </a:r>
            <a:endParaRPr lang="en-GB" sz="3200"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52401"/>
            <a:ext cx="11000232" cy="834047"/>
          </a:xfrm>
        </p:spPr>
        <p:txBody>
          <a:bodyPr>
            <a:noAutofit/>
          </a:bodyPr>
          <a:lstStyle/>
          <a:p>
            <a:pPr algn="ctr"/>
            <a:r>
              <a:rPr lang="en-GB" sz="3200" dirty="0">
                <a:solidFill>
                  <a:srgbClr val="000000"/>
                </a:solidFill>
              </a:rPr>
              <a:t>Treatment seeking for TD can often be delayed</a:t>
            </a:r>
          </a:p>
        </p:txBody>
      </p:sp>
      <p:grpSp>
        <p:nvGrpSpPr>
          <p:cNvPr id="5" name="Group 4"/>
          <p:cNvGrpSpPr/>
          <p:nvPr/>
        </p:nvGrpSpPr>
        <p:grpSpPr>
          <a:xfrm>
            <a:off x="1479804" y="1831295"/>
            <a:ext cx="9492996" cy="4792876"/>
            <a:chOff x="241042" y="2102565"/>
            <a:chExt cx="8661916" cy="4463127"/>
          </a:xfrm>
        </p:grpSpPr>
        <p:sp>
          <p:nvSpPr>
            <p:cNvPr id="32" name="Rectangle 31"/>
            <p:cNvSpPr/>
            <p:nvPr/>
          </p:nvSpPr>
          <p:spPr>
            <a:xfrm>
              <a:off x="241042" y="2254966"/>
              <a:ext cx="8661916" cy="4310726"/>
            </a:xfrm>
            <a:prstGeom prst="rect">
              <a:avLst/>
            </a:prstGeom>
            <a:solidFill>
              <a:schemeClr val="bg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351416" y="2431195"/>
              <a:ext cx="8441168" cy="4099095"/>
              <a:chOff x="904320" y="2651555"/>
              <a:chExt cx="8441168" cy="4099095"/>
            </a:xfrm>
          </p:grpSpPr>
          <p:graphicFrame>
            <p:nvGraphicFramePr>
              <p:cNvPr id="19" name="Chart 18"/>
              <p:cNvGraphicFramePr/>
              <p:nvPr/>
            </p:nvGraphicFramePr>
            <p:xfrm>
              <a:off x="904320" y="2651555"/>
              <a:ext cx="8441168" cy="388366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874554" y="6406728"/>
                <a:ext cx="2324321" cy="34392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294"/>
                    </a:solidFill>
                    <a:effectLst/>
                    <a:uLnTx/>
                    <a:uFillTx/>
                    <a:latin typeface="Calibri"/>
                    <a:ea typeface="+mn-ea"/>
                    <a:cs typeface="Arial" charset="0"/>
                  </a:rPr>
                  <a:t>Respondents (n=90), %</a:t>
                </a:r>
              </a:p>
            </p:txBody>
          </p:sp>
        </p:grpSp>
        <p:sp>
          <p:nvSpPr>
            <p:cNvPr id="33" name="Rectangle 32"/>
            <p:cNvSpPr/>
            <p:nvPr/>
          </p:nvSpPr>
          <p:spPr>
            <a:xfrm>
              <a:off x="241042" y="2102565"/>
              <a:ext cx="8661916" cy="329592"/>
            </a:xfrm>
            <a:prstGeom prst="rect">
              <a:avLst/>
            </a:prstGeom>
            <a:solidFill>
              <a:schemeClr val="accent2"/>
            </a:solidFill>
            <a:ln w="28575">
              <a:solidFill>
                <a:schemeClr val="accent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Reasons for delaying among respondents who waited at least 3 months before seeking advice</a:t>
              </a:r>
            </a:p>
          </p:txBody>
        </p:sp>
      </p:grpSp>
      <p:sp>
        <p:nvSpPr>
          <p:cNvPr id="3" name="Content Placeholder 2"/>
          <p:cNvSpPr>
            <a:spLocks noGrp="1"/>
          </p:cNvSpPr>
          <p:nvPr>
            <p:ph idx="1"/>
          </p:nvPr>
        </p:nvSpPr>
        <p:spPr>
          <a:xfrm>
            <a:off x="928116" y="958356"/>
            <a:ext cx="9784080" cy="901031"/>
          </a:xfrm>
          <a:noFill/>
        </p:spPr>
        <p:txBody>
          <a:bodyPr>
            <a:normAutofit/>
          </a:bodyPr>
          <a:lstStyle/>
          <a:p>
            <a:pPr>
              <a:buClrTx/>
            </a:pPr>
            <a:r>
              <a:rPr lang="en-GB" sz="2000" dirty="0">
                <a:solidFill>
                  <a:srgbClr val="000000"/>
                </a:solidFill>
              </a:rPr>
              <a:t>In total, 55% of all respondents waited between 3 and 24 months, with </a:t>
            </a:r>
            <a:r>
              <a:rPr lang="en-GB" sz="2000" b="1" dirty="0">
                <a:solidFill>
                  <a:srgbClr val="000000"/>
                </a:solidFill>
              </a:rPr>
              <a:t>35% waiting for more than 2 years </a:t>
            </a:r>
            <a:r>
              <a:rPr lang="en-GB" sz="2000" dirty="0">
                <a:solidFill>
                  <a:srgbClr val="000000"/>
                </a:solidFill>
              </a:rPr>
              <a:t>before seeking advice</a:t>
            </a:r>
          </a:p>
        </p:txBody>
      </p:sp>
      <p:sp>
        <p:nvSpPr>
          <p:cNvPr id="10" name="Rectangle 9">
            <a:extLst>
              <a:ext uri="{FF2B5EF4-FFF2-40B4-BE49-F238E27FC236}">
                <a16:creationId xmlns:a16="http://schemas.microsoft.com/office/drawing/2014/main" id="{B12B45D7-2AB8-44C7-BC49-1E3CC55EE5BE}"/>
              </a:ext>
            </a:extLst>
          </p:cNvPr>
          <p:cNvSpPr/>
          <p:nvPr/>
        </p:nvSpPr>
        <p:spPr>
          <a:xfrm>
            <a:off x="8296997" y="5152700"/>
            <a:ext cx="2415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a:ea typeface="+mn-ea"/>
                <a:cs typeface="Arial" charset="0"/>
              </a:rPr>
              <a:t>David, J et al: The Journal of Sexual Medicine, Volume 13, Number 5, Supplement 2, May 2016</a:t>
            </a:r>
          </a:p>
        </p:txBody>
      </p:sp>
    </p:spTree>
    <p:extLst>
      <p:ext uri="{BB962C8B-B14F-4D97-AF65-F5344CB8AC3E}">
        <p14:creationId xmlns:p14="http://schemas.microsoft.com/office/powerpoint/2010/main" val="68924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90472" y="1204211"/>
            <a:ext cx="9400032" cy="5442679"/>
            <a:chOff x="241042" y="1204210"/>
            <a:chExt cx="8661916" cy="5442679"/>
          </a:xfrm>
        </p:grpSpPr>
        <p:sp>
          <p:nvSpPr>
            <p:cNvPr id="8" name="Rectangle 7"/>
            <p:cNvSpPr/>
            <p:nvPr/>
          </p:nvSpPr>
          <p:spPr>
            <a:xfrm>
              <a:off x="241042" y="1356610"/>
              <a:ext cx="8661916" cy="5290279"/>
            </a:xfrm>
            <a:prstGeom prst="rect">
              <a:avLst/>
            </a:prstGeom>
            <a:solidFill>
              <a:schemeClr val="bg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a:grpSpLocks noChangeAspect="1"/>
            </p:cNvGrpSpPr>
            <p:nvPr/>
          </p:nvGrpSpPr>
          <p:grpSpPr>
            <a:xfrm>
              <a:off x="675068" y="1538966"/>
              <a:ext cx="7793864" cy="5062954"/>
              <a:chOff x="-1042343" y="-1851153"/>
              <a:chExt cx="13100026" cy="8509877"/>
            </a:xfrm>
          </p:grpSpPr>
          <p:graphicFrame>
            <p:nvGraphicFramePr>
              <p:cNvPr id="6" name="Chart 5"/>
              <p:cNvGraphicFramePr/>
              <p:nvPr/>
            </p:nvGraphicFramePr>
            <p:xfrm>
              <a:off x="-1042343" y="-1851153"/>
              <a:ext cx="13100026" cy="8160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81749" y="6089678"/>
                <a:ext cx="3866715" cy="56904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5294"/>
                    </a:solidFill>
                    <a:effectLst/>
                    <a:uLnTx/>
                    <a:uFillTx/>
                    <a:latin typeface="Calibri"/>
                    <a:ea typeface="+mn-ea"/>
                    <a:cs typeface="Arial" charset="0"/>
                  </a:rPr>
                  <a:t>Respondents (n=101), %</a:t>
                </a:r>
              </a:p>
            </p:txBody>
          </p:sp>
        </p:grpSp>
        <p:sp>
          <p:nvSpPr>
            <p:cNvPr id="9" name="Rectangle 8"/>
            <p:cNvSpPr/>
            <p:nvPr/>
          </p:nvSpPr>
          <p:spPr>
            <a:xfrm>
              <a:off x="241042" y="1204210"/>
              <a:ext cx="8661916" cy="353943"/>
            </a:xfrm>
            <a:prstGeom prst="rect">
              <a:avLst/>
            </a:prstGeom>
            <a:solidFill>
              <a:schemeClr val="accent2"/>
            </a:solidFill>
            <a:ln w="28575">
              <a:solidFill>
                <a:schemeClr val="accent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Single most influential symptom that encouraged seeking of doctor’s advice prior to diagnosis</a:t>
              </a:r>
            </a:p>
          </p:txBody>
        </p:sp>
      </p:grpSp>
      <p:sp>
        <p:nvSpPr>
          <p:cNvPr id="2" name="Title 1"/>
          <p:cNvSpPr>
            <a:spLocks noGrp="1"/>
          </p:cNvSpPr>
          <p:nvPr>
            <p:ph type="title"/>
          </p:nvPr>
        </p:nvSpPr>
        <p:spPr>
          <a:xfrm>
            <a:off x="576072" y="178486"/>
            <a:ext cx="10533888" cy="834047"/>
          </a:xfrm>
        </p:spPr>
        <p:txBody>
          <a:bodyPr>
            <a:noAutofit/>
          </a:bodyPr>
          <a:lstStyle/>
          <a:p>
            <a:pPr algn="ctr"/>
            <a:r>
              <a:rPr lang="en-GB" sz="3200" dirty="0">
                <a:solidFill>
                  <a:srgbClr val="000000"/>
                </a:solidFill>
              </a:rPr>
              <a:t>Variable &amp; non-specific signs and symptoms of testosterone deficiency (TD)</a:t>
            </a:r>
          </a:p>
        </p:txBody>
      </p:sp>
      <p:sp>
        <p:nvSpPr>
          <p:cNvPr id="10" name="Rectangle 9"/>
          <p:cNvSpPr/>
          <p:nvPr/>
        </p:nvSpPr>
        <p:spPr>
          <a:xfrm>
            <a:off x="3008376" y="1672317"/>
            <a:ext cx="7059168" cy="485775"/>
          </a:xfrm>
          <a:prstGeom prst="rect">
            <a:avLst/>
          </a:prstGeom>
          <a:noFill/>
          <a:ln w="28575">
            <a:solidFill>
              <a:srgbClr val="CC00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967F27F-2CD2-4E17-9C47-6CFF4148EDAB}"/>
              </a:ext>
            </a:extLst>
          </p:cNvPr>
          <p:cNvSpPr/>
          <p:nvPr/>
        </p:nvSpPr>
        <p:spPr>
          <a:xfrm>
            <a:off x="7031927" y="3445070"/>
            <a:ext cx="314575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ea typeface="+mn-ea"/>
                <a:cs typeface="Arial" charset="0"/>
              </a:rPr>
              <a:t>David, J et al: The Journal of Sexual Medicine, Volume 13, Number 5, Supplement 2, May 2016</a:t>
            </a:r>
          </a:p>
        </p:txBody>
      </p:sp>
      <p:sp>
        <p:nvSpPr>
          <p:cNvPr id="12" name="Rectangle 11">
            <a:extLst>
              <a:ext uri="{FF2B5EF4-FFF2-40B4-BE49-F238E27FC236}">
                <a16:creationId xmlns:a16="http://schemas.microsoft.com/office/drawing/2014/main" id="{AA87D720-BA3B-4FEF-9CA5-92D294854FB3}"/>
              </a:ext>
            </a:extLst>
          </p:cNvPr>
          <p:cNvSpPr/>
          <p:nvPr/>
        </p:nvSpPr>
        <p:spPr>
          <a:xfrm>
            <a:off x="1975446" y="2158092"/>
            <a:ext cx="4814671" cy="3143117"/>
          </a:xfrm>
          <a:prstGeom prst="rect">
            <a:avLst/>
          </a:prstGeom>
          <a:noFill/>
          <a:ln w="28575">
            <a:solidFill>
              <a:srgbClr val="CC00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1425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B03FAEE-7C2E-4153-86D9-73D6280463D1}"/>
              </a:ext>
            </a:extLst>
          </p:cNvPr>
          <p:cNvSpPr/>
          <p:nvPr/>
        </p:nvSpPr>
        <p:spPr bwMode="auto">
          <a:xfrm>
            <a:off x="960120" y="620688"/>
            <a:ext cx="9588307" cy="411590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272727"/>
              </a:solidFill>
              <a:effectLst/>
              <a:uLnTx/>
              <a:uFillTx/>
              <a:latin typeface="Times" pitchFamily="18" charset="0"/>
              <a:ea typeface="+mn-ea"/>
              <a:cs typeface="Arial" charset="0"/>
            </a:endParaRPr>
          </a:p>
        </p:txBody>
      </p:sp>
      <p:sp>
        <p:nvSpPr>
          <p:cNvPr id="5" name="TextBox 4">
            <a:extLst>
              <a:ext uri="{FF2B5EF4-FFF2-40B4-BE49-F238E27FC236}">
                <a16:creationId xmlns:a16="http://schemas.microsoft.com/office/drawing/2014/main" id="{127DF657-FD38-44A1-B481-E2F34D78F761}"/>
              </a:ext>
            </a:extLst>
          </p:cNvPr>
          <p:cNvSpPr txBox="1"/>
          <p:nvPr/>
        </p:nvSpPr>
        <p:spPr>
          <a:xfrm>
            <a:off x="2585091" y="1070013"/>
            <a:ext cx="273856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Erectile Dysfunction</a:t>
            </a:r>
          </a:p>
        </p:txBody>
      </p:sp>
      <p:sp>
        <p:nvSpPr>
          <p:cNvPr id="6" name="TextBox 5">
            <a:extLst>
              <a:ext uri="{FF2B5EF4-FFF2-40B4-BE49-F238E27FC236}">
                <a16:creationId xmlns:a16="http://schemas.microsoft.com/office/drawing/2014/main" id="{8EF29875-2F87-418E-A46A-27F5C8C045D8}"/>
              </a:ext>
            </a:extLst>
          </p:cNvPr>
          <p:cNvSpPr txBox="1"/>
          <p:nvPr/>
        </p:nvSpPr>
        <p:spPr>
          <a:xfrm>
            <a:off x="6583798" y="1084698"/>
            <a:ext cx="21602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Osteoporosis</a:t>
            </a:r>
          </a:p>
        </p:txBody>
      </p:sp>
      <p:sp>
        <p:nvSpPr>
          <p:cNvPr id="7" name="TextBox 6">
            <a:extLst>
              <a:ext uri="{FF2B5EF4-FFF2-40B4-BE49-F238E27FC236}">
                <a16:creationId xmlns:a16="http://schemas.microsoft.com/office/drawing/2014/main" id="{E98DCD50-5785-4FEF-AA1E-6D7A70534A24}"/>
              </a:ext>
            </a:extLst>
          </p:cNvPr>
          <p:cNvSpPr txBox="1"/>
          <p:nvPr/>
        </p:nvSpPr>
        <p:spPr>
          <a:xfrm>
            <a:off x="2079207" y="4021264"/>
            <a:ext cx="231995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T2DM/</a:t>
            </a:r>
            <a:r>
              <a:rPr kumimoji="0" lang="en-GB" sz="2400" b="0" i="0" u="none" strike="noStrike" kern="1200" cap="none" spc="0" normalizeH="0" baseline="0" noProof="0" dirty="0" err="1">
                <a:ln>
                  <a:noFill/>
                </a:ln>
                <a:solidFill>
                  <a:srgbClr val="000000"/>
                </a:solidFill>
                <a:effectLst/>
                <a:uLnTx/>
                <a:uFillTx/>
                <a:latin typeface="Times"/>
                <a:ea typeface="+mn-ea"/>
                <a:cs typeface="Arial" charset="0"/>
              </a:rPr>
              <a:t>MetS</a:t>
            </a:r>
            <a:endParaRPr kumimoji="0" lang="en-GB" sz="2400" b="0" i="0" u="none" strike="noStrike" kern="1200" cap="none" spc="0" normalizeH="0" baseline="0" noProof="0" dirty="0">
              <a:ln>
                <a:noFill/>
              </a:ln>
              <a:solidFill>
                <a:srgbClr val="000000"/>
              </a:solidFill>
              <a:effectLst/>
              <a:uLnTx/>
              <a:uFillTx/>
              <a:latin typeface="Times"/>
              <a:ea typeface="+mn-ea"/>
              <a:cs typeface="Arial" charset="0"/>
            </a:endParaRPr>
          </a:p>
        </p:txBody>
      </p:sp>
      <p:sp>
        <p:nvSpPr>
          <p:cNvPr id="8" name="TextBox 7">
            <a:extLst>
              <a:ext uri="{FF2B5EF4-FFF2-40B4-BE49-F238E27FC236}">
                <a16:creationId xmlns:a16="http://schemas.microsoft.com/office/drawing/2014/main" id="{AB281241-9AA0-446B-A287-6244152FD2ED}"/>
              </a:ext>
            </a:extLst>
          </p:cNvPr>
          <p:cNvSpPr txBox="1"/>
          <p:nvPr/>
        </p:nvSpPr>
        <p:spPr>
          <a:xfrm>
            <a:off x="5359661" y="1078762"/>
            <a:ext cx="115212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Obesity</a:t>
            </a:r>
          </a:p>
        </p:txBody>
      </p:sp>
      <p:sp>
        <p:nvSpPr>
          <p:cNvPr id="9" name="TextBox 8">
            <a:extLst>
              <a:ext uri="{FF2B5EF4-FFF2-40B4-BE49-F238E27FC236}">
                <a16:creationId xmlns:a16="http://schemas.microsoft.com/office/drawing/2014/main" id="{8E61C63D-5907-4D71-8D37-792863285452}"/>
              </a:ext>
            </a:extLst>
          </p:cNvPr>
          <p:cNvSpPr txBox="1"/>
          <p:nvPr/>
        </p:nvSpPr>
        <p:spPr>
          <a:xfrm>
            <a:off x="2564780" y="2746541"/>
            <a:ext cx="21602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Anaemia*</a:t>
            </a:r>
          </a:p>
        </p:txBody>
      </p:sp>
      <p:sp>
        <p:nvSpPr>
          <p:cNvPr id="10" name="TextBox 9">
            <a:extLst>
              <a:ext uri="{FF2B5EF4-FFF2-40B4-BE49-F238E27FC236}">
                <a16:creationId xmlns:a16="http://schemas.microsoft.com/office/drawing/2014/main" id="{88E4AB4A-52BE-4676-BFFA-2036D76386EA}"/>
              </a:ext>
            </a:extLst>
          </p:cNvPr>
          <p:cNvSpPr txBox="1"/>
          <p:nvPr/>
        </p:nvSpPr>
        <p:spPr>
          <a:xfrm>
            <a:off x="2332241" y="1798257"/>
            <a:ext cx="21602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Depression</a:t>
            </a:r>
          </a:p>
        </p:txBody>
      </p:sp>
      <p:sp>
        <p:nvSpPr>
          <p:cNvPr id="11" name="TextBox 10">
            <a:extLst>
              <a:ext uri="{FF2B5EF4-FFF2-40B4-BE49-F238E27FC236}">
                <a16:creationId xmlns:a16="http://schemas.microsoft.com/office/drawing/2014/main" id="{9D65EDE2-5999-405F-BDB6-95C1C9EC9A3D}"/>
              </a:ext>
            </a:extLst>
          </p:cNvPr>
          <p:cNvSpPr txBox="1"/>
          <p:nvPr/>
        </p:nvSpPr>
        <p:spPr>
          <a:xfrm>
            <a:off x="4727019" y="4142126"/>
            <a:ext cx="164215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Low Libido</a:t>
            </a:r>
          </a:p>
        </p:txBody>
      </p:sp>
      <p:sp>
        <p:nvSpPr>
          <p:cNvPr id="12" name="TextBox 11">
            <a:extLst>
              <a:ext uri="{FF2B5EF4-FFF2-40B4-BE49-F238E27FC236}">
                <a16:creationId xmlns:a16="http://schemas.microsoft.com/office/drawing/2014/main" id="{2085F6A9-0788-4A56-ADCE-F3E4C0D36FF7}"/>
              </a:ext>
            </a:extLst>
          </p:cNvPr>
          <p:cNvSpPr txBox="1"/>
          <p:nvPr/>
        </p:nvSpPr>
        <p:spPr>
          <a:xfrm>
            <a:off x="7157502" y="1794694"/>
            <a:ext cx="294180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Medications</a:t>
            </a:r>
            <a:r>
              <a:rPr kumimoji="0" lang="en-GB" sz="2400" b="0" i="0" u="none" strike="noStrike" kern="1200" cap="none" spc="0" normalizeH="0" baseline="0" noProof="0" dirty="0">
                <a:ln>
                  <a:noFill/>
                </a:ln>
                <a:solidFill>
                  <a:srgbClr val="272727"/>
                </a:solidFill>
                <a:effectLst/>
                <a:uLnTx/>
                <a:uFillTx/>
                <a:latin typeface="Times"/>
                <a:ea typeface="+mn-ea"/>
                <a:cs typeface="Arial" charset="0"/>
              </a:rPr>
              <a:t> </a:t>
            </a:r>
          </a:p>
        </p:txBody>
      </p:sp>
      <p:sp>
        <p:nvSpPr>
          <p:cNvPr id="13" name="TextBox 12">
            <a:extLst>
              <a:ext uri="{FF2B5EF4-FFF2-40B4-BE49-F238E27FC236}">
                <a16:creationId xmlns:a16="http://schemas.microsoft.com/office/drawing/2014/main" id="{7D87EDEE-75E6-4032-AF72-C6B47C330242}"/>
              </a:ext>
            </a:extLst>
          </p:cNvPr>
          <p:cNvSpPr txBox="1"/>
          <p:nvPr/>
        </p:nvSpPr>
        <p:spPr>
          <a:xfrm>
            <a:off x="1458860" y="3232372"/>
            <a:ext cx="25763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Cognition/Memory </a:t>
            </a:r>
          </a:p>
        </p:txBody>
      </p:sp>
      <p:sp>
        <p:nvSpPr>
          <p:cNvPr id="14" name="TextBox 13">
            <a:extLst>
              <a:ext uri="{FF2B5EF4-FFF2-40B4-BE49-F238E27FC236}">
                <a16:creationId xmlns:a16="http://schemas.microsoft.com/office/drawing/2014/main" id="{E49DC175-5654-4E61-A7E7-74C3BBFA8567}"/>
              </a:ext>
            </a:extLst>
          </p:cNvPr>
          <p:cNvSpPr txBox="1"/>
          <p:nvPr/>
        </p:nvSpPr>
        <p:spPr>
          <a:xfrm>
            <a:off x="7170025" y="3240817"/>
            <a:ext cx="29556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Reduced Muscle Mass</a:t>
            </a:r>
          </a:p>
        </p:txBody>
      </p:sp>
      <p:sp>
        <p:nvSpPr>
          <p:cNvPr id="15" name="TextBox 14">
            <a:extLst>
              <a:ext uri="{FF2B5EF4-FFF2-40B4-BE49-F238E27FC236}">
                <a16:creationId xmlns:a16="http://schemas.microsoft.com/office/drawing/2014/main" id="{DE4DA0E2-F3CF-4022-B02A-8A9512F9E600}"/>
              </a:ext>
            </a:extLst>
          </p:cNvPr>
          <p:cNvSpPr txBox="1"/>
          <p:nvPr/>
        </p:nvSpPr>
        <p:spPr>
          <a:xfrm>
            <a:off x="7167356" y="2697106"/>
            <a:ext cx="280831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Fatigue/Sleep </a:t>
            </a:r>
          </a:p>
        </p:txBody>
      </p:sp>
      <p:cxnSp>
        <p:nvCxnSpPr>
          <p:cNvPr id="16" name="Straight Arrow Connector 15">
            <a:extLst>
              <a:ext uri="{FF2B5EF4-FFF2-40B4-BE49-F238E27FC236}">
                <a16:creationId xmlns:a16="http://schemas.microsoft.com/office/drawing/2014/main" id="{EA5EF2DB-56E5-4534-B24A-E394AFD91519}"/>
              </a:ext>
            </a:extLst>
          </p:cNvPr>
          <p:cNvCxnSpPr>
            <a:cxnSpLocks/>
          </p:cNvCxnSpPr>
          <p:nvPr/>
        </p:nvCxnSpPr>
        <p:spPr bwMode="auto">
          <a:xfrm flipH="1" flipV="1">
            <a:off x="4093022" y="1566233"/>
            <a:ext cx="258242" cy="22005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7018D3B2-6E1B-4899-AA37-703CBC4B89B3}"/>
              </a:ext>
            </a:extLst>
          </p:cNvPr>
          <p:cNvCxnSpPr>
            <a:cxnSpLocks/>
          </p:cNvCxnSpPr>
          <p:nvPr/>
        </p:nvCxnSpPr>
        <p:spPr bwMode="auto">
          <a:xfrm flipV="1">
            <a:off x="6811760" y="1566235"/>
            <a:ext cx="252194" cy="22845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FB845581-A67D-45C0-B89B-B9E9C7CE7998}"/>
              </a:ext>
            </a:extLst>
          </p:cNvPr>
          <p:cNvCxnSpPr>
            <a:cxnSpLocks/>
          </p:cNvCxnSpPr>
          <p:nvPr/>
        </p:nvCxnSpPr>
        <p:spPr bwMode="auto">
          <a:xfrm>
            <a:off x="5531521" y="3806389"/>
            <a:ext cx="0" cy="3357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78CEDC9C-3162-400B-B45A-18FA10D102BB}"/>
              </a:ext>
            </a:extLst>
          </p:cNvPr>
          <p:cNvCxnSpPr>
            <a:cxnSpLocks/>
          </p:cNvCxnSpPr>
          <p:nvPr/>
        </p:nvCxnSpPr>
        <p:spPr bwMode="auto">
          <a:xfrm flipH="1">
            <a:off x="3920778" y="3808481"/>
            <a:ext cx="460071" cy="21596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780EDBE3-D904-42F3-90A7-C5BF7998F400}"/>
              </a:ext>
            </a:extLst>
          </p:cNvPr>
          <p:cNvCxnSpPr>
            <a:cxnSpLocks/>
          </p:cNvCxnSpPr>
          <p:nvPr/>
        </p:nvCxnSpPr>
        <p:spPr bwMode="auto">
          <a:xfrm>
            <a:off x="6745006" y="3791295"/>
            <a:ext cx="420407" cy="24022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6509A7D8-DBB6-4B07-B328-E6472A294D24}"/>
              </a:ext>
            </a:extLst>
          </p:cNvPr>
          <p:cNvCxnSpPr>
            <a:cxnSpLocks/>
          </p:cNvCxnSpPr>
          <p:nvPr/>
        </p:nvCxnSpPr>
        <p:spPr bwMode="auto">
          <a:xfrm>
            <a:off x="5695801" y="1480345"/>
            <a:ext cx="1" cy="34357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D92F5A08-0F70-4284-BFAB-D1B5A7C418B0}"/>
              </a:ext>
            </a:extLst>
          </p:cNvPr>
          <p:cNvCxnSpPr>
            <a:cxnSpLocks/>
          </p:cNvCxnSpPr>
          <p:nvPr/>
        </p:nvCxnSpPr>
        <p:spPr bwMode="auto">
          <a:xfrm flipH="1" flipV="1">
            <a:off x="3946686" y="2093847"/>
            <a:ext cx="350268" cy="84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19E804BA-3569-4855-B877-9CC662071462}"/>
              </a:ext>
            </a:extLst>
          </p:cNvPr>
          <p:cNvCxnSpPr>
            <a:cxnSpLocks/>
          </p:cNvCxnSpPr>
          <p:nvPr/>
        </p:nvCxnSpPr>
        <p:spPr bwMode="auto">
          <a:xfrm flipH="1" flipV="1">
            <a:off x="3964133" y="3025723"/>
            <a:ext cx="33184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CE2DE016-5445-494A-8912-B79867A17A29}"/>
              </a:ext>
            </a:extLst>
          </p:cNvPr>
          <p:cNvCxnSpPr>
            <a:cxnSpLocks/>
          </p:cNvCxnSpPr>
          <p:nvPr/>
        </p:nvCxnSpPr>
        <p:spPr bwMode="auto">
          <a:xfrm flipH="1" flipV="1">
            <a:off x="3950122" y="3478528"/>
            <a:ext cx="33184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0BDCAF8C-BF87-4D8A-BE57-E30CE8152A52}"/>
              </a:ext>
            </a:extLst>
          </p:cNvPr>
          <p:cNvCxnSpPr>
            <a:cxnSpLocks/>
          </p:cNvCxnSpPr>
          <p:nvPr/>
        </p:nvCxnSpPr>
        <p:spPr bwMode="auto">
          <a:xfrm flipV="1">
            <a:off x="6814416" y="2110356"/>
            <a:ext cx="350814" cy="66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072A5C67-0F0C-4D54-AE77-CE5E6A45373B}"/>
              </a:ext>
            </a:extLst>
          </p:cNvPr>
          <p:cNvCxnSpPr>
            <a:cxnSpLocks/>
          </p:cNvCxnSpPr>
          <p:nvPr/>
        </p:nvCxnSpPr>
        <p:spPr bwMode="auto">
          <a:xfrm flipV="1">
            <a:off x="6815664" y="2992682"/>
            <a:ext cx="350814" cy="66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74B3F051-6DC6-49C9-AEFC-98ACE616BDC6}"/>
              </a:ext>
            </a:extLst>
          </p:cNvPr>
          <p:cNvCxnSpPr>
            <a:cxnSpLocks/>
          </p:cNvCxnSpPr>
          <p:nvPr/>
        </p:nvCxnSpPr>
        <p:spPr bwMode="auto">
          <a:xfrm flipV="1">
            <a:off x="6814598" y="3471760"/>
            <a:ext cx="350814" cy="66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Top Corners Snipped 27">
            <a:extLst>
              <a:ext uri="{FF2B5EF4-FFF2-40B4-BE49-F238E27FC236}">
                <a16:creationId xmlns:a16="http://schemas.microsoft.com/office/drawing/2014/main" id="{12DC6009-17E2-4C52-902E-2A7F07EDDAC8}"/>
              </a:ext>
            </a:extLst>
          </p:cNvPr>
          <p:cNvSpPr/>
          <p:nvPr/>
        </p:nvSpPr>
        <p:spPr bwMode="auto">
          <a:xfrm>
            <a:off x="2137028" y="206433"/>
            <a:ext cx="7358545" cy="648072"/>
          </a:xfrm>
          <a:prstGeom prst="snip2Same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272727"/>
              </a:solidFill>
              <a:effectLst/>
              <a:uLnTx/>
              <a:uFillTx/>
              <a:latin typeface="Times" pitchFamily="18" charset="0"/>
              <a:ea typeface="+mn-ea"/>
              <a:cs typeface="Arial" charset="0"/>
            </a:endParaRPr>
          </a:p>
        </p:txBody>
      </p:sp>
      <p:sp>
        <p:nvSpPr>
          <p:cNvPr id="31" name="TextBox 30">
            <a:extLst>
              <a:ext uri="{FF2B5EF4-FFF2-40B4-BE49-F238E27FC236}">
                <a16:creationId xmlns:a16="http://schemas.microsoft.com/office/drawing/2014/main" id="{A085E1EC-A744-4792-9B2E-D3B016DBB6BE}"/>
              </a:ext>
            </a:extLst>
          </p:cNvPr>
          <p:cNvSpPr txBox="1"/>
          <p:nvPr/>
        </p:nvSpPr>
        <p:spPr>
          <a:xfrm>
            <a:off x="7094504" y="4039540"/>
            <a:ext cx="21602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CVD</a:t>
            </a:r>
          </a:p>
        </p:txBody>
      </p:sp>
      <p:sp>
        <p:nvSpPr>
          <p:cNvPr id="33" name="Title 1">
            <a:extLst>
              <a:ext uri="{FF2B5EF4-FFF2-40B4-BE49-F238E27FC236}">
                <a16:creationId xmlns:a16="http://schemas.microsoft.com/office/drawing/2014/main" id="{AA967FD2-87DF-4BE5-9BA6-6A377B314322}"/>
              </a:ext>
            </a:extLst>
          </p:cNvPr>
          <p:cNvSpPr>
            <a:spLocks noGrp="1"/>
          </p:cNvSpPr>
          <p:nvPr>
            <p:ph type="title"/>
          </p:nvPr>
        </p:nvSpPr>
        <p:spPr>
          <a:xfrm>
            <a:off x="2272714" y="3607"/>
            <a:ext cx="7086128" cy="1075073"/>
          </a:xfrm>
        </p:spPr>
        <p:txBody>
          <a:bodyPr>
            <a:normAutofit/>
          </a:bodyPr>
          <a:lstStyle/>
          <a:p>
            <a:pPr algn="ctr"/>
            <a:r>
              <a:rPr lang="en-US" altLang="en-US" sz="3200" dirty="0">
                <a:solidFill>
                  <a:srgbClr val="000000"/>
                </a:solidFill>
              </a:rPr>
              <a:t>Triggers for considering TD</a:t>
            </a:r>
            <a:endParaRPr lang="en-GB" sz="3200" dirty="0">
              <a:solidFill>
                <a:srgbClr val="000000"/>
              </a:solidFill>
            </a:endParaRPr>
          </a:p>
        </p:txBody>
      </p:sp>
      <p:sp>
        <p:nvSpPr>
          <p:cNvPr id="34" name="TextBox 33">
            <a:extLst>
              <a:ext uri="{FF2B5EF4-FFF2-40B4-BE49-F238E27FC236}">
                <a16:creationId xmlns:a16="http://schemas.microsoft.com/office/drawing/2014/main" id="{883A26EB-3FFB-44A6-8602-BD92DF471D07}"/>
              </a:ext>
            </a:extLst>
          </p:cNvPr>
          <p:cNvSpPr txBox="1"/>
          <p:nvPr/>
        </p:nvSpPr>
        <p:spPr>
          <a:xfrm>
            <a:off x="7116677" y="2304908"/>
            <a:ext cx="33909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Tired all the time (TATT)</a:t>
            </a:r>
            <a:r>
              <a:rPr kumimoji="0" lang="en-GB" sz="2400" b="0" i="0" u="none" strike="noStrike" kern="1200" cap="none" spc="0" normalizeH="0" baseline="0" noProof="0" dirty="0">
                <a:ln>
                  <a:noFill/>
                </a:ln>
                <a:solidFill>
                  <a:srgbClr val="272727"/>
                </a:solidFill>
                <a:effectLst/>
                <a:uLnTx/>
                <a:uFillTx/>
                <a:latin typeface="Times"/>
                <a:ea typeface="+mn-ea"/>
                <a:cs typeface="Arial" charset="0"/>
              </a:rPr>
              <a:t> </a:t>
            </a:r>
          </a:p>
        </p:txBody>
      </p:sp>
      <p:cxnSp>
        <p:nvCxnSpPr>
          <p:cNvPr id="35" name="Straight Arrow Connector 34">
            <a:extLst>
              <a:ext uri="{FF2B5EF4-FFF2-40B4-BE49-F238E27FC236}">
                <a16:creationId xmlns:a16="http://schemas.microsoft.com/office/drawing/2014/main" id="{83733937-F90C-4558-8EB8-38B5AF264D80}"/>
              </a:ext>
            </a:extLst>
          </p:cNvPr>
          <p:cNvCxnSpPr>
            <a:cxnSpLocks/>
          </p:cNvCxnSpPr>
          <p:nvPr/>
        </p:nvCxnSpPr>
        <p:spPr bwMode="auto">
          <a:xfrm flipV="1">
            <a:off x="6814416" y="2566131"/>
            <a:ext cx="350814" cy="66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ounded Rectangle 7">
            <a:extLst>
              <a:ext uri="{FF2B5EF4-FFF2-40B4-BE49-F238E27FC236}">
                <a16:creationId xmlns:a16="http://schemas.microsoft.com/office/drawing/2014/main" id="{1AE49C7E-C113-4BAA-BFF6-74E6DDB9377E}"/>
              </a:ext>
            </a:extLst>
          </p:cNvPr>
          <p:cNvSpPr/>
          <p:nvPr/>
        </p:nvSpPr>
        <p:spPr>
          <a:xfrm>
            <a:off x="890187" y="4843299"/>
            <a:ext cx="9851182" cy="855784"/>
          </a:xfrm>
          <a:prstGeom prst="roundRect">
            <a:avLst/>
          </a:prstGeom>
          <a:solidFill>
            <a:schemeClr val="accent1">
              <a:lumMod val="40000"/>
              <a:lumOff val="60000"/>
            </a:schemeClr>
          </a:solidFill>
          <a:ln w="57150">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714375"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*Screening for primary hypogonadism should form part of</a:t>
            </a:r>
            <a:br>
              <a:rPr kumimoji="0" lang="en-GB" sz="2000" b="1" i="0" u="none" strike="noStrike" kern="1200" cap="none" spc="0" normalizeH="0" baseline="0" noProof="0" dirty="0">
                <a:ln>
                  <a:noFill/>
                </a:ln>
                <a:solidFill>
                  <a:srgbClr val="000000"/>
                </a:solidFill>
                <a:effectLst/>
                <a:uLnTx/>
                <a:uFillTx/>
                <a:latin typeface="Poppins Light"/>
                <a:ea typeface="+mn-ea"/>
                <a:cs typeface="+mn-cs"/>
              </a:rPr>
            </a:br>
            <a:r>
              <a:rPr kumimoji="0" lang="en-GB" sz="2000" b="1" i="0" u="none" strike="noStrike" kern="1200" cap="none" spc="0" normalizeH="0" baseline="0" noProof="0" dirty="0">
                <a:ln>
                  <a:noFill/>
                </a:ln>
                <a:solidFill>
                  <a:srgbClr val="000000"/>
                </a:solidFill>
                <a:effectLst/>
                <a:uLnTx/>
                <a:uFillTx/>
                <a:latin typeface="Poppins Light"/>
                <a:ea typeface="+mn-ea"/>
                <a:cs typeface="+mn-cs"/>
              </a:rPr>
              <a:t>anaemia work-up by all physicians, not just endocrinologists</a:t>
            </a:r>
            <a:r>
              <a:rPr kumimoji="0" lang="en-GB" sz="2000" b="1" i="0" u="none" strike="noStrike" kern="1200" cap="none" spc="0" normalizeH="0" baseline="30000" noProof="0" dirty="0">
                <a:ln>
                  <a:noFill/>
                </a:ln>
                <a:solidFill>
                  <a:srgbClr val="000000"/>
                </a:solidFill>
                <a:effectLst/>
                <a:uLnTx/>
                <a:uFillTx/>
                <a:latin typeface="Poppins Light"/>
                <a:ea typeface="+mn-ea"/>
                <a:cs typeface="+mn-cs"/>
              </a:rPr>
              <a:t>1</a:t>
            </a:r>
          </a:p>
        </p:txBody>
      </p:sp>
      <p:sp>
        <p:nvSpPr>
          <p:cNvPr id="38" name="TextBox 37">
            <a:extLst>
              <a:ext uri="{FF2B5EF4-FFF2-40B4-BE49-F238E27FC236}">
                <a16:creationId xmlns:a16="http://schemas.microsoft.com/office/drawing/2014/main" id="{103CDCA1-3F87-4F1C-95A1-F3DE7EC7413B}"/>
              </a:ext>
            </a:extLst>
          </p:cNvPr>
          <p:cNvSpPr txBox="1"/>
          <p:nvPr/>
        </p:nvSpPr>
        <p:spPr>
          <a:xfrm>
            <a:off x="1524001" y="6082929"/>
            <a:ext cx="797105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 </a:t>
            </a:r>
            <a:r>
              <a:rPr kumimoji="0" lang="en-GB" sz="1100" b="0" i="0" u="none" strike="noStrike" kern="1200" cap="none" spc="0" normalizeH="0" baseline="0" noProof="0" dirty="0" err="1">
                <a:ln>
                  <a:noFill/>
                </a:ln>
                <a:solidFill>
                  <a:srgbClr val="000000"/>
                </a:solidFill>
                <a:effectLst/>
                <a:uLnTx/>
                <a:uFillTx/>
                <a:latin typeface="Poppins Light"/>
                <a:ea typeface="+mn-ea"/>
                <a:cs typeface="+mn-cs"/>
              </a:rPr>
              <a:t>Al-Sharefi</a:t>
            </a:r>
            <a:r>
              <a:rPr kumimoji="0" lang="en-GB" sz="1100" b="0" i="0" u="none" strike="noStrike" kern="1200" cap="none" spc="0" normalizeH="0" baseline="0" noProof="0" dirty="0">
                <a:ln>
                  <a:noFill/>
                </a:ln>
                <a:solidFill>
                  <a:srgbClr val="000000"/>
                </a:solidFill>
                <a:effectLst/>
                <a:uLnTx/>
                <a:uFillTx/>
                <a:latin typeface="Poppins Light"/>
                <a:ea typeface="+mn-ea"/>
                <a:cs typeface="+mn-cs"/>
              </a:rPr>
              <a:t> A &amp; Quinton R. </a:t>
            </a:r>
            <a:r>
              <a:rPr kumimoji="0" lang="en-GB" sz="1100" b="0" i="1" u="none" strike="noStrike" kern="1200" cap="none" spc="0" normalizeH="0" baseline="0" noProof="0" dirty="0">
                <a:ln>
                  <a:noFill/>
                </a:ln>
                <a:solidFill>
                  <a:srgbClr val="000000"/>
                </a:solidFill>
                <a:effectLst/>
                <a:uLnTx/>
                <a:uFillTx/>
                <a:latin typeface="Poppins Light"/>
                <a:ea typeface="+mn-ea"/>
                <a:cs typeface="+mn-cs"/>
              </a:rPr>
              <a:t>Clin Endocrinol (</a:t>
            </a:r>
            <a:r>
              <a:rPr kumimoji="0" lang="en-GB" sz="1100" b="0" i="1" u="none" strike="noStrike" kern="1200" cap="none" spc="0" normalizeH="0" baseline="0" noProof="0" dirty="0" err="1">
                <a:ln>
                  <a:noFill/>
                </a:ln>
                <a:solidFill>
                  <a:srgbClr val="000000"/>
                </a:solidFill>
                <a:effectLst/>
                <a:uLnTx/>
                <a:uFillTx/>
                <a:latin typeface="Poppins Light"/>
                <a:ea typeface="+mn-ea"/>
                <a:cs typeface="+mn-cs"/>
              </a:rPr>
              <a:t>Oxf</a:t>
            </a:r>
            <a:r>
              <a:rPr kumimoji="0" lang="en-GB" sz="1100" b="0" i="1" u="none" strike="noStrike" kern="1200" cap="none" spc="0" normalizeH="0" baseline="0" noProof="0" dirty="0">
                <a:ln>
                  <a:noFill/>
                </a:ln>
                <a:solidFill>
                  <a:srgbClr val="000000"/>
                </a:solidFill>
                <a:effectLst/>
                <a:uLnTx/>
                <a:uFillTx/>
                <a:latin typeface="Poppins Light"/>
                <a:ea typeface="+mn-ea"/>
                <a:cs typeface="+mn-cs"/>
              </a:rPr>
              <a:t>)</a:t>
            </a:r>
            <a:r>
              <a:rPr kumimoji="0" lang="en-GB" sz="1100" b="0" i="0" u="none" strike="noStrike" kern="1200" cap="none" spc="0" normalizeH="0" baseline="0" noProof="0" dirty="0">
                <a:ln>
                  <a:noFill/>
                </a:ln>
                <a:solidFill>
                  <a:srgbClr val="000000"/>
                </a:solidFill>
                <a:effectLst/>
                <a:uLnTx/>
                <a:uFillTx/>
                <a:latin typeface="Poppins Light"/>
                <a:ea typeface="+mn-ea"/>
                <a:cs typeface="+mn-cs"/>
              </a:rPr>
              <a:t> 2018;89:527–9</a:t>
            </a:r>
            <a:r>
              <a:rPr kumimoji="0" lang="en-GB" sz="1100" b="0" i="0" u="none" strike="noStrike" kern="1200" cap="none" spc="0" normalizeH="0" baseline="0" noProof="0" dirty="0">
                <a:ln>
                  <a:noFill/>
                </a:ln>
                <a:solidFill>
                  <a:srgbClr val="58595B"/>
                </a:solidFill>
                <a:effectLst/>
                <a:uLnTx/>
                <a:uFillTx/>
                <a:latin typeface="Poppins Light"/>
                <a:ea typeface="+mn-ea"/>
                <a:cs typeface="+mn-cs"/>
              </a:rPr>
              <a:t>.</a:t>
            </a:r>
          </a:p>
        </p:txBody>
      </p:sp>
      <p:pic>
        <p:nvPicPr>
          <p:cNvPr id="40" name="Picture 39">
            <a:extLst>
              <a:ext uri="{FF2B5EF4-FFF2-40B4-BE49-F238E27FC236}">
                <a16:creationId xmlns:a16="http://schemas.microsoft.com/office/drawing/2014/main" id="{31D0D702-0D0C-466C-B9BE-4B07FFFD5337}"/>
              </a:ext>
            </a:extLst>
          </p:cNvPr>
          <p:cNvPicPr>
            <a:picLocks noChangeAspect="1"/>
          </p:cNvPicPr>
          <p:nvPr/>
        </p:nvPicPr>
        <p:blipFill>
          <a:blip r:embed="rId2"/>
          <a:stretch>
            <a:fillRect/>
          </a:stretch>
        </p:blipFill>
        <p:spPr>
          <a:xfrm>
            <a:off x="4340273" y="1927114"/>
            <a:ext cx="2415650" cy="1798888"/>
          </a:xfrm>
          <a:prstGeom prst="rect">
            <a:avLst/>
          </a:prstGeom>
        </p:spPr>
      </p:pic>
      <p:sp>
        <p:nvSpPr>
          <p:cNvPr id="36" name="TextBox 35">
            <a:extLst>
              <a:ext uri="{FF2B5EF4-FFF2-40B4-BE49-F238E27FC236}">
                <a16:creationId xmlns:a16="http://schemas.microsoft.com/office/drawing/2014/main" id="{42402999-E850-4739-8E8A-2CC2FB9899D9}"/>
              </a:ext>
            </a:extLst>
          </p:cNvPr>
          <p:cNvSpPr txBox="1"/>
          <p:nvPr/>
        </p:nvSpPr>
        <p:spPr>
          <a:xfrm>
            <a:off x="1342827" y="2267272"/>
            <a:ext cx="30258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Times"/>
                <a:ea typeface="+mn-ea"/>
                <a:cs typeface="Arial" charset="0"/>
              </a:rPr>
              <a:t>Post-Orchidectomy</a:t>
            </a:r>
          </a:p>
        </p:txBody>
      </p:sp>
      <p:cxnSp>
        <p:nvCxnSpPr>
          <p:cNvPr id="39" name="Straight Arrow Connector 38">
            <a:extLst>
              <a:ext uri="{FF2B5EF4-FFF2-40B4-BE49-F238E27FC236}">
                <a16:creationId xmlns:a16="http://schemas.microsoft.com/office/drawing/2014/main" id="{F9367931-C7B0-4C70-8548-D521C32992C6}"/>
              </a:ext>
            </a:extLst>
          </p:cNvPr>
          <p:cNvCxnSpPr>
            <a:cxnSpLocks/>
          </p:cNvCxnSpPr>
          <p:nvPr/>
        </p:nvCxnSpPr>
        <p:spPr bwMode="auto">
          <a:xfrm flipH="1" flipV="1">
            <a:off x="3944405" y="2530869"/>
            <a:ext cx="33184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392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88FC25-EA5F-476D-98D0-5ACDBD1CF6B2}"/>
              </a:ext>
            </a:extLst>
          </p:cNvPr>
          <p:cNvSpPr>
            <a:spLocks noGrp="1" noChangeArrowheads="1"/>
          </p:cNvSpPr>
          <p:nvPr>
            <p:ph type="title"/>
          </p:nvPr>
        </p:nvSpPr>
        <p:spPr>
          <a:xfrm>
            <a:off x="1143977" y="98536"/>
            <a:ext cx="9256776" cy="922410"/>
          </a:xfrm>
        </p:spPr>
        <p:txBody>
          <a:bodyPr>
            <a:normAutofit/>
          </a:bodyPr>
          <a:lstStyle/>
          <a:p>
            <a:pPr algn="ctr"/>
            <a:r>
              <a:rPr lang="en-US" altLang="en-US" sz="4000" dirty="0">
                <a:solidFill>
                  <a:schemeClr val="accent5"/>
                </a:solidFill>
              </a:rPr>
              <a:t>What is required to diagnose TD?</a:t>
            </a:r>
          </a:p>
        </p:txBody>
      </p:sp>
      <p:sp>
        <p:nvSpPr>
          <p:cNvPr id="6" name="Rectangle 3">
            <a:extLst>
              <a:ext uri="{FF2B5EF4-FFF2-40B4-BE49-F238E27FC236}">
                <a16:creationId xmlns:a16="http://schemas.microsoft.com/office/drawing/2014/main" id="{627CF390-F412-4829-A130-C2441E466F3B}"/>
              </a:ext>
            </a:extLst>
          </p:cNvPr>
          <p:cNvSpPr txBox="1">
            <a:spLocks noChangeArrowheads="1"/>
          </p:cNvSpPr>
          <p:nvPr/>
        </p:nvSpPr>
        <p:spPr>
          <a:xfrm>
            <a:off x="734399" y="1703992"/>
            <a:ext cx="7092271" cy="34473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ct val="20000"/>
              </a:spcBef>
              <a:spcAft>
                <a:spcPts val="0"/>
              </a:spcAft>
              <a:buClr>
                <a:srgbClr val="58595B"/>
              </a:buClr>
              <a:buSzTx/>
              <a:buFont typeface="Arial"/>
              <a:buNone/>
              <a:tabLst/>
              <a:defRPr/>
            </a:pPr>
            <a:r>
              <a:rPr kumimoji="0" lang="en-GB" altLang="en-US" sz="2400" b="1" i="0" u="none" strike="noStrike" kern="1200" cap="none" spc="0" normalizeH="0" baseline="0" noProof="0" dirty="0">
                <a:ln>
                  <a:noFill/>
                </a:ln>
                <a:solidFill>
                  <a:srgbClr val="006EAB"/>
                </a:solidFill>
                <a:effectLst/>
                <a:uLnTx/>
                <a:uFillTx/>
                <a:latin typeface="Poppins Light"/>
                <a:ea typeface="+mn-ea"/>
                <a:cs typeface="+mn-cs"/>
              </a:rPr>
              <a:t>The 2018 Endocrine Society guidelines recommend diagnosing hypogonadism in men with </a:t>
            </a:r>
            <a:r>
              <a:rPr kumimoji="0" lang="en-GB" altLang="en-US" sz="2400" b="1" i="0" u="none" strike="noStrike" kern="1200" cap="none" spc="0" normalizeH="0" baseline="0" noProof="0" dirty="0">
                <a:ln>
                  <a:noFill/>
                </a:ln>
                <a:solidFill>
                  <a:srgbClr val="FF0000"/>
                </a:solidFill>
                <a:effectLst/>
                <a:uLnTx/>
                <a:uFillTx/>
                <a:latin typeface="Poppins Light"/>
                <a:ea typeface="+mn-ea"/>
                <a:cs typeface="+mn-cs"/>
              </a:rPr>
              <a:t>symptoms and signs </a:t>
            </a:r>
            <a:r>
              <a:rPr kumimoji="0" lang="en-GB" altLang="en-US" sz="2400" b="1" i="0" u="none" strike="noStrike" kern="1200" cap="none" spc="0" normalizeH="0" baseline="0" noProof="0" dirty="0">
                <a:ln>
                  <a:noFill/>
                </a:ln>
                <a:solidFill>
                  <a:srgbClr val="006EAB"/>
                </a:solidFill>
                <a:effectLst/>
                <a:uLnTx/>
                <a:uFillTx/>
                <a:latin typeface="Poppins Light"/>
                <a:ea typeface="+mn-ea"/>
                <a:cs typeface="+mn-cs"/>
              </a:rPr>
              <a:t>of testosterone deficiency and unequivocally and consistently </a:t>
            </a:r>
            <a:r>
              <a:rPr kumimoji="0" lang="en-GB" altLang="en-US" sz="2400" b="1" i="0" u="none" strike="noStrike" kern="1200" cap="none" spc="0" normalizeH="0" baseline="0" noProof="0" dirty="0">
                <a:ln>
                  <a:noFill/>
                </a:ln>
                <a:solidFill>
                  <a:srgbClr val="FF0000"/>
                </a:solidFill>
                <a:effectLst/>
                <a:uLnTx/>
                <a:uFillTx/>
                <a:latin typeface="Poppins Light"/>
                <a:ea typeface="+mn-ea"/>
                <a:cs typeface="+mn-cs"/>
              </a:rPr>
              <a:t>low serum total testosterone </a:t>
            </a:r>
            <a:r>
              <a:rPr kumimoji="0" lang="en-GB" altLang="en-US" sz="2400" b="1" i="0" u="none" strike="noStrike" kern="1200" cap="none" spc="0" normalizeH="0" baseline="0" noProof="0" dirty="0">
                <a:ln>
                  <a:noFill/>
                </a:ln>
                <a:solidFill>
                  <a:srgbClr val="006EAB"/>
                </a:solidFill>
                <a:effectLst/>
                <a:uLnTx/>
                <a:uFillTx/>
                <a:latin typeface="Poppins Light"/>
                <a:ea typeface="+mn-ea"/>
                <a:cs typeface="+mn-cs"/>
              </a:rPr>
              <a:t>and/or free testosterone concentrations (when indicated).</a:t>
            </a:r>
            <a:endParaRPr kumimoji="0" lang="en-NZ" altLang="en-US" sz="2400" b="1" i="0" u="none" strike="noStrike" kern="1200" cap="none" spc="0" normalizeH="0" baseline="0" noProof="0" dirty="0">
              <a:ln>
                <a:noFill/>
              </a:ln>
              <a:solidFill>
                <a:srgbClr val="006EAB"/>
              </a:solidFill>
              <a:effectLst/>
              <a:uLnTx/>
              <a:uFillTx/>
              <a:latin typeface="Poppins Light"/>
              <a:ea typeface="+mn-ea"/>
              <a:cs typeface="+mn-cs"/>
            </a:endParaRPr>
          </a:p>
        </p:txBody>
      </p:sp>
      <p:pic>
        <p:nvPicPr>
          <p:cNvPr id="7" name="Picture 4">
            <a:extLst>
              <a:ext uri="{FF2B5EF4-FFF2-40B4-BE49-F238E27FC236}">
                <a16:creationId xmlns:a16="http://schemas.microsoft.com/office/drawing/2014/main" id="{87988B9F-37E9-4959-99F9-64B25F8E2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7994" y="1283349"/>
            <a:ext cx="2862238" cy="429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65137C7-1DC8-4F4A-8AB7-0BCD179866C3}"/>
              </a:ext>
            </a:extLst>
          </p:cNvPr>
          <p:cNvSpPr txBox="1"/>
          <p:nvPr/>
        </p:nvSpPr>
        <p:spPr>
          <a:xfrm>
            <a:off x="1563625" y="5996087"/>
            <a:ext cx="8260189" cy="2616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altLang="en-US" sz="1100" b="0" i="0" u="none" strike="noStrike" kern="1200" cap="none" spc="0" normalizeH="0" baseline="0" noProof="0" dirty="0">
                <a:ln>
                  <a:noFill/>
                </a:ln>
                <a:solidFill>
                  <a:srgbClr val="000000"/>
                </a:solidFill>
                <a:effectLst/>
                <a:uLnTx/>
                <a:uFillTx/>
                <a:latin typeface="Poppins Light"/>
                <a:ea typeface="+mn-ea"/>
                <a:cs typeface="+mn-cs"/>
              </a:rPr>
              <a:t>1. </a:t>
            </a:r>
            <a:r>
              <a:rPr kumimoji="0" lang="en-GB" altLang="en-US" sz="1100" b="0" i="0" u="none" strike="noStrike" kern="1200" cap="none" spc="0" normalizeH="0" baseline="0" noProof="0" dirty="0" err="1">
                <a:ln>
                  <a:noFill/>
                </a:ln>
                <a:solidFill>
                  <a:srgbClr val="000000"/>
                </a:solidFill>
                <a:effectLst/>
                <a:uLnTx/>
                <a:uFillTx/>
                <a:latin typeface="Poppins Light"/>
                <a:ea typeface="+mn-ea"/>
                <a:cs typeface="+mn-cs"/>
              </a:rPr>
              <a:t>Bhasin</a:t>
            </a: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 S, et al. </a:t>
            </a:r>
            <a:r>
              <a:rPr kumimoji="0" lang="en-GB" altLang="en-US" sz="1100" b="0" i="1" u="none" strike="noStrike" kern="1200" cap="none" spc="0" normalizeH="0" baseline="0" noProof="0" dirty="0">
                <a:ln>
                  <a:noFill/>
                </a:ln>
                <a:solidFill>
                  <a:srgbClr val="000000"/>
                </a:solidFill>
                <a:effectLst/>
                <a:uLnTx/>
                <a:uFillTx/>
                <a:latin typeface="Poppins Light"/>
                <a:ea typeface="+mn-ea"/>
                <a:cs typeface="+mn-cs"/>
              </a:rPr>
              <a:t>J </a:t>
            </a:r>
            <a:r>
              <a:rPr kumimoji="0" lang="en-GB" altLang="en-US" sz="1100" b="0" i="1" u="none" strike="noStrike" kern="1200" cap="none" spc="0" normalizeH="0" baseline="0" noProof="0" dirty="0" err="1">
                <a:ln>
                  <a:noFill/>
                </a:ln>
                <a:solidFill>
                  <a:srgbClr val="000000"/>
                </a:solidFill>
                <a:effectLst/>
                <a:uLnTx/>
                <a:uFillTx/>
                <a:latin typeface="Poppins Light"/>
                <a:ea typeface="+mn-ea"/>
                <a:cs typeface="+mn-cs"/>
              </a:rPr>
              <a:t>Clin</a:t>
            </a:r>
            <a:r>
              <a:rPr kumimoji="0" lang="en-GB" altLang="en-US" sz="11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100" b="0" i="1" u="none" strike="noStrike" kern="1200" cap="none" spc="0" normalizeH="0" baseline="0" noProof="0" dirty="0" err="1">
                <a:ln>
                  <a:noFill/>
                </a:ln>
                <a:solidFill>
                  <a:srgbClr val="000000"/>
                </a:solidFill>
                <a:effectLst/>
                <a:uLnTx/>
                <a:uFillTx/>
                <a:latin typeface="Poppins Light"/>
                <a:ea typeface="+mn-ea"/>
                <a:cs typeface="+mn-cs"/>
              </a:rPr>
              <a:t>Endocrinol</a:t>
            </a:r>
            <a:r>
              <a:rPr kumimoji="0" lang="en-GB" altLang="en-US" sz="11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100" b="0" i="1" u="none" strike="noStrike" kern="1200" cap="none" spc="0" normalizeH="0" baseline="0" noProof="0" dirty="0" err="1">
                <a:ln>
                  <a:noFill/>
                </a:ln>
                <a:solidFill>
                  <a:srgbClr val="000000"/>
                </a:solidFill>
                <a:effectLst/>
                <a:uLnTx/>
                <a:uFillTx/>
                <a:latin typeface="Poppins Light"/>
                <a:ea typeface="+mn-ea"/>
                <a:cs typeface="+mn-cs"/>
              </a:rPr>
              <a:t>Metab</a:t>
            </a:r>
            <a:r>
              <a:rPr kumimoji="0" lang="en-GB" altLang="en-US" sz="1100" b="0" i="1" u="none" strike="noStrike" kern="1200" cap="none" spc="0" normalizeH="0" baseline="0" noProof="0" dirty="0">
                <a:ln>
                  <a:noFill/>
                </a:ln>
                <a:solidFill>
                  <a:srgbClr val="000000"/>
                </a:solidFill>
                <a:effectLst/>
                <a:uLnTx/>
                <a:uFillTx/>
                <a:latin typeface="Poppins Light"/>
                <a:ea typeface="+mn-ea"/>
                <a:cs typeface="+mn-cs"/>
              </a:rPr>
              <a:t> </a:t>
            </a: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2018; 103: 1715–1744.</a:t>
            </a:r>
          </a:p>
        </p:txBody>
      </p:sp>
    </p:spTree>
    <p:extLst>
      <p:ext uri="{BB962C8B-B14F-4D97-AF65-F5344CB8AC3E}">
        <p14:creationId xmlns:p14="http://schemas.microsoft.com/office/powerpoint/2010/main" val="1059569961"/>
      </p:ext>
    </p:extLst>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08F5C-2B25-448E-99E5-183E2DF7D0AA}"/>
</file>

<file path=customXml/itemProps2.xml><?xml version="1.0" encoding="utf-8"?>
<ds:datastoreItem xmlns:ds="http://schemas.openxmlformats.org/officeDocument/2006/customXml" ds:itemID="{620FDB47-FE8C-4931-9A43-AA06060B7420}"/>
</file>

<file path=customXml/itemProps3.xml><?xml version="1.0" encoding="utf-8"?>
<ds:datastoreItem xmlns:ds="http://schemas.openxmlformats.org/officeDocument/2006/customXml" ds:itemID="{42A0E011-0331-4503-8559-93C3C8BB345B}"/>
</file>

<file path=docProps/app.xml><?xml version="1.0" encoding="utf-8"?>
<Properties xmlns="http://schemas.openxmlformats.org/officeDocument/2006/extended-properties" xmlns:vt="http://schemas.openxmlformats.org/officeDocument/2006/docPropsVTypes">
  <TotalTime>189</TotalTime>
  <Words>3438</Words>
  <Application>Microsoft Office PowerPoint</Application>
  <PresentationFormat>Widescreen</PresentationFormat>
  <Paragraphs>391</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Poppins Light</vt:lpstr>
      <vt:lpstr>Poppins Medium</vt:lpstr>
      <vt:lpstr>Times</vt:lpstr>
      <vt:lpstr>Times New Roman</vt:lpstr>
      <vt:lpstr>Verdana</vt:lpstr>
      <vt:lpstr>Wingdings</vt:lpstr>
      <vt:lpstr>1_Office Theme</vt:lpstr>
      <vt:lpstr>Diagnosis of  Testosterone Deficiency (TD)</vt:lpstr>
      <vt:lpstr>What is Testosterone Deficiency (TD)?</vt:lpstr>
      <vt:lpstr>Challenges of diagnosing TD</vt:lpstr>
      <vt:lpstr>Symptoms of Testosterone Deficiency 1-5</vt:lpstr>
      <vt:lpstr>Clinical Features in Relation to Testosterone Levels</vt:lpstr>
      <vt:lpstr>Treatment seeking for TD can often be delayed</vt:lpstr>
      <vt:lpstr>Variable &amp; non-specific signs and symptoms of testosterone deficiency (TD)</vt:lpstr>
      <vt:lpstr>Triggers for considering TD</vt:lpstr>
      <vt:lpstr>What is required to diagnose TD?</vt:lpstr>
      <vt:lpstr>Establishing presence of signs &amp; symptoms of TD - ADAM Questionnaire1</vt:lpstr>
      <vt:lpstr>Establishing presence of signs &amp; symptoms of TD - AMS Score1</vt:lpstr>
      <vt:lpstr>Physical Examination </vt:lpstr>
      <vt:lpstr>Measurements of Testosterone </vt:lpstr>
      <vt:lpstr>PowerPoint Presentation</vt:lpstr>
      <vt:lpstr>BSSM Evidence-Based Action Levels</vt:lpstr>
      <vt:lpstr>Testosterone fractions in the blood</vt:lpstr>
      <vt:lpstr>Conditions Associated with an Alteration in SHBG</vt:lpstr>
      <vt:lpstr>PowerPoint Presentation</vt:lpstr>
      <vt:lpstr>Benefits of early diagnosis</vt:lpstr>
      <vt:lpstr>PowerPoint Presentation</vt:lpstr>
      <vt:lpstr>PowerPoint Presentation</vt:lpstr>
      <vt:lpstr>Testosterone Therapy: Prior to Initiation</vt:lpstr>
      <vt:lpstr>PowerPoint Presentation</vt:lpstr>
      <vt:lpstr>Diagnosis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Testosterone Deficiency (TD)</dc:title>
  <dc:creator>richard jones</dc:creator>
  <cp:lastModifiedBy>richard jones</cp:lastModifiedBy>
  <cp:revision>18</cp:revision>
  <dcterms:created xsi:type="dcterms:W3CDTF">2021-03-14T15:35:53Z</dcterms:created>
  <dcterms:modified xsi:type="dcterms:W3CDTF">2021-03-15T11:07:11Z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