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893" r:id="rId2"/>
    <p:sldId id="1311" r:id="rId3"/>
    <p:sldId id="1495" r:id="rId4"/>
    <p:sldId id="1493" r:id="rId5"/>
    <p:sldId id="1498" r:id="rId6"/>
    <p:sldId id="1494" r:id="rId7"/>
    <p:sldId id="1499" r:id="rId8"/>
    <p:sldId id="1501" r:id="rId9"/>
    <p:sldId id="1500" r:id="rId10"/>
    <p:sldId id="1502" r:id="rId11"/>
    <p:sldId id="1503" r:id="rId12"/>
    <p:sldId id="1504" r:id="rId13"/>
    <p:sldId id="1505" r:id="rId14"/>
    <p:sldId id="625" r:id="rId15"/>
    <p:sldId id="1509" r:id="rId16"/>
    <p:sldId id="1321" r:id="rId17"/>
    <p:sldId id="1507" r:id="rId18"/>
    <p:sldId id="1508" r:id="rId19"/>
    <p:sldId id="545" r:id="rId20"/>
    <p:sldId id="1510" r:id="rId21"/>
    <p:sldId id="463" r:id="rId22"/>
    <p:sldId id="1511" r:id="rId23"/>
    <p:sldId id="546" r:id="rId24"/>
    <p:sldId id="1513" r:id="rId25"/>
    <p:sldId id="1512" r:id="rId26"/>
    <p:sldId id="1549" r:id="rId27"/>
    <p:sldId id="1506" r:id="rId28"/>
    <p:sldId id="1551" r:id="rId29"/>
    <p:sldId id="1548" r:id="rId30"/>
    <p:sldId id="1550" r:id="rId31"/>
    <p:sldId id="276" r:id="rId32"/>
    <p:sldId id="277" r:id="rId33"/>
    <p:sldId id="1559" r:id="rId34"/>
    <p:sldId id="1560" r:id="rId35"/>
    <p:sldId id="275" r:id="rId36"/>
    <p:sldId id="1556" r:id="rId37"/>
    <p:sldId id="1552" r:id="rId38"/>
    <p:sldId id="1555" r:id="rId39"/>
    <p:sldId id="1553" r:id="rId40"/>
    <p:sldId id="1514" r:id="rId41"/>
    <p:sldId id="1554" r:id="rId42"/>
    <p:sldId id="1557" r:id="rId43"/>
    <p:sldId id="1558" r:id="rId44"/>
    <p:sldId id="1516" r:id="rId45"/>
    <p:sldId id="1542" r:id="rId46"/>
    <p:sldId id="609" r:id="rId47"/>
    <p:sldId id="612" r:id="rId48"/>
    <p:sldId id="610" r:id="rId49"/>
    <p:sldId id="611" r:id="rId50"/>
    <p:sldId id="1520" r:id="rId51"/>
    <p:sldId id="1543" r:id="rId52"/>
    <p:sldId id="595" r:id="rId53"/>
    <p:sldId id="596" r:id="rId54"/>
    <p:sldId id="608" r:id="rId55"/>
    <p:sldId id="1529" r:id="rId56"/>
    <p:sldId id="1528" r:id="rId57"/>
    <p:sldId id="1517" r:id="rId58"/>
    <p:sldId id="1521" r:id="rId59"/>
    <p:sldId id="1522" r:id="rId60"/>
    <p:sldId id="1524" r:id="rId61"/>
    <p:sldId id="1523" r:id="rId62"/>
    <p:sldId id="1525" r:id="rId63"/>
    <p:sldId id="1464" r:id="rId64"/>
    <p:sldId id="1526" r:id="rId65"/>
    <p:sldId id="1492" r:id="rId66"/>
    <p:sldId id="1518" r:id="rId67"/>
    <p:sldId id="1527" r:id="rId68"/>
    <p:sldId id="563" r:id="rId69"/>
    <p:sldId id="1313" r:id="rId70"/>
    <p:sldId id="1530" r:id="rId71"/>
    <p:sldId id="1496" r:id="rId72"/>
    <p:sldId id="1537" r:id="rId73"/>
    <p:sldId id="1538" r:id="rId74"/>
    <p:sldId id="1536" r:id="rId75"/>
    <p:sldId id="1535" r:id="rId76"/>
    <p:sldId id="1541" r:id="rId77"/>
    <p:sldId id="623" r:id="rId78"/>
    <p:sldId id="1519" r:id="rId79"/>
    <p:sldId id="1533" r:id="rId80"/>
    <p:sldId id="1532" r:id="rId81"/>
    <p:sldId id="1531" r:id="rId82"/>
    <p:sldId id="1534" r:id="rId83"/>
    <p:sldId id="269" r:id="rId84"/>
    <p:sldId id="270" r:id="rId85"/>
    <p:sldId id="272" r:id="rId86"/>
    <p:sldId id="273" r:id="rId87"/>
    <p:sldId id="283" r:id="rId88"/>
    <p:sldId id="284" r:id="rId89"/>
    <p:sldId id="285" r:id="rId90"/>
    <p:sldId id="286" r:id="rId91"/>
    <p:sldId id="287" r:id="rId92"/>
    <p:sldId id="970" r:id="rId93"/>
    <p:sldId id="274"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jones" initials="rj" lastIdx="1" clrIdx="0">
    <p:extLst>
      <p:ext uri="{19B8F6BF-5375-455C-9EA6-DF929625EA0E}">
        <p15:presenceInfo xmlns:p15="http://schemas.microsoft.com/office/powerpoint/2012/main" userId="e4c15e7f9f26b4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sorterViewPr>
    <p:cViewPr varScale="1">
      <p:scale>
        <a:sx n="100" d="100"/>
        <a:sy n="100" d="100"/>
      </p:scale>
      <p:origin x="0" y="-41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88E72-790F-428B-91BA-A60DE10C65CE}" type="datetimeFigureOut">
              <a:rPr lang="en-GB" smtClean="0"/>
              <a:t>17/04/2021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EEB666-305D-4656-8F43-4ACFCB2C2E66}" type="slidenum">
              <a:rPr lang="en-GB" smtClean="0"/>
              <a:t>‹#›</a:t>
            </a:fld>
            <a:endParaRPr lang="en-GB" dirty="0"/>
          </a:p>
        </p:txBody>
      </p:sp>
    </p:spTree>
    <p:extLst>
      <p:ext uri="{BB962C8B-B14F-4D97-AF65-F5344CB8AC3E}">
        <p14:creationId xmlns:p14="http://schemas.microsoft.com/office/powerpoint/2010/main" val="91351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441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25B88B2-AD27-45CD-917E-9163B72D0321}"/>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3CE8BA5-9A4D-4D54-88E6-2BA2FE6710E2}" type="slidenum">
              <a:rPr lang="en-GB" altLang="en-US" sz="1200" b="0">
                <a:solidFill>
                  <a:srgbClr val="0F2B1E"/>
                </a:solidFill>
              </a:rPr>
              <a:pPr/>
              <a:t>47</a:t>
            </a:fld>
            <a:endParaRPr lang="en-GB" altLang="en-US" sz="1200" b="0" dirty="0">
              <a:solidFill>
                <a:srgbClr val="0F2B1E"/>
              </a:solidFill>
            </a:endParaRPr>
          </a:p>
        </p:txBody>
      </p:sp>
      <p:sp>
        <p:nvSpPr>
          <p:cNvPr id="26627" name="Rectangle 2">
            <a:extLst>
              <a:ext uri="{FF2B5EF4-FFF2-40B4-BE49-F238E27FC236}">
                <a16:creationId xmlns:a16="http://schemas.microsoft.com/office/drawing/2014/main" id="{7F11CB7B-7EA4-4210-AAE1-9742B11657FD}"/>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4196E417-F1F9-453E-90E4-93BEFAF20FA8}"/>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ScheringSansRegular" pitchFamily="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03F14CE3-9AD5-43CF-9AB7-35117816E3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3884B3A0-EAEF-4316-A8A0-B95378B1517F}" type="slidenum">
              <a:rPr lang="en-GB" altLang="en-US" sz="1200" b="0">
                <a:solidFill>
                  <a:srgbClr val="0F2B1E"/>
                </a:solidFill>
              </a:rPr>
              <a:pPr/>
              <a:t>48</a:t>
            </a:fld>
            <a:endParaRPr lang="en-GB" altLang="en-US" sz="1200" b="0" dirty="0">
              <a:solidFill>
                <a:srgbClr val="0F2B1E"/>
              </a:solidFill>
            </a:endParaRPr>
          </a:p>
        </p:txBody>
      </p:sp>
      <p:sp>
        <p:nvSpPr>
          <p:cNvPr id="28675" name="Rectangle 2">
            <a:extLst>
              <a:ext uri="{FF2B5EF4-FFF2-40B4-BE49-F238E27FC236}">
                <a16:creationId xmlns:a16="http://schemas.microsoft.com/office/drawing/2014/main" id="{975CF566-B5E2-44E1-AF60-BC7D027AA983}"/>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12CB57B0-D1CF-4F82-910E-4CE9B80F820E}"/>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ScheringSansRegular" pitchFamily="2" charset="0"/>
              </a:rPr>
              <a:t>This graph is adapted from data from two different studies. The filled orange circles represent data from an initial study of 14 hypogonadal men who were given a single injection of Nebido and testosterone levels measured for 8 weeks.</a:t>
            </a:r>
            <a:r>
              <a:rPr lang="en-GB" altLang="en-US" baseline="30000" dirty="0">
                <a:latin typeface="ScheringSansRegular" pitchFamily="2" charset="0"/>
              </a:rPr>
              <a:t>1</a:t>
            </a:r>
            <a:r>
              <a:rPr lang="en-GB" altLang="en-US" dirty="0">
                <a:latin typeface="ScheringSansRegular" pitchFamily="2" charset="0"/>
              </a:rPr>
              <a:t> The white circles represent data from a long-term study of 7 men who were receiving long-term treatment with Nebido. The graph represents testosterone levels measured weekly following the 13</a:t>
            </a:r>
            <a:r>
              <a:rPr lang="en-GB" altLang="en-US" baseline="30000" dirty="0">
                <a:latin typeface="ScheringSansRegular" pitchFamily="2" charset="0"/>
              </a:rPr>
              <a:t>th</a:t>
            </a:r>
            <a:r>
              <a:rPr lang="en-GB" altLang="en-US" dirty="0">
                <a:latin typeface="ScheringSansRegular" pitchFamily="2" charset="0"/>
              </a:rPr>
              <a:t> injection of Nebido.</a:t>
            </a:r>
            <a:r>
              <a:rPr lang="en-GB" altLang="en-US" baseline="30000" dirty="0">
                <a:latin typeface="ScheringSansRegular" pitchFamily="2" charset="0"/>
              </a:rPr>
              <a:t>2</a:t>
            </a:r>
          </a:p>
          <a:p>
            <a:r>
              <a:rPr lang="en-GB" altLang="en-US" dirty="0">
                <a:latin typeface="ScheringSansRegular" pitchFamily="2" charset="0"/>
              </a:rPr>
              <a:t>These graphs demonstrate the importance of the loading dose for hypogonadal men, and show the Nebido maintains testosterone levels in the physiological range without accumulation of testosterone.</a:t>
            </a:r>
          </a:p>
          <a:p>
            <a:endParaRPr lang="en-GB" altLang="en-US" dirty="0">
              <a:latin typeface="ScheringSansRegular" pitchFamily="2" charset="0"/>
            </a:endParaRPr>
          </a:p>
          <a:p>
            <a:endParaRPr lang="en-GB" altLang="en-US" dirty="0">
              <a:latin typeface="ScheringSansRegular" pitchFamily="2" charset="0"/>
            </a:endParaRPr>
          </a:p>
          <a:p>
            <a:endParaRPr lang="en-GB" altLang="en-US" dirty="0">
              <a:latin typeface="ScheringSansRegular" pitchFamily="2" charset="0"/>
            </a:endParaRPr>
          </a:p>
          <a:p>
            <a:endParaRPr lang="en-GB" altLang="en-US" dirty="0">
              <a:latin typeface="ScheringSansRegular" pitchFamily="2" charset="0"/>
            </a:endParaRPr>
          </a:p>
          <a:p>
            <a:endParaRPr lang="en-GB" altLang="en-US" dirty="0">
              <a:latin typeface="ScheringSansRegular" pitchFamily="2" charset="0"/>
            </a:endParaRPr>
          </a:p>
          <a:p>
            <a:endParaRPr lang="en-GB" altLang="en-US" dirty="0">
              <a:latin typeface="ScheringSansRegular" pitchFamily="2" charset="0"/>
            </a:endParaRPr>
          </a:p>
          <a:p>
            <a:endParaRPr lang="en-GB" altLang="en-US" dirty="0">
              <a:latin typeface="ScheringSansRegular" pitchFamily="2" charset="0"/>
            </a:endParaRPr>
          </a:p>
          <a:p>
            <a:endParaRPr lang="en-GB" altLang="en-US" dirty="0">
              <a:latin typeface="ScheringSansRegular" pitchFamily="2" charset="0"/>
            </a:endParaRPr>
          </a:p>
          <a:p>
            <a:endParaRPr lang="en-GB" altLang="en-US" dirty="0">
              <a:latin typeface="Times" panose="02020603050405020304" pitchFamily="18" charset="0"/>
            </a:endParaRPr>
          </a:p>
          <a:p>
            <a:r>
              <a:rPr lang="en-GB" altLang="en-US" dirty="0">
                <a:latin typeface="ScheringSansRegular" pitchFamily="2" charset="0"/>
              </a:rPr>
              <a:t>1. Von Eckardstein &amp; Nieschlag E. </a:t>
            </a:r>
            <a:r>
              <a:rPr lang="en-GB" altLang="en-US" i="1" dirty="0">
                <a:latin typeface="ScheringSansRegular" pitchFamily="2" charset="0"/>
              </a:rPr>
              <a:t>J Androl</a:t>
            </a:r>
            <a:r>
              <a:rPr lang="en-GB" altLang="en-US" dirty="0">
                <a:latin typeface="ScheringSansRegular" pitchFamily="2" charset="0"/>
              </a:rPr>
              <a:t> 2002; 23:419-425.</a:t>
            </a:r>
            <a:br>
              <a:rPr lang="en-GB" altLang="en-US" dirty="0">
                <a:latin typeface="ScheringSansRegular" pitchFamily="2" charset="0"/>
              </a:rPr>
            </a:br>
            <a:r>
              <a:rPr lang="en-GB" altLang="en-US" dirty="0">
                <a:latin typeface="ScheringSansRegular" pitchFamily="2" charset="0"/>
              </a:rPr>
              <a:t>2. Behre HM et al. </a:t>
            </a:r>
            <a:r>
              <a:rPr lang="en-GB" altLang="en-US" i="1" dirty="0">
                <a:latin typeface="ScheringSansRegular" pitchFamily="2" charset="0"/>
              </a:rPr>
              <a:t>Eur J Endocrinol</a:t>
            </a:r>
            <a:r>
              <a:rPr lang="en-GB" altLang="en-US" dirty="0">
                <a:latin typeface="ScheringSansRegular" pitchFamily="2" charset="0"/>
              </a:rPr>
              <a:t> 1999; 140:414-419.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F196E160-B352-4637-8742-72FAC44EB4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2A6ABEBE-CD6C-4A14-B71C-378ED6FEC323}" type="slidenum">
              <a:rPr lang="en-GB" altLang="en-US" sz="1200" b="0">
                <a:solidFill>
                  <a:srgbClr val="0F2B1E"/>
                </a:solidFill>
              </a:rPr>
              <a:pPr/>
              <a:t>49</a:t>
            </a:fld>
            <a:endParaRPr lang="en-GB" altLang="en-US" sz="1200" b="0" dirty="0">
              <a:solidFill>
                <a:srgbClr val="0F2B1E"/>
              </a:solidFill>
            </a:endParaRPr>
          </a:p>
        </p:txBody>
      </p:sp>
      <p:sp>
        <p:nvSpPr>
          <p:cNvPr id="30723" name="Rectangle 2">
            <a:extLst>
              <a:ext uri="{FF2B5EF4-FFF2-40B4-BE49-F238E27FC236}">
                <a16:creationId xmlns:a16="http://schemas.microsoft.com/office/drawing/2014/main" id="{BF0011D5-8072-4382-935E-C3E383E77BAD}"/>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8358571C-0934-44A3-AC7C-1572F8CDFCFC}"/>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ScheringSansRegular" pitchFamily="2"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4312EF83-E962-440D-9B2A-E48393DD9F5E}"/>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8BBE21B4-1014-40E2-B2B6-4BEF0A9BB48A}" type="slidenum">
              <a:rPr lang="en-US" altLang="en-US" sz="1200" b="0">
                <a:solidFill>
                  <a:srgbClr val="0F2B1E"/>
                </a:solidFill>
              </a:rPr>
              <a:pPr/>
              <a:t>54</a:t>
            </a:fld>
            <a:endParaRPr lang="en-US" altLang="en-US" sz="1200" b="0" dirty="0">
              <a:solidFill>
                <a:srgbClr val="0F2B1E"/>
              </a:solidFill>
            </a:endParaRPr>
          </a:p>
        </p:txBody>
      </p:sp>
      <p:sp>
        <p:nvSpPr>
          <p:cNvPr id="18435" name="Rectangle 2">
            <a:extLst>
              <a:ext uri="{FF2B5EF4-FFF2-40B4-BE49-F238E27FC236}">
                <a16:creationId xmlns:a16="http://schemas.microsoft.com/office/drawing/2014/main" id="{B6C08E85-3D64-4C62-A446-D30AF3DA1F7D}"/>
              </a:ext>
            </a:extLst>
          </p:cNvPr>
          <p:cNvSpPr>
            <a:spLocks noGrp="1" noRot="1" noChangeAspect="1" noChangeArrowheads="1" noTextEdit="1"/>
          </p:cNvSpPr>
          <p:nvPr>
            <p:ph type="sldImg"/>
          </p:nvPr>
        </p:nvSpPr>
        <p:spPr>
          <a:ln/>
        </p:spPr>
      </p:sp>
      <p:sp>
        <p:nvSpPr>
          <p:cNvPr id="18436" name="Rectangle 4">
            <a:extLst>
              <a:ext uri="{FF2B5EF4-FFF2-40B4-BE49-F238E27FC236}">
                <a16:creationId xmlns:a16="http://schemas.microsoft.com/office/drawing/2014/main" id="{A01F7EF1-B78C-4A3A-A62F-A5AFDD5E062B}"/>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BE" altLang="en-US" dirty="0">
              <a:latin typeface="Times"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4312EF83-E962-440D-9B2A-E48393DD9F5E}"/>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BBE21B4-1014-40E2-B2B6-4BEF0A9BB48A}" type="slidenum">
              <a:rPr kumimoji="0" lang="en-US" altLang="en-US" sz="1200" b="0" i="0" u="none" strike="noStrike" kern="1200" cap="none" spc="0" normalizeH="0" baseline="0" noProof="0">
                <a:ln>
                  <a:noFill/>
                </a:ln>
                <a:solidFill>
                  <a:srgbClr val="0F2B1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dirty="0">
              <a:ln>
                <a:noFill/>
              </a:ln>
              <a:solidFill>
                <a:srgbClr val="0F2B1E"/>
              </a:solidFill>
              <a:effectLst/>
              <a:uLnTx/>
              <a:uFillTx/>
              <a:latin typeface="Arial" panose="020B0604020202020204" pitchFamily="34" charset="0"/>
              <a:ea typeface="+mn-ea"/>
              <a:cs typeface="+mn-cs"/>
            </a:endParaRPr>
          </a:p>
        </p:txBody>
      </p:sp>
      <p:sp>
        <p:nvSpPr>
          <p:cNvPr id="18435" name="Rectangle 2">
            <a:extLst>
              <a:ext uri="{FF2B5EF4-FFF2-40B4-BE49-F238E27FC236}">
                <a16:creationId xmlns:a16="http://schemas.microsoft.com/office/drawing/2014/main" id="{B6C08E85-3D64-4C62-A446-D30AF3DA1F7D}"/>
              </a:ext>
            </a:extLst>
          </p:cNvPr>
          <p:cNvSpPr>
            <a:spLocks noGrp="1" noRot="1" noChangeAspect="1" noChangeArrowheads="1" noTextEdit="1"/>
          </p:cNvSpPr>
          <p:nvPr>
            <p:ph type="sldImg"/>
          </p:nvPr>
        </p:nvSpPr>
        <p:spPr>
          <a:ln/>
        </p:spPr>
      </p:sp>
      <p:sp>
        <p:nvSpPr>
          <p:cNvPr id="18436" name="Rectangle 4">
            <a:extLst>
              <a:ext uri="{FF2B5EF4-FFF2-40B4-BE49-F238E27FC236}">
                <a16:creationId xmlns:a16="http://schemas.microsoft.com/office/drawing/2014/main" id="{A01F7EF1-B78C-4A3A-A62F-A5AFDD5E062B}"/>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BE" altLang="en-US" dirty="0">
              <a:latin typeface="Times" panose="02020603050405020304" pitchFamily="18" charset="0"/>
            </a:endParaRPr>
          </a:p>
        </p:txBody>
      </p:sp>
    </p:spTree>
    <p:extLst>
      <p:ext uri="{BB962C8B-B14F-4D97-AF65-F5344CB8AC3E}">
        <p14:creationId xmlns:p14="http://schemas.microsoft.com/office/powerpoint/2010/main" val="1535340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F9054F7-6A5F-486E-84BA-FA5C921A471A}"/>
              </a:ext>
            </a:extLst>
          </p:cNvPr>
          <p:cNvSpPr>
            <a:spLocks noGrp="1" noChangeArrowheads="1"/>
          </p:cNvSpPr>
          <p:nvPr>
            <p:ph type="sldNum" sz="quarter" idx="5"/>
          </p:nvPr>
        </p:nvSpPr>
        <p:spPr>
          <a:noFill/>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defRPr>
            </a:lvl9pPr>
          </a:lstStyle>
          <a:p>
            <a:fld id="{7DC6E8F9-052E-44A9-99E2-2CFC4B829B12}" type="slidenum">
              <a:rPr lang="en-US" altLang="en-US" sz="1200" b="0">
                <a:solidFill>
                  <a:srgbClr val="0F2B1E"/>
                </a:solidFill>
              </a:rPr>
              <a:pPr/>
              <a:t>68</a:t>
            </a:fld>
            <a:endParaRPr lang="en-US" altLang="en-US" sz="1200" b="0" dirty="0">
              <a:solidFill>
                <a:srgbClr val="0F2B1E"/>
              </a:solidFill>
            </a:endParaRPr>
          </a:p>
        </p:txBody>
      </p:sp>
      <p:sp>
        <p:nvSpPr>
          <p:cNvPr id="39939" name="Rectangle 2">
            <a:extLst>
              <a:ext uri="{FF2B5EF4-FFF2-40B4-BE49-F238E27FC236}">
                <a16:creationId xmlns:a16="http://schemas.microsoft.com/office/drawing/2014/main" id="{39C5123A-8733-4EC8-8F03-C8BA9B6B9BAC}"/>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8FD8186D-E756-4EC6-9274-E668512E0B91}"/>
              </a:ext>
            </a:extLst>
          </p:cNvPr>
          <p:cNvSpPr>
            <a:spLocks noGrp="1" noChangeArrowheads="1"/>
          </p:cNvSpPr>
          <p:nvPr>
            <p:ph type="body" idx="1"/>
          </p:nvPr>
        </p:nvSpPr>
        <p:spPr>
          <a:noFill/>
        </p:spPr>
        <p:txBody>
          <a:bodyPr/>
          <a:lstStyle/>
          <a:p>
            <a:pPr eaLnBrk="1" hangingPunct="1"/>
            <a:endParaRPr lang="fr-BE" altLang="en-US" dirty="0">
              <a:latin typeface="Times"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4312EF83-E962-440D-9B2A-E48393DD9F5E}"/>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BBE21B4-1014-40E2-B2B6-4BEF0A9BB48A}" type="slidenum">
              <a:rPr kumimoji="0" lang="en-US" altLang="en-US" sz="1200" b="0" i="0" u="none" strike="noStrike" kern="1200" cap="none" spc="0" normalizeH="0" baseline="0" noProof="0">
                <a:ln>
                  <a:noFill/>
                </a:ln>
                <a:solidFill>
                  <a:srgbClr val="0F2B1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dirty="0">
              <a:ln>
                <a:noFill/>
              </a:ln>
              <a:solidFill>
                <a:srgbClr val="0F2B1E"/>
              </a:solidFill>
              <a:effectLst/>
              <a:uLnTx/>
              <a:uFillTx/>
              <a:latin typeface="Arial" panose="020B0604020202020204" pitchFamily="34" charset="0"/>
              <a:ea typeface="+mn-ea"/>
              <a:cs typeface="+mn-cs"/>
            </a:endParaRPr>
          </a:p>
        </p:txBody>
      </p:sp>
      <p:sp>
        <p:nvSpPr>
          <p:cNvPr id="18435" name="Rectangle 2">
            <a:extLst>
              <a:ext uri="{FF2B5EF4-FFF2-40B4-BE49-F238E27FC236}">
                <a16:creationId xmlns:a16="http://schemas.microsoft.com/office/drawing/2014/main" id="{B6C08E85-3D64-4C62-A446-D30AF3DA1F7D}"/>
              </a:ext>
            </a:extLst>
          </p:cNvPr>
          <p:cNvSpPr>
            <a:spLocks noGrp="1" noRot="1" noChangeAspect="1" noChangeArrowheads="1" noTextEdit="1"/>
          </p:cNvSpPr>
          <p:nvPr>
            <p:ph type="sldImg"/>
          </p:nvPr>
        </p:nvSpPr>
        <p:spPr>
          <a:ln/>
        </p:spPr>
      </p:sp>
      <p:sp>
        <p:nvSpPr>
          <p:cNvPr id="18436" name="Rectangle 4">
            <a:extLst>
              <a:ext uri="{FF2B5EF4-FFF2-40B4-BE49-F238E27FC236}">
                <a16:creationId xmlns:a16="http://schemas.microsoft.com/office/drawing/2014/main" id="{A01F7EF1-B78C-4A3A-A62F-A5AFDD5E062B}"/>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BE" altLang="en-US" dirty="0">
              <a:latin typeface="Times" panose="02020603050405020304" pitchFamily="18" charset="0"/>
            </a:endParaRPr>
          </a:p>
        </p:txBody>
      </p:sp>
    </p:spTree>
    <p:extLst>
      <p:ext uri="{BB962C8B-B14F-4D97-AF65-F5344CB8AC3E}">
        <p14:creationId xmlns:p14="http://schemas.microsoft.com/office/powerpoint/2010/main" val="146269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62B5796-05A9-47AA-99AE-B555140C4D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DE6AD104-EBAE-4AC1-B1CE-FD839F3E8751}" type="slidenum">
              <a:rPr lang="en-GB" altLang="en-US" sz="1200" b="0">
                <a:solidFill>
                  <a:srgbClr val="0F2B1E"/>
                </a:solidFill>
              </a:rPr>
              <a:pPr/>
              <a:t>77</a:t>
            </a:fld>
            <a:endParaRPr lang="en-GB" altLang="en-US" sz="1200" b="0" dirty="0">
              <a:solidFill>
                <a:srgbClr val="0F2B1E"/>
              </a:solidFill>
            </a:endParaRPr>
          </a:p>
        </p:txBody>
      </p:sp>
      <p:sp>
        <p:nvSpPr>
          <p:cNvPr id="44035" name="Rectangle 2">
            <a:extLst>
              <a:ext uri="{FF2B5EF4-FFF2-40B4-BE49-F238E27FC236}">
                <a16:creationId xmlns:a16="http://schemas.microsoft.com/office/drawing/2014/main" id="{14332AB9-4C91-441D-96C4-525CF31957B1}"/>
              </a:ext>
            </a:extLst>
          </p:cNvPr>
          <p:cNvSpPr>
            <a:spLocks noGrp="1" noRot="1" noChangeAspect="1" noChangeArrowheads="1" noTextEdit="1"/>
          </p:cNvSpPr>
          <p:nvPr>
            <p:ph type="sldImg"/>
          </p:nvPr>
        </p:nvSpPr>
        <p:spPr>
          <a:xfrm>
            <a:off x="90488" y="744538"/>
            <a:ext cx="6615112" cy="3722687"/>
          </a:xfrm>
          <a:ln/>
        </p:spPr>
      </p:sp>
      <p:sp>
        <p:nvSpPr>
          <p:cNvPr id="44036" name="Rectangle 3">
            <a:extLst>
              <a:ext uri="{FF2B5EF4-FFF2-40B4-BE49-F238E27FC236}">
                <a16:creationId xmlns:a16="http://schemas.microsoft.com/office/drawing/2014/main" id="{9AF5CE49-EBE3-45EF-ACD5-E3F41AD88A1D}"/>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ScheringSansRegular" pitchFamily="2" charset="0"/>
              </a:rPr>
              <a:t>Normal range of serum testosterone is 12-35 nmol/L. Below this level, the patient is hypogonadal, above this level, the patient has supraphysiological testosterone levels.</a:t>
            </a:r>
          </a:p>
          <a:p>
            <a:r>
              <a:rPr lang="en-GB" altLang="en-US" dirty="0">
                <a:latin typeface="ScheringSansRegular" pitchFamily="2" charset="0"/>
              </a:rPr>
              <a:t>It is important to realise that the x axes on these graphs are on different timescales depending on the duration of action of the therapy, but you can clearly see how certain therapies more closely reproduce physiological levels of testosterone.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9CB9655-8245-4A61-9D37-5DB85A6035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433ADBAE-26C2-47CD-A99A-9471CEEB12C9}" type="slidenum">
              <a:rPr lang="en-US" altLang="en-US" sz="1200" b="0">
                <a:solidFill>
                  <a:srgbClr val="0F2B1E"/>
                </a:solidFill>
              </a:rPr>
              <a:pPr/>
              <a:t>2</a:t>
            </a:fld>
            <a:endParaRPr lang="en-US" altLang="en-US" sz="1200" b="0" dirty="0">
              <a:solidFill>
                <a:srgbClr val="0F2B1E"/>
              </a:solidFill>
            </a:endParaRPr>
          </a:p>
        </p:txBody>
      </p:sp>
      <p:sp>
        <p:nvSpPr>
          <p:cNvPr id="8195" name="Rectangle 2">
            <a:extLst>
              <a:ext uri="{FF2B5EF4-FFF2-40B4-BE49-F238E27FC236}">
                <a16:creationId xmlns:a16="http://schemas.microsoft.com/office/drawing/2014/main" id="{C1BA24BB-6DB7-4D2F-ABED-2DBAC81CDB94}"/>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7CE27E48-71A8-4962-A9C2-BEFAF4765A62}"/>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latin typeface="Times" panose="02020603050405020304" pitchFamily="18" charset="0"/>
              </a:rPr>
              <a:t>These are the routes of administration and the products that are available.</a:t>
            </a:r>
          </a:p>
          <a:p>
            <a:pPr eaLnBrk="1" hangingPunct="1"/>
            <a:r>
              <a:rPr lang="en-US" altLang="en-US" dirty="0">
                <a:latin typeface="Times" panose="02020603050405020304" pitchFamily="18" charset="0"/>
              </a:rPr>
              <a:t>Three approaches are used to make testosterone therapeutically effective: </a:t>
            </a:r>
          </a:p>
          <a:p>
            <a:pPr eaLnBrk="1" hangingPunct="1">
              <a:buFontTx/>
              <a:buChar char="•"/>
            </a:pPr>
            <a:r>
              <a:rPr lang="en-US" altLang="en-US" dirty="0">
                <a:latin typeface="Times" panose="02020603050405020304" pitchFamily="18" charset="0"/>
              </a:rPr>
              <a:t> routes of administration, esterification in the 17β-position and </a:t>
            </a:r>
          </a:p>
          <a:p>
            <a:pPr eaLnBrk="1" hangingPunct="1">
              <a:buFontTx/>
              <a:buChar char="•"/>
            </a:pPr>
            <a:r>
              <a:rPr lang="en-US" altLang="en-US" dirty="0">
                <a:latin typeface="Times" panose="02020603050405020304" pitchFamily="18" charset="0"/>
              </a:rPr>
              <a:t> chemical modification of the molecule, or </a:t>
            </a:r>
          </a:p>
          <a:p>
            <a:pPr eaLnBrk="1" hangingPunct="1">
              <a:buFontTx/>
              <a:buChar char="•"/>
            </a:pPr>
            <a:r>
              <a:rPr lang="en-US" altLang="en-US" dirty="0">
                <a:latin typeface="Times" panose="02020603050405020304" pitchFamily="18" charset="0"/>
              </a:rPr>
              <a:t> a combination of approaches. </a:t>
            </a:r>
          </a:p>
          <a:p>
            <a:pPr eaLnBrk="1" hangingPunct="1"/>
            <a:r>
              <a:rPr lang="en-US" altLang="en-US" dirty="0">
                <a:latin typeface="Times" panose="02020603050405020304" pitchFamily="18" charset="0"/>
              </a:rPr>
              <a:t>In clinical practice, particularly in the perception of the patient, the route of administration is most relevant and is used to categorize the preparations.</a:t>
            </a:r>
          </a:p>
          <a:p>
            <a:pPr eaLnBrk="1" hangingPunct="1"/>
            <a:endParaRPr lang="en-US" altLang="en-US" dirty="0">
              <a:latin typeface="Times"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9CB9655-8245-4A61-9D37-5DB85A6035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3ADBAE-26C2-47CD-A99A-9471CEEB12C9}" type="slidenum">
              <a:rPr kumimoji="0" lang="en-US" altLang="en-US" sz="1200" b="0" i="0" u="none" strike="noStrike" kern="1200" cap="none" spc="0" normalizeH="0" baseline="0" noProof="0">
                <a:ln>
                  <a:noFill/>
                </a:ln>
                <a:solidFill>
                  <a:srgbClr val="0F2B1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dirty="0">
              <a:ln>
                <a:noFill/>
              </a:ln>
              <a:solidFill>
                <a:srgbClr val="0F2B1E"/>
              </a:solidFill>
              <a:effectLst/>
              <a:uLnTx/>
              <a:uFillTx/>
              <a:latin typeface="Arial" panose="020B0604020202020204" pitchFamily="34" charset="0"/>
              <a:ea typeface="+mn-ea"/>
              <a:cs typeface="+mn-cs"/>
            </a:endParaRPr>
          </a:p>
        </p:txBody>
      </p:sp>
      <p:sp>
        <p:nvSpPr>
          <p:cNvPr id="8195" name="Rectangle 2">
            <a:extLst>
              <a:ext uri="{FF2B5EF4-FFF2-40B4-BE49-F238E27FC236}">
                <a16:creationId xmlns:a16="http://schemas.microsoft.com/office/drawing/2014/main" id="{C1BA24BB-6DB7-4D2F-ABED-2DBAC81CDB94}"/>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7CE27E48-71A8-4962-A9C2-BEFAF4765A62}"/>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latin typeface="Times" panose="02020603050405020304" pitchFamily="18" charset="0"/>
              </a:rPr>
              <a:t>These are the routes of administration and the products that are available.</a:t>
            </a:r>
          </a:p>
          <a:p>
            <a:pPr eaLnBrk="1" hangingPunct="1"/>
            <a:r>
              <a:rPr lang="en-US" altLang="en-US" dirty="0">
                <a:latin typeface="Times" panose="02020603050405020304" pitchFamily="18" charset="0"/>
              </a:rPr>
              <a:t>Three approaches are used to make testosterone therapeutically effective: </a:t>
            </a:r>
          </a:p>
          <a:p>
            <a:pPr eaLnBrk="1" hangingPunct="1">
              <a:buFontTx/>
              <a:buChar char="•"/>
            </a:pPr>
            <a:r>
              <a:rPr lang="en-US" altLang="en-US" dirty="0">
                <a:latin typeface="Times" panose="02020603050405020304" pitchFamily="18" charset="0"/>
              </a:rPr>
              <a:t> routes of administration, esterification in the 17β-position and </a:t>
            </a:r>
          </a:p>
          <a:p>
            <a:pPr eaLnBrk="1" hangingPunct="1">
              <a:buFontTx/>
              <a:buChar char="•"/>
            </a:pPr>
            <a:r>
              <a:rPr lang="en-US" altLang="en-US" dirty="0">
                <a:latin typeface="Times" panose="02020603050405020304" pitchFamily="18" charset="0"/>
              </a:rPr>
              <a:t> chemical modification of the molecule, or </a:t>
            </a:r>
          </a:p>
          <a:p>
            <a:pPr eaLnBrk="1" hangingPunct="1">
              <a:buFontTx/>
              <a:buChar char="•"/>
            </a:pPr>
            <a:r>
              <a:rPr lang="en-US" altLang="en-US" dirty="0">
                <a:latin typeface="Times" panose="02020603050405020304" pitchFamily="18" charset="0"/>
              </a:rPr>
              <a:t> a combination of approaches. </a:t>
            </a:r>
          </a:p>
          <a:p>
            <a:pPr eaLnBrk="1" hangingPunct="1"/>
            <a:r>
              <a:rPr lang="en-US" altLang="en-US" dirty="0">
                <a:latin typeface="Times" panose="02020603050405020304" pitchFamily="18" charset="0"/>
              </a:rPr>
              <a:t>In clinical practice, particularly in the perception of the patient, the route of administration is most relevant and is used to categorize the preparations.</a:t>
            </a:r>
          </a:p>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74895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75C1C7A-ACE9-42C8-9AFC-00A18CD46FC9}"/>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D6BDC412-B9A6-4BD7-9F6E-827A40A4645B}" type="slidenum">
              <a:rPr lang="en-US" altLang="en-US" sz="1200" b="0">
                <a:solidFill>
                  <a:srgbClr val="0F2B1E"/>
                </a:solidFill>
              </a:rPr>
              <a:pPr/>
              <a:t>14</a:t>
            </a:fld>
            <a:endParaRPr lang="en-US" altLang="en-US" sz="1200" b="0" dirty="0">
              <a:solidFill>
                <a:srgbClr val="0F2B1E"/>
              </a:solidFill>
            </a:endParaRPr>
          </a:p>
        </p:txBody>
      </p:sp>
      <p:sp>
        <p:nvSpPr>
          <p:cNvPr id="61443" name="Rectangle 2">
            <a:extLst>
              <a:ext uri="{FF2B5EF4-FFF2-40B4-BE49-F238E27FC236}">
                <a16:creationId xmlns:a16="http://schemas.microsoft.com/office/drawing/2014/main" id="{BAB91290-3BC0-4CFA-8A42-19FDD89BD6C6}"/>
              </a:ext>
            </a:extLst>
          </p:cNvPr>
          <p:cNvSpPr>
            <a:spLocks noGrp="1" noRot="1" noChangeAspect="1" noChangeArrowheads="1" noTextEdit="1"/>
          </p:cNvSpPr>
          <p:nvPr>
            <p:ph type="sldImg"/>
          </p:nvPr>
        </p:nvSpPr>
        <p:spPr>
          <a:ln/>
        </p:spPr>
      </p:sp>
      <p:sp>
        <p:nvSpPr>
          <p:cNvPr id="61444" name="Rectangle 4">
            <a:extLst>
              <a:ext uri="{FF2B5EF4-FFF2-40B4-BE49-F238E27FC236}">
                <a16:creationId xmlns:a16="http://schemas.microsoft.com/office/drawing/2014/main" id="{A385BE5F-0167-4FD5-8AF9-6296CE3C0DE2}"/>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BE" altLang="en-US" dirty="0">
              <a:latin typeface="Times"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70BAF138-599E-4A54-AC64-4447808C0316}"/>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B7706F7D-2304-426E-AF8C-537340F5A0F2}" type="slidenum">
              <a:rPr lang="en-US" altLang="en-US" sz="1200" b="0">
                <a:solidFill>
                  <a:srgbClr val="0F2B1E"/>
                </a:solidFill>
              </a:rPr>
              <a:pPr/>
              <a:t>16</a:t>
            </a:fld>
            <a:endParaRPr lang="en-US" altLang="en-US" sz="1200" b="0" dirty="0">
              <a:solidFill>
                <a:srgbClr val="0F2B1E"/>
              </a:solidFill>
            </a:endParaRPr>
          </a:p>
        </p:txBody>
      </p:sp>
      <p:sp>
        <p:nvSpPr>
          <p:cNvPr id="63491" name="Rectangle 2">
            <a:extLst>
              <a:ext uri="{FF2B5EF4-FFF2-40B4-BE49-F238E27FC236}">
                <a16:creationId xmlns:a16="http://schemas.microsoft.com/office/drawing/2014/main" id="{532FE8F5-3E36-4407-A7DB-06FF8C688E56}"/>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7D10026D-4D23-4547-B508-3A33834AF670}"/>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Tx/>
              <a:buChar char="•"/>
            </a:pPr>
            <a:endParaRPr lang="en-US" altLang="en-US" dirty="0">
              <a:latin typeface="Times"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75C1C7A-ACE9-42C8-9AFC-00A18CD46FC9}"/>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6BDC412-B9A6-4BD7-9F6E-827A40A4645B}" type="slidenum">
              <a:rPr kumimoji="0" lang="en-US" altLang="en-US" sz="1200" b="0" i="0" u="none" strike="noStrike" kern="1200" cap="none" spc="0" normalizeH="0" baseline="0" noProof="0">
                <a:ln>
                  <a:noFill/>
                </a:ln>
                <a:solidFill>
                  <a:srgbClr val="0F2B1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dirty="0">
              <a:ln>
                <a:noFill/>
              </a:ln>
              <a:solidFill>
                <a:srgbClr val="0F2B1E"/>
              </a:solidFill>
              <a:effectLst/>
              <a:uLnTx/>
              <a:uFillTx/>
              <a:latin typeface="Arial" panose="020B0604020202020204" pitchFamily="34" charset="0"/>
              <a:ea typeface="+mn-ea"/>
              <a:cs typeface="+mn-cs"/>
            </a:endParaRPr>
          </a:p>
        </p:txBody>
      </p:sp>
      <p:sp>
        <p:nvSpPr>
          <p:cNvPr id="61443" name="Rectangle 2">
            <a:extLst>
              <a:ext uri="{FF2B5EF4-FFF2-40B4-BE49-F238E27FC236}">
                <a16:creationId xmlns:a16="http://schemas.microsoft.com/office/drawing/2014/main" id="{BAB91290-3BC0-4CFA-8A42-19FDD89BD6C6}"/>
              </a:ext>
            </a:extLst>
          </p:cNvPr>
          <p:cNvSpPr>
            <a:spLocks noGrp="1" noRot="1" noChangeAspect="1" noChangeArrowheads="1" noTextEdit="1"/>
          </p:cNvSpPr>
          <p:nvPr>
            <p:ph type="sldImg"/>
          </p:nvPr>
        </p:nvSpPr>
        <p:spPr>
          <a:ln/>
        </p:spPr>
      </p:sp>
      <p:sp>
        <p:nvSpPr>
          <p:cNvPr id="61444" name="Rectangle 4">
            <a:extLst>
              <a:ext uri="{FF2B5EF4-FFF2-40B4-BE49-F238E27FC236}">
                <a16:creationId xmlns:a16="http://schemas.microsoft.com/office/drawing/2014/main" id="{A385BE5F-0167-4FD5-8AF9-6296CE3C0DE2}"/>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BE" altLang="en-US" dirty="0">
              <a:latin typeface="Times" panose="02020603050405020304" pitchFamily="18" charset="0"/>
            </a:endParaRPr>
          </a:p>
        </p:txBody>
      </p:sp>
    </p:spTree>
    <p:extLst>
      <p:ext uri="{BB962C8B-B14F-4D97-AF65-F5344CB8AC3E}">
        <p14:creationId xmlns:p14="http://schemas.microsoft.com/office/powerpoint/2010/main" val="2779920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Cunningham et al:</a:t>
            </a:r>
          </a:p>
          <a:p>
            <a:r>
              <a:rPr lang="en-GB" dirty="0"/>
              <a:t>At Day 90, 5 patients were on 23mg, 45 patients were on 46mg and 89 patients were on 69mg</a:t>
            </a:r>
          </a:p>
          <a:p>
            <a:r>
              <a:rPr lang="en-GB" dirty="0"/>
              <a:t>(5 x 23) + (45 x 46) + (89 x 69) = 8326mg/139 patients = 59.8mg/patient on average.</a:t>
            </a:r>
          </a:p>
          <a:p>
            <a:endParaRPr lang="en-GB" dirty="0"/>
          </a:p>
        </p:txBody>
      </p:sp>
      <p:sp>
        <p:nvSpPr>
          <p:cNvPr id="4" name="Slide Number Placeholder 3"/>
          <p:cNvSpPr>
            <a:spLocks noGrp="1"/>
          </p:cNvSpPr>
          <p:nvPr>
            <p:ph type="sldNum" sz="quarter" idx="10"/>
          </p:nvPr>
        </p:nvSpPr>
        <p:spPr/>
        <p:txBody>
          <a:bodyPr/>
          <a:lstStyle/>
          <a:p>
            <a:fld id="{B89614E3-C7F9-44A4-893F-E60DF1429C09}" type="slidenum">
              <a:rPr lang="en-GB" smtClean="0"/>
              <a:t>23</a:t>
            </a:fld>
            <a:endParaRPr lang="en-GB" dirty="0"/>
          </a:p>
        </p:txBody>
      </p:sp>
    </p:spTree>
    <p:extLst>
      <p:ext uri="{BB962C8B-B14F-4D97-AF65-F5344CB8AC3E}">
        <p14:creationId xmlns:p14="http://schemas.microsoft.com/office/powerpoint/2010/main" val="1245313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Cunningham et al:</a:t>
            </a:r>
          </a:p>
          <a:p>
            <a:r>
              <a:rPr lang="en-GB" dirty="0"/>
              <a:t>At Day 90, 5 patients were on 23mg, 45 patients were on 46mg and 89 patients were on 69mg</a:t>
            </a:r>
          </a:p>
          <a:p>
            <a:r>
              <a:rPr lang="en-GB" dirty="0"/>
              <a:t>(5 x 23) + (45 x 46) + (89 x 69) = 8326mg/139 patients = 59.8mg/patient on average.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614E3-C7F9-44A4-893F-E60DF1429C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0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6699BD3-4CDA-4B04-A8E8-59B0E20EBC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3327E05C-E20B-41A1-8C98-5F6BD399D786}" type="slidenum">
              <a:rPr lang="en-US" altLang="en-US" sz="1200" b="0">
                <a:solidFill>
                  <a:srgbClr val="0F2B1E"/>
                </a:solidFill>
              </a:rPr>
              <a:pPr/>
              <a:t>46</a:t>
            </a:fld>
            <a:endParaRPr lang="en-US" altLang="en-US" sz="1200" b="0" dirty="0">
              <a:solidFill>
                <a:srgbClr val="0F2B1E"/>
              </a:solidFill>
            </a:endParaRPr>
          </a:p>
        </p:txBody>
      </p:sp>
      <p:sp>
        <p:nvSpPr>
          <p:cNvPr id="24579" name="Rectangle 2">
            <a:extLst>
              <a:ext uri="{FF2B5EF4-FFF2-40B4-BE49-F238E27FC236}">
                <a16:creationId xmlns:a16="http://schemas.microsoft.com/office/drawing/2014/main" id="{0C9E21FC-C86F-4CFF-910A-17BB93E5E902}"/>
              </a:ext>
            </a:extLst>
          </p:cNvPr>
          <p:cNvSpPr>
            <a:spLocks noGrp="1" noRot="1" noChangeAspect="1" noChangeArrowheads="1" noTextEdit="1"/>
          </p:cNvSpPr>
          <p:nvPr>
            <p:ph type="sldImg"/>
          </p:nvPr>
        </p:nvSpPr>
        <p:spPr>
          <a:ln/>
        </p:spPr>
      </p:sp>
      <p:sp>
        <p:nvSpPr>
          <p:cNvPr id="24580" name="Rectangle 4">
            <a:extLst>
              <a:ext uri="{FF2B5EF4-FFF2-40B4-BE49-F238E27FC236}">
                <a16:creationId xmlns:a16="http://schemas.microsoft.com/office/drawing/2014/main" id="{7988721B-B9C8-4437-887E-F3B4DD45CE5A}"/>
              </a:ext>
            </a:extLst>
          </p:cNvPr>
          <p:cNvSpPr>
            <a:spLocks noGrp="1" noChangeArrowheads="1"/>
          </p:cNvSpPr>
          <p:nvPr>
            <p:ph type="body" idx="1"/>
          </p:nvPr>
        </p:nvSpPr>
        <p:spPr>
          <a:noFill/>
          <a:extLst>
            <a:ext uri="{909E8E84-426E-40DD-AFC4-6F175D3DCCD1}">
              <a14:hiddenFill xmlns:a14="http://schemas.microsoft.com/office/drawing/2010/main">
                <a:solidFill>
                  <a:srgbClr val="E86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BE" altLang="en-US" dirty="0">
              <a:latin typeface="Times"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F4DC-DE03-428B-A6B8-D099DE2AC6B9}"/>
              </a:ext>
            </a:extLst>
          </p:cNvPr>
          <p:cNvSpPr>
            <a:spLocks noGrp="1"/>
          </p:cNvSpPr>
          <p:nvPr>
            <p:ph type="ctrTitle" hasCustomPrompt="1"/>
          </p:nvPr>
        </p:nvSpPr>
        <p:spPr>
          <a:xfrm>
            <a:off x="670956" y="457200"/>
            <a:ext cx="10474037" cy="1960050"/>
          </a:xfrm>
        </p:spPr>
        <p:txBody>
          <a:bodyPr anchor="b"/>
          <a:lstStyle>
            <a:lvl1pPr algn="l">
              <a:defRPr sz="4800"/>
            </a:lvl1pPr>
          </a:lstStyle>
          <a:p>
            <a:r>
              <a:rPr lang="en-US" dirty="0"/>
              <a:t>HERE IS THE MAIN TITLE</a:t>
            </a:r>
            <a:endParaRPr lang="en-GB" dirty="0"/>
          </a:p>
        </p:txBody>
      </p:sp>
      <p:sp>
        <p:nvSpPr>
          <p:cNvPr id="3" name="Subtitle 2">
            <a:extLst>
              <a:ext uri="{FF2B5EF4-FFF2-40B4-BE49-F238E27FC236}">
                <a16:creationId xmlns:a16="http://schemas.microsoft.com/office/drawing/2014/main" id="{C64935D9-ED78-4CDD-BA44-DB51FE9C22E4}"/>
              </a:ext>
            </a:extLst>
          </p:cNvPr>
          <p:cNvSpPr>
            <a:spLocks noGrp="1"/>
          </p:cNvSpPr>
          <p:nvPr>
            <p:ph type="subTitle" idx="1"/>
          </p:nvPr>
        </p:nvSpPr>
        <p:spPr>
          <a:xfrm>
            <a:off x="706581" y="2601119"/>
            <a:ext cx="8473045" cy="2481520"/>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7310BBD-AEFC-4104-A139-A21286FF97A9}"/>
              </a:ext>
            </a:extLst>
          </p:cNvPr>
          <p:cNvSpPr>
            <a:spLocks noGrp="1"/>
          </p:cNvSpPr>
          <p:nvPr>
            <p:ph type="dt" sz="half" idx="10"/>
          </p:nvPr>
        </p:nvSpPr>
        <p:spPr/>
        <p:txBody>
          <a:bodyPr/>
          <a:lstStyle/>
          <a:p>
            <a:fld id="{E7B736C5-0A92-4502-AA74-B995BDCF208A}" type="datetimeFigureOut">
              <a:rPr lang="en-GB" smtClean="0"/>
              <a:t>17/04/2021</a:t>
            </a:fld>
            <a:endParaRPr lang="en-GB" dirty="0"/>
          </a:p>
        </p:txBody>
      </p:sp>
      <p:sp>
        <p:nvSpPr>
          <p:cNvPr id="5" name="Footer Placeholder 4">
            <a:extLst>
              <a:ext uri="{FF2B5EF4-FFF2-40B4-BE49-F238E27FC236}">
                <a16:creationId xmlns:a16="http://schemas.microsoft.com/office/drawing/2014/main" id="{BF8AB2A1-A7A6-4581-BB46-7DE3C97F7DB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CE9B314-D687-47AA-957E-11B89CAB37B1}"/>
              </a:ext>
            </a:extLst>
          </p:cNvPr>
          <p:cNvSpPr>
            <a:spLocks noGrp="1"/>
          </p:cNvSpPr>
          <p:nvPr>
            <p:ph type="sldNum" sz="quarter" idx="12"/>
          </p:nvPr>
        </p:nvSpPr>
        <p:spPr/>
        <p:txBody>
          <a:bodyPr/>
          <a:lstStyle/>
          <a:p>
            <a:fld id="{24443D20-B41A-4E7F-B431-D4A85DE2CB5E}" type="slidenum">
              <a:rPr lang="en-GB" smtClean="0"/>
              <a:t>‹#›</a:t>
            </a:fld>
            <a:endParaRPr lang="en-GB" dirty="0"/>
          </a:p>
        </p:txBody>
      </p:sp>
    </p:spTree>
    <p:extLst>
      <p:ext uri="{BB962C8B-B14F-4D97-AF65-F5344CB8AC3E}">
        <p14:creationId xmlns:p14="http://schemas.microsoft.com/office/powerpoint/2010/main" val="41078084"/>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guide id="3" pos="7106">
          <p15:clr>
            <a:srgbClr val="FBAE40"/>
          </p15:clr>
        </p15:guide>
        <p15:guide id="4" orient="horz" pos="187">
          <p15:clr>
            <a:srgbClr val="FBAE40"/>
          </p15:clr>
        </p15:guide>
        <p15:guide id="5" orient="horz" pos="4247">
          <p15:clr>
            <a:srgbClr val="FBAE40"/>
          </p15:clr>
        </p15:guide>
        <p15:guide id="6" pos="100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3F3C-72B0-4542-8401-A719D3F3BF41}"/>
              </a:ext>
            </a:extLst>
          </p:cNvPr>
          <p:cNvSpPr>
            <a:spLocks noGrp="1"/>
          </p:cNvSpPr>
          <p:nvPr>
            <p:ph type="title" hasCustomPrompt="1"/>
          </p:nvPr>
        </p:nvSpPr>
        <p:spPr/>
        <p:txBody>
          <a:bodyPr/>
          <a:lstStyle>
            <a:lvl1pPr>
              <a:defRPr sz="3600"/>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59EA80C7-1B9A-4454-80C3-6D83A051FB14}"/>
              </a:ext>
            </a:extLst>
          </p:cNvPr>
          <p:cNvSpPr>
            <a:spLocks noGrp="1"/>
          </p:cNvSpPr>
          <p:nvPr>
            <p:ph type="body" orient="vert" idx="1"/>
          </p:nvPr>
        </p:nvSpPr>
        <p:spPr>
          <a:xfrm>
            <a:off x="1595437" y="1813750"/>
            <a:ext cx="9793287" cy="396359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95A4362-C09C-4C17-B12F-EBEE6E91148B}"/>
              </a:ext>
            </a:extLst>
          </p:cNvPr>
          <p:cNvSpPr>
            <a:spLocks noGrp="1"/>
          </p:cNvSpPr>
          <p:nvPr>
            <p:ph type="dt" sz="half" idx="10"/>
          </p:nvPr>
        </p:nvSpPr>
        <p:spPr/>
        <p:txBody>
          <a:bodyPr/>
          <a:lstStyle/>
          <a:p>
            <a:fld id="{E7B736C5-0A92-4502-AA74-B995BDCF208A}" type="datetimeFigureOut">
              <a:rPr lang="en-GB" smtClean="0"/>
              <a:t>17/04/2021</a:t>
            </a:fld>
            <a:endParaRPr lang="en-GB" dirty="0"/>
          </a:p>
        </p:txBody>
      </p:sp>
      <p:sp>
        <p:nvSpPr>
          <p:cNvPr id="5" name="Footer Placeholder 4">
            <a:extLst>
              <a:ext uri="{FF2B5EF4-FFF2-40B4-BE49-F238E27FC236}">
                <a16:creationId xmlns:a16="http://schemas.microsoft.com/office/drawing/2014/main" id="{48EA6B0E-33BE-4305-B447-D03F4A203A0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2A487E8-9DC1-4516-A8D6-5F9948381829}"/>
              </a:ext>
            </a:extLst>
          </p:cNvPr>
          <p:cNvSpPr>
            <a:spLocks noGrp="1"/>
          </p:cNvSpPr>
          <p:nvPr>
            <p:ph type="sldNum" sz="quarter" idx="12"/>
          </p:nvPr>
        </p:nvSpPr>
        <p:spPr/>
        <p:txBody>
          <a:bodyPr/>
          <a:lstStyle/>
          <a:p>
            <a:fld id="{24443D20-B41A-4E7F-B431-D4A85DE2CB5E}" type="slidenum">
              <a:rPr lang="en-GB" smtClean="0"/>
              <a:t>‹#›</a:t>
            </a:fld>
            <a:endParaRPr lang="en-GB" dirty="0"/>
          </a:p>
        </p:txBody>
      </p:sp>
    </p:spTree>
    <p:extLst>
      <p:ext uri="{BB962C8B-B14F-4D97-AF65-F5344CB8AC3E}">
        <p14:creationId xmlns:p14="http://schemas.microsoft.com/office/powerpoint/2010/main" val="27978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2248D-9E44-4D54-AB28-48CE9512DF6F}"/>
              </a:ext>
            </a:extLst>
          </p:cNvPr>
          <p:cNvSpPr>
            <a:spLocks noGrp="1"/>
          </p:cNvSpPr>
          <p:nvPr>
            <p:ph type="title" orient="vert" hasCustomPrompt="1"/>
          </p:nvPr>
        </p:nvSpPr>
        <p:spPr>
          <a:xfrm>
            <a:off x="8724900" y="365125"/>
            <a:ext cx="2628900" cy="5430033"/>
          </a:xfrm>
        </p:spPr>
        <p:txBody>
          <a:bodyPr vert="eaVert"/>
          <a:lstStyle>
            <a:lvl1pPr>
              <a:defRPr sz="3600"/>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3B64EB79-FC22-4D6A-B30B-8BBB87ADE3EC}"/>
              </a:ext>
            </a:extLst>
          </p:cNvPr>
          <p:cNvSpPr>
            <a:spLocks noGrp="1"/>
          </p:cNvSpPr>
          <p:nvPr>
            <p:ph type="body" orient="vert" idx="1"/>
          </p:nvPr>
        </p:nvSpPr>
        <p:spPr>
          <a:xfrm>
            <a:off x="838200" y="365125"/>
            <a:ext cx="7734300" cy="543003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97EF15F-7695-422E-8136-2E3719E38EFF}"/>
              </a:ext>
            </a:extLst>
          </p:cNvPr>
          <p:cNvSpPr>
            <a:spLocks noGrp="1"/>
          </p:cNvSpPr>
          <p:nvPr>
            <p:ph type="dt" sz="half" idx="10"/>
          </p:nvPr>
        </p:nvSpPr>
        <p:spPr/>
        <p:txBody>
          <a:bodyPr/>
          <a:lstStyle/>
          <a:p>
            <a:fld id="{E7B736C5-0A92-4502-AA74-B995BDCF208A}" type="datetimeFigureOut">
              <a:rPr lang="en-GB" smtClean="0"/>
              <a:t>17/04/2021</a:t>
            </a:fld>
            <a:endParaRPr lang="en-GB" dirty="0"/>
          </a:p>
        </p:txBody>
      </p:sp>
      <p:sp>
        <p:nvSpPr>
          <p:cNvPr id="5" name="Footer Placeholder 4">
            <a:extLst>
              <a:ext uri="{FF2B5EF4-FFF2-40B4-BE49-F238E27FC236}">
                <a16:creationId xmlns:a16="http://schemas.microsoft.com/office/drawing/2014/main" id="{5F31E0BD-0534-4C88-A8C0-9D98EC96F05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0B5EB4F-35B8-436F-953B-1FE1CB1A3B5F}"/>
              </a:ext>
            </a:extLst>
          </p:cNvPr>
          <p:cNvSpPr>
            <a:spLocks noGrp="1"/>
          </p:cNvSpPr>
          <p:nvPr>
            <p:ph type="sldNum" sz="quarter" idx="12"/>
          </p:nvPr>
        </p:nvSpPr>
        <p:spPr/>
        <p:txBody>
          <a:bodyPr/>
          <a:lstStyle/>
          <a:p>
            <a:fld id="{24443D20-B41A-4E7F-B431-D4A85DE2CB5E}" type="slidenum">
              <a:rPr lang="en-GB" smtClean="0"/>
              <a:t>‹#›</a:t>
            </a:fld>
            <a:endParaRPr lang="en-GB" dirty="0"/>
          </a:p>
        </p:txBody>
      </p:sp>
    </p:spTree>
    <p:extLst>
      <p:ext uri="{BB962C8B-B14F-4D97-AF65-F5344CB8AC3E}">
        <p14:creationId xmlns:p14="http://schemas.microsoft.com/office/powerpoint/2010/main" val="3507622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 1 slid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chemeClr val="tx2"/>
                </a:solidFill>
              </a:defRPr>
            </a:lvl1pPr>
          </a:lstStyle>
          <a:p>
            <a:r>
              <a:rPr lang="en-US" dirty="0"/>
              <a:t>Click to edit 1-line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3094C8B9-0262-482A-9539-E34D21D75997}"/>
              </a:ext>
            </a:extLst>
          </p:cNvPr>
          <p:cNvSpPr>
            <a:spLocks noGrp="1"/>
          </p:cNvSpPr>
          <p:nvPr>
            <p:ph type="body" sz="quarter" idx="11" hasCustomPrompt="1"/>
          </p:nvPr>
        </p:nvSpPr>
        <p:spPr>
          <a:xfrm>
            <a:off x="0" y="5966179"/>
            <a:ext cx="12192000" cy="232115"/>
          </a:xfrm>
        </p:spPr>
        <p:txBody>
          <a:bodyPr anchor="b" anchorCtr="0">
            <a:sp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Reference</a:t>
            </a:r>
            <a:endParaRPr lang="en-GB" dirty="0"/>
          </a:p>
        </p:txBody>
      </p:sp>
    </p:spTree>
    <p:extLst>
      <p:ext uri="{BB962C8B-B14F-4D97-AF65-F5344CB8AC3E}">
        <p14:creationId xmlns:p14="http://schemas.microsoft.com/office/powerpoint/2010/main" val="2074527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fr-BE"/>
          </a:p>
        </p:txBody>
      </p:sp>
      <p:sp>
        <p:nvSpPr>
          <p:cNvPr id="3" name="Content Placeholder 2"/>
          <p:cNvSpPr>
            <a:spLocks noGrp="1"/>
          </p:cNvSpPr>
          <p:nvPr>
            <p:ph sz="quarter" idx="1"/>
          </p:nvPr>
        </p:nvSpPr>
        <p:spPr>
          <a:xfrm>
            <a:off x="609600" y="1600200"/>
            <a:ext cx="5392615"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quarter" idx="2"/>
          </p:nvPr>
        </p:nvSpPr>
        <p:spPr>
          <a:xfrm>
            <a:off x="609600" y="3938589"/>
            <a:ext cx="5392615"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half" idx="3"/>
          </p:nvPr>
        </p:nvSpPr>
        <p:spPr>
          <a:xfrm>
            <a:off x="6189785" y="1600201"/>
            <a:ext cx="5392615"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Tree>
    <p:extLst>
      <p:ext uri="{BB962C8B-B14F-4D97-AF65-F5344CB8AC3E}">
        <p14:creationId xmlns:p14="http://schemas.microsoft.com/office/powerpoint/2010/main" val="84133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7E3E-461D-448D-BC3C-443911F7B654}"/>
              </a:ext>
            </a:extLst>
          </p:cNvPr>
          <p:cNvSpPr>
            <a:spLocks noGrp="1"/>
          </p:cNvSpPr>
          <p:nvPr>
            <p:ph type="title" hasCustomPrompt="1"/>
          </p:nvPr>
        </p:nvSpPr>
        <p:spPr>
          <a:xfrm>
            <a:off x="694708" y="483651"/>
            <a:ext cx="10652454" cy="1774104"/>
          </a:xfrm>
        </p:spPr>
        <p:txBody>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AD39C72-89A7-4E43-B23E-1E4F002FE5B3}"/>
              </a:ext>
            </a:extLst>
          </p:cNvPr>
          <p:cNvSpPr>
            <a:spLocks noGrp="1"/>
          </p:cNvSpPr>
          <p:nvPr>
            <p:ph idx="1"/>
          </p:nvPr>
        </p:nvSpPr>
        <p:spPr>
          <a:xfrm>
            <a:off x="688767" y="2612570"/>
            <a:ext cx="10617529" cy="3141025"/>
          </a:xfrm>
        </p:spPr>
        <p:txBody>
          <a:bodyPr/>
          <a:lstStyle>
            <a:lvl1pPr>
              <a:buClr>
                <a:schemeClr val="tx1"/>
              </a:buClr>
              <a:buFont typeface="Wingdings" panose="05000000000000000000" pitchFamily="2" charset="2"/>
              <a:buChar char="§"/>
              <a:defRPr sz="2400"/>
            </a:lvl1pPr>
            <a:lvl2pPr>
              <a:buClr>
                <a:schemeClr val="tx1"/>
              </a:buClr>
              <a:buFont typeface="Wingdings" panose="05000000000000000000" pitchFamily="2" charset="2"/>
              <a:buChar char="§"/>
              <a:defRPr sz="2000"/>
            </a:lvl2pPr>
            <a:lvl3pPr>
              <a:buClr>
                <a:schemeClr val="tx1"/>
              </a:buClr>
              <a:buFont typeface="Wingdings" panose="05000000000000000000" pitchFamily="2" charset="2"/>
              <a:buChar char="§"/>
              <a:defRPr sz="1800"/>
            </a:lvl3pPr>
            <a:lvl4pPr>
              <a:buClr>
                <a:schemeClr val="tx1"/>
              </a:buClr>
              <a:buFont typeface="Wingdings" panose="05000000000000000000" pitchFamily="2" charset="2"/>
              <a:buChar char="§"/>
              <a:defRPr sz="1600"/>
            </a:lvl4pPr>
            <a:lvl5pPr>
              <a:buClr>
                <a:schemeClr val="tx1"/>
              </a:buClr>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EE4DDDE-EFC3-46D0-8447-311BF249F18D}"/>
              </a:ext>
            </a:extLst>
          </p:cNvPr>
          <p:cNvSpPr>
            <a:spLocks noGrp="1"/>
          </p:cNvSpPr>
          <p:nvPr>
            <p:ph type="dt" sz="half" idx="10"/>
          </p:nvPr>
        </p:nvSpPr>
        <p:spPr/>
        <p:txBody>
          <a:bodyPr/>
          <a:lstStyle>
            <a:lvl1pPr>
              <a:defRPr>
                <a:solidFill>
                  <a:schemeClr val="tx1">
                    <a:lumMod val="20000"/>
                    <a:lumOff val="80000"/>
                  </a:schemeClr>
                </a:solidFill>
              </a:defRPr>
            </a:lvl1pPr>
          </a:lstStyle>
          <a:p>
            <a:fld id="{E7B736C5-0A92-4502-AA74-B995BDCF208A}" type="datetimeFigureOut">
              <a:rPr lang="en-GB" smtClean="0"/>
              <a:pPr/>
              <a:t>17/04/2021</a:t>
            </a:fld>
            <a:endParaRPr lang="en-GB" dirty="0"/>
          </a:p>
        </p:txBody>
      </p:sp>
      <p:sp>
        <p:nvSpPr>
          <p:cNvPr id="5" name="Footer Placeholder 4">
            <a:extLst>
              <a:ext uri="{FF2B5EF4-FFF2-40B4-BE49-F238E27FC236}">
                <a16:creationId xmlns:a16="http://schemas.microsoft.com/office/drawing/2014/main" id="{DE061B96-1EB1-4186-AC99-9CE56E80D81B}"/>
              </a:ext>
            </a:extLst>
          </p:cNvPr>
          <p:cNvSpPr>
            <a:spLocks noGrp="1"/>
          </p:cNvSpPr>
          <p:nvPr>
            <p:ph type="ftr" sz="quarter" idx="11"/>
          </p:nvPr>
        </p:nvSpPr>
        <p:spPr/>
        <p:txBody>
          <a:bodyPr/>
          <a:lstStyle>
            <a:lvl1pPr>
              <a:defRPr>
                <a:solidFill>
                  <a:schemeClr val="tx1">
                    <a:lumMod val="20000"/>
                    <a:lumOff val="80000"/>
                  </a:schemeClr>
                </a:solidFill>
              </a:defRPr>
            </a:lvl1pPr>
          </a:lstStyle>
          <a:p>
            <a:endParaRPr lang="en-GB" dirty="0">
              <a:solidFill>
                <a:schemeClr val="tx1">
                  <a:lumMod val="20000"/>
                  <a:lumOff val="80000"/>
                </a:schemeClr>
              </a:solidFill>
            </a:endParaRPr>
          </a:p>
        </p:txBody>
      </p:sp>
      <p:sp>
        <p:nvSpPr>
          <p:cNvPr id="6" name="Slide Number Placeholder 5">
            <a:extLst>
              <a:ext uri="{FF2B5EF4-FFF2-40B4-BE49-F238E27FC236}">
                <a16:creationId xmlns:a16="http://schemas.microsoft.com/office/drawing/2014/main" id="{5C9DBE08-DC3D-4503-9D13-C5B2020B13D9}"/>
              </a:ext>
            </a:extLst>
          </p:cNvPr>
          <p:cNvSpPr>
            <a:spLocks noGrp="1"/>
          </p:cNvSpPr>
          <p:nvPr>
            <p:ph type="sldNum" sz="quarter" idx="12"/>
          </p:nvPr>
        </p:nvSpPr>
        <p:spPr/>
        <p:txBody>
          <a:bodyPr/>
          <a:lstStyle>
            <a:lvl1pPr>
              <a:defRPr>
                <a:solidFill>
                  <a:schemeClr val="tx1">
                    <a:lumMod val="20000"/>
                    <a:lumOff val="80000"/>
                  </a:schemeClr>
                </a:solidFill>
              </a:defRPr>
            </a:lvl1pPr>
          </a:lstStyle>
          <a:p>
            <a:fld id="{24443D20-B41A-4E7F-B431-D4A85DE2CB5E}" type="slidenum">
              <a:rPr lang="en-GB" smtClean="0"/>
              <a:pPr/>
              <a:t>‹#›</a:t>
            </a:fld>
            <a:endParaRPr lang="en-GB" dirty="0">
              <a:solidFill>
                <a:schemeClr val="tx1">
                  <a:lumMod val="20000"/>
                  <a:lumOff val="80000"/>
                </a:schemeClr>
              </a:solidFill>
            </a:endParaRPr>
          </a:p>
        </p:txBody>
      </p:sp>
    </p:spTree>
    <p:extLst>
      <p:ext uri="{BB962C8B-B14F-4D97-AF65-F5344CB8AC3E}">
        <p14:creationId xmlns:p14="http://schemas.microsoft.com/office/powerpoint/2010/main" val="2296008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9D69-5867-4F94-B7CC-C5D5DE9EA867}"/>
              </a:ext>
            </a:extLst>
          </p:cNvPr>
          <p:cNvSpPr>
            <a:spLocks noGrp="1"/>
          </p:cNvSpPr>
          <p:nvPr>
            <p:ph type="title" hasCustomPrompt="1"/>
          </p:nvPr>
        </p:nvSpPr>
        <p:spPr>
          <a:xfrm>
            <a:off x="701213" y="1709738"/>
            <a:ext cx="10640007" cy="2852737"/>
          </a:xfrm>
        </p:spPr>
        <p:txBody>
          <a:bodyPr anchor="b"/>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5423864-DFF3-4FD3-B035-8111D2A02C04}"/>
              </a:ext>
            </a:extLst>
          </p:cNvPr>
          <p:cNvSpPr>
            <a:spLocks noGrp="1"/>
          </p:cNvSpPr>
          <p:nvPr>
            <p:ph type="body" idx="1"/>
          </p:nvPr>
        </p:nvSpPr>
        <p:spPr>
          <a:xfrm>
            <a:off x="707152" y="4589463"/>
            <a:ext cx="10640007" cy="1045379"/>
          </a:xfrm>
        </p:spPr>
        <p:txBody>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644B5D1-BA80-473B-99D2-40AC1A142664}"/>
              </a:ext>
            </a:extLst>
          </p:cNvPr>
          <p:cNvSpPr>
            <a:spLocks noGrp="1"/>
          </p:cNvSpPr>
          <p:nvPr>
            <p:ph type="dt" sz="half" idx="10"/>
          </p:nvPr>
        </p:nvSpPr>
        <p:spPr/>
        <p:txBody>
          <a:bodyPr/>
          <a:lstStyle/>
          <a:p>
            <a:fld id="{E7B736C5-0A92-4502-AA74-B995BDCF208A}" type="datetimeFigureOut">
              <a:rPr lang="en-GB" smtClean="0"/>
              <a:t>17/04/2021</a:t>
            </a:fld>
            <a:endParaRPr lang="en-GB" dirty="0"/>
          </a:p>
        </p:txBody>
      </p:sp>
      <p:sp>
        <p:nvSpPr>
          <p:cNvPr id="5" name="Footer Placeholder 4">
            <a:extLst>
              <a:ext uri="{FF2B5EF4-FFF2-40B4-BE49-F238E27FC236}">
                <a16:creationId xmlns:a16="http://schemas.microsoft.com/office/drawing/2014/main" id="{7748CC5B-AFC8-48CF-B0F4-FDB5D36F6A4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ECAC44-1422-465F-A1E2-44EEC09C3B5F}"/>
              </a:ext>
            </a:extLst>
          </p:cNvPr>
          <p:cNvSpPr>
            <a:spLocks noGrp="1"/>
          </p:cNvSpPr>
          <p:nvPr>
            <p:ph type="sldNum" sz="quarter" idx="12"/>
          </p:nvPr>
        </p:nvSpPr>
        <p:spPr/>
        <p:txBody>
          <a:bodyPr/>
          <a:lstStyle/>
          <a:p>
            <a:fld id="{24443D20-B41A-4E7F-B431-D4A85DE2CB5E}" type="slidenum">
              <a:rPr lang="en-GB" smtClean="0"/>
              <a:t>‹#›</a:t>
            </a:fld>
            <a:endParaRPr lang="en-GB" dirty="0"/>
          </a:p>
        </p:txBody>
      </p:sp>
    </p:spTree>
    <p:extLst>
      <p:ext uri="{BB962C8B-B14F-4D97-AF65-F5344CB8AC3E}">
        <p14:creationId xmlns:p14="http://schemas.microsoft.com/office/powerpoint/2010/main" val="162853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1708-F5FF-48FA-B940-8B639C81ADD5}"/>
              </a:ext>
            </a:extLst>
          </p:cNvPr>
          <p:cNvSpPr>
            <a:spLocks noGrp="1"/>
          </p:cNvSpPr>
          <p:nvPr>
            <p:ph type="title" hasCustomPrompt="1"/>
          </p:nvPr>
        </p:nvSpPr>
        <p:spPr>
          <a:xfrm>
            <a:off x="706579" y="365125"/>
            <a:ext cx="10682146" cy="1325563"/>
          </a:xfrm>
        </p:spPr>
        <p:txBody>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662EE47-83AE-48BB-9C5F-9BB0C40C9811}"/>
              </a:ext>
            </a:extLst>
          </p:cNvPr>
          <p:cNvSpPr>
            <a:spLocks noGrp="1"/>
          </p:cNvSpPr>
          <p:nvPr>
            <p:ph sz="half" idx="1"/>
          </p:nvPr>
        </p:nvSpPr>
        <p:spPr>
          <a:xfrm>
            <a:off x="694703" y="1825625"/>
            <a:ext cx="5146958"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3F0DFCC-45EB-4AA4-B615-6006019834E2}"/>
              </a:ext>
            </a:extLst>
          </p:cNvPr>
          <p:cNvSpPr>
            <a:spLocks noGrp="1"/>
          </p:cNvSpPr>
          <p:nvPr>
            <p:ph sz="half" idx="2"/>
          </p:nvPr>
        </p:nvSpPr>
        <p:spPr>
          <a:xfrm>
            <a:off x="6205993" y="1825625"/>
            <a:ext cx="5182732"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232E0965-C859-4EB6-89D3-7FD9C1057807}"/>
              </a:ext>
            </a:extLst>
          </p:cNvPr>
          <p:cNvSpPr>
            <a:spLocks noGrp="1"/>
          </p:cNvSpPr>
          <p:nvPr>
            <p:ph type="dt" sz="half" idx="10"/>
          </p:nvPr>
        </p:nvSpPr>
        <p:spPr/>
        <p:txBody>
          <a:bodyPr/>
          <a:lstStyle/>
          <a:p>
            <a:fld id="{E7B736C5-0A92-4502-AA74-B995BDCF208A}" type="datetimeFigureOut">
              <a:rPr lang="en-GB" smtClean="0"/>
              <a:t>17/04/2021</a:t>
            </a:fld>
            <a:endParaRPr lang="en-GB" dirty="0"/>
          </a:p>
        </p:txBody>
      </p:sp>
      <p:sp>
        <p:nvSpPr>
          <p:cNvPr id="6" name="Footer Placeholder 5">
            <a:extLst>
              <a:ext uri="{FF2B5EF4-FFF2-40B4-BE49-F238E27FC236}">
                <a16:creationId xmlns:a16="http://schemas.microsoft.com/office/drawing/2014/main" id="{30D12ECF-E291-41D6-AD1D-AAA71CA683E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EBCD248-3503-42B9-A86F-91923AF1607A}"/>
              </a:ext>
            </a:extLst>
          </p:cNvPr>
          <p:cNvSpPr>
            <a:spLocks noGrp="1"/>
          </p:cNvSpPr>
          <p:nvPr>
            <p:ph type="sldNum" sz="quarter" idx="12"/>
          </p:nvPr>
        </p:nvSpPr>
        <p:spPr/>
        <p:txBody>
          <a:bodyPr/>
          <a:lstStyle/>
          <a:p>
            <a:fld id="{24443D20-B41A-4E7F-B431-D4A85DE2CB5E}" type="slidenum">
              <a:rPr lang="en-GB" smtClean="0"/>
              <a:t>‹#›</a:t>
            </a:fld>
            <a:endParaRPr lang="en-GB" dirty="0"/>
          </a:p>
        </p:txBody>
      </p:sp>
    </p:spTree>
    <p:extLst>
      <p:ext uri="{BB962C8B-B14F-4D97-AF65-F5344CB8AC3E}">
        <p14:creationId xmlns:p14="http://schemas.microsoft.com/office/powerpoint/2010/main" val="1584900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24EF-528E-46A0-BF0D-6CA6E99996D1}"/>
              </a:ext>
            </a:extLst>
          </p:cNvPr>
          <p:cNvSpPr>
            <a:spLocks noGrp="1"/>
          </p:cNvSpPr>
          <p:nvPr>
            <p:ph type="title" hasCustomPrompt="1"/>
          </p:nvPr>
        </p:nvSpPr>
        <p:spPr>
          <a:xfrm>
            <a:off x="703226" y="365125"/>
            <a:ext cx="10515600" cy="1325563"/>
          </a:xfrm>
        </p:spPr>
        <p:txBody>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E204860-339B-4335-A0A5-39EC4A9C927C}"/>
              </a:ext>
            </a:extLst>
          </p:cNvPr>
          <p:cNvSpPr>
            <a:spLocks noGrp="1"/>
          </p:cNvSpPr>
          <p:nvPr>
            <p:ph type="body" idx="1" hasCustomPrompt="1"/>
          </p:nvPr>
        </p:nvSpPr>
        <p:spPr>
          <a:xfrm>
            <a:off x="703220" y="1690688"/>
            <a:ext cx="5115689" cy="791234"/>
          </a:xfrm>
        </p:spPr>
        <p:txBody>
          <a:bodyPr anchor="b">
            <a:norm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346196D-4EAC-45DF-8CCF-F084BEE22347}"/>
              </a:ext>
            </a:extLst>
          </p:cNvPr>
          <p:cNvSpPr>
            <a:spLocks noGrp="1"/>
          </p:cNvSpPr>
          <p:nvPr>
            <p:ph sz="half" idx="2"/>
          </p:nvPr>
        </p:nvSpPr>
        <p:spPr>
          <a:xfrm>
            <a:off x="701629" y="2505075"/>
            <a:ext cx="5115689" cy="32900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1E1857B0-6DA1-4E2B-A5D7-75DC5DEFD046}"/>
              </a:ext>
            </a:extLst>
          </p:cNvPr>
          <p:cNvSpPr>
            <a:spLocks noGrp="1"/>
          </p:cNvSpPr>
          <p:nvPr>
            <p:ph type="body" sz="quarter" idx="3" hasCustomPrompt="1"/>
          </p:nvPr>
        </p:nvSpPr>
        <p:spPr>
          <a:xfrm>
            <a:off x="6234540" y="1687101"/>
            <a:ext cx="4984286" cy="733041"/>
          </a:xfrm>
        </p:spPr>
        <p:txBody>
          <a:bodyPr anchor="b"/>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08117D5-3F7B-4181-90B3-28944E4516DE}"/>
              </a:ext>
            </a:extLst>
          </p:cNvPr>
          <p:cNvSpPr>
            <a:spLocks noGrp="1"/>
          </p:cNvSpPr>
          <p:nvPr>
            <p:ph sz="quarter" idx="4"/>
          </p:nvPr>
        </p:nvSpPr>
        <p:spPr>
          <a:xfrm>
            <a:off x="6240480" y="2516951"/>
            <a:ext cx="4978282" cy="3278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A035A0-9E61-4FBF-83CB-DE2F14351C9F}"/>
              </a:ext>
            </a:extLst>
          </p:cNvPr>
          <p:cNvSpPr>
            <a:spLocks noGrp="1"/>
          </p:cNvSpPr>
          <p:nvPr>
            <p:ph type="dt" sz="half" idx="10"/>
          </p:nvPr>
        </p:nvSpPr>
        <p:spPr/>
        <p:txBody>
          <a:bodyPr/>
          <a:lstStyle/>
          <a:p>
            <a:fld id="{E7B736C5-0A92-4502-AA74-B995BDCF208A}" type="datetimeFigureOut">
              <a:rPr lang="en-GB" smtClean="0"/>
              <a:t>17/04/2021</a:t>
            </a:fld>
            <a:endParaRPr lang="en-GB" dirty="0"/>
          </a:p>
        </p:txBody>
      </p:sp>
      <p:sp>
        <p:nvSpPr>
          <p:cNvPr id="8" name="Footer Placeholder 7">
            <a:extLst>
              <a:ext uri="{FF2B5EF4-FFF2-40B4-BE49-F238E27FC236}">
                <a16:creationId xmlns:a16="http://schemas.microsoft.com/office/drawing/2014/main" id="{A90C0A21-114E-469B-BAF9-B45ECAB82BCC}"/>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52A90647-2E4D-4A1E-9B9F-292488369537}"/>
              </a:ext>
            </a:extLst>
          </p:cNvPr>
          <p:cNvSpPr>
            <a:spLocks noGrp="1"/>
          </p:cNvSpPr>
          <p:nvPr>
            <p:ph type="sldNum" sz="quarter" idx="12"/>
          </p:nvPr>
        </p:nvSpPr>
        <p:spPr/>
        <p:txBody>
          <a:bodyPr/>
          <a:lstStyle/>
          <a:p>
            <a:fld id="{24443D20-B41A-4E7F-B431-D4A85DE2CB5E}" type="slidenum">
              <a:rPr lang="en-GB" smtClean="0"/>
              <a:t>‹#›</a:t>
            </a:fld>
            <a:endParaRPr lang="en-GB" dirty="0"/>
          </a:p>
        </p:txBody>
      </p:sp>
    </p:spTree>
    <p:extLst>
      <p:ext uri="{BB962C8B-B14F-4D97-AF65-F5344CB8AC3E}">
        <p14:creationId xmlns:p14="http://schemas.microsoft.com/office/powerpoint/2010/main" val="1590094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0E4A-D5DA-4C4B-B8BE-9DDA91B3529E}"/>
              </a:ext>
            </a:extLst>
          </p:cNvPr>
          <p:cNvSpPr>
            <a:spLocks noGrp="1"/>
          </p:cNvSpPr>
          <p:nvPr>
            <p:ph type="title" hasCustomPrompt="1"/>
          </p:nvPr>
        </p:nvSpPr>
        <p:spPr/>
        <p:txBody>
          <a:bodyPr/>
          <a:lstStyle>
            <a:lvl1pPr>
              <a:defRPr sz="36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7FD586-4B54-4C10-89D5-E4D9BD6A0AD8}"/>
              </a:ext>
            </a:extLst>
          </p:cNvPr>
          <p:cNvSpPr>
            <a:spLocks noGrp="1"/>
          </p:cNvSpPr>
          <p:nvPr>
            <p:ph type="dt" sz="half" idx="10"/>
          </p:nvPr>
        </p:nvSpPr>
        <p:spPr/>
        <p:txBody>
          <a:bodyPr/>
          <a:lstStyle/>
          <a:p>
            <a:fld id="{E7B736C5-0A92-4502-AA74-B995BDCF208A}" type="datetimeFigureOut">
              <a:rPr lang="en-GB" smtClean="0"/>
              <a:t>17/04/2021</a:t>
            </a:fld>
            <a:endParaRPr lang="en-GB" dirty="0"/>
          </a:p>
        </p:txBody>
      </p:sp>
      <p:sp>
        <p:nvSpPr>
          <p:cNvPr id="4" name="Footer Placeholder 3">
            <a:extLst>
              <a:ext uri="{FF2B5EF4-FFF2-40B4-BE49-F238E27FC236}">
                <a16:creationId xmlns:a16="http://schemas.microsoft.com/office/drawing/2014/main" id="{701D6CCB-E602-48D4-AF04-1CBCA403581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CE68710B-6D14-4617-AD4E-48509171E1DD}"/>
              </a:ext>
            </a:extLst>
          </p:cNvPr>
          <p:cNvSpPr>
            <a:spLocks noGrp="1"/>
          </p:cNvSpPr>
          <p:nvPr>
            <p:ph type="sldNum" sz="quarter" idx="12"/>
          </p:nvPr>
        </p:nvSpPr>
        <p:spPr/>
        <p:txBody>
          <a:bodyPr/>
          <a:lstStyle/>
          <a:p>
            <a:fld id="{24443D20-B41A-4E7F-B431-D4A85DE2CB5E}" type="slidenum">
              <a:rPr lang="en-GB" smtClean="0"/>
              <a:t>‹#›</a:t>
            </a:fld>
            <a:endParaRPr lang="en-GB" dirty="0"/>
          </a:p>
        </p:txBody>
      </p:sp>
    </p:spTree>
    <p:extLst>
      <p:ext uri="{BB962C8B-B14F-4D97-AF65-F5344CB8AC3E}">
        <p14:creationId xmlns:p14="http://schemas.microsoft.com/office/powerpoint/2010/main" val="293801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6F89FF-03DB-4633-84D0-08FBDD5A2F9F}"/>
              </a:ext>
            </a:extLst>
          </p:cNvPr>
          <p:cNvSpPr>
            <a:spLocks noGrp="1"/>
          </p:cNvSpPr>
          <p:nvPr>
            <p:ph type="dt" sz="half" idx="10"/>
          </p:nvPr>
        </p:nvSpPr>
        <p:spPr/>
        <p:txBody>
          <a:bodyPr/>
          <a:lstStyle/>
          <a:p>
            <a:fld id="{E7B736C5-0A92-4502-AA74-B995BDCF208A}" type="datetimeFigureOut">
              <a:rPr lang="en-GB" smtClean="0"/>
              <a:t>17/04/2021</a:t>
            </a:fld>
            <a:endParaRPr lang="en-GB" dirty="0"/>
          </a:p>
        </p:txBody>
      </p:sp>
      <p:sp>
        <p:nvSpPr>
          <p:cNvPr id="3" name="Footer Placeholder 2">
            <a:extLst>
              <a:ext uri="{FF2B5EF4-FFF2-40B4-BE49-F238E27FC236}">
                <a16:creationId xmlns:a16="http://schemas.microsoft.com/office/drawing/2014/main" id="{A7FE62DE-D883-4164-86CD-4E3CEA5C668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A1CC548-CD17-49A7-913D-0D8C045CEDB5}"/>
              </a:ext>
            </a:extLst>
          </p:cNvPr>
          <p:cNvSpPr>
            <a:spLocks noGrp="1"/>
          </p:cNvSpPr>
          <p:nvPr>
            <p:ph type="sldNum" sz="quarter" idx="12"/>
          </p:nvPr>
        </p:nvSpPr>
        <p:spPr/>
        <p:txBody>
          <a:bodyPr/>
          <a:lstStyle/>
          <a:p>
            <a:fld id="{24443D20-B41A-4E7F-B431-D4A85DE2CB5E}" type="slidenum">
              <a:rPr lang="en-GB" smtClean="0"/>
              <a:t>‹#›</a:t>
            </a:fld>
            <a:endParaRPr lang="en-GB" dirty="0"/>
          </a:p>
        </p:txBody>
      </p:sp>
    </p:spTree>
    <p:extLst>
      <p:ext uri="{BB962C8B-B14F-4D97-AF65-F5344CB8AC3E}">
        <p14:creationId xmlns:p14="http://schemas.microsoft.com/office/powerpoint/2010/main" val="366360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6D22-5159-49E3-BB7F-52F868160056}"/>
              </a:ext>
            </a:extLst>
          </p:cNvPr>
          <p:cNvSpPr>
            <a:spLocks noGrp="1"/>
          </p:cNvSpPr>
          <p:nvPr>
            <p:ph type="title" hasCustomPrompt="1"/>
          </p:nvPr>
        </p:nvSpPr>
        <p:spPr>
          <a:xfrm>
            <a:off x="709157" y="457200"/>
            <a:ext cx="4114800" cy="1600200"/>
          </a:xfrm>
        </p:spPr>
        <p:txBody>
          <a:bodyPr anchor="b"/>
          <a:lstStyle>
            <a:lvl1pPr>
              <a:defRPr sz="28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A7C6D47-356F-44E5-8080-0113B776CD43}"/>
              </a:ext>
            </a:extLst>
          </p:cNvPr>
          <p:cNvSpPr>
            <a:spLocks noGrp="1"/>
          </p:cNvSpPr>
          <p:nvPr>
            <p:ph idx="1"/>
          </p:nvPr>
        </p:nvSpPr>
        <p:spPr>
          <a:xfrm>
            <a:off x="5183188" y="1276597"/>
            <a:ext cx="6172200" cy="4453247"/>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76ACAD40-8C40-4217-8ACC-A274E474F51C}"/>
              </a:ext>
            </a:extLst>
          </p:cNvPr>
          <p:cNvSpPr>
            <a:spLocks noGrp="1"/>
          </p:cNvSpPr>
          <p:nvPr>
            <p:ph type="body" sz="half" idx="2"/>
          </p:nvPr>
        </p:nvSpPr>
        <p:spPr>
          <a:xfrm>
            <a:off x="703223" y="2057400"/>
            <a:ext cx="4114800" cy="36724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A774C5-3E17-4B09-9890-8D828AF267DE}"/>
              </a:ext>
            </a:extLst>
          </p:cNvPr>
          <p:cNvSpPr>
            <a:spLocks noGrp="1"/>
          </p:cNvSpPr>
          <p:nvPr>
            <p:ph type="dt" sz="half" idx="10"/>
          </p:nvPr>
        </p:nvSpPr>
        <p:spPr/>
        <p:txBody>
          <a:bodyPr/>
          <a:lstStyle/>
          <a:p>
            <a:fld id="{E7B736C5-0A92-4502-AA74-B995BDCF208A}" type="datetimeFigureOut">
              <a:rPr lang="en-GB" smtClean="0"/>
              <a:t>17/04/2021</a:t>
            </a:fld>
            <a:endParaRPr lang="en-GB" dirty="0"/>
          </a:p>
        </p:txBody>
      </p:sp>
      <p:sp>
        <p:nvSpPr>
          <p:cNvPr id="6" name="Footer Placeholder 5">
            <a:extLst>
              <a:ext uri="{FF2B5EF4-FFF2-40B4-BE49-F238E27FC236}">
                <a16:creationId xmlns:a16="http://schemas.microsoft.com/office/drawing/2014/main" id="{02138872-F0D3-4D9B-A29D-2E63240AC6C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3D469C9-220D-4F45-B812-5201BDA43341}"/>
              </a:ext>
            </a:extLst>
          </p:cNvPr>
          <p:cNvSpPr>
            <a:spLocks noGrp="1"/>
          </p:cNvSpPr>
          <p:nvPr>
            <p:ph type="sldNum" sz="quarter" idx="12"/>
          </p:nvPr>
        </p:nvSpPr>
        <p:spPr/>
        <p:txBody>
          <a:bodyPr/>
          <a:lstStyle/>
          <a:p>
            <a:fld id="{24443D20-B41A-4E7F-B431-D4A85DE2CB5E}" type="slidenum">
              <a:rPr lang="en-GB" smtClean="0"/>
              <a:t>‹#›</a:t>
            </a:fld>
            <a:endParaRPr lang="en-GB" dirty="0"/>
          </a:p>
        </p:txBody>
      </p:sp>
    </p:spTree>
    <p:extLst>
      <p:ext uri="{BB962C8B-B14F-4D97-AF65-F5344CB8AC3E}">
        <p14:creationId xmlns:p14="http://schemas.microsoft.com/office/powerpoint/2010/main" val="1804147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2670-8927-44BD-A2FE-2BA7E37A3333}"/>
              </a:ext>
            </a:extLst>
          </p:cNvPr>
          <p:cNvSpPr>
            <a:spLocks noGrp="1"/>
          </p:cNvSpPr>
          <p:nvPr>
            <p:ph type="title" hasCustomPrompt="1"/>
          </p:nvPr>
        </p:nvSpPr>
        <p:spPr>
          <a:xfrm>
            <a:off x="697282" y="457200"/>
            <a:ext cx="3932237" cy="1549262"/>
          </a:xfrm>
        </p:spPr>
        <p:txBody>
          <a:bodyPr anchor="b"/>
          <a:lstStyle>
            <a:lvl1pPr>
              <a:defRPr sz="2800"/>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DF2F50D4-D809-48FF-8949-7B800C3A4AE3}"/>
              </a:ext>
            </a:extLst>
          </p:cNvPr>
          <p:cNvSpPr>
            <a:spLocks noGrp="1"/>
          </p:cNvSpPr>
          <p:nvPr>
            <p:ph type="pic" idx="1"/>
          </p:nvPr>
        </p:nvSpPr>
        <p:spPr>
          <a:xfrm>
            <a:off x="5183188" y="987426"/>
            <a:ext cx="6172200" cy="47602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28753EC-9A03-46E4-8CB3-5AC09D9695E0}"/>
              </a:ext>
            </a:extLst>
          </p:cNvPr>
          <p:cNvSpPr>
            <a:spLocks noGrp="1"/>
          </p:cNvSpPr>
          <p:nvPr>
            <p:ph type="body" sz="half" idx="2"/>
          </p:nvPr>
        </p:nvSpPr>
        <p:spPr>
          <a:xfrm>
            <a:off x="697282" y="2057400"/>
            <a:ext cx="3932237" cy="3690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E853C9-3EFB-41BB-ABA2-1F7831FA8D11}"/>
              </a:ext>
            </a:extLst>
          </p:cNvPr>
          <p:cNvSpPr>
            <a:spLocks noGrp="1"/>
          </p:cNvSpPr>
          <p:nvPr>
            <p:ph type="dt" sz="half" idx="10"/>
          </p:nvPr>
        </p:nvSpPr>
        <p:spPr/>
        <p:txBody>
          <a:bodyPr/>
          <a:lstStyle/>
          <a:p>
            <a:fld id="{E7B736C5-0A92-4502-AA74-B995BDCF208A}" type="datetimeFigureOut">
              <a:rPr lang="en-GB" smtClean="0"/>
              <a:t>17/04/2021</a:t>
            </a:fld>
            <a:endParaRPr lang="en-GB" dirty="0"/>
          </a:p>
        </p:txBody>
      </p:sp>
      <p:sp>
        <p:nvSpPr>
          <p:cNvPr id="6" name="Footer Placeholder 5">
            <a:extLst>
              <a:ext uri="{FF2B5EF4-FFF2-40B4-BE49-F238E27FC236}">
                <a16:creationId xmlns:a16="http://schemas.microsoft.com/office/drawing/2014/main" id="{0647DE5F-360D-44E3-B2AD-9C0C9E22530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F575E9E-46EA-46B7-B5EC-1FAABD06E2AB}"/>
              </a:ext>
            </a:extLst>
          </p:cNvPr>
          <p:cNvSpPr>
            <a:spLocks noGrp="1"/>
          </p:cNvSpPr>
          <p:nvPr>
            <p:ph type="sldNum" sz="quarter" idx="12"/>
          </p:nvPr>
        </p:nvSpPr>
        <p:spPr/>
        <p:txBody>
          <a:bodyPr/>
          <a:lstStyle/>
          <a:p>
            <a:fld id="{24443D20-B41A-4E7F-B431-D4A85DE2CB5E}" type="slidenum">
              <a:rPr lang="en-GB" smtClean="0"/>
              <a:t>‹#›</a:t>
            </a:fld>
            <a:endParaRPr lang="en-GB" dirty="0"/>
          </a:p>
        </p:txBody>
      </p:sp>
    </p:spTree>
    <p:extLst>
      <p:ext uri="{BB962C8B-B14F-4D97-AF65-F5344CB8AC3E}">
        <p14:creationId xmlns:p14="http://schemas.microsoft.com/office/powerpoint/2010/main" val="102155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D8B279-006E-45AE-9DF4-35CD375C41F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pic>
        <p:nvPicPr>
          <p:cNvPr id="12" name="Picture 11">
            <a:extLst>
              <a:ext uri="{FF2B5EF4-FFF2-40B4-BE49-F238E27FC236}">
                <a16:creationId xmlns:a16="http://schemas.microsoft.com/office/drawing/2014/main" id="{676482FF-5E57-49AE-9949-EC9D18A552B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77413" y="5803980"/>
            <a:ext cx="982312" cy="485699"/>
          </a:xfrm>
          <a:prstGeom prst="rect">
            <a:avLst/>
          </a:prstGeom>
        </p:spPr>
      </p:pic>
      <p:sp>
        <p:nvSpPr>
          <p:cNvPr id="2" name="Title Placeholder 1">
            <a:extLst>
              <a:ext uri="{FF2B5EF4-FFF2-40B4-BE49-F238E27FC236}">
                <a16:creationId xmlns:a16="http://schemas.microsoft.com/office/drawing/2014/main" id="{FDB02495-A369-4DE5-A8E8-FCE65F233CF8}"/>
              </a:ext>
            </a:extLst>
          </p:cNvPr>
          <p:cNvSpPr>
            <a:spLocks noGrp="1"/>
          </p:cNvSpPr>
          <p:nvPr>
            <p:ph type="title"/>
          </p:nvPr>
        </p:nvSpPr>
        <p:spPr>
          <a:xfrm>
            <a:off x="694705" y="365125"/>
            <a:ext cx="10635342"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E4BE7ED-C0A1-4E9D-A00C-6999EAB33095}"/>
              </a:ext>
            </a:extLst>
          </p:cNvPr>
          <p:cNvSpPr>
            <a:spLocks noGrp="1"/>
          </p:cNvSpPr>
          <p:nvPr>
            <p:ph type="body" idx="1"/>
          </p:nvPr>
        </p:nvSpPr>
        <p:spPr>
          <a:xfrm>
            <a:off x="718458" y="1813750"/>
            <a:ext cx="10670268" cy="3990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8E994A6-E6C9-4077-8907-747E4514C333}"/>
              </a:ext>
            </a:extLst>
          </p:cNvPr>
          <p:cNvSpPr>
            <a:spLocks noGrp="1"/>
          </p:cNvSpPr>
          <p:nvPr>
            <p:ph type="dt" sz="half" idx="2"/>
          </p:nvPr>
        </p:nvSpPr>
        <p:spPr>
          <a:xfrm>
            <a:off x="838200" y="6463225"/>
            <a:ext cx="2743200" cy="365125"/>
          </a:xfrm>
          <a:prstGeom prst="rect">
            <a:avLst/>
          </a:prstGeom>
        </p:spPr>
        <p:txBody>
          <a:bodyPr vert="horz" lIns="91440" tIns="45720" rIns="91440" bIns="45720" rtlCol="0" anchor="ctr"/>
          <a:lstStyle>
            <a:lvl1pPr algn="l">
              <a:defRPr sz="1100">
                <a:solidFill>
                  <a:schemeClr val="tx1">
                    <a:lumMod val="20000"/>
                    <a:lumOff val="80000"/>
                  </a:schemeClr>
                </a:solidFill>
              </a:defRPr>
            </a:lvl1pPr>
          </a:lstStyle>
          <a:p>
            <a:fld id="{E7B736C5-0A92-4502-AA74-B995BDCF208A}" type="datetimeFigureOut">
              <a:rPr lang="en-GB" smtClean="0"/>
              <a:pPr/>
              <a:t>17/04/2021</a:t>
            </a:fld>
            <a:endParaRPr lang="en-GB" sz="1100" dirty="0"/>
          </a:p>
        </p:txBody>
      </p:sp>
      <p:sp>
        <p:nvSpPr>
          <p:cNvPr id="5" name="Footer Placeholder 4">
            <a:extLst>
              <a:ext uri="{FF2B5EF4-FFF2-40B4-BE49-F238E27FC236}">
                <a16:creationId xmlns:a16="http://schemas.microsoft.com/office/drawing/2014/main" id="{9A9EEE4E-F268-4348-9641-5AD819CF922F}"/>
              </a:ext>
            </a:extLst>
          </p:cNvPr>
          <p:cNvSpPr>
            <a:spLocks noGrp="1"/>
          </p:cNvSpPr>
          <p:nvPr>
            <p:ph type="ftr" sz="quarter" idx="3"/>
          </p:nvPr>
        </p:nvSpPr>
        <p:spPr>
          <a:xfrm>
            <a:off x="4038600" y="6457289"/>
            <a:ext cx="4114800" cy="365125"/>
          </a:xfrm>
          <a:prstGeom prst="rect">
            <a:avLst/>
          </a:prstGeom>
        </p:spPr>
        <p:txBody>
          <a:bodyPr vert="horz" lIns="91440" tIns="45720" rIns="91440" bIns="45720" rtlCol="0" anchor="ctr"/>
          <a:lstStyle>
            <a:lvl1pPr algn="ctr">
              <a:defRPr sz="1100">
                <a:solidFill>
                  <a:schemeClr val="tx1">
                    <a:lumMod val="20000"/>
                    <a:lumOff val="80000"/>
                  </a:schemeClr>
                </a:solidFill>
              </a:defRPr>
            </a:lvl1pPr>
          </a:lstStyle>
          <a:p>
            <a:endParaRPr lang="en-GB" sz="1100" dirty="0"/>
          </a:p>
        </p:txBody>
      </p:sp>
      <p:sp>
        <p:nvSpPr>
          <p:cNvPr id="6" name="Slide Number Placeholder 5">
            <a:extLst>
              <a:ext uri="{FF2B5EF4-FFF2-40B4-BE49-F238E27FC236}">
                <a16:creationId xmlns:a16="http://schemas.microsoft.com/office/drawing/2014/main" id="{19FF2274-0980-4F9F-8131-07FE6DF6C569}"/>
              </a:ext>
            </a:extLst>
          </p:cNvPr>
          <p:cNvSpPr>
            <a:spLocks noGrp="1"/>
          </p:cNvSpPr>
          <p:nvPr>
            <p:ph type="sldNum" sz="quarter" idx="4"/>
          </p:nvPr>
        </p:nvSpPr>
        <p:spPr>
          <a:xfrm>
            <a:off x="8610600" y="6457288"/>
            <a:ext cx="2743200" cy="365125"/>
          </a:xfrm>
          <a:prstGeom prst="rect">
            <a:avLst/>
          </a:prstGeom>
        </p:spPr>
        <p:txBody>
          <a:bodyPr vert="horz" lIns="91440" tIns="45720" rIns="91440" bIns="45720" rtlCol="0" anchor="ctr"/>
          <a:lstStyle>
            <a:lvl1pPr algn="r">
              <a:defRPr sz="1200">
                <a:solidFill>
                  <a:schemeClr val="tx1">
                    <a:lumMod val="20000"/>
                    <a:lumOff val="80000"/>
                  </a:schemeClr>
                </a:solidFill>
              </a:defRPr>
            </a:lvl1pPr>
          </a:lstStyle>
          <a:p>
            <a:fld id="{24443D20-B41A-4E7F-B431-D4A85DE2CB5E}" type="slidenum">
              <a:rPr lang="en-GB" smtClean="0"/>
              <a:pPr/>
              <a:t>‹#›</a:t>
            </a:fld>
            <a:endParaRPr lang="en-GB" dirty="0">
              <a:solidFill>
                <a:schemeClr val="tx1">
                  <a:lumMod val="20000"/>
                  <a:lumOff val="80000"/>
                </a:schemeClr>
              </a:solidFill>
            </a:endParaRPr>
          </a:p>
        </p:txBody>
      </p:sp>
    </p:spTree>
    <p:extLst>
      <p:ext uri="{BB962C8B-B14F-4D97-AF65-F5344CB8AC3E}">
        <p14:creationId xmlns:p14="http://schemas.microsoft.com/office/powerpoint/2010/main" val="2828101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1">
          <p15:clr>
            <a:srgbClr val="F26B43"/>
          </p15:clr>
        </p15:guide>
        <p15:guide id="2" pos="3817">
          <p15:clr>
            <a:srgbClr val="F26B43"/>
          </p15:clr>
        </p15:guide>
        <p15:guide id="3" orient="horz" pos="187">
          <p15:clr>
            <a:srgbClr val="F26B43"/>
          </p15:clr>
        </p15:guide>
        <p15:guide id="4" pos="234">
          <p15:clr>
            <a:srgbClr val="F26B43"/>
          </p15:clr>
        </p15:guide>
        <p15:guide id="5" pos="7174">
          <p15:clr>
            <a:srgbClr val="F26B43"/>
          </p15:clr>
        </p15:guide>
        <p15:guide id="6" pos="506">
          <p15:clr>
            <a:srgbClr val="F26B43"/>
          </p15:clr>
        </p15:guide>
        <p15:guide id="7" pos="100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www.medicines.org.uk/emc/product/332" TargetMode="External"/><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hyperlink" Target="https://www.medicines.org.uk/emc/product/332/pi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hyperlink" Target="https://www.medicines.org.uk/emc/product/332/pil" TargetMode="External"/><Relationship Id="rId4" Type="http://schemas.openxmlformats.org/officeDocument/2006/relationships/hyperlink" Target="https://www.medicines.org.uk/emc/product/33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www.medicines.org.uk/emc/product/332/pil" TargetMode="External"/><Relationship Id="rId5" Type="http://schemas.openxmlformats.org/officeDocument/2006/relationships/hyperlink" Target="https://www.medicines.org.uk/emc/product/332"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https://www.medicines.org.uk/emc/product/9489/smpc"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medicines.org.uk/emc/product/9489/smpc" TargetMode="External"/><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hyperlink" Target="https://www.medicines.org.uk/emc/files/pil.9489.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s://www.medicines.org.uk/emc/files/pil.9489.pdf" TargetMode="Externa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www.medicines.org.uk/emc/files/pil.9489.pdf" TargetMode="External"/><Relationship Id="rId5" Type="http://schemas.openxmlformats.org/officeDocument/2006/relationships/hyperlink" Target="https://www.medicines.org.uk/emc/product/9489/smpc"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medicines.org.uk/emc/product/9489/smp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medicines.org.uk/emc/files/pil.9489.pdf" TargetMode="External"/><Relationship Id="rId2" Type="http://schemas.openxmlformats.org/officeDocument/2006/relationships/hyperlink" Target="https://www.medicines.org.uk/emc/product/9489/smpc"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s://www.medicines.org.uk/emc/files/pil.9489.pdf" TargetMode="External"/><Relationship Id="rId2" Type="http://schemas.openxmlformats.org/officeDocument/2006/relationships/hyperlink" Target="https://www.medicines.org.uk/emc/product/9489/smpc"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hyperlink" Target="https://hcp.nebido.com/sites/g/files/blfpry596/files/2019-07/Nebido-Product-Monograph.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www.medicines.org.uk/emc/product/3873"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hcp.nebido.com/sites/g/files/blfpry596/files/2019-07/Nebido-Product-Monograph.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www.restoretheman.co.uk/" TargetMode="External"/><Relationship Id="rId2" Type="http://schemas.openxmlformats.org/officeDocument/2006/relationships/image" Target="../media/image49.tiff"/><Relationship Id="rId1" Type="http://schemas.openxmlformats.org/officeDocument/2006/relationships/slideLayout" Target="../slideLayouts/slideLayout2.xml"/><Relationship Id="rId5" Type="http://schemas.openxmlformats.org/officeDocument/2006/relationships/hyperlink" Target="https://hcp.nebido.com/sites/g/files/blfpry596/files/2019-07/Nebido-Product-Monograph.pdf" TargetMode="External"/><Relationship Id="rId4" Type="http://schemas.openxmlformats.org/officeDocument/2006/relationships/hyperlink" Target="http://www.nebido.co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nps.org.au/medicine-finder/andriol-testocaps-capsules#product-description"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oleObject" Target="../embeddings/oleObject5.bin"/><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www.bssm.org.uk/wp-content/uploads/2018/02/BSSM-Practical-Guide-High-Res-single-pp-view-final.pdf"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1.bin"/><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3" Type="http://schemas.openxmlformats.org/officeDocument/2006/relationships/hyperlink" Target="https://doi.org/10.1080/13697137.2021.1891773" TargetMode="Externa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oleObject" Target="../embeddings/oleObject4.bin"/><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2FE96A58-3D82-45BE-BF7E-08EA922E5240}"/>
              </a:ext>
            </a:extLst>
          </p:cNvPr>
          <p:cNvSpPr>
            <a:spLocks noGrp="1"/>
          </p:cNvSpPr>
          <p:nvPr>
            <p:ph type="ctrTitle"/>
          </p:nvPr>
        </p:nvSpPr>
        <p:spPr>
          <a:xfrm>
            <a:off x="268620" y="539496"/>
            <a:ext cx="10474037" cy="1960050"/>
          </a:xfrm>
        </p:spPr>
        <p:txBody>
          <a:bodyPr>
            <a:normAutofit/>
          </a:bodyPr>
          <a:lstStyle/>
          <a:p>
            <a:r>
              <a:rPr lang="en-GB" sz="4300" dirty="0"/>
              <a:t>Competitor</a:t>
            </a:r>
            <a:br>
              <a:rPr lang="en-GB" sz="4300" dirty="0"/>
            </a:br>
            <a:r>
              <a:rPr lang="en-GB" sz="4300" dirty="0"/>
              <a:t>Testosterone Therapies</a:t>
            </a:r>
          </a:p>
        </p:txBody>
      </p:sp>
      <p:sp>
        <p:nvSpPr>
          <p:cNvPr id="4" name="Subtitle 2">
            <a:extLst>
              <a:ext uri="{FF2B5EF4-FFF2-40B4-BE49-F238E27FC236}">
                <a16:creationId xmlns:a16="http://schemas.microsoft.com/office/drawing/2014/main" id="{903964AB-E590-4060-85D7-15E875BCF468}"/>
              </a:ext>
            </a:extLst>
          </p:cNvPr>
          <p:cNvSpPr>
            <a:spLocks noGrp="1"/>
          </p:cNvSpPr>
          <p:nvPr>
            <p:ph type="subTitle" idx="1"/>
          </p:nvPr>
        </p:nvSpPr>
        <p:spPr>
          <a:xfrm>
            <a:off x="373063" y="2668588"/>
            <a:ext cx="8472487" cy="2481262"/>
          </a:xfrm>
        </p:spPr>
        <p:txBody>
          <a:bodyPr/>
          <a:lstStyle/>
          <a:p>
            <a:r>
              <a:rPr lang="en-GB" dirty="0"/>
              <a:t>Besins Healthcare</a:t>
            </a:r>
          </a:p>
          <a:p>
            <a:r>
              <a:rPr lang="en-GB" dirty="0"/>
              <a:t>Global Medical Affairs</a:t>
            </a:r>
          </a:p>
          <a:p>
            <a:r>
              <a:rPr lang="en-GB" dirty="0"/>
              <a:t>March 2021</a:t>
            </a:r>
          </a:p>
        </p:txBody>
      </p:sp>
    </p:spTree>
    <p:extLst>
      <p:ext uri="{BB962C8B-B14F-4D97-AF65-F5344CB8AC3E}">
        <p14:creationId xmlns:p14="http://schemas.microsoft.com/office/powerpoint/2010/main" val="3818208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8DD5F-F26E-4681-8FD6-0D25FC79BBA0}"/>
              </a:ext>
            </a:extLst>
          </p:cNvPr>
          <p:cNvSpPr>
            <a:spLocks noGrp="1"/>
          </p:cNvSpPr>
          <p:nvPr>
            <p:ph type="title"/>
          </p:nvPr>
        </p:nvSpPr>
        <p:spPr>
          <a:xfrm>
            <a:off x="475633" y="293151"/>
            <a:ext cx="10652454" cy="1145124"/>
          </a:xfrm>
        </p:spPr>
        <p:txBody>
          <a:bodyPr>
            <a:normAutofit/>
          </a:bodyPr>
          <a:lstStyle/>
          <a:p>
            <a:r>
              <a:rPr lang="en-GB" dirty="0"/>
              <a:t>Testosterone Pellets (Testopel®)</a:t>
            </a:r>
            <a:br>
              <a:rPr lang="en-GB" dirty="0"/>
            </a:br>
            <a:endParaRPr lang="en-GB" dirty="0"/>
          </a:p>
        </p:txBody>
      </p:sp>
      <p:sp>
        <p:nvSpPr>
          <p:cNvPr id="3" name="Content Placeholder 2">
            <a:extLst>
              <a:ext uri="{FF2B5EF4-FFF2-40B4-BE49-F238E27FC236}">
                <a16:creationId xmlns:a16="http://schemas.microsoft.com/office/drawing/2014/main" id="{6DD38AD0-2AAA-4178-9B17-A458E4FE7547}"/>
              </a:ext>
            </a:extLst>
          </p:cNvPr>
          <p:cNvSpPr>
            <a:spLocks noGrp="1"/>
          </p:cNvSpPr>
          <p:nvPr>
            <p:ph idx="1"/>
          </p:nvPr>
        </p:nvSpPr>
        <p:spPr>
          <a:xfrm>
            <a:off x="600074" y="1157919"/>
            <a:ext cx="6372225" cy="3585531"/>
          </a:xfrm>
        </p:spPr>
        <p:txBody>
          <a:bodyPr>
            <a:normAutofit lnSpcReduction="10000"/>
          </a:bodyPr>
          <a:lstStyle/>
          <a:p>
            <a:r>
              <a:rPr lang="en-GB" b="1" dirty="0">
                <a:solidFill>
                  <a:schemeClr val="accent5"/>
                </a:solidFill>
              </a:rPr>
              <a:t>Advantages:</a:t>
            </a:r>
          </a:p>
          <a:p>
            <a:endParaRPr lang="en-GB" sz="800" b="1" dirty="0">
              <a:solidFill>
                <a:schemeClr val="accent5"/>
              </a:solidFill>
            </a:endParaRPr>
          </a:p>
          <a:p>
            <a:pPr lvl="1"/>
            <a:r>
              <a:rPr lang="en-GB" sz="1800" dirty="0">
                <a:solidFill>
                  <a:schemeClr val="accent5"/>
                </a:solidFill>
              </a:rPr>
              <a:t>Restores testosterone levels in men with low testosterone for 3 to 4 months, sometimes up to 6 months </a:t>
            </a:r>
          </a:p>
          <a:p>
            <a:pPr lvl="1"/>
            <a:r>
              <a:rPr lang="en-GB" sz="1800" dirty="0">
                <a:solidFill>
                  <a:schemeClr val="accent5"/>
                </a:solidFill>
              </a:rPr>
              <a:t>No transfer risk</a:t>
            </a:r>
          </a:p>
          <a:p>
            <a:pPr lvl="1"/>
            <a:endParaRPr lang="en-GB" sz="500" dirty="0">
              <a:solidFill>
                <a:schemeClr val="accent5"/>
              </a:solidFill>
            </a:endParaRP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b="1" dirty="0" err="1">
                <a:solidFill>
                  <a:srgbClr val="000000"/>
                </a:solidFill>
                <a:latin typeface="Poppins Light"/>
              </a:rPr>
              <a:t>Disa</a:t>
            </a:r>
            <a:r>
              <a:rPr kumimoji="0" lang="en-GB" b="1" i="0" u="none" strike="noStrike" kern="1200" cap="none" spc="0" normalizeH="0" baseline="0" noProof="0" dirty="0">
                <a:ln>
                  <a:noFill/>
                </a:ln>
                <a:solidFill>
                  <a:srgbClr val="000000"/>
                </a:solidFill>
                <a:effectLst/>
                <a:uLnTx/>
                <a:uFillTx/>
                <a:latin typeface="Poppins Light"/>
                <a:ea typeface="+mn-ea"/>
                <a:cs typeface="+mn-cs"/>
              </a:rPr>
              <a:t>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Requires </a:t>
            </a:r>
            <a:r>
              <a:rPr lang="en-GB" sz="1800" dirty="0">
                <a:solidFill>
                  <a:srgbClr val="000000"/>
                </a:solidFill>
                <a:latin typeface="Poppins Light"/>
              </a:rPr>
              <a:t>a 15 minute procedure</a:t>
            </a:r>
            <a:endParaRPr kumimoji="0" lang="en-GB" sz="1800" b="0" i="0" u="none" strike="noStrike" kern="1200" cap="none" spc="0" normalizeH="0" baseline="0" noProof="0" dirty="0">
              <a:ln>
                <a:noFill/>
              </a:ln>
              <a:solidFill>
                <a:srgbClr val="000000"/>
              </a:solidFill>
              <a:effectLst/>
              <a:uLnTx/>
              <a:uFillTx/>
              <a:latin typeface="Poppins Light"/>
              <a:ea typeface="+mn-ea"/>
              <a:cs typeface="+mn-cs"/>
            </a:endParaRPr>
          </a:p>
          <a:p>
            <a:pPr lvl="1"/>
            <a:r>
              <a:rPr lang="en-GB" sz="1800" dirty="0">
                <a:solidFill>
                  <a:schemeClr val="accent5"/>
                </a:solidFill>
              </a:rPr>
              <a:t>SC (subcutaneous) surgical insertion (see below)</a:t>
            </a:r>
          </a:p>
          <a:p>
            <a:pPr lvl="1"/>
            <a:r>
              <a:rPr lang="en-GB" sz="1800" dirty="0">
                <a:solidFill>
                  <a:schemeClr val="accent5"/>
                </a:solidFill>
              </a:rPr>
              <a:t>Pain and inflammation at implant site </a:t>
            </a:r>
          </a:p>
          <a:p>
            <a:pPr lvl="1"/>
            <a:r>
              <a:rPr lang="en-GB" sz="1800" dirty="0">
                <a:solidFill>
                  <a:schemeClr val="accent5"/>
                </a:solidFill>
              </a:rPr>
              <a:t>Risk of infection and extrusion of the implants (5 to 10%)</a:t>
            </a:r>
          </a:p>
          <a:p>
            <a:pPr lvl="1"/>
            <a:endParaRPr lang="en-GB" sz="1400" dirty="0">
              <a:solidFill>
                <a:schemeClr val="accent5"/>
              </a:solidFill>
            </a:endParaRPr>
          </a:p>
        </p:txBody>
      </p:sp>
      <p:pic>
        <p:nvPicPr>
          <p:cNvPr id="17" name="Picture 16">
            <a:extLst>
              <a:ext uri="{FF2B5EF4-FFF2-40B4-BE49-F238E27FC236}">
                <a16:creationId xmlns:a16="http://schemas.microsoft.com/office/drawing/2014/main" id="{09958827-7857-4EA4-AD98-716F4E7A8C60}"/>
              </a:ext>
            </a:extLst>
          </p:cNvPr>
          <p:cNvPicPr>
            <a:picLocks noChangeAspect="1"/>
          </p:cNvPicPr>
          <p:nvPr/>
        </p:nvPicPr>
        <p:blipFill>
          <a:blip r:embed="rId2"/>
          <a:stretch>
            <a:fillRect/>
          </a:stretch>
        </p:blipFill>
        <p:spPr>
          <a:xfrm>
            <a:off x="7296149" y="2062380"/>
            <a:ext cx="3933823" cy="1366620"/>
          </a:xfrm>
          <a:prstGeom prst="rect">
            <a:avLst/>
          </a:prstGeom>
        </p:spPr>
      </p:pic>
      <p:pic>
        <p:nvPicPr>
          <p:cNvPr id="19" name="Picture 18">
            <a:extLst>
              <a:ext uri="{FF2B5EF4-FFF2-40B4-BE49-F238E27FC236}">
                <a16:creationId xmlns:a16="http://schemas.microsoft.com/office/drawing/2014/main" id="{7EA32198-0A33-4C07-9AED-3F230A85D137}"/>
              </a:ext>
            </a:extLst>
          </p:cNvPr>
          <p:cNvPicPr>
            <a:picLocks noChangeAspect="1"/>
          </p:cNvPicPr>
          <p:nvPr/>
        </p:nvPicPr>
        <p:blipFill>
          <a:blip r:embed="rId3"/>
          <a:stretch>
            <a:fillRect/>
          </a:stretch>
        </p:blipFill>
        <p:spPr>
          <a:xfrm>
            <a:off x="1891847" y="4743450"/>
            <a:ext cx="7820025" cy="1543050"/>
          </a:xfrm>
          <a:prstGeom prst="rect">
            <a:avLst/>
          </a:prstGeom>
        </p:spPr>
      </p:pic>
    </p:spTree>
    <p:extLst>
      <p:ext uri="{BB962C8B-B14F-4D97-AF65-F5344CB8AC3E}">
        <p14:creationId xmlns:p14="http://schemas.microsoft.com/office/powerpoint/2010/main" val="3418030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99E598-C2FA-433F-8B6C-2E6CDCA3892C}"/>
              </a:ext>
            </a:extLst>
          </p:cNvPr>
          <p:cNvSpPr>
            <a:spLocks noGrp="1"/>
          </p:cNvSpPr>
          <p:nvPr>
            <p:ph idx="1"/>
          </p:nvPr>
        </p:nvSpPr>
        <p:spPr>
          <a:xfrm>
            <a:off x="475633" y="1350638"/>
            <a:ext cx="6245433" cy="4154812"/>
          </a:xfrm>
        </p:spPr>
        <p:txBody>
          <a:bodyPr>
            <a:normAutofit lnSpcReduction="10000"/>
          </a:bodyPr>
          <a:lstStyle/>
          <a:p>
            <a:r>
              <a:rPr lang="en-GB" b="1" dirty="0">
                <a:solidFill>
                  <a:schemeClr val="accent5"/>
                </a:solidFill>
              </a:rPr>
              <a:t>Advantages: </a:t>
            </a:r>
          </a:p>
          <a:p>
            <a:endParaRPr lang="en-GB" sz="800" b="1" dirty="0">
              <a:solidFill>
                <a:schemeClr val="accent5"/>
              </a:solidFill>
            </a:endParaRPr>
          </a:p>
          <a:p>
            <a:pPr lvl="1"/>
            <a:r>
              <a:rPr lang="en-GB" dirty="0">
                <a:solidFill>
                  <a:schemeClr val="accent5"/>
                </a:solidFill>
              </a:rPr>
              <a:t>Restore T levels in the majority of patients </a:t>
            </a:r>
          </a:p>
          <a:p>
            <a:endParaRPr lang="en-GB" dirty="0">
              <a:solidFill>
                <a:schemeClr val="accent5"/>
              </a:solidFill>
            </a:endParaRPr>
          </a:p>
          <a:p>
            <a:r>
              <a:rPr lang="en-GB" b="1" dirty="0">
                <a:solidFill>
                  <a:schemeClr val="accent5"/>
                </a:solidFill>
              </a:rPr>
              <a:t>Disadvantages:</a:t>
            </a:r>
          </a:p>
          <a:p>
            <a:endParaRPr lang="en-GB" sz="800" b="1" dirty="0">
              <a:solidFill>
                <a:schemeClr val="accent5"/>
              </a:solidFill>
            </a:endParaRPr>
          </a:p>
          <a:p>
            <a:pPr lvl="1"/>
            <a:r>
              <a:rPr lang="en-GB" dirty="0">
                <a:solidFill>
                  <a:schemeClr val="accent5"/>
                </a:solidFill>
              </a:rPr>
              <a:t>Short half-life, requiring twice-daily application</a:t>
            </a:r>
          </a:p>
          <a:p>
            <a:pPr lvl="1"/>
            <a:r>
              <a:rPr lang="en-GB" dirty="0">
                <a:solidFill>
                  <a:schemeClr val="accent5"/>
                </a:solidFill>
              </a:rPr>
              <a:t>Rotate application site with each application </a:t>
            </a:r>
          </a:p>
          <a:p>
            <a:pPr lvl="1"/>
            <a:r>
              <a:rPr lang="en-GB" dirty="0">
                <a:solidFill>
                  <a:schemeClr val="accent5"/>
                </a:solidFill>
              </a:rPr>
              <a:t>Impossible to adjust the dose </a:t>
            </a:r>
          </a:p>
          <a:p>
            <a:pPr lvl="1"/>
            <a:r>
              <a:rPr lang="en-GB" dirty="0">
                <a:solidFill>
                  <a:schemeClr val="accent5"/>
                </a:solidFill>
              </a:rPr>
              <a:t>Disagreeable flavour </a:t>
            </a:r>
          </a:p>
          <a:p>
            <a:pPr lvl="1"/>
            <a:r>
              <a:rPr lang="en-GB" dirty="0">
                <a:solidFill>
                  <a:schemeClr val="accent5"/>
                </a:solidFill>
              </a:rPr>
              <a:t>Mouth Irritation and pain at the site of application </a:t>
            </a:r>
          </a:p>
          <a:p>
            <a:pPr lvl="1"/>
            <a:r>
              <a:rPr lang="en-GB" dirty="0">
                <a:solidFill>
                  <a:schemeClr val="accent5"/>
                </a:solidFill>
              </a:rPr>
              <a:t>Can get displaced</a:t>
            </a:r>
          </a:p>
          <a:p>
            <a:endParaRPr lang="en-GB" dirty="0"/>
          </a:p>
        </p:txBody>
      </p:sp>
      <p:sp>
        <p:nvSpPr>
          <p:cNvPr id="4" name="Title 1">
            <a:extLst>
              <a:ext uri="{FF2B5EF4-FFF2-40B4-BE49-F238E27FC236}">
                <a16:creationId xmlns:a16="http://schemas.microsoft.com/office/drawing/2014/main" id="{27039545-4948-425A-AF6F-8FE0AEDCCC19}"/>
              </a:ext>
            </a:extLst>
          </p:cNvPr>
          <p:cNvSpPr txBox="1">
            <a:spLocks/>
          </p:cNvSpPr>
          <p:nvPr/>
        </p:nvSpPr>
        <p:spPr>
          <a:xfrm>
            <a:off x="475633" y="293151"/>
            <a:ext cx="10652454" cy="1145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Buccal System (Striant®)</a:t>
            </a:r>
            <a:br>
              <a:rPr lang="en-GB" dirty="0"/>
            </a:br>
            <a:endParaRPr lang="en-GB" dirty="0"/>
          </a:p>
        </p:txBody>
      </p:sp>
      <p:pic>
        <p:nvPicPr>
          <p:cNvPr id="6" name="Picture 5">
            <a:extLst>
              <a:ext uri="{FF2B5EF4-FFF2-40B4-BE49-F238E27FC236}">
                <a16:creationId xmlns:a16="http://schemas.microsoft.com/office/drawing/2014/main" id="{B4F11430-94A1-4A2A-BF73-0A51340FF521}"/>
              </a:ext>
            </a:extLst>
          </p:cNvPr>
          <p:cNvPicPr>
            <a:picLocks noChangeAspect="1"/>
          </p:cNvPicPr>
          <p:nvPr/>
        </p:nvPicPr>
        <p:blipFill>
          <a:blip r:embed="rId2"/>
          <a:stretch>
            <a:fillRect/>
          </a:stretch>
        </p:blipFill>
        <p:spPr>
          <a:xfrm>
            <a:off x="7195397" y="1649564"/>
            <a:ext cx="3819525" cy="1162050"/>
          </a:xfrm>
          <a:prstGeom prst="rect">
            <a:avLst/>
          </a:prstGeom>
        </p:spPr>
      </p:pic>
      <p:pic>
        <p:nvPicPr>
          <p:cNvPr id="8" name="Picture 7">
            <a:extLst>
              <a:ext uri="{FF2B5EF4-FFF2-40B4-BE49-F238E27FC236}">
                <a16:creationId xmlns:a16="http://schemas.microsoft.com/office/drawing/2014/main" id="{86891FA0-E96C-4A34-88B2-3029707CADE2}"/>
              </a:ext>
            </a:extLst>
          </p:cNvPr>
          <p:cNvPicPr>
            <a:picLocks noChangeAspect="1"/>
          </p:cNvPicPr>
          <p:nvPr/>
        </p:nvPicPr>
        <p:blipFill>
          <a:blip r:embed="rId3"/>
          <a:stretch>
            <a:fillRect/>
          </a:stretch>
        </p:blipFill>
        <p:spPr>
          <a:xfrm>
            <a:off x="7195397" y="2921151"/>
            <a:ext cx="2143125" cy="2085975"/>
          </a:xfrm>
          <a:prstGeom prst="rect">
            <a:avLst/>
          </a:prstGeom>
        </p:spPr>
      </p:pic>
      <p:pic>
        <p:nvPicPr>
          <p:cNvPr id="10" name="Picture 9">
            <a:extLst>
              <a:ext uri="{FF2B5EF4-FFF2-40B4-BE49-F238E27FC236}">
                <a16:creationId xmlns:a16="http://schemas.microsoft.com/office/drawing/2014/main" id="{B5C59B22-8FF9-46AC-94B0-4237BFEB2028}"/>
              </a:ext>
            </a:extLst>
          </p:cNvPr>
          <p:cNvPicPr>
            <a:picLocks noChangeAspect="1"/>
          </p:cNvPicPr>
          <p:nvPr/>
        </p:nvPicPr>
        <p:blipFill>
          <a:blip r:embed="rId4"/>
          <a:stretch>
            <a:fillRect/>
          </a:stretch>
        </p:blipFill>
        <p:spPr>
          <a:xfrm>
            <a:off x="9414721" y="2921151"/>
            <a:ext cx="1834303" cy="2090252"/>
          </a:xfrm>
          <a:prstGeom prst="rect">
            <a:avLst/>
          </a:prstGeom>
        </p:spPr>
      </p:pic>
    </p:spTree>
    <p:extLst>
      <p:ext uri="{BB962C8B-B14F-4D97-AF65-F5344CB8AC3E}">
        <p14:creationId xmlns:p14="http://schemas.microsoft.com/office/powerpoint/2010/main" val="3081405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A3A0-1A38-4A1A-A36A-F403E6360604}"/>
              </a:ext>
            </a:extLst>
          </p:cNvPr>
          <p:cNvSpPr>
            <a:spLocks noGrp="1"/>
          </p:cNvSpPr>
          <p:nvPr>
            <p:ph type="title"/>
          </p:nvPr>
        </p:nvSpPr>
        <p:spPr>
          <a:xfrm>
            <a:off x="485158" y="474126"/>
            <a:ext cx="10652454" cy="3145374"/>
          </a:xfrm>
        </p:spPr>
        <p:txBody>
          <a:bodyPr>
            <a:normAutofit/>
          </a:bodyPr>
          <a:lstStyle/>
          <a:p>
            <a:r>
              <a:rPr lang="en-GB" sz="5400" b="1" dirty="0"/>
              <a:t>Testosterone Gels</a:t>
            </a:r>
            <a:br>
              <a:rPr lang="en-GB" sz="4000" dirty="0"/>
            </a:br>
            <a:br>
              <a:rPr lang="en-GB" sz="4000" dirty="0"/>
            </a:br>
            <a:endParaRPr lang="en-GB" sz="4000" dirty="0"/>
          </a:p>
        </p:txBody>
      </p:sp>
      <p:sp>
        <p:nvSpPr>
          <p:cNvPr id="4" name="TextBox 3">
            <a:extLst>
              <a:ext uri="{FF2B5EF4-FFF2-40B4-BE49-F238E27FC236}">
                <a16:creationId xmlns:a16="http://schemas.microsoft.com/office/drawing/2014/main" id="{ACA29C50-2C23-4C26-B813-91751BA433A3}"/>
              </a:ext>
            </a:extLst>
          </p:cNvPr>
          <p:cNvSpPr txBox="1"/>
          <p:nvPr/>
        </p:nvSpPr>
        <p:spPr>
          <a:xfrm>
            <a:off x="418482" y="2571571"/>
            <a:ext cx="10554317" cy="1569660"/>
          </a:xfrm>
          <a:prstGeom prst="rect">
            <a:avLst/>
          </a:prstGeom>
          <a:noFill/>
        </p:spPr>
        <p:txBody>
          <a:bodyPr wrap="square">
            <a:spAutoFit/>
          </a:bodyPr>
          <a:lstStyle/>
          <a:p>
            <a:pPr algn="ctr"/>
            <a:r>
              <a:rPr lang="en-GB" sz="2400" dirty="0">
                <a:solidFill>
                  <a:schemeClr val="accent5"/>
                </a:solidFill>
              </a:rPr>
              <a:t>The 2020 European Academy of Andrology (EAA) guidelines on investigation, treatment and monitoring of functional hypogonadism in males suggest the use of transdermal T gels, as the preferred preparation in the initiation of testosterone therapy due to the potentially reversible nature of functional hypogonadism</a:t>
            </a:r>
            <a:r>
              <a:rPr lang="en-GB" sz="2400" baseline="30000" dirty="0">
                <a:solidFill>
                  <a:schemeClr val="accent5"/>
                </a:solidFill>
              </a:rPr>
              <a:t>1</a:t>
            </a:r>
          </a:p>
        </p:txBody>
      </p:sp>
      <p:sp>
        <p:nvSpPr>
          <p:cNvPr id="6" name="TextBox 5">
            <a:extLst>
              <a:ext uri="{FF2B5EF4-FFF2-40B4-BE49-F238E27FC236}">
                <a16:creationId xmlns:a16="http://schemas.microsoft.com/office/drawing/2014/main" id="{739AFC67-5E86-4550-8625-C8C54FCE642F}"/>
              </a:ext>
            </a:extLst>
          </p:cNvPr>
          <p:cNvSpPr txBox="1"/>
          <p:nvPr/>
        </p:nvSpPr>
        <p:spPr>
          <a:xfrm>
            <a:off x="1476375" y="5900122"/>
            <a:ext cx="9782175" cy="338554"/>
          </a:xfrm>
          <a:prstGeom prst="rect">
            <a:avLst/>
          </a:prstGeom>
          <a:noFill/>
        </p:spPr>
        <p:txBody>
          <a:bodyPr wrap="square">
            <a:spAutoFit/>
          </a:bodyPr>
          <a:lstStyle/>
          <a:p>
            <a:r>
              <a:rPr lang="it-IT" sz="1600" dirty="0">
                <a:solidFill>
                  <a:schemeClr val="accent5"/>
                </a:solidFill>
              </a:rPr>
              <a:t>1. Corona, G et al. Andrology. 2020 Sep;8(5):970-987 </a:t>
            </a:r>
            <a:r>
              <a:rPr lang="en-GB" sz="1600" dirty="0">
                <a:solidFill>
                  <a:schemeClr val="accent5"/>
                </a:solidFill>
              </a:rPr>
              <a:t>(Endorsing Organization: European Society of Endocrinology)</a:t>
            </a:r>
          </a:p>
        </p:txBody>
      </p:sp>
    </p:spTree>
    <p:extLst>
      <p:ext uri="{BB962C8B-B14F-4D97-AF65-F5344CB8AC3E}">
        <p14:creationId xmlns:p14="http://schemas.microsoft.com/office/powerpoint/2010/main" val="3580491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3FD0-7D96-4B09-A2DB-61605AF6B2E5}"/>
              </a:ext>
            </a:extLst>
          </p:cNvPr>
          <p:cNvSpPr>
            <a:spLocks noGrp="1"/>
          </p:cNvSpPr>
          <p:nvPr>
            <p:ph type="title"/>
          </p:nvPr>
        </p:nvSpPr>
        <p:spPr/>
        <p:txBody>
          <a:bodyPr>
            <a:normAutofit/>
          </a:bodyPr>
          <a:lstStyle/>
          <a:p>
            <a:r>
              <a:rPr lang="en-GB" sz="4800" dirty="0"/>
              <a:t>Transdermal Gels</a:t>
            </a:r>
          </a:p>
        </p:txBody>
      </p:sp>
      <p:sp>
        <p:nvSpPr>
          <p:cNvPr id="3" name="Content Placeholder 2">
            <a:extLst>
              <a:ext uri="{FF2B5EF4-FFF2-40B4-BE49-F238E27FC236}">
                <a16:creationId xmlns:a16="http://schemas.microsoft.com/office/drawing/2014/main" id="{532ADAEF-DD68-49D8-8270-38F0E331DA8C}"/>
              </a:ext>
            </a:extLst>
          </p:cNvPr>
          <p:cNvSpPr>
            <a:spLocks noGrp="1"/>
          </p:cNvSpPr>
          <p:nvPr>
            <p:ph idx="1"/>
          </p:nvPr>
        </p:nvSpPr>
        <p:spPr>
          <a:xfrm>
            <a:off x="787235" y="1858487"/>
            <a:ext cx="10617529" cy="3141025"/>
          </a:xfrm>
        </p:spPr>
        <p:txBody>
          <a:bodyPr/>
          <a:lstStyle/>
          <a:p>
            <a:r>
              <a:rPr lang="en-GB" dirty="0">
                <a:solidFill>
                  <a:schemeClr val="accent5"/>
                </a:solidFill>
              </a:rPr>
              <a:t>Tostran®/Fortesta®</a:t>
            </a:r>
          </a:p>
          <a:p>
            <a:r>
              <a:rPr lang="en-GB" dirty="0">
                <a:solidFill>
                  <a:schemeClr val="accent5"/>
                </a:solidFill>
              </a:rPr>
              <a:t>Testavan®</a:t>
            </a:r>
          </a:p>
        </p:txBody>
      </p:sp>
    </p:spTree>
    <p:extLst>
      <p:ext uri="{BB962C8B-B14F-4D97-AF65-F5344CB8AC3E}">
        <p14:creationId xmlns:p14="http://schemas.microsoft.com/office/powerpoint/2010/main" val="2710117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2" name="AutoShape 2" descr="Image result for nebido">
            <a:extLst>
              <a:ext uri="{FF2B5EF4-FFF2-40B4-BE49-F238E27FC236}">
                <a16:creationId xmlns:a16="http://schemas.microsoft.com/office/drawing/2014/main" id="{0495D3F5-4150-4167-908E-D62C1A81015F}"/>
              </a:ext>
            </a:extLst>
          </p:cNvPr>
          <p:cNvSpPr>
            <a:spLocks noChangeAspect="1" noChangeArrowheads="1"/>
          </p:cNvSpPr>
          <p:nvPr/>
        </p:nvSpPr>
        <p:spPr bwMode="auto">
          <a:xfrm>
            <a:off x="606266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GB" altLang="en-US" dirty="0"/>
          </a:p>
        </p:txBody>
      </p:sp>
      <p:sp>
        <p:nvSpPr>
          <p:cNvPr id="12" name="Title 1">
            <a:extLst>
              <a:ext uri="{FF2B5EF4-FFF2-40B4-BE49-F238E27FC236}">
                <a16:creationId xmlns:a16="http://schemas.microsoft.com/office/drawing/2014/main" id="{EAE476B0-2240-4142-8099-3B92AB45E65C}"/>
              </a:ext>
            </a:extLst>
          </p:cNvPr>
          <p:cNvSpPr txBox="1">
            <a:spLocks/>
          </p:cNvSpPr>
          <p:nvPr/>
        </p:nvSpPr>
        <p:spPr>
          <a:xfrm>
            <a:off x="475633" y="293151"/>
            <a:ext cx="10652454" cy="1145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Transdermal Gel (Tostran®/Fortesta®)</a:t>
            </a:r>
            <a:br>
              <a:rPr lang="en-GB" dirty="0"/>
            </a:br>
            <a:endParaRPr lang="en-GB" dirty="0"/>
          </a:p>
        </p:txBody>
      </p:sp>
      <p:sp>
        <p:nvSpPr>
          <p:cNvPr id="14" name="Content Placeholder 2">
            <a:extLst>
              <a:ext uri="{FF2B5EF4-FFF2-40B4-BE49-F238E27FC236}">
                <a16:creationId xmlns:a16="http://schemas.microsoft.com/office/drawing/2014/main" id="{66C3C283-D448-40D7-9336-CD0A39A67C40}"/>
              </a:ext>
            </a:extLst>
          </p:cNvPr>
          <p:cNvSpPr txBox="1">
            <a:spLocks/>
          </p:cNvSpPr>
          <p:nvPr/>
        </p:nvSpPr>
        <p:spPr>
          <a:xfrm>
            <a:off x="475633" y="1350638"/>
            <a:ext cx="10782917" cy="4154812"/>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solidFill>
              </a:rPr>
              <a:t>Hydroalcoholic gel containing 2% testosterone (20mg/g)</a:t>
            </a:r>
          </a:p>
          <a:p>
            <a:pPr marL="0" indent="0">
              <a:buNone/>
            </a:pPr>
            <a:endParaRPr lang="en-GB" sz="2000" dirty="0">
              <a:solidFill>
                <a:schemeClr val="accent5"/>
              </a:solidFill>
            </a:endParaRPr>
          </a:p>
          <a:p>
            <a:r>
              <a:rPr lang="en-GB" sz="2000" dirty="0">
                <a:solidFill>
                  <a:schemeClr val="accent5"/>
                </a:solidFill>
              </a:rPr>
              <a:t>Metered-dose pump</a:t>
            </a:r>
          </a:p>
          <a:p>
            <a:endParaRPr lang="en-GB" sz="2000" dirty="0">
              <a:solidFill>
                <a:schemeClr val="accent5"/>
              </a:solidFill>
            </a:endParaRPr>
          </a:p>
          <a:p>
            <a:r>
              <a:rPr lang="en-GB" sz="2000" dirty="0">
                <a:solidFill>
                  <a:schemeClr val="accent5"/>
                </a:solidFill>
              </a:rPr>
              <a:t>Clear, colourless gel </a:t>
            </a:r>
          </a:p>
          <a:p>
            <a:endParaRPr lang="en-GB" sz="2000" dirty="0">
              <a:solidFill>
                <a:schemeClr val="accent5"/>
              </a:solidFill>
            </a:endParaRPr>
          </a:p>
          <a:p>
            <a:r>
              <a:rPr lang="en-GB" sz="2000" b="1" u="sng" dirty="0">
                <a:solidFill>
                  <a:schemeClr val="accent5"/>
                </a:solidFill>
              </a:rPr>
              <a:t>Important to note:</a:t>
            </a:r>
          </a:p>
          <a:p>
            <a:pPr lvl="1"/>
            <a:r>
              <a:rPr lang="en-GB" dirty="0">
                <a:solidFill>
                  <a:schemeClr val="accent5"/>
                </a:solidFill>
              </a:rPr>
              <a:t>Tostran &amp; Fortesta have different licenses/dosing options</a:t>
            </a:r>
          </a:p>
          <a:p>
            <a:pPr lvl="2"/>
            <a:r>
              <a:rPr lang="en-GB" dirty="0">
                <a:solidFill>
                  <a:schemeClr val="accent5"/>
                </a:solidFill>
              </a:rPr>
              <a:t>Tostran recommended dose = 60mg/day (min 10mg/day, max 80mg/day)</a:t>
            </a:r>
          </a:p>
          <a:p>
            <a:pPr lvl="2"/>
            <a:r>
              <a:rPr lang="en-GB" dirty="0">
                <a:solidFill>
                  <a:schemeClr val="accent5"/>
                </a:solidFill>
              </a:rPr>
              <a:t>Fortesta recommended dose = 40mg/day (min 10mg/day, max 70mg/day)</a:t>
            </a:r>
          </a:p>
          <a:p>
            <a:endParaRPr lang="en-GB" dirty="0">
              <a:solidFill>
                <a:schemeClr val="accent5"/>
              </a:solidFill>
            </a:endParaRPr>
          </a:p>
          <a:p>
            <a:pPr marL="0" indent="0">
              <a:buNone/>
            </a:pPr>
            <a:endParaRPr lang="en-GB" dirty="0"/>
          </a:p>
        </p:txBody>
      </p:sp>
      <p:pic>
        <p:nvPicPr>
          <p:cNvPr id="4" name="Picture 3">
            <a:extLst>
              <a:ext uri="{FF2B5EF4-FFF2-40B4-BE49-F238E27FC236}">
                <a16:creationId xmlns:a16="http://schemas.microsoft.com/office/drawing/2014/main" id="{3B3930CC-0B72-4E5A-A4F0-6702916D87FB}"/>
              </a:ext>
            </a:extLst>
          </p:cNvPr>
          <p:cNvPicPr>
            <a:picLocks noChangeAspect="1"/>
          </p:cNvPicPr>
          <p:nvPr/>
        </p:nvPicPr>
        <p:blipFill>
          <a:blip r:embed="rId3"/>
          <a:stretch>
            <a:fillRect/>
          </a:stretch>
        </p:blipFill>
        <p:spPr>
          <a:xfrm>
            <a:off x="8870132" y="1198238"/>
            <a:ext cx="2647950" cy="1924050"/>
          </a:xfrm>
          <a:prstGeom prst="rect">
            <a:avLst/>
          </a:prstGeom>
        </p:spPr>
      </p:pic>
      <p:pic>
        <p:nvPicPr>
          <p:cNvPr id="17" name="Content Placeholder 5">
            <a:extLst>
              <a:ext uri="{FF2B5EF4-FFF2-40B4-BE49-F238E27FC236}">
                <a16:creationId xmlns:a16="http://schemas.microsoft.com/office/drawing/2014/main" id="{DBB953E1-D0AA-42C2-81AC-FD0F65700D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24" t="8042" r="3052" b="3615"/>
          <a:stretch/>
        </p:blipFill>
        <p:spPr>
          <a:xfrm>
            <a:off x="9070171" y="3428044"/>
            <a:ext cx="2420912" cy="228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7D22514-A964-4557-8E7C-15F7C22D7D8B}"/>
              </a:ext>
            </a:extLst>
          </p:cNvPr>
          <p:cNvSpPr txBox="1">
            <a:spLocks noGrp="1"/>
          </p:cNvSpPr>
          <p:nvPr>
            <p:ph type="title"/>
          </p:nvPr>
        </p:nvSpPr>
        <p:spPr>
          <a:xfrm>
            <a:off x="706579" y="365125"/>
            <a:ext cx="10682146" cy="1325563"/>
          </a:xfr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Transdermal Gel (Tostran®)</a:t>
            </a:r>
            <a:br>
              <a:rPr lang="en-GB" dirty="0"/>
            </a:br>
            <a:endParaRPr lang="en-GB" dirty="0"/>
          </a:p>
        </p:txBody>
      </p:sp>
      <p:pic>
        <p:nvPicPr>
          <p:cNvPr id="9" name="Content Placeholder 5">
            <a:extLst>
              <a:ext uri="{FF2B5EF4-FFF2-40B4-BE49-F238E27FC236}">
                <a16:creationId xmlns:a16="http://schemas.microsoft.com/office/drawing/2014/main" id="{D32122B4-A9A4-4FC9-A78B-4C8F358C4C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8042" r="3052" b="3615"/>
          <a:stretch/>
        </p:blipFill>
        <p:spPr>
          <a:xfrm>
            <a:off x="1221856" y="1825625"/>
            <a:ext cx="4092651" cy="3868593"/>
          </a:xfrm>
          <a:prstGeom prst="rect">
            <a:avLst/>
          </a:prstGeom>
          <a:noFill/>
        </p:spPr>
      </p:pic>
      <p:sp>
        <p:nvSpPr>
          <p:cNvPr id="6" name="TextBox 5">
            <a:extLst>
              <a:ext uri="{FF2B5EF4-FFF2-40B4-BE49-F238E27FC236}">
                <a16:creationId xmlns:a16="http://schemas.microsoft.com/office/drawing/2014/main" id="{B27D0C42-3E9F-4280-ADAC-B0495D5E7379}"/>
              </a:ext>
            </a:extLst>
          </p:cNvPr>
          <p:cNvSpPr txBox="1"/>
          <p:nvPr/>
        </p:nvSpPr>
        <p:spPr>
          <a:xfrm>
            <a:off x="5953125" y="1825625"/>
            <a:ext cx="5435600" cy="3868593"/>
          </a:xfrm>
          <a:prstGeom prst="rect">
            <a:avLst/>
          </a:prstGeom>
        </p:spPr>
        <p:txBody>
          <a:bodyPr vert="horz" lIns="91440" tIns="45720" rIns="91440" bIns="45720" rtlCol="0">
            <a:normAutofit/>
          </a:bodyPr>
          <a:lstStyle/>
          <a:p>
            <a:pPr marL="285750" indent="-228600">
              <a:lnSpc>
                <a:spcPct val="90000"/>
              </a:lnSpc>
              <a:spcAft>
                <a:spcPts val="600"/>
              </a:spcAft>
              <a:buClr>
                <a:schemeClr val="tx1"/>
              </a:buClr>
              <a:buFont typeface="Wingdings" panose="05000000000000000000" pitchFamily="2" charset="2"/>
              <a:buChar char="§"/>
            </a:pPr>
            <a:r>
              <a:rPr lang="en-GB" sz="2000" dirty="0">
                <a:solidFill>
                  <a:schemeClr val="accent5"/>
                </a:solidFill>
              </a:rPr>
              <a:t>Pump dispenser containing 60 g of gel</a:t>
            </a:r>
          </a:p>
          <a:p>
            <a:pPr marL="285750" indent="-228600">
              <a:lnSpc>
                <a:spcPct val="90000"/>
              </a:lnSpc>
              <a:spcAft>
                <a:spcPts val="600"/>
              </a:spcAft>
              <a:buClr>
                <a:schemeClr val="tx1"/>
              </a:buClr>
              <a:buFont typeface="Wingdings" panose="05000000000000000000" pitchFamily="2" charset="2"/>
              <a:buChar char="§"/>
            </a:pPr>
            <a:endParaRPr lang="en-GB" sz="2000" dirty="0">
              <a:solidFill>
                <a:schemeClr val="accent5"/>
              </a:solidFill>
            </a:endParaRPr>
          </a:p>
          <a:p>
            <a:pPr marL="285750" indent="-228600">
              <a:lnSpc>
                <a:spcPct val="90000"/>
              </a:lnSpc>
              <a:spcAft>
                <a:spcPts val="600"/>
              </a:spcAft>
              <a:buClr>
                <a:schemeClr val="tx1"/>
              </a:buClr>
              <a:buFont typeface="Wingdings" panose="05000000000000000000" pitchFamily="2" charset="2"/>
              <a:buChar char="§"/>
            </a:pPr>
            <a:r>
              <a:rPr lang="en-GB" sz="2000" dirty="0">
                <a:solidFill>
                  <a:schemeClr val="accent5"/>
                </a:solidFill>
              </a:rPr>
              <a:t>Recommended dose is 60mg (6 actuations) </a:t>
            </a:r>
          </a:p>
          <a:p>
            <a:pPr marL="285750" indent="-228600">
              <a:lnSpc>
                <a:spcPct val="90000"/>
              </a:lnSpc>
              <a:spcAft>
                <a:spcPts val="600"/>
              </a:spcAft>
              <a:buClr>
                <a:schemeClr val="tx1"/>
              </a:buClr>
              <a:buFont typeface="Wingdings" panose="05000000000000000000" pitchFamily="2" charset="2"/>
              <a:buChar char="§"/>
            </a:pPr>
            <a:endParaRPr lang="en-GB" sz="2000" dirty="0">
              <a:solidFill>
                <a:schemeClr val="accent5"/>
              </a:solidFill>
            </a:endParaRPr>
          </a:p>
          <a:p>
            <a:pPr marL="285750" indent="-228600">
              <a:lnSpc>
                <a:spcPct val="90000"/>
              </a:lnSpc>
              <a:spcAft>
                <a:spcPts val="600"/>
              </a:spcAft>
              <a:buClr>
                <a:schemeClr val="tx1"/>
              </a:buClr>
              <a:buFont typeface="Wingdings" panose="05000000000000000000" pitchFamily="2" charset="2"/>
              <a:buChar char="§"/>
            </a:pPr>
            <a:r>
              <a:rPr lang="en-GB" sz="2000" dirty="0">
                <a:solidFill>
                  <a:schemeClr val="accent5"/>
                </a:solidFill>
              </a:rPr>
              <a:t>10mg testosterone per actuation in 0.5 g of gel</a:t>
            </a:r>
          </a:p>
          <a:p>
            <a:pPr marL="285750" indent="-228600">
              <a:lnSpc>
                <a:spcPct val="90000"/>
              </a:lnSpc>
              <a:spcAft>
                <a:spcPts val="600"/>
              </a:spcAft>
              <a:buClr>
                <a:schemeClr val="tx1"/>
              </a:buClr>
              <a:buFont typeface="Wingdings" panose="05000000000000000000" pitchFamily="2" charset="2"/>
              <a:buChar char="§"/>
            </a:pPr>
            <a:endParaRPr lang="en-GB" sz="2000" dirty="0">
              <a:solidFill>
                <a:schemeClr val="accent5"/>
              </a:solidFill>
            </a:endParaRPr>
          </a:p>
          <a:p>
            <a:pPr marL="285750" indent="-228600">
              <a:lnSpc>
                <a:spcPct val="90000"/>
              </a:lnSpc>
              <a:spcAft>
                <a:spcPts val="600"/>
              </a:spcAft>
              <a:buClr>
                <a:schemeClr val="tx1"/>
              </a:buClr>
              <a:buFont typeface="Wingdings" panose="05000000000000000000" pitchFamily="2" charset="2"/>
              <a:buChar char="§"/>
            </a:pPr>
            <a:r>
              <a:rPr lang="en-GB" sz="2000" dirty="0">
                <a:solidFill>
                  <a:schemeClr val="accent5"/>
                </a:solidFill>
              </a:rPr>
              <a:t>60mg of testosterone in 3 g of gel</a:t>
            </a:r>
          </a:p>
          <a:p>
            <a:pPr marL="285750" indent="-228600">
              <a:lnSpc>
                <a:spcPct val="90000"/>
              </a:lnSpc>
              <a:spcAft>
                <a:spcPts val="600"/>
              </a:spcAft>
              <a:buClr>
                <a:schemeClr val="tx1"/>
              </a:buClr>
              <a:buFont typeface="Wingdings" panose="05000000000000000000" pitchFamily="2" charset="2"/>
              <a:buChar char="§"/>
            </a:pPr>
            <a:endParaRPr lang="en-GB" sz="2000" dirty="0">
              <a:solidFill>
                <a:schemeClr val="accent5"/>
              </a:solidFill>
            </a:endParaRPr>
          </a:p>
          <a:p>
            <a:pPr marL="285750" indent="-228600">
              <a:lnSpc>
                <a:spcPct val="90000"/>
              </a:lnSpc>
              <a:spcAft>
                <a:spcPts val="600"/>
              </a:spcAft>
              <a:buClr>
                <a:schemeClr val="tx1"/>
              </a:buClr>
              <a:buFont typeface="Wingdings" panose="05000000000000000000" pitchFamily="2" charset="2"/>
              <a:buChar char="§"/>
            </a:pPr>
            <a:r>
              <a:rPr lang="en-GB" sz="2000" dirty="0">
                <a:solidFill>
                  <a:schemeClr val="accent5"/>
                </a:solidFill>
              </a:rPr>
              <a:t>At the recommended dose, a pump dispenser will supply </a:t>
            </a:r>
            <a:r>
              <a:rPr lang="en-GB" sz="2000" b="1" dirty="0">
                <a:solidFill>
                  <a:schemeClr val="accent5"/>
                </a:solidFill>
              </a:rPr>
              <a:t>20 days </a:t>
            </a:r>
            <a:r>
              <a:rPr lang="en-GB" sz="2000" dirty="0">
                <a:solidFill>
                  <a:schemeClr val="accent5"/>
                </a:solidFill>
              </a:rPr>
              <a:t>treatment</a:t>
            </a:r>
          </a:p>
        </p:txBody>
      </p:sp>
      <p:sp>
        <p:nvSpPr>
          <p:cNvPr id="10" name="Rectangle 9">
            <a:extLst>
              <a:ext uri="{FF2B5EF4-FFF2-40B4-BE49-F238E27FC236}">
                <a16:creationId xmlns:a16="http://schemas.microsoft.com/office/drawing/2014/main" id="{1328AD61-A161-48E0-8259-F205F64D0686}"/>
              </a:ext>
            </a:extLst>
          </p:cNvPr>
          <p:cNvSpPr/>
          <p:nvPr/>
        </p:nvSpPr>
        <p:spPr>
          <a:xfrm>
            <a:off x="1558811" y="5911858"/>
            <a:ext cx="9871189" cy="400110"/>
          </a:xfrm>
          <a:prstGeom prst="rect">
            <a:avLst/>
          </a:prstGeom>
        </p:spPr>
        <p:txBody>
          <a:bodyPr wrap="square">
            <a:spAutoFit/>
          </a:bodyPr>
          <a:lstStyle/>
          <a:p>
            <a:r>
              <a:rPr lang="en-GB" sz="1000" dirty="0">
                <a:solidFill>
                  <a:schemeClr val="accent5"/>
                </a:solidFill>
                <a:cs typeface="Arial" panose="020B0604020202020204" pitchFamily="34" charset="0"/>
              </a:rPr>
              <a:t>Tostran 2% Gel - Summary of Product Characteristics (SmPC) </a:t>
            </a:r>
            <a:r>
              <a:rPr lang="en-GB" sz="1000" dirty="0">
                <a:cs typeface="Arial" panose="020B0604020202020204" pitchFamily="34" charset="0"/>
                <a:hlinkClick r:id="rId3"/>
              </a:rPr>
              <a:t>https://www.medicines.org.uk/emc/product/332</a:t>
            </a:r>
            <a:r>
              <a:rPr lang="en-GB" sz="1000" dirty="0">
                <a:cs typeface="Arial" panose="020B0604020202020204" pitchFamily="34" charset="0"/>
              </a:rPr>
              <a:t> </a:t>
            </a:r>
            <a:r>
              <a:rPr lang="en-GB" sz="1000" dirty="0">
                <a:solidFill>
                  <a:schemeClr val="accent5"/>
                </a:solidFill>
                <a:cs typeface="Arial" panose="020B0604020202020204" pitchFamily="34" charset="0"/>
              </a:rPr>
              <a:t>Accessed March 2021.</a:t>
            </a:r>
            <a:r>
              <a:rPr lang="en-GB" altLang="en-US" sz="1000" dirty="0">
                <a:solidFill>
                  <a:schemeClr val="accent5"/>
                </a:solidFill>
                <a:cs typeface="Arial" panose="020B0604020202020204" pitchFamily="34" charset="0"/>
              </a:rPr>
              <a:t> </a:t>
            </a:r>
            <a:r>
              <a:rPr lang="en-GB" altLang="en-US" sz="1000" b="1" dirty="0">
                <a:solidFill>
                  <a:schemeClr val="accent5"/>
                </a:solidFill>
                <a:cs typeface="Arial" panose="020B0604020202020204" pitchFamily="34" charset="0"/>
              </a:rPr>
              <a:t>                                                                                            </a:t>
            </a:r>
            <a:r>
              <a:rPr lang="en-GB" altLang="en-US" sz="1000" dirty="0">
                <a:solidFill>
                  <a:schemeClr val="accent5"/>
                </a:solidFill>
                <a:cs typeface="Arial" panose="020B0604020202020204" pitchFamily="34" charset="0"/>
              </a:rPr>
              <a:t>Tostran 2% Gel - Patient Information Leaflet (PIL) </a:t>
            </a:r>
            <a:r>
              <a:rPr lang="en-GB" sz="1000" dirty="0">
                <a:cs typeface="Arial" panose="020B0604020202020204" pitchFamily="34" charset="0"/>
                <a:hlinkClick r:id="rId4"/>
              </a:rPr>
              <a:t>https://www.medicines.org.uk/emc/product/332/pil</a:t>
            </a:r>
            <a:r>
              <a:rPr lang="en-GB" altLang="en-US" sz="1000" dirty="0">
                <a:solidFill>
                  <a:schemeClr val="bg1">
                    <a:lumMod val="50000"/>
                  </a:schemeClr>
                </a:solidFill>
                <a:cs typeface="Arial" panose="020B0604020202020204" pitchFamily="34" charset="0"/>
              </a:rPr>
              <a:t>. </a:t>
            </a:r>
            <a:r>
              <a:rPr lang="en-GB" sz="1000" dirty="0">
                <a:solidFill>
                  <a:schemeClr val="accent5"/>
                </a:solidFill>
                <a:cs typeface="Arial" panose="020B0604020202020204" pitchFamily="34" charset="0"/>
              </a:rPr>
              <a:t>Accessed March 2021</a:t>
            </a:r>
            <a:endParaRPr lang="en-GB" altLang="en-US" sz="1000" dirty="0">
              <a:solidFill>
                <a:schemeClr val="accent5"/>
              </a:solidFill>
              <a:cs typeface="Arial" panose="020B0604020202020204" pitchFamily="34" charset="0"/>
            </a:endParaRPr>
          </a:p>
        </p:txBody>
      </p:sp>
    </p:spTree>
    <p:extLst>
      <p:ext uri="{BB962C8B-B14F-4D97-AF65-F5344CB8AC3E}">
        <p14:creationId xmlns:p14="http://schemas.microsoft.com/office/powerpoint/2010/main" val="190324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2259C449-0D05-4888-B2FC-DA44401EDD92}"/>
              </a:ext>
            </a:extLst>
          </p:cNvPr>
          <p:cNvSpPr>
            <a:spLocks noGrp="1" noChangeArrowheads="1"/>
          </p:cNvSpPr>
          <p:nvPr>
            <p:ph type="body" idx="1"/>
          </p:nvPr>
        </p:nvSpPr>
        <p:spPr bwMode="auto">
          <a:xfrm>
            <a:off x="706579" y="1711252"/>
            <a:ext cx="9847121" cy="40862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spcBef>
                <a:spcPct val="90000"/>
              </a:spcBef>
            </a:pPr>
            <a:r>
              <a:rPr lang="en-US" altLang="zh-CN" sz="2000" dirty="0">
                <a:solidFill>
                  <a:schemeClr val="accent5"/>
                </a:solidFill>
                <a:ea typeface="宋体" panose="02010600030101010101" pitchFamily="2" charset="-122"/>
              </a:rPr>
              <a:t>One press of metered-dose device delivers 0.5 g containing 10 mg testosterone</a:t>
            </a:r>
            <a:endParaRPr lang="en-US" altLang="en-US" sz="2000" dirty="0">
              <a:solidFill>
                <a:schemeClr val="accent5"/>
              </a:solidFill>
              <a:ea typeface="宋体" panose="02010600030101010101" pitchFamily="2" charset="-122"/>
            </a:endParaRPr>
          </a:p>
        </p:txBody>
      </p:sp>
      <p:pic>
        <p:nvPicPr>
          <p:cNvPr id="6" name="Picture 5">
            <a:extLst>
              <a:ext uri="{FF2B5EF4-FFF2-40B4-BE49-F238E27FC236}">
                <a16:creationId xmlns:a16="http://schemas.microsoft.com/office/drawing/2014/main" id="{BAB678BE-A874-43A8-A52E-110FB9EC1A58}"/>
              </a:ext>
            </a:extLst>
          </p:cNvPr>
          <p:cNvPicPr>
            <a:picLocks noChangeAspect="1"/>
          </p:cNvPicPr>
          <p:nvPr/>
        </p:nvPicPr>
        <p:blipFill>
          <a:blip r:embed="rId3"/>
          <a:stretch>
            <a:fillRect/>
          </a:stretch>
        </p:blipFill>
        <p:spPr>
          <a:xfrm>
            <a:off x="857250" y="2505075"/>
            <a:ext cx="8458200" cy="2641672"/>
          </a:xfrm>
          <a:prstGeom prst="rect">
            <a:avLst/>
          </a:prstGeom>
        </p:spPr>
      </p:pic>
      <p:sp>
        <p:nvSpPr>
          <p:cNvPr id="8" name="Title 1">
            <a:extLst>
              <a:ext uri="{FF2B5EF4-FFF2-40B4-BE49-F238E27FC236}">
                <a16:creationId xmlns:a16="http://schemas.microsoft.com/office/drawing/2014/main" id="{974091A6-C7B8-4D59-A18D-45307C7F3100}"/>
              </a:ext>
            </a:extLst>
          </p:cNvPr>
          <p:cNvSpPr txBox="1">
            <a:spLocks noGrp="1"/>
          </p:cNvSpPr>
          <p:nvPr>
            <p:ph type="title"/>
          </p:nvPr>
        </p:nvSpPr>
        <p:spPr>
          <a:xfrm>
            <a:off x="706579" y="365125"/>
            <a:ext cx="10682146" cy="1325563"/>
          </a:xfr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Transdermal Gel (Tostran®)</a:t>
            </a:r>
            <a:br>
              <a:rPr lang="en-GB" dirty="0"/>
            </a:b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1C5F759C-77B6-4368-9338-CCF04097474A}"/>
              </a:ext>
            </a:extLst>
          </p:cNvPr>
          <p:cNvSpPr txBox="1">
            <a:spLocks noChangeArrowheads="1"/>
          </p:cNvSpPr>
          <p:nvPr/>
        </p:nvSpPr>
        <p:spPr>
          <a:xfrm>
            <a:off x="2578307" y="1541794"/>
            <a:ext cx="8679152" cy="4077955"/>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altLang="en-US" sz="1800" dirty="0">
                <a:solidFill>
                  <a:schemeClr val="accent5"/>
                </a:solidFill>
                <a:ea typeface="MS PGothic" panose="020B0600070205080204" pitchFamily="34" charset="-128"/>
              </a:rPr>
              <a:t>Apply the gel onto clean, dry intact skin, once a day at the same time each day, for example in the morning after showering</a:t>
            </a:r>
          </a:p>
          <a:p>
            <a:pPr>
              <a:defRPr/>
            </a:pPr>
            <a:r>
              <a:rPr lang="en-GB" altLang="en-US" sz="1800" dirty="0">
                <a:solidFill>
                  <a:schemeClr val="accent5"/>
                </a:solidFill>
                <a:ea typeface="MS PGothic" panose="020B0600070205080204" pitchFamily="34" charset="-128"/>
              </a:rPr>
              <a:t>The gel should either be rubbed onto the abdomen (over an area of at least 10 by 30 cm) or divided in half and one half rubbed onto the inside of each thigh (over an area of at least 10 by 15 cm). It is recommended that you rub Tostran onto your abdomen or both your inner thighs, alternating your chosen area each day</a:t>
            </a:r>
          </a:p>
          <a:p>
            <a:pPr>
              <a:defRPr/>
            </a:pPr>
            <a:r>
              <a:rPr lang="en-GB" altLang="en-US" sz="1800" dirty="0">
                <a:solidFill>
                  <a:schemeClr val="accent5"/>
                </a:solidFill>
                <a:ea typeface="MS PGothic" panose="020B0600070205080204" pitchFamily="34" charset="-128"/>
              </a:rPr>
              <a:t>Application to other sites should be avoided. In particular do not apply Tostran to the genitals</a:t>
            </a:r>
          </a:p>
          <a:p>
            <a:pPr>
              <a:defRPr/>
            </a:pPr>
            <a:r>
              <a:rPr lang="en-GB" altLang="en-US" sz="1800" dirty="0">
                <a:solidFill>
                  <a:schemeClr val="accent5"/>
                </a:solidFill>
                <a:ea typeface="MS PGothic" panose="020B0600070205080204" pitchFamily="34" charset="-128"/>
              </a:rPr>
              <a:t>Rub the gel in gently with one finger until dry, and then cover the area with loose clothing (e.g. T shirt, shorts, pants). When finished, wash your hands thoroughly with soap and water</a:t>
            </a:r>
          </a:p>
          <a:p>
            <a:pPr>
              <a:defRPr/>
            </a:pPr>
            <a:r>
              <a:rPr lang="en-GB" altLang="en-US" sz="1800" dirty="0">
                <a:solidFill>
                  <a:schemeClr val="accent5"/>
                </a:solidFill>
                <a:ea typeface="MS PGothic" panose="020B0600070205080204" pitchFamily="34" charset="-128"/>
              </a:rPr>
              <a:t>If you are thinking of taking a shower or bath, do so either before application of Tostran or wait for at least two hours after the application</a:t>
            </a:r>
          </a:p>
        </p:txBody>
      </p:sp>
      <p:pic>
        <p:nvPicPr>
          <p:cNvPr id="4" name="Content Placeholder 5">
            <a:extLst>
              <a:ext uri="{FF2B5EF4-FFF2-40B4-BE49-F238E27FC236}">
                <a16:creationId xmlns:a16="http://schemas.microsoft.com/office/drawing/2014/main" id="{CDBD6CAB-08A1-4F34-9C02-E6CF8C8877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855342" y="1332021"/>
            <a:ext cx="1481561" cy="2096979"/>
          </a:xfrm>
          <a:prstGeom prst="rect">
            <a:avLst/>
          </a:prstGeom>
        </p:spPr>
      </p:pic>
      <p:pic>
        <p:nvPicPr>
          <p:cNvPr id="5" name="Picture 4">
            <a:extLst>
              <a:ext uri="{FF2B5EF4-FFF2-40B4-BE49-F238E27FC236}">
                <a16:creationId xmlns:a16="http://schemas.microsoft.com/office/drawing/2014/main" id="{5BBA675E-5D21-442C-985C-A76A7BF7CD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41" t="1040" r="13225" b="1376"/>
          <a:stretch/>
        </p:blipFill>
        <p:spPr bwMode="auto">
          <a:xfrm>
            <a:off x="648816" y="3637875"/>
            <a:ext cx="1798225" cy="151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F0CFB80-2BD8-4A1B-85B2-4DDBCFC6CBCC}"/>
              </a:ext>
            </a:extLst>
          </p:cNvPr>
          <p:cNvSpPr/>
          <p:nvPr/>
        </p:nvSpPr>
        <p:spPr>
          <a:xfrm>
            <a:off x="1558811" y="5911858"/>
            <a:ext cx="9871189" cy="400110"/>
          </a:xfrm>
          <a:prstGeom prst="rect">
            <a:avLst/>
          </a:prstGeom>
        </p:spPr>
        <p:txBody>
          <a:bodyPr wrap="square">
            <a:spAutoFit/>
          </a:bodyPr>
          <a:lstStyle/>
          <a:p>
            <a:r>
              <a:rPr lang="en-GB" sz="1000" dirty="0">
                <a:solidFill>
                  <a:schemeClr val="accent5"/>
                </a:solidFill>
                <a:cs typeface="Arial" panose="020B0604020202020204" pitchFamily="34" charset="0"/>
              </a:rPr>
              <a:t>Tostran 2% Gel - Summary of Product Characteristics (SmPC) </a:t>
            </a:r>
            <a:r>
              <a:rPr lang="en-GB" sz="1000" dirty="0">
                <a:cs typeface="Arial" panose="020B0604020202020204" pitchFamily="34" charset="0"/>
                <a:hlinkClick r:id="rId4"/>
              </a:rPr>
              <a:t>https://www.medicines.org.uk/emc/product/332</a:t>
            </a:r>
            <a:r>
              <a:rPr lang="en-GB" sz="1000" dirty="0">
                <a:cs typeface="Arial" panose="020B0604020202020204" pitchFamily="34" charset="0"/>
              </a:rPr>
              <a:t> </a:t>
            </a:r>
            <a:r>
              <a:rPr lang="en-GB" sz="1000" dirty="0">
                <a:solidFill>
                  <a:schemeClr val="accent5"/>
                </a:solidFill>
                <a:cs typeface="Arial" panose="020B0604020202020204" pitchFamily="34" charset="0"/>
              </a:rPr>
              <a:t>Accessed March 2021.</a:t>
            </a:r>
            <a:r>
              <a:rPr lang="en-GB" altLang="en-US" sz="1000" dirty="0">
                <a:solidFill>
                  <a:schemeClr val="accent5"/>
                </a:solidFill>
                <a:cs typeface="Arial" panose="020B0604020202020204" pitchFamily="34" charset="0"/>
              </a:rPr>
              <a:t> </a:t>
            </a:r>
            <a:r>
              <a:rPr lang="en-GB" altLang="en-US" sz="1000" b="1" dirty="0">
                <a:solidFill>
                  <a:schemeClr val="accent5"/>
                </a:solidFill>
                <a:cs typeface="Arial" panose="020B0604020202020204" pitchFamily="34" charset="0"/>
              </a:rPr>
              <a:t>                                                                                            </a:t>
            </a:r>
            <a:r>
              <a:rPr lang="en-GB" altLang="en-US" sz="1000" dirty="0">
                <a:solidFill>
                  <a:schemeClr val="accent5"/>
                </a:solidFill>
                <a:cs typeface="Arial" panose="020B0604020202020204" pitchFamily="34" charset="0"/>
              </a:rPr>
              <a:t>Tostran 2% Gel - Patient Information Leaflet (PIL) </a:t>
            </a:r>
            <a:r>
              <a:rPr lang="en-GB" sz="1000" dirty="0">
                <a:cs typeface="Arial" panose="020B0604020202020204" pitchFamily="34" charset="0"/>
                <a:hlinkClick r:id="rId5"/>
              </a:rPr>
              <a:t>https://www.medicines.org.uk/emc/product/332/pil</a:t>
            </a:r>
            <a:r>
              <a:rPr lang="en-GB" altLang="en-US" sz="1000" dirty="0">
                <a:solidFill>
                  <a:schemeClr val="bg1">
                    <a:lumMod val="50000"/>
                  </a:schemeClr>
                </a:solidFill>
                <a:cs typeface="Arial" panose="020B0604020202020204" pitchFamily="34" charset="0"/>
              </a:rPr>
              <a:t>. </a:t>
            </a:r>
            <a:r>
              <a:rPr lang="en-GB" sz="1000" dirty="0">
                <a:solidFill>
                  <a:schemeClr val="accent5"/>
                </a:solidFill>
                <a:cs typeface="Arial" panose="020B0604020202020204" pitchFamily="34" charset="0"/>
              </a:rPr>
              <a:t>Accessed March 2021</a:t>
            </a:r>
            <a:endParaRPr lang="en-GB" altLang="en-US" sz="1000" dirty="0">
              <a:solidFill>
                <a:schemeClr val="accent5"/>
              </a:solidFill>
              <a:cs typeface="Arial" panose="020B0604020202020204" pitchFamily="34" charset="0"/>
            </a:endParaRPr>
          </a:p>
        </p:txBody>
      </p:sp>
      <p:sp>
        <p:nvSpPr>
          <p:cNvPr id="7" name="Title 1">
            <a:extLst>
              <a:ext uri="{FF2B5EF4-FFF2-40B4-BE49-F238E27FC236}">
                <a16:creationId xmlns:a16="http://schemas.microsoft.com/office/drawing/2014/main" id="{EA86F27D-4DDA-477D-9C8B-6EA0621CFC13}"/>
              </a:ext>
            </a:extLst>
          </p:cNvPr>
          <p:cNvSpPr txBox="1">
            <a:spLocks noGrp="1"/>
          </p:cNvSpPr>
          <p:nvPr>
            <p:ph type="title"/>
          </p:nvPr>
        </p:nvSpPr>
        <p:spPr>
          <a:xfrm>
            <a:off x="706579" y="365125"/>
            <a:ext cx="10682146" cy="1325563"/>
          </a:xfr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Transdermal Gel (Tostran®)</a:t>
            </a:r>
            <a:br>
              <a:rPr lang="en-GB" dirty="0"/>
            </a:br>
            <a:endParaRPr lang="en-GB" dirty="0"/>
          </a:p>
        </p:txBody>
      </p:sp>
    </p:spTree>
    <p:extLst>
      <p:ext uri="{BB962C8B-B14F-4D97-AF65-F5344CB8AC3E}">
        <p14:creationId xmlns:p14="http://schemas.microsoft.com/office/powerpoint/2010/main" val="2580548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2" name="AutoShape 2" descr="Image result for nebido">
            <a:extLst>
              <a:ext uri="{FF2B5EF4-FFF2-40B4-BE49-F238E27FC236}">
                <a16:creationId xmlns:a16="http://schemas.microsoft.com/office/drawing/2014/main" id="{0495D3F5-4150-4167-908E-D62C1A81015F}"/>
              </a:ext>
            </a:extLst>
          </p:cNvPr>
          <p:cNvSpPr>
            <a:spLocks noChangeAspect="1" noChangeArrowheads="1"/>
          </p:cNvSpPr>
          <p:nvPr/>
        </p:nvSpPr>
        <p:spPr bwMode="auto">
          <a:xfrm>
            <a:off x="606266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1" i="0" u="none" strike="noStrike" kern="1200" cap="none" spc="0" normalizeH="0" baseline="0" noProof="0" dirty="0">
              <a:ln>
                <a:noFill/>
              </a:ln>
              <a:solidFill>
                <a:srgbClr val="006EAB"/>
              </a:solidFill>
              <a:effectLst/>
              <a:uLnTx/>
              <a:uFillTx/>
              <a:latin typeface="Arial" panose="020B0604020202020204" pitchFamily="34" charset="0"/>
              <a:ea typeface="+mn-ea"/>
              <a:cs typeface="+mn-cs"/>
            </a:endParaRPr>
          </a:p>
        </p:txBody>
      </p:sp>
      <p:sp>
        <p:nvSpPr>
          <p:cNvPr id="12" name="Title 1">
            <a:extLst>
              <a:ext uri="{FF2B5EF4-FFF2-40B4-BE49-F238E27FC236}">
                <a16:creationId xmlns:a16="http://schemas.microsoft.com/office/drawing/2014/main" id="{EAE476B0-2240-4142-8099-3B92AB45E65C}"/>
              </a:ext>
            </a:extLst>
          </p:cNvPr>
          <p:cNvSpPr txBox="1">
            <a:spLocks/>
          </p:cNvSpPr>
          <p:nvPr/>
        </p:nvSpPr>
        <p:spPr>
          <a:xfrm>
            <a:off x="475633" y="293151"/>
            <a:ext cx="10652454" cy="1145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Transdermal Gel (Tostran®/Fortesta®)</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14" name="Content Placeholder 2">
            <a:extLst>
              <a:ext uri="{FF2B5EF4-FFF2-40B4-BE49-F238E27FC236}">
                <a16:creationId xmlns:a16="http://schemas.microsoft.com/office/drawing/2014/main" id="{66C3C283-D448-40D7-9336-CD0A39A67C40}"/>
              </a:ext>
            </a:extLst>
          </p:cNvPr>
          <p:cNvSpPr txBox="1">
            <a:spLocks/>
          </p:cNvSpPr>
          <p:nvPr/>
        </p:nvSpPr>
        <p:spPr>
          <a:xfrm>
            <a:off x="475633" y="1197760"/>
            <a:ext cx="8594538" cy="451628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b="1" dirty="0">
                <a:solidFill>
                  <a:srgbClr val="000000"/>
                </a:solidFill>
                <a:latin typeface="Poppins Light"/>
              </a:rPr>
              <a:t>A</a:t>
            </a:r>
            <a:r>
              <a:rPr kumimoji="0" lang="en-GB" b="1" i="0" u="none" strike="noStrike" kern="1200" cap="none" spc="0" normalizeH="0" baseline="0" noProof="0" dirty="0">
                <a:ln>
                  <a:noFill/>
                </a:ln>
                <a:solidFill>
                  <a:srgbClr val="000000"/>
                </a:solidFill>
                <a:effectLst/>
                <a:uLnTx/>
                <a:uFillTx/>
                <a:latin typeface="Poppins Light"/>
                <a:ea typeface="+mn-ea"/>
                <a:cs typeface="+mn-cs"/>
              </a:rPr>
              <a:t>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Less gel to apply due to 2% concentration</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Flexible dose and easy to titrate (i.e. increments of 10mg)</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Rapid decrease in T levels if treatment stopped due to the presence of adverse events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Predictable bioavailability and consistent testosterone levels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b="1" u="none" strike="noStrike" kern="1200" cap="none" spc="0" normalizeH="0" baseline="0" noProof="0" dirty="0">
                <a:ln>
                  <a:noFill/>
                </a:ln>
                <a:solidFill>
                  <a:srgbClr val="000000"/>
                </a:solidFill>
                <a:effectLst/>
                <a:uLnTx/>
                <a:uFillTx/>
                <a:latin typeface="Poppins Light"/>
                <a:ea typeface="+mn-ea"/>
                <a:cs typeface="+mn-cs"/>
              </a:rPr>
              <a:t>Disadvantages: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Daily administration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Transfer risk</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Adverse skin reactions reported in 26% of patients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Complicated application instructions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Rotate application site with each application</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Difficult for HCPs to assess compliance to dosing instructions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Patients need to fully depress the actuator 8 times to ensure that                                                                      the pump is fully primed and the pump should be stored in an upright position between use.</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Only 20 days treatment per canister at recommended dose (Tostran)</a:t>
            </a: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pic>
        <p:nvPicPr>
          <p:cNvPr id="6" name="Picture 5">
            <a:extLst>
              <a:ext uri="{FF2B5EF4-FFF2-40B4-BE49-F238E27FC236}">
                <a16:creationId xmlns:a16="http://schemas.microsoft.com/office/drawing/2014/main" id="{44574340-F21D-4AC5-8C01-8904ADFC9214}"/>
              </a:ext>
            </a:extLst>
          </p:cNvPr>
          <p:cNvPicPr>
            <a:picLocks noChangeAspect="1"/>
          </p:cNvPicPr>
          <p:nvPr/>
        </p:nvPicPr>
        <p:blipFill>
          <a:blip r:embed="rId3"/>
          <a:stretch>
            <a:fillRect/>
          </a:stretch>
        </p:blipFill>
        <p:spPr>
          <a:xfrm>
            <a:off x="8870132" y="1198238"/>
            <a:ext cx="2647950" cy="1924050"/>
          </a:xfrm>
          <a:prstGeom prst="rect">
            <a:avLst/>
          </a:prstGeom>
        </p:spPr>
      </p:pic>
      <p:pic>
        <p:nvPicPr>
          <p:cNvPr id="7" name="Content Placeholder 5">
            <a:extLst>
              <a:ext uri="{FF2B5EF4-FFF2-40B4-BE49-F238E27FC236}">
                <a16:creationId xmlns:a16="http://schemas.microsoft.com/office/drawing/2014/main" id="{009E88E5-E017-4F82-8C0D-E530751064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24" t="8042" r="3052" b="3615"/>
          <a:stretch/>
        </p:blipFill>
        <p:spPr>
          <a:xfrm>
            <a:off x="9070171" y="3428044"/>
            <a:ext cx="2420912" cy="2286000"/>
          </a:xfrm>
          <a:prstGeom prst="rect">
            <a:avLst/>
          </a:prstGeom>
        </p:spPr>
      </p:pic>
      <p:sp>
        <p:nvSpPr>
          <p:cNvPr id="10" name="Rectangle 9">
            <a:extLst>
              <a:ext uri="{FF2B5EF4-FFF2-40B4-BE49-F238E27FC236}">
                <a16:creationId xmlns:a16="http://schemas.microsoft.com/office/drawing/2014/main" id="{D7FE15F0-29D9-48BF-B18B-B24373045D50}"/>
              </a:ext>
            </a:extLst>
          </p:cNvPr>
          <p:cNvSpPr/>
          <p:nvPr/>
        </p:nvSpPr>
        <p:spPr>
          <a:xfrm>
            <a:off x="1558811" y="5911858"/>
            <a:ext cx="9871189" cy="400110"/>
          </a:xfrm>
          <a:prstGeom prst="rect">
            <a:avLst/>
          </a:prstGeom>
        </p:spPr>
        <p:txBody>
          <a:bodyPr wrap="square">
            <a:spAutoFit/>
          </a:bodyPr>
          <a:lstStyle/>
          <a:p>
            <a:r>
              <a:rPr lang="en-GB" sz="1000" dirty="0">
                <a:solidFill>
                  <a:schemeClr val="accent5"/>
                </a:solidFill>
                <a:cs typeface="Arial" panose="020B0604020202020204" pitchFamily="34" charset="0"/>
              </a:rPr>
              <a:t>Tostran 2% Gel - Summary of Product Characteristics (SmPC) </a:t>
            </a:r>
            <a:r>
              <a:rPr lang="en-GB" sz="1000" dirty="0">
                <a:cs typeface="Arial" panose="020B0604020202020204" pitchFamily="34" charset="0"/>
                <a:hlinkClick r:id="rId5"/>
              </a:rPr>
              <a:t>https://www.medicines.org.uk/emc/product/332</a:t>
            </a:r>
            <a:r>
              <a:rPr lang="en-GB" sz="1000" dirty="0">
                <a:cs typeface="Arial" panose="020B0604020202020204" pitchFamily="34" charset="0"/>
              </a:rPr>
              <a:t> </a:t>
            </a:r>
            <a:r>
              <a:rPr lang="en-GB" sz="1000" dirty="0">
                <a:solidFill>
                  <a:schemeClr val="accent5"/>
                </a:solidFill>
                <a:cs typeface="Arial" panose="020B0604020202020204" pitchFamily="34" charset="0"/>
              </a:rPr>
              <a:t>Accessed March 2021.</a:t>
            </a:r>
            <a:r>
              <a:rPr lang="en-GB" altLang="en-US" sz="1000" dirty="0">
                <a:solidFill>
                  <a:schemeClr val="accent5"/>
                </a:solidFill>
                <a:cs typeface="Arial" panose="020B0604020202020204" pitchFamily="34" charset="0"/>
              </a:rPr>
              <a:t> </a:t>
            </a:r>
            <a:r>
              <a:rPr lang="en-GB" altLang="en-US" sz="1000" b="1" dirty="0">
                <a:solidFill>
                  <a:schemeClr val="accent5"/>
                </a:solidFill>
                <a:cs typeface="Arial" panose="020B0604020202020204" pitchFamily="34" charset="0"/>
              </a:rPr>
              <a:t>                                                                                            </a:t>
            </a:r>
            <a:r>
              <a:rPr lang="en-GB" altLang="en-US" sz="1000" dirty="0">
                <a:solidFill>
                  <a:schemeClr val="accent5"/>
                </a:solidFill>
                <a:cs typeface="Arial" panose="020B0604020202020204" pitchFamily="34" charset="0"/>
              </a:rPr>
              <a:t>Tostran 2% Gel - Patient Information Leaflet (PIL) </a:t>
            </a:r>
            <a:r>
              <a:rPr lang="en-GB" sz="1000" dirty="0">
                <a:cs typeface="Arial" panose="020B0604020202020204" pitchFamily="34" charset="0"/>
                <a:hlinkClick r:id="rId6"/>
              </a:rPr>
              <a:t>https://www.medicines.org.uk/emc/product/332/pil</a:t>
            </a:r>
            <a:r>
              <a:rPr lang="en-GB" altLang="en-US" sz="1000" dirty="0">
                <a:solidFill>
                  <a:schemeClr val="bg1">
                    <a:lumMod val="50000"/>
                  </a:schemeClr>
                </a:solidFill>
                <a:cs typeface="Arial" panose="020B0604020202020204" pitchFamily="34" charset="0"/>
              </a:rPr>
              <a:t>. </a:t>
            </a:r>
            <a:r>
              <a:rPr lang="en-GB" sz="1000" dirty="0">
                <a:solidFill>
                  <a:schemeClr val="accent5"/>
                </a:solidFill>
                <a:cs typeface="Arial" panose="020B0604020202020204" pitchFamily="34" charset="0"/>
              </a:rPr>
              <a:t>Accessed March 2021</a:t>
            </a:r>
            <a:endParaRPr lang="en-GB" altLang="en-US" sz="1000" dirty="0">
              <a:solidFill>
                <a:schemeClr val="accent5"/>
              </a:solidFill>
              <a:cs typeface="Arial" panose="020B0604020202020204" pitchFamily="34" charset="0"/>
            </a:endParaRPr>
          </a:p>
        </p:txBody>
      </p:sp>
    </p:spTree>
    <p:extLst>
      <p:ext uri="{BB962C8B-B14F-4D97-AF65-F5344CB8AC3E}">
        <p14:creationId xmlns:p14="http://schemas.microsoft.com/office/powerpoint/2010/main" val="2954568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FC5DB7-1757-449D-8F4C-2E07CE0B68EE}"/>
              </a:ext>
            </a:extLst>
          </p:cNvPr>
          <p:cNvPicPr>
            <a:picLocks noGrp="1" noChangeAspect="1"/>
          </p:cNvPicPr>
          <p:nvPr>
            <p:ph idx="1"/>
          </p:nvPr>
        </p:nvPicPr>
        <p:blipFill>
          <a:blip r:embed="rId2"/>
          <a:stretch>
            <a:fillRect/>
          </a:stretch>
        </p:blipFill>
        <p:spPr>
          <a:xfrm>
            <a:off x="7077075" y="1744487"/>
            <a:ext cx="3770586" cy="3369026"/>
          </a:xfrm>
          <a:prstGeom prst="rect">
            <a:avLst/>
          </a:prstGeom>
        </p:spPr>
      </p:pic>
      <p:sp>
        <p:nvSpPr>
          <p:cNvPr id="9" name="Title 1">
            <a:extLst>
              <a:ext uri="{FF2B5EF4-FFF2-40B4-BE49-F238E27FC236}">
                <a16:creationId xmlns:a16="http://schemas.microsoft.com/office/drawing/2014/main" id="{70EEEBCD-BB16-4364-BF22-1E382FA8D967}"/>
              </a:ext>
            </a:extLst>
          </p:cNvPr>
          <p:cNvSpPr txBox="1">
            <a:spLocks/>
          </p:cNvSpPr>
          <p:nvPr/>
        </p:nvSpPr>
        <p:spPr>
          <a:xfrm>
            <a:off x="480298" y="221896"/>
            <a:ext cx="106821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Transdermal Gel (Testavan®)</a:t>
            </a:r>
            <a:br>
              <a:rPr lang="en-GB" dirty="0"/>
            </a:br>
            <a:endParaRPr lang="en-GB" dirty="0"/>
          </a:p>
        </p:txBody>
      </p:sp>
      <p:sp>
        <p:nvSpPr>
          <p:cNvPr id="10" name="Content Placeholder 2">
            <a:extLst>
              <a:ext uri="{FF2B5EF4-FFF2-40B4-BE49-F238E27FC236}">
                <a16:creationId xmlns:a16="http://schemas.microsoft.com/office/drawing/2014/main" id="{E4F02584-DAB1-41AD-AE09-59718F18260B}"/>
              </a:ext>
            </a:extLst>
          </p:cNvPr>
          <p:cNvSpPr txBox="1">
            <a:spLocks/>
          </p:cNvSpPr>
          <p:nvPr/>
        </p:nvSpPr>
        <p:spPr>
          <a:xfrm>
            <a:off x="480298" y="1547459"/>
            <a:ext cx="6420467" cy="4154812"/>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5"/>
                </a:solidFill>
              </a:rPr>
              <a:t>Hydroalcoholic gel containing 2% testosterone (20mg/g)</a:t>
            </a:r>
          </a:p>
          <a:p>
            <a:endParaRPr lang="en-GB" sz="2000" dirty="0">
              <a:solidFill>
                <a:schemeClr val="accent5"/>
              </a:solidFill>
            </a:endParaRPr>
          </a:p>
          <a:p>
            <a:r>
              <a:rPr lang="en-GB" sz="2000" dirty="0">
                <a:solidFill>
                  <a:schemeClr val="accent5"/>
                </a:solidFill>
              </a:rPr>
              <a:t>1 gram of gel contains 20mg of testosterone</a:t>
            </a:r>
          </a:p>
          <a:p>
            <a:pPr marL="0" indent="0">
              <a:buNone/>
            </a:pPr>
            <a:endParaRPr lang="en-GB" sz="2000" dirty="0">
              <a:solidFill>
                <a:schemeClr val="accent5"/>
              </a:solidFill>
            </a:endParaRPr>
          </a:p>
          <a:p>
            <a:r>
              <a:rPr lang="en-GB" sz="2000" dirty="0">
                <a:solidFill>
                  <a:schemeClr val="accent5"/>
                </a:solidFill>
              </a:rPr>
              <a:t>Metered-dose pump</a:t>
            </a:r>
          </a:p>
          <a:p>
            <a:endParaRPr lang="en-GB" sz="2000" dirty="0">
              <a:solidFill>
                <a:schemeClr val="accent5"/>
              </a:solidFill>
            </a:endParaRPr>
          </a:p>
          <a:p>
            <a:r>
              <a:rPr lang="en-GB" sz="2000" dirty="0">
                <a:solidFill>
                  <a:schemeClr val="accent5"/>
                </a:solidFill>
              </a:rPr>
              <a:t>Translucent to slightly opalescent gel </a:t>
            </a:r>
          </a:p>
          <a:p>
            <a:endParaRPr lang="en-GB" sz="2000" dirty="0">
              <a:solidFill>
                <a:schemeClr val="accent5"/>
              </a:solidFill>
            </a:endParaRPr>
          </a:p>
          <a:p>
            <a:r>
              <a:rPr lang="en-GB" sz="2000" dirty="0">
                <a:solidFill>
                  <a:schemeClr val="accent5"/>
                </a:solidFill>
              </a:rPr>
              <a:t>One pump actuation delivers 1.15 g (1.25 mL) of gel equivalent to 23 mg of testosterone </a:t>
            </a:r>
          </a:p>
          <a:p>
            <a:endParaRPr lang="en-GB" dirty="0">
              <a:solidFill>
                <a:schemeClr val="accent5"/>
              </a:solidFill>
            </a:endParaRPr>
          </a:p>
          <a:p>
            <a:pPr marL="0" indent="0">
              <a:buNone/>
            </a:pPr>
            <a:endParaRPr lang="en-GB" dirty="0"/>
          </a:p>
        </p:txBody>
      </p:sp>
      <p:sp>
        <p:nvSpPr>
          <p:cNvPr id="12" name="TextBox 11">
            <a:extLst>
              <a:ext uri="{FF2B5EF4-FFF2-40B4-BE49-F238E27FC236}">
                <a16:creationId xmlns:a16="http://schemas.microsoft.com/office/drawing/2014/main" id="{F9364D5A-7EB3-4906-B3AD-CB1880F89D43}"/>
              </a:ext>
            </a:extLst>
          </p:cNvPr>
          <p:cNvSpPr txBox="1"/>
          <p:nvPr/>
        </p:nvSpPr>
        <p:spPr>
          <a:xfrm>
            <a:off x="2828924" y="6005016"/>
            <a:ext cx="7133369" cy="276999"/>
          </a:xfrm>
          <a:prstGeom prst="rect">
            <a:avLst/>
          </a:prstGeom>
          <a:noFill/>
        </p:spPr>
        <p:txBody>
          <a:bodyPr wrap="square">
            <a:spAutoFit/>
          </a:bodyPr>
          <a:lstStyle/>
          <a:p>
            <a:r>
              <a:rPr lang="en-GB" sz="1200" dirty="0">
                <a:solidFill>
                  <a:schemeClr val="accent5"/>
                </a:solidFill>
              </a:rPr>
              <a:t>Testavan SmPC </a:t>
            </a:r>
            <a:r>
              <a:rPr lang="en-GB" sz="1200" dirty="0">
                <a:hlinkClick r:id="rId3"/>
              </a:rPr>
              <a:t>https://www.medicines.org.uk/emc/product/9489/smpc</a:t>
            </a:r>
            <a:r>
              <a:rPr lang="en-GB" sz="1200" dirty="0"/>
              <a:t>  </a:t>
            </a:r>
            <a:r>
              <a:rPr lang="en-GB" sz="1200" dirty="0">
                <a:solidFill>
                  <a:schemeClr val="accent5"/>
                </a:solidFill>
              </a:rPr>
              <a:t>last accessed March 2021</a:t>
            </a:r>
          </a:p>
        </p:txBody>
      </p:sp>
    </p:spTree>
    <p:extLst>
      <p:ext uri="{BB962C8B-B14F-4D97-AF65-F5344CB8AC3E}">
        <p14:creationId xmlns:p14="http://schemas.microsoft.com/office/powerpoint/2010/main" val="909223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0F8BA323-BFF5-41FC-8C0F-D5B7DD2EB32E}"/>
              </a:ext>
            </a:extLst>
          </p:cNvPr>
          <p:cNvGrpSpPr>
            <a:grpSpLocks/>
          </p:cNvGrpSpPr>
          <p:nvPr/>
        </p:nvGrpSpPr>
        <p:grpSpPr bwMode="auto">
          <a:xfrm>
            <a:off x="1355724" y="1070935"/>
            <a:ext cx="9226551" cy="4853616"/>
            <a:chOff x="968" y="768"/>
            <a:chExt cx="4696" cy="2593"/>
          </a:xfrm>
        </p:grpSpPr>
        <p:pic>
          <p:nvPicPr>
            <p:cNvPr id="7176" name="Picture 3" descr="white">
              <a:extLst>
                <a:ext uri="{FF2B5EF4-FFF2-40B4-BE49-F238E27FC236}">
                  <a16:creationId xmlns:a16="http://schemas.microsoft.com/office/drawing/2014/main" id="{4718B700-4490-481E-91AF-F926869344B2}"/>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t="12933" b="9776"/>
            <a:stretch>
              <a:fillRect/>
            </a:stretch>
          </p:blipFill>
          <p:spPr bwMode="auto">
            <a:xfrm>
              <a:off x="968" y="768"/>
              <a:ext cx="4696" cy="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AutoShape 4">
              <a:extLst>
                <a:ext uri="{FF2B5EF4-FFF2-40B4-BE49-F238E27FC236}">
                  <a16:creationId xmlns:a16="http://schemas.microsoft.com/office/drawing/2014/main" id="{983CE0B2-E918-443E-A7AE-FE7E1DD25046}"/>
                </a:ext>
              </a:extLst>
            </p:cNvPr>
            <p:cNvSpPr>
              <a:spLocks noChangeArrowheads="1"/>
            </p:cNvSpPr>
            <p:nvPr/>
          </p:nvSpPr>
          <p:spPr bwMode="auto">
            <a:xfrm>
              <a:off x="1077" y="841"/>
              <a:ext cx="4401" cy="2351"/>
            </a:xfrm>
            <a:prstGeom prst="roundRect">
              <a:avLst>
                <a:gd name="adj" fmla="val 5037"/>
              </a:avLst>
            </a:prstGeom>
            <a:no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a:endParaRPr lang="fr-BE" altLang="en-US" dirty="0"/>
            </a:p>
          </p:txBody>
        </p:sp>
      </p:grpSp>
      <p:sp>
        <p:nvSpPr>
          <p:cNvPr id="7171" name="Text Box 5">
            <a:extLst>
              <a:ext uri="{FF2B5EF4-FFF2-40B4-BE49-F238E27FC236}">
                <a16:creationId xmlns:a16="http://schemas.microsoft.com/office/drawing/2014/main" id="{C9E0523F-B51F-44DE-9C5C-BFB4EE906447}"/>
              </a:ext>
            </a:extLst>
          </p:cNvPr>
          <p:cNvSpPr txBox="1">
            <a:spLocks noChangeArrowheads="1"/>
          </p:cNvSpPr>
          <p:nvPr/>
        </p:nvSpPr>
        <p:spPr bwMode="auto">
          <a:xfrm>
            <a:off x="2168526" y="4408489"/>
            <a:ext cx="184731" cy="461665"/>
          </a:xfrm>
          <a:prstGeom prst="rect">
            <a:avLst/>
          </a:prstGeom>
          <a:noFill/>
          <a:ln>
            <a:noFill/>
          </a:ln>
          <a:effectLst/>
          <a:extLst>
            <a:ext uri="{909E8E84-426E-40DD-AFC4-6F175D3DCCD1}">
              <a14:hiddenFill xmlns:a14="http://schemas.microsoft.com/office/drawing/2010/main">
                <a:solidFill>
                  <a:srgbClr val="1C4A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nl-NL" altLang="en-US" b="0"/>
          </a:p>
        </p:txBody>
      </p:sp>
      <p:sp>
        <p:nvSpPr>
          <p:cNvPr id="7172" name="Rectangle 6">
            <a:extLst>
              <a:ext uri="{FF2B5EF4-FFF2-40B4-BE49-F238E27FC236}">
                <a16:creationId xmlns:a16="http://schemas.microsoft.com/office/drawing/2014/main" id="{FA26D378-1D75-4731-A150-5B68E97714E0}"/>
              </a:ext>
            </a:extLst>
          </p:cNvPr>
          <p:cNvSpPr>
            <a:spLocks noChangeArrowheads="1"/>
          </p:cNvSpPr>
          <p:nvPr/>
        </p:nvSpPr>
        <p:spPr bwMode="auto">
          <a:xfrm>
            <a:off x="1767208" y="1371601"/>
            <a:ext cx="4328791" cy="4114798"/>
          </a:xfrm>
          <a:prstGeom prst="rect">
            <a:avLst/>
          </a:prstGeom>
          <a:noFill/>
          <a:ln>
            <a:noFill/>
          </a:ln>
          <a:effectLst/>
        </p:spPr>
        <p:txBody>
          <a:bodyPr/>
          <a:lstStyle>
            <a:lvl1pPr marL="342900" indent="-342900" algn="ctr">
              <a:defRPr sz="2400" b="1">
                <a:solidFill>
                  <a:schemeClr val="tx1"/>
                </a:solidFill>
                <a:latin typeface="Arial" panose="020B0604020202020204" pitchFamily="34" charset="0"/>
              </a:defRPr>
            </a:lvl1pPr>
            <a:lvl2pPr marL="742950" indent="-285750" algn="ctr">
              <a:defRPr sz="2400" b="1">
                <a:solidFill>
                  <a:schemeClr val="tx1"/>
                </a:solidFill>
                <a:latin typeface="Arial" panose="020B0604020202020204" pitchFamily="34" charset="0"/>
              </a:defRPr>
            </a:lvl2pPr>
            <a:lvl3pPr marL="1143000" indent="-228600" algn="ctr">
              <a:defRPr sz="2400" b="1">
                <a:solidFill>
                  <a:schemeClr val="tx1"/>
                </a:solidFill>
                <a:latin typeface="Arial" panose="020B0604020202020204" pitchFamily="34" charset="0"/>
              </a:defRPr>
            </a:lvl3pPr>
            <a:lvl4pPr marL="1600200" indent="-228600" algn="ctr">
              <a:defRPr sz="2400" b="1">
                <a:solidFill>
                  <a:schemeClr val="tx1"/>
                </a:solidFill>
                <a:latin typeface="Arial" panose="020B0604020202020204" pitchFamily="34" charset="0"/>
              </a:defRPr>
            </a:lvl4pPr>
            <a:lvl5pPr marL="2057400" indent="-228600" algn="ctr">
              <a:defRPr sz="2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defRPr>
            </a:lvl9pPr>
          </a:lstStyle>
          <a:p>
            <a:pPr algn="l" eaLnBrk="1" hangingPunct="1">
              <a:spcBef>
                <a:spcPct val="20000"/>
              </a:spcBef>
              <a:buFontTx/>
              <a:buChar char="•"/>
              <a:defRPr/>
            </a:pPr>
            <a:endParaRPr lang="en-US" altLang="en-US" sz="1100" b="0" dirty="0"/>
          </a:p>
          <a:p>
            <a:pPr lvl="1" algn="l" eaLnBrk="1" hangingPunct="1">
              <a:spcBef>
                <a:spcPct val="20000"/>
              </a:spcBef>
              <a:buClr>
                <a:schemeClr val="tx1"/>
              </a:buClr>
              <a:buFontTx/>
              <a:buChar char="–"/>
              <a:defRPr/>
            </a:pPr>
            <a:r>
              <a:rPr lang="en-US" altLang="zh-CN" sz="2000" dirty="0">
                <a:solidFill>
                  <a:schemeClr val="accent5"/>
                </a:solidFill>
                <a:latin typeface="+mn-lt"/>
                <a:ea typeface="宋体" panose="02010600030101010101" pitchFamily="2" charset="-122"/>
              </a:rPr>
              <a:t>Oral</a:t>
            </a:r>
          </a:p>
          <a:p>
            <a:pPr marL="1200150" lvl="2" indent="-285750" algn="l" eaLnBrk="1" hangingPunct="1">
              <a:spcBef>
                <a:spcPct val="20000"/>
              </a:spcBef>
              <a:buClr>
                <a:schemeClr val="tx1"/>
              </a:buClr>
              <a:buFont typeface="Wingdings" panose="05000000000000000000" pitchFamily="2" charset="2"/>
              <a:buChar char="§"/>
              <a:defRPr/>
            </a:pPr>
            <a:r>
              <a:rPr lang="en-US" altLang="en-US" sz="1800" b="0" dirty="0">
                <a:solidFill>
                  <a:schemeClr val="accent5"/>
                </a:solidFill>
                <a:latin typeface="+mn-lt"/>
                <a:ea typeface="宋体" panose="02010600030101010101" pitchFamily="2" charset="-122"/>
              </a:rPr>
              <a:t>Andriol / Restandol Testocaps® </a:t>
            </a:r>
            <a:endParaRPr lang="en-US" altLang="en-US" sz="1800" b="0" baseline="30000" dirty="0">
              <a:solidFill>
                <a:schemeClr val="accent5"/>
              </a:solidFill>
              <a:latin typeface="+mn-lt"/>
              <a:ea typeface="宋体" panose="02010600030101010101" pitchFamily="2" charset="-122"/>
            </a:endParaRPr>
          </a:p>
          <a:p>
            <a:pPr lvl="1" algn="l" eaLnBrk="1" hangingPunct="1">
              <a:spcBef>
                <a:spcPct val="20000"/>
              </a:spcBef>
              <a:buClr>
                <a:schemeClr val="tx1"/>
              </a:buClr>
              <a:buFontTx/>
              <a:buChar char="–"/>
              <a:defRPr/>
            </a:pPr>
            <a:r>
              <a:rPr lang="en-US" altLang="en-US" sz="2000" dirty="0">
                <a:solidFill>
                  <a:schemeClr val="accent5"/>
                </a:solidFill>
                <a:latin typeface="+mn-lt"/>
                <a:ea typeface="宋体" panose="02010600030101010101" pitchFamily="2" charset="-122"/>
              </a:rPr>
              <a:t>Buccal (transmucosal)</a:t>
            </a:r>
          </a:p>
          <a:p>
            <a:pPr marL="1200150" lvl="2" indent="-285750" algn="l" eaLnBrk="1" hangingPunct="1">
              <a:spcBef>
                <a:spcPct val="20000"/>
              </a:spcBef>
              <a:buClr>
                <a:schemeClr val="tx1"/>
              </a:buClr>
              <a:buFont typeface="Wingdings" panose="05000000000000000000" pitchFamily="2" charset="2"/>
              <a:buChar char="§"/>
              <a:defRPr/>
            </a:pPr>
            <a:r>
              <a:rPr lang="en-US" altLang="en-US" sz="1800" b="0" dirty="0">
                <a:solidFill>
                  <a:schemeClr val="accent5"/>
                </a:solidFill>
                <a:latin typeface="+mn-lt"/>
                <a:ea typeface="宋体" panose="02010600030101010101" pitchFamily="2" charset="-122"/>
              </a:rPr>
              <a:t>Striant</a:t>
            </a:r>
            <a:r>
              <a:rPr lang="en-US" altLang="en-US" sz="1800" b="0" baseline="30000" dirty="0">
                <a:solidFill>
                  <a:schemeClr val="accent5"/>
                </a:solidFill>
                <a:latin typeface="+mn-lt"/>
                <a:ea typeface="宋体" panose="02010600030101010101" pitchFamily="2" charset="-122"/>
              </a:rPr>
              <a:t>®</a:t>
            </a:r>
          </a:p>
          <a:p>
            <a:pPr lvl="1" algn="l" eaLnBrk="1" hangingPunct="1">
              <a:spcBef>
                <a:spcPct val="20000"/>
              </a:spcBef>
              <a:buClr>
                <a:schemeClr val="tx1"/>
              </a:buClr>
              <a:buFontTx/>
              <a:buChar char="–"/>
              <a:defRPr/>
            </a:pPr>
            <a:r>
              <a:rPr lang="en-US" altLang="en-US" sz="2000" dirty="0">
                <a:solidFill>
                  <a:schemeClr val="accent5"/>
                </a:solidFill>
                <a:latin typeface="+mn-lt"/>
                <a:ea typeface="宋体" panose="02010600030101010101" pitchFamily="2" charset="-122"/>
              </a:rPr>
              <a:t>Intramuscular</a:t>
            </a:r>
          </a:p>
          <a:p>
            <a:pPr marL="1200150" lvl="2" indent="-285750" algn="l" eaLnBrk="1" hangingPunct="1">
              <a:spcBef>
                <a:spcPct val="20000"/>
              </a:spcBef>
              <a:buClr>
                <a:schemeClr val="tx1"/>
              </a:buClr>
              <a:buFont typeface="Wingdings" panose="05000000000000000000" pitchFamily="2" charset="2"/>
              <a:buChar char="§"/>
              <a:defRPr/>
            </a:pPr>
            <a:r>
              <a:rPr lang="en-US" altLang="en-US" sz="1800" b="0" dirty="0">
                <a:solidFill>
                  <a:schemeClr val="accent5"/>
                </a:solidFill>
                <a:latin typeface="+mn-lt"/>
                <a:ea typeface="宋体" panose="02010600030101010101" pitchFamily="2" charset="-122"/>
              </a:rPr>
              <a:t>Sustanon</a:t>
            </a:r>
            <a:r>
              <a:rPr lang="en-US" altLang="en-US" sz="1800" b="0" baseline="30000" dirty="0">
                <a:solidFill>
                  <a:schemeClr val="accent5"/>
                </a:solidFill>
                <a:latin typeface="+mn-lt"/>
                <a:ea typeface="宋体" panose="02010600030101010101" pitchFamily="2" charset="-122"/>
              </a:rPr>
              <a:t>® </a:t>
            </a:r>
            <a:r>
              <a:rPr lang="en-US" altLang="en-US" sz="1800" b="0" dirty="0">
                <a:solidFill>
                  <a:schemeClr val="accent5"/>
                </a:solidFill>
                <a:latin typeface="+mn-lt"/>
                <a:ea typeface="宋体" panose="02010600030101010101" pitchFamily="2" charset="-122"/>
              </a:rPr>
              <a:t>250</a:t>
            </a:r>
          </a:p>
          <a:p>
            <a:pPr marL="1200150" lvl="2" indent="-285750" algn="l" eaLnBrk="1" hangingPunct="1">
              <a:spcBef>
                <a:spcPct val="20000"/>
              </a:spcBef>
              <a:buClr>
                <a:schemeClr val="tx1"/>
              </a:buClr>
              <a:buFont typeface="Wingdings" panose="05000000000000000000" pitchFamily="2" charset="2"/>
              <a:buChar char="§"/>
              <a:defRPr/>
            </a:pPr>
            <a:r>
              <a:rPr lang="en-GB" altLang="en-US" sz="1800" b="0" dirty="0">
                <a:solidFill>
                  <a:schemeClr val="accent5"/>
                </a:solidFill>
                <a:latin typeface="+mn-lt"/>
                <a:ea typeface="宋体" panose="02010600030101010101" pitchFamily="2" charset="-122"/>
              </a:rPr>
              <a:t>Nebido</a:t>
            </a:r>
            <a:r>
              <a:rPr lang="en-GB" altLang="en-US" sz="1800" b="0" baseline="30000" dirty="0">
                <a:solidFill>
                  <a:schemeClr val="accent5"/>
                </a:solidFill>
                <a:latin typeface="+mn-lt"/>
                <a:ea typeface="宋体" panose="02010600030101010101" pitchFamily="2" charset="-122"/>
              </a:rPr>
              <a:t>®</a:t>
            </a:r>
            <a:r>
              <a:rPr lang="en-GB" altLang="en-US" sz="1800" b="0" dirty="0">
                <a:solidFill>
                  <a:schemeClr val="accent5"/>
                </a:solidFill>
                <a:latin typeface="+mn-lt"/>
                <a:ea typeface="宋体" panose="02010600030101010101" pitchFamily="2" charset="-122"/>
              </a:rPr>
              <a:t> </a:t>
            </a:r>
          </a:p>
          <a:p>
            <a:pPr marL="1200150" lvl="2" indent="-285750" algn="l" eaLnBrk="1" hangingPunct="1">
              <a:spcBef>
                <a:spcPct val="20000"/>
              </a:spcBef>
              <a:buClr>
                <a:schemeClr val="tx1"/>
              </a:buClr>
              <a:buFont typeface="Wingdings" panose="05000000000000000000" pitchFamily="2" charset="2"/>
              <a:buChar char="§"/>
              <a:defRPr/>
            </a:pPr>
            <a:r>
              <a:rPr lang="en-GB" altLang="en-US" sz="1800" b="0" dirty="0">
                <a:solidFill>
                  <a:schemeClr val="accent5"/>
                </a:solidFill>
                <a:latin typeface="+mn-lt"/>
                <a:ea typeface="宋体" panose="02010600030101010101" pitchFamily="2" charset="-122"/>
              </a:rPr>
              <a:t>Androtardyl</a:t>
            </a:r>
            <a:r>
              <a:rPr lang="en-GB" altLang="en-US" sz="1800" b="0" baseline="30000" dirty="0">
                <a:solidFill>
                  <a:schemeClr val="accent5"/>
                </a:solidFill>
                <a:latin typeface="+mn-lt"/>
                <a:ea typeface="宋体" panose="02010600030101010101" pitchFamily="2" charset="-122"/>
              </a:rPr>
              <a:t>®</a:t>
            </a:r>
            <a:r>
              <a:rPr lang="en-GB" altLang="en-US" sz="1800" b="0" dirty="0">
                <a:solidFill>
                  <a:schemeClr val="accent5"/>
                </a:solidFill>
                <a:latin typeface="+mn-lt"/>
                <a:ea typeface="宋体" panose="02010600030101010101" pitchFamily="2" charset="-122"/>
              </a:rPr>
              <a:t> </a:t>
            </a:r>
          </a:p>
          <a:p>
            <a:pPr lvl="1" algn="l" eaLnBrk="1" hangingPunct="1">
              <a:spcBef>
                <a:spcPct val="20000"/>
              </a:spcBef>
              <a:buClr>
                <a:schemeClr val="tx1"/>
              </a:buClr>
              <a:buFontTx/>
              <a:buChar char="–"/>
              <a:defRPr/>
            </a:pPr>
            <a:r>
              <a:rPr lang="en-US" altLang="en-US" sz="2000" dirty="0">
                <a:solidFill>
                  <a:schemeClr val="accent5"/>
                </a:solidFill>
                <a:latin typeface="+mn-lt"/>
                <a:ea typeface="宋体" panose="02010600030101010101" pitchFamily="2" charset="-122"/>
              </a:rPr>
              <a:t>Subcutaneous Implants </a:t>
            </a:r>
          </a:p>
          <a:p>
            <a:pPr marL="1200150" lvl="2" indent="-285750" algn="l" eaLnBrk="1" hangingPunct="1">
              <a:spcBef>
                <a:spcPct val="20000"/>
              </a:spcBef>
              <a:buClr>
                <a:schemeClr val="tx1"/>
              </a:buClr>
              <a:buFont typeface="Wingdings" panose="05000000000000000000" pitchFamily="2" charset="2"/>
              <a:buChar char="§"/>
              <a:defRPr/>
            </a:pPr>
            <a:r>
              <a:rPr lang="en-US" altLang="en-US" sz="1800" b="0" dirty="0">
                <a:solidFill>
                  <a:schemeClr val="accent5"/>
                </a:solidFill>
                <a:latin typeface="+mn-lt"/>
                <a:ea typeface="宋体" panose="02010600030101010101" pitchFamily="2" charset="-122"/>
              </a:rPr>
              <a:t>Testopel pellets</a:t>
            </a:r>
            <a:r>
              <a:rPr lang="en-US" altLang="en-US" sz="1800" b="0" baseline="30000" dirty="0">
                <a:solidFill>
                  <a:schemeClr val="accent5"/>
                </a:solidFill>
                <a:latin typeface="+mn-lt"/>
                <a:ea typeface="宋体" panose="02010600030101010101" pitchFamily="2" charset="-122"/>
              </a:rPr>
              <a:t>®</a:t>
            </a:r>
          </a:p>
          <a:p>
            <a:pPr marL="914400" lvl="2" indent="0" algn="l">
              <a:spcBef>
                <a:spcPct val="20000"/>
              </a:spcBef>
              <a:defRPr/>
            </a:pPr>
            <a:endParaRPr lang="en-US" altLang="en-US" sz="1800" b="0" dirty="0">
              <a:ea typeface="宋体" panose="02010600030101010101" pitchFamily="2" charset="-122"/>
            </a:endParaRPr>
          </a:p>
        </p:txBody>
      </p:sp>
      <p:sp>
        <p:nvSpPr>
          <p:cNvPr id="7173" name="Rectangle 7">
            <a:extLst>
              <a:ext uri="{FF2B5EF4-FFF2-40B4-BE49-F238E27FC236}">
                <a16:creationId xmlns:a16="http://schemas.microsoft.com/office/drawing/2014/main" id="{8E208251-354B-4F3C-9E2B-980B0863DBB7}"/>
              </a:ext>
            </a:extLst>
          </p:cNvPr>
          <p:cNvSpPr>
            <a:spLocks noGrp="1" noChangeArrowheads="1"/>
          </p:cNvSpPr>
          <p:nvPr>
            <p:ph type="title"/>
          </p:nvPr>
        </p:nvSpPr>
        <p:spPr bwMode="auto">
          <a:xfrm>
            <a:off x="1260474" y="192063"/>
            <a:ext cx="9102725" cy="817291"/>
          </a:xfrm>
          <a:noFill/>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rtlCol="0" anchor="b" anchorCtr="0" compatLnSpc="1">
            <a:prstTxWarp prst="textNoShape">
              <a:avLst/>
            </a:prstTxWarp>
            <a:normAutofit/>
          </a:bodyPr>
          <a:lstStyle/>
          <a:p>
            <a:pPr algn="ctr" eaLnBrk="1" hangingPunct="1"/>
            <a:r>
              <a:rPr lang="en-US" altLang="en-US" b="1" dirty="0"/>
              <a:t>Testosterone Delivery Systems – Historical </a:t>
            </a:r>
            <a:endParaRPr lang="nl-NL" altLang="en-US" b="1" dirty="0"/>
          </a:p>
        </p:txBody>
      </p:sp>
      <p:sp>
        <p:nvSpPr>
          <p:cNvPr id="7174" name="Rectangle 8">
            <a:extLst>
              <a:ext uri="{FF2B5EF4-FFF2-40B4-BE49-F238E27FC236}">
                <a16:creationId xmlns:a16="http://schemas.microsoft.com/office/drawing/2014/main" id="{F55E5D28-4BA0-45FA-AC49-B80C0E01A55F}"/>
              </a:ext>
            </a:extLst>
          </p:cNvPr>
          <p:cNvSpPr>
            <a:spLocks noChangeArrowheads="1"/>
          </p:cNvSpPr>
          <p:nvPr/>
        </p:nvSpPr>
        <p:spPr bwMode="auto">
          <a:xfrm>
            <a:off x="5848350" y="1410658"/>
            <a:ext cx="4201790" cy="411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buFontTx/>
              <a:buChar char="•"/>
            </a:pPr>
            <a:endParaRPr lang="en-US" altLang="en-US" sz="1100" b="0" dirty="0"/>
          </a:p>
          <a:p>
            <a:pPr lvl="1" eaLnBrk="1" hangingPunct="1">
              <a:spcBef>
                <a:spcPct val="20000"/>
              </a:spcBef>
              <a:buClr>
                <a:schemeClr val="tx1"/>
              </a:buClr>
              <a:buFontTx/>
              <a:buChar char="–"/>
            </a:pPr>
            <a:r>
              <a:rPr lang="en-US" altLang="en-US" sz="2000" dirty="0">
                <a:solidFill>
                  <a:schemeClr val="accent5"/>
                </a:solidFill>
                <a:latin typeface="+mn-lt"/>
                <a:ea typeface="宋体" panose="02010600030101010101" pitchFamily="2" charset="-122"/>
              </a:rPr>
              <a:t>Patch (transdermal)</a:t>
            </a:r>
          </a:p>
          <a:p>
            <a:pPr marL="1200150" lvl="2" indent="-285750" eaLnBrk="1" hangingPunct="1">
              <a:spcBef>
                <a:spcPct val="20000"/>
              </a:spcBef>
              <a:buClr>
                <a:schemeClr val="tx1"/>
              </a:buClr>
              <a:buFont typeface="Wingdings" panose="05000000000000000000" pitchFamily="2" charset="2"/>
              <a:buChar char="§"/>
            </a:pPr>
            <a:r>
              <a:rPr lang="en-US" altLang="en-US" sz="1800" b="0" dirty="0">
                <a:solidFill>
                  <a:schemeClr val="accent5"/>
                </a:solidFill>
                <a:latin typeface="+mn-lt"/>
                <a:ea typeface="宋体" panose="02010600030101010101" pitchFamily="2" charset="-122"/>
              </a:rPr>
              <a:t>Testoderm</a:t>
            </a:r>
            <a:r>
              <a:rPr lang="en-US" altLang="en-US" sz="1800" b="0" baseline="30000" dirty="0">
                <a:solidFill>
                  <a:schemeClr val="accent5"/>
                </a:solidFill>
                <a:latin typeface="+mn-lt"/>
                <a:ea typeface="宋体" panose="02010600030101010101" pitchFamily="2" charset="-122"/>
              </a:rPr>
              <a:t>®</a:t>
            </a:r>
            <a:r>
              <a:rPr lang="en-US" altLang="en-US" sz="1800" b="0" dirty="0">
                <a:solidFill>
                  <a:schemeClr val="accent5"/>
                </a:solidFill>
                <a:latin typeface="+mn-lt"/>
                <a:ea typeface="宋体" panose="02010600030101010101" pitchFamily="2" charset="-122"/>
              </a:rPr>
              <a:t> </a:t>
            </a:r>
          </a:p>
          <a:p>
            <a:pPr marL="1200150" lvl="2" indent="-285750" eaLnBrk="1" hangingPunct="1">
              <a:spcBef>
                <a:spcPct val="20000"/>
              </a:spcBef>
              <a:buClr>
                <a:schemeClr val="tx1"/>
              </a:buClr>
              <a:buFont typeface="Wingdings" panose="05000000000000000000" pitchFamily="2" charset="2"/>
              <a:buChar char="§"/>
            </a:pPr>
            <a:r>
              <a:rPr lang="en-GB" altLang="en-US" sz="1800" b="0" dirty="0">
                <a:solidFill>
                  <a:schemeClr val="accent5"/>
                </a:solidFill>
                <a:latin typeface="+mn-lt"/>
                <a:ea typeface="宋体" panose="02010600030101010101" pitchFamily="2" charset="-122"/>
              </a:rPr>
              <a:t>Androderm</a:t>
            </a:r>
            <a:r>
              <a:rPr lang="en-US" altLang="en-US" sz="1800" b="0" baseline="30000" dirty="0">
                <a:solidFill>
                  <a:schemeClr val="accent5"/>
                </a:solidFill>
                <a:latin typeface="+mn-lt"/>
                <a:ea typeface="宋体" panose="02010600030101010101" pitchFamily="2" charset="-122"/>
              </a:rPr>
              <a:t>®</a:t>
            </a:r>
            <a:endParaRPr lang="en-US" altLang="en-US" sz="1800" b="0" dirty="0">
              <a:solidFill>
                <a:schemeClr val="accent5"/>
              </a:solidFill>
              <a:latin typeface="+mn-lt"/>
              <a:ea typeface="宋体" panose="02010600030101010101" pitchFamily="2" charset="-122"/>
            </a:endParaRPr>
          </a:p>
          <a:p>
            <a:pPr lvl="1" eaLnBrk="1" hangingPunct="1">
              <a:spcBef>
                <a:spcPct val="20000"/>
              </a:spcBef>
              <a:buClr>
                <a:schemeClr val="tx1"/>
              </a:buClr>
              <a:buFontTx/>
              <a:buChar char="–"/>
            </a:pPr>
            <a:r>
              <a:rPr lang="en-US" altLang="en-US" sz="2000" dirty="0">
                <a:solidFill>
                  <a:schemeClr val="accent5"/>
                </a:solidFill>
                <a:latin typeface="+mn-lt"/>
                <a:ea typeface="宋体" panose="02010600030101010101" pitchFamily="2" charset="-122"/>
              </a:rPr>
              <a:t>Gel (transdermal)</a:t>
            </a:r>
          </a:p>
          <a:p>
            <a:pPr marL="1200150" lvl="2" indent="-285750" eaLnBrk="1" hangingPunct="1">
              <a:spcBef>
                <a:spcPct val="20000"/>
              </a:spcBef>
              <a:buClr>
                <a:schemeClr val="tx1"/>
              </a:buClr>
              <a:buFont typeface="Wingdings" panose="05000000000000000000" pitchFamily="2" charset="2"/>
              <a:buChar char="§"/>
            </a:pPr>
            <a:r>
              <a:rPr lang="en-US" altLang="en-US" sz="1800" b="0" dirty="0">
                <a:solidFill>
                  <a:schemeClr val="accent5"/>
                </a:solidFill>
                <a:latin typeface="+mn-lt"/>
              </a:rPr>
              <a:t>AndroGel</a:t>
            </a:r>
            <a:r>
              <a:rPr lang="en-US" altLang="en-US" sz="1800" b="0" baseline="30000" dirty="0">
                <a:solidFill>
                  <a:schemeClr val="accent5"/>
                </a:solidFill>
                <a:latin typeface="+mn-lt"/>
                <a:ea typeface="宋体" panose="02010600030101010101" pitchFamily="2" charset="-122"/>
              </a:rPr>
              <a:t>®</a:t>
            </a:r>
          </a:p>
          <a:p>
            <a:pPr marL="1200150" lvl="2" indent="-285750" eaLnBrk="1" hangingPunct="1">
              <a:spcBef>
                <a:spcPct val="20000"/>
              </a:spcBef>
              <a:buClr>
                <a:schemeClr val="tx1"/>
              </a:buClr>
              <a:buFont typeface="Wingdings" panose="05000000000000000000" pitchFamily="2" charset="2"/>
              <a:buChar char="§"/>
            </a:pPr>
            <a:r>
              <a:rPr lang="en-US" altLang="en-US" sz="1800" b="0" dirty="0">
                <a:solidFill>
                  <a:schemeClr val="accent5"/>
                </a:solidFill>
                <a:latin typeface="+mn-lt"/>
                <a:ea typeface="宋体" panose="02010600030101010101" pitchFamily="2" charset="-122"/>
              </a:rPr>
              <a:t>Testim</a:t>
            </a:r>
            <a:r>
              <a:rPr lang="en-US" altLang="en-US" sz="1800" b="0" baseline="30000" dirty="0">
                <a:solidFill>
                  <a:schemeClr val="accent5"/>
                </a:solidFill>
                <a:latin typeface="+mn-lt"/>
                <a:ea typeface="宋体" panose="02010600030101010101" pitchFamily="2" charset="-122"/>
              </a:rPr>
              <a:t>®</a:t>
            </a:r>
          </a:p>
          <a:p>
            <a:pPr marL="1200150" lvl="2" indent="-285750" eaLnBrk="1" hangingPunct="1">
              <a:spcBef>
                <a:spcPct val="20000"/>
              </a:spcBef>
              <a:buClr>
                <a:schemeClr val="tx1"/>
              </a:buClr>
              <a:buFont typeface="Wingdings" panose="05000000000000000000" pitchFamily="2" charset="2"/>
              <a:buChar char="§"/>
            </a:pPr>
            <a:r>
              <a:rPr lang="en-US" altLang="en-US" sz="1800" b="0" dirty="0">
                <a:solidFill>
                  <a:schemeClr val="accent5"/>
                </a:solidFill>
                <a:latin typeface="+mn-lt"/>
                <a:ea typeface="宋体" panose="02010600030101010101" pitchFamily="2" charset="-122"/>
              </a:rPr>
              <a:t>Fortesta</a:t>
            </a:r>
            <a:r>
              <a:rPr kumimoji="0" lang="en-US" altLang="en-US" sz="18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 ® </a:t>
            </a:r>
            <a:r>
              <a:rPr lang="en-US" altLang="en-US" sz="1800" b="0" dirty="0">
                <a:solidFill>
                  <a:schemeClr val="accent5"/>
                </a:solidFill>
                <a:latin typeface="+mn-lt"/>
                <a:ea typeface="宋体" panose="02010600030101010101" pitchFamily="2" charset="-122"/>
              </a:rPr>
              <a:t>/ Tostran</a:t>
            </a:r>
            <a:r>
              <a:rPr lang="en-US" altLang="en-US" sz="1800" b="0" baseline="30000" dirty="0">
                <a:solidFill>
                  <a:schemeClr val="accent5"/>
                </a:solidFill>
                <a:latin typeface="+mn-lt"/>
                <a:ea typeface="宋体" panose="02010600030101010101" pitchFamily="2" charset="-122"/>
              </a:rPr>
              <a:t>® </a:t>
            </a:r>
          </a:p>
        </p:txBody>
      </p:sp>
      <p:sp>
        <p:nvSpPr>
          <p:cNvPr id="7175" name="Text Box 9">
            <a:extLst>
              <a:ext uri="{FF2B5EF4-FFF2-40B4-BE49-F238E27FC236}">
                <a16:creationId xmlns:a16="http://schemas.microsoft.com/office/drawing/2014/main" id="{2AB293FD-9840-414C-96F4-94EA31EE361B}"/>
              </a:ext>
            </a:extLst>
          </p:cNvPr>
          <p:cNvSpPr txBox="1">
            <a:spLocks noChangeArrowheads="1"/>
          </p:cNvSpPr>
          <p:nvPr/>
        </p:nvSpPr>
        <p:spPr bwMode="auto">
          <a:xfrm>
            <a:off x="1724025" y="6061193"/>
            <a:ext cx="810577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a:r>
              <a:rPr lang="en-US" altLang="en-US" sz="1100" dirty="0">
                <a:solidFill>
                  <a:schemeClr val="accent5"/>
                </a:solidFill>
                <a:latin typeface="+mn-lt"/>
              </a:rPr>
              <a:t>Gooren LJG, Bunck MCM</a:t>
            </a:r>
            <a:r>
              <a:rPr lang="en-US" altLang="en-US" sz="1100" b="0" i="1" dirty="0">
                <a:solidFill>
                  <a:schemeClr val="accent5"/>
                </a:solidFill>
                <a:latin typeface="+mn-lt"/>
              </a:rPr>
              <a:t>. Drugs. </a:t>
            </a:r>
            <a:r>
              <a:rPr lang="en-US" altLang="en-US" sz="1100" b="0" dirty="0">
                <a:solidFill>
                  <a:schemeClr val="accent5"/>
                </a:solidFill>
                <a:latin typeface="+mn-lt"/>
              </a:rPr>
              <a:t>2004; </a:t>
            </a:r>
            <a:r>
              <a:rPr lang="en-US" altLang="en-US" sz="1100" dirty="0">
                <a:solidFill>
                  <a:schemeClr val="accent5"/>
                </a:solidFill>
                <a:latin typeface="+mn-lt"/>
              </a:rPr>
              <a:t>64</a:t>
            </a:r>
            <a:r>
              <a:rPr lang="en-US" altLang="en-US" sz="1100" b="0" dirty="0">
                <a:solidFill>
                  <a:schemeClr val="accent5"/>
                </a:solidFill>
                <a:latin typeface="+mn-lt"/>
              </a:rPr>
              <a:t>:1861-1891.  </a:t>
            </a:r>
            <a:r>
              <a:rPr lang="en-US" altLang="en-US" sz="1100" dirty="0">
                <a:solidFill>
                  <a:schemeClr val="accent5"/>
                </a:solidFill>
                <a:latin typeface="+mn-lt"/>
              </a:rPr>
              <a:t>Leichtnam ML, Rolland H </a:t>
            </a:r>
            <a:r>
              <a:rPr lang="en-US" altLang="en-US" sz="1100" b="0" i="1" dirty="0">
                <a:solidFill>
                  <a:schemeClr val="accent5"/>
                </a:solidFill>
                <a:latin typeface="+mn-lt"/>
              </a:rPr>
              <a:t>et al. Pharm Res</a:t>
            </a:r>
            <a:r>
              <a:rPr lang="en-US" altLang="en-US" sz="1100" b="0" dirty="0">
                <a:solidFill>
                  <a:schemeClr val="accent5"/>
                </a:solidFill>
                <a:latin typeface="+mn-lt"/>
              </a:rPr>
              <a:t>. 2006;</a:t>
            </a:r>
            <a:r>
              <a:rPr lang="en-US" altLang="en-US" sz="1100" dirty="0">
                <a:solidFill>
                  <a:schemeClr val="accent5"/>
                </a:solidFill>
                <a:latin typeface="+mn-lt"/>
              </a:rPr>
              <a:t> 23</a:t>
            </a:r>
            <a:r>
              <a:rPr lang="en-US" altLang="en-US" sz="1100" b="0" dirty="0">
                <a:solidFill>
                  <a:schemeClr val="accent5"/>
                </a:solidFill>
                <a:latin typeface="+mn-lt"/>
              </a:rPr>
              <a:t>:1117-1132.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B98CF1-7C18-4749-BBD7-39D8EB022B58}"/>
              </a:ext>
            </a:extLst>
          </p:cNvPr>
          <p:cNvPicPr>
            <a:picLocks noGrp="1" noChangeAspect="1"/>
          </p:cNvPicPr>
          <p:nvPr>
            <p:ph sz="half" idx="1"/>
          </p:nvPr>
        </p:nvPicPr>
        <p:blipFill>
          <a:blip r:embed="rId2"/>
          <a:stretch>
            <a:fillRect/>
          </a:stretch>
        </p:blipFill>
        <p:spPr>
          <a:xfrm>
            <a:off x="1029556" y="1547459"/>
            <a:ext cx="4334557" cy="3868593"/>
          </a:xfrm>
          <a:prstGeom prst="rect">
            <a:avLst/>
          </a:prstGeom>
          <a:noFill/>
        </p:spPr>
      </p:pic>
      <p:sp>
        <p:nvSpPr>
          <p:cNvPr id="4" name="TextBox 3">
            <a:extLst>
              <a:ext uri="{FF2B5EF4-FFF2-40B4-BE49-F238E27FC236}">
                <a16:creationId xmlns:a16="http://schemas.microsoft.com/office/drawing/2014/main" id="{783950BE-D22C-4FD5-ABAD-74356A3D4359}"/>
              </a:ext>
            </a:extLst>
          </p:cNvPr>
          <p:cNvSpPr txBox="1"/>
          <p:nvPr/>
        </p:nvSpPr>
        <p:spPr>
          <a:xfrm>
            <a:off x="5505450" y="1663700"/>
            <a:ext cx="5883275" cy="3868593"/>
          </a:xfrm>
          <a:prstGeom prst="rect">
            <a:avLst/>
          </a:prstGeom>
        </p:spPr>
        <p:txBody>
          <a:bodyPr vert="horz" lIns="91440" tIns="45720" rIns="91440" bIns="45720" rtlCol="0">
            <a:normAutofit/>
          </a:bodyPr>
          <a:lstStyle/>
          <a:p>
            <a:pPr marL="285750" indent="-228600">
              <a:lnSpc>
                <a:spcPct val="90000"/>
              </a:lnSpc>
              <a:spcAft>
                <a:spcPts val="600"/>
              </a:spcAft>
              <a:buClr>
                <a:schemeClr val="tx1"/>
              </a:buClr>
              <a:buFont typeface="Wingdings" panose="05000000000000000000" pitchFamily="2" charset="2"/>
              <a:buChar char="§"/>
            </a:pPr>
            <a:r>
              <a:rPr lang="en-GB" sz="2000" dirty="0">
                <a:solidFill>
                  <a:schemeClr val="accent5"/>
                </a:solidFill>
              </a:rPr>
              <a:t>Each pump contains 85.5 g gel (93ml in volume)</a:t>
            </a:r>
          </a:p>
          <a:p>
            <a:pPr marL="285750" indent="-228600">
              <a:lnSpc>
                <a:spcPct val="90000"/>
              </a:lnSpc>
              <a:spcAft>
                <a:spcPts val="600"/>
              </a:spcAft>
              <a:buClr>
                <a:schemeClr val="tx1"/>
              </a:buClr>
              <a:buFont typeface="Wingdings" panose="05000000000000000000" pitchFamily="2" charset="2"/>
              <a:buChar char="§"/>
            </a:pPr>
            <a:endParaRPr lang="en-GB" sz="2000" dirty="0">
              <a:solidFill>
                <a:schemeClr val="accent5"/>
              </a:solidFill>
            </a:endParaRPr>
          </a:p>
          <a:p>
            <a:pPr marL="285750" indent="-228600">
              <a:lnSpc>
                <a:spcPct val="90000"/>
              </a:lnSpc>
              <a:spcAft>
                <a:spcPts val="600"/>
              </a:spcAft>
              <a:buClr>
                <a:schemeClr val="tx1"/>
              </a:buClr>
              <a:buFont typeface="Wingdings" panose="05000000000000000000" pitchFamily="2" charset="2"/>
              <a:buChar char="§"/>
            </a:pPr>
            <a:r>
              <a:rPr lang="en-GB" sz="2000" dirty="0">
                <a:solidFill>
                  <a:schemeClr val="accent5"/>
                </a:solidFill>
              </a:rPr>
              <a:t>Recommended dose is 23mg (1 actuation) </a:t>
            </a:r>
          </a:p>
          <a:p>
            <a:pPr marL="285750" indent="-228600">
              <a:lnSpc>
                <a:spcPct val="90000"/>
              </a:lnSpc>
              <a:spcAft>
                <a:spcPts val="600"/>
              </a:spcAft>
              <a:buClr>
                <a:schemeClr val="tx1"/>
              </a:buClr>
              <a:buFont typeface="Wingdings" panose="05000000000000000000" pitchFamily="2" charset="2"/>
              <a:buChar char="§"/>
            </a:pPr>
            <a:endParaRPr lang="en-GB" sz="2000" dirty="0">
              <a:solidFill>
                <a:schemeClr val="accent5"/>
              </a:solidFill>
            </a:endParaRPr>
          </a:p>
          <a:p>
            <a:pPr marL="285750" indent="-228600">
              <a:lnSpc>
                <a:spcPct val="90000"/>
              </a:lnSpc>
              <a:spcAft>
                <a:spcPts val="600"/>
              </a:spcAft>
              <a:buClr>
                <a:schemeClr val="tx1"/>
              </a:buClr>
              <a:buFont typeface="Wingdings" panose="05000000000000000000" pitchFamily="2" charset="2"/>
              <a:buChar char="§"/>
            </a:pPr>
            <a:r>
              <a:rPr lang="en-GB" sz="2000" dirty="0">
                <a:solidFill>
                  <a:schemeClr val="accent5"/>
                </a:solidFill>
              </a:rPr>
              <a:t>23mg testosterone per actuation in 1.15 g of gel</a:t>
            </a:r>
          </a:p>
          <a:p>
            <a:pPr marL="285750" indent="-228600">
              <a:lnSpc>
                <a:spcPct val="90000"/>
              </a:lnSpc>
              <a:spcAft>
                <a:spcPts val="600"/>
              </a:spcAft>
              <a:buClr>
                <a:schemeClr val="tx1"/>
              </a:buClr>
              <a:buFont typeface="Wingdings" panose="05000000000000000000" pitchFamily="2" charset="2"/>
              <a:buChar char="§"/>
            </a:pPr>
            <a:endParaRPr lang="en-GB" sz="2000" dirty="0">
              <a:solidFill>
                <a:schemeClr val="accent5"/>
              </a:solidFill>
            </a:endParaRPr>
          </a:p>
          <a:p>
            <a:pPr marL="285750" indent="-228600">
              <a:lnSpc>
                <a:spcPct val="90000"/>
              </a:lnSpc>
              <a:spcAft>
                <a:spcPts val="600"/>
              </a:spcAft>
              <a:buClr>
                <a:schemeClr val="tx1"/>
              </a:buClr>
              <a:buFont typeface="Wingdings" panose="05000000000000000000" pitchFamily="2" charset="2"/>
              <a:buChar char="§"/>
            </a:pPr>
            <a:r>
              <a:rPr lang="en-GB" sz="2000" dirty="0">
                <a:solidFill>
                  <a:schemeClr val="accent5"/>
                </a:solidFill>
              </a:rPr>
              <a:t>Maximum dose is 69mg (3 actuations)</a:t>
            </a:r>
          </a:p>
          <a:p>
            <a:pPr marL="285750" indent="-228600">
              <a:lnSpc>
                <a:spcPct val="90000"/>
              </a:lnSpc>
              <a:spcAft>
                <a:spcPts val="600"/>
              </a:spcAft>
              <a:buClr>
                <a:schemeClr val="tx1"/>
              </a:buClr>
              <a:buFont typeface="Wingdings" panose="05000000000000000000" pitchFamily="2" charset="2"/>
              <a:buChar char="§"/>
            </a:pPr>
            <a:endParaRPr lang="en-GB" sz="2000" dirty="0">
              <a:solidFill>
                <a:schemeClr val="accent5"/>
              </a:solidFill>
            </a:endParaRPr>
          </a:p>
          <a:p>
            <a:pPr marL="285750" indent="-228600">
              <a:lnSpc>
                <a:spcPct val="90000"/>
              </a:lnSpc>
              <a:spcAft>
                <a:spcPts val="600"/>
              </a:spcAft>
              <a:buClr>
                <a:schemeClr val="tx1"/>
              </a:buClr>
              <a:buFont typeface="Wingdings" panose="05000000000000000000" pitchFamily="2" charset="2"/>
              <a:buChar char="§"/>
            </a:pPr>
            <a:r>
              <a:rPr lang="en-GB" sz="2000" dirty="0">
                <a:solidFill>
                  <a:schemeClr val="accent5"/>
                </a:solidFill>
              </a:rPr>
              <a:t>At the recommended dose, a pump dispenser will supply </a:t>
            </a:r>
            <a:r>
              <a:rPr lang="en-GB" sz="2000" b="1" dirty="0">
                <a:solidFill>
                  <a:schemeClr val="accent5"/>
                </a:solidFill>
              </a:rPr>
              <a:t>56 days </a:t>
            </a:r>
            <a:r>
              <a:rPr lang="en-GB" sz="2000" dirty="0">
                <a:solidFill>
                  <a:schemeClr val="accent5"/>
                </a:solidFill>
              </a:rPr>
              <a:t>treatment</a:t>
            </a:r>
          </a:p>
        </p:txBody>
      </p:sp>
      <p:sp>
        <p:nvSpPr>
          <p:cNvPr id="7" name="Title 1">
            <a:extLst>
              <a:ext uri="{FF2B5EF4-FFF2-40B4-BE49-F238E27FC236}">
                <a16:creationId xmlns:a16="http://schemas.microsoft.com/office/drawing/2014/main" id="{26724036-EEA3-4356-8B00-0C887219259B}"/>
              </a:ext>
            </a:extLst>
          </p:cNvPr>
          <p:cNvSpPr txBox="1">
            <a:spLocks/>
          </p:cNvSpPr>
          <p:nvPr/>
        </p:nvSpPr>
        <p:spPr>
          <a:xfrm>
            <a:off x="480298" y="221896"/>
            <a:ext cx="106821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Transdermal Gel (Testavan®)</a:t>
            </a:r>
            <a:br>
              <a:rPr lang="en-GB" dirty="0"/>
            </a:br>
            <a:endParaRPr lang="en-GB" dirty="0"/>
          </a:p>
        </p:txBody>
      </p:sp>
      <p:sp>
        <p:nvSpPr>
          <p:cNvPr id="8" name="TextBox 7">
            <a:extLst>
              <a:ext uri="{FF2B5EF4-FFF2-40B4-BE49-F238E27FC236}">
                <a16:creationId xmlns:a16="http://schemas.microsoft.com/office/drawing/2014/main" id="{D9FD2DC1-81D0-4948-BF1E-2E21CDB93AA6}"/>
              </a:ext>
            </a:extLst>
          </p:cNvPr>
          <p:cNvSpPr txBox="1"/>
          <p:nvPr/>
        </p:nvSpPr>
        <p:spPr>
          <a:xfrm>
            <a:off x="2762249" y="5881191"/>
            <a:ext cx="7133369" cy="461665"/>
          </a:xfrm>
          <a:prstGeom prst="rect">
            <a:avLst/>
          </a:prstGeom>
          <a:noFill/>
        </p:spPr>
        <p:txBody>
          <a:bodyPr wrap="square">
            <a:spAutoFit/>
          </a:bodyPr>
          <a:lstStyle/>
          <a:p>
            <a:r>
              <a:rPr lang="en-GB" sz="1200" dirty="0">
                <a:solidFill>
                  <a:schemeClr val="accent5"/>
                </a:solidFill>
              </a:rPr>
              <a:t>Testavan SmPC </a:t>
            </a:r>
            <a:r>
              <a:rPr lang="en-GB" sz="1200" dirty="0">
                <a:hlinkClick r:id="rId3"/>
              </a:rPr>
              <a:t>https://www.medicines.org.uk/emc/product/9489/smpc</a:t>
            </a:r>
            <a:r>
              <a:rPr lang="en-GB" sz="1200" dirty="0"/>
              <a:t>  </a:t>
            </a:r>
            <a:r>
              <a:rPr lang="en-GB" sz="1200" dirty="0">
                <a:solidFill>
                  <a:schemeClr val="accent5"/>
                </a:solidFill>
              </a:rPr>
              <a:t>last accessed March 2021</a:t>
            </a:r>
          </a:p>
          <a:p>
            <a:r>
              <a:rPr lang="en-GB" sz="1200" dirty="0">
                <a:solidFill>
                  <a:schemeClr val="accent5"/>
                </a:solidFill>
              </a:rPr>
              <a:t>Testvan PIL </a:t>
            </a:r>
            <a:r>
              <a:rPr lang="en-GB" sz="1200" dirty="0">
                <a:solidFill>
                  <a:schemeClr val="accent5"/>
                </a:solidFill>
                <a:hlinkClick r:id="rId4"/>
              </a:rPr>
              <a:t>https://www.medicines.org.uk/emc/files/pil.9489.pdf</a:t>
            </a:r>
            <a:r>
              <a:rPr lang="en-GB" sz="1200" dirty="0">
                <a:solidFill>
                  <a:schemeClr val="accent5"/>
                </a:solidFill>
              </a:rPr>
              <a:t> last accessed March 2021</a:t>
            </a:r>
          </a:p>
        </p:txBody>
      </p:sp>
    </p:spTree>
    <p:extLst>
      <p:ext uri="{BB962C8B-B14F-4D97-AF65-F5344CB8AC3E}">
        <p14:creationId xmlns:p14="http://schemas.microsoft.com/office/powerpoint/2010/main" val="410676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20F075-9FB8-4B5A-A31D-586864A5230E}"/>
              </a:ext>
            </a:extLst>
          </p:cNvPr>
          <p:cNvSpPr>
            <a:spLocks noGrp="1"/>
          </p:cNvSpPr>
          <p:nvPr>
            <p:ph idx="1"/>
          </p:nvPr>
        </p:nvSpPr>
        <p:spPr>
          <a:xfrm>
            <a:off x="3232147" y="1717782"/>
            <a:ext cx="6711953" cy="1247775"/>
          </a:xfrm>
        </p:spPr>
        <p:txBody>
          <a:bodyPr>
            <a:normAutofit/>
          </a:bodyPr>
          <a:lstStyle/>
          <a:p>
            <a:r>
              <a:rPr lang="en-GB" b="1" dirty="0">
                <a:solidFill>
                  <a:schemeClr val="accent5"/>
                </a:solidFill>
              </a:rPr>
              <a:t>Step 1 – Pump: </a:t>
            </a:r>
          </a:p>
          <a:p>
            <a:pPr>
              <a:buFont typeface="Calibri" panose="020F0502020204030204" pitchFamily="34" charset="0"/>
              <a:buChar char="‐"/>
            </a:pPr>
            <a:r>
              <a:rPr lang="en-GB" sz="2000" dirty="0">
                <a:solidFill>
                  <a:schemeClr val="accent5"/>
                </a:solidFill>
              </a:rPr>
              <a:t>Hold the pump facing the applicator surface and press the pump head all the way down once</a:t>
            </a:r>
          </a:p>
        </p:txBody>
      </p:sp>
      <p:sp>
        <p:nvSpPr>
          <p:cNvPr id="8" name="Title 1">
            <a:extLst>
              <a:ext uri="{FF2B5EF4-FFF2-40B4-BE49-F238E27FC236}">
                <a16:creationId xmlns:a16="http://schemas.microsoft.com/office/drawing/2014/main" id="{260C6DD2-D973-4AFE-9EC7-284BD52F6F99}"/>
              </a:ext>
            </a:extLst>
          </p:cNvPr>
          <p:cNvSpPr txBox="1">
            <a:spLocks/>
          </p:cNvSpPr>
          <p:nvPr/>
        </p:nvSpPr>
        <p:spPr>
          <a:xfrm>
            <a:off x="337423" y="126646"/>
            <a:ext cx="11273552" cy="105989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GB" dirty="0"/>
              <a:t>Testosterone Transdermal Gel (Testavan®) – How to use</a:t>
            </a:r>
            <a:br>
              <a:rPr lang="en-GB" dirty="0"/>
            </a:br>
            <a:endParaRPr lang="en-GB" dirty="0"/>
          </a:p>
        </p:txBody>
      </p:sp>
      <p:pic>
        <p:nvPicPr>
          <p:cNvPr id="10" name="Picture 9">
            <a:extLst>
              <a:ext uri="{FF2B5EF4-FFF2-40B4-BE49-F238E27FC236}">
                <a16:creationId xmlns:a16="http://schemas.microsoft.com/office/drawing/2014/main" id="{2FEA44F1-E9D2-4119-AC51-41F3196BAA29}"/>
              </a:ext>
            </a:extLst>
          </p:cNvPr>
          <p:cNvPicPr>
            <a:picLocks noChangeAspect="1"/>
          </p:cNvPicPr>
          <p:nvPr/>
        </p:nvPicPr>
        <p:blipFill>
          <a:blip r:embed="rId2"/>
          <a:stretch>
            <a:fillRect/>
          </a:stretch>
        </p:blipFill>
        <p:spPr>
          <a:xfrm>
            <a:off x="1999099" y="1717782"/>
            <a:ext cx="1076325" cy="1247775"/>
          </a:xfrm>
          <a:prstGeom prst="rect">
            <a:avLst/>
          </a:prstGeom>
        </p:spPr>
      </p:pic>
      <p:pic>
        <p:nvPicPr>
          <p:cNvPr id="12" name="Picture 11">
            <a:extLst>
              <a:ext uri="{FF2B5EF4-FFF2-40B4-BE49-F238E27FC236}">
                <a16:creationId xmlns:a16="http://schemas.microsoft.com/office/drawing/2014/main" id="{106C2657-A660-4538-93D9-64FB931F8182}"/>
              </a:ext>
            </a:extLst>
          </p:cNvPr>
          <p:cNvPicPr>
            <a:picLocks noChangeAspect="1"/>
          </p:cNvPicPr>
          <p:nvPr/>
        </p:nvPicPr>
        <p:blipFill>
          <a:blip r:embed="rId3"/>
          <a:stretch>
            <a:fillRect/>
          </a:stretch>
        </p:blipFill>
        <p:spPr>
          <a:xfrm>
            <a:off x="1999098" y="3099159"/>
            <a:ext cx="1076325" cy="1285875"/>
          </a:xfrm>
          <a:prstGeom prst="rect">
            <a:avLst/>
          </a:prstGeom>
        </p:spPr>
      </p:pic>
      <p:pic>
        <p:nvPicPr>
          <p:cNvPr id="14" name="Picture 13">
            <a:extLst>
              <a:ext uri="{FF2B5EF4-FFF2-40B4-BE49-F238E27FC236}">
                <a16:creationId xmlns:a16="http://schemas.microsoft.com/office/drawing/2014/main" id="{B9CCAF93-58AA-46B5-A7BF-4C4FC625C408}"/>
              </a:ext>
            </a:extLst>
          </p:cNvPr>
          <p:cNvPicPr>
            <a:picLocks noChangeAspect="1"/>
          </p:cNvPicPr>
          <p:nvPr/>
        </p:nvPicPr>
        <p:blipFill>
          <a:blip r:embed="rId4"/>
          <a:stretch>
            <a:fillRect/>
          </a:stretch>
        </p:blipFill>
        <p:spPr>
          <a:xfrm>
            <a:off x="1999098" y="4526670"/>
            <a:ext cx="1076324" cy="1438275"/>
          </a:xfrm>
          <a:prstGeom prst="rect">
            <a:avLst/>
          </a:prstGeom>
        </p:spPr>
      </p:pic>
      <p:sp>
        <p:nvSpPr>
          <p:cNvPr id="21" name="Content Placeholder 2">
            <a:extLst>
              <a:ext uri="{FF2B5EF4-FFF2-40B4-BE49-F238E27FC236}">
                <a16:creationId xmlns:a16="http://schemas.microsoft.com/office/drawing/2014/main" id="{98E69E67-1A0B-492C-BAA4-ADA1A016F6F9}"/>
              </a:ext>
            </a:extLst>
          </p:cNvPr>
          <p:cNvSpPr txBox="1">
            <a:spLocks/>
          </p:cNvSpPr>
          <p:nvPr/>
        </p:nvSpPr>
        <p:spPr>
          <a:xfrm>
            <a:off x="3232146" y="3067612"/>
            <a:ext cx="6711953" cy="1247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accent5"/>
                </a:solidFill>
              </a:rPr>
              <a:t>Step 2 – Apply:</a:t>
            </a:r>
          </a:p>
          <a:p>
            <a:pPr>
              <a:buFont typeface="Calibri" panose="020F0502020204030204" pitchFamily="34" charset="0"/>
              <a:buChar char="‐"/>
            </a:pPr>
            <a:r>
              <a:rPr lang="en-GB" sz="2000" dirty="0">
                <a:solidFill>
                  <a:schemeClr val="accent5"/>
                </a:solidFill>
              </a:rPr>
              <a:t>Use the applicator to spread the gel evenly across one upper arm and shoulder</a:t>
            </a:r>
          </a:p>
        </p:txBody>
      </p:sp>
      <p:sp>
        <p:nvSpPr>
          <p:cNvPr id="22" name="Content Placeholder 2">
            <a:extLst>
              <a:ext uri="{FF2B5EF4-FFF2-40B4-BE49-F238E27FC236}">
                <a16:creationId xmlns:a16="http://schemas.microsoft.com/office/drawing/2014/main" id="{EEA2CAF2-9EFD-4DE6-BD22-66D195ADDF77}"/>
              </a:ext>
            </a:extLst>
          </p:cNvPr>
          <p:cNvSpPr txBox="1">
            <a:spLocks/>
          </p:cNvSpPr>
          <p:nvPr/>
        </p:nvSpPr>
        <p:spPr>
          <a:xfrm>
            <a:off x="3232147" y="4506139"/>
            <a:ext cx="7026278" cy="1438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accent5"/>
                </a:solidFill>
              </a:rPr>
              <a:t>Step 3 – Let dry:</a:t>
            </a:r>
          </a:p>
          <a:p>
            <a:pPr>
              <a:buFont typeface="Calibri" panose="020F0502020204030204" pitchFamily="34" charset="0"/>
              <a:buChar char="‐"/>
            </a:pPr>
            <a:r>
              <a:rPr lang="en-GB" sz="2000" dirty="0">
                <a:solidFill>
                  <a:schemeClr val="accent5"/>
                </a:solidFill>
              </a:rPr>
              <a:t>Let the gel dry completely before getting dressed.  Wait at least 2 hours before showering, bathing or swimming</a:t>
            </a:r>
          </a:p>
        </p:txBody>
      </p:sp>
      <p:sp>
        <p:nvSpPr>
          <p:cNvPr id="23" name="Content Placeholder 2">
            <a:extLst>
              <a:ext uri="{FF2B5EF4-FFF2-40B4-BE49-F238E27FC236}">
                <a16:creationId xmlns:a16="http://schemas.microsoft.com/office/drawing/2014/main" id="{E4148E8A-B52A-4F48-A446-25EB4AC59A96}"/>
              </a:ext>
            </a:extLst>
          </p:cNvPr>
          <p:cNvSpPr txBox="1">
            <a:spLocks/>
          </p:cNvSpPr>
          <p:nvPr/>
        </p:nvSpPr>
        <p:spPr>
          <a:xfrm>
            <a:off x="466725" y="893055"/>
            <a:ext cx="10677525" cy="1247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accent5"/>
                </a:solidFill>
              </a:rPr>
              <a:t>Always apply Testavan</a:t>
            </a:r>
            <a:r>
              <a:rPr lang="en-GB" sz="1600" dirty="0">
                <a:solidFill>
                  <a:schemeClr val="accent5"/>
                </a:solidFill>
              </a:rPr>
              <a:t>®</a:t>
            </a:r>
            <a:r>
              <a:rPr lang="en-GB" sz="2000" dirty="0">
                <a:solidFill>
                  <a:schemeClr val="accent5"/>
                </a:solidFill>
              </a:rPr>
              <a:t> gel on clean, dry and normal healthy areas of the skin on the upper arm and shoulder.  Before use, take the applicator off the pump and remove the lid.</a:t>
            </a:r>
          </a:p>
        </p:txBody>
      </p:sp>
      <p:sp>
        <p:nvSpPr>
          <p:cNvPr id="24" name="TextBox 23">
            <a:extLst>
              <a:ext uri="{FF2B5EF4-FFF2-40B4-BE49-F238E27FC236}">
                <a16:creationId xmlns:a16="http://schemas.microsoft.com/office/drawing/2014/main" id="{696C9CA5-5FB0-4DF2-B9A2-EFFB2497E82B}"/>
              </a:ext>
            </a:extLst>
          </p:cNvPr>
          <p:cNvSpPr txBox="1"/>
          <p:nvPr/>
        </p:nvSpPr>
        <p:spPr>
          <a:xfrm>
            <a:off x="2681715" y="6145105"/>
            <a:ext cx="7133369" cy="276999"/>
          </a:xfrm>
          <a:prstGeom prst="rect">
            <a:avLst/>
          </a:prstGeom>
          <a:noFill/>
        </p:spPr>
        <p:txBody>
          <a:bodyPr wrap="square">
            <a:spAutoFit/>
          </a:bodyPr>
          <a:lstStyle/>
          <a:p>
            <a:r>
              <a:rPr lang="en-GB" sz="1200" dirty="0">
                <a:solidFill>
                  <a:schemeClr val="accent5"/>
                </a:solidFill>
              </a:rPr>
              <a:t>Testvan PIL </a:t>
            </a:r>
            <a:r>
              <a:rPr lang="en-GB" sz="1200" dirty="0">
                <a:solidFill>
                  <a:schemeClr val="accent5"/>
                </a:solidFill>
                <a:hlinkClick r:id="rId5"/>
              </a:rPr>
              <a:t>https://www.medicines.org.uk/emc/files/pil.9489.pdf</a:t>
            </a:r>
            <a:r>
              <a:rPr lang="en-GB" sz="1200" dirty="0">
                <a:solidFill>
                  <a:schemeClr val="accent5"/>
                </a:solidFill>
              </a:rPr>
              <a:t> last accessed March 2021</a:t>
            </a:r>
          </a:p>
        </p:txBody>
      </p:sp>
    </p:spTree>
    <p:extLst>
      <p:ext uri="{BB962C8B-B14F-4D97-AF65-F5344CB8AC3E}">
        <p14:creationId xmlns:p14="http://schemas.microsoft.com/office/powerpoint/2010/main" val="2674294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20F075-9FB8-4B5A-A31D-586864A5230E}"/>
              </a:ext>
            </a:extLst>
          </p:cNvPr>
          <p:cNvSpPr>
            <a:spLocks noGrp="1"/>
          </p:cNvSpPr>
          <p:nvPr>
            <p:ph idx="1"/>
          </p:nvPr>
        </p:nvSpPr>
        <p:spPr>
          <a:xfrm>
            <a:off x="3641721" y="1374446"/>
            <a:ext cx="6554792" cy="1247775"/>
          </a:xfrm>
        </p:spPr>
        <p:txBody>
          <a:bodyPr>
            <a:normAutofit fontScale="92500"/>
          </a:bodyPr>
          <a:lstStyle/>
          <a:p>
            <a:r>
              <a:rPr lang="en-GB" sz="2600" b="1" dirty="0">
                <a:solidFill>
                  <a:schemeClr val="accent5"/>
                </a:solidFill>
              </a:rPr>
              <a:t>Clean:</a:t>
            </a:r>
          </a:p>
          <a:p>
            <a:pPr>
              <a:buFont typeface="Calibri" panose="020F0502020204030204" pitchFamily="34" charset="0"/>
              <a:buChar char="‐"/>
            </a:pPr>
            <a:r>
              <a:rPr lang="en-GB" dirty="0">
                <a:solidFill>
                  <a:schemeClr val="accent5"/>
                </a:solidFill>
              </a:rPr>
              <a:t>Clean the applicator with a tissue and safely throw away the used tissue into your household rubbish</a:t>
            </a:r>
          </a:p>
        </p:txBody>
      </p:sp>
      <p:sp>
        <p:nvSpPr>
          <p:cNvPr id="8" name="Title 1">
            <a:extLst>
              <a:ext uri="{FF2B5EF4-FFF2-40B4-BE49-F238E27FC236}">
                <a16:creationId xmlns:a16="http://schemas.microsoft.com/office/drawing/2014/main" id="{260C6DD2-D973-4AFE-9EC7-284BD52F6F99}"/>
              </a:ext>
            </a:extLst>
          </p:cNvPr>
          <p:cNvSpPr txBox="1">
            <a:spLocks/>
          </p:cNvSpPr>
          <p:nvPr/>
        </p:nvSpPr>
        <p:spPr>
          <a:xfrm>
            <a:off x="327898" y="247122"/>
            <a:ext cx="11273552" cy="105989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Transdermal Gel (Testavan®) – After using</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pic>
        <p:nvPicPr>
          <p:cNvPr id="16" name="Picture 15">
            <a:extLst>
              <a:ext uri="{FF2B5EF4-FFF2-40B4-BE49-F238E27FC236}">
                <a16:creationId xmlns:a16="http://schemas.microsoft.com/office/drawing/2014/main" id="{2858FD68-9B29-451A-B738-FC42BC2916F3}"/>
              </a:ext>
            </a:extLst>
          </p:cNvPr>
          <p:cNvPicPr>
            <a:picLocks noChangeAspect="1"/>
          </p:cNvPicPr>
          <p:nvPr/>
        </p:nvPicPr>
        <p:blipFill>
          <a:blip r:embed="rId2"/>
          <a:stretch>
            <a:fillRect/>
          </a:stretch>
        </p:blipFill>
        <p:spPr>
          <a:xfrm>
            <a:off x="1995487" y="1307016"/>
            <a:ext cx="1169999" cy="1276350"/>
          </a:xfrm>
          <a:prstGeom prst="rect">
            <a:avLst/>
          </a:prstGeom>
        </p:spPr>
      </p:pic>
      <p:pic>
        <p:nvPicPr>
          <p:cNvPr id="18" name="Picture 17">
            <a:extLst>
              <a:ext uri="{FF2B5EF4-FFF2-40B4-BE49-F238E27FC236}">
                <a16:creationId xmlns:a16="http://schemas.microsoft.com/office/drawing/2014/main" id="{CA625D52-AA07-4751-B1F4-9C7E0C1238FC}"/>
              </a:ext>
            </a:extLst>
          </p:cNvPr>
          <p:cNvPicPr>
            <a:picLocks noChangeAspect="1"/>
          </p:cNvPicPr>
          <p:nvPr/>
        </p:nvPicPr>
        <p:blipFill>
          <a:blip r:embed="rId3"/>
          <a:stretch>
            <a:fillRect/>
          </a:stretch>
        </p:blipFill>
        <p:spPr>
          <a:xfrm>
            <a:off x="1995487" y="2742697"/>
            <a:ext cx="1140504" cy="1323975"/>
          </a:xfrm>
          <a:prstGeom prst="rect">
            <a:avLst/>
          </a:prstGeom>
        </p:spPr>
      </p:pic>
      <p:pic>
        <p:nvPicPr>
          <p:cNvPr id="20" name="Picture 19">
            <a:extLst>
              <a:ext uri="{FF2B5EF4-FFF2-40B4-BE49-F238E27FC236}">
                <a16:creationId xmlns:a16="http://schemas.microsoft.com/office/drawing/2014/main" id="{A57DC6BC-0783-4AC0-BC68-526D04E2C15F}"/>
              </a:ext>
            </a:extLst>
          </p:cNvPr>
          <p:cNvPicPr>
            <a:picLocks noChangeAspect="1"/>
          </p:cNvPicPr>
          <p:nvPr/>
        </p:nvPicPr>
        <p:blipFill>
          <a:blip r:embed="rId4"/>
          <a:stretch>
            <a:fillRect/>
          </a:stretch>
        </p:blipFill>
        <p:spPr>
          <a:xfrm>
            <a:off x="1995486" y="4226003"/>
            <a:ext cx="1553445" cy="1285875"/>
          </a:xfrm>
          <a:prstGeom prst="rect">
            <a:avLst/>
          </a:prstGeom>
        </p:spPr>
      </p:pic>
      <p:sp>
        <p:nvSpPr>
          <p:cNvPr id="21" name="Content Placeholder 2">
            <a:extLst>
              <a:ext uri="{FF2B5EF4-FFF2-40B4-BE49-F238E27FC236}">
                <a16:creationId xmlns:a16="http://schemas.microsoft.com/office/drawing/2014/main" id="{98E69E67-1A0B-492C-BAA4-ADA1A016F6F9}"/>
              </a:ext>
            </a:extLst>
          </p:cNvPr>
          <p:cNvSpPr txBox="1">
            <a:spLocks/>
          </p:cNvSpPr>
          <p:nvPr/>
        </p:nvSpPr>
        <p:spPr>
          <a:xfrm>
            <a:off x="3641720" y="2793616"/>
            <a:ext cx="6807205" cy="12477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2600" b="1" i="0" u="none" strike="noStrike" kern="1200" cap="none" spc="0" normalizeH="0" baseline="0" noProof="0" dirty="0">
                <a:ln>
                  <a:noFill/>
                </a:ln>
                <a:solidFill>
                  <a:schemeClr val="accent5"/>
                </a:solidFill>
                <a:effectLst/>
                <a:uLnTx/>
                <a:uFillTx/>
                <a:latin typeface="Poppins Light"/>
                <a:ea typeface="+mn-ea"/>
                <a:cs typeface="+mn-cs"/>
              </a:rPr>
              <a:t>Store:</a:t>
            </a:r>
          </a:p>
          <a:p>
            <a:pPr marL="228600" marR="0" lvl="0" indent="-228600" algn="l" defTabSz="914400" rtl="0" eaLnBrk="1" fontAlgn="auto" latinLnBrk="0" hangingPunct="1">
              <a:lnSpc>
                <a:spcPct val="90000"/>
              </a:lnSpc>
              <a:spcBef>
                <a:spcPts val="1000"/>
              </a:spcBef>
              <a:spcAft>
                <a:spcPts val="0"/>
              </a:spcAft>
              <a:buClr>
                <a:srgbClr val="006EAB"/>
              </a:buClr>
              <a:buSzTx/>
              <a:buFont typeface="Calibri" panose="020F0502020204030204" pitchFamily="34" charset="0"/>
              <a:buChar char="‐"/>
              <a:tabLst/>
              <a:defRPr/>
            </a:pPr>
            <a:r>
              <a:rPr kumimoji="0" lang="en-GB" sz="2400" b="0" i="0" u="none" strike="noStrike" kern="1200" cap="none" spc="0" normalizeH="0" baseline="0" noProof="0" dirty="0">
                <a:ln>
                  <a:noFill/>
                </a:ln>
                <a:solidFill>
                  <a:schemeClr val="accent5"/>
                </a:solidFill>
                <a:effectLst/>
                <a:uLnTx/>
                <a:uFillTx/>
                <a:latin typeface="Poppins Light"/>
                <a:ea typeface="+mn-ea"/>
                <a:cs typeface="+mn-cs"/>
              </a:rPr>
              <a:t>Store Testavan safely and out of reach of children after putting the lid and the applicator back onto the pump</a:t>
            </a:r>
          </a:p>
        </p:txBody>
      </p:sp>
      <p:sp>
        <p:nvSpPr>
          <p:cNvPr id="22" name="Content Placeholder 2">
            <a:extLst>
              <a:ext uri="{FF2B5EF4-FFF2-40B4-BE49-F238E27FC236}">
                <a16:creationId xmlns:a16="http://schemas.microsoft.com/office/drawing/2014/main" id="{EEA2CAF2-9EFD-4DE6-BD22-66D195ADDF77}"/>
              </a:ext>
            </a:extLst>
          </p:cNvPr>
          <p:cNvSpPr txBox="1">
            <a:spLocks/>
          </p:cNvSpPr>
          <p:nvPr/>
        </p:nvSpPr>
        <p:spPr>
          <a:xfrm>
            <a:off x="3641721" y="4216730"/>
            <a:ext cx="6807204" cy="1247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2400" b="1" i="0" u="none" strike="noStrike" kern="1200" cap="none" spc="0" normalizeH="0" baseline="0" noProof="0" dirty="0">
                <a:ln>
                  <a:noFill/>
                </a:ln>
                <a:solidFill>
                  <a:schemeClr val="accent5"/>
                </a:solidFill>
                <a:effectLst/>
                <a:uLnTx/>
                <a:uFillTx/>
                <a:latin typeface="Poppins Light"/>
                <a:ea typeface="+mn-ea"/>
                <a:cs typeface="+mn-cs"/>
              </a:rPr>
              <a:t>Wash:</a:t>
            </a:r>
          </a:p>
          <a:p>
            <a:pPr marR="0" lvl="0" algn="l" defTabSz="914400" rtl="0" eaLnBrk="1" fontAlgn="auto" latinLnBrk="0" hangingPunct="1">
              <a:lnSpc>
                <a:spcPct val="90000"/>
              </a:lnSpc>
              <a:spcBef>
                <a:spcPts val="1000"/>
              </a:spcBef>
              <a:spcAft>
                <a:spcPts val="0"/>
              </a:spcAft>
              <a:buClr>
                <a:srgbClr val="006EAB"/>
              </a:buClr>
              <a:buSzTx/>
              <a:buFont typeface="Calibri" panose="020F0502020204030204" pitchFamily="34" charset="0"/>
              <a:buChar char="‐"/>
              <a:tabLst/>
              <a:defRPr/>
            </a:pPr>
            <a:r>
              <a:rPr kumimoji="0" lang="en-GB" sz="2200" b="0" i="0" u="none" strike="noStrike" kern="1200" cap="none" spc="0" normalizeH="0" baseline="0" noProof="0" dirty="0">
                <a:ln>
                  <a:noFill/>
                </a:ln>
                <a:solidFill>
                  <a:schemeClr val="accent5"/>
                </a:solidFill>
                <a:effectLst/>
                <a:uLnTx/>
                <a:uFillTx/>
                <a:latin typeface="Poppins Light"/>
                <a:ea typeface="+mn-ea"/>
                <a:cs typeface="+mn-cs"/>
              </a:rPr>
              <a:t>Wash your hands with soap and water after using Testavan, especially if you have gel on them </a:t>
            </a:r>
          </a:p>
        </p:txBody>
      </p:sp>
      <p:sp>
        <p:nvSpPr>
          <p:cNvPr id="15" name="TextBox 14">
            <a:extLst>
              <a:ext uri="{FF2B5EF4-FFF2-40B4-BE49-F238E27FC236}">
                <a16:creationId xmlns:a16="http://schemas.microsoft.com/office/drawing/2014/main" id="{208E32BD-C96D-4D76-A137-46494B3AA5A8}"/>
              </a:ext>
            </a:extLst>
          </p:cNvPr>
          <p:cNvSpPr txBox="1"/>
          <p:nvPr/>
        </p:nvSpPr>
        <p:spPr>
          <a:xfrm>
            <a:off x="2666999" y="5871666"/>
            <a:ext cx="7133369" cy="461665"/>
          </a:xfrm>
          <a:prstGeom prst="rect">
            <a:avLst/>
          </a:prstGeom>
          <a:noFill/>
        </p:spPr>
        <p:txBody>
          <a:bodyPr wrap="square">
            <a:spAutoFit/>
          </a:bodyPr>
          <a:lstStyle/>
          <a:p>
            <a:r>
              <a:rPr lang="en-GB" sz="1200" dirty="0">
                <a:solidFill>
                  <a:schemeClr val="accent5"/>
                </a:solidFill>
              </a:rPr>
              <a:t>Testavan SmPC </a:t>
            </a:r>
            <a:r>
              <a:rPr lang="en-GB" sz="1200" dirty="0">
                <a:hlinkClick r:id="rId5"/>
              </a:rPr>
              <a:t>https://www.medicines.org.uk/emc/product/9489/smpc</a:t>
            </a:r>
            <a:r>
              <a:rPr lang="en-GB" sz="1200" dirty="0"/>
              <a:t>  </a:t>
            </a:r>
            <a:r>
              <a:rPr lang="en-GB" sz="1200" dirty="0">
                <a:solidFill>
                  <a:schemeClr val="accent5"/>
                </a:solidFill>
              </a:rPr>
              <a:t>last accessed March 2021</a:t>
            </a:r>
          </a:p>
          <a:p>
            <a:r>
              <a:rPr lang="en-GB" sz="1200" dirty="0">
                <a:solidFill>
                  <a:schemeClr val="accent5"/>
                </a:solidFill>
              </a:rPr>
              <a:t>Testvan PIL </a:t>
            </a:r>
            <a:r>
              <a:rPr lang="en-GB" sz="1200" dirty="0">
                <a:solidFill>
                  <a:schemeClr val="accent5"/>
                </a:solidFill>
                <a:hlinkClick r:id="rId6"/>
              </a:rPr>
              <a:t>https://www.medicines.org.uk/emc/files/pil.9489.pdf</a:t>
            </a:r>
            <a:r>
              <a:rPr lang="en-GB" sz="1200" dirty="0">
                <a:solidFill>
                  <a:schemeClr val="accent5"/>
                </a:solidFill>
              </a:rPr>
              <a:t> last accessed March 2021</a:t>
            </a:r>
          </a:p>
        </p:txBody>
      </p:sp>
    </p:spTree>
    <p:extLst>
      <p:ext uri="{BB962C8B-B14F-4D97-AF65-F5344CB8AC3E}">
        <p14:creationId xmlns:p14="http://schemas.microsoft.com/office/powerpoint/2010/main" val="1479150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ickandsex.nl/w/wp-content/uploads/2018/09/diagonaal-overzicht-300x200.jpg">
            <a:extLst>
              <a:ext uri="{FF2B5EF4-FFF2-40B4-BE49-F238E27FC236}">
                <a16:creationId xmlns:a16="http://schemas.microsoft.com/office/drawing/2014/main" id="{3EC14BED-D97E-4699-B785-96A749794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8324" y="3466806"/>
            <a:ext cx="3519488" cy="23463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0F697CA-8C3D-406F-B23F-60AC4EE30783}"/>
              </a:ext>
            </a:extLst>
          </p:cNvPr>
          <p:cNvSpPr>
            <a:spLocks noGrp="1"/>
          </p:cNvSpPr>
          <p:nvPr>
            <p:ph idx="1"/>
          </p:nvPr>
        </p:nvSpPr>
        <p:spPr>
          <a:xfrm>
            <a:off x="480298" y="1149633"/>
            <a:ext cx="10787778" cy="4784148"/>
          </a:xfrm>
        </p:spPr>
        <p:txBody>
          <a:bodyPr>
            <a:normAutofit/>
          </a:bodyPr>
          <a:lstStyle/>
          <a:p>
            <a:r>
              <a:rPr lang="en-GB" sz="2000" dirty="0">
                <a:solidFill>
                  <a:schemeClr val="accent5"/>
                </a:solidFill>
              </a:rPr>
              <a:t>From the Testavan SmPC:</a:t>
            </a:r>
          </a:p>
          <a:p>
            <a:pPr lvl="1"/>
            <a:endParaRPr lang="en-GB" sz="1600" dirty="0">
              <a:solidFill>
                <a:schemeClr val="accent5"/>
              </a:solidFill>
            </a:endParaRPr>
          </a:p>
          <a:p>
            <a:pPr lvl="1"/>
            <a:r>
              <a:rPr lang="en-GB" sz="1800" dirty="0">
                <a:solidFill>
                  <a:schemeClr val="accent5"/>
                </a:solidFill>
              </a:rPr>
              <a:t>“If the serum testosterone concentration is </a:t>
            </a:r>
            <a:r>
              <a:rPr lang="en-GB" sz="1800" b="1" u="sng" dirty="0">
                <a:solidFill>
                  <a:schemeClr val="accent5"/>
                </a:solidFill>
              </a:rPr>
              <a:t>below 17.3nmol/L</a:t>
            </a:r>
            <a:r>
              <a:rPr lang="en-GB" sz="1800" dirty="0">
                <a:solidFill>
                  <a:schemeClr val="accent5"/>
                </a:solidFill>
              </a:rPr>
              <a:t>, the daily Testavan dose may be increased by 1 pump actuation”</a:t>
            </a:r>
            <a:r>
              <a:rPr lang="en-GB" sz="1800" baseline="30000" dirty="0">
                <a:solidFill>
                  <a:schemeClr val="accent5"/>
                </a:solidFill>
              </a:rPr>
              <a:t>1</a:t>
            </a:r>
            <a:r>
              <a:rPr lang="en-GB" sz="1800" dirty="0">
                <a:solidFill>
                  <a:schemeClr val="accent5"/>
                </a:solidFill>
              </a:rPr>
              <a:t> </a:t>
            </a:r>
          </a:p>
          <a:p>
            <a:pPr lvl="1"/>
            <a:endParaRPr lang="en-GB" sz="1600" dirty="0">
              <a:solidFill>
                <a:schemeClr val="accent5"/>
              </a:solidFill>
            </a:endParaRPr>
          </a:p>
          <a:p>
            <a:r>
              <a:rPr lang="en-GB" sz="2000" dirty="0">
                <a:solidFill>
                  <a:schemeClr val="accent5"/>
                </a:solidFill>
              </a:rPr>
              <a:t>In Cunningham et al, 97% of subjects required titration to the 46mg or 69mg/day dose at day 90</a:t>
            </a:r>
            <a:r>
              <a:rPr lang="en-GB" sz="2000" baseline="30000" dirty="0">
                <a:solidFill>
                  <a:schemeClr val="accent5"/>
                </a:solidFill>
              </a:rPr>
              <a:t>2</a:t>
            </a:r>
            <a:r>
              <a:rPr lang="en-GB" sz="2000" dirty="0">
                <a:solidFill>
                  <a:schemeClr val="accent5"/>
                </a:solidFill>
              </a:rPr>
              <a:t> </a:t>
            </a:r>
          </a:p>
          <a:p>
            <a:endParaRPr lang="en-GB" sz="2000" dirty="0">
              <a:solidFill>
                <a:schemeClr val="accent5"/>
              </a:solidFill>
            </a:endParaRPr>
          </a:p>
          <a:p>
            <a:pPr lvl="1"/>
            <a:r>
              <a:rPr lang="en-GB" sz="1800" dirty="0">
                <a:solidFill>
                  <a:schemeClr val="accent5"/>
                </a:solidFill>
              </a:rPr>
              <a:t>23 mg/day Cav </a:t>
            </a:r>
            <a:r>
              <a:rPr lang="en-GB" sz="1800" b="1" dirty="0">
                <a:solidFill>
                  <a:schemeClr val="accent5"/>
                </a:solidFill>
              </a:rPr>
              <a:t>12.8nmol/L (n = 5) </a:t>
            </a:r>
            <a:r>
              <a:rPr lang="en-GB" sz="1800" b="1" dirty="0">
                <a:solidFill>
                  <a:srgbClr val="FF0000"/>
                </a:solidFill>
              </a:rPr>
              <a:t>(less than 17.3nmol/L)</a:t>
            </a:r>
          </a:p>
          <a:p>
            <a:pPr lvl="1"/>
            <a:endParaRPr lang="en-GB" sz="1800" b="1" dirty="0">
              <a:solidFill>
                <a:srgbClr val="FF0000"/>
              </a:solidFill>
            </a:endParaRPr>
          </a:p>
          <a:p>
            <a:pPr lvl="1"/>
            <a:r>
              <a:rPr lang="en-GB" sz="1800" dirty="0">
                <a:solidFill>
                  <a:schemeClr val="accent5"/>
                </a:solidFill>
              </a:rPr>
              <a:t>46 mg/day Cav </a:t>
            </a:r>
            <a:r>
              <a:rPr lang="en-GB" sz="1800" b="1" dirty="0">
                <a:solidFill>
                  <a:schemeClr val="accent5"/>
                </a:solidFill>
              </a:rPr>
              <a:t>17.5nmol/L (n = 45) </a:t>
            </a:r>
            <a:r>
              <a:rPr lang="en-GB" sz="1800" b="1" dirty="0">
                <a:solidFill>
                  <a:schemeClr val="accent4">
                    <a:lumMod val="75000"/>
                  </a:schemeClr>
                </a:solidFill>
              </a:rPr>
              <a:t>(just above 17.3nmol/L)</a:t>
            </a:r>
          </a:p>
          <a:p>
            <a:pPr lvl="1"/>
            <a:endParaRPr lang="en-GB" sz="1800" b="1" dirty="0">
              <a:solidFill>
                <a:schemeClr val="accent4">
                  <a:lumMod val="75000"/>
                </a:schemeClr>
              </a:solidFill>
            </a:endParaRPr>
          </a:p>
          <a:p>
            <a:pPr lvl="1"/>
            <a:r>
              <a:rPr lang="en-GB" sz="1800" dirty="0">
                <a:solidFill>
                  <a:schemeClr val="accent5"/>
                </a:solidFill>
              </a:rPr>
              <a:t>69 mg/day Cav </a:t>
            </a:r>
            <a:r>
              <a:rPr lang="en-GB" sz="1800" b="1" dirty="0">
                <a:solidFill>
                  <a:schemeClr val="accent5"/>
                </a:solidFill>
              </a:rPr>
              <a:t>15.2nmol/L (n = 89) </a:t>
            </a:r>
            <a:r>
              <a:rPr lang="en-GB" sz="1800" b="1" dirty="0">
                <a:solidFill>
                  <a:srgbClr val="FF0000"/>
                </a:solidFill>
              </a:rPr>
              <a:t>(less than 17.3nmol/L)</a:t>
            </a:r>
          </a:p>
          <a:p>
            <a:pPr lvl="1"/>
            <a:endParaRPr lang="en-GB" sz="1800" b="1" dirty="0">
              <a:solidFill>
                <a:srgbClr val="FF0000"/>
              </a:solidFill>
            </a:endParaRPr>
          </a:p>
          <a:p>
            <a:pPr lvl="1"/>
            <a:r>
              <a:rPr lang="en-GB" sz="1800" b="1" dirty="0">
                <a:solidFill>
                  <a:schemeClr val="accent5"/>
                </a:solidFill>
              </a:rPr>
              <a:t>Average dose required at Day 90 is 59.8mg/day (2.6 actuations)</a:t>
            </a:r>
            <a:r>
              <a:rPr lang="en-GB" sz="1800" b="1" baseline="30000" dirty="0">
                <a:solidFill>
                  <a:schemeClr val="accent5"/>
                </a:solidFill>
              </a:rPr>
              <a:t>2</a:t>
            </a:r>
          </a:p>
        </p:txBody>
      </p:sp>
      <p:sp>
        <p:nvSpPr>
          <p:cNvPr id="6" name="Rectangle 5">
            <a:extLst>
              <a:ext uri="{FF2B5EF4-FFF2-40B4-BE49-F238E27FC236}">
                <a16:creationId xmlns:a16="http://schemas.microsoft.com/office/drawing/2014/main" id="{100F34E2-75E1-4220-B4A6-FEF8ADF4B96D}"/>
              </a:ext>
            </a:extLst>
          </p:cNvPr>
          <p:cNvSpPr/>
          <p:nvPr/>
        </p:nvSpPr>
        <p:spPr>
          <a:xfrm>
            <a:off x="1425419" y="5833874"/>
            <a:ext cx="8791904" cy="446276"/>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accent5"/>
                </a:solidFill>
              </a:rPr>
              <a:t>Testavan SmPC </a:t>
            </a:r>
            <a:r>
              <a:rPr kumimoji="0" lang="en-GB" sz="1200" b="0" i="0" u="none" strike="noStrike" kern="1200" cap="none" spc="0" normalizeH="0" baseline="0" noProof="0" dirty="0">
                <a:ln>
                  <a:noFill/>
                </a:ln>
                <a:solidFill>
                  <a:srgbClr val="006EAB"/>
                </a:solidFill>
                <a:effectLst/>
                <a:uLnTx/>
                <a:uFillTx/>
                <a:latin typeface="Poppins Light"/>
                <a:ea typeface="+mn-ea"/>
                <a:cs typeface="+mn-cs"/>
                <a:hlinkClick r:id="rId4"/>
              </a:rPr>
              <a:t>https://www.medicines.org.uk/emc/product/9489/smpc</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  </a:t>
            </a:r>
            <a:r>
              <a:rPr kumimoji="0" lang="en-GB" sz="1200" b="0" i="0" u="none" strike="noStrike" kern="1200" cap="none" spc="0" normalizeH="0" baseline="0" noProof="0" dirty="0">
                <a:ln>
                  <a:noFill/>
                </a:ln>
                <a:solidFill>
                  <a:srgbClr val="000000"/>
                </a:solidFill>
                <a:effectLst/>
                <a:uLnTx/>
                <a:uFillTx/>
                <a:latin typeface="Poppins Light"/>
                <a:ea typeface="+mn-ea"/>
                <a:cs typeface="+mn-cs"/>
              </a:rPr>
              <a:t>last accessed March 2021</a:t>
            </a:r>
            <a:endParaRPr lang="en-GB" sz="1100" dirty="0">
              <a:solidFill>
                <a:schemeClr val="accent5"/>
              </a:solidFill>
            </a:endParaRPr>
          </a:p>
          <a:p>
            <a:pPr marL="228600" indent="-228600">
              <a:buFont typeface="+mj-lt"/>
              <a:buAutoNum type="arabicPeriod"/>
            </a:pPr>
            <a:r>
              <a:rPr lang="en-GB" sz="1100" dirty="0">
                <a:solidFill>
                  <a:schemeClr val="accent5"/>
                </a:solidFill>
              </a:rPr>
              <a:t>Cunningham et al; Testosterone for Hypogonadal Men, Endocr Pract. 2017;23(No. 5)</a:t>
            </a:r>
          </a:p>
        </p:txBody>
      </p:sp>
      <p:sp>
        <p:nvSpPr>
          <p:cNvPr id="8" name="Title 1">
            <a:extLst>
              <a:ext uri="{FF2B5EF4-FFF2-40B4-BE49-F238E27FC236}">
                <a16:creationId xmlns:a16="http://schemas.microsoft.com/office/drawing/2014/main" id="{4BA4AE99-985E-4BDA-AAA5-0631EEEE72DB}"/>
              </a:ext>
            </a:extLst>
          </p:cNvPr>
          <p:cNvSpPr txBox="1">
            <a:spLocks/>
          </p:cNvSpPr>
          <p:nvPr/>
        </p:nvSpPr>
        <p:spPr>
          <a:xfrm>
            <a:off x="480298" y="221896"/>
            <a:ext cx="106821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Transdermal Gel (Testavan®) – Clinical Data</a:t>
            </a:r>
            <a:br>
              <a:rPr lang="en-GB" dirty="0"/>
            </a:br>
            <a:endParaRPr lang="en-GB" dirty="0"/>
          </a:p>
        </p:txBody>
      </p:sp>
    </p:spTree>
    <p:extLst>
      <p:ext uri="{BB962C8B-B14F-4D97-AF65-F5344CB8AC3E}">
        <p14:creationId xmlns:p14="http://schemas.microsoft.com/office/powerpoint/2010/main" val="1346318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F697CA-8C3D-406F-B23F-60AC4EE30783}"/>
              </a:ext>
            </a:extLst>
          </p:cNvPr>
          <p:cNvSpPr>
            <a:spLocks noGrp="1"/>
          </p:cNvSpPr>
          <p:nvPr>
            <p:ph idx="1"/>
          </p:nvPr>
        </p:nvSpPr>
        <p:spPr>
          <a:xfrm>
            <a:off x="480298" y="1216308"/>
            <a:ext cx="10682145" cy="1086419"/>
          </a:xfrm>
        </p:spPr>
        <p:txBody>
          <a:bodyPr>
            <a:normAutofit/>
          </a:bodyPr>
          <a:lstStyle/>
          <a:p>
            <a:r>
              <a:rPr lang="en-GB" sz="2000" dirty="0">
                <a:solidFill>
                  <a:schemeClr val="accent5"/>
                </a:solidFill>
              </a:rPr>
              <a:t>Olsson et al claim that Testavan has enhanced bioavailability and more rapid absorption vs Testogel and that is also provides a circadian-like rhythm resembling the natural diurnal variation in testosterone</a:t>
            </a:r>
            <a:r>
              <a:rPr lang="en-GB" sz="2000" baseline="30000" dirty="0">
                <a:solidFill>
                  <a:schemeClr val="accent5"/>
                </a:solidFill>
              </a:rPr>
              <a:t>1</a:t>
            </a:r>
          </a:p>
        </p:txBody>
      </p:sp>
      <p:sp>
        <p:nvSpPr>
          <p:cNvPr id="6" name="Rectangle 5">
            <a:extLst>
              <a:ext uri="{FF2B5EF4-FFF2-40B4-BE49-F238E27FC236}">
                <a16:creationId xmlns:a16="http://schemas.microsoft.com/office/drawing/2014/main" id="{100F34E2-75E1-4220-B4A6-FEF8ADF4B96D}"/>
              </a:ext>
            </a:extLst>
          </p:cNvPr>
          <p:cNvSpPr/>
          <p:nvPr/>
        </p:nvSpPr>
        <p:spPr>
          <a:xfrm>
            <a:off x="1408950" y="5925442"/>
            <a:ext cx="8791904" cy="261610"/>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000000"/>
                </a:solidFill>
                <a:effectLst/>
                <a:uLnTx/>
                <a:uFillTx/>
                <a:latin typeface="Poppins Light"/>
                <a:ea typeface="+mn-ea"/>
                <a:cs typeface="+mn-cs"/>
              </a:rPr>
              <a:t>Olsson et al Clinical Pharmacology in Drug Development 3(5) 358–364 </a:t>
            </a:r>
          </a:p>
        </p:txBody>
      </p:sp>
      <p:sp>
        <p:nvSpPr>
          <p:cNvPr id="8" name="Title 1">
            <a:extLst>
              <a:ext uri="{FF2B5EF4-FFF2-40B4-BE49-F238E27FC236}">
                <a16:creationId xmlns:a16="http://schemas.microsoft.com/office/drawing/2014/main" id="{4BA4AE99-985E-4BDA-AAA5-0631EEEE72DB}"/>
              </a:ext>
            </a:extLst>
          </p:cNvPr>
          <p:cNvSpPr txBox="1">
            <a:spLocks/>
          </p:cNvSpPr>
          <p:nvPr/>
        </p:nvSpPr>
        <p:spPr>
          <a:xfrm>
            <a:off x="480298" y="221896"/>
            <a:ext cx="106821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Transdermal Gel (Testavan®) – Clinical Data</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pic>
        <p:nvPicPr>
          <p:cNvPr id="7" name="Picture 3">
            <a:extLst>
              <a:ext uri="{FF2B5EF4-FFF2-40B4-BE49-F238E27FC236}">
                <a16:creationId xmlns:a16="http://schemas.microsoft.com/office/drawing/2014/main" id="{F262A425-7A27-451C-AC76-101551736D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4735" y="2060550"/>
            <a:ext cx="6026488" cy="376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F814D67-52DD-4C30-990B-E5A075BA9C28}"/>
              </a:ext>
            </a:extLst>
          </p:cNvPr>
          <p:cNvSpPr>
            <a:spLocks noChangeArrowheads="1"/>
          </p:cNvSpPr>
          <p:nvPr/>
        </p:nvSpPr>
        <p:spPr bwMode="auto">
          <a:xfrm>
            <a:off x="7583826" y="2629601"/>
            <a:ext cx="31373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panose="02020603050405020304" pitchFamily="18" charset="0"/>
                <a:ea typeface="ＭＳ Ｐゴシック" panose="020B0600070205080204" pitchFamily="34" charset="-128"/>
              </a:defRPr>
            </a:lvl1pPr>
            <a:lvl2pPr marL="742950" indent="-285750">
              <a:defRPr sz="1600">
                <a:solidFill>
                  <a:schemeClr val="tx1"/>
                </a:solidFill>
                <a:latin typeface="Times" panose="02020603050405020304" pitchFamily="18" charset="0"/>
                <a:ea typeface="ＭＳ Ｐゴシック" panose="020B0600070205080204" pitchFamily="34" charset="-128"/>
              </a:defRPr>
            </a:lvl2pPr>
            <a:lvl3pPr marL="1143000" indent="-228600">
              <a:defRPr sz="1600">
                <a:solidFill>
                  <a:schemeClr val="tx1"/>
                </a:solidFill>
                <a:latin typeface="Times" panose="02020603050405020304" pitchFamily="18" charset="0"/>
                <a:ea typeface="ＭＳ Ｐゴシック" panose="020B0600070205080204" pitchFamily="34" charset="-128"/>
              </a:defRPr>
            </a:lvl3pPr>
            <a:lvl4pPr marL="1600200" indent="-228600">
              <a:defRPr sz="1600">
                <a:solidFill>
                  <a:schemeClr val="tx1"/>
                </a:solidFill>
                <a:latin typeface="Times" panose="02020603050405020304" pitchFamily="18" charset="0"/>
                <a:ea typeface="ＭＳ Ｐゴシック" panose="020B0600070205080204" pitchFamily="34" charset="-128"/>
              </a:defRPr>
            </a:lvl4pPr>
            <a:lvl5pPr marL="2057400" indent="-228600">
              <a:defRPr sz="16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Times" panose="02020603050405020304" pitchFamily="18" charset="0"/>
                <a:ea typeface="ＭＳ Ｐゴシック" panose="020B0600070205080204" pitchFamily="34" charset="-128"/>
              </a:defRPr>
            </a:lvl9pPr>
          </a:lstStyle>
          <a:p>
            <a:pPr eaLnBrk="0" fontAlgn="base" hangingPunct="0">
              <a:spcBef>
                <a:spcPct val="0"/>
              </a:spcBef>
              <a:spcAft>
                <a:spcPct val="0"/>
              </a:spcAft>
              <a:defRPr/>
            </a:pPr>
            <a:r>
              <a:rPr lang="en-US" altLang="en-US" sz="1000" dirty="0">
                <a:solidFill>
                  <a:schemeClr val="accent5"/>
                </a:solidFill>
                <a:latin typeface="+mn-lt"/>
              </a:rPr>
              <a:t>Bremner et al. J Clin Endocrinol Metab 1983;56:1278-81.</a:t>
            </a:r>
          </a:p>
        </p:txBody>
      </p:sp>
      <p:sp>
        <p:nvSpPr>
          <p:cNvPr id="10" name="TextBox 9">
            <a:extLst>
              <a:ext uri="{FF2B5EF4-FFF2-40B4-BE49-F238E27FC236}">
                <a16:creationId xmlns:a16="http://schemas.microsoft.com/office/drawing/2014/main" id="{AD2DE98A-20CF-4742-A022-FDB08BA54700}"/>
              </a:ext>
            </a:extLst>
          </p:cNvPr>
          <p:cNvSpPr txBox="1"/>
          <p:nvPr/>
        </p:nvSpPr>
        <p:spPr>
          <a:xfrm>
            <a:off x="10200854" y="3600982"/>
            <a:ext cx="1481959" cy="861774"/>
          </a:xfrm>
          <a:prstGeom prst="rect">
            <a:avLst/>
          </a:prstGeom>
          <a:noFill/>
        </p:spPr>
        <p:txBody>
          <a:bodyPr wrap="square" rtlCol="0">
            <a:spAutoFit/>
          </a:bodyPr>
          <a:lstStyle/>
          <a:p>
            <a:r>
              <a:rPr lang="en-GB" sz="1600" dirty="0">
                <a:solidFill>
                  <a:schemeClr val="accent5"/>
                </a:solidFill>
              </a:rPr>
              <a:t>Mean Age 25</a:t>
            </a:r>
          </a:p>
          <a:p>
            <a:endParaRPr lang="en-GB" sz="1600" dirty="0">
              <a:solidFill>
                <a:schemeClr val="accent5"/>
              </a:solidFill>
            </a:endParaRPr>
          </a:p>
          <a:p>
            <a:r>
              <a:rPr lang="en-GB" sz="1600" dirty="0">
                <a:solidFill>
                  <a:schemeClr val="accent5"/>
                </a:solidFill>
              </a:rPr>
              <a:t>Mean Age 71</a:t>
            </a:r>
          </a:p>
        </p:txBody>
      </p:sp>
      <p:sp>
        <p:nvSpPr>
          <p:cNvPr id="12" name="TextBox 11">
            <a:extLst>
              <a:ext uri="{FF2B5EF4-FFF2-40B4-BE49-F238E27FC236}">
                <a16:creationId xmlns:a16="http://schemas.microsoft.com/office/drawing/2014/main" id="{2A8D5D1F-FD72-4DC2-B8AE-5CB6077028BF}"/>
              </a:ext>
            </a:extLst>
          </p:cNvPr>
          <p:cNvSpPr txBox="1"/>
          <p:nvPr/>
        </p:nvSpPr>
        <p:spPr>
          <a:xfrm>
            <a:off x="509187" y="2584300"/>
            <a:ext cx="4185548" cy="2308324"/>
          </a:xfrm>
          <a:prstGeom prst="rect">
            <a:avLst/>
          </a:prstGeom>
          <a:noFill/>
        </p:spPr>
        <p:txBody>
          <a:bodyPr wrap="square">
            <a:spAutoFit/>
          </a:bodyPr>
          <a:lstStyle/>
          <a:p>
            <a:pPr marL="285750" indent="-285750">
              <a:buClr>
                <a:schemeClr val="tx1"/>
              </a:buClr>
              <a:buFont typeface="Calibri" panose="020F0502020204030204" pitchFamily="34" charset="0"/>
              <a:buChar char="‐"/>
            </a:pPr>
            <a:r>
              <a:rPr lang="en-GB" dirty="0">
                <a:solidFill>
                  <a:schemeClr val="accent5"/>
                </a:solidFill>
              </a:rPr>
              <a:t>All 5 authors work for Ferring and study funded by Ferring</a:t>
            </a:r>
          </a:p>
          <a:p>
            <a:pPr marL="285750" indent="-285750">
              <a:buClr>
                <a:schemeClr val="tx1"/>
              </a:buClr>
              <a:buFont typeface="Calibri" panose="020F0502020204030204" pitchFamily="34" charset="0"/>
              <a:buChar char="‐"/>
            </a:pPr>
            <a:r>
              <a:rPr lang="en-GB" dirty="0">
                <a:solidFill>
                  <a:schemeClr val="accent5"/>
                </a:solidFill>
              </a:rPr>
              <a:t>11 patients who were testosterone-suppressed healthy men (not hypogonadal men)</a:t>
            </a:r>
          </a:p>
          <a:p>
            <a:pPr marL="285750" indent="-285750">
              <a:buClr>
                <a:schemeClr val="tx1"/>
              </a:buClr>
              <a:buFont typeface="Calibri" panose="020F0502020204030204" pitchFamily="34" charset="0"/>
              <a:buChar char="‐"/>
            </a:pPr>
            <a:r>
              <a:rPr lang="en-GB" dirty="0">
                <a:solidFill>
                  <a:schemeClr val="accent5"/>
                </a:solidFill>
              </a:rPr>
              <a:t>Open label</a:t>
            </a:r>
          </a:p>
          <a:p>
            <a:pPr marL="285750" indent="-285750">
              <a:buClr>
                <a:schemeClr val="tx1"/>
              </a:buClr>
              <a:buFont typeface="Calibri" panose="020F0502020204030204" pitchFamily="34" charset="0"/>
              <a:buChar char="‐"/>
            </a:pPr>
            <a:r>
              <a:rPr lang="en-GB" dirty="0">
                <a:solidFill>
                  <a:schemeClr val="accent5"/>
                </a:solidFill>
              </a:rPr>
              <a:t>Circadian pattern can become blunted with ageing</a:t>
            </a:r>
          </a:p>
        </p:txBody>
      </p:sp>
    </p:spTree>
    <p:extLst>
      <p:ext uri="{BB962C8B-B14F-4D97-AF65-F5344CB8AC3E}">
        <p14:creationId xmlns:p14="http://schemas.microsoft.com/office/powerpoint/2010/main" val="419351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32F7B14-6EE0-4B8B-8154-9198000C831A}"/>
              </a:ext>
            </a:extLst>
          </p:cNvPr>
          <p:cNvSpPr txBox="1">
            <a:spLocks/>
          </p:cNvSpPr>
          <p:nvPr/>
        </p:nvSpPr>
        <p:spPr>
          <a:xfrm>
            <a:off x="475633" y="1197760"/>
            <a:ext cx="7277717" cy="4345790"/>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b="1" dirty="0">
                <a:solidFill>
                  <a:srgbClr val="000000"/>
                </a:solidFill>
                <a:latin typeface="Poppins Light"/>
              </a:rPr>
              <a:t>A</a:t>
            </a:r>
            <a:r>
              <a:rPr kumimoji="0" lang="en-GB" b="1" i="0" u="none" strike="noStrike" kern="1200" cap="none" spc="0" normalizeH="0" baseline="0" noProof="0" dirty="0">
                <a:ln>
                  <a:noFill/>
                </a:ln>
                <a:solidFill>
                  <a:srgbClr val="000000"/>
                </a:solidFill>
                <a:effectLst/>
                <a:uLnTx/>
                <a:uFillTx/>
                <a:latin typeface="Poppins Light"/>
                <a:ea typeface="+mn-ea"/>
                <a:cs typeface="+mn-cs"/>
              </a:rPr>
              <a:t>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Less gel to apply due to 2% concentration</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Only 4% application site reactions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Applicator might reduce transfer risk</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Lowest recommended dose for a transdermal testosterone gel</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Likely cost advantages based on 56 days of treatment at recommended dose</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Less gel to apply due to 2% concentration</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Rapid decrease in T levels if treatment stopped due to the presence of adverse events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Predictable bioavailability and consistent testosterone levels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lang="en-GB" sz="1600" dirty="0">
              <a:solidFill>
                <a:srgbClr val="000000"/>
              </a:solidFill>
              <a:latin typeface="Poppins Light"/>
            </a:endParaRPr>
          </a:p>
          <a:p>
            <a:pPr marL="0" marR="0" lvl="0" indent="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sp>
        <p:nvSpPr>
          <p:cNvPr id="5" name="Title 1">
            <a:extLst>
              <a:ext uri="{FF2B5EF4-FFF2-40B4-BE49-F238E27FC236}">
                <a16:creationId xmlns:a16="http://schemas.microsoft.com/office/drawing/2014/main" id="{E52D479D-943C-420F-8C01-BBA243D73184}"/>
              </a:ext>
            </a:extLst>
          </p:cNvPr>
          <p:cNvSpPr txBox="1">
            <a:spLocks/>
          </p:cNvSpPr>
          <p:nvPr/>
        </p:nvSpPr>
        <p:spPr>
          <a:xfrm>
            <a:off x="480298" y="221896"/>
            <a:ext cx="106821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Transdermal Gel (Testavan®)</a:t>
            </a:r>
            <a:br>
              <a:rPr lang="en-GB" dirty="0"/>
            </a:br>
            <a:endParaRPr lang="en-GB" dirty="0"/>
          </a:p>
        </p:txBody>
      </p:sp>
      <p:sp>
        <p:nvSpPr>
          <p:cNvPr id="9" name="TextBox 8">
            <a:extLst>
              <a:ext uri="{FF2B5EF4-FFF2-40B4-BE49-F238E27FC236}">
                <a16:creationId xmlns:a16="http://schemas.microsoft.com/office/drawing/2014/main" id="{85D85B73-26D8-42CA-ACEC-A9A05EF47B27}"/>
              </a:ext>
            </a:extLst>
          </p:cNvPr>
          <p:cNvSpPr txBox="1"/>
          <p:nvPr/>
        </p:nvSpPr>
        <p:spPr>
          <a:xfrm>
            <a:off x="2529315" y="5682105"/>
            <a:ext cx="7133369" cy="646331"/>
          </a:xfrm>
          <a:prstGeom prst="rect">
            <a:avLst/>
          </a:prstGeom>
          <a:noFill/>
        </p:spPr>
        <p:txBody>
          <a:bodyPr wrap="square">
            <a:spAutoFit/>
          </a:bodyPr>
          <a:lstStyle/>
          <a:p>
            <a:r>
              <a:rPr lang="en-GB" sz="1200" dirty="0">
                <a:solidFill>
                  <a:schemeClr val="accent5"/>
                </a:solidFill>
              </a:rPr>
              <a:t>Testavan SmPC </a:t>
            </a:r>
            <a:r>
              <a:rPr lang="en-GB" sz="1200" dirty="0">
                <a:hlinkClick r:id="rId2"/>
              </a:rPr>
              <a:t>https://www.medicines.org.uk/emc/product/9489/smpc</a:t>
            </a:r>
            <a:r>
              <a:rPr lang="en-GB" sz="1200" dirty="0"/>
              <a:t>  </a:t>
            </a:r>
            <a:r>
              <a:rPr lang="en-GB" sz="1200" dirty="0">
                <a:solidFill>
                  <a:schemeClr val="accent5"/>
                </a:solidFill>
              </a:rPr>
              <a:t>last accessed March 2021</a:t>
            </a:r>
          </a:p>
          <a:p>
            <a:r>
              <a:rPr lang="en-GB" sz="1200" dirty="0">
                <a:solidFill>
                  <a:schemeClr val="accent5"/>
                </a:solidFill>
              </a:rPr>
              <a:t>Testvan PIL </a:t>
            </a:r>
            <a:r>
              <a:rPr lang="en-GB" sz="1200" dirty="0">
                <a:solidFill>
                  <a:schemeClr val="accent5"/>
                </a:solidFill>
                <a:hlinkClick r:id="rId3"/>
              </a:rPr>
              <a:t>https://www.medicines.org.uk/emc/files/pil.9489.pdf</a:t>
            </a:r>
            <a:r>
              <a:rPr lang="en-GB" sz="1200" dirty="0">
                <a:solidFill>
                  <a:schemeClr val="accent5"/>
                </a:solidFill>
              </a:rPr>
              <a:t> last accessed March 2021</a:t>
            </a:r>
          </a:p>
          <a:p>
            <a:r>
              <a:rPr lang="da-DK" sz="1200" dirty="0">
                <a:solidFill>
                  <a:schemeClr val="accent5"/>
                </a:solidFill>
              </a:rPr>
              <a:t>Cunningham et al; Testosterone for Hypogonadal Men, Endocr Pract. 2017;23(No. 5)</a:t>
            </a:r>
            <a:endParaRPr lang="en-GB" sz="1200" dirty="0">
              <a:solidFill>
                <a:schemeClr val="accent5"/>
              </a:solidFill>
            </a:endParaRPr>
          </a:p>
        </p:txBody>
      </p:sp>
      <p:pic>
        <p:nvPicPr>
          <p:cNvPr id="6" name="Content Placeholder 4">
            <a:extLst>
              <a:ext uri="{FF2B5EF4-FFF2-40B4-BE49-F238E27FC236}">
                <a16:creationId xmlns:a16="http://schemas.microsoft.com/office/drawing/2014/main" id="{C4EDE60E-E389-413A-99CA-BA602DB49FB3}"/>
              </a:ext>
            </a:extLst>
          </p:cNvPr>
          <p:cNvPicPr>
            <a:picLocks noGrp="1" noChangeAspect="1"/>
          </p:cNvPicPr>
          <p:nvPr>
            <p:ph idx="1"/>
          </p:nvPr>
        </p:nvPicPr>
        <p:blipFill>
          <a:blip r:embed="rId4"/>
          <a:stretch>
            <a:fillRect/>
          </a:stretch>
        </p:blipFill>
        <p:spPr>
          <a:xfrm>
            <a:off x="7941669" y="1800214"/>
            <a:ext cx="3301508" cy="2949904"/>
          </a:xfrm>
          <a:prstGeom prst="rect">
            <a:avLst/>
          </a:prstGeom>
        </p:spPr>
      </p:pic>
    </p:spTree>
    <p:extLst>
      <p:ext uri="{BB962C8B-B14F-4D97-AF65-F5344CB8AC3E}">
        <p14:creationId xmlns:p14="http://schemas.microsoft.com/office/powerpoint/2010/main" val="1863110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32F7B14-6EE0-4B8B-8154-9198000C831A}"/>
              </a:ext>
            </a:extLst>
          </p:cNvPr>
          <p:cNvSpPr txBox="1">
            <a:spLocks/>
          </p:cNvSpPr>
          <p:nvPr/>
        </p:nvSpPr>
        <p:spPr>
          <a:xfrm>
            <a:off x="475633" y="1197760"/>
            <a:ext cx="7296767" cy="4402940"/>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2400" b="1" i="0" u="none" strike="noStrike" kern="1200" cap="none" spc="0" normalizeH="0" baseline="0" noProof="0" dirty="0">
                <a:ln>
                  <a:noFill/>
                </a:ln>
                <a:solidFill>
                  <a:srgbClr val="000000"/>
                </a:solidFill>
                <a:effectLst/>
                <a:uLnTx/>
                <a:uFillTx/>
                <a:latin typeface="Poppins Light"/>
                <a:ea typeface="+mn-ea"/>
                <a:cs typeface="+mn-cs"/>
              </a:rPr>
              <a:t>Disadvantages: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Daily administration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Transfer risk still exists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Rotation of application site required when more than 1 actuation is needed</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Box of tissues required</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Hand washing post application still recommended</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Clinical data suggests 97% of patients will require up-titration</a:t>
            </a:r>
          </a:p>
          <a:p>
            <a:pPr marL="0" marR="0" lvl="0" indent="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sp>
        <p:nvSpPr>
          <p:cNvPr id="5" name="Title 1">
            <a:extLst>
              <a:ext uri="{FF2B5EF4-FFF2-40B4-BE49-F238E27FC236}">
                <a16:creationId xmlns:a16="http://schemas.microsoft.com/office/drawing/2014/main" id="{E52D479D-943C-420F-8C01-BBA243D73184}"/>
              </a:ext>
            </a:extLst>
          </p:cNvPr>
          <p:cNvSpPr txBox="1">
            <a:spLocks/>
          </p:cNvSpPr>
          <p:nvPr/>
        </p:nvSpPr>
        <p:spPr>
          <a:xfrm>
            <a:off x="480298" y="221896"/>
            <a:ext cx="106821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Transdermal Gel (Testavan®)</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9" name="TextBox 8">
            <a:extLst>
              <a:ext uri="{FF2B5EF4-FFF2-40B4-BE49-F238E27FC236}">
                <a16:creationId xmlns:a16="http://schemas.microsoft.com/office/drawing/2014/main" id="{85D85B73-26D8-42CA-ACEC-A9A05EF47B27}"/>
              </a:ext>
            </a:extLst>
          </p:cNvPr>
          <p:cNvSpPr txBox="1"/>
          <p:nvPr/>
        </p:nvSpPr>
        <p:spPr>
          <a:xfrm>
            <a:off x="2529315" y="5682105"/>
            <a:ext cx="7133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Poppins Light"/>
                <a:ea typeface="+mn-ea"/>
                <a:cs typeface="+mn-cs"/>
              </a:rPr>
              <a:t>Testavan SmPC </a:t>
            </a:r>
            <a:r>
              <a:rPr kumimoji="0" lang="en-GB" sz="1200" b="0" i="0" u="none" strike="noStrike" kern="1200" cap="none" spc="0" normalizeH="0" baseline="0" noProof="0" dirty="0">
                <a:ln>
                  <a:noFill/>
                </a:ln>
                <a:solidFill>
                  <a:srgbClr val="006EAB"/>
                </a:solidFill>
                <a:effectLst/>
                <a:uLnTx/>
                <a:uFillTx/>
                <a:latin typeface="Poppins Light"/>
                <a:ea typeface="+mn-ea"/>
                <a:cs typeface="+mn-cs"/>
                <a:hlinkClick r:id="rId2"/>
              </a:rPr>
              <a:t>https://www.medicines.org.uk/emc/product/9489/smpc</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  </a:t>
            </a:r>
            <a:r>
              <a:rPr kumimoji="0" lang="en-GB" sz="1200" b="0" i="0" u="none" strike="noStrike" kern="1200" cap="none" spc="0" normalizeH="0" baseline="0" noProof="0" dirty="0">
                <a:ln>
                  <a:noFill/>
                </a:ln>
                <a:solidFill>
                  <a:srgbClr val="000000"/>
                </a:solidFill>
                <a:effectLst/>
                <a:uLnTx/>
                <a:uFillTx/>
                <a:latin typeface="Poppins Light"/>
                <a:ea typeface="+mn-ea"/>
                <a:cs typeface="+mn-cs"/>
              </a:rPr>
              <a:t>last accessed March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Poppins Light"/>
                <a:ea typeface="+mn-ea"/>
                <a:cs typeface="+mn-cs"/>
              </a:rPr>
              <a:t>Testvan PIL </a:t>
            </a:r>
            <a:r>
              <a:rPr kumimoji="0" lang="en-GB" sz="1200" b="0" i="0" u="none" strike="noStrike" kern="1200" cap="none" spc="0" normalizeH="0" baseline="0" noProof="0" dirty="0">
                <a:ln>
                  <a:noFill/>
                </a:ln>
                <a:solidFill>
                  <a:srgbClr val="000000"/>
                </a:solidFill>
                <a:effectLst/>
                <a:uLnTx/>
                <a:uFillTx/>
                <a:latin typeface="Poppins Light"/>
                <a:ea typeface="+mn-ea"/>
                <a:cs typeface="+mn-cs"/>
                <a:hlinkClick r:id="rId3"/>
              </a:rPr>
              <a:t>https://www.medicines.org.uk/emc/files/pil.9489.pdf</a:t>
            </a:r>
            <a:r>
              <a:rPr kumimoji="0" lang="en-GB" sz="1200" b="0" i="0" u="none" strike="noStrike" kern="1200" cap="none" spc="0" normalizeH="0" baseline="0" noProof="0" dirty="0">
                <a:ln>
                  <a:noFill/>
                </a:ln>
                <a:solidFill>
                  <a:srgbClr val="000000"/>
                </a:solidFill>
                <a:effectLst/>
                <a:uLnTx/>
                <a:uFillTx/>
                <a:latin typeface="Poppins Light"/>
                <a:ea typeface="+mn-ea"/>
                <a:cs typeface="+mn-cs"/>
              </a:rPr>
              <a:t> last accessed March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Poppins Light"/>
                <a:ea typeface="+mn-ea"/>
                <a:cs typeface="+mn-cs"/>
              </a:rPr>
              <a:t>Cunningham et al; Testosterone for Hypogonadal Men, Endocr Pract. 2017;23(No. 5)</a:t>
            </a:r>
            <a:endParaRPr kumimoji="0" lang="en-GB" sz="1200" b="0" i="0" u="none" strike="noStrike" kern="1200" cap="none" spc="0" normalizeH="0" baseline="0" noProof="0" dirty="0">
              <a:ln>
                <a:noFill/>
              </a:ln>
              <a:solidFill>
                <a:srgbClr val="000000"/>
              </a:solidFill>
              <a:effectLst/>
              <a:uLnTx/>
              <a:uFillTx/>
              <a:latin typeface="Poppins Light"/>
              <a:ea typeface="+mn-ea"/>
              <a:cs typeface="+mn-cs"/>
            </a:endParaRPr>
          </a:p>
        </p:txBody>
      </p:sp>
      <p:pic>
        <p:nvPicPr>
          <p:cNvPr id="6" name="Content Placeholder 4">
            <a:extLst>
              <a:ext uri="{FF2B5EF4-FFF2-40B4-BE49-F238E27FC236}">
                <a16:creationId xmlns:a16="http://schemas.microsoft.com/office/drawing/2014/main" id="{C4EDE60E-E389-413A-99CA-BA602DB49FB3}"/>
              </a:ext>
            </a:extLst>
          </p:cNvPr>
          <p:cNvPicPr>
            <a:picLocks noGrp="1" noChangeAspect="1"/>
          </p:cNvPicPr>
          <p:nvPr>
            <p:ph idx="1"/>
          </p:nvPr>
        </p:nvPicPr>
        <p:blipFill>
          <a:blip r:embed="rId4"/>
          <a:stretch>
            <a:fillRect/>
          </a:stretch>
        </p:blipFill>
        <p:spPr>
          <a:xfrm>
            <a:off x="7941669" y="1800214"/>
            <a:ext cx="3301508" cy="2949904"/>
          </a:xfrm>
          <a:prstGeom prst="rect">
            <a:avLst/>
          </a:prstGeom>
        </p:spPr>
      </p:pic>
    </p:spTree>
    <p:extLst>
      <p:ext uri="{BB962C8B-B14F-4D97-AF65-F5344CB8AC3E}">
        <p14:creationId xmlns:p14="http://schemas.microsoft.com/office/powerpoint/2010/main" val="1587482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3FD0-7D96-4B09-A2DB-61605AF6B2E5}"/>
              </a:ext>
            </a:extLst>
          </p:cNvPr>
          <p:cNvSpPr>
            <a:spLocks noGrp="1"/>
          </p:cNvSpPr>
          <p:nvPr>
            <p:ph type="title"/>
          </p:nvPr>
        </p:nvSpPr>
        <p:spPr/>
        <p:txBody>
          <a:bodyPr>
            <a:normAutofit/>
          </a:bodyPr>
          <a:lstStyle/>
          <a:p>
            <a:r>
              <a:rPr lang="en-GB" sz="4800" dirty="0"/>
              <a:t>Nasal Gel</a:t>
            </a:r>
          </a:p>
        </p:txBody>
      </p:sp>
      <p:sp>
        <p:nvSpPr>
          <p:cNvPr id="3" name="Content Placeholder 2">
            <a:extLst>
              <a:ext uri="{FF2B5EF4-FFF2-40B4-BE49-F238E27FC236}">
                <a16:creationId xmlns:a16="http://schemas.microsoft.com/office/drawing/2014/main" id="{532ADAEF-DD68-49D8-8270-38F0E331DA8C}"/>
              </a:ext>
            </a:extLst>
          </p:cNvPr>
          <p:cNvSpPr>
            <a:spLocks noGrp="1"/>
          </p:cNvSpPr>
          <p:nvPr>
            <p:ph idx="1"/>
          </p:nvPr>
        </p:nvSpPr>
        <p:spPr>
          <a:xfrm>
            <a:off x="729633" y="1999457"/>
            <a:ext cx="10617529" cy="3141025"/>
          </a:xfrm>
        </p:spPr>
        <p:txBody>
          <a:bodyPr/>
          <a:lstStyle/>
          <a:p>
            <a:r>
              <a:rPr lang="en-GB" dirty="0">
                <a:solidFill>
                  <a:schemeClr val="accent5"/>
                </a:solidFill>
              </a:rPr>
              <a:t>Natesto®</a:t>
            </a:r>
          </a:p>
        </p:txBody>
      </p:sp>
    </p:spTree>
    <p:extLst>
      <p:ext uri="{BB962C8B-B14F-4D97-AF65-F5344CB8AC3E}">
        <p14:creationId xmlns:p14="http://schemas.microsoft.com/office/powerpoint/2010/main" val="3150216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E23BFC-6908-4FC1-A2BA-E948B4734CB7}"/>
              </a:ext>
            </a:extLst>
          </p:cNvPr>
          <p:cNvSpPr txBox="1">
            <a:spLocks/>
          </p:cNvSpPr>
          <p:nvPr/>
        </p:nvSpPr>
        <p:spPr>
          <a:xfrm>
            <a:off x="499633" y="244693"/>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 </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5" name="Content Placeholder 2">
            <a:extLst>
              <a:ext uri="{FF2B5EF4-FFF2-40B4-BE49-F238E27FC236}">
                <a16:creationId xmlns:a16="http://schemas.microsoft.com/office/drawing/2014/main" id="{91380758-5432-4F16-866E-D3721AE662B2}"/>
              </a:ext>
            </a:extLst>
          </p:cNvPr>
          <p:cNvSpPr txBox="1">
            <a:spLocks/>
          </p:cNvSpPr>
          <p:nvPr/>
        </p:nvSpPr>
        <p:spPr>
          <a:xfrm>
            <a:off x="499634" y="1085850"/>
            <a:ext cx="10682146" cy="5091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5"/>
                </a:solidFill>
              </a:rPr>
              <a:t>Why nasal administration?:</a:t>
            </a:r>
          </a:p>
          <a:p>
            <a:pPr marL="0" indent="0">
              <a:buNone/>
            </a:pPr>
            <a:endParaRPr lang="en-GB" sz="500" b="1" dirty="0">
              <a:solidFill>
                <a:schemeClr val="accent5"/>
              </a:solidFill>
            </a:endParaRPr>
          </a:p>
          <a:p>
            <a:r>
              <a:rPr lang="en-GB" sz="1800" dirty="0">
                <a:solidFill>
                  <a:schemeClr val="accent5"/>
                </a:solidFill>
              </a:rPr>
              <a:t>The nasal cavity's easily accessible, rich vascular plexus permits topically administered drugs to rapidly achieve effective blood levels </a:t>
            </a:r>
          </a:p>
          <a:p>
            <a:r>
              <a:rPr lang="en-GB" sz="1800" dirty="0">
                <a:solidFill>
                  <a:schemeClr val="accent5"/>
                </a:solidFill>
              </a:rPr>
              <a:t>Because of this easily accessed vascular bed, nasal administration of medications is emerging as a promising method of delivering medications directly to the blood stream.  </a:t>
            </a:r>
          </a:p>
          <a:p>
            <a:r>
              <a:rPr lang="en-GB" sz="1800" dirty="0">
                <a:solidFill>
                  <a:schemeClr val="accent5"/>
                </a:solidFill>
              </a:rPr>
              <a:t>Administering medications via the nasal mucosal offers several advantages:</a:t>
            </a:r>
          </a:p>
          <a:p>
            <a:pPr lvl="1">
              <a:buFont typeface="Calibri" panose="020F0502020204030204" pitchFamily="34" charset="0"/>
              <a:buChar char="‐"/>
            </a:pPr>
            <a:r>
              <a:rPr lang="en-GB" sz="1800" dirty="0">
                <a:solidFill>
                  <a:schemeClr val="accent5"/>
                </a:solidFill>
              </a:rPr>
              <a:t>The rich vascular plexus of the nasal cavity provides a direct route into the blood stream for medications that easily cross mucous membranes.</a:t>
            </a:r>
          </a:p>
          <a:p>
            <a:pPr lvl="1">
              <a:buFont typeface="Calibri" panose="020F0502020204030204" pitchFamily="34" charset="0"/>
              <a:buChar char="‐"/>
            </a:pPr>
            <a:r>
              <a:rPr lang="en-GB" sz="1800" dirty="0">
                <a:solidFill>
                  <a:schemeClr val="accent5"/>
                </a:solidFill>
              </a:rPr>
              <a:t>This direct absorption into the blood stream avoids gastrointestinal destruction and hepatic first pass metabolism </a:t>
            </a:r>
          </a:p>
          <a:p>
            <a:pPr lvl="1">
              <a:buFont typeface="Calibri" panose="020F0502020204030204" pitchFamily="34" charset="0"/>
              <a:buChar char="‐"/>
            </a:pPr>
            <a:r>
              <a:rPr lang="en-GB" sz="1800" dirty="0">
                <a:solidFill>
                  <a:schemeClr val="accent5"/>
                </a:solidFill>
              </a:rPr>
              <a:t>For many intranasal medications the rates of absorption and plasma concentrations are typically better than subcutaneous or intramuscular routes.</a:t>
            </a:r>
          </a:p>
          <a:p>
            <a:pPr lvl="1">
              <a:buFont typeface="Calibri" panose="020F0502020204030204" pitchFamily="34" charset="0"/>
              <a:buChar char="‐"/>
            </a:pPr>
            <a:r>
              <a:rPr lang="en-GB" sz="1800" dirty="0">
                <a:solidFill>
                  <a:schemeClr val="accent5"/>
                </a:solidFill>
              </a:rPr>
              <a:t>Intranasal drug administration is essentially painless, and does not require sterile technique or invasive devices.</a:t>
            </a:r>
          </a:p>
        </p:txBody>
      </p:sp>
    </p:spTree>
    <p:extLst>
      <p:ext uri="{BB962C8B-B14F-4D97-AF65-F5344CB8AC3E}">
        <p14:creationId xmlns:p14="http://schemas.microsoft.com/office/powerpoint/2010/main" val="2604847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874F8-C416-47D6-8E55-27567148DCD3}"/>
              </a:ext>
            </a:extLst>
          </p:cNvPr>
          <p:cNvSpPr>
            <a:spLocks noGrp="1"/>
          </p:cNvSpPr>
          <p:nvPr>
            <p:ph idx="1"/>
          </p:nvPr>
        </p:nvSpPr>
        <p:spPr>
          <a:xfrm>
            <a:off x="455609" y="1523071"/>
            <a:ext cx="7257480" cy="3811858"/>
          </a:xfrm>
        </p:spPr>
        <p:txBody>
          <a:bodyPr>
            <a:normAutofit lnSpcReduction="10000"/>
          </a:bodyPr>
          <a:lstStyle/>
          <a:p>
            <a:r>
              <a:rPr lang="en-GB" sz="1900" dirty="0">
                <a:solidFill>
                  <a:schemeClr val="accent5"/>
                </a:solidFill>
              </a:rPr>
              <a:t>The 1</a:t>
            </a:r>
            <a:r>
              <a:rPr lang="en-GB" sz="1900" baseline="30000" dirty="0">
                <a:solidFill>
                  <a:schemeClr val="accent5"/>
                </a:solidFill>
              </a:rPr>
              <a:t>st</a:t>
            </a:r>
            <a:r>
              <a:rPr lang="en-GB" sz="1900" dirty="0">
                <a:solidFill>
                  <a:schemeClr val="accent5"/>
                </a:solidFill>
              </a:rPr>
              <a:t> and only FDA-approved intranasal testosterone therapy</a:t>
            </a:r>
          </a:p>
          <a:p>
            <a:r>
              <a:rPr lang="en-GB" sz="1900" dirty="0">
                <a:solidFill>
                  <a:schemeClr val="accent5"/>
                </a:solidFill>
              </a:rPr>
              <a:t>Unique nasal delivery system </a:t>
            </a:r>
          </a:p>
          <a:p>
            <a:r>
              <a:rPr lang="en-GB" sz="1900" dirty="0">
                <a:solidFill>
                  <a:schemeClr val="accent5"/>
                </a:solidFill>
              </a:rPr>
              <a:t>4.5% testosterone gel (45mg/g)</a:t>
            </a:r>
          </a:p>
          <a:p>
            <a:r>
              <a:rPr lang="en-GB" sz="1900" dirty="0">
                <a:solidFill>
                  <a:schemeClr val="accent5"/>
                </a:solidFill>
              </a:rPr>
              <a:t>Slightly yellow gel</a:t>
            </a:r>
          </a:p>
          <a:p>
            <a:r>
              <a:rPr lang="en-GB" sz="1900" dirty="0">
                <a:solidFill>
                  <a:schemeClr val="accent5"/>
                </a:solidFill>
              </a:rPr>
              <a:t>Dispensed in a metered dose pump containing 11g of gel dispensed as 60 metered pump actuations</a:t>
            </a:r>
          </a:p>
          <a:p>
            <a:r>
              <a:rPr lang="en-GB" sz="1900" dirty="0">
                <a:solidFill>
                  <a:schemeClr val="accent5"/>
                </a:solidFill>
              </a:rPr>
              <a:t>Each pump actuation delivers 5.5mg of testosterone in 122.5mg (0.1225g) of gel</a:t>
            </a:r>
          </a:p>
          <a:p>
            <a:r>
              <a:rPr lang="en-GB" sz="1900" dirty="0">
                <a:solidFill>
                  <a:schemeClr val="accent5"/>
                </a:solidFill>
              </a:rPr>
              <a:t>Recommended dose is 11mg (5.5mg in each nostril) two times daily which can be titrated to three times daily (Canada)</a:t>
            </a:r>
          </a:p>
          <a:p>
            <a:r>
              <a:rPr lang="en-GB" sz="1900" dirty="0">
                <a:solidFill>
                  <a:schemeClr val="accent5"/>
                </a:solidFill>
              </a:rPr>
              <a:t>Recommended dose is 11mg (5.5mg in each nostril) three times daily (United States)</a:t>
            </a:r>
          </a:p>
          <a:p>
            <a:endParaRPr lang="en-GB" sz="1900" dirty="0">
              <a:solidFill>
                <a:schemeClr val="accent5"/>
              </a:solidFill>
            </a:endParaRPr>
          </a:p>
        </p:txBody>
      </p:sp>
      <p:pic>
        <p:nvPicPr>
          <p:cNvPr id="4" name="Picture 3">
            <a:extLst>
              <a:ext uri="{FF2B5EF4-FFF2-40B4-BE49-F238E27FC236}">
                <a16:creationId xmlns:a16="http://schemas.microsoft.com/office/drawing/2014/main" id="{08585A1C-39EF-4342-B6E4-12553A2AED9B}"/>
              </a:ext>
            </a:extLst>
          </p:cNvPr>
          <p:cNvPicPr>
            <a:picLocks noChangeAspect="1"/>
          </p:cNvPicPr>
          <p:nvPr/>
        </p:nvPicPr>
        <p:blipFill>
          <a:blip r:embed="rId2"/>
          <a:stretch>
            <a:fillRect/>
          </a:stretch>
        </p:blipFill>
        <p:spPr>
          <a:xfrm>
            <a:off x="8804863" y="2041376"/>
            <a:ext cx="2555023" cy="3742156"/>
          </a:xfrm>
          <a:prstGeom prst="rect">
            <a:avLst/>
          </a:prstGeom>
        </p:spPr>
      </p:pic>
      <p:pic>
        <p:nvPicPr>
          <p:cNvPr id="5" name="Picture 4">
            <a:extLst>
              <a:ext uri="{FF2B5EF4-FFF2-40B4-BE49-F238E27FC236}">
                <a16:creationId xmlns:a16="http://schemas.microsoft.com/office/drawing/2014/main" id="{C96338E2-76F1-452B-9C2B-A1E0BB85B76F}"/>
              </a:ext>
            </a:extLst>
          </p:cNvPr>
          <p:cNvPicPr>
            <a:picLocks noChangeAspect="1"/>
          </p:cNvPicPr>
          <p:nvPr/>
        </p:nvPicPr>
        <p:blipFill>
          <a:blip r:embed="rId3"/>
          <a:stretch>
            <a:fillRect/>
          </a:stretch>
        </p:blipFill>
        <p:spPr>
          <a:xfrm>
            <a:off x="7757113" y="2040207"/>
            <a:ext cx="1047750" cy="3743325"/>
          </a:xfrm>
          <a:prstGeom prst="rect">
            <a:avLst/>
          </a:prstGeom>
        </p:spPr>
      </p:pic>
      <p:sp>
        <p:nvSpPr>
          <p:cNvPr id="6" name="Title 1">
            <a:extLst>
              <a:ext uri="{FF2B5EF4-FFF2-40B4-BE49-F238E27FC236}">
                <a16:creationId xmlns:a16="http://schemas.microsoft.com/office/drawing/2014/main" id="{E13B9415-58F6-4CE3-9837-7C63E579396E}"/>
              </a:ext>
            </a:extLst>
          </p:cNvPr>
          <p:cNvSpPr txBox="1">
            <a:spLocks/>
          </p:cNvSpPr>
          <p:nvPr/>
        </p:nvSpPr>
        <p:spPr>
          <a:xfrm>
            <a:off x="499633" y="244693"/>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pic>
        <p:nvPicPr>
          <p:cNvPr id="8" name="Picture 7">
            <a:extLst>
              <a:ext uri="{FF2B5EF4-FFF2-40B4-BE49-F238E27FC236}">
                <a16:creationId xmlns:a16="http://schemas.microsoft.com/office/drawing/2014/main" id="{6F3219FA-3FDA-4168-8510-4EC7669D0641}"/>
              </a:ext>
            </a:extLst>
          </p:cNvPr>
          <p:cNvPicPr>
            <a:picLocks noChangeAspect="1"/>
          </p:cNvPicPr>
          <p:nvPr/>
        </p:nvPicPr>
        <p:blipFill>
          <a:blip r:embed="rId4"/>
          <a:stretch>
            <a:fillRect/>
          </a:stretch>
        </p:blipFill>
        <p:spPr>
          <a:xfrm>
            <a:off x="7757113" y="1253115"/>
            <a:ext cx="3602773" cy="786507"/>
          </a:xfrm>
          <a:prstGeom prst="rect">
            <a:avLst/>
          </a:prstGeom>
        </p:spPr>
      </p:pic>
    </p:spTree>
    <p:extLst>
      <p:ext uri="{BB962C8B-B14F-4D97-AF65-F5344CB8AC3E}">
        <p14:creationId xmlns:p14="http://schemas.microsoft.com/office/powerpoint/2010/main" val="1770672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3B73-9893-4A2A-9EB6-929738633038}"/>
              </a:ext>
            </a:extLst>
          </p:cNvPr>
          <p:cNvSpPr>
            <a:spLocks noGrp="1"/>
          </p:cNvSpPr>
          <p:nvPr>
            <p:ph type="title"/>
          </p:nvPr>
        </p:nvSpPr>
        <p:spPr>
          <a:xfrm>
            <a:off x="769773" y="216951"/>
            <a:ext cx="10091709" cy="645061"/>
          </a:xfrm>
        </p:spPr>
        <p:txBody>
          <a:bodyPr/>
          <a:lstStyle/>
          <a:p>
            <a:pPr algn="ctr"/>
            <a:r>
              <a:rPr lang="en-GB" b="1" dirty="0"/>
              <a:t>Testosterone Preparations – 1940 to 2004</a:t>
            </a:r>
          </a:p>
        </p:txBody>
      </p:sp>
      <p:pic>
        <p:nvPicPr>
          <p:cNvPr id="27" name="Picture 26">
            <a:extLst>
              <a:ext uri="{FF2B5EF4-FFF2-40B4-BE49-F238E27FC236}">
                <a16:creationId xmlns:a16="http://schemas.microsoft.com/office/drawing/2014/main" id="{BF334EEA-2A77-4A65-9355-2AEA7F280630}"/>
              </a:ext>
            </a:extLst>
          </p:cNvPr>
          <p:cNvPicPr>
            <a:picLocks noChangeAspect="1"/>
          </p:cNvPicPr>
          <p:nvPr/>
        </p:nvPicPr>
        <p:blipFill>
          <a:blip r:embed="rId2"/>
          <a:stretch>
            <a:fillRect/>
          </a:stretch>
        </p:blipFill>
        <p:spPr>
          <a:xfrm>
            <a:off x="1409700" y="1128712"/>
            <a:ext cx="8820150" cy="4600575"/>
          </a:xfrm>
          <a:prstGeom prst="rect">
            <a:avLst/>
          </a:prstGeom>
        </p:spPr>
      </p:pic>
    </p:spTree>
    <p:extLst>
      <p:ext uri="{BB962C8B-B14F-4D97-AF65-F5344CB8AC3E}">
        <p14:creationId xmlns:p14="http://schemas.microsoft.com/office/powerpoint/2010/main" val="1705253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874F8-C416-47D6-8E55-27567148DCD3}"/>
              </a:ext>
            </a:extLst>
          </p:cNvPr>
          <p:cNvSpPr>
            <a:spLocks noGrp="1"/>
          </p:cNvSpPr>
          <p:nvPr>
            <p:ph idx="1"/>
          </p:nvPr>
        </p:nvSpPr>
        <p:spPr>
          <a:xfrm>
            <a:off x="381000" y="2549811"/>
            <a:ext cx="7257480" cy="2215578"/>
          </a:xfrm>
        </p:spPr>
        <p:txBody>
          <a:bodyPr>
            <a:normAutofit/>
          </a:bodyPr>
          <a:lstStyle/>
          <a:p>
            <a:r>
              <a:rPr lang="en-GB" sz="1900" dirty="0">
                <a:solidFill>
                  <a:schemeClr val="accent5"/>
                </a:solidFill>
              </a:rPr>
              <a:t>Convenient no-touch administration that is applied in 10 seconds</a:t>
            </a:r>
          </a:p>
          <a:p>
            <a:r>
              <a:rPr lang="en-GB" sz="1900" dirty="0">
                <a:solidFill>
                  <a:schemeClr val="accent5"/>
                </a:solidFill>
              </a:rPr>
              <a:t>Restores normal T levels with rapid symptom relief (improvement in mood and sexual function as early as day 30) </a:t>
            </a:r>
          </a:p>
          <a:p>
            <a:r>
              <a:rPr lang="en-GB" sz="1900" dirty="0">
                <a:solidFill>
                  <a:schemeClr val="accent5"/>
                </a:solidFill>
              </a:rPr>
              <a:t>Excellent safety profile – Low dose of testosterone and reduced risk of secondary transfer</a:t>
            </a:r>
          </a:p>
          <a:p>
            <a:endParaRPr lang="en-GB" sz="1900" dirty="0">
              <a:solidFill>
                <a:schemeClr val="accent5"/>
              </a:solidFill>
            </a:endParaRPr>
          </a:p>
          <a:p>
            <a:endParaRPr lang="en-GB" sz="1900" dirty="0">
              <a:solidFill>
                <a:schemeClr val="accent5"/>
              </a:solidFill>
            </a:endParaRPr>
          </a:p>
        </p:txBody>
      </p:sp>
      <p:pic>
        <p:nvPicPr>
          <p:cNvPr id="5" name="Picture 4">
            <a:extLst>
              <a:ext uri="{FF2B5EF4-FFF2-40B4-BE49-F238E27FC236}">
                <a16:creationId xmlns:a16="http://schemas.microsoft.com/office/drawing/2014/main" id="{C96338E2-76F1-452B-9C2B-A1E0BB85B76F}"/>
              </a:ext>
            </a:extLst>
          </p:cNvPr>
          <p:cNvPicPr>
            <a:picLocks noChangeAspect="1"/>
          </p:cNvPicPr>
          <p:nvPr/>
        </p:nvPicPr>
        <p:blipFill>
          <a:blip r:embed="rId2"/>
          <a:stretch>
            <a:fillRect/>
          </a:stretch>
        </p:blipFill>
        <p:spPr>
          <a:xfrm>
            <a:off x="7757113" y="2040207"/>
            <a:ext cx="1047750" cy="3743325"/>
          </a:xfrm>
          <a:prstGeom prst="rect">
            <a:avLst/>
          </a:prstGeom>
        </p:spPr>
      </p:pic>
      <p:sp>
        <p:nvSpPr>
          <p:cNvPr id="6" name="Title 1">
            <a:extLst>
              <a:ext uri="{FF2B5EF4-FFF2-40B4-BE49-F238E27FC236}">
                <a16:creationId xmlns:a16="http://schemas.microsoft.com/office/drawing/2014/main" id="{E13B9415-58F6-4CE3-9837-7C63E579396E}"/>
              </a:ext>
            </a:extLst>
          </p:cNvPr>
          <p:cNvSpPr txBox="1">
            <a:spLocks/>
          </p:cNvSpPr>
          <p:nvPr/>
        </p:nvSpPr>
        <p:spPr>
          <a:xfrm>
            <a:off x="499633" y="244693"/>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pic>
        <p:nvPicPr>
          <p:cNvPr id="9" name="Picture 8">
            <a:extLst>
              <a:ext uri="{FF2B5EF4-FFF2-40B4-BE49-F238E27FC236}">
                <a16:creationId xmlns:a16="http://schemas.microsoft.com/office/drawing/2014/main" id="{A2CBEC3F-3A62-4F2A-A1AC-C7FCED050D04}"/>
              </a:ext>
            </a:extLst>
          </p:cNvPr>
          <p:cNvPicPr>
            <a:picLocks noChangeAspect="1"/>
          </p:cNvPicPr>
          <p:nvPr/>
        </p:nvPicPr>
        <p:blipFill>
          <a:blip r:embed="rId3"/>
          <a:stretch>
            <a:fillRect/>
          </a:stretch>
        </p:blipFill>
        <p:spPr>
          <a:xfrm>
            <a:off x="7757113" y="1253115"/>
            <a:ext cx="3602773" cy="786507"/>
          </a:xfrm>
          <a:prstGeom prst="rect">
            <a:avLst/>
          </a:prstGeom>
        </p:spPr>
      </p:pic>
      <p:pic>
        <p:nvPicPr>
          <p:cNvPr id="10" name="Picture 9">
            <a:extLst>
              <a:ext uri="{FF2B5EF4-FFF2-40B4-BE49-F238E27FC236}">
                <a16:creationId xmlns:a16="http://schemas.microsoft.com/office/drawing/2014/main" id="{77FAC167-B010-46A0-A776-6A9D488B4FA0}"/>
              </a:ext>
            </a:extLst>
          </p:cNvPr>
          <p:cNvPicPr>
            <a:picLocks noChangeAspect="1"/>
          </p:cNvPicPr>
          <p:nvPr/>
        </p:nvPicPr>
        <p:blipFill>
          <a:blip r:embed="rId4"/>
          <a:stretch>
            <a:fillRect/>
          </a:stretch>
        </p:blipFill>
        <p:spPr>
          <a:xfrm>
            <a:off x="8680671" y="2039622"/>
            <a:ext cx="2652338" cy="3743325"/>
          </a:xfrm>
          <a:prstGeom prst="rect">
            <a:avLst/>
          </a:prstGeom>
        </p:spPr>
      </p:pic>
    </p:spTree>
    <p:extLst>
      <p:ext uri="{BB962C8B-B14F-4D97-AF65-F5344CB8AC3E}">
        <p14:creationId xmlns:p14="http://schemas.microsoft.com/office/powerpoint/2010/main" val="1944079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6402CA-8119-4998-93C1-24B21B65F79C}"/>
              </a:ext>
            </a:extLst>
          </p:cNvPr>
          <p:cNvSpPr>
            <a:spLocks noGrp="1"/>
          </p:cNvSpPr>
          <p:nvPr>
            <p:ph idx="1"/>
          </p:nvPr>
        </p:nvSpPr>
        <p:spPr>
          <a:xfrm>
            <a:off x="371475" y="1186452"/>
            <a:ext cx="10982325" cy="5594278"/>
          </a:xfrm>
        </p:spPr>
        <p:txBody>
          <a:bodyPr>
            <a:normAutofit/>
          </a:bodyPr>
          <a:lstStyle/>
          <a:p>
            <a:pPr marL="0" indent="0">
              <a:buNone/>
            </a:pPr>
            <a:r>
              <a:rPr lang="en-GB" sz="1600" b="1" dirty="0">
                <a:solidFill>
                  <a:schemeClr val="accent5"/>
                </a:solidFill>
              </a:rPr>
              <a:t>Administration:</a:t>
            </a:r>
          </a:p>
          <a:p>
            <a:r>
              <a:rPr lang="en-GB" sz="1400" dirty="0">
                <a:solidFill>
                  <a:schemeClr val="accent5"/>
                </a:solidFill>
              </a:rPr>
              <a:t>The drug is administered from a pump dispenser which administers 5.5 mg of gel directly onto the mucosa of the nasal vestibule of each nostril. </a:t>
            </a:r>
          </a:p>
          <a:p>
            <a:r>
              <a:rPr lang="en-GB" sz="1400" dirty="0">
                <a:solidFill>
                  <a:schemeClr val="accent5"/>
                </a:solidFill>
              </a:rPr>
              <a:t>Light massaging of the nostrils spreads the gel inside the lower nasal cavity, from where it is absorbed into the bloodstream</a:t>
            </a:r>
          </a:p>
          <a:p>
            <a:r>
              <a:rPr lang="en-GB" sz="1400" dirty="0">
                <a:solidFill>
                  <a:schemeClr val="accent5"/>
                </a:solidFill>
              </a:rPr>
              <a:t>To administer the dose, patients should be instructed to perform the following steps:</a:t>
            </a:r>
          </a:p>
          <a:p>
            <a:pPr marL="971550" lvl="1" indent="-514350">
              <a:buFont typeface="+mj-lt"/>
              <a:buAutoNum type="arabicPeriod"/>
            </a:pPr>
            <a:r>
              <a:rPr lang="en-GB" sz="1400" dirty="0">
                <a:solidFill>
                  <a:schemeClr val="accent5"/>
                </a:solidFill>
              </a:rPr>
              <a:t>Blow the nose</a:t>
            </a:r>
          </a:p>
          <a:p>
            <a:pPr marL="971550" lvl="1" indent="-514350">
              <a:buFont typeface="+mj-lt"/>
              <a:buAutoNum type="arabicPeriod"/>
            </a:pPr>
            <a:r>
              <a:rPr lang="en-GB" sz="1400" dirty="0">
                <a:solidFill>
                  <a:schemeClr val="accent5"/>
                </a:solidFill>
              </a:rPr>
              <a:t>Remove the cap from the dispenser.</a:t>
            </a:r>
          </a:p>
          <a:p>
            <a:pPr marL="971550" lvl="1" indent="-514350">
              <a:buFont typeface="+mj-lt"/>
              <a:buAutoNum type="arabicPeriod"/>
            </a:pPr>
            <a:r>
              <a:rPr lang="en-GB" sz="1400" dirty="0">
                <a:solidFill>
                  <a:schemeClr val="accent5"/>
                </a:solidFill>
              </a:rPr>
              <a:t>Place the right index finger on the pump of the actuator and while in front of a mirror, slowly advance the tip of the actuator into the left nostril upwards until their finger on the pump reaches the base of the nose.</a:t>
            </a:r>
          </a:p>
          <a:p>
            <a:pPr marL="971550" lvl="1" indent="-514350">
              <a:buFont typeface="+mj-lt"/>
              <a:buAutoNum type="arabicPeriod"/>
            </a:pPr>
            <a:r>
              <a:rPr lang="en-GB" sz="1400" dirty="0">
                <a:solidFill>
                  <a:schemeClr val="accent5"/>
                </a:solidFill>
              </a:rPr>
              <a:t>Tilt the actuator so that the opening on the tip of the actuator is in contact with the lateral wall of the nostril to ensure that the gel is applied to the nasal wall.</a:t>
            </a:r>
          </a:p>
          <a:p>
            <a:pPr marL="971550" lvl="1" indent="-514350">
              <a:buFont typeface="+mj-lt"/>
              <a:buAutoNum type="arabicPeriod"/>
            </a:pPr>
            <a:r>
              <a:rPr lang="en-GB" sz="1400" dirty="0">
                <a:solidFill>
                  <a:schemeClr val="accent5"/>
                </a:solidFill>
              </a:rPr>
              <a:t>Slowly depress the pump until it stops.</a:t>
            </a:r>
          </a:p>
          <a:p>
            <a:pPr marL="971550" lvl="1" indent="-514350">
              <a:buFont typeface="+mj-lt"/>
              <a:buAutoNum type="arabicPeriod"/>
            </a:pPr>
            <a:r>
              <a:rPr lang="en-GB" sz="1400" dirty="0">
                <a:solidFill>
                  <a:schemeClr val="accent5"/>
                </a:solidFill>
              </a:rPr>
              <a:t>Remove the actuator from the nose while wiping the tip along the inside of the lateral nostril wall to fully transfer the gel.</a:t>
            </a:r>
          </a:p>
          <a:p>
            <a:pPr marL="971550" lvl="1" indent="-514350">
              <a:buFont typeface="+mj-lt"/>
              <a:buAutoNum type="arabicPeriod"/>
            </a:pPr>
            <a:r>
              <a:rPr lang="en-GB" sz="1400" dirty="0">
                <a:solidFill>
                  <a:schemeClr val="accent5"/>
                </a:solidFill>
              </a:rPr>
              <a:t>Using your left index finger, repeat the steps outlined in bullets 3 through 6 for the right nostril.</a:t>
            </a:r>
          </a:p>
          <a:p>
            <a:pPr marL="971550" lvl="1" indent="-514350">
              <a:buFont typeface="+mj-lt"/>
              <a:buAutoNum type="arabicPeriod"/>
            </a:pPr>
            <a:r>
              <a:rPr lang="en-GB" sz="1400" dirty="0">
                <a:solidFill>
                  <a:schemeClr val="accent5"/>
                </a:solidFill>
              </a:rPr>
              <a:t>Use a clean, dry tissue to wipe the tip of the actuator.</a:t>
            </a:r>
          </a:p>
          <a:p>
            <a:pPr marL="971550" lvl="1" indent="-514350">
              <a:buFont typeface="+mj-lt"/>
              <a:buAutoNum type="arabicPeriod"/>
            </a:pPr>
            <a:r>
              <a:rPr lang="en-GB" sz="1400" dirty="0">
                <a:solidFill>
                  <a:schemeClr val="accent5"/>
                </a:solidFill>
              </a:rPr>
              <a:t>Replace the cap on the dispenser.</a:t>
            </a:r>
          </a:p>
          <a:p>
            <a:pPr marL="971550" lvl="1" indent="-514350">
              <a:buFont typeface="+mj-lt"/>
              <a:buAutoNum type="arabicPeriod"/>
            </a:pPr>
            <a:r>
              <a:rPr lang="en-GB" sz="1400" dirty="0">
                <a:solidFill>
                  <a:schemeClr val="accent5"/>
                </a:solidFill>
              </a:rPr>
              <a:t>Press on the nostrils at a point just below the bridge of the nose and lightly massage.</a:t>
            </a:r>
          </a:p>
          <a:p>
            <a:pPr marL="971550" lvl="1" indent="-514350">
              <a:buFont typeface="+mj-lt"/>
              <a:buAutoNum type="arabicPeriod"/>
            </a:pPr>
            <a:r>
              <a:rPr lang="en-GB" sz="1400" dirty="0">
                <a:solidFill>
                  <a:schemeClr val="accent5"/>
                </a:solidFill>
              </a:rPr>
              <a:t>Refrain from blowing the nose or sniffing for 1 hour after administration.</a:t>
            </a:r>
          </a:p>
        </p:txBody>
      </p:sp>
      <p:sp>
        <p:nvSpPr>
          <p:cNvPr id="6" name="Title 1">
            <a:extLst>
              <a:ext uri="{FF2B5EF4-FFF2-40B4-BE49-F238E27FC236}">
                <a16:creationId xmlns:a16="http://schemas.microsoft.com/office/drawing/2014/main" id="{639BA293-F9F9-4C27-AB9D-719E26176438}"/>
              </a:ext>
            </a:extLst>
          </p:cNvPr>
          <p:cNvSpPr txBox="1">
            <a:spLocks/>
          </p:cNvSpPr>
          <p:nvPr/>
        </p:nvSpPr>
        <p:spPr>
          <a:xfrm>
            <a:off x="499633" y="297766"/>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Tree>
    <p:extLst>
      <p:ext uri="{BB962C8B-B14F-4D97-AF65-F5344CB8AC3E}">
        <p14:creationId xmlns:p14="http://schemas.microsoft.com/office/powerpoint/2010/main" val="3255970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D03B6A-D909-4E06-8AF3-0D6B60EC541A}"/>
              </a:ext>
            </a:extLst>
          </p:cNvPr>
          <p:cNvSpPr>
            <a:spLocks noGrp="1"/>
          </p:cNvSpPr>
          <p:nvPr>
            <p:ph idx="1"/>
          </p:nvPr>
        </p:nvSpPr>
        <p:spPr>
          <a:xfrm>
            <a:off x="411919" y="1002352"/>
            <a:ext cx="10856156" cy="4351338"/>
          </a:xfrm>
        </p:spPr>
        <p:txBody>
          <a:bodyPr/>
          <a:lstStyle/>
          <a:p>
            <a:pPr marL="0" indent="0">
              <a:buNone/>
            </a:pPr>
            <a:r>
              <a:rPr lang="en-GB" sz="2000" b="1" dirty="0">
                <a:solidFill>
                  <a:schemeClr val="accent5"/>
                </a:solidFill>
              </a:rPr>
              <a:t>Pharmacokinetics:</a:t>
            </a:r>
          </a:p>
          <a:p>
            <a:r>
              <a:rPr lang="en-GB" sz="1600" dirty="0">
                <a:solidFill>
                  <a:schemeClr val="accent5"/>
                </a:solidFill>
              </a:rPr>
              <a:t>Natesto® delivers physiological amounts of testosterone, producing circulating concentrations that approximate normal testosterone concentrations seen in healthy men.</a:t>
            </a:r>
          </a:p>
          <a:p>
            <a:r>
              <a:rPr lang="en-GB" sz="1600" dirty="0">
                <a:solidFill>
                  <a:schemeClr val="accent5"/>
                </a:solidFill>
              </a:rPr>
              <a:t>The maximum concentration for Natesto is achieved within approximately 40 minutes of administration and has a half-life ranging from 10 to 100 minutes.</a:t>
            </a:r>
          </a:p>
          <a:p>
            <a:r>
              <a:rPr lang="en-GB" sz="1600" dirty="0">
                <a:solidFill>
                  <a:schemeClr val="accent5"/>
                </a:solidFill>
              </a:rPr>
              <a:t>The average daily testosterone concentration produced by Natesto administered as 11 mg of testosterone three times daily on Day 90 was 428 ng/dL or 14.8nmol/L</a:t>
            </a:r>
          </a:p>
          <a:p>
            <a:r>
              <a:rPr lang="en-GB" sz="1600" dirty="0">
                <a:solidFill>
                  <a:schemeClr val="accent5"/>
                </a:solidFill>
              </a:rPr>
              <a:t>The average daily testosterone concentration produced by Natesto administered as 11 mg of testosterone two times daily on Day 90 was 415 ng/dL or 14.4nmol/L</a:t>
            </a:r>
          </a:p>
          <a:p>
            <a:endParaRPr lang="en-GB" sz="2000" dirty="0"/>
          </a:p>
          <a:p>
            <a:endParaRPr lang="en-GB" dirty="0"/>
          </a:p>
        </p:txBody>
      </p:sp>
      <p:pic>
        <p:nvPicPr>
          <p:cNvPr id="6" name="Picture 5">
            <a:extLst>
              <a:ext uri="{FF2B5EF4-FFF2-40B4-BE49-F238E27FC236}">
                <a16:creationId xmlns:a16="http://schemas.microsoft.com/office/drawing/2014/main" id="{A71A2F15-E43F-4035-BD1C-D9B71EEC56C4}"/>
              </a:ext>
            </a:extLst>
          </p:cNvPr>
          <p:cNvPicPr>
            <a:picLocks noChangeAspect="1"/>
          </p:cNvPicPr>
          <p:nvPr/>
        </p:nvPicPr>
        <p:blipFill>
          <a:blip r:embed="rId2"/>
          <a:stretch>
            <a:fillRect/>
          </a:stretch>
        </p:blipFill>
        <p:spPr>
          <a:xfrm>
            <a:off x="2225319" y="3795524"/>
            <a:ext cx="3531660" cy="2158644"/>
          </a:xfrm>
          <a:prstGeom prst="rect">
            <a:avLst/>
          </a:prstGeom>
        </p:spPr>
      </p:pic>
      <p:pic>
        <p:nvPicPr>
          <p:cNvPr id="7" name="Picture 6">
            <a:extLst>
              <a:ext uri="{FF2B5EF4-FFF2-40B4-BE49-F238E27FC236}">
                <a16:creationId xmlns:a16="http://schemas.microsoft.com/office/drawing/2014/main" id="{9C89AAB9-200F-4D0D-9A71-9FF0D578408D}"/>
              </a:ext>
            </a:extLst>
          </p:cNvPr>
          <p:cNvPicPr>
            <a:picLocks noChangeAspect="1"/>
          </p:cNvPicPr>
          <p:nvPr/>
        </p:nvPicPr>
        <p:blipFill>
          <a:blip r:embed="rId3"/>
          <a:stretch>
            <a:fillRect/>
          </a:stretch>
        </p:blipFill>
        <p:spPr>
          <a:xfrm>
            <a:off x="6004281" y="3795523"/>
            <a:ext cx="3363982" cy="2197384"/>
          </a:xfrm>
          <a:prstGeom prst="rect">
            <a:avLst/>
          </a:prstGeom>
        </p:spPr>
      </p:pic>
      <p:sp>
        <p:nvSpPr>
          <p:cNvPr id="8" name="Rectangle 7">
            <a:extLst>
              <a:ext uri="{FF2B5EF4-FFF2-40B4-BE49-F238E27FC236}">
                <a16:creationId xmlns:a16="http://schemas.microsoft.com/office/drawing/2014/main" id="{40859E91-6074-4457-B38C-A9D15C292C30}"/>
              </a:ext>
            </a:extLst>
          </p:cNvPr>
          <p:cNvSpPr/>
          <p:nvPr/>
        </p:nvSpPr>
        <p:spPr>
          <a:xfrm>
            <a:off x="1887020" y="5992907"/>
            <a:ext cx="8923856" cy="415498"/>
          </a:xfrm>
          <a:prstGeom prst="rect">
            <a:avLst/>
          </a:prstGeom>
        </p:spPr>
        <p:txBody>
          <a:bodyPr wrap="square">
            <a:spAutoFit/>
          </a:bodyPr>
          <a:lstStyle/>
          <a:p>
            <a:pPr algn="ctr"/>
            <a:r>
              <a:rPr lang="en-GB" sz="1000" dirty="0">
                <a:solidFill>
                  <a:schemeClr val="accent5"/>
                </a:solidFill>
              </a:rPr>
              <a:t>Rogol, AD et al. Andrology, 2016, 4, 46–54. Plot of 24-h total testosterone concentration-time curves by treatment regimen and time point at Day 90 in the intent-to-treat population. Data are shown for the b.i.d. dosing (n = 141) (A), and the t.i.d. dosing (n = 77) (B).</a:t>
            </a:r>
            <a:endParaRPr lang="en-GB" sz="2400" dirty="0">
              <a:solidFill>
                <a:schemeClr val="accent5"/>
              </a:solidFill>
            </a:endParaRPr>
          </a:p>
        </p:txBody>
      </p:sp>
      <p:sp>
        <p:nvSpPr>
          <p:cNvPr id="9" name="Title 1">
            <a:extLst>
              <a:ext uri="{FF2B5EF4-FFF2-40B4-BE49-F238E27FC236}">
                <a16:creationId xmlns:a16="http://schemas.microsoft.com/office/drawing/2014/main" id="{FD3DC1FF-13F9-496E-B106-4F1648B198FC}"/>
              </a:ext>
            </a:extLst>
          </p:cNvPr>
          <p:cNvSpPr txBox="1">
            <a:spLocks/>
          </p:cNvSpPr>
          <p:nvPr/>
        </p:nvSpPr>
        <p:spPr>
          <a:xfrm>
            <a:off x="499633" y="297766"/>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Tree>
    <p:extLst>
      <p:ext uri="{BB962C8B-B14F-4D97-AF65-F5344CB8AC3E}">
        <p14:creationId xmlns:p14="http://schemas.microsoft.com/office/powerpoint/2010/main" val="3834342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90F7DB-A8AB-4847-ACCC-B75FFF7A854C}"/>
              </a:ext>
            </a:extLst>
          </p:cNvPr>
          <p:cNvSpPr>
            <a:spLocks noGrp="1"/>
          </p:cNvSpPr>
          <p:nvPr>
            <p:ph idx="1"/>
          </p:nvPr>
        </p:nvSpPr>
        <p:spPr>
          <a:xfrm>
            <a:off x="499633" y="1260020"/>
            <a:ext cx="10617529" cy="4655750"/>
          </a:xfrm>
        </p:spPr>
        <p:txBody>
          <a:bodyPr>
            <a:normAutofit fontScale="70000" lnSpcReduction="20000"/>
          </a:bodyPr>
          <a:lstStyle/>
          <a:p>
            <a:pPr marL="0" indent="0">
              <a:buNone/>
            </a:pPr>
            <a:r>
              <a:rPr lang="en-GB" sz="2900" b="1" dirty="0">
                <a:solidFill>
                  <a:schemeClr val="accent5"/>
                </a:solidFill>
              </a:rPr>
              <a:t>Efficacy:</a:t>
            </a:r>
          </a:p>
          <a:p>
            <a:pPr marL="0" indent="0">
              <a:buNone/>
            </a:pPr>
            <a:endParaRPr lang="en-GB" sz="100" b="1" dirty="0">
              <a:solidFill>
                <a:schemeClr val="accent5"/>
              </a:solidFill>
            </a:endParaRPr>
          </a:p>
          <a:p>
            <a:r>
              <a:rPr lang="en-GB" sz="2200" dirty="0">
                <a:solidFill>
                  <a:schemeClr val="accent5"/>
                </a:solidFill>
              </a:rPr>
              <a:t>Natesto was evaluated for efficacy in a 90-day, open-label, multicenter study of 306 hypogonadal men.</a:t>
            </a:r>
          </a:p>
          <a:p>
            <a:r>
              <a:rPr lang="en-GB" sz="2200" dirty="0">
                <a:solidFill>
                  <a:schemeClr val="accent5"/>
                </a:solidFill>
              </a:rPr>
              <a:t>The primary endpoint was the percentage of patients with Cavg within the normal range (10.4-36.4nmol/L) on Day 90.</a:t>
            </a:r>
          </a:p>
          <a:p>
            <a:r>
              <a:rPr lang="en-GB" sz="2200" dirty="0">
                <a:solidFill>
                  <a:schemeClr val="accent5"/>
                </a:solidFill>
              </a:rPr>
              <a:t>Criterion for success was ≥75% of subjects with a serum total testosterone Cavg value in the normal range.</a:t>
            </a:r>
          </a:p>
          <a:p>
            <a:r>
              <a:rPr lang="en-GB" sz="2200" b="1" dirty="0">
                <a:solidFill>
                  <a:schemeClr val="accent5"/>
                </a:solidFill>
              </a:rPr>
              <a:t>Intent to treat population:</a:t>
            </a:r>
          </a:p>
          <a:p>
            <a:pPr lvl="1"/>
            <a:r>
              <a:rPr lang="en-GB" sz="1900" dirty="0">
                <a:solidFill>
                  <a:schemeClr val="accent5"/>
                </a:solidFill>
              </a:rPr>
              <a:t>62 of 69 patients (90%) receiving Natesto t.i.d. for the duration of the study had a Cavg within the normal range (10.4-36.4nmol/L) on Day 90</a:t>
            </a:r>
          </a:p>
          <a:p>
            <a:pPr lvl="1"/>
            <a:r>
              <a:rPr lang="en-GB" sz="1900" dirty="0">
                <a:solidFill>
                  <a:schemeClr val="accent5"/>
                </a:solidFill>
              </a:rPr>
              <a:t>86 of 122 patients (71%) receiving Natesto b.i.d. for the duration of the study had a Cavg within the normal range (10.4-36.4nmol/L) on Day 90</a:t>
            </a:r>
          </a:p>
          <a:p>
            <a:r>
              <a:rPr lang="en-GB" sz="2200" b="1" dirty="0">
                <a:solidFill>
                  <a:schemeClr val="accent5"/>
                </a:solidFill>
              </a:rPr>
              <a:t>Per protocol population:</a:t>
            </a:r>
          </a:p>
          <a:p>
            <a:pPr lvl="1"/>
            <a:r>
              <a:rPr lang="en-GB" sz="1900" dirty="0">
                <a:solidFill>
                  <a:schemeClr val="accent5"/>
                </a:solidFill>
              </a:rPr>
              <a:t>61 of 67 patients (91%) receiving Natesto t.i.d. for the duration of the study had a Cavg within the normal range (10.4-36.4nmol/L) on Day 90</a:t>
            </a:r>
          </a:p>
          <a:p>
            <a:pPr lvl="1"/>
            <a:r>
              <a:rPr lang="en-GB" sz="1900" dirty="0">
                <a:solidFill>
                  <a:schemeClr val="accent5"/>
                </a:solidFill>
              </a:rPr>
              <a:t>76 of 102 patients (75%) receiving Natesto b.i.d. for the duration of the study had a Cavg within the normal range (10.4-36.4nmol/L) on Day 90</a:t>
            </a:r>
          </a:p>
          <a:p>
            <a:r>
              <a:rPr lang="en-GB" sz="2200" dirty="0">
                <a:solidFill>
                  <a:schemeClr val="accent5"/>
                </a:solidFill>
              </a:rPr>
              <a:t>Improvement from baseline in mean erectile function (p&lt;0.0001 both dose groups) and in mood scores (p&lt;0.0001 for mean positive affect, p&lt;0.01 for negative affect) achieved statistical significance by Day 90.</a:t>
            </a:r>
          </a:p>
          <a:p>
            <a:r>
              <a:rPr lang="en-GB" sz="2200" dirty="0">
                <a:solidFill>
                  <a:schemeClr val="accent5"/>
                </a:solidFill>
              </a:rPr>
              <a:t>Positive changes from baseline in body composition (increase in lean body mass from baseline, p=0.0384 at Day 180) were observed.</a:t>
            </a:r>
          </a:p>
          <a:p>
            <a:r>
              <a:rPr lang="en-GB" sz="2200" dirty="0">
                <a:solidFill>
                  <a:schemeClr val="accent5"/>
                </a:solidFill>
              </a:rPr>
              <a:t>Clearly, the best efficacy results are achieved with the t.i.d. regime, and the b.i.d. regime only just met the success criterion (75%) in the per protocol population and not in the intent to treat population.</a:t>
            </a:r>
          </a:p>
          <a:p>
            <a:pPr marL="0" indent="0">
              <a:buNone/>
            </a:pPr>
            <a:endParaRPr lang="en-GB" sz="2800" b="1" dirty="0">
              <a:solidFill>
                <a:schemeClr val="accent5"/>
              </a:solidFill>
            </a:endParaRPr>
          </a:p>
          <a:p>
            <a:pPr marL="0" indent="0">
              <a:buNone/>
            </a:pPr>
            <a:endParaRPr lang="en-GB" sz="2000" b="1" dirty="0">
              <a:solidFill>
                <a:schemeClr val="accent5"/>
              </a:solidFill>
            </a:endParaRPr>
          </a:p>
        </p:txBody>
      </p:sp>
      <p:sp>
        <p:nvSpPr>
          <p:cNvPr id="7" name="Title 1">
            <a:extLst>
              <a:ext uri="{FF2B5EF4-FFF2-40B4-BE49-F238E27FC236}">
                <a16:creationId xmlns:a16="http://schemas.microsoft.com/office/drawing/2014/main" id="{569F3BC7-E418-4802-8797-281E4F872B72}"/>
              </a:ext>
            </a:extLst>
          </p:cNvPr>
          <p:cNvSpPr txBox="1">
            <a:spLocks/>
          </p:cNvSpPr>
          <p:nvPr/>
        </p:nvSpPr>
        <p:spPr>
          <a:xfrm>
            <a:off x="499633" y="297766"/>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9" name="TextBox 8">
            <a:extLst>
              <a:ext uri="{FF2B5EF4-FFF2-40B4-BE49-F238E27FC236}">
                <a16:creationId xmlns:a16="http://schemas.microsoft.com/office/drawing/2014/main" id="{0D560DA8-6C32-48C7-8B7A-0D794B299A12}"/>
              </a:ext>
            </a:extLst>
          </p:cNvPr>
          <p:cNvSpPr txBox="1"/>
          <p:nvPr/>
        </p:nvSpPr>
        <p:spPr>
          <a:xfrm>
            <a:off x="2761060" y="6013694"/>
            <a:ext cx="6094674" cy="281231"/>
          </a:xfrm>
          <a:prstGeom prst="rect">
            <a:avLst/>
          </a:prstGeom>
          <a:noFill/>
        </p:spPr>
        <p:txBody>
          <a:bodyPr wrap="square">
            <a:spAutoFit/>
          </a:bodyPr>
          <a:lstStyle/>
          <a:p>
            <a:pPr algn="ctr">
              <a:lnSpc>
                <a:spcPct val="107000"/>
              </a:lnSpc>
              <a:spcAft>
                <a:spcPts val="800"/>
              </a:spcAft>
            </a:pPr>
            <a:r>
              <a:rPr lang="it-CH" sz="1200" dirty="0">
                <a:solidFill>
                  <a:schemeClr val="accent5"/>
                </a:solidFill>
                <a:effectLst/>
                <a:ea typeface="Calibri" panose="020F0502020204030204" pitchFamily="34" charset="0"/>
                <a:cs typeface="Times New Roman" panose="02020603050405020304" pitchFamily="18" charset="0"/>
              </a:rPr>
              <a:t>Rogol AD, et al. Andrology 2016; 4: 46-54</a:t>
            </a:r>
            <a:endParaRPr lang="en-GB" sz="1100" dirty="0">
              <a:solidFill>
                <a:schemeClr val="accent5"/>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2171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20C705-6BB2-4B25-B5D8-37416C2CB2DC}"/>
              </a:ext>
            </a:extLst>
          </p:cNvPr>
          <p:cNvSpPr>
            <a:spLocks noGrp="1"/>
          </p:cNvSpPr>
          <p:nvPr>
            <p:ph idx="1"/>
          </p:nvPr>
        </p:nvSpPr>
        <p:spPr>
          <a:xfrm>
            <a:off x="404216" y="1165446"/>
            <a:ext cx="10910490" cy="4527107"/>
          </a:xfrm>
        </p:spPr>
        <p:txBody>
          <a:bodyPr>
            <a:normAutofit lnSpcReduction="10000"/>
          </a:bodyPr>
          <a:lstStyle/>
          <a:p>
            <a:pPr marL="0" indent="0">
              <a:buNone/>
            </a:pPr>
            <a:r>
              <a:rPr lang="en-GB" sz="2000" b="1" dirty="0">
                <a:solidFill>
                  <a:schemeClr val="accent5"/>
                </a:solidFill>
              </a:rPr>
              <a:t>Safety:</a:t>
            </a:r>
            <a:r>
              <a:rPr lang="en-GB" b="1" dirty="0">
                <a:solidFill>
                  <a:schemeClr val="accent5"/>
                </a:solidFill>
              </a:rPr>
              <a:t> </a:t>
            </a:r>
          </a:p>
          <a:p>
            <a:r>
              <a:rPr lang="en-GB" sz="1500" dirty="0">
                <a:solidFill>
                  <a:schemeClr val="accent5"/>
                </a:solidFill>
              </a:rPr>
              <a:t>Proportions of patients with ≥1 TEAE and ≥1 possibly drug-related TEAE were: </a:t>
            </a:r>
          </a:p>
          <a:p>
            <a:pPr lvl="1"/>
            <a:r>
              <a:rPr lang="en-GB" sz="1400" dirty="0">
                <a:solidFill>
                  <a:schemeClr val="accent5"/>
                </a:solidFill>
              </a:rPr>
              <a:t>63.4% and 30.3% for the two-times daily dose group</a:t>
            </a:r>
          </a:p>
          <a:p>
            <a:pPr lvl="1"/>
            <a:r>
              <a:rPr lang="en-GB" sz="1400" dirty="0">
                <a:solidFill>
                  <a:schemeClr val="accent5"/>
                </a:solidFill>
              </a:rPr>
              <a:t>64.6% and 40.9% for the three-times daily dose group.</a:t>
            </a:r>
          </a:p>
          <a:p>
            <a:r>
              <a:rPr lang="en-GB" sz="1600" dirty="0">
                <a:solidFill>
                  <a:schemeClr val="accent5"/>
                </a:solidFill>
              </a:rPr>
              <a:t>4.6% had ≥1 severe TEAE.</a:t>
            </a:r>
          </a:p>
          <a:p>
            <a:r>
              <a:rPr lang="en-GB" sz="1600" dirty="0">
                <a:solidFill>
                  <a:schemeClr val="accent5"/>
                </a:solidFill>
              </a:rPr>
              <a:t>Adverse event discontinuation rates were 2.1% (two-times daily) and 3.7% (three-times daily)</a:t>
            </a:r>
          </a:p>
          <a:p>
            <a:r>
              <a:rPr lang="en-GB" sz="1600" dirty="0">
                <a:solidFill>
                  <a:schemeClr val="accent5"/>
                </a:solidFill>
              </a:rPr>
              <a:t>The most common side effects of Natesto include:</a:t>
            </a:r>
          </a:p>
          <a:p>
            <a:pPr lvl="1"/>
            <a:r>
              <a:rPr lang="en-GB" sz="1400" dirty="0">
                <a:solidFill>
                  <a:schemeClr val="accent5"/>
                </a:solidFill>
              </a:rPr>
              <a:t>Headache</a:t>
            </a:r>
          </a:p>
          <a:p>
            <a:pPr lvl="1"/>
            <a:r>
              <a:rPr lang="en-GB" sz="1400" dirty="0">
                <a:solidFill>
                  <a:schemeClr val="accent5"/>
                </a:solidFill>
              </a:rPr>
              <a:t>Runny nose</a:t>
            </a:r>
          </a:p>
          <a:p>
            <a:pPr lvl="1"/>
            <a:r>
              <a:rPr lang="en-GB" sz="1400" dirty="0">
                <a:solidFill>
                  <a:schemeClr val="accent5"/>
                </a:solidFill>
              </a:rPr>
              <a:t>Nose bleeds</a:t>
            </a:r>
          </a:p>
          <a:p>
            <a:pPr lvl="1"/>
            <a:r>
              <a:rPr lang="en-GB" sz="1400" dirty="0">
                <a:solidFill>
                  <a:schemeClr val="accent5"/>
                </a:solidFill>
              </a:rPr>
              <a:t>Nose pain</a:t>
            </a:r>
          </a:p>
          <a:p>
            <a:pPr lvl="1"/>
            <a:r>
              <a:rPr lang="en-GB" sz="1400" dirty="0">
                <a:solidFill>
                  <a:schemeClr val="accent5"/>
                </a:solidFill>
              </a:rPr>
              <a:t>Sore throat</a:t>
            </a:r>
          </a:p>
          <a:p>
            <a:pPr lvl="1"/>
            <a:r>
              <a:rPr lang="en-GB" sz="1400" dirty="0">
                <a:solidFill>
                  <a:schemeClr val="accent5"/>
                </a:solidFill>
              </a:rPr>
              <a:t>Cough</a:t>
            </a:r>
          </a:p>
          <a:p>
            <a:pPr lvl="1"/>
            <a:r>
              <a:rPr lang="en-GB" sz="1400" dirty="0">
                <a:solidFill>
                  <a:schemeClr val="accent5"/>
                </a:solidFill>
              </a:rPr>
              <a:t>Upper respiratory infection</a:t>
            </a:r>
          </a:p>
          <a:p>
            <a:pPr lvl="1"/>
            <a:r>
              <a:rPr lang="en-GB" sz="1400" dirty="0">
                <a:solidFill>
                  <a:schemeClr val="accent5"/>
                </a:solidFill>
              </a:rPr>
              <a:t>Sinus infection</a:t>
            </a:r>
          </a:p>
          <a:p>
            <a:pPr lvl="1"/>
            <a:r>
              <a:rPr lang="en-GB" sz="1400" dirty="0">
                <a:solidFill>
                  <a:schemeClr val="accent5"/>
                </a:solidFill>
              </a:rPr>
              <a:t>Nose scabs</a:t>
            </a:r>
          </a:p>
          <a:p>
            <a:endParaRPr lang="en-GB" dirty="0">
              <a:solidFill>
                <a:schemeClr val="accent5"/>
              </a:solidFill>
            </a:endParaRPr>
          </a:p>
          <a:p>
            <a:endParaRPr lang="en-GB" dirty="0"/>
          </a:p>
        </p:txBody>
      </p:sp>
      <p:sp>
        <p:nvSpPr>
          <p:cNvPr id="4" name="Title 1">
            <a:extLst>
              <a:ext uri="{FF2B5EF4-FFF2-40B4-BE49-F238E27FC236}">
                <a16:creationId xmlns:a16="http://schemas.microsoft.com/office/drawing/2014/main" id="{79AD8121-4288-41E2-A329-986F217C5261}"/>
              </a:ext>
            </a:extLst>
          </p:cNvPr>
          <p:cNvSpPr txBox="1">
            <a:spLocks/>
          </p:cNvSpPr>
          <p:nvPr/>
        </p:nvSpPr>
        <p:spPr>
          <a:xfrm>
            <a:off x="499633" y="297766"/>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5" name="TextBox 4">
            <a:extLst>
              <a:ext uri="{FF2B5EF4-FFF2-40B4-BE49-F238E27FC236}">
                <a16:creationId xmlns:a16="http://schemas.microsoft.com/office/drawing/2014/main" id="{0E2C2ED9-C949-4CF2-A9BB-7D5DB9553F13}"/>
              </a:ext>
            </a:extLst>
          </p:cNvPr>
          <p:cNvSpPr txBox="1"/>
          <p:nvPr/>
        </p:nvSpPr>
        <p:spPr>
          <a:xfrm>
            <a:off x="2761060" y="6013694"/>
            <a:ext cx="6094674" cy="281231"/>
          </a:xfrm>
          <a:prstGeom prst="rect">
            <a:avLst/>
          </a:prstGeom>
          <a:noFill/>
        </p:spPr>
        <p:txBody>
          <a:bodyPr wrap="square">
            <a:spAutoFit/>
          </a:bodyPr>
          <a:lstStyle/>
          <a:p>
            <a:pPr algn="ctr">
              <a:lnSpc>
                <a:spcPct val="107000"/>
              </a:lnSpc>
              <a:spcAft>
                <a:spcPts val="800"/>
              </a:spcAft>
            </a:pPr>
            <a:r>
              <a:rPr lang="it-CH" sz="1200" dirty="0">
                <a:solidFill>
                  <a:schemeClr val="accent5"/>
                </a:solidFill>
                <a:effectLst/>
                <a:ea typeface="Calibri" panose="020F0502020204030204" pitchFamily="34" charset="0"/>
                <a:cs typeface="Times New Roman" panose="02020603050405020304" pitchFamily="18" charset="0"/>
              </a:rPr>
              <a:t>Rogol AD, et al. Andrology 2016; 4: 46-54</a:t>
            </a:r>
            <a:endParaRPr lang="en-GB" sz="1100" dirty="0">
              <a:solidFill>
                <a:schemeClr val="accent5"/>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5675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319326-E727-4CF8-AED0-A77CBF9C3E2C}"/>
              </a:ext>
            </a:extLst>
          </p:cNvPr>
          <p:cNvSpPr>
            <a:spLocks noGrp="1"/>
          </p:cNvSpPr>
          <p:nvPr>
            <p:ph idx="1"/>
          </p:nvPr>
        </p:nvSpPr>
        <p:spPr>
          <a:xfrm>
            <a:off x="573776" y="1319212"/>
            <a:ext cx="7093850" cy="4219575"/>
          </a:xfrm>
        </p:spPr>
        <p:txBody>
          <a:bodyPr>
            <a:normAutofit/>
          </a:bodyPr>
          <a:lstStyle/>
          <a:p>
            <a:pPr marL="0" indent="0">
              <a:buNone/>
            </a:pPr>
            <a:r>
              <a:rPr lang="en-GB" sz="2000" b="1" dirty="0">
                <a:solidFill>
                  <a:schemeClr val="accent5"/>
                </a:solidFill>
              </a:rPr>
              <a:t>Pricing:</a:t>
            </a:r>
          </a:p>
          <a:p>
            <a:pPr marL="0" indent="0">
              <a:buNone/>
            </a:pPr>
            <a:endParaRPr lang="en-GB" sz="400" b="1" u="sng" dirty="0">
              <a:solidFill>
                <a:schemeClr val="accent5"/>
              </a:solidFill>
            </a:endParaRPr>
          </a:p>
          <a:p>
            <a:r>
              <a:rPr lang="en-GB" sz="1800" dirty="0">
                <a:solidFill>
                  <a:schemeClr val="accent5"/>
                </a:solidFill>
              </a:rPr>
              <a:t>1 dispenser contains 60 actuations </a:t>
            </a:r>
          </a:p>
          <a:p>
            <a:r>
              <a:rPr lang="en-GB" sz="1800" dirty="0">
                <a:solidFill>
                  <a:schemeClr val="accent5"/>
                </a:solidFill>
              </a:rPr>
              <a:t>Twice-daily administration requires 4 actuations/day (1 actuation per nostril twice a day)</a:t>
            </a:r>
          </a:p>
          <a:p>
            <a:pPr lvl="1"/>
            <a:r>
              <a:rPr lang="en-GB" sz="1600" b="1" dirty="0">
                <a:solidFill>
                  <a:schemeClr val="accent5"/>
                </a:solidFill>
              </a:rPr>
              <a:t>Dispenser will last only 15 days </a:t>
            </a:r>
          </a:p>
          <a:p>
            <a:r>
              <a:rPr lang="en-GB" sz="1800" dirty="0">
                <a:solidFill>
                  <a:schemeClr val="accent5"/>
                </a:solidFill>
              </a:rPr>
              <a:t>Three times daily administration requires 6 actuations/day (1 actuation per nostril three times a day)</a:t>
            </a:r>
          </a:p>
          <a:p>
            <a:pPr lvl="1"/>
            <a:r>
              <a:rPr lang="en-GB" sz="1600" b="1" dirty="0">
                <a:solidFill>
                  <a:schemeClr val="accent5"/>
                </a:solidFill>
              </a:rPr>
              <a:t>Dispenser will last only 10 days </a:t>
            </a:r>
          </a:p>
          <a:p>
            <a:r>
              <a:rPr lang="en-GB" sz="1800" dirty="0">
                <a:solidFill>
                  <a:schemeClr val="accent5"/>
                </a:solidFill>
              </a:rPr>
              <a:t>Patients will require 3 dispensers/month if they start on, or are titrated up to, 33mg/day </a:t>
            </a:r>
          </a:p>
          <a:p>
            <a:r>
              <a:rPr lang="en-GB" sz="1800" dirty="0">
                <a:solidFill>
                  <a:schemeClr val="accent5"/>
                </a:solidFill>
              </a:rPr>
              <a:t>Cost could be restrictive vs other treatments depending on unit price.</a:t>
            </a:r>
          </a:p>
        </p:txBody>
      </p:sp>
      <p:sp>
        <p:nvSpPr>
          <p:cNvPr id="10" name="Title 1">
            <a:extLst>
              <a:ext uri="{FF2B5EF4-FFF2-40B4-BE49-F238E27FC236}">
                <a16:creationId xmlns:a16="http://schemas.microsoft.com/office/drawing/2014/main" id="{6692DDB4-DB01-4C0B-83B1-24988D566E8A}"/>
              </a:ext>
            </a:extLst>
          </p:cNvPr>
          <p:cNvSpPr txBox="1">
            <a:spLocks/>
          </p:cNvSpPr>
          <p:nvPr/>
        </p:nvSpPr>
        <p:spPr>
          <a:xfrm>
            <a:off x="499633" y="297766"/>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pic>
        <p:nvPicPr>
          <p:cNvPr id="12" name="Picture 11">
            <a:extLst>
              <a:ext uri="{FF2B5EF4-FFF2-40B4-BE49-F238E27FC236}">
                <a16:creationId xmlns:a16="http://schemas.microsoft.com/office/drawing/2014/main" id="{6A96D4A1-89A7-4113-B8AA-C19FDB6157F8}"/>
              </a:ext>
            </a:extLst>
          </p:cNvPr>
          <p:cNvPicPr>
            <a:picLocks noChangeAspect="1"/>
          </p:cNvPicPr>
          <p:nvPr/>
        </p:nvPicPr>
        <p:blipFill>
          <a:blip r:embed="rId2"/>
          <a:stretch>
            <a:fillRect/>
          </a:stretch>
        </p:blipFill>
        <p:spPr>
          <a:xfrm>
            <a:off x="8318140" y="1247775"/>
            <a:ext cx="2423656" cy="4391025"/>
          </a:xfrm>
          <a:prstGeom prst="rect">
            <a:avLst/>
          </a:prstGeom>
        </p:spPr>
      </p:pic>
    </p:spTree>
    <p:extLst>
      <p:ext uri="{BB962C8B-B14F-4D97-AF65-F5344CB8AC3E}">
        <p14:creationId xmlns:p14="http://schemas.microsoft.com/office/powerpoint/2010/main" val="2448180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874F8-C416-47D6-8E55-27567148DCD3}"/>
              </a:ext>
            </a:extLst>
          </p:cNvPr>
          <p:cNvSpPr>
            <a:spLocks noGrp="1"/>
          </p:cNvSpPr>
          <p:nvPr>
            <p:ph idx="1"/>
          </p:nvPr>
        </p:nvSpPr>
        <p:spPr>
          <a:xfrm>
            <a:off x="409575" y="1133475"/>
            <a:ext cx="7169431" cy="4752975"/>
          </a:xfrm>
        </p:spPr>
        <p:txBody>
          <a:bodyPr>
            <a:normAutofit/>
          </a:bodyPr>
          <a:lstStyle/>
          <a:p>
            <a:pPr marL="0" indent="0">
              <a:buNone/>
            </a:pPr>
            <a:r>
              <a:rPr lang="en-GB" sz="2000" b="1" dirty="0">
                <a:solidFill>
                  <a:schemeClr val="accent5"/>
                </a:solidFill>
              </a:rPr>
              <a:t>Impact on fertility:</a:t>
            </a:r>
          </a:p>
          <a:p>
            <a:pPr marL="0" indent="0">
              <a:buNone/>
            </a:pPr>
            <a:endParaRPr lang="en-GB" sz="900" b="1" dirty="0">
              <a:solidFill>
                <a:schemeClr val="accent5"/>
              </a:solidFill>
            </a:endParaRPr>
          </a:p>
          <a:p>
            <a:r>
              <a:rPr lang="en-GB" sz="1700" dirty="0">
                <a:solidFill>
                  <a:schemeClr val="accent5"/>
                </a:solidFill>
              </a:rPr>
              <a:t>Maintenance of fertility and endogenous testosterone production is something they are using to try to differentiate themselves from other testosterone therapies </a:t>
            </a:r>
          </a:p>
          <a:p>
            <a:r>
              <a:rPr lang="en-GB" sz="1700" dirty="0">
                <a:solidFill>
                  <a:schemeClr val="accent5"/>
                </a:solidFill>
              </a:rPr>
              <a:t>This is based upon the short duration of action and the short inhibitory impact on the GnRH pulse generator which leads to less suppression of the hypothalamic-pituitary-gonadal (HPG) axis as compared to testosterone therapies that maintain a consistent level for 24 hours or longer.</a:t>
            </a:r>
          </a:p>
          <a:p>
            <a:r>
              <a:rPr lang="en-GB" sz="1700" dirty="0">
                <a:solidFill>
                  <a:schemeClr val="accent5"/>
                </a:solidFill>
              </a:rPr>
              <a:t>Suppression of the HPG axis does not allow the testis to produce intratesticular testosterone and adequate sperm</a:t>
            </a:r>
          </a:p>
          <a:p>
            <a:r>
              <a:rPr lang="en-GB" sz="1700" dirty="0">
                <a:solidFill>
                  <a:schemeClr val="accent5"/>
                </a:solidFill>
              </a:rPr>
              <a:t>They claim that the frequent dosing/short acting property of Natesto mimics physiologic testosterone release as compared with other testosterone therapies</a:t>
            </a:r>
          </a:p>
          <a:p>
            <a:endParaRPr lang="en-GB" sz="1900" dirty="0">
              <a:solidFill>
                <a:schemeClr val="accent5"/>
              </a:solidFill>
            </a:endParaRPr>
          </a:p>
          <a:p>
            <a:endParaRPr lang="en-GB" sz="1900" dirty="0">
              <a:solidFill>
                <a:schemeClr val="accent5"/>
              </a:solidFill>
            </a:endParaRPr>
          </a:p>
        </p:txBody>
      </p:sp>
      <p:pic>
        <p:nvPicPr>
          <p:cNvPr id="5" name="Picture 4">
            <a:extLst>
              <a:ext uri="{FF2B5EF4-FFF2-40B4-BE49-F238E27FC236}">
                <a16:creationId xmlns:a16="http://schemas.microsoft.com/office/drawing/2014/main" id="{C96338E2-76F1-452B-9C2B-A1E0BB85B76F}"/>
              </a:ext>
            </a:extLst>
          </p:cNvPr>
          <p:cNvPicPr>
            <a:picLocks noChangeAspect="1"/>
          </p:cNvPicPr>
          <p:nvPr/>
        </p:nvPicPr>
        <p:blipFill>
          <a:blip r:embed="rId2"/>
          <a:stretch>
            <a:fillRect/>
          </a:stretch>
        </p:blipFill>
        <p:spPr>
          <a:xfrm>
            <a:off x="7757113" y="2040207"/>
            <a:ext cx="1047750" cy="3743325"/>
          </a:xfrm>
          <a:prstGeom prst="rect">
            <a:avLst/>
          </a:prstGeom>
        </p:spPr>
      </p:pic>
      <p:sp>
        <p:nvSpPr>
          <p:cNvPr id="6" name="Title 1">
            <a:extLst>
              <a:ext uri="{FF2B5EF4-FFF2-40B4-BE49-F238E27FC236}">
                <a16:creationId xmlns:a16="http://schemas.microsoft.com/office/drawing/2014/main" id="{E13B9415-58F6-4CE3-9837-7C63E579396E}"/>
              </a:ext>
            </a:extLst>
          </p:cNvPr>
          <p:cNvSpPr txBox="1">
            <a:spLocks/>
          </p:cNvSpPr>
          <p:nvPr/>
        </p:nvSpPr>
        <p:spPr>
          <a:xfrm>
            <a:off x="499633" y="244693"/>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pic>
        <p:nvPicPr>
          <p:cNvPr id="9" name="Picture 8">
            <a:extLst>
              <a:ext uri="{FF2B5EF4-FFF2-40B4-BE49-F238E27FC236}">
                <a16:creationId xmlns:a16="http://schemas.microsoft.com/office/drawing/2014/main" id="{A2CBEC3F-3A62-4F2A-A1AC-C7FCED050D04}"/>
              </a:ext>
            </a:extLst>
          </p:cNvPr>
          <p:cNvPicPr>
            <a:picLocks noChangeAspect="1"/>
          </p:cNvPicPr>
          <p:nvPr/>
        </p:nvPicPr>
        <p:blipFill>
          <a:blip r:embed="rId3"/>
          <a:stretch>
            <a:fillRect/>
          </a:stretch>
        </p:blipFill>
        <p:spPr>
          <a:xfrm>
            <a:off x="7757113" y="1253115"/>
            <a:ext cx="3602773" cy="786507"/>
          </a:xfrm>
          <a:prstGeom prst="rect">
            <a:avLst/>
          </a:prstGeom>
        </p:spPr>
      </p:pic>
      <p:pic>
        <p:nvPicPr>
          <p:cNvPr id="7" name="Picture 6">
            <a:extLst>
              <a:ext uri="{FF2B5EF4-FFF2-40B4-BE49-F238E27FC236}">
                <a16:creationId xmlns:a16="http://schemas.microsoft.com/office/drawing/2014/main" id="{1F0D4301-C949-42FB-AB16-6F02A8698A1F}"/>
              </a:ext>
            </a:extLst>
          </p:cNvPr>
          <p:cNvPicPr>
            <a:picLocks noChangeAspect="1"/>
          </p:cNvPicPr>
          <p:nvPr/>
        </p:nvPicPr>
        <p:blipFill>
          <a:blip r:embed="rId4"/>
          <a:stretch>
            <a:fillRect/>
          </a:stretch>
        </p:blipFill>
        <p:spPr>
          <a:xfrm>
            <a:off x="8804863" y="2041376"/>
            <a:ext cx="2555023" cy="3742156"/>
          </a:xfrm>
          <a:prstGeom prst="rect">
            <a:avLst/>
          </a:prstGeom>
        </p:spPr>
      </p:pic>
    </p:spTree>
    <p:extLst>
      <p:ext uri="{BB962C8B-B14F-4D97-AF65-F5344CB8AC3E}">
        <p14:creationId xmlns:p14="http://schemas.microsoft.com/office/powerpoint/2010/main" val="3955383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3DC71A-8DAE-4AA2-93E2-73800EC309B6}"/>
              </a:ext>
            </a:extLst>
          </p:cNvPr>
          <p:cNvSpPr>
            <a:spLocks noGrp="1"/>
          </p:cNvSpPr>
          <p:nvPr>
            <p:ph idx="1"/>
          </p:nvPr>
        </p:nvSpPr>
        <p:spPr>
          <a:xfrm>
            <a:off x="480298" y="1012370"/>
            <a:ext cx="10617529" cy="4683580"/>
          </a:xfrm>
        </p:spPr>
        <p:txBody>
          <a:bodyPr>
            <a:normAutofit/>
          </a:bodyPr>
          <a:lstStyle/>
          <a:p>
            <a:pPr marL="0" indent="0">
              <a:buNone/>
            </a:pPr>
            <a:r>
              <a:rPr lang="en-GB" sz="2000" b="1" dirty="0">
                <a:solidFill>
                  <a:schemeClr val="accent5"/>
                </a:solidFill>
              </a:rPr>
              <a:t>Impact on fertility:</a:t>
            </a:r>
          </a:p>
          <a:p>
            <a:pPr marL="0" indent="0">
              <a:buNone/>
            </a:pPr>
            <a:endParaRPr lang="en-GB" sz="400" b="1" dirty="0">
              <a:solidFill>
                <a:schemeClr val="accent5"/>
              </a:solidFill>
            </a:endParaRPr>
          </a:p>
          <a:p>
            <a:pPr marL="0" indent="0" algn="ctr">
              <a:buNone/>
            </a:pPr>
            <a:r>
              <a:rPr lang="en-GB" sz="1800" b="1" dirty="0">
                <a:solidFill>
                  <a:schemeClr val="accent5"/>
                </a:solidFill>
              </a:rPr>
              <a:t>Effect of Natesto on Reproductive Hormones, Semen Parameters and                                                                  Hypogonadal Symptoms: A Single Center, Open Label, Single Arm Trial</a:t>
            </a:r>
          </a:p>
          <a:p>
            <a:pPr marL="0" indent="0" algn="ctr">
              <a:buNone/>
            </a:pPr>
            <a:endParaRPr lang="en-GB" sz="600" b="1" dirty="0">
              <a:solidFill>
                <a:schemeClr val="accent5"/>
              </a:solidFill>
            </a:endParaRPr>
          </a:p>
          <a:p>
            <a:r>
              <a:rPr lang="en-GB" sz="2000" b="1" dirty="0">
                <a:solidFill>
                  <a:schemeClr val="accent5"/>
                </a:solidFill>
              </a:rPr>
              <a:t>Purpose: </a:t>
            </a:r>
          </a:p>
          <a:p>
            <a:pPr lvl="1"/>
            <a:r>
              <a:rPr lang="en-GB" sz="1600" dirty="0">
                <a:solidFill>
                  <a:schemeClr val="accent5"/>
                </a:solidFill>
              </a:rPr>
              <a:t>To evaluate the effect of short-acting 4.5% nasal testosterone gel on serum testosterone, gonadotropins, total motile sperm count, health related quality of life and sexual function.</a:t>
            </a:r>
          </a:p>
          <a:p>
            <a:r>
              <a:rPr lang="en-GB" sz="2000" b="1" dirty="0">
                <a:solidFill>
                  <a:schemeClr val="accent5"/>
                </a:solidFill>
              </a:rPr>
              <a:t>Materials and methods: </a:t>
            </a:r>
          </a:p>
          <a:p>
            <a:pPr lvl="1"/>
            <a:r>
              <a:rPr lang="en-GB" sz="1600" dirty="0">
                <a:solidFill>
                  <a:schemeClr val="accent5"/>
                </a:solidFill>
              </a:rPr>
              <a:t>This was a single institution, open label, single arm trial conducted between November 2017 and September 2019 at the University of Miami. </a:t>
            </a:r>
          </a:p>
          <a:p>
            <a:pPr lvl="1"/>
            <a:r>
              <a:rPr lang="en-GB" sz="1600" dirty="0">
                <a:solidFill>
                  <a:schemeClr val="accent5"/>
                </a:solidFill>
              </a:rPr>
              <a:t>Men 18 to 55 years old diagnosed with symptomatic hypogonadism (total testosterone less than 300 ng/dL on 2 occasions) were included. </a:t>
            </a:r>
          </a:p>
          <a:p>
            <a:pPr lvl="1"/>
            <a:r>
              <a:rPr lang="en-GB" sz="1600" dirty="0">
                <a:solidFill>
                  <a:schemeClr val="accent5"/>
                </a:solidFill>
              </a:rPr>
              <a:t>Men with azoospermia, vasectomy or a total motile sperm count less than 5 million were excluded. </a:t>
            </a:r>
          </a:p>
          <a:p>
            <a:pPr lvl="1"/>
            <a:r>
              <a:rPr lang="en-GB" sz="1600" dirty="0">
                <a:solidFill>
                  <a:schemeClr val="accent5"/>
                </a:solidFill>
              </a:rPr>
              <a:t>Enrolled patients were treated with Natesto, a short-acting nasal testosterone (11.0mg testosterone per dose, TID) for 6 months.</a:t>
            </a:r>
          </a:p>
        </p:txBody>
      </p:sp>
      <p:sp>
        <p:nvSpPr>
          <p:cNvPr id="12" name="Title 1">
            <a:extLst>
              <a:ext uri="{FF2B5EF4-FFF2-40B4-BE49-F238E27FC236}">
                <a16:creationId xmlns:a16="http://schemas.microsoft.com/office/drawing/2014/main" id="{B210E570-2F89-41EC-9485-A93A5748ED7B}"/>
              </a:ext>
            </a:extLst>
          </p:cNvPr>
          <p:cNvSpPr txBox="1">
            <a:spLocks/>
          </p:cNvSpPr>
          <p:nvPr/>
        </p:nvSpPr>
        <p:spPr>
          <a:xfrm>
            <a:off x="480298" y="221897"/>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13" name="TextBox 12">
            <a:extLst>
              <a:ext uri="{FF2B5EF4-FFF2-40B4-BE49-F238E27FC236}">
                <a16:creationId xmlns:a16="http://schemas.microsoft.com/office/drawing/2014/main" id="{94655EDF-5D6B-4536-B8A3-7B198115CEF9}"/>
              </a:ext>
            </a:extLst>
          </p:cNvPr>
          <p:cNvSpPr txBox="1"/>
          <p:nvPr/>
        </p:nvSpPr>
        <p:spPr>
          <a:xfrm>
            <a:off x="3668721" y="5845630"/>
            <a:ext cx="43053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Poppins Light"/>
                <a:ea typeface="+mn-ea"/>
                <a:cs typeface="+mn-cs"/>
              </a:rPr>
              <a:t>Ramasamy, R et al. J Urol. 2020 Sep;204(3):557-563</a:t>
            </a:r>
            <a:r>
              <a:rPr kumimoji="0" lang="en-GB" sz="1800" b="0" i="0" u="none" strike="noStrike" kern="1200" cap="none" spc="0" normalizeH="0" baseline="0" noProof="0" dirty="0">
                <a:ln>
                  <a:noFill/>
                </a:ln>
                <a:solidFill>
                  <a:srgbClr val="006EAB"/>
                </a:solidFill>
                <a:effectLst/>
                <a:uLnTx/>
                <a:uFillTx/>
                <a:latin typeface="Poppins Light"/>
                <a:ea typeface="+mn-ea"/>
                <a:cs typeface="+mn-cs"/>
              </a:rPr>
              <a:t>.</a:t>
            </a:r>
          </a:p>
        </p:txBody>
      </p:sp>
      <p:sp>
        <p:nvSpPr>
          <p:cNvPr id="2" name="Rectangle 1">
            <a:extLst>
              <a:ext uri="{FF2B5EF4-FFF2-40B4-BE49-F238E27FC236}">
                <a16:creationId xmlns:a16="http://schemas.microsoft.com/office/drawing/2014/main" id="{83F1FE1D-00ED-4F4D-9CAB-6126F77A5697}"/>
              </a:ext>
            </a:extLst>
          </p:cNvPr>
          <p:cNvSpPr/>
          <p:nvPr/>
        </p:nvSpPr>
        <p:spPr>
          <a:xfrm>
            <a:off x="2282833" y="1502231"/>
            <a:ext cx="7077075" cy="76433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19597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3DC71A-8DAE-4AA2-93E2-73800EC309B6}"/>
              </a:ext>
            </a:extLst>
          </p:cNvPr>
          <p:cNvSpPr>
            <a:spLocks noGrp="1"/>
          </p:cNvSpPr>
          <p:nvPr>
            <p:ph idx="1"/>
          </p:nvPr>
        </p:nvSpPr>
        <p:spPr>
          <a:xfrm>
            <a:off x="480298" y="1012370"/>
            <a:ext cx="10617529" cy="4683580"/>
          </a:xfrm>
        </p:spPr>
        <p:txBody>
          <a:bodyPr>
            <a:normAutofit/>
          </a:bodyPr>
          <a:lstStyle/>
          <a:p>
            <a:pPr marL="0" indent="0">
              <a:buNone/>
            </a:pPr>
            <a:r>
              <a:rPr lang="en-GB" sz="2000" b="1" dirty="0">
                <a:solidFill>
                  <a:schemeClr val="accent5"/>
                </a:solidFill>
              </a:rPr>
              <a:t>Impact on fertility:</a:t>
            </a:r>
          </a:p>
          <a:p>
            <a:pPr marL="0" indent="0">
              <a:buNone/>
            </a:pPr>
            <a:endParaRPr lang="en-GB" sz="300" b="1" dirty="0">
              <a:solidFill>
                <a:schemeClr val="accent5"/>
              </a:solidFill>
            </a:endParaRPr>
          </a:p>
          <a:p>
            <a:pPr marL="0" indent="0" algn="ctr">
              <a:buNone/>
            </a:pPr>
            <a:r>
              <a:rPr lang="en-GB" sz="1800" b="1" dirty="0">
                <a:solidFill>
                  <a:schemeClr val="accent5"/>
                </a:solidFill>
              </a:rPr>
              <a:t>Effect of Natesto on Reproductive Hormones, Semen Parameters and                                                                  Hypogonadal Symptoms: A Single Center, Open Label, Single Arm Trial</a:t>
            </a:r>
          </a:p>
          <a:p>
            <a:r>
              <a:rPr lang="en-GB" sz="2000" b="1" dirty="0">
                <a:solidFill>
                  <a:schemeClr val="accent5"/>
                </a:solidFill>
              </a:rPr>
              <a:t>Results: </a:t>
            </a:r>
          </a:p>
          <a:p>
            <a:endParaRPr lang="en-GB" sz="300" b="1" dirty="0">
              <a:solidFill>
                <a:schemeClr val="accent5"/>
              </a:solidFill>
            </a:endParaRPr>
          </a:p>
          <a:p>
            <a:pPr lvl="1"/>
            <a:r>
              <a:rPr lang="en-GB" sz="1600" dirty="0">
                <a:solidFill>
                  <a:schemeClr val="accent5"/>
                </a:solidFill>
              </a:rPr>
              <a:t>In total, 60 men were enrolled in the study. </a:t>
            </a:r>
          </a:p>
          <a:p>
            <a:pPr lvl="1"/>
            <a:r>
              <a:rPr lang="en-GB" sz="1600" dirty="0">
                <a:solidFill>
                  <a:schemeClr val="accent5"/>
                </a:solidFill>
              </a:rPr>
              <a:t>Of these, 44 and 33 patients were evaluated for testosterone at 3 and 6 months, respectively. </a:t>
            </a:r>
          </a:p>
          <a:p>
            <a:pPr lvl="1"/>
            <a:r>
              <a:rPr lang="en-GB" sz="1600" dirty="0">
                <a:solidFill>
                  <a:schemeClr val="accent5"/>
                </a:solidFill>
              </a:rPr>
              <a:t>A total of 31 patients (90.9%) reached a normal testosterone level (greater than 300 ng/dl) at 6 months. </a:t>
            </a:r>
          </a:p>
          <a:p>
            <a:pPr lvl="1"/>
            <a:r>
              <a:rPr lang="en-GB" sz="1600" dirty="0">
                <a:solidFill>
                  <a:schemeClr val="accent5"/>
                </a:solidFill>
              </a:rPr>
              <a:t>Follicle stimulating hormone and luteinizing hormone levels were maintained within the normal range in 81.8% and 72.7% of patients at 6 months, respectively. </a:t>
            </a:r>
          </a:p>
          <a:p>
            <a:pPr lvl="1"/>
            <a:r>
              <a:rPr lang="en-GB" sz="1600" dirty="0">
                <a:solidFill>
                  <a:schemeClr val="accent5"/>
                </a:solidFill>
              </a:rPr>
              <a:t>Total motile sperm count was maintained with total motile sperm count greater than 5 million over the treatment period in 88.4% of men at 3 months and 93.9% at 6 months. </a:t>
            </a:r>
          </a:p>
          <a:p>
            <a:pPr lvl="1"/>
            <a:r>
              <a:rPr lang="en-GB" sz="1600" dirty="0">
                <a:solidFill>
                  <a:schemeClr val="accent5"/>
                </a:solidFill>
              </a:rPr>
              <a:t>There were statistically significant improvements on International Index of Erectile Function sexual desire and overall satisfaction domains at 6 months.</a:t>
            </a:r>
          </a:p>
        </p:txBody>
      </p:sp>
      <p:sp>
        <p:nvSpPr>
          <p:cNvPr id="12" name="Title 1">
            <a:extLst>
              <a:ext uri="{FF2B5EF4-FFF2-40B4-BE49-F238E27FC236}">
                <a16:creationId xmlns:a16="http://schemas.microsoft.com/office/drawing/2014/main" id="{B210E570-2F89-41EC-9485-A93A5748ED7B}"/>
              </a:ext>
            </a:extLst>
          </p:cNvPr>
          <p:cNvSpPr txBox="1">
            <a:spLocks/>
          </p:cNvSpPr>
          <p:nvPr/>
        </p:nvSpPr>
        <p:spPr>
          <a:xfrm>
            <a:off x="480298" y="221897"/>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13" name="TextBox 12">
            <a:extLst>
              <a:ext uri="{FF2B5EF4-FFF2-40B4-BE49-F238E27FC236}">
                <a16:creationId xmlns:a16="http://schemas.microsoft.com/office/drawing/2014/main" id="{94655EDF-5D6B-4536-B8A3-7B198115CEF9}"/>
              </a:ext>
            </a:extLst>
          </p:cNvPr>
          <p:cNvSpPr txBox="1"/>
          <p:nvPr/>
        </p:nvSpPr>
        <p:spPr>
          <a:xfrm>
            <a:off x="3668721" y="5845630"/>
            <a:ext cx="43053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Poppins Light"/>
                <a:ea typeface="+mn-ea"/>
                <a:cs typeface="+mn-cs"/>
              </a:rPr>
              <a:t>Ramasamy, R et al. J Urol. 2020 Sep;204(3):557-563</a:t>
            </a:r>
            <a:r>
              <a:rPr kumimoji="0" lang="en-GB" sz="1800" b="0" i="0" u="none" strike="noStrike" kern="1200" cap="none" spc="0" normalizeH="0" baseline="0" noProof="0" dirty="0">
                <a:ln>
                  <a:noFill/>
                </a:ln>
                <a:solidFill>
                  <a:srgbClr val="006EAB"/>
                </a:solidFill>
                <a:effectLst/>
                <a:uLnTx/>
                <a:uFillTx/>
                <a:latin typeface="Poppins Light"/>
                <a:ea typeface="+mn-ea"/>
                <a:cs typeface="+mn-cs"/>
              </a:rPr>
              <a:t>.</a:t>
            </a:r>
          </a:p>
        </p:txBody>
      </p:sp>
      <p:sp>
        <p:nvSpPr>
          <p:cNvPr id="5" name="Rectangle 4">
            <a:extLst>
              <a:ext uri="{FF2B5EF4-FFF2-40B4-BE49-F238E27FC236}">
                <a16:creationId xmlns:a16="http://schemas.microsoft.com/office/drawing/2014/main" id="{0E8104C1-0E6B-4475-A264-30E1C3B43570}"/>
              </a:ext>
            </a:extLst>
          </p:cNvPr>
          <p:cNvSpPr/>
          <p:nvPr/>
        </p:nvSpPr>
        <p:spPr>
          <a:xfrm>
            <a:off x="2247900" y="1504950"/>
            <a:ext cx="7077075" cy="7048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28495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7F4EC4-B2C4-4FD1-91C4-97726659B317}"/>
              </a:ext>
            </a:extLst>
          </p:cNvPr>
          <p:cNvPicPr>
            <a:picLocks noChangeAspect="1"/>
          </p:cNvPicPr>
          <p:nvPr/>
        </p:nvPicPr>
        <p:blipFill>
          <a:blip r:embed="rId2"/>
          <a:stretch>
            <a:fillRect/>
          </a:stretch>
        </p:blipFill>
        <p:spPr>
          <a:xfrm>
            <a:off x="2247899" y="2709980"/>
            <a:ext cx="7077074" cy="3029393"/>
          </a:xfrm>
          <a:prstGeom prst="rect">
            <a:avLst/>
          </a:prstGeom>
        </p:spPr>
      </p:pic>
      <p:sp>
        <p:nvSpPr>
          <p:cNvPr id="5" name="TextBox 4">
            <a:extLst>
              <a:ext uri="{FF2B5EF4-FFF2-40B4-BE49-F238E27FC236}">
                <a16:creationId xmlns:a16="http://schemas.microsoft.com/office/drawing/2014/main" id="{2C8944D8-64F3-40C0-B95A-FEE2489D1FCB}"/>
              </a:ext>
            </a:extLst>
          </p:cNvPr>
          <p:cNvSpPr txBox="1"/>
          <p:nvPr/>
        </p:nvSpPr>
        <p:spPr>
          <a:xfrm>
            <a:off x="2616592" y="2401984"/>
            <a:ext cx="641992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mn-cs"/>
              </a:rPr>
              <a:t>Effect of Natesto® on semen parameters</a:t>
            </a: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6" name="Title 1">
            <a:extLst>
              <a:ext uri="{FF2B5EF4-FFF2-40B4-BE49-F238E27FC236}">
                <a16:creationId xmlns:a16="http://schemas.microsoft.com/office/drawing/2014/main" id="{E9480F65-090D-48BA-965D-BEEE028C00FE}"/>
              </a:ext>
            </a:extLst>
          </p:cNvPr>
          <p:cNvSpPr txBox="1">
            <a:spLocks/>
          </p:cNvSpPr>
          <p:nvPr/>
        </p:nvSpPr>
        <p:spPr>
          <a:xfrm>
            <a:off x="499633" y="244693"/>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7" name="Content Placeholder 2">
            <a:extLst>
              <a:ext uri="{FF2B5EF4-FFF2-40B4-BE49-F238E27FC236}">
                <a16:creationId xmlns:a16="http://schemas.microsoft.com/office/drawing/2014/main" id="{B34A6453-65D0-462A-AD72-D486E52809C8}"/>
              </a:ext>
            </a:extLst>
          </p:cNvPr>
          <p:cNvSpPr>
            <a:spLocks noGrp="1"/>
          </p:cNvSpPr>
          <p:nvPr>
            <p:ph idx="1"/>
          </p:nvPr>
        </p:nvSpPr>
        <p:spPr>
          <a:xfrm>
            <a:off x="480298" y="1012370"/>
            <a:ext cx="10617529" cy="542015"/>
          </a:xfrm>
        </p:spPr>
        <p:txBody>
          <a:bodyPr>
            <a:normAutofit/>
          </a:bodyPr>
          <a:lstStyle/>
          <a:p>
            <a:pPr marL="0" indent="0">
              <a:buNone/>
            </a:pPr>
            <a:r>
              <a:rPr lang="en-GB" sz="2000" b="1" dirty="0">
                <a:solidFill>
                  <a:schemeClr val="accent5"/>
                </a:solidFill>
              </a:rPr>
              <a:t>Impact on fertility:</a:t>
            </a:r>
          </a:p>
        </p:txBody>
      </p:sp>
      <p:sp>
        <p:nvSpPr>
          <p:cNvPr id="8" name="TextBox 7">
            <a:extLst>
              <a:ext uri="{FF2B5EF4-FFF2-40B4-BE49-F238E27FC236}">
                <a16:creationId xmlns:a16="http://schemas.microsoft.com/office/drawing/2014/main" id="{8B07B2D1-9498-4CA9-AEDE-E238EB954598}"/>
              </a:ext>
            </a:extLst>
          </p:cNvPr>
          <p:cNvSpPr txBox="1"/>
          <p:nvPr/>
        </p:nvSpPr>
        <p:spPr>
          <a:xfrm>
            <a:off x="3688055" y="5931557"/>
            <a:ext cx="4305300" cy="369332"/>
          </a:xfrm>
          <a:prstGeom prst="rect">
            <a:avLst/>
          </a:prstGeom>
          <a:noFill/>
        </p:spPr>
        <p:txBody>
          <a:bodyPr wrap="square">
            <a:spAutoFit/>
          </a:bodyPr>
          <a:lstStyle/>
          <a:p>
            <a:pPr algn="ctr"/>
            <a:r>
              <a:rPr lang="en-GB" sz="1200" dirty="0">
                <a:solidFill>
                  <a:schemeClr val="accent5"/>
                </a:solidFill>
              </a:rPr>
              <a:t>Ramasamy, R et al. J Urol. 2020 Sep;204(3):557-563</a:t>
            </a:r>
            <a:r>
              <a:rPr lang="en-GB" dirty="0"/>
              <a:t>.</a:t>
            </a:r>
          </a:p>
        </p:txBody>
      </p:sp>
      <p:sp>
        <p:nvSpPr>
          <p:cNvPr id="9" name="Rectangle 8">
            <a:extLst>
              <a:ext uri="{FF2B5EF4-FFF2-40B4-BE49-F238E27FC236}">
                <a16:creationId xmlns:a16="http://schemas.microsoft.com/office/drawing/2014/main" id="{BAD4A888-B96C-471C-A2A7-7E66DC2CD758}"/>
              </a:ext>
            </a:extLst>
          </p:cNvPr>
          <p:cNvSpPr/>
          <p:nvPr/>
        </p:nvSpPr>
        <p:spPr>
          <a:xfrm>
            <a:off x="2247900" y="1504950"/>
            <a:ext cx="7077075" cy="7048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4AF6917F-3A6A-4A8C-8CFE-D84FB3161D66}"/>
              </a:ext>
            </a:extLst>
          </p:cNvPr>
          <p:cNvSpPr txBox="1"/>
          <p:nvPr/>
        </p:nvSpPr>
        <p:spPr>
          <a:xfrm>
            <a:off x="2247899" y="1502109"/>
            <a:ext cx="7077075" cy="646331"/>
          </a:xfrm>
          <a:prstGeom prst="rect">
            <a:avLst/>
          </a:prstGeom>
          <a:noFill/>
        </p:spPr>
        <p:txBody>
          <a:bodyPr wrap="square">
            <a:spAutoFit/>
          </a:bodyPr>
          <a:lstStyle/>
          <a:p>
            <a:pPr marL="0" indent="0" algn="ctr">
              <a:buNone/>
            </a:pPr>
            <a:r>
              <a:rPr lang="en-GB" sz="1800" b="1" dirty="0">
                <a:solidFill>
                  <a:schemeClr val="accent5"/>
                </a:solidFill>
              </a:rPr>
              <a:t>Effect of Natesto on Reproductive Hormones, Semen Parameters and                                                                  Hypogonadal Symptoms: A Single Center, Open Label, Single Arm Trial</a:t>
            </a:r>
          </a:p>
        </p:txBody>
      </p:sp>
    </p:spTree>
    <p:extLst>
      <p:ext uri="{BB962C8B-B14F-4D97-AF65-F5344CB8AC3E}">
        <p14:creationId xmlns:p14="http://schemas.microsoft.com/office/powerpoint/2010/main" val="388838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82B2-3372-4BD8-910D-A72460FC2C6A}"/>
              </a:ext>
            </a:extLst>
          </p:cNvPr>
          <p:cNvSpPr>
            <a:spLocks noGrp="1"/>
          </p:cNvSpPr>
          <p:nvPr>
            <p:ph type="title"/>
          </p:nvPr>
        </p:nvSpPr>
        <p:spPr>
          <a:xfrm>
            <a:off x="289895" y="72282"/>
            <a:ext cx="11078192" cy="944697"/>
          </a:xfrm>
        </p:spPr>
        <p:txBody>
          <a:bodyPr>
            <a:normAutofit/>
          </a:bodyPr>
          <a:lstStyle/>
          <a:p>
            <a:pPr algn="ctr"/>
            <a:r>
              <a:rPr lang="en-GB" b="1" dirty="0"/>
              <a:t>Testosterone Preparations – More Recent FDA Approvals</a:t>
            </a:r>
          </a:p>
        </p:txBody>
      </p:sp>
      <p:pic>
        <p:nvPicPr>
          <p:cNvPr id="5" name="Picture 4">
            <a:extLst>
              <a:ext uri="{FF2B5EF4-FFF2-40B4-BE49-F238E27FC236}">
                <a16:creationId xmlns:a16="http://schemas.microsoft.com/office/drawing/2014/main" id="{B65D94C8-B132-4481-9274-9379E89A2BE7}"/>
              </a:ext>
            </a:extLst>
          </p:cNvPr>
          <p:cNvPicPr>
            <a:picLocks noChangeAspect="1"/>
          </p:cNvPicPr>
          <p:nvPr/>
        </p:nvPicPr>
        <p:blipFill>
          <a:blip r:embed="rId2"/>
          <a:stretch>
            <a:fillRect/>
          </a:stretch>
        </p:blipFill>
        <p:spPr>
          <a:xfrm>
            <a:off x="380383" y="914400"/>
            <a:ext cx="10897217" cy="5398969"/>
          </a:xfrm>
          <a:prstGeom prst="rect">
            <a:avLst/>
          </a:prstGeom>
        </p:spPr>
      </p:pic>
      <p:pic>
        <p:nvPicPr>
          <p:cNvPr id="7" name="Picture 6">
            <a:extLst>
              <a:ext uri="{FF2B5EF4-FFF2-40B4-BE49-F238E27FC236}">
                <a16:creationId xmlns:a16="http://schemas.microsoft.com/office/drawing/2014/main" id="{D14BBE16-18DE-48DA-BAAA-0C4367832942}"/>
              </a:ext>
            </a:extLst>
          </p:cNvPr>
          <p:cNvPicPr>
            <a:picLocks noChangeAspect="1"/>
          </p:cNvPicPr>
          <p:nvPr/>
        </p:nvPicPr>
        <p:blipFill>
          <a:blip r:embed="rId3"/>
          <a:stretch>
            <a:fillRect/>
          </a:stretch>
        </p:blipFill>
        <p:spPr>
          <a:xfrm>
            <a:off x="1102013" y="1449027"/>
            <a:ext cx="3114675" cy="410070"/>
          </a:xfrm>
          <a:prstGeom prst="rect">
            <a:avLst/>
          </a:prstGeom>
        </p:spPr>
      </p:pic>
      <p:sp>
        <p:nvSpPr>
          <p:cNvPr id="8" name="TextBox 7">
            <a:extLst>
              <a:ext uri="{FF2B5EF4-FFF2-40B4-BE49-F238E27FC236}">
                <a16:creationId xmlns:a16="http://schemas.microsoft.com/office/drawing/2014/main" id="{C3A05821-B05B-4625-88EB-E001047FD292}"/>
              </a:ext>
            </a:extLst>
          </p:cNvPr>
          <p:cNvSpPr txBox="1"/>
          <p:nvPr/>
        </p:nvSpPr>
        <p:spPr>
          <a:xfrm>
            <a:off x="7115176" y="5851704"/>
            <a:ext cx="4438650" cy="461665"/>
          </a:xfrm>
          <a:prstGeom prst="rect">
            <a:avLst/>
          </a:prstGeom>
          <a:noFill/>
        </p:spPr>
        <p:txBody>
          <a:bodyPr wrap="square" rtlCol="0">
            <a:spAutoFit/>
          </a:bodyPr>
          <a:lstStyle/>
          <a:p>
            <a:r>
              <a:rPr lang="en-GB" sz="1200" dirty="0">
                <a:solidFill>
                  <a:schemeClr val="accent5"/>
                </a:solidFill>
              </a:rPr>
              <a:t>* Short-acting testosterone i.m. injections and older oral preparations were approved earlier then what this timeline depicts</a:t>
            </a:r>
          </a:p>
        </p:txBody>
      </p:sp>
    </p:spTree>
    <p:extLst>
      <p:ext uri="{BB962C8B-B14F-4D97-AF65-F5344CB8AC3E}">
        <p14:creationId xmlns:p14="http://schemas.microsoft.com/office/powerpoint/2010/main" val="3161839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3DC71A-8DAE-4AA2-93E2-73800EC309B6}"/>
              </a:ext>
            </a:extLst>
          </p:cNvPr>
          <p:cNvSpPr>
            <a:spLocks noGrp="1"/>
          </p:cNvSpPr>
          <p:nvPr>
            <p:ph idx="1"/>
          </p:nvPr>
        </p:nvSpPr>
        <p:spPr>
          <a:xfrm>
            <a:off x="480298" y="1221920"/>
            <a:ext cx="10617529" cy="3922574"/>
          </a:xfrm>
        </p:spPr>
        <p:txBody>
          <a:bodyPr>
            <a:normAutofit/>
          </a:bodyPr>
          <a:lstStyle/>
          <a:p>
            <a:pPr marL="0" indent="0">
              <a:buNone/>
            </a:pPr>
            <a:r>
              <a:rPr lang="en-GB" sz="2000" b="1" dirty="0">
                <a:solidFill>
                  <a:schemeClr val="accent5"/>
                </a:solidFill>
              </a:rPr>
              <a:t>Impact on fertility:</a:t>
            </a:r>
          </a:p>
          <a:p>
            <a:r>
              <a:rPr lang="en-GB" sz="1800" dirty="0">
                <a:solidFill>
                  <a:schemeClr val="accent5"/>
                </a:solidFill>
              </a:rPr>
              <a:t>Natesto appears to increase testosterone while maintaining semen parameters in a majority of men. </a:t>
            </a:r>
          </a:p>
          <a:p>
            <a:pPr algn="l"/>
            <a:r>
              <a:rPr lang="en-GB" sz="1800" b="0" i="0" u="none" strike="noStrike" baseline="0" dirty="0">
                <a:solidFill>
                  <a:schemeClr val="accent5"/>
                </a:solidFill>
              </a:rPr>
              <a:t>There are no significant differences among means of sperm concentration and total motile sperm count at 3 and 6 months</a:t>
            </a:r>
          </a:p>
          <a:p>
            <a:pPr algn="l"/>
            <a:r>
              <a:rPr lang="en-GB" sz="1800" b="0" i="0" u="none" strike="noStrike" baseline="0" dirty="0">
                <a:solidFill>
                  <a:schemeClr val="accent5"/>
                </a:solidFill>
              </a:rPr>
              <a:t>Only Natesto® has demonstrated this preservation of sperm production in a clinical study</a:t>
            </a:r>
          </a:p>
          <a:p>
            <a:pPr algn="l"/>
            <a:r>
              <a:rPr lang="en-GB" sz="1800" dirty="0">
                <a:solidFill>
                  <a:schemeClr val="accent5"/>
                </a:solidFill>
              </a:rPr>
              <a:t>Natesto has the potential to be a safe and effective treatment for men with functional hypogonadism who wish to preserve semen parameters. </a:t>
            </a:r>
          </a:p>
          <a:p>
            <a:r>
              <a:rPr lang="en-GB" sz="1800" b="1" dirty="0">
                <a:solidFill>
                  <a:schemeClr val="accent5"/>
                </a:solidFill>
              </a:rPr>
              <a:t>Long-term studies beyond 6 months are needed before HCPs can safely prescribe nasal testosterone gel for men interested in maintaining fertility</a:t>
            </a:r>
          </a:p>
          <a:p>
            <a:r>
              <a:rPr lang="en-GB" sz="1800" b="1" dirty="0">
                <a:solidFill>
                  <a:schemeClr val="accent5"/>
                </a:solidFill>
              </a:rPr>
              <a:t>They don’t have a license for preservation of fertility </a:t>
            </a:r>
          </a:p>
          <a:p>
            <a:pPr marL="0" indent="0">
              <a:buNone/>
            </a:pPr>
            <a:endParaRPr lang="en-GB" dirty="0">
              <a:solidFill>
                <a:schemeClr val="accent5"/>
              </a:solidFill>
            </a:endParaRPr>
          </a:p>
        </p:txBody>
      </p:sp>
      <p:sp>
        <p:nvSpPr>
          <p:cNvPr id="12" name="Title 1">
            <a:extLst>
              <a:ext uri="{FF2B5EF4-FFF2-40B4-BE49-F238E27FC236}">
                <a16:creationId xmlns:a16="http://schemas.microsoft.com/office/drawing/2014/main" id="{B210E570-2F89-41EC-9485-A93A5748ED7B}"/>
              </a:ext>
            </a:extLst>
          </p:cNvPr>
          <p:cNvSpPr txBox="1">
            <a:spLocks/>
          </p:cNvSpPr>
          <p:nvPr/>
        </p:nvSpPr>
        <p:spPr>
          <a:xfrm>
            <a:off x="480298" y="221897"/>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Nasal Gel (Natesto®)</a:t>
            </a:r>
            <a:br>
              <a:rPr lang="en-GB" dirty="0"/>
            </a:br>
            <a:endParaRPr lang="en-GB" dirty="0"/>
          </a:p>
        </p:txBody>
      </p:sp>
      <p:sp>
        <p:nvSpPr>
          <p:cNvPr id="13" name="TextBox 12">
            <a:extLst>
              <a:ext uri="{FF2B5EF4-FFF2-40B4-BE49-F238E27FC236}">
                <a16:creationId xmlns:a16="http://schemas.microsoft.com/office/drawing/2014/main" id="{94655EDF-5D6B-4536-B8A3-7B198115CEF9}"/>
              </a:ext>
            </a:extLst>
          </p:cNvPr>
          <p:cNvSpPr txBox="1"/>
          <p:nvPr/>
        </p:nvSpPr>
        <p:spPr>
          <a:xfrm>
            <a:off x="3743326" y="5845630"/>
            <a:ext cx="4305300" cy="369332"/>
          </a:xfrm>
          <a:prstGeom prst="rect">
            <a:avLst/>
          </a:prstGeom>
          <a:noFill/>
        </p:spPr>
        <p:txBody>
          <a:bodyPr wrap="square">
            <a:spAutoFit/>
          </a:bodyPr>
          <a:lstStyle/>
          <a:p>
            <a:pPr algn="ctr"/>
            <a:r>
              <a:rPr lang="en-GB" sz="1200" dirty="0">
                <a:solidFill>
                  <a:schemeClr val="accent5"/>
                </a:solidFill>
              </a:rPr>
              <a:t>Ramasamy, R et al. J Urol. 2020 Sep;204(3):557-563</a:t>
            </a:r>
            <a:r>
              <a:rPr lang="en-GB" dirty="0"/>
              <a:t>.</a:t>
            </a:r>
          </a:p>
        </p:txBody>
      </p:sp>
    </p:spTree>
    <p:extLst>
      <p:ext uri="{BB962C8B-B14F-4D97-AF65-F5344CB8AC3E}">
        <p14:creationId xmlns:p14="http://schemas.microsoft.com/office/powerpoint/2010/main" val="552480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2A95B1-96A2-4688-B971-8C39D3E88C12}"/>
              </a:ext>
            </a:extLst>
          </p:cNvPr>
          <p:cNvPicPr>
            <a:picLocks noChangeAspect="1"/>
          </p:cNvPicPr>
          <p:nvPr/>
        </p:nvPicPr>
        <p:blipFill>
          <a:blip r:embed="rId2"/>
          <a:stretch>
            <a:fillRect/>
          </a:stretch>
        </p:blipFill>
        <p:spPr>
          <a:xfrm>
            <a:off x="4478630" y="1545013"/>
            <a:ext cx="6446544" cy="3215524"/>
          </a:xfrm>
          <a:prstGeom prst="rect">
            <a:avLst/>
          </a:prstGeom>
        </p:spPr>
      </p:pic>
      <p:sp>
        <p:nvSpPr>
          <p:cNvPr id="6" name="Title 1">
            <a:extLst>
              <a:ext uri="{FF2B5EF4-FFF2-40B4-BE49-F238E27FC236}">
                <a16:creationId xmlns:a16="http://schemas.microsoft.com/office/drawing/2014/main" id="{875282B7-5E9F-4CE7-BCC7-60C164C63C90}"/>
              </a:ext>
            </a:extLst>
          </p:cNvPr>
          <p:cNvSpPr txBox="1">
            <a:spLocks/>
          </p:cNvSpPr>
          <p:nvPr/>
        </p:nvSpPr>
        <p:spPr>
          <a:xfrm>
            <a:off x="499633" y="244693"/>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7" name="Content Placeholder 2">
            <a:extLst>
              <a:ext uri="{FF2B5EF4-FFF2-40B4-BE49-F238E27FC236}">
                <a16:creationId xmlns:a16="http://schemas.microsoft.com/office/drawing/2014/main" id="{2B007C40-4209-41C8-88D4-2F64273BD9CC}"/>
              </a:ext>
            </a:extLst>
          </p:cNvPr>
          <p:cNvSpPr>
            <a:spLocks noGrp="1"/>
          </p:cNvSpPr>
          <p:nvPr>
            <p:ph idx="1"/>
          </p:nvPr>
        </p:nvSpPr>
        <p:spPr>
          <a:xfrm>
            <a:off x="405324" y="1560013"/>
            <a:ext cx="3978996" cy="3335837"/>
          </a:xfrm>
        </p:spPr>
        <p:txBody>
          <a:bodyPr>
            <a:normAutofit/>
          </a:bodyPr>
          <a:lstStyle/>
          <a:p>
            <a:pPr marL="0" indent="0">
              <a:buNone/>
            </a:pPr>
            <a:r>
              <a:rPr lang="en-GB" sz="2000" b="1" dirty="0">
                <a:solidFill>
                  <a:schemeClr val="accent5"/>
                </a:solidFill>
              </a:rPr>
              <a:t>Impact on haematocrit:</a:t>
            </a:r>
          </a:p>
          <a:p>
            <a:pPr marL="0" indent="0">
              <a:buNone/>
            </a:pPr>
            <a:endParaRPr lang="en-GB" sz="1050" b="1" dirty="0">
              <a:solidFill>
                <a:schemeClr val="accent5"/>
              </a:solidFill>
            </a:endParaRPr>
          </a:p>
          <a:p>
            <a:r>
              <a:rPr lang="en-GB" sz="1800" dirty="0">
                <a:solidFill>
                  <a:schemeClr val="accent5"/>
                </a:solidFill>
              </a:rPr>
              <a:t>No haematocrit value above the normal range was clinically significant </a:t>
            </a:r>
          </a:p>
          <a:p>
            <a:r>
              <a:rPr lang="en-GB" sz="1800" dirty="0">
                <a:solidFill>
                  <a:schemeClr val="accent5"/>
                </a:solidFill>
              </a:rPr>
              <a:t>No subject was discontinued due to changes in haematocrit </a:t>
            </a:r>
            <a:r>
              <a:rPr lang="en-GB" dirty="0">
                <a:solidFill>
                  <a:schemeClr val="accent5"/>
                </a:solidFill>
              </a:rPr>
              <a:t> </a:t>
            </a:r>
          </a:p>
          <a:p>
            <a:r>
              <a:rPr lang="en-GB" sz="1800" dirty="0">
                <a:solidFill>
                  <a:schemeClr val="accent5"/>
                </a:solidFill>
              </a:rPr>
              <a:t>Natesto appears to maintain haematocrit levels throughout treatment</a:t>
            </a:r>
          </a:p>
          <a:p>
            <a:endParaRPr lang="en-GB" dirty="0">
              <a:solidFill>
                <a:schemeClr val="accent5"/>
              </a:solidFill>
            </a:endParaRPr>
          </a:p>
          <a:p>
            <a:pPr marL="0" indent="0">
              <a:buNone/>
            </a:pPr>
            <a:endParaRPr lang="en-GB" dirty="0">
              <a:solidFill>
                <a:schemeClr val="accent5"/>
              </a:solidFill>
            </a:endParaRPr>
          </a:p>
        </p:txBody>
      </p:sp>
      <p:sp>
        <p:nvSpPr>
          <p:cNvPr id="9" name="TextBox 8">
            <a:extLst>
              <a:ext uri="{FF2B5EF4-FFF2-40B4-BE49-F238E27FC236}">
                <a16:creationId xmlns:a16="http://schemas.microsoft.com/office/drawing/2014/main" id="{7E8AFA52-997B-4F77-B261-2EA2FF555274}"/>
              </a:ext>
            </a:extLst>
          </p:cNvPr>
          <p:cNvSpPr txBox="1"/>
          <p:nvPr/>
        </p:nvSpPr>
        <p:spPr>
          <a:xfrm>
            <a:off x="1619249" y="5873863"/>
            <a:ext cx="9305925" cy="430887"/>
          </a:xfrm>
          <a:prstGeom prst="rect">
            <a:avLst/>
          </a:prstGeom>
          <a:noFill/>
        </p:spPr>
        <p:txBody>
          <a:bodyPr wrap="square">
            <a:spAutoFit/>
          </a:bodyPr>
          <a:lstStyle/>
          <a:p>
            <a:pPr algn="ctr"/>
            <a:r>
              <a:rPr lang="en-GB" sz="1100" dirty="0">
                <a:solidFill>
                  <a:schemeClr val="accent5"/>
                </a:solidFill>
              </a:rPr>
              <a:t>Guidry, et al., 2017. One-Year Hematologic Safety of Natesto® (testosterone) Nasal Gel in Men with Hypogonadism. Poster session presented at the Annual Endocrine Society meeting, Orlando, FL</a:t>
            </a:r>
          </a:p>
        </p:txBody>
      </p:sp>
      <p:sp>
        <p:nvSpPr>
          <p:cNvPr id="11" name="TextBox 10">
            <a:extLst>
              <a:ext uri="{FF2B5EF4-FFF2-40B4-BE49-F238E27FC236}">
                <a16:creationId xmlns:a16="http://schemas.microsoft.com/office/drawing/2014/main" id="{49F7477A-96EE-4C2B-8261-26C0092B6E69}"/>
              </a:ext>
            </a:extLst>
          </p:cNvPr>
          <p:cNvSpPr txBox="1"/>
          <p:nvPr/>
        </p:nvSpPr>
        <p:spPr>
          <a:xfrm>
            <a:off x="4667250" y="1190681"/>
            <a:ext cx="6257924" cy="369332"/>
          </a:xfrm>
          <a:prstGeom prst="rect">
            <a:avLst/>
          </a:prstGeom>
          <a:noFill/>
        </p:spPr>
        <p:txBody>
          <a:bodyPr wrap="square">
            <a:spAutoFit/>
          </a:bodyPr>
          <a:lstStyle/>
          <a:p>
            <a:pPr algn="ctr"/>
            <a:r>
              <a:rPr lang="en-GB" b="1" dirty="0">
                <a:solidFill>
                  <a:schemeClr val="accent5"/>
                </a:solidFill>
              </a:rPr>
              <a:t>Baseline, BID &amp; TID Dosing through Day 360</a:t>
            </a:r>
          </a:p>
        </p:txBody>
      </p:sp>
      <p:sp>
        <p:nvSpPr>
          <p:cNvPr id="12" name="Rectangle 11">
            <a:extLst>
              <a:ext uri="{FF2B5EF4-FFF2-40B4-BE49-F238E27FC236}">
                <a16:creationId xmlns:a16="http://schemas.microsoft.com/office/drawing/2014/main" id="{E2810946-0F8A-4C46-932E-604B5C04D9B5}"/>
              </a:ext>
            </a:extLst>
          </p:cNvPr>
          <p:cNvSpPr/>
          <p:nvPr/>
        </p:nvSpPr>
        <p:spPr>
          <a:xfrm>
            <a:off x="4478630" y="1114426"/>
            <a:ext cx="6798970" cy="419856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2221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210E570-2F89-41EC-9485-A93A5748ED7B}"/>
              </a:ext>
            </a:extLst>
          </p:cNvPr>
          <p:cNvSpPr txBox="1">
            <a:spLocks/>
          </p:cNvSpPr>
          <p:nvPr/>
        </p:nvSpPr>
        <p:spPr>
          <a:xfrm>
            <a:off x="480298" y="221897"/>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Nasal Gel (Natesto®)</a:t>
            </a:r>
            <a:br>
              <a:rPr lang="en-GB" dirty="0"/>
            </a:br>
            <a:endParaRPr lang="en-GB" dirty="0"/>
          </a:p>
        </p:txBody>
      </p:sp>
      <p:sp>
        <p:nvSpPr>
          <p:cNvPr id="7" name="Content Placeholder 2">
            <a:extLst>
              <a:ext uri="{FF2B5EF4-FFF2-40B4-BE49-F238E27FC236}">
                <a16:creationId xmlns:a16="http://schemas.microsoft.com/office/drawing/2014/main" id="{E743DEDE-9CA7-4BC7-BE41-C492F88A6EB9}"/>
              </a:ext>
            </a:extLst>
          </p:cNvPr>
          <p:cNvSpPr txBox="1">
            <a:spLocks/>
          </p:cNvSpPr>
          <p:nvPr/>
        </p:nvSpPr>
        <p:spPr>
          <a:xfrm>
            <a:off x="480298" y="949275"/>
            <a:ext cx="7960701" cy="4797523"/>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b="1" dirty="0">
                <a:solidFill>
                  <a:srgbClr val="000000"/>
                </a:solidFill>
                <a:latin typeface="Poppins Light"/>
              </a:rPr>
              <a:t>A</a:t>
            </a:r>
            <a:r>
              <a:rPr kumimoji="0" lang="en-GB" b="1" i="0" u="none" strike="noStrike" kern="1200" cap="none" spc="0" normalizeH="0" baseline="0" noProof="0" dirty="0">
                <a:ln>
                  <a:noFill/>
                </a:ln>
                <a:solidFill>
                  <a:srgbClr val="000000"/>
                </a:solidFill>
                <a:effectLst/>
                <a:uLnTx/>
                <a:uFillTx/>
                <a:latin typeface="Poppins Light"/>
                <a:ea typeface="+mn-ea"/>
                <a:cs typeface="+mn-cs"/>
              </a:rPr>
              <a:t>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The 1st and only FDA-approved intranasal testosterone therapy</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Unique nasal delivery system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Small amount of </a:t>
            </a: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gel to apply</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Small dispenser which is easy to carry around</a:t>
            </a:r>
          </a:p>
          <a:p>
            <a:pPr lvl="1"/>
            <a:r>
              <a:rPr lang="en-GB" sz="1800" dirty="0">
                <a:solidFill>
                  <a:schemeClr val="accent5"/>
                </a:solidFill>
              </a:rPr>
              <a:t>Convenient no-touch administration that is applied in 10 seconds</a:t>
            </a:r>
          </a:p>
          <a:p>
            <a:pPr lvl="1"/>
            <a:r>
              <a:rPr lang="en-GB" sz="1800" dirty="0">
                <a:solidFill>
                  <a:schemeClr val="accent5"/>
                </a:solidFill>
              </a:rPr>
              <a:t>Effective symptom relief</a:t>
            </a:r>
          </a:p>
          <a:p>
            <a:pPr lvl="1"/>
            <a:r>
              <a:rPr lang="en-GB" sz="1800" dirty="0">
                <a:solidFill>
                  <a:schemeClr val="accent5"/>
                </a:solidFill>
              </a:rPr>
              <a:t>90% of men reach normal testosterone levels (t.i.d. regimen)</a:t>
            </a:r>
          </a:p>
          <a:p>
            <a:pPr lvl="1"/>
            <a:r>
              <a:rPr lang="en-GB" sz="1800" dirty="0">
                <a:solidFill>
                  <a:schemeClr val="accent5"/>
                </a:solidFill>
              </a:rPr>
              <a:t>Good safety profile</a:t>
            </a:r>
          </a:p>
          <a:p>
            <a:pPr lvl="1"/>
            <a:r>
              <a:rPr lang="en-GB" sz="1800" dirty="0">
                <a:solidFill>
                  <a:schemeClr val="accent5"/>
                </a:solidFill>
              </a:rPr>
              <a:t>Rapid decrease in T levels if treatment stopped due to adverse events </a:t>
            </a:r>
          </a:p>
          <a:p>
            <a:pPr lvl="1"/>
            <a:r>
              <a:rPr lang="en-GB" sz="1800" dirty="0">
                <a:solidFill>
                  <a:schemeClr val="accent5"/>
                </a:solidFill>
              </a:rPr>
              <a:t>Low dose of testosterone and reduced risk of secondary transfer</a:t>
            </a:r>
          </a:p>
          <a:p>
            <a:pPr lvl="1"/>
            <a:r>
              <a:rPr lang="en-GB" sz="1800" dirty="0">
                <a:solidFill>
                  <a:schemeClr val="accent5"/>
                </a:solidFill>
              </a:rPr>
              <a:t>Short duration of action means less impact on endogenous T production due to less inhibition of the HPG axis</a:t>
            </a:r>
          </a:p>
          <a:p>
            <a:pPr lvl="1"/>
            <a:r>
              <a:rPr lang="en-GB" sz="1800" dirty="0">
                <a:solidFill>
                  <a:schemeClr val="accent5"/>
                </a:solidFill>
              </a:rPr>
              <a:t>Potential benefits on fertility which need to be confirmed by longer studies</a:t>
            </a:r>
          </a:p>
          <a:p>
            <a:pPr marL="457200" marR="0" lvl="1" indent="0" algn="l" defTabSz="914400" rtl="0" eaLnBrk="1" fontAlgn="auto" latinLnBrk="0" hangingPunct="1">
              <a:lnSpc>
                <a:spcPct val="90000"/>
              </a:lnSpc>
              <a:spcBef>
                <a:spcPts val="500"/>
              </a:spcBef>
              <a:spcAft>
                <a:spcPts val="0"/>
              </a:spcAft>
              <a:buClr>
                <a:srgbClr val="006EAB"/>
              </a:buClr>
              <a:buSzTx/>
              <a:buNone/>
              <a:tabLst/>
              <a:defRPr/>
            </a:pPr>
            <a:endParaRPr kumimoji="0" lang="en-GB" sz="1800" b="0" i="0" u="none" strike="noStrike" kern="1200" cap="none" spc="0" normalizeH="0" baseline="0" noProof="0" dirty="0">
              <a:ln>
                <a:noFill/>
              </a:ln>
              <a:solidFill>
                <a:schemeClr val="accent5"/>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lang="en-GB" sz="1600" dirty="0">
              <a:solidFill>
                <a:srgbClr val="000000"/>
              </a:solidFill>
              <a:latin typeface="Poppins Light"/>
            </a:endParaRPr>
          </a:p>
          <a:p>
            <a:pPr marL="0" marR="0" lvl="0" indent="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pic>
        <p:nvPicPr>
          <p:cNvPr id="8" name="Picture 7">
            <a:extLst>
              <a:ext uri="{FF2B5EF4-FFF2-40B4-BE49-F238E27FC236}">
                <a16:creationId xmlns:a16="http://schemas.microsoft.com/office/drawing/2014/main" id="{37B1C384-B2C4-4195-92CE-0DC2F2B000F3}"/>
              </a:ext>
            </a:extLst>
          </p:cNvPr>
          <p:cNvPicPr>
            <a:picLocks noChangeAspect="1"/>
          </p:cNvPicPr>
          <p:nvPr/>
        </p:nvPicPr>
        <p:blipFill>
          <a:blip r:embed="rId2"/>
          <a:stretch>
            <a:fillRect/>
          </a:stretch>
        </p:blipFill>
        <p:spPr>
          <a:xfrm>
            <a:off x="8906536" y="1152525"/>
            <a:ext cx="2423656" cy="4391025"/>
          </a:xfrm>
          <a:prstGeom prst="rect">
            <a:avLst/>
          </a:prstGeom>
        </p:spPr>
      </p:pic>
    </p:spTree>
    <p:extLst>
      <p:ext uri="{BB962C8B-B14F-4D97-AF65-F5344CB8AC3E}">
        <p14:creationId xmlns:p14="http://schemas.microsoft.com/office/powerpoint/2010/main" val="208220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210E570-2F89-41EC-9485-A93A5748ED7B}"/>
              </a:ext>
            </a:extLst>
          </p:cNvPr>
          <p:cNvSpPr txBox="1">
            <a:spLocks/>
          </p:cNvSpPr>
          <p:nvPr/>
        </p:nvSpPr>
        <p:spPr>
          <a:xfrm>
            <a:off x="480298" y="221897"/>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Nasal Gel (Natesto®)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7" name="Content Placeholder 2">
            <a:extLst>
              <a:ext uri="{FF2B5EF4-FFF2-40B4-BE49-F238E27FC236}">
                <a16:creationId xmlns:a16="http://schemas.microsoft.com/office/drawing/2014/main" id="{E743DEDE-9CA7-4BC7-BE41-C492F88A6EB9}"/>
              </a:ext>
            </a:extLst>
          </p:cNvPr>
          <p:cNvSpPr txBox="1">
            <a:spLocks/>
          </p:cNvSpPr>
          <p:nvPr/>
        </p:nvSpPr>
        <p:spPr>
          <a:xfrm>
            <a:off x="475633" y="1197760"/>
            <a:ext cx="8151532" cy="4345790"/>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2400" b="1" i="0" u="none" strike="noStrike" kern="1200" cap="none" spc="0" normalizeH="0" baseline="0" noProof="0" dirty="0">
                <a:ln>
                  <a:noFill/>
                </a:ln>
                <a:solidFill>
                  <a:srgbClr val="000000"/>
                </a:solidFill>
                <a:effectLst/>
                <a:uLnTx/>
                <a:uFillTx/>
                <a:latin typeface="Poppins Light"/>
                <a:ea typeface="+mn-ea"/>
                <a:cs typeface="+mn-cs"/>
              </a:rPr>
              <a:t>Disadvantages: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European launch plans delayed until 2024</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Efficacy is better with t.i.d. regimen which means patients will need 3 dispensers per month which could have cost implications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In the study by Rogol et al, the C</a:t>
            </a:r>
            <a:r>
              <a:rPr lang="en-GB" sz="1800" baseline="-25000" dirty="0">
                <a:solidFill>
                  <a:schemeClr val="accent5"/>
                </a:solidFill>
                <a:latin typeface="Poppins Light"/>
              </a:rPr>
              <a:t>avg</a:t>
            </a:r>
            <a:r>
              <a:rPr lang="en-GB" sz="1800" dirty="0">
                <a:solidFill>
                  <a:schemeClr val="accent5"/>
                </a:solidFill>
                <a:latin typeface="Poppins Light"/>
              </a:rPr>
              <a:t> in both dosing regimens at day 90 was &lt;15nmol/L which is the lower limit of the treatment target range as recommended by the British Society for Sexual Medicine (15-30nmol/L)</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Nasal related side effects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Natesto can be used with a type of nasal decongestant such as oxymetazoline however Natesto should not be used with other nasal sprays as it is not known if Natesto is safe and effective when used with other nasal sprays.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Long-term studies beyond 6 months are needed before HCPs can safely prescribe nasal testosterone gel for men interested in maintaining fertility</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800" b="0" i="0" u="none" strike="noStrike" kern="1200" cap="none" spc="0" normalizeH="0" baseline="0" noProof="0" dirty="0">
              <a:ln>
                <a:noFill/>
              </a:ln>
              <a:solidFill>
                <a:schemeClr val="accent5"/>
              </a:solidFill>
              <a:effectLst/>
              <a:uLnTx/>
              <a:uFillTx/>
              <a:latin typeface="Poppins Light"/>
              <a:ea typeface="+mn-ea"/>
              <a:cs typeface="+mn-cs"/>
            </a:endParaRPr>
          </a:p>
          <a:p>
            <a:pPr marL="0" marR="0" lvl="0" indent="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pic>
        <p:nvPicPr>
          <p:cNvPr id="8" name="Picture 7">
            <a:extLst>
              <a:ext uri="{FF2B5EF4-FFF2-40B4-BE49-F238E27FC236}">
                <a16:creationId xmlns:a16="http://schemas.microsoft.com/office/drawing/2014/main" id="{37B1C384-B2C4-4195-92CE-0DC2F2B000F3}"/>
              </a:ext>
            </a:extLst>
          </p:cNvPr>
          <p:cNvPicPr>
            <a:picLocks noChangeAspect="1"/>
          </p:cNvPicPr>
          <p:nvPr/>
        </p:nvPicPr>
        <p:blipFill>
          <a:blip r:embed="rId2"/>
          <a:stretch>
            <a:fillRect/>
          </a:stretch>
        </p:blipFill>
        <p:spPr>
          <a:xfrm>
            <a:off x="8738788" y="1197760"/>
            <a:ext cx="2423656" cy="4391025"/>
          </a:xfrm>
          <a:prstGeom prst="rect">
            <a:avLst/>
          </a:prstGeom>
        </p:spPr>
      </p:pic>
    </p:spTree>
    <p:extLst>
      <p:ext uri="{BB962C8B-B14F-4D97-AF65-F5344CB8AC3E}">
        <p14:creationId xmlns:p14="http://schemas.microsoft.com/office/powerpoint/2010/main" val="14394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3FD0-7D96-4B09-A2DB-61605AF6B2E5}"/>
              </a:ext>
            </a:extLst>
          </p:cNvPr>
          <p:cNvSpPr>
            <a:spLocks noGrp="1"/>
          </p:cNvSpPr>
          <p:nvPr>
            <p:ph type="title"/>
          </p:nvPr>
        </p:nvSpPr>
        <p:spPr/>
        <p:txBody>
          <a:bodyPr>
            <a:normAutofit/>
          </a:bodyPr>
          <a:lstStyle/>
          <a:p>
            <a:r>
              <a:rPr lang="en-GB" sz="4800" b="1" dirty="0"/>
              <a:t>Intramuscular Injections</a:t>
            </a:r>
          </a:p>
        </p:txBody>
      </p:sp>
    </p:spTree>
    <p:extLst>
      <p:ext uri="{BB962C8B-B14F-4D97-AF65-F5344CB8AC3E}">
        <p14:creationId xmlns:p14="http://schemas.microsoft.com/office/powerpoint/2010/main" val="3217931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3FD0-7D96-4B09-A2DB-61605AF6B2E5}"/>
              </a:ext>
            </a:extLst>
          </p:cNvPr>
          <p:cNvSpPr>
            <a:spLocks noGrp="1"/>
          </p:cNvSpPr>
          <p:nvPr>
            <p:ph type="title"/>
          </p:nvPr>
        </p:nvSpPr>
        <p:spPr/>
        <p:txBody>
          <a:bodyPr>
            <a:normAutofit/>
          </a:bodyPr>
          <a:lstStyle/>
          <a:p>
            <a:r>
              <a:rPr lang="en-GB" sz="4800" dirty="0"/>
              <a:t>Intramuscular Injections</a:t>
            </a:r>
            <a:br>
              <a:rPr lang="en-GB" sz="4800" dirty="0"/>
            </a:br>
            <a:r>
              <a:rPr lang="en-GB" sz="4800" dirty="0"/>
              <a:t>(Long-acting)</a:t>
            </a:r>
          </a:p>
        </p:txBody>
      </p:sp>
      <p:sp>
        <p:nvSpPr>
          <p:cNvPr id="3" name="Content Placeholder 2">
            <a:extLst>
              <a:ext uri="{FF2B5EF4-FFF2-40B4-BE49-F238E27FC236}">
                <a16:creationId xmlns:a16="http://schemas.microsoft.com/office/drawing/2014/main" id="{532ADAEF-DD68-49D8-8270-38F0E331DA8C}"/>
              </a:ext>
            </a:extLst>
          </p:cNvPr>
          <p:cNvSpPr>
            <a:spLocks noGrp="1"/>
          </p:cNvSpPr>
          <p:nvPr>
            <p:ph idx="1"/>
          </p:nvPr>
        </p:nvSpPr>
        <p:spPr>
          <a:xfrm>
            <a:off x="787235" y="2458562"/>
            <a:ext cx="10617529" cy="3141025"/>
          </a:xfrm>
        </p:spPr>
        <p:txBody>
          <a:bodyPr/>
          <a:lstStyle/>
          <a:p>
            <a:r>
              <a:rPr lang="en-GB" dirty="0">
                <a:solidFill>
                  <a:schemeClr val="accent5"/>
                </a:solidFill>
              </a:rPr>
              <a:t>Nebido® / Reandron®</a:t>
            </a:r>
          </a:p>
        </p:txBody>
      </p:sp>
    </p:spTree>
    <p:extLst>
      <p:ext uri="{BB962C8B-B14F-4D97-AF65-F5344CB8AC3E}">
        <p14:creationId xmlns:p14="http://schemas.microsoft.com/office/powerpoint/2010/main" val="1846239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1" name="AutoShape 4">
            <a:extLst>
              <a:ext uri="{FF2B5EF4-FFF2-40B4-BE49-F238E27FC236}">
                <a16:creationId xmlns:a16="http://schemas.microsoft.com/office/drawing/2014/main" id="{57AAD2C9-5844-4087-9900-941943090533}"/>
              </a:ext>
            </a:extLst>
          </p:cNvPr>
          <p:cNvSpPr>
            <a:spLocks noChangeArrowheads="1"/>
          </p:cNvSpPr>
          <p:nvPr/>
        </p:nvSpPr>
        <p:spPr bwMode="auto">
          <a:xfrm>
            <a:off x="1847198" y="1344384"/>
            <a:ext cx="8306244" cy="4031596"/>
          </a:xfrm>
          <a:prstGeom prst="roundRect">
            <a:avLst>
              <a:gd name="adj" fmla="val 5037"/>
            </a:avLst>
          </a:prstGeom>
          <a:no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a:endParaRPr lang="fr-BE" altLang="en-US" dirty="0"/>
          </a:p>
        </p:txBody>
      </p:sp>
      <p:sp>
        <p:nvSpPr>
          <p:cNvPr id="23558" name="AutoShape 2" descr="Image result for nebido">
            <a:extLst>
              <a:ext uri="{FF2B5EF4-FFF2-40B4-BE49-F238E27FC236}">
                <a16:creationId xmlns:a16="http://schemas.microsoft.com/office/drawing/2014/main" id="{2C0C164B-D8A0-444B-B613-9CECD6824615}"/>
              </a:ext>
            </a:extLst>
          </p:cNvPr>
          <p:cNvSpPr>
            <a:spLocks noChangeAspect="1" noChangeArrowheads="1"/>
          </p:cNvSpPr>
          <p:nvPr/>
        </p:nvSpPr>
        <p:spPr bwMode="auto">
          <a:xfrm>
            <a:off x="606266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GB" altLang="en-US" dirty="0"/>
          </a:p>
        </p:txBody>
      </p:sp>
      <p:sp>
        <p:nvSpPr>
          <p:cNvPr id="10" name="Content Placeholder 3">
            <a:extLst>
              <a:ext uri="{FF2B5EF4-FFF2-40B4-BE49-F238E27FC236}">
                <a16:creationId xmlns:a16="http://schemas.microsoft.com/office/drawing/2014/main" id="{662398D0-1F3D-4607-90F8-83E6DE70CCC3}"/>
              </a:ext>
            </a:extLst>
          </p:cNvPr>
          <p:cNvSpPr txBox="1">
            <a:spLocks noChangeArrowheads="1"/>
          </p:cNvSpPr>
          <p:nvPr/>
        </p:nvSpPr>
        <p:spPr>
          <a:xfrm>
            <a:off x="385333" y="1267306"/>
            <a:ext cx="6930370" cy="42463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454444"/>
              </a:buClr>
              <a:buFont typeface="Arial"/>
              <a:buChar char="•"/>
              <a:tabLst>
                <a:tab pos="3141663" algn="l"/>
              </a:tabLst>
              <a:defRPr sz="2800" kern="1200">
                <a:solidFill>
                  <a:srgbClr val="454444"/>
                </a:solidFill>
                <a:latin typeface="Arial"/>
                <a:ea typeface="+mn-ea"/>
                <a:cs typeface="+mn-cs"/>
              </a:defRPr>
            </a:lvl1pPr>
            <a:lvl2pPr marL="742950" indent="-285750" algn="l" defTabSz="457200" rtl="0" eaLnBrk="1" latinLnBrk="0" hangingPunct="1">
              <a:spcBef>
                <a:spcPct val="20000"/>
              </a:spcBef>
              <a:buClr>
                <a:srgbClr val="454444"/>
              </a:buClr>
              <a:buFont typeface="Arial"/>
              <a:buChar char="–"/>
              <a:tabLst>
                <a:tab pos="3141663" algn="l"/>
              </a:tabLst>
              <a:defRPr sz="2400" kern="1200">
                <a:solidFill>
                  <a:srgbClr val="454444"/>
                </a:solidFill>
                <a:latin typeface="Arial"/>
                <a:ea typeface="+mn-ea"/>
                <a:cs typeface="+mn-cs"/>
              </a:defRPr>
            </a:lvl2pPr>
            <a:lvl3pPr marL="1143000" indent="-228600" algn="l" defTabSz="457200" rtl="0" eaLnBrk="1" latinLnBrk="0" hangingPunct="1">
              <a:spcBef>
                <a:spcPct val="20000"/>
              </a:spcBef>
              <a:buClr>
                <a:srgbClr val="454444"/>
              </a:buClr>
              <a:buFont typeface="Arial"/>
              <a:buChar char="•"/>
              <a:tabLst>
                <a:tab pos="3141663" algn="l"/>
              </a:tabLst>
              <a:defRPr sz="2000" kern="1200">
                <a:solidFill>
                  <a:srgbClr val="454444"/>
                </a:solidFill>
                <a:latin typeface="Arial"/>
                <a:ea typeface="+mn-ea"/>
                <a:cs typeface="+mn-cs"/>
              </a:defRPr>
            </a:lvl3pPr>
            <a:lvl4pPr marL="16002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4pPr>
            <a:lvl5pPr marL="20574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Testosterone undecanoate</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Clear, yellowish, oily solution</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Comes as either vial or ampoule</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1000 mg/4 mL, 631.5 mg testosterone, corresponding to 157.9 mg of testosterone per mL</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Testosterone contained in castor oil</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Administered by a healthcare professional</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Administered by very slow (2 mins) deep intramuscular injection into gluteal muscle (22G needle is recommended) </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Loading dose required 6 weeks after initial injection (one time only)</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Adjust subsequent injection intervals according to serum testosterone</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Every 10-14 weeks once stabilised</a:t>
            </a:r>
          </a:p>
        </p:txBody>
      </p:sp>
      <p:pic>
        <p:nvPicPr>
          <p:cNvPr id="11" name="Picture 10">
            <a:extLst>
              <a:ext uri="{FF2B5EF4-FFF2-40B4-BE49-F238E27FC236}">
                <a16:creationId xmlns:a16="http://schemas.microsoft.com/office/drawing/2014/main" id="{79C25BFC-359F-4CD7-9205-DE74044DB5A9}"/>
              </a:ext>
            </a:extLst>
          </p:cNvPr>
          <p:cNvPicPr>
            <a:picLocks noChangeAspect="1"/>
          </p:cNvPicPr>
          <p:nvPr/>
        </p:nvPicPr>
        <p:blipFill rotWithShape="1">
          <a:blip r:embed="rId3"/>
          <a:srcRect l="2784" t="20836" r="6798" b="20478"/>
          <a:stretch/>
        </p:blipFill>
        <p:spPr>
          <a:xfrm>
            <a:off x="7374599" y="1351932"/>
            <a:ext cx="3443785" cy="2008250"/>
          </a:xfrm>
          <a:prstGeom prst="rect">
            <a:avLst/>
          </a:prstGeom>
        </p:spPr>
      </p:pic>
      <p:sp>
        <p:nvSpPr>
          <p:cNvPr id="12" name="Title 1">
            <a:extLst>
              <a:ext uri="{FF2B5EF4-FFF2-40B4-BE49-F238E27FC236}">
                <a16:creationId xmlns:a16="http://schemas.microsoft.com/office/drawing/2014/main" id="{241DA5F7-4C49-4574-A954-A0826D9E08B0}"/>
              </a:ext>
            </a:extLst>
          </p:cNvPr>
          <p:cNvSpPr txBox="1">
            <a:spLocks/>
          </p:cNvSpPr>
          <p:nvPr/>
        </p:nvSpPr>
        <p:spPr>
          <a:xfrm>
            <a:off x="385333" y="213730"/>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Intramuscular Injections (Nebido®)</a:t>
            </a:r>
            <a:br>
              <a:rPr lang="en-GB" dirty="0"/>
            </a:br>
            <a:endParaRPr lang="en-GB" dirty="0"/>
          </a:p>
        </p:txBody>
      </p:sp>
      <p:pic>
        <p:nvPicPr>
          <p:cNvPr id="4" name="Picture 3">
            <a:extLst>
              <a:ext uri="{FF2B5EF4-FFF2-40B4-BE49-F238E27FC236}">
                <a16:creationId xmlns:a16="http://schemas.microsoft.com/office/drawing/2014/main" id="{379B6B58-11C9-497A-9014-F1AE74A5AE81}"/>
              </a:ext>
            </a:extLst>
          </p:cNvPr>
          <p:cNvPicPr>
            <a:picLocks noChangeAspect="1"/>
          </p:cNvPicPr>
          <p:nvPr/>
        </p:nvPicPr>
        <p:blipFill>
          <a:blip r:embed="rId4"/>
          <a:stretch>
            <a:fillRect/>
          </a:stretch>
        </p:blipFill>
        <p:spPr>
          <a:xfrm>
            <a:off x="7374599" y="3555315"/>
            <a:ext cx="3443785" cy="1885709"/>
          </a:xfrm>
          <a:prstGeom prst="rect">
            <a:avLst/>
          </a:prstGeom>
        </p:spPr>
      </p:pic>
      <p:sp>
        <p:nvSpPr>
          <p:cNvPr id="17" name="TextBox 16">
            <a:extLst>
              <a:ext uri="{FF2B5EF4-FFF2-40B4-BE49-F238E27FC236}">
                <a16:creationId xmlns:a16="http://schemas.microsoft.com/office/drawing/2014/main" id="{924AEED2-52A7-435A-96FE-AEAA4BC0D5E0}"/>
              </a:ext>
            </a:extLst>
          </p:cNvPr>
          <p:cNvSpPr txBox="1"/>
          <p:nvPr/>
        </p:nvSpPr>
        <p:spPr>
          <a:xfrm>
            <a:off x="3314255" y="5794474"/>
            <a:ext cx="8306244" cy="523220"/>
          </a:xfrm>
          <a:prstGeom prst="rect">
            <a:avLst/>
          </a:prstGeom>
          <a:noFill/>
        </p:spPr>
        <p:txBody>
          <a:bodyPr wrap="square">
            <a:spAutoFit/>
          </a:bodyPr>
          <a:lstStyle/>
          <a:p>
            <a:pPr algn="r"/>
            <a:r>
              <a:rPr lang="en-US" altLang="zh-CN" sz="1400" dirty="0">
                <a:solidFill>
                  <a:schemeClr val="accent5"/>
                </a:solidFill>
                <a:ea typeface="宋体" panose="02010600030101010101" pitchFamily="2" charset="-122"/>
              </a:rPr>
              <a:t>FDA approved a lower dose (750mg/3mL) every 10 weeks, with a 4-week loading dose following the initial dose.                      This product is called Aveed</a:t>
            </a:r>
            <a:r>
              <a:rPr lang="en-GB" sz="1400" dirty="0">
                <a:solidFill>
                  <a:schemeClr val="accent5"/>
                </a:solidFill>
              </a:rPr>
              <a:t>®</a:t>
            </a:r>
            <a:r>
              <a:rPr lang="en-US" altLang="zh-CN" sz="1400" dirty="0">
                <a:solidFill>
                  <a:schemeClr val="accent5"/>
                </a:solidFill>
                <a:ea typeface="宋体" panose="02010600030101010101" pitchFamily="2" charset="-122"/>
              </a:rPr>
              <a:t> </a:t>
            </a:r>
            <a:r>
              <a:rPr lang="en-GB" altLang="ko-KR" sz="1400" dirty="0">
                <a:solidFill>
                  <a:schemeClr val="accent5"/>
                </a:solidFill>
                <a:ea typeface="굴림" panose="020B0600000101010101" pitchFamily="34" charset="-127"/>
              </a:rPr>
              <a:t> </a:t>
            </a:r>
            <a:endParaRPr lang="en-GB" sz="1400" dirty="0">
              <a:solidFill>
                <a:schemeClr val="accent5"/>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AACC0AAF-6C6D-4563-9B95-CDD20C50CB47}"/>
              </a:ext>
            </a:extLst>
          </p:cNvPr>
          <p:cNvSpPr>
            <a:spLocks noGrp="1" noChangeArrowheads="1"/>
          </p:cNvSpPr>
          <p:nvPr>
            <p:ph type="title"/>
          </p:nvPr>
        </p:nvSpPr>
        <p:spPr bwMode="auto">
          <a:xfrm>
            <a:off x="299608" y="1181751"/>
            <a:ext cx="10986400" cy="8870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ctr"/>
            <a:r>
              <a:rPr lang="en-GB" altLang="en-US" dirty="0">
                <a:solidFill>
                  <a:schemeClr val="accent5"/>
                </a:solidFill>
              </a:rPr>
              <a:t>Recommended dosing regimen</a:t>
            </a:r>
          </a:p>
        </p:txBody>
      </p:sp>
      <p:sp>
        <p:nvSpPr>
          <p:cNvPr id="25604" name="Text Box 4">
            <a:extLst>
              <a:ext uri="{FF2B5EF4-FFF2-40B4-BE49-F238E27FC236}">
                <a16:creationId xmlns:a16="http://schemas.microsoft.com/office/drawing/2014/main" id="{035AB380-0E17-48B1-82BE-EB8211839EE7}"/>
              </a:ext>
            </a:extLst>
          </p:cNvPr>
          <p:cNvSpPr txBox="1">
            <a:spLocks noChangeArrowheads="1"/>
          </p:cNvSpPr>
          <p:nvPr/>
        </p:nvSpPr>
        <p:spPr bwMode="auto">
          <a:xfrm>
            <a:off x="1774826" y="6630988"/>
            <a:ext cx="5978525" cy="184150"/>
          </a:xfrm>
          <a:prstGeom prst="rect">
            <a:avLst/>
          </a:prstGeom>
          <a:noFill/>
          <a:ln>
            <a:noFill/>
          </a:ln>
          <a:effectLst/>
          <a:extLst>
            <a:ext uri="{909E8E84-426E-40DD-AFC4-6F175D3DCCD1}">
              <a14:hiddenFill xmlns:a14="http://schemas.microsoft.com/office/drawing/2010/main">
                <a:solidFill>
                  <a:srgbClr val="9CBEDE"/>
                </a:solidFill>
              </a14:hiddenFill>
            </a:ext>
            <a:ext uri="{91240B29-F687-4F45-9708-019B960494DF}">
              <a14:hiddenLine xmlns:a14="http://schemas.microsoft.com/office/drawing/2010/main" w="9525">
                <a:solidFill>
                  <a:srgbClr val="08146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spcBef>
                <a:spcPct val="50000"/>
              </a:spcBef>
            </a:pPr>
            <a:r>
              <a:rPr lang="en-GB" altLang="en-US" sz="1200" dirty="0">
                <a:latin typeface="ScheringSansRegular" pitchFamily="2" charset="0"/>
              </a:rPr>
              <a:t>1. Nebido Summary of Product Characteristics; 2004.</a:t>
            </a:r>
            <a:endParaRPr lang="en-GB" altLang="en-US" dirty="0">
              <a:latin typeface="ScheringSansRegular" pitchFamily="2" charset="0"/>
            </a:endParaRPr>
          </a:p>
        </p:txBody>
      </p:sp>
      <p:sp>
        <p:nvSpPr>
          <p:cNvPr id="25605" name="Rectangle 5">
            <a:extLst>
              <a:ext uri="{FF2B5EF4-FFF2-40B4-BE49-F238E27FC236}">
                <a16:creationId xmlns:a16="http://schemas.microsoft.com/office/drawing/2014/main" id="{0C359CFF-9085-4E3B-B42C-0F780E97AAE6}"/>
              </a:ext>
            </a:extLst>
          </p:cNvPr>
          <p:cNvSpPr>
            <a:spLocks noGrp="1" noChangeArrowheads="1"/>
          </p:cNvSpPr>
          <p:nvPr>
            <p:ph type="body" idx="1"/>
          </p:nvPr>
        </p:nvSpPr>
        <p:spPr bwMode="auto">
          <a:xfrm>
            <a:off x="400050" y="3795175"/>
            <a:ext cx="10885958" cy="22870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en-GB" altLang="en-US" sz="2000" dirty="0"/>
          </a:p>
          <a:p>
            <a:pPr algn="ctr"/>
            <a:r>
              <a:rPr lang="en-GB" altLang="en-US" sz="1800" dirty="0">
                <a:solidFill>
                  <a:schemeClr val="accent5"/>
                </a:solidFill>
              </a:rPr>
              <a:t>Serum testosterone levels should be measured before start and during initiation of treatment</a:t>
            </a:r>
          </a:p>
          <a:p>
            <a:pPr algn="ctr"/>
            <a:r>
              <a:rPr lang="en-GB" altLang="en-US" sz="1800" dirty="0">
                <a:solidFill>
                  <a:schemeClr val="accent5"/>
                </a:solidFill>
              </a:rPr>
              <a:t>Depending on serum testosterone levels and clinical symptoms, the first injection interval may be reduced to a minimum of 6 weeks as compared to the recommended range of 10 to 14 weeks for maintenance</a:t>
            </a:r>
          </a:p>
          <a:p>
            <a:pPr algn="ctr"/>
            <a:r>
              <a:rPr lang="en-GB" altLang="en-US" sz="1800" dirty="0">
                <a:solidFill>
                  <a:schemeClr val="accent5"/>
                </a:solidFill>
              </a:rPr>
              <a:t>With this loading dose, sufficient steady state testosterone levels may be achieved more rapidly</a:t>
            </a:r>
          </a:p>
          <a:p>
            <a:pPr marL="0" indent="0" algn="ctr">
              <a:buNone/>
            </a:pPr>
            <a:endParaRPr lang="en-GB" altLang="en-US" sz="1800" baseline="30000" dirty="0">
              <a:solidFill>
                <a:schemeClr val="accent5"/>
              </a:solidFill>
            </a:endParaRPr>
          </a:p>
        </p:txBody>
      </p:sp>
      <p:sp>
        <p:nvSpPr>
          <p:cNvPr id="6" name="Title 1">
            <a:extLst>
              <a:ext uri="{FF2B5EF4-FFF2-40B4-BE49-F238E27FC236}">
                <a16:creationId xmlns:a16="http://schemas.microsoft.com/office/drawing/2014/main" id="{96E9F875-86F1-40A1-8C0F-C391D14A83A2}"/>
              </a:ext>
            </a:extLst>
          </p:cNvPr>
          <p:cNvSpPr txBox="1">
            <a:spLocks/>
          </p:cNvSpPr>
          <p:nvPr/>
        </p:nvSpPr>
        <p:spPr>
          <a:xfrm>
            <a:off x="299608" y="287488"/>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Intramuscular Injections (Nebido®)</a:t>
            </a:r>
            <a:br>
              <a:rPr lang="en-GB" dirty="0"/>
            </a:br>
            <a:endParaRPr lang="en-GB" dirty="0"/>
          </a:p>
        </p:txBody>
      </p:sp>
      <p:sp>
        <p:nvSpPr>
          <p:cNvPr id="7" name="Rectangle 6">
            <a:extLst>
              <a:ext uri="{FF2B5EF4-FFF2-40B4-BE49-F238E27FC236}">
                <a16:creationId xmlns:a16="http://schemas.microsoft.com/office/drawing/2014/main" id="{C84BCE73-667A-4DD4-AA6A-AB1ECDD6970B}"/>
              </a:ext>
            </a:extLst>
          </p:cNvPr>
          <p:cNvSpPr/>
          <p:nvPr/>
        </p:nvSpPr>
        <p:spPr>
          <a:xfrm>
            <a:off x="1514475" y="5816608"/>
            <a:ext cx="9925049" cy="400110"/>
          </a:xfrm>
          <a:prstGeom prst="rect">
            <a:avLst/>
          </a:prstGeom>
        </p:spPr>
        <p:txBody>
          <a:bodyPr wrap="square">
            <a:spAutoFit/>
          </a:bodyPr>
          <a:lstStyle/>
          <a:p>
            <a:pPr algn="ctr"/>
            <a:r>
              <a:rPr lang="en-GB" altLang="en-US" sz="1000" dirty="0">
                <a:solidFill>
                  <a:schemeClr val="accent5"/>
                </a:solidFill>
                <a:cs typeface="Arial" panose="020B0604020202020204" pitchFamily="34" charset="0"/>
              </a:rPr>
              <a:t>Nebido® Monograph | Testosterone Undecanoate Injections | Bayer. </a:t>
            </a:r>
            <a:r>
              <a:rPr lang="en-GB" altLang="en-US" sz="1000" dirty="0">
                <a:solidFill>
                  <a:schemeClr val="accent5"/>
                </a:solidFill>
                <a:cs typeface="Arial" panose="020B0604020202020204" pitchFamily="34" charset="0"/>
                <a:hlinkClick r:id="rId3"/>
              </a:rPr>
              <a:t>https://hcp.nebido.com/sites/g/files/blfpry596/files/2019-07/Nebido-Product-Monograph.pdf</a:t>
            </a:r>
            <a:r>
              <a:rPr lang="en-GB" altLang="en-US" sz="1000" dirty="0">
                <a:solidFill>
                  <a:schemeClr val="accent5"/>
                </a:solidFill>
                <a:cs typeface="Arial" panose="020B0604020202020204" pitchFamily="34" charset="0"/>
              </a:rPr>
              <a:t>    Accessed March 2021 </a:t>
            </a:r>
          </a:p>
          <a:p>
            <a:pPr algn="ctr"/>
            <a:r>
              <a:rPr lang="en-GB" altLang="en-US" sz="1000" dirty="0">
                <a:solidFill>
                  <a:schemeClr val="accent5"/>
                </a:solidFill>
                <a:cs typeface="Arial" panose="020B0604020202020204" pitchFamily="34" charset="0"/>
              </a:rPr>
              <a:t>Nebido 1000mg/4ml, solution for injection - Summary of Product Characteristics (SmPC). </a:t>
            </a:r>
            <a:r>
              <a:rPr lang="en-GB" sz="1000" dirty="0">
                <a:cs typeface="Arial" panose="020B0604020202020204" pitchFamily="34" charset="0"/>
                <a:hlinkClick r:id="rId4"/>
              </a:rPr>
              <a:t>https://www.medicines.org.uk/emc/product/3873</a:t>
            </a:r>
            <a:r>
              <a:rPr lang="en-GB" sz="1000" dirty="0">
                <a:cs typeface="Arial" panose="020B0604020202020204" pitchFamily="34" charset="0"/>
              </a:rPr>
              <a:t> </a:t>
            </a:r>
            <a:r>
              <a:rPr lang="en-GB" sz="1000" dirty="0">
                <a:solidFill>
                  <a:schemeClr val="accent5"/>
                </a:solidFill>
                <a:cs typeface="Arial" panose="020B0604020202020204" pitchFamily="34" charset="0"/>
              </a:rPr>
              <a:t>Accessed March 2021</a:t>
            </a:r>
            <a:endParaRPr lang="en-GB" altLang="en-US" sz="1000" dirty="0">
              <a:solidFill>
                <a:schemeClr val="accent5"/>
              </a:solidFill>
              <a:cs typeface="Arial" panose="020B0604020202020204" pitchFamily="34" charset="0"/>
            </a:endParaRPr>
          </a:p>
        </p:txBody>
      </p:sp>
      <p:pic>
        <p:nvPicPr>
          <p:cNvPr id="3" name="Picture 2">
            <a:extLst>
              <a:ext uri="{FF2B5EF4-FFF2-40B4-BE49-F238E27FC236}">
                <a16:creationId xmlns:a16="http://schemas.microsoft.com/office/drawing/2014/main" id="{5132F1BA-D138-4EF6-A635-2CDCC5183EEE}"/>
              </a:ext>
            </a:extLst>
          </p:cNvPr>
          <p:cNvPicPr>
            <a:picLocks noChangeAspect="1"/>
          </p:cNvPicPr>
          <p:nvPr/>
        </p:nvPicPr>
        <p:blipFill>
          <a:blip r:embed="rId5"/>
          <a:stretch>
            <a:fillRect/>
          </a:stretch>
        </p:blipFill>
        <p:spPr>
          <a:xfrm>
            <a:off x="2456949" y="1832412"/>
            <a:ext cx="6668001" cy="226174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43E047BB-D11D-4FA9-8844-F8085093D1F0}"/>
              </a:ext>
            </a:extLst>
          </p:cNvPr>
          <p:cNvSpPr>
            <a:spLocks noChangeArrowheads="1"/>
          </p:cNvSpPr>
          <p:nvPr/>
        </p:nvSpPr>
        <p:spPr bwMode="auto">
          <a:xfrm>
            <a:off x="1774826" y="6453188"/>
            <a:ext cx="3853363" cy="369332"/>
          </a:xfrm>
          <a:prstGeom prst="rect">
            <a:avLst/>
          </a:prstGeom>
          <a:noFill/>
          <a:ln>
            <a:noFill/>
          </a:ln>
          <a:effectLst/>
          <a:extLst>
            <a:ext uri="{909E8E84-426E-40DD-AFC4-6F175D3DCCD1}">
              <a14:hiddenFill xmlns:a14="http://schemas.microsoft.com/office/drawing/2010/main">
                <a:solidFill>
                  <a:srgbClr val="9CBEDE"/>
                </a:solidFill>
              </a14:hiddenFill>
            </a:ext>
            <a:ext uri="{91240B29-F687-4F45-9708-019B960494DF}">
              <a14:hiddenLine xmlns:a14="http://schemas.microsoft.com/office/drawing/2010/main" w="9525">
                <a:solidFill>
                  <a:srgbClr val="08146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spcBef>
                <a:spcPct val="50000"/>
              </a:spcBef>
            </a:pPr>
            <a:r>
              <a:rPr lang="en-GB" altLang="en-US" sz="1200" dirty="0">
                <a:latin typeface="ScheringSansRegular" pitchFamily="2" charset="0"/>
              </a:rPr>
              <a:t>1. Von Eckardstein &amp; Nieschlag E. </a:t>
            </a:r>
            <a:r>
              <a:rPr lang="en-GB" altLang="en-US" sz="1200" i="1" dirty="0">
                <a:latin typeface="ScheringSansRegular" pitchFamily="2" charset="0"/>
              </a:rPr>
              <a:t>J Androl</a:t>
            </a:r>
            <a:r>
              <a:rPr lang="en-GB" altLang="en-US" sz="1200" dirty="0">
                <a:latin typeface="ScheringSansRegular" pitchFamily="2" charset="0"/>
              </a:rPr>
              <a:t> 2002; 23:419-425.</a:t>
            </a:r>
            <a:br>
              <a:rPr lang="en-GB" altLang="en-US" sz="1200" dirty="0">
                <a:latin typeface="ScheringSansRegular" pitchFamily="2" charset="0"/>
              </a:rPr>
            </a:br>
            <a:r>
              <a:rPr lang="en-GB" altLang="en-US" sz="1200" dirty="0">
                <a:latin typeface="ScheringSansRegular" pitchFamily="2" charset="0"/>
              </a:rPr>
              <a:t>2. Behre HM et al. </a:t>
            </a:r>
            <a:r>
              <a:rPr lang="en-GB" altLang="en-US" sz="1200" i="1" dirty="0">
                <a:latin typeface="ScheringSansRegular" pitchFamily="2" charset="0"/>
              </a:rPr>
              <a:t>Eur J Endocrinol</a:t>
            </a:r>
            <a:r>
              <a:rPr lang="en-GB" altLang="en-US" sz="1200" dirty="0">
                <a:latin typeface="ScheringSansRegular" pitchFamily="2" charset="0"/>
              </a:rPr>
              <a:t> 1999; 140:414-419.  </a:t>
            </a:r>
          </a:p>
        </p:txBody>
      </p:sp>
      <p:sp>
        <p:nvSpPr>
          <p:cNvPr id="9" name="Rectangle 8">
            <a:extLst>
              <a:ext uri="{FF2B5EF4-FFF2-40B4-BE49-F238E27FC236}">
                <a16:creationId xmlns:a16="http://schemas.microsoft.com/office/drawing/2014/main" id="{DC0765FE-C8B1-4983-899B-9A8452992C9D}"/>
              </a:ext>
            </a:extLst>
          </p:cNvPr>
          <p:cNvSpPr/>
          <p:nvPr/>
        </p:nvSpPr>
        <p:spPr>
          <a:xfrm>
            <a:off x="1458513" y="6054733"/>
            <a:ext cx="8560027" cy="246221"/>
          </a:xfrm>
          <a:prstGeom prst="rect">
            <a:avLst/>
          </a:prstGeom>
        </p:spPr>
        <p:txBody>
          <a:bodyPr wrap="square">
            <a:spAutoFit/>
          </a:bodyPr>
          <a:lstStyle/>
          <a:p>
            <a:pPr>
              <a:spcBef>
                <a:spcPct val="50000"/>
              </a:spcBef>
              <a:defRPr/>
            </a:pPr>
            <a:r>
              <a:rPr lang="en-GB" sz="1000" b="1" dirty="0">
                <a:solidFill>
                  <a:schemeClr val="accent5"/>
                </a:solidFill>
              </a:rPr>
              <a:t>1. </a:t>
            </a:r>
            <a:r>
              <a:rPr lang="en-GB" altLang="en-US" sz="1000" dirty="0">
                <a:solidFill>
                  <a:schemeClr val="accent5"/>
                </a:solidFill>
              </a:rPr>
              <a:t>Behre HM, Abshagen K, Oettel M, </a:t>
            </a:r>
            <a:r>
              <a:rPr lang="en-GB" altLang="en-US" sz="1000" i="1" dirty="0">
                <a:solidFill>
                  <a:schemeClr val="accent5"/>
                </a:solidFill>
              </a:rPr>
              <a:t>et al. Eur J Endocrinol </a:t>
            </a:r>
            <a:r>
              <a:rPr lang="en-GB" altLang="en-US" sz="1000" dirty="0">
                <a:solidFill>
                  <a:schemeClr val="accent5"/>
                </a:solidFill>
              </a:rPr>
              <a:t>1999;140(5):414–419. </a:t>
            </a:r>
            <a:r>
              <a:rPr lang="en-GB" altLang="en-US" sz="1000" b="1" dirty="0">
                <a:solidFill>
                  <a:schemeClr val="accent5"/>
                </a:solidFill>
              </a:rPr>
              <a:t>2. </a:t>
            </a:r>
            <a:r>
              <a:rPr lang="en-GB" altLang="en-US" sz="1000" dirty="0">
                <a:solidFill>
                  <a:schemeClr val="accent5"/>
                </a:solidFill>
              </a:rPr>
              <a:t>von Eckardstein S, Nieschlag E. </a:t>
            </a:r>
            <a:r>
              <a:rPr lang="en-GB" altLang="en-US" sz="1000" i="1" dirty="0">
                <a:solidFill>
                  <a:schemeClr val="accent5"/>
                </a:solidFill>
              </a:rPr>
              <a:t>J Androl. </a:t>
            </a:r>
            <a:r>
              <a:rPr lang="en-GB" altLang="en-US" sz="1000" dirty="0">
                <a:solidFill>
                  <a:schemeClr val="accent5"/>
                </a:solidFill>
              </a:rPr>
              <a:t>2002;23(3):419</a:t>
            </a:r>
            <a:r>
              <a:rPr lang="en-GB" altLang="en-US" sz="1000" i="1" dirty="0">
                <a:solidFill>
                  <a:schemeClr val="accent5"/>
                </a:solidFill>
              </a:rPr>
              <a:t>–</a:t>
            </a:r>
            <a:r>
              <a:rPr lang="en-GB" altLang="en-US" sz="1000" dirty="0">
                <a:solidFill>
                  <a:schemeClr val="accent5"/>
                </a:solidFill>
              </a:rPr>
              <a:t>425.</a:t>
            </a:r>
          </a:p>
        </p:txBody>
      </p:sp>
      <p:sp>
        <p:nvSpPr>
          <p:cNvPr id="10" name="Content Placeholder 3">
            <a:extLst>
              <a:ext uri="{FF2B5EF4-FFF2-40B4-BE49-F238E27FC236}">
                <a16:creationId xmlns:a16="http://schemas.microsoft.com/office/drawing/2014/main" id="{6E7E0BB8-0760-4EFE-BF4E-31AB7E61459A}"/>
              </a:ext>
            </a:extLst>
          </p:cNvPr>
          <p:cNvSpPr txBox="1">
            <a:spLocks noChangeArrowheads="1"/>
          </p:cNvSpPr>
          <p:nvPr/>
        </p:nvSpPr>
        <p:spPr>
          <a:xfrm>
            <a:off x="375037" y="1637616"/>
            <a:ext cx="4806564" cy="2608028"/>
          </a:xfrm>
          <a:prstGeom prst="rect">
            <a:avLst/>
          </a:prstGeom>
        </p:spPr>
        <p:txBody>
          <a:bodyPr>
            <a:normAutofit/>
          </a:bodyPr>
          <a:lstStyle>
            <a:lvl1pPr marL="342900" indent="-3429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1pPr>
            <a:lvl2pPr marL="742950" indent="-28575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2pPr>
            <a:lvl3pPr marL="11430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3pPr>
            <a:lvl4pPr marL="16002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4pPr>
            <a:lvl5pPr marL="20574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altLang="en-US" sz="1200" dirty="0"/>
          </a:p>
        </p:txBody>
      </p:sp>
      <p:sp>
        <p:nvSpPr>
          <p:cNvPr id="11" name="Title 1">
            <a:extLst>
              <a:ext uri="{FF2B5EF4-FFF2-40B4-BE49-F238E27FC236}">
                <a16:creationId xmlns:a16="http://schemas.microsoft.com/office/drawing/2014/main" id="{6710F5B3-172D-4AB8-A06D-412B38876844}"/>
              </a:ext>
            </a:extLst>
          </p:cNvPr>
          <p:cNvSpPr txBox="1">
            <a:spLocks/>
          </p:cNvSpPr>
          <p:nvPr/>
        </p:nvSpPr>
        <p:spPr>
          <a:xfrm>
            <a:off x="299608" y="287488"/>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Intramuscular Injections (Nebido®)</a:t>
            </a:r>
            <a:br>
              <a:rPr lang="en-GB" dirty="0"/>
            </a:br>
            <a:endParaRPr lang="en-GB" dirty="0"/>
          </a:p>
        </p:txBody>
      </p:sp>
      <p:sp>
        <p:nvSpPr>
          <p:cNvPr id="3" name="TextBox 2">
            <a:extLst>
              <a:ext uri="{FF2B5EF4-FFF2-40B4-BE49-F238E27FC236}">
                <a16:creationId xmlns:a16="http://schemas.microsoft.com/office/drawing/2014/main" id="{CC98C293-1A6C-4A73-AC21-7E75DBFB38DC}"/>
              </a:ext>
            </a:extLst>
          </p:cNvPr>
          <p:cNvSpPr txBox="1"/>
          <p:nvPr/>
        </p:nvSpPr>
        <p:spPr>
          <a:xfrm>
            <a:off x="485775" y="1143935"/>
            <a:ext cx="4267200" cy="4370427"/>
          </a:xfrm>
          <a:prstGeom prst="rect">
            <a:avLst/>
          </a:prstGeom>
          <a:noFill/>
        </p:spPr>
        <p:txBody>
          <a:bodyPr wrap="square" rtlCol="0">
            <a:spAutoFit/>
          </a:bodyPr>
          <a:lstStyle/>
          <a:p>
            <a:r>
              <a:rPr lang="en-GB" sz="2000" b="1" dirty="0">
                <a:solidFill>
                  <a:schemeClr val="accent5"/>
                </a:solidFill>
              </a:rPr>
              <a:t>Pharmacokinetics: </a:t>
            </a:r>
          </a:p>
          <a:p>
            <a:endParaRPr lang="en-GB" b="1" dirty="0">
              <a:solidFill>
                <a:schemeClr val="accent5"/>
              </a:solidFill>
            </a:endParaRPr>
          </a:p>
          <a:p>
            <a:pPr marL="285750" indent="-285750">
              <a:buClr>
                <a:schemeClr val="tx1"/>
              </a:buClr>
              <a:buFont typeface="Wingdings" panose="05000000000000000000" pitchFamily="2" charset="2"/>
              <a:buChar char="§"/>
            </a:pPr>
            <a:r>
              <a:rPr lang="en-GB" sz="1600" dirty="0">
                <a:solidFill>
                  <a:schemeClr val="accent5"/>
                </a:solidFill>
              </a:rPr>
              <a:t>These graphs are adapted from data from two different studies. The left chart represents data from an initial study of 14 hypogonadal men who were given a single injection of Nebido and testosterone levels measured for 8 weeks.</a:t>
            </a:r>
            <a:r>
              <a:rPr lang="en-GB" sz="1600" baseline="30000" dirty="0">
                <a:solidFill>
                  <a:schemeClr val="accent5"/>
                </a:solidFill>
              </a:rPr>
              <a:t>1</a:t>
            </a:r>
          </a:p>
          <a:p>
            <a:pPr marL="285750" indent="-285750">
              <a:buClr>
                <a:schemeClr val="tx1"/>
              </a:buClr>
              <a:buFont typeface="Wingdings" panose="05000000000000000000" pitchFamily="2" charset="2"/>
              <a:buChar char="§"/>
            </a:pPr>
            <a:endParaRPr lang="en-GB" sz="1600" dirty="0">
              <a:solidFill>
                <a:schemeClr val="accent5"/>
              </a:solidFill>
            </a:endParaRPr>
          </a:p>
          <a:p>
            <a:pPr marL="285750" indent="-285750">
              <a:buClr>
                <a:schemeClr val="tx1"/>
              </a:buClr>
              <a:buFont typeface="Wingdings" panose="05000000000000000000" pitchFamily="2" charset="2"/>
              <a:buChar char="§"/>
            </a:pPr>
            <a:r>
              <a:rPr lang="en-GB" sz="1600" dirty="0">
                <a:solidFill>
                  <a:schemeClr val="accent5"/>
                </a:solidFill>
              </a:rPr>
              <a:t>The right chart represents data from a long-term study of 7 men who were receiving long-term treatment with Nebido. The graph represents testosterone levels measured weekly following the 13th injection of Nebido.</a:t>
            </a:r>
            <a:r>
              <a:rPr lang="en-GB" sz="1600" baseline="30000" dirty="0">
                <a:solidFill>
                  <a:schemeClr val="accent5"/>
                </a:solidFill>
              </a:rPr>
              <a:t>2</a:t>
            </a:r>
          </a:p>
          <a:p>
            <a:endParaRPr lang="en-GB" sz="1600" dirty="0">
              <a:solidFill>
                <a:schemeClr val="accent5"/>
              </a:solidFill>
            </a:endParaRPr>
          </a:p>
          <a:p>
            <a:endParaRPr lang="en-GB" dirty="0"/>
          </a:p>
        </p:txBody>
      </p:sp>
      <p:pic>
        <p:nvPicPr>
          <p:cNvPr id="5" name="Picture 4">
            <a:extLst>
              <a:ext uri="{FF2B5EF4-FFF2-40B4-BE49-F238E27FC236}">
                <a16:creationId xmlns:a16="http://schemas.microsoft.com/office/drawing/2014/main" id="{5E58377F-5248-4A76-A764-1DA930169F4C}"/>
              </a:ext>
            </a:extLst>
          </p:cNvPr>
          <p:cNvPicPr>
            <a:picLocks noChangeAspect="1"/>
          </p:cNvPicPr>
          <p:nvPr/>
        </p:nvPicPr>
        <p:blipFill>
          <a:blip r:embed="rId3"/>
          <a:stretch>
            <a:fillRect/>
          </a:stretch>
        </p:blipFill>
        <p:spPr>
          <a:xfrm>
            <a:off x="4648200" y="1570376"/>
            <a:ext cx="6762901" cy="3517546"/>
          </a:xfrm>
          <a:prstGeom prst="rect">
            <a:avLst/>
          </a:prstGeom>
        </p:spPr>
      </p:pic>
      <p:sp>
        <p:nvSpPr>
          <p:cNvPr id="16" name="TextBox 15">
            <a:extLst>
              <a:ext uri="{FF2B5EF4-FFF2-40B4-BE49-F238E27FC236}">
                <a16:creationId xmlns:a16="http://schemas.microsoft.com/office/drawing/2014/main" id="{CFE3AB59-EBEA-4FBB-8F64-C97ED8B7C141}"/>
              </a:ext>
            </a:extLst>
          </p:cNvPr>
          <p:cNvSpPr txBox="1"/>
          <p:nvPr/>
        </p:nvSpPr>
        <p:spPr>
          <a:xfrm>
            <a:off x="1458513" y="5220384"/>
            <a:ext cx="9810901" cy="584775"/>
          </a:xfrm>
          <a:prstGeom prst="rect">
            <a:avLst/>
          </a:prstGeom>
          <a:noFill/>
        </p:spPr>
        <p:txBody>
          <a:bodyPr wrap="square">
            <a:spAutoFit/>
          </a:bodyPr>
          <a:lstStyle/>
          <a:p>
            <a:pPr algn="r"/>
            <a:r>
              <a:rPr lang="en-GB" sz="1600" dirty="0">
                <a:solidFill>
                  <a:schemeClr val="accent5"/>
                </a:solidFill>
              </a:rPr>
              <a:t>These graphs demonstrate the importance of the loading dose for hypogonadal men, and show that Nebido maintains testosterone levels in the physiological range without accumulation of testosterone.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a:extLst>
              <a:ext uri="{FF2B5EF4-FFF2-40B4-BE49-F238E27FC236}">
                <a16:creationId xmlns:a16="http://schemas.microsoft.com/office/drawing/2014/main" id="{B4810C59-EAE1-430F-9341-1BE9B57B4558}"/>
              </a:ext>
            </a:extLst>
          </p:cNvPr>
          <p:cNvSpPr>
            <a:spLocks noGrp="1" noChangeArrowheads="1"/>
          </p:cNvSpPr>
          <p:nvPr>
            <p:ph type="body" idx="1"/>
          </p:nvPr>
        </p:nvSpPr>
        <p:spPr>
          <a:xfrm>
            <a:off x="457200" y="1047750"/>
            <a:ext cx="10889962" cy="4714875"/>
          </a:xfrm>
        </p:spPr>
        <p:txBody>
          <a:bodyPr>
            <a:normAutofit lnSpcReduction="10000"/>
          </a:bodyPr>
          <a:lstStyle/>
          <a:p>
            <a:pPr marL="0" indent="0">
              <a:buNone/>
              <a:defRPr/>
            </a:pPr>
            <a:r>
              <a:rPr lang="en-GB" altLang="en-US" b="1" dirty="0">
                <a:solidFill>
                  <a:schemeClr val="accent5"/>
                </a:solidFill>
              </a:rPr>
              <a:t>Tolerability:</a:t>
            </a:r>
          </a:p>
          <a:p>
            <a:pPr marL="0" indent="0">
              <a:buNone/>
              <a:defRPr/>
            </a:pPr>
            <a:endParaRPr lang="en-GB" altLang="en-US" sz="400" b="1" dirty="0">
              <a:solidFill>
                <a:schemeClr val="accent5"/>
              </a:solidFill>
            </a:endParaRPr>
          </a:p>
          <a:p>
            <a:pPr>
              <a:defRPr/>
            </a:pPr>
            <a:r>
              <a:rPr lang="en-GB" altLang="en-US" sz="1800" dirty="0">
                <a:solidFill>
                  <a:schemeClr val="accent5"/>
                </a:solidFill>
              </a:rPr>
              <a:t>The most frequent side effects observed with Nebido® are reactions at the injection site.</a:t>
            </a:r>
          </a:p>
          <a:p>
            <a:pPr>
              <a:defRPr/>
            </a:pPr>
            <a:r>
              <a:rPr lang="en-GB" altLang="en-US" sz="1800" dirty="0">
                <a:solidFill>
                  <a:schemeClr val="accent5"/>
                </a:solidFill>
              </a:rPr>
              <a:t>These reactions are generally mild and transient. </a:t>
            </a:r>
          </a:p>
          <a:p>
            <a:pPr>
              <a:defRPr/>
            </a:pPr>
            <a:r>
              <a:rPr lang="en-GB" altLang="en-US" sz="1800" dirty="0">
                <a:solidFill>
                  <a:schemeClr val="accent5"/>
                </a:solidFill>
              </a:rPr>
              <a:t>All other side effects observed in isolated cases are typical of testosterone (such as diarrhoea, joint pain, sweating, headache, acne, chest pain and gynaecomastia).</a:t>
            </a:r>
          </a:p>
          <a:p>
            <a:pPr>
              <a:defRPr/>
            </a:pPr>
            <a:r>
              <a:rPr lang="en-GB" altLang="en-US" sz="1800" dirty="0">
                <a:solidFill>
                  <a:schemeClr val="accent5"/>
                </a:solidFill>
              </a:rPr>
              <a:t>Pulmonary oil micro-embolism (POME) has been observed after injection during routine clinical practice and in rare cases lead to signs and symptoms such as cough, dyspnoea, malaise, hyperhidrosis, chest pain, dizziness, paraesthesia, or syncope. </a:t>
            </a:r>
          </a:p>
          <a:p>
            <a:pPr>
              <a:defRPr/>
            </a:pPr>
            <a:r>
              <a:rPr lang="en-GB" altLang="en-US" sz="1800" dirty="0">
                <a:solidFill>
                  <a:schemeClr val="accent5"/>
                </a:solidFill>
              </a:rPr>
              <a:t>These reactions may occur during or immediately after the injection and are reversible. </a:t>
            </a:r>
          </a:p>
          <a:p>
            <a:pPr>
              <a:defRPr/>
            </a:pPr>
            <a:r>
              <a:rPr lang="en-GB" altLang="en-US" sz="1800" dirty="0">
                <a:solidFill>
                  <a:schemeClr val="accent5"/>
                </a:solidFill>
              </a:rPr>
              <a:t>The patient should therefore be observed during and immediately after each injection in order to allow for early recognition of possible signs and symptoms of POME</a:t>
            </a:r>
          </a:p>
          <a:p>
            <a:pPr>
              <a:defRPr/>
            </a:pPr>
            <a:r>
              <a:rPr lang="en-GB" altLang="en-US" sz="1800" dirty="0">
                <a:solidFill>
                  <a:schemeClr val="accent5"/>
                </a:solidFill>
              </a:rPr>
              <a:t>Treatment of POME is usually supportive, e.g. by administration of supplemental oxygen.</a:t>
            </a:r>
          </a:p>
          <a:p>
            <a:pPr>
              <a:defRPr/>
            </a:pPr>
            <a:r>
              <a:rPr lang="en-GB" altLang="en-US" sz="1800" dirty="0">
                <a:solidFill>
                  <a:schemeClr val="accent5"/>
                </a:solidFill>
              </a:rPr>
              <a:t>POME is an injection-based reaction pathophysiologically related to fat embolism syndrome that can occur following vascular or lymphovascular delivery of oil-based preparations (not just Nebido)</a:t>
            </a:r>
          </a:p>
          <a:p>
            <a:pPr>
              <a:defRPr/>
            </a:pPr>
            <a:endParaRPr lang="en-GB" altLang="en-US" sz="1900" dirty="0">
              <a:solidFill>
                <a:schemeClr val="accent5"/>
              </a:solidFill>
            </a:endParaRPr>
          </a:p>
          <a:p>
            <a:pPr marL="0" indent="0">
              <a:buNone/>
              <a:defRPr/>
            </a:pPr>
            <a:endParaRPr lang="en-GB" altLang="en-US" baseline="30000" dirty="0"/>
          </a:p>
        </p:txBody>
      </p:sp>
      <p:sp>
        <p:nvSpPr>
          <p:cNvPr id="6" name="TextBox 5">
            <a:extLst>
              <a:ext uri="{FF2B5EF4-FFF2-40B4-BE49-F238E27FC236}">
                <a16:creationId xmlns:a16="http://schemas.microsoft.com/office/drawing/2014/main" id="{A0B99E80-F3B7-42B7-BB0C-8FE89FE33F0F}"/>
              </a:ext>
            </a:extLst>
          </p:cNvPr>
          <p:cNvSpPr txBox="1"/>
          <p:nvPr/>
        </p:nvSpPr>
        <p:spPr>
          <a:xfrm>
            <a:off x="1247774" y="5974239"/>
            <a:ext cx="10296526" cy="246221"/>
          </a:xfrm>
          <a:prstGeom prst="rect">
            <a:avLst/>
          </a:prstGeom>
          <a:noFill/>
        </p:spPr>
        <p:txBody>
          <a:bodyPr wrap="square">
            <a:spAutoFit/>
          </a:bodyPr>
          <a:lstStyle/>
          <a:p>
            <a:pPr algn="ctr"/>
            <a:r>
              <a:rPr lang="en-GB" altLang="en-US" sz="1000" dirty="0">
                <a:solidFill>
                  <a:schemeClr val="accent5"/>
                </a:solidFill>
                <a:cs typeface="Arial" panose="020B0604020202020204" pitchFamily="34" charset="0"/>
              </a:rPr>
              <a:t>Nebido® Monograph | Testosterone Undecanoate Injections | Bayer. </a:t>
            </a:r>
            <a:r>
              <a:rPr lang="en-GB" altLang="en-US" sz="1000" dirty="0">
                <a:solidFill>
                  <a:schemeClr val="accent5"/>
                </a:solidFill>
                <a:cs typeface="Arial" panose="020B0604020202020204" pitchFamily="34" charset="0"/>
                <a:hlinkClick r:id="rId3"/>
              </a:rPr>
              <a:t>https://hcp.nebido.com/sites/g/files/blfpry596/files/2019-07/Nebido-Product-Monograph.pdf</a:t>
            </a:r>
            <a:r>
              <a:rPr lang="en-GB" altLang="en-US" sz="1000" dirty="0">
                <a:solidFill>
                  <a:schemeClr val="accent5"/>
                </a:solidFill>
                <a:cs typeface="Arial" panose="020B0604020202020204" pitchFamily="34" charset="0"/>
              </a:rPr>
              <a:t>    Accessed March 2021 </a:t>
            </a:r>
          </a:p>
        </p:txBody>
      </p:sp>
      <p:sp>
        <p:nvSpPr>
          <p:cNvPr id="8" name="Title 1">
            <a:extLst>
              <a:ext uri="{FF2B5EF4-FFF2-40B4-BE49-F238E27FC236}">
                <a16:creationId xmlns:a16="http://schemas.microsoft.com/office/drawing/2014/main" id="{B465BC3C-4BBB-4186-8081-018F56F9D6AB}"/>
              </a:ext>
            </a:extLst>
          </p:cNvPr>
          <p:cNvSpPr txBox="1">
            <a:spLocks/>
          </p:cNvSpPr>
          <p:nvPr/>
        </p:nvSpPr>
        <p:spPr>
          <a:xfrm>
            <a:off x="385333" y="213730"/>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Intramuscular Injections (Nebido®)</a:t>
            </a:r>
            <a:br>
              <a:rPr lang="en-GB" dirty="0"/>
            </a:b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0F8BA323-BFF5-41FC-8C0F-D5B7DD2EB32E}"/>
              </a:ext>
            </a:extLst>
          </p:cNvPr>
          <p:cNvGrpSpPr>
            <a:grpSpLocks/>
          </p:cNvGrpSpPr>
          <p:nvPr/>
        </p:nvGrpSpPr>
        <p:grpSpPr bwMode="auto">
          <a:xfrm>
            <a:off x="1395256" y="763325"/>
            <a:ext cx="9226551" cy="5557961"/>
            <a:chOff x="968" y="768"/>
            <a:chExt cx="4696" cy="2593"/>
          </a:xfrm>
        </p:grpSpPr>
        <p:pic>
          <p:nvPicPr>
            <p:cNvPr id="7176" name="Picture 3" descr="white">
              <a:extLst>
                <a:ext uri="{FF2B5EF4-FFF2-40B4-BE49-F238E27FC236}">
                  <a16:creationId xmlns:a16="http://schemas.microsoft.com/office/drawing/2014/main" id="{4718B700-4490-481E-91AF-F926869344B2}"/>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t="12933" b="9776"/>
            <a:stretch>
              <a:fillRect/>
            </a:stretch>
          </p:blipFill>
          <p:spPr bwMode="auto">
            <a:xfrm>
              <a:off x="968" y="768"/>
              <a:ext cx="4696" cy="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AutoShape 4">
              <a:extLst>
                <a:ext uri="{FF2B5EF4-FFF2-40B4-BE49-F238E27FC236}">
                  <a16:creationId xmlns:a16="http://schemas.microsoft.com/office/drawing/2014/main" id="{983CE0B2-E918-443E-A7AE-FE7E1DD25046}"/>
                </a:ext>
              </a:extLst>
            </p:cNvPr>
            <p:cNvSpPr>
              <a:spLocks noChangeArrowheads="1"/>
            </p:cNvSpPr>
            <p:nvPr/>
          </p:nvSpPr>
          <p:spPr bwMode="auto">
            <a:xfrm>
              <a:off x="1077" y="841"/>
              <a:ext cx="4401" cy="2351"/>
            </a:xfrm>
            <a:prstGeom prst="roundRect">
              <a:avLst>
                <a:gd name="adj" fmla="val 5037"/>
              </a:avLst>
            </a:prstGeom>
            <a:no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altLang="en-US" sz="2400" b="1" i="0" u="none" strike="noStrike" kern="1200" cap="none" spc="0" normalizeH="0" baseline="0" noProof="0" dirty="0">
                <a:ln>
                  <a:noFill/>
                </a:ln>
                <a:solidFill>
                  <a:srgbClr val="006EAB"/>
                </a:solidFill>
                <a:effectLst/>
                <a:uLnTx/>
                <a:uFillTx/>
                <a:latin typeface="Arial" panose="020B0604020202020204" pitchFamily="34" charset="0"/>
                <a:ea typeface="+mn-ea"/>
                <a:cs typeface="+mn-cs"/>
              </a:endParaRPr>
            </a:p>
          </p:txBody>
        </p:sp>
      </p:grpSp>
      <p:sp>
        <p:nvSpPr>
          <p:cNvPr id="7171" name="Text Box 5">
            <a:extLst>
              <a:ext uri="{FF2B5EF4-FFF2-40B4-BE49-F238E27FC236}">
                <a16:creationId xmlns:a16="http://schemas.microsoft.com/office/drawing/2014/main" id="{C9E0523F-B51F-44DE-9C5C-BFB4EE906447}"/>
              </a:ext>
            </a:extLst>
          </p:cNvPr>
          <p:cNvSpPr txBox="1">
            <a:spLocks noChangeArrowheads="1"/>
          </p:cNvSpPr>
          <p:nvPr/>
        </p:nvSpPr>
        <p:spPr bwMode="auto">
          <a:xfrm>
            <a:off x="2168526" y="4408489"/>
            <a:ext cx="184731" cy="461665"/>
          </a:xfrm>
          <a:prstGeom prst="rect">
            <a:avLst/>
          </a:prstGeom>
          <a:noFill/>
          <a:ln>
            <a:noFill/>
          </a:ln>
          <a:effectLst/>
          <a:extLst>
            <a:ext uri="{909E8E84-426E-40DD-AFC4-6F175D3DCCD1}">
              <a14:hiddenFill xmlns:a14="http://schemas.microsoft.com/office/drawing/2010/main">
                <a:solidFill>
                  <a:srgbClr val="1C4A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altLang="en-US" sz="2400" b="0" i="0" u="none" strike="noStrike" kern="1200" cap="none" spc="0" normalizeH="0" baseline="0" noProof="0">
              <a:ln>
                <a:noFill/>
              </a:ln>
              <a:solidFill>
                <a:srgbClr val="006EAB"/>
              </a:solidFill>
              <a:effectLst/>
              <a:uLnTx/>
              <a:uFillTx/>
              <a:latin typeface="Arial" panose="020B0604020202020204" pitchFamily="34" charset="0"/>
              <a:ea typeface="+mn-ea"/>
              <a:cs typeface="+mn-cs"/>
            </a:endParaRPr>
          </a:p>
        </p:txBody>
      </p:sp>
      <p:sp>
        <p:nvSpPr>
          <p:cNvPr id="7172" name="Rectangle 6">
            <a:extLst>
              <a:ext uri="{FF2B5EF4-FFF2-40B4-BE49-F238E27FC236}">
                <a16:creationId xmlns:a16="http://schemas.microsoft.com/office/drawing/2014/main" id="{FA26D378-1D75-4731-A150-5B68E97714E0}"/>
              </a:ext>
            </a:extLst>
          </p:cNvPr>
          <p:cNvSpPr>
            <a:spLocks noChangeArrowheads="1"/>
          </p:cNvSpPr>
          <p:nvPr/>
        </p:nvSpPr>
        <p:spPr bwMode="auto">
          <a:xfrm>
            <a:off x="1609416" y="1058018"/>
            <a:ext cx="4303554" cy="5020754"/>
          </a:xfrm>
          <a:prstGeom prst="rect">
            <a:avLst/>
          </a:prstGeom>
          <a:noFill/>
          <a:ln>
            <a:noFill/>
          </a:ln>
          <a:effectLst/>
        </p:spPr>
        <p:txBody>
          <a:bodyPr/>
          <a:lstStyle>
            <a:lvl1pPr marL="342900" indent="-342900" algn="ctr">
              <a:defRPr sz="2400" b="1">
                <a:solidFill>
                  <a:schemeClr val="tx1"/>
                </a:solidFill>
                <a:latin typeface="Arial" panose="020B0604020202020204" pitchFamily="34" charset="0"/>
              </a:defRPr>
            </a:lvl1pPr>
            <a:lvl2pPr marL="742950" indent="-285750" algn="ctr">
              <a:defRPr sz="2400" b="1">
                <a:solidFill>
                  <a:schemeClr val="tx1"/>
                </a:solidFill>
                <a:latin typeface="Arial" panose="020B0604020202020204" pitchFamily="34" charset="0"/>
              </a:defRPr>
            </a:lvl2pPr>
            <a:lvl3pPr marL="1143000" indent="-228600" algn="ctr">
              <a:defRPr sz="2400" b="1">
                <a:solidFill>
                  <a:schemeClr val="tx1"/>
                </a:solidFill>
                <a:latin typeface="Arial" panose="020B0604020202020204" pitchFamily="34" charset="0"/>
              </a:defRPr>
            </a:lvl3pPr>
            <a:lvl4pPr marL="1600200" indent="-228600" algn="ctr">
              <a:defRPr sz="2400" b="1">
                <a:solidFill>
                  <a:schemeClr val="tx1"/>
                </a:solidFill>
                <a:latin typeface="Arial" panose="020B0604020202020204" pitchFamily="34" charset="0"/>
              </a:defRPr>
            </a:lvl4pPr>
            <a:lvl5pPr marL="2057400" indent="-228600" algn="ctr">
              <a:defRPr sz="2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altLang="en-US" sz="200" b="0" i="0" u="none" strike="noStrike" kern="1200" cap="none" spc="0" normalizeH="0" baseline="0" noProof="0" dirty="0">
              <a:ln>
                <a:noFill/>
              </a:ln>
              <a:solidFill>
                <a:srgbClr val="006EAB"/>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100000"/>
              </a:lnSpc>
              <a:spcBef>
                <a:spcPct val="20000"/>
              </a:spcBef>
              <a:spcAft>
                <a:spcPts val="0"/>
              </a:spcAft>
              <a:buClr>
                <a:schemeClr val="tx1"/>
              </a:buClr>
              <a:buSzTx/>
              <a:buFontTx/>
              <a:buChar char="–"/>
              <a:tabLst/>
              <a:defRPr/>
            </a:pPr>
            <a:r>
              <a:rPr kumimoji="0" lang="en-US" altLang="zh-CN" sz="16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Oral</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Jatenzo</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 </a:t>
            </a:r>
          </a:p>
          <a:p>
            <a:pPr marL="1200150" marR="0" lvl="2" indent="-285750" algn="l" defTabSz="914400" rtl="0" eaLnBrk="1" fontAlgn="auto" latinLnBrk="0" hangingPunct="1">
              <a:lnSpc>
                <a:spcPct val="100000"/>
              </a:lnSpc>
              <a:spcBef>
                <a:spcPct val="20000"/>
              </a:spcBef>
              <a:spcAft>
                <a:spcPts val="0"/>
              </a:spcAft>
              <a:buClr>
                <a:srgbClr val="006EAB"/>
              </a:buClr>
              <a:buSzTx/>
              <a:buFont typeface="Wingdings" panose="05000000000000000000" pitchFamily="2" charset="2"/>
              <a:buChar char="§"/>
              <a:tabLst/>
              <a:defRPr/>
            </a:pPr>
            <a:r>
              <a:rPr lang="en-US" altLang="en-US" sz="1400" b="0" dirty="0">
                <a:solidFill>
                  <a:srgbClr val="000000"/>
                </a:solidFill>
                <a:latin typeface="Poppins Light"/>
                <a:ea typeface="宋体" panose="02010600030101010101" pitchFamily="2" charset="-122"/>
              </a:rPr>
              <a:t>Andriol</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 / Restandol</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 ®</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endPar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endParaRPr>
          </a:p>
          <a:p>
            <a:pPr marL="742950" marR="0" lvl="1" indent="-285750" algn="l" defTabSz="914400" rtl="0" eaLnBrk="1" fontAlgn="auto" latinLnBrk="0" hangingPunct="1">
              <a:lnSpc>
                <a:spcPct val="100000"/>
              </a:lnSpc>
              <a:spcBef>
                <a:spcPct val="20000"/>
              </a:spcBef>
              <a:spcAft>
                <a:spcPts val="0"/>
              </a:spcAft>
              <a:buClr>
                <a:schemeClr val="tx1"/>
              </a:buClr>
              <a:buSzTx/>
              <a:buFontTx/>
              <a:buChar char="–"/>
              <a:tabLst/>
              <a:defRPr/>
            </a:pPr>
            <a:r>
              <a:rPr kumimoji="0" lang="en-US" altLang="en-US" sz="16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Intramuscular Injections</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Sustanon</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 </a:t>
            </a:r>
            <a:r>
              <a:rPr kumimoji="0" lang="en-US" altLang="en-US" sz="1400" b="0" i="0" u="none" strike="noStrike" kern="1200" cap="none" spc="0" normalizeH="0" noProof="0" dirty="0">
                <a:ln>
                  <a:noFill/>
                </a:ln>
                <a:solidFill>
                  <a:srgbClr val="000000"/>
                </a:solidFill>
                <a:effectLst/>
                <a:uLnTx/>
                <a:uFillTx/>
                <a:latin typeface="Poppins Light"/>
                <a:ea typeface="宋体" panose="02010600030101010101" pitchFamily="2" charset="-122"/>
                <a:cs typeface="+mn-cs"/>
              </a:rPr>
              <a:t>250</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kumimoji="0" lang="en-GB"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Nebido</a:t>
            </a:r>
            <a:r>
              <a:rPr kumimoji="0" lang="en-GB"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r>
              <a:rPr kumimoji="0" lang="en-GB"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 / Reandron</a:t>
            </a:r>
            <a:r>
              <a:rPr kumimoji="0" lang="en-GB"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 ®</a:t>
            </a:r>
            <a:r>
              <a:rPr kumimoji="0" lang="en-GB" altLang="en-US" sz="1400" b="0" i="0" u="none" strike="noStrike" kern="1200" cap="none" spc="0" normalizeH="0" noProof="0" dirty="0">
                <a:ln>
                  <a:noFill/>
                </a:ln>
                <a:solidFill>
                  <a:srgbClr val="000000"/>
                </a:solidFill>
                <a:effectLst/>
                <a:uLnTx/>
                <a:uFillTx/>
                <a:latin typeface="Poppins Light"/>
                <a:ea typeface="宋体" panose="02010600030101010101" pitchFamily="2" charset="-122"/>
                <a:cs typeface="+mn-cs"/>
              </a:rPr>
              <a:t> / Aveed</a:t>
            </a:r>
            <a:r>
              <a:rPr kumimoji="0" lang="en-GB"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 </a:t>
            </a:r>
            <a:r>
              <a:rPr kumimoji="0" lang="en-GB"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r>
              <a:rPr kumimoji="0" lang="en-GB"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 </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kumimoji="0" lang="en-GB"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Androtardyl</a:t>
            </a:r>
            <a:r>
              <a:rPr kumimoji="0" lang="en-GB"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 ®</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lang="en-GB" altLang="en-US" sz="1400" b="0" dirty="0">
                <a:solidFill>
                  <a:srgbClr val="000000"/>
                </a:solidFill>
                <a:latin typeface="Poppins Light"/>
                <a:ea typeface="宋体" panose="02010600030101010101" pitchFamily="2" charset="-122"/>
              </a:rPr>
              <a:t>Testosterone Cypionate</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endParaRPr kumimoji="0" lang="en-GB" altLang="en-US" sz="300" b="0" i="0" u="none" strike="noStrike" kern="1200" cap="none" spc="0" normalizeH="0" noProof="0" dirty="0">
              <a:ln>
                <a:noFill/>
              </a:ln>
              <a:solidFill>
                <a:srgbClr val="000000"/>
              </a:solidFill>
              <a:effectLst/>
              <a:uLnTx/>
              <a:uFillTx/>
              <a:latin typeface="Poppins Light"/>
              <a:ea typeface="宋体" panose="02010600030101010101" pitchFamily="2" charset="-122"/>
              <a:cs typeface="+mn-cs"/>
            </a:endParaRPr>
          </a:p>
          <a:p>
            <a:pPr marL="742950" marR="0" lvl="1" indent="-285750" algn="l" defTabSz="914400" rtl="0" eaLnBrk="1" fontAlgn="auto" latinLnBrk="0" hangingPunct="1">
              <a:lnSpc>
                <a:spcPct val="100000"/>
              </a:lnSpc>
              <a:spcBef>
                <a:spcPct val="20000"/>
              </a:spcBef>
              <a:spcAft>
                <a:spcPts val="0"/>
              </a:spcAft>
              <a:buClr>
                <a:schemeClr val="tx1"/>
              </a:buClr>
              <a:buSzTx/>
              <a:buFontTx/>
              <a:buChar char="–"/>
              <a:tabLst/>
              <a:defRPr/>
            </a:pPr>
            <a:r>
              <a:rPr kumimoji="0" lang="en-US" altLang="en-US" sz="16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Subcutaneous Injections </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lang="en-US" altLang="en-US" sz="1400" b="0" dirty="0">
                <a:solidFill>
                  <a:srgbClr val="000000"/>
                </a:solidFill>
                <a:latin typeface="Poppins Light"/>
                <a:ea typeface="宋体" panose="02010600030101010101" pitchFamily="2" charset="-122"/>
              </a:rPr>
              <a:t>Xyosted</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TM</a:t>
            </a:r>
          </a:p>
          <a:p>
            <a:pPr marL="914400" marR="0" lvl="2" indent="0" algn="l" defTabSz="914400" rtl="0" eaLnBrk="1" fontAlgn="auto" latinLnBrk="0" hangingPunct="1">
              <a:lnSpc>
                <a:spcPct val="100000"/>
              </a:lnSpc>
              <a:spcBef>
                <a:spcPct val="20000"/>
              </a:spcBef>
              <a:spcAft>
                <a:spcPts val="0"/>
              </a:spcAft>
              <a:buClr>
                <a:srgbClr val="006EAB"/>
              </a:buClr>
              <a:buSzTx/>
              <a:tabLst/>
              <a:defRPr/>
            </a:pPr>
            <a:endParaRPr kumimoji="0" lang="en-US" altLang="en-US" sz="9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endParaRPr>
          </a:p>
          <a:p>
            <a:pPr marL="742950" marR="0" lvl="1" indent="-285750" algn="l" defTabSz="914400" rtl="0" eaLnBrk="1" fontAlgn="auto" latinLnBrk="0" hangingPunct="1">
              <a:lnSpc>
                <a:spcPct val="100000"/>
              </a:lnSpc>
              <a:spcBef>
                <a:spcPct val="20000"/>
              </a:spcBef>
              <a:spcAft>
                <a:spcPts val="0"/>
              </a:spcAft>
              <a:buClr>
                <a:srgbClr val="006EAB"/>
              </a:buClr>
              <a:buSzTx/>
              <a:buFontTx/>
              <a:buChar char="–"/>
              <a:tabLst/>
              <a:defRPr/>
            </a:pPr>
            <a:r>
              <a:rPr kumimoji="0" lang="en-US" altLang="en-US" sz="16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Patches</a:t>
            </a:r>
          </a:p>
          <a:p>
            <a:pPr marL="1200150" marR="0" lvl="2" indent="-285750" algn="l" defTabSz="914400" rtl="0" eaLnBrk="1" fontAlgn="auto" latinLnBrk="0" hangingPunct="1">
              <a:lnSpc>
                <a:spcPct val="100000"/>
              </a:lnSpc>
              <a:spcBef>
                <a:spcPct val="20000"/>
              </a:spcBef>
              <a:spcAft>
                <a:spcPts val="0"/>
              </a:spcAft>
              <a:buClr>
                <a:srgbClr val="006EAB"/>
              </a:buClr>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Androderm</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 ®</a:t>
            </a:r>
            <a:endPar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endParaRPr>
          </a:p>
          <a:p>
            <a:pPr marL="1200150" marR="0" lvl="2" indent="-285750" algn="l" defTabSz="914400" rtl="0" eaLnBrk="1" fontAlgn="auto" latinLnBrk="0" hangingPunct="1">
              <a:lnSpc>
                <a:spcPct val="100000"/>
              </a:lnSpc>
              <a:spcBef>
                <a:spcPct val="20000"/>
              </a:spcBef>
              <a:spcAft>
                <a:spcPts val="0"/>
              </a:spcAft>
              <a:buClr>
                <a:srgbClr val="006EAB"/>
              </a:buClr>
              <a:buSzTx/>
              <a:buFont typeface="Wingdings" panose="05000000000000000000" pitchFamily="2" charset="2"/>
              <a:buChar char="§"/>
              <a:tabLst/>
              <a:defRPr/>
            </a:pPr>
            <a:r>
              <a:rPr lang="en-US" altLang="en-US" sz="1400" b="0" dirty="0">
                <a:solidFill>
                  <a:srgbClr val="000000"/>
                </a:solidFill>
                <a:latin typeface="Poppins Light"/>
                <a:ea typeface="宋体" panose="02010600030101010101" pitchFamily="2" charset="-122"/>
              </a:rPr>
              <a:t>Testoderm</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 ®</a:t>
            </a:r>
          </a:p>
          <a:p>
            <a:pPr marL="742950" marR="0" lvl="1" indent="-285750" algn="l" defTabSz="914400" rtl="0" eaLnBrk="1" fontAlgn="auto" latinLnBrk="0" hangingPunct="1">
              <a:lnSpc>
                <a:spcPct val="100000"/>
              </a:lnSpc>
              <a:spcBef>
                <a:spcPct val="20000"/>
              </a:spcBef>
              <a:spcAft>
                <a:spcPts val="0"/>
              </a:spcAft>
              <a:buClr>
                <a:schemeClr val="tx1"/>
              </a:buClr>
              <a:buSzTx/>
              <a:buFontTx/>
              <a:buChar char="–"/>
              <a:tabLst/>
              <a:defRPr/>
            </a:pPr>
            <a:endParaRPr kumimoji="0" lang="en-US" altLang="en-US" sz="4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endParaRPr>
          </a:p>
          <a:p>
            <a:pPr marL="742950" marR="0" lvl="1" indent="-285750" algn="l" defTabSz="914400" rtl="0" eaLnBrk="1" fontAlgn="auto" latinLnBrk="0" hangingPunct="1">
              <a:lnSpc>
                <a:spcPct val="100000"/>
              </a:lnSpc>
              <a:spcBef>
                <a:spcPct val="20000"/>
              </a:spcBef>
              <a:spcAft>
                <a:spcPts val="0"/>
              </a:spcAft>
              <a:buClr>
                <a:schemeClr val="tx1"/>
              </a:buClr>
              <a:buSzTx/>
              <a:buFontTx/>
              <a:buChar char="–"/>
              <a:tabLst/>
              <a:defRPr/>
            </a:pPr>
            <a:r>
              <a:rPr kumimoji="0" lang="en-US" altLang="en-US" sz="16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Buccal</a:t>
            </a:r>
          </a:p>
          <a:p>
            <a:pPr marL="1200150" lvl="2" indent="-285750" algn="l">
              <a:spcBef>
                <a:spcPct val="20000"/>
              </a:spcBef>
              <a:buClr>
                <a:schemeClr val="tx1"/>
              </a:buClr>
              <a:buFont typeface="Wingdings" panose="05000000000000000000" pitchFamily="2" charset="2"/>
              <a:buChar char="§"/>
              <a:defRPr/>
            </a:pPr>
            <a:r>
              <a:rPr lang="en-US" altLang="en-US" sz="1400" b="0" dirty="0">
                <a:solidFill>
                  <a:srgbClr val="000000"/>
                </a:solidFill>
                <a:latin typeface="Poppins Light"/>
                <a:ea typeface="宋体" panose="02010600030101010101" pitchFamily="2" charset="-122"/>
              </a:rPr>
              <a:t>Striant </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p>
          <a:p>
            <a:pPr marL="914400" marR="0" lvl="2" indent="0" algn="l" defTabSz="914400" rtl="0" eaLnBrk="1" fontAlgn="auto" latinLnBrk="0" hangingPunct="1">
              <a:lnSpc>
                <a:spcPct val="100000"/>
              </a:lnSpc>
              <a:spcBef>
                <a:spcPct val="20000"/>
              </a:spcBef>
              <a:spcAft>
                <a:spcPts val="0"/>
              </a:spcAft>
              <a:buClr>
                <a:schemeClr val="tx1"/>
              </a:buClr>
              <a:buSzTx/>
              <a:tabLst/>
              <a:defRPr/>
            </a:pPr>
            <a:endPar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endParaRPr>
          </a:p>
          <a:p>
            <a:pPr marL="914400" marR="0" lvl="2" indent="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1200" cap="none" spc="0" normalizeH="0" baseline="0" noProof="0" dirty="0">
              <a:ln>
                <a:noFill/>
              </a:ln>
              <a:solidFill>
                <a:srgbClr val="006EAB"/>
              </a:solidFill>
              <a:effectLst/>
              <a:uLnTx/>
              <a:uFillTx/>
              <a:latin typeface="Arial" panose="020B0604020202020204" pitchFamily="34" charset="0"/>
              <a:ea typeface="宋体" panose="02010600030101010101" pitchFamily="2" charset="-122"/>
              <a:cs typeface="+mn-cs"/>
            </a:endParaRPr>
          </a:p>
        </p:txBody>
      </p:sp>
      <p:sp>
        <p:nvSpPr>
          <p:cNvPr id="7173" name="Rectangle 7">
            <a:extLst>
              <a:ext uri="{FF2B5EF4-FFF2-40B4-BE49-F238E27FC236}">
                <a16:creationId xmlns:a16="http://schemas.microsoft.com/office/drawing/2014/main" id="{8E208251-354B-4F3C-9E2B-980B0863DBB7}"/>
              </a:ext>
            </a:extLst>
          </p:cNvPr>
          <p:cNvSpPr>
            <a:spLocks noGrp="1" noChangeArrowheads="1"/>
          </p:cNvSpPr>
          <p:nvPr>
            <p:ph type="title"/>
          </p:nvPr>
        </p:nvSpPr>
        <p:spPr bwMode="auto">
          <a:xfrm>
            <a:off x="149546" y="100158"/>
            <a:ext cx="11344275" cy="817291"/>
          </a:xfrm>
          <a:noFill/>
          <a:extLst>
            <a:ext uri="{909E8E84-426E-40DD-AFC4-6F175D3DCCD1}">
              <a14:hiddenFill xmlns:a14="http://schemas.microsoft.com/office/drawing/2010/main">
                <a:solidFill>
                  <a:srgbClr val="FFB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182880" bIns="137160" numCol="1" rtlCol="0" anchor="b" anchorCtr="0" compatLnSpc="1">
            <a:prstTxWarp prst="textNoShape">
              <a:avLst/>
            </a:prstTxWarp>
            <a:normAutofit/>
          </a:bodyPr>
          <a:lstStyle/>
          <a:p>
            <a:pPr algn="ctr" eaLnBrk="1" hangingPunct="1"/>
            <a:r>
              <a:rPr lang="en-US" altLang="en-US" b="1" dirty="0"/>
              <a:t>Testosterone Delivery Systems – 2021 </a:t>
            </a:r>
            <a:endParaRPr lang="nl-NL" altLang="en-US" b="1" dirty="0"/>
          </a:p>
        </p:txBody>
      </p:sp>
      <p:sp>
        <p:nvSpPr>
          <p:cNvPr id="7174" name="Rectangle 8">
            <a:extLst>
              <a:ext uri="{FF2B5EF4-FFF2-40B4-BE49-F238E27FC236}">
                <a16:creationId xmlns:a16="http://schemas.microsoft.com/office/drawing/2014/main" id="{F55E5D28-4BA0-45FA-AC49-B80C0E01A55F}"/>
              </a:ext>
            </a:extLst>
          </p:cNvPr>
          <p:cNvSpPr>
            <a:spLocks noChangeArrowheads="1"/>
          </p:cNvSpPr>
          <p:nvPr/>
        </p:nvSpPr>
        <p:spPr bwMode="auto">
          <a:xfrm>
            <a:off x="5815849" y="1055670"/>
            <a:ext cx="4537632" cy="485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altLang="en-US" sz="200" b="0" i="0" u="none" strike="noStrike" kern="1200" cap="none" spc="0" normalizeH="0" baseline="0" noProof="0" dirty="0">
              <a:ln>
                <a:noFill/>
              </a:ln>
              <a:solidFill>
                <a:srgbClr val="006EAB"/>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100000"/>
              </a:lnSpc>
              <a:spcBef>
                <a:spcPct val="20000"/>
              </a:spcBef>
              <a:spcAft>
                <a:spcPts val="0"/>
              </a:spcAft>
              <a:buClr>
                <a:schemeClr val="tx1"/>
              </a:buClr>
              <a:buSzTx/>
              <a:buFontTx/>
              <a:buChar char="–"/>
              <a:tabLst/>
              <a:defRPr/>
            </a:pPr>
            <a:r>
              <a:rPr kumimoji="0" lang="en-US" altLang="en-US" sz="16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Gel (transdermal)</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lang="en-US" altLang="en-US" sz="1400" b="0" dirty="0">
                <a:solidFill>
                  <a:srgbClr val="000000"/>
                </a:solidFill>
                <a:latin typeface="Poppins Light"/>
              </a:rPr>
              <a:t>AndroG</a:t>
            </a:r>
            <a:r>
              <a:rPr kumimoji="0" lang="en-US" altLang="en-US" sz="1400" b="0" i="0" u="none" strike="noStrike" kern="1200" cap="none" spc="0" normalizeH="0" baseline="0" noProof="0" dirty="0">
                <a:ln>
                  <a:noFill/>
                </a:ln>
                <a:solidFill>
                  <a:srgbClr val="000000"/>
                </a:solidFill>
                <a:effectLst/>
                <a:uLnTx/>
                <a:uFillTx/>
                <a:latin typeface="Poppins Light"/>
                <a:ea typeface="+mn-ea"/>
                <a:cs typeface="+mn-cs"/>
              </a:rPr>
              <a:t>el</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Testavan</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Fortesta</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 ®</a:t>
            </a: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 / Tostran</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p>
          <a:p>
            <a:pPr marL="1200150" marR="0" lvl="2" indent="-285750" algn="l" defTabSz="914400" rtl="0" eaLnBrk="1" fontAlgn="auto" latinLnBrk="0" hangingPunct="1">
              <a:lnSpc>
                <a:spcPct val="100000"/>
              </a:lnSpc>
              <a:spcBef>
                <a:spcPct val="20000"/>
              </a:spcBef>
              <a:spcAft>
                <a:spcPts val="0"/>
              </a:spcAft>
              <a:buClr>
                <a:srgbClr val="006EAB"/>
              </a:buClr>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Vogelxo</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p>
          <a:p>
            <a:pPr marL="1200150" marR="0" lvl="2" indent="-285750" algn="l" defTabSz="914400" rtl="0" eaLnBrk="1" fontAlgn="auto" latinLnBrk="0" hangingPunct="1">
              <a:lnSpc>
                <a:spcPct val="100000"/>
              </a:lnSpc>
              <a:spcBef>
                <a:spcPct val="20000"/>
              </a:spcBef>
              <a:spcAft>
                <a:spcPts val="0"/>
              </a:spcAft>
              <a:buClr>
                <a:srgbClr val="006EAB"/>
              </a:buClr>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Testim</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p>
          <a:p>
            <a:pPr marL="914400" marR="0" lvl="2" indent="0" algn="l" defTabSz="914400" rtl="0" eaLnBrk="1" fontAlgn="auto" latinLnBrk="0" hangingPunct="1">
              <a:lnSpc>
                <a:spcPct val="100000"/>
              </a:lnSpc>
              <a:spcBef>
                <a:spcPct val="20000"/>
              </a:spcBef>
              <a:spcAft>
                <a:spcPts val="0"/>
              </a:spcAft>
              <a:buClr>
                <a:schemeClr val="tx1"/>
              </a:buClr>
              <a:buSzTx/>
              <a:tabLst/>
              <a:defRPr/>
            </a:pPr>
            <a:endPar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endParaRPr>
          </a:p>
          <a:p>
            <a:pPr marL="742950" marR="0" lvl="1" indent="-285750" algn="l" defTabSz="914400" rtl="0" eaLnBrk="1" fontAlgn="auto" latinLnBrk="0" hangingPunct="1">
              <a:lnSpc>
                <a:spcPct val="100000"/>
              </a:lnSpc>
              <a:spcBef>
                <a:spcPct val="20000"/>
              </a:spcBef>
              <a:spcAft>
                <a:spcPts val="0"/>
              </a:spcAft>
              <a:buClr>
                <a:srgbClr val="006EAB"/>
              </a:buClr>
              <a:buSzTx/>
              <a:buFontTx/>
              <a:buChar char="–"/>
              <a:tabLst/>
              <a:defRPr/>
            </a:pPr>
            <a:r>
              <a:rPr kumimoji="0" lang="en-US" altLang="en-US" sz="16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Gel (nasal)</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lang="en-US" altLang="en-US" sz="1400" b="0" dirty="0">
                <a:solidFill>
                  <a:srgbClr val="000000"/>
                </a:solidFill>
                <a:latin typeface="Poppins Light"/>
                <a:ea typeface="宋体" panose="02010600030101010101" pitchFamily="2" charset="-122"/>
              </a:rPr>
              <a:t>Natesto</a:t>
            </a:r>
            <a:r>
              <a:rPr kumimoji="0" lang="en-US"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p>
          <a:p>
            <a:pPr marL="1200150" marR="0" lvl="2" indent="-285750" algn="l" defTabSz="9144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endParaRPr kumimoji="0" lang="en-US" altLang="en-US" sz="6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endParaRPr>
          </a:p>
          <a:p>
            <a:pPr marL="742950" marR="0" lvl="1" indent="-285750" algn="l" defTabSz="914400" rtl="0" eaLnBrk="1" fontAlgn="auto" latinLnBrk="0" hangingPunct="1">
              <a:lnSpc>
                <a:spcPct val="100000"/>
              </a:lnSpc>
              <a:spcBef>
                <a:spcPct val="20000"/>
              </a:spcBef>
              <a:spcAft>
                <a:spcPts val="0"/>
              </a:spcAft>
              <a:buClr>
                <a:srgbClr val="006EAB"/>
              </a:buClr>
              <a:buSzTx/>
              <a:buFontTx/>
              <a:buChar char="–"/>
              <a:tabLst/>
              <a:defRPr/>
            </a:pPr>
            <a:r>
              <a:rPr kumimoji="0" lang="en-US" altLang="en-US" sz="16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Solution</a:t>
            </a:r>
          </a:p>
          <a:p>
            <a:pPr marL="1200150" marR="0" lvl="2" indent="-285750" algn="l" defTabSz="914400" rtl="0" eaLnBrk="1" fontAlgn="auto" latinLnBrk="0" hangingPunct="1">
              <a:lnSpc>
                <a:spcPct val="100000"/>
              </a:lnSpc>
              <a:spcBef>
                <a:spcPct val="20000"/>
              </a:spcBef>
              <a:spcAft>
                <a:spcPts val="0"/>
              </a:spcAft>
              <a:buClr>
                <a:srgbClr val="006EAB"/>
              </a:buClr>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Axiron</a:t>
            </a:r>
            <a:r>
              <a:rPr kumimoji="0" lang="en-GB"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endParaRPr kumimoji="0" lang="en-GB"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endParaRPr>
          </a:p>
          <a:p>
            <a:pPr marL="742950" marR="0" lvl="1" indent="-285750" algn="l" defTabSz="914400" rtl="0" eaLnBrk="1" fontAlgn="auto" latinLnBrk="0" hangingPunct="1">
              <a:lnSpc>
                <a:spcPct val="100000"/>
              </a:lnSpc>
              <a:spcBef>
                <a:spcPct val="20000"/>
              </a:spcBef>
              <a:spcAft>
                <a:spcPts val="0"/>
              </a:spcAft>
              <a:buClr>
                <a:srgbClr val="006EAB"/>
              </a:buClr>
              <a:buSzTx/>
              <a:buFontTx/>
              <a:buChar char="–"/>
              <a:tabLst/>
              <a:defRPr/>
            </a:pPr>
            <a:r>
              <a:rPr kumimoji="0" lang="en-US" altLang="en-US" sz="16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Cream</a:t>
            </a:r>
          </a:p>
          <a:p>
            <a:pPr marL="1200150" marR="0" lvl="2" indent="-285750" algn="l" defTabSz="914400" rtl="0" eaLnBrk="1" fontAlgn="auto" latinLnBrk="0" hangingPunct="1">
              <a:lnSpc>
                <a:spcPct val="100000"/>
              </a:lnSpc>
              <a:spcBef>
                <a:spcPct val="20000"/>
              </a:spcBef>
              <a:spcAft>
                <a:spcPts val="0"/>
              </a:spcAft>
              <a:buClr>
                <a:srgbClr val="006EAB"/>
              </a:buClr>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AndroForte® 5 / AndroForte® 2</a:t>
            </a:r>
            <a:endParaRPr kumimoji="0" lang="en-GB"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endParaRPr>
          </a:p>
          <a:p>
            <a:pPr marL="742950" marR="0" lvl="1" indent="-285750" algn="l" defTabSz="914400" rtl="0" eaLnBrk="1" fontAlgn="auto" latinLnBrk="0" hangingPunct="1">
              <a:lnSpc>
                <a:spcPct val="100000"/>
              </a:lnSpc>
              <a:spcBef>
                <a:spcPct val="20000"/>
              </a:spcBef>
              <a:spcAft>
                <a:spcPts val="0"/>
              </a:spcAft>
              <a:buClr>
                <a:srgbClr val="006EAB"/>
              </a:buClr>
              <a:buSzTx/>
              <a:buFontTx/>
              <a:buChar char="–"/>
              <a:tabLst/>
              <a:defRPr/>
            </a:pPr>
            <a:r>
              <a:rPr kumimoji="0" lang="en-US" altLang="en-US" sz="16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rPr>
              <a:t>Pellets</a:t>
            </a:r>
          </a:p>
          <a:p>
            <a:pPr marL="1200150" marR="0" lvl="2" indent="-285750" algn="l" defTabSz="914400" rtl="0" eaLnBrk="1" fontAlgn="auto" latinLnBrk="0" hangingPunct="1">
              <a:lnSpc>
                <a:spcPct val="100000"/>
              </a:lnSpc>
              <a:spcBef>
                <a:spcPct val="20000"/>
              </a:spcBef>
              <a:spcAft>
                <a:spcPts val="0"/>
              </a:spcAft>
              <a:buClr>
                <a:srgbClr val="006EAB"/>
              </a:buClr>
              <a:buSzTx/>
              <a:buFont typeface="Wingdings" panose="05000000000000000000" pitchFamily="2" charset="2"/>
              <a:buChar char="§"/>
              <a:tabLst/>
              <a:defRPr/>
            </a:pPr>
            <a:r>
              <a:rPr lang="en-US" altLang="en-US" sz="1400" b="0" dirty="0">
                <a:solidFill>
                  <a:srgbClr val="000000"/>
                </a:solidFill>
                <a:latin typeface="Poppins Light"/>
                <a:ea typeface="宋体" panose="02010600030101010101" pitchFamily="2" charset="-122"/>
              </a:rPr>
              <a:t>Testopel</a:t>
            </a:r>
            <a:r>
              <a:rPr kumimoji="0" lang="en-GB" altLang="en-US" sz="14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rPr>
              <a:t>®</a:t>
            </a:r>
            <a:endParaRPr kumimoji="0" lang="en-GB" altLang="en-US" sz="1400" b="0"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endParaRPr>
          </a:p>
          <a:p>
            <a:pPr marL="800100" lvl="1" indent="-342900">
              <a:spcBef>
                <a:spcPct val="20000"/>
              </a:spcBef>
              <a:buFont typeface="Calibri" panose="020F0502020204030204" pitchFamily="34" charset="0"/>
              <a:buChar char="‐"/>
            </a:pPr>
            <a:endParaRPr kumimoji="0" lang="en-US" altLang="en-US" sz="2000" b="1" i="0" u="none" strike="noStrike" kern="1200" cap="none" spc="0" normalizeH="0" baseline="0" noProof="0" dirty="0">
              <a:ln>
                <a:noFill/>
              </a:ln>
              <a:solidFill>
                <a:srgbClr val="000000"/>
              </a:solidFill>
              <a:effectLst/>
              <a:uLnTx/>
              <a:uFillTx/>
              <a:latin typeface="Poppins Light"/>
              <a:ea typeface="宋体" panose="02010600030101010101" pitchFamily="2" charset="-122"/>
              <a:cs typeface="+mn-cs"/>
            </a:endParaRPr>
          </a:p>
          <a:p>
            <a:pPr marL="1143000" marR="0" lvl="2" indent="-228600" algn="l" defTabSz="914400" rtl="0" eaLnBrk="1" fontAlgn="auto" latinLnBrk="0" hangingPunct="1">
              <a:lnSpc>
                <a:spcPct val="100000"/>
              </a:lnSpc>
              <a:spcBef>
                <a:spcPct val="20000"/>
              </a:spcBef>
              <a:spcAft>
                <a:spcPts val="0"/>
              </a:spcAft>
              <a:buClrTx/>
              <a:buSzTx/>
              <a:buFontTx/>
              <a:buChar char="•"/>
              <a:tabLst/>
              <a:defRPr/>
            </a:pPr>
            <a:endParaRPr kumimoji="0" lang="en-US" altLang="en-US" sz="1800" b="0" i="0" u="none" strike="noStrike" kern="1200" cap="none" spc="0" normalizeH="0" baseline="30000" noProof="0" dirty="0">
              <a:ln>
                <a:noFill/>
              </a:ln>
              <a:solidFill>
                <a:srgbClr val="000000"/>
              </a:solidFill>
              <a:effectLst/>
              <a:uLnTx/>
              <a:uFillTx/>
              <a:latin typeface="Poppins Light"/>
              <a:ea typeface="宋体" panose="02010600030101010101" pitchFamily="2" charset="-122"/>
              <a:cs typeface="+mn-cs"/>
            </a:endParaRPr>
          </a:p>
        </p:txBody>
      </p:sp>
    </p:spTree>
    <p:extLst>
      <p:ext uri="{BB962C8B-B14F-4D97-AF65-F5344CB8AC3E}">
        <p14:creationId xmlns:p14="http://schemas.microsoft.com/office/powerpoint/2010/main" val="1928242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AD67608-891D-4E6A-B8F3-21976ACE2A89}"/>
              </a:ext>
            </a:extLst>
          </p:cNvPr>
          <p:cNvSpPr txBox="1">
            <a:spLocks/>
          </p:cNvSpPr>
          <p:nvPr/>
        </p:nvSpPr>
        <p:spPr>
          <a:xfrm>
            <a:off x="475633" y="1197760"/>
            <a:ext cx="8658842" cy="451724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b="1" dirty="0">
                <a:solidFill>
                  <a:srgbClr val="000000"/>
                </a:solidFill>
                <a:latin typeface="Poppins Light"/>
              </a:rPr>
              <a:t>A</a:t>
            </a:r>
            <a:r>
              <a:rPr kumimoji="0" lang="en-GB" b="1" i="0" u="none" strike="noStrike" kern="1200" cap="none" spc="0" normalizeH="0" baseline="0" noProof="0" dirty="0">
                <a:ln>
                  <a:noFill/>
                </a:ln>
                <a:solidFill>
                  <a:srgbClr val="000000"/>
                </a:solidFill>
                <a:effectLst/>
                <a:uLnTx/>
                <a:uFillTx/>
                <a:latin typeface="Poppins Light"/>
                <a:ea typeface="+mn-ea"/>
                <a:cs typeface="+mn-cs"/>
              </a:rPr>
              <a:t>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Administered only 4-5 times a year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Theoretically avoids physiological peaks and troughs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Popular with key opinion leaders, especially in secondary care</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Established &amp; comprehensive digital educational platforms for HCPs and patients*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HCP retains control over dosing</a:t>
            </a: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Good efficacy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Robust supportive clinical evidence, most notably the recent T4DM study </a:t>
            </a: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b="0" i="0" u="none" strike="noStrike" kern="1200" cap="none" spc="0" normalizeH="0" baseline="0" noProof="0" dirty="0">
              <a:ln>
                <a:noFill/>
              </a:ln>
              <a:solidFill>
                <a:srgbClr val="000000"/>
              </a:solidFill>
              <a:effectLst/>
              <a:uLnTx/>
              <a:uFillTx/>
              <a:latin typeface="Poppins Light"/>
              <a:ea typeface="+mn-ea"/>
              <a:cs typeface="+mn-cs"/>
            </a:endParaRP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b="1" i="0" u="none" strike="noStrike" kern="1200" cap="none" spc="0" normalizeH="0" baseline="0" noProof="0" dirty="0">
                <a:ln>
                  <a:noFill/>
                </a:ln>
                <a:solidFill>
                  <a:srgbClr val="000000"/>
                </a:solidFill>
                <a:effectLst/>
                <a:uLnTx/>
                <a:uFillTx/>
                <a:latin typeface="Poppins Light"/>
                <a:ea typeface="+mn-ea"/>
                <a:cs typeface="+mn-cs"/>
              </a:rPr>
              <a:t>Disadvantages: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S</a:t>
            </a:r>
            <a:r>
              <a:rPr kumimoji="0" lang="en-GB" sz="1600" b="0" i="0" u="none" strike="noStrike" kern="1200" cap="none" spc="0" normalizeH="0" baseline="0" noProof="0" dirty="0">
                <a:ln>
                  <a:noFill/>
                </a:ln>
                <a:solidFill>
                  <a:srgbClr val="000000"/>
                </a:solidFill>
                <a:effectLst/>
                <a:uLnTx/>
                <a:uFillTx/>
                <a:latin typeface="Poppins Light"/>
                <a:ea typeface="+mn-ea"/>
                <a:cs typeface="+mn-cs"/>
              </a:rPr>
              <a:t>teady-state conditions are achieved between the 3</a:t>
            </a:r>
            <a:r>
              <a:rPr kumimoji="0" lang="en-GB" sz="1600" b="0" i="0" u="none" strike="noStrike" kern="1200" cap="none" spc="0" normalizeH="0" baseline="30000" noProof="0" dirty="0">
                <a:ln>
                  <a:noFill/>
                </a:ln>
                <a:solidFill>
                  <a:srgbClr val="000000"/>
                </a:solidFill>
                <a:effectLst/>
                <a:uLnTx/>
                <a:uFillTx/>
                <a:latin typeface="Poppins Light"/>
                <a:ea typeface="+mn-ea"/>
                <a:cs typeface="+mn-cs"/>
              </a:rPr>
              <a:t>rd</a:t>
            </a:r>
            <a:r>
              <a:rPr kumimoji="0" lang="en-GB" sz="1600" b="0" i="0" u="none" strike="noStrike" kern="1200" cap="none" spc="0" normalizeH="0" baseline="0" noProof="0" dirty="0">
                <a:ln>
                  <a:noFill/>
                </a:ln>
                <a:solidFill>
                  <a:srgbClr val="000000"/>
                </a:solidFill>
                <a:effectLst/>
                <a:uLnTx/>
                <a:uFillTx/>
                <a:latin typeface="Poppins Light"/>
                <a:ea typeface="+mn-ea"/>
                <a:cs typeface="+mn-cs"/>
              </a:rPr>
              <a:t> and 5</a:t>
            </a:r>
            <a:r>
              <a:rPr kumimoji="0" lang="en-GB" sz="1600" b="0" i="0" u="none" strike="noStrike" kern="1200" cap="none" spc="0" normalizeH="0" baseline="30000" noProof="0" dirty="0">
                <a:ln>
                  <a:noFill/>
                </a:ln>
                <a:solidFill>
                  <a:srgbClr val="000000"/>
                </a:solidFill>
                <a:effectLst/>
                <a:uLnTx/>
                <a:uFillTx/>
                <a:latin typeface="Poppins Light"/>
                <a:ea typeface="+mn-ea"/>
                <a:cs typeface="+mn-cs"/>
              </a:rPr>
              <a:t>th</a:t>
            </a:r>
            <a:r>
              <a:rPr kumimoji="0" lang="en-GB" sz="1600" b="0" i="0" u="none" strike="noStrike" kern="1200" cap="none" spc="0" normalizeH="0" baseline="0" noProof="0" dirty="0">
                <a:ln>
                  <a:noFill/>
                </a:ln>
                <a:solidFill>
                  <a:srgbClr val="000000"/>
                </a:solidFill>
                <a:effectLst/>
                <a:uLnTx/>
                <a:uFillTx/>
                <a:latin typeface="Poppins Light"/>
                <a:ea typeface="+mn-ea"/>
                <a:cs typeface="+mn-cs"/>
              </a:rPr>
              <a:t> injection (potentially &gt;9months)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chemeClr val="accent5"/>
                </a:solidFill>
                <a:effectLst/>
                <a:uLnTx/>
                <a:uFillTx/>
                <a:latin typeface="Poppins Light"/>
                <a:ea typeface="+mn-ea"/>
                <a:cs typeface="+mn-cs"/>
              </a:rPr>
              <a:t>Potentially painful, high-volume, deep IM injection, must be given by a healthcare professional</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chemeClr val="accent5"/>
                </a:solidFill>
                <a:effectLst/>
                <a:uLnTx/>
                <a:uFillTx/>
                <a:latin typeface="Poppins Light"/>
                <a:ea typeface="+mn-ea"/>
                <a:cs typeface="+mn-cs"/>
              </a:rPr>
              <a:t>T ½ life is 90 ± 40 days so rapid discontinuation is not possible (in case of adverse events)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chemeClr val="accent5"/>
                </a:solidFill>
                <a:latin typeface="Poppins Light"/>
              </a:rPr>
              <a:t>Possible issues with pulmonary micro-embolism (POME)</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chemeClr val="accent5"/>
                </a:solidFill>
                <a:effectLst/>
                <a:uLnTx/>
                <a:uFillTx/>
                <a:latin typeface="Poppins Light"/>
                <a:ea typeface="+mn-ea"/>
                <a:cs typeface="+mn-cs"/>
              </a:rPr>
              <a:t>Not recommended for the initiation of TTh</a:t>
            </a:r>
            <a:r>
              <a:rPr lang="en-GB" sz="1600" dirty="0">
                <a:solidFill>
                  <a:schemeClr val="accent5"/>
                </a:solidFill>
                <a:latin typeface="Poppins Light"/>
              </a:rPr>
              <a:t>, particularly in testosterone naïve patients</a:t>
            </a:r>
            <a:endParaRPr kumimoji="0" lang="en-GB" sz="1600" b="0" i="0" u="none" strike="noStrike" kern="1200" cap="none" spc="0" normalizeH="0" baseline="0" noProof="0" dirty="0">
              <a:ln>
                <a:noFill/>
              </a:ln>
              <a:solidFill>
                <a:schemeClr val="accent5"/>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600" b="0" i="0" u="none" strike="noStrike" kern="1200" cap="none" spc="0" normalizeH="0" baseline="0" noProof="0" dirty="0">
              <a:ln>
                <a:noFill/>
              </a:ln>
              <a:solidFill>
                <a:schemeClr val="accent5"/>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24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sp>
        <p:nvSpPr>
          <p:cNvPr id="5" name="Title 1">
            <a:extLst>
              <a:ext uri="{FF2B5EF4-FFF2-40B4-BE49-F238E27FC236}">
                <a16:creationId xmlns:a16="http://schemas.microsoft.com/office/drawing/2014/main" id="{D79F7B59-73C6-4F1F-8C68-3E339330520A}"/>
              </a:ext>
            </a:extLst>
          </p:cNvPr>
          <p:cNvSpPr txBox="1">
            <a:spLocks/>
          </p:cNvSpPr>
          <p:nvPr/>
        </p:nvSpPr>
        <p:spPr>
          <a:xfrm>
            <a:off x="385333" y="213730"/>
            <a:ext cx="10682146" cy="1130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Intramuscular Injections (Nebido®)</a:t>
            </a:r>
            <a:br>
              <a:rPr lang="en-GB" dirty="0"/>
            </a:br>
            <a:endParaRPr lang="en-GB" dirty="0"/>
          </a:p>
        </p:txBody>
      </p:sp>
      <p:pic>
        <p:nvPicPr>
          <p:cNvPr id="6" name="Picture 5">
            <a:extLst>
              <a:ext uri="{FF2B5EF4-FFF2-40B4-BE49-F238E27FC236}">
                <a16:creationId xmlns:a16="http://schemas.microsoft.com/office/drawing/2014/main" id="{402C1436-8A5A-4022-8FF5-2290C6113A66}"/>
              </a:ext>
            </a:extLst>
          </p:cNvPr>
          <p:cNvPicPr>
            <a:picLocks noChangeAspect="1"/>
          </p:cNvPicPr>
          <p:nvPr/>
        </p:nvPicPr>
        <p:blipFill rotWithShape="1">
          <a:blip r:embed="rId2"/>
          <a:srcRect l="2784" t="20836" r="6798" b="20478"/>
          <a:stretch/>
        </p:blipFill>
        <p:spPr>
          <a:xfrm>
            <a:off x="8355926" y="2504712"/>
            <a:ext cx="2642376" cy="1540907"/>
          </a:xfrm>
          <a:prstGeom prst="rect">
            <a:avLst/>
          </a:prstGeom>
        </p:spPr>
      </p:pic>
      <p:sp>
        <p:nvSpPr>
          <p:cNvPr id="8" name="TextBox 7">
            <a:extLst>
              <a:ext uri="{FF2B5EF4-FFF2-40B4-BE49-F238E27FC236}">
                <a16:creationId xmlns:a16="http://schemas.microsoft.com/office/drawing/2014/main" id="{24409273-F384-4957-924A-EB6B5E17623C}"/>
              </a:ext>
            </a:extLst>
          </p:cNvPr>
          <p:cNvSpPr txBox="1"/>
          <p:nvPr/>
        </p:nvSpPr>
        <p:spPr>
          <a:xfrm>
            <a:off x="8283416" y="1790317"/>
            <a:ext cx="2642376" cy="584775"/>
          </a:xfrm>
          <a:prstGeom prst="rect">
            <a:avLst/>
          </a:prstGeom>
          <a:noFill/>
        </p:spPr>
        <p:txBody>
          <a:bodyPr wrap="square">
            <a:spAutoFit/>
          </a:bodyPr>
          <a:lstStyle/>
          <a:p>
            <a:pPr algn="ctr"/>
            <a:r>
              <a:rPr lang="en-GB" sz="1600" dirty="0"/>
              <a:t>* </a:t>
            </a:r>
            <a:r>
              <a:rPr lang="en-GB" sz="1600" dirty="0">
                <a:hlinkClick r:id="rId3"/>
              </a:rPr>
              <a:t>www.restoretheman.co.uk</a:t>
            </a:r>
            <a:r>
              <a:rPr lang="en-GB" sz="1600" dirty="0"/>
              <a:t>                                                                                    and </a:t>
            </a:r>
            <a:r>
              <a:rPr lang="en-GB" sz="1600" dirty="0">
                <a:hlinkClick r:id="rId4"/>
              </a:rPr>
              <a:t>www.nebido.com</a:t>
            </a:r>
            <a:r>
              <a:rPr lang="en-GB" sz="1600" dirty="0"/>
              <a:t> </a:t>
            </a:r>
          </a:p>
        </p:txBody>
      </p:sp>
      <p:sp>
        <p:nvSpPr>
          <p:cNvPr id="9" name="TextBox 8">
            <a:extLst>
              <a:ext uri="{FF2B5EF4-FFF2-40B4-BE49-F238E27FC236}">
                <a16:creationId xmlns:a16="http://schemas.microsoft.com/office/drawing/2014/main" id="{CCFD97DE-F21E-4BDC-9272-83E94968D5DC}"/>
              </a:ext>
            </a:extLst>
          </p:cNvPr>
          <p:cNvSpPr txBox="1"/>
          <p:nvPr/>
        </p:nvSpPr>
        <p:spPr>
          <a:xfrm>
            <a:off x="1247774" y="5974239"/>
            <a:ext cx="10296526" cy="246221"/>
          </a:xfrm>
          <a:prstGeom prst="rect">
            <a:avLst/>
          </a:prstGeom>
          <a:noFill/>
        </p:spPr>
        <p:txBody>
          <a:bodyPr wrap="square">
            <a:spAutoFit/>
          </a:bodyPr>
          <a:lstStyle/>
          <a:p>
            <a:pPr algn="ctr"/>
            <a:r>
              <a:rPr lang="en-GB" altLang="en-US" sz="1000" dirty="0">
                <a:solidFill>
                  <a:schemeClr val="accent5"/>
                </a:solidFill>
                <a:cs typeface="Arial" panose="020B0604020202020204" pitchFamily="34" charset="0"/>
              </a:rPr>
              <a:t>Nebido® Monograph | Testosterone Undecanoate Injections | Bayer. </a:t>
            </a:r>
            <a:r>
              <a:rPr lang="en-GB" altLang="en-US" sz="1000" dirty="0">
                <a:solidFill>
                  <a:schemeClr val="accent5"/>
                </a:solidFill>
                <a:cs typeface="Arial" panose="020B0604020202020204" pitchFamily="34" charset="0"/>
                <a:hlinkClick r:id="rId5"/>
              </a:rPr>
              <a:t>https://hcp.nebido.com/sites/g/files/blfpry596/files/2019-07/Nebido-Product-Monograph.pdf</a:t>
            </a:r>
            <a:r>
              <a:rPr lang="en-GB" altLang="en-US" sz="1000" dirty="0">
                <a:solidFill>
                  <a:schemeClr val="accent5"/>
                </a:solidFill>
                <a:cs typeface="Arial" panose="020B0604020202020204" pitchFamily="34" charset="0"/>
              </a:rPr>
              <a:t>    Accessed March 2021 </a:t>
            </a:r>
          </a:p>
        </p:txBody>
      </p:sp>
    </p:spTree>
    <p:extLst>
      <p:ext uri="{BB962C8B-B14F-4D97-AF65-F5344CB8AC3E}">
        <p14:creationId xmlns:p14="http://schemas.microsoft.com/office/powerpoint/2010/main" val="3187381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3FD0-7D96-4B09-A2DB-61605AF6B2E5}"/>
              </a:ext>
            </a:extLst>
          </p:cNvPr>
          <p:cNvSpPr>
            <a:spLocks noGrp="1"/>
          </p:cNvSpPr>
          <p:nvPr>
            <p:ph type="title"/>
          </p:nvPr>
        </p:nvSpPr>
        <p:spPr/>
        <p:txBody>
          <a:bodyPr>
            <a:normAutofit/>
          </a:bodyPr>
          <a:lstStyle/>
          <a:p>
            <a:r>
              <a:rPr lang="en-GB" sz="4800" dirty="0"/>
              <a:t>Intramuscular Injections</a:t>
            </a:r>
            <a:br>
              <a:rPr lang="en-GB" sz="4800" dirty="0"/>
            </a:br>
            <a:r>
              <a:rPr lang="en-GB" sz="4800" dirty="0"/>
              <a:t>(Short-acting)</a:t>
            </a:r>
          </a:p>
        </p:txBody>
      </p:sp>
      <p:sp>
        <p:nvSpPr>
          <p:cNvPr id="3" name="Content Placeholder 2">
            <a:extLst>
              <a:ext uri="{FF2B5EF4-FFF2-40B4-BE49-F238E27FC236}">
                <a16:creationId xmlns:a16="http://schemas.microsoft.com/office/drawing/2014/main" id="{532ADAEF-DD68-49D8-8270-38F0E331DA8C}"/>
              </a:ext>
            </a:extLst>
          </p:cNvPr>
          <p:cNvSpPr>
            <a:spLocks noGrp="1"/>
          </p:cNvSpPr>
          <p:nvPr>
            <p:ph idx="1"/>
          </p:nvPr>
        </p:nvSpPr>
        <p:spPr>
          <a:xfrm>
            <a:off x="694708" y="2544287"/>
            <a:ext cx="10617529" cy="3141025"/>
          </a:xfrm>
        </p:spPr>
        <p:txBody>
          <a:bodyPr/>
          <a:lstStyle/>
          <a:p>
            <a:r>
              <a:rPr lang="en-GB" dirty="0">
                <a:solidFill>
                  <a:schemeClr val="accent5"/>
                </a:solidFill>
              </a:rPr>
              <a:t>Androtardyl® </a:t>
            </a:r>
          </a:p>
          <a:p>
            <a:r>
              <a:rPr lang="en-GB" dirty="0">
                <a:solidFill>
                  <a:schemeClr val="accent5"/>
                </a:solidFill>
              </a:rPr>
              <a:t>Sustanon® </a:t>
            </a:r>
          </a:p>
        </p:txBody>
      </p:sp>
    </p:spTree>
    <p:extLst>
      <p:ext uri="{BB962C8B-B14F-4D97-AF65-F5344CB8AC3E}">
        <p14:creationId xmlns:p14="http://schemas.microsoft.com/office/powerpoint/2010/main" val="200289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E04A44-992A-4ED3-8F6A-3FE2A1CCA7DC}"/>
              </a:ext>
            </a:extLst>
          </p:cNvPr>
          <p:cNvSpPr txBox="1">
            <a:spLocks/>
          </p:cNvSpPr>
          <p:nvPr/>
        </p:nvSpPr>
        <p:spPr>
          <a:xfrm>
            <a:off x="706579" y="365125"/>
            <a:ext cx="106821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GB" dirty="0"/>
              <a:t>Testosterone Intramuscular Injections (Androtardyl®)</a:t>
            </a:r>
            <a:br>
              <a:rPr lang="en-GB" dirty="0"/>
            </a:br>
            <a:endParaRPr lang="en-GB" dirty="0"/>
          </a:p>
        </p:txBody>
      </p:sp>
      <p:sp>
        <p:nvSpPr>
          <p:cNvPr id="13315" name="Rectangle 3">
            <a:extLst>
              <a:ext uri="{FF2B5EF4-FFF2-40B4-BE49-F238E27FC236}">
                <a16:creationId xmlns:a16="http://schemas.microsoft.com/office/drawing/2014/main" id="{0A180BAA-1C99-4CF1-AF7C-596CD47FCC45}"/>
              </a:ext>
            </a:extLst>
          </p:cNvPr>
          <p:cNvSpPr>
            <a:spLocks noGrp="1" noChangeArrowheads="1"/>
          </p:cNvSpPr>
          <p:nvPr>
            <p:ph sz="half" idx="1"/>
          </p:nvPr>
        </p:nvSpPr>
        <p:spPr bwMode="auto">
          <a:xfrm>
            <a:off x="694702" y="1457325"/>
            <a:ext cx="6803378" cy="423689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r>
              <a:rPr lang="en-US" altLang="en-US" sz="1800" dirty="0">
                <a:solidFill>
                  <a:schemeClr val="accent5"/>
                </a:solidFill>
              </a:rPr>
              <a:t>Testosterone enanthate</a:t>
            </a:r>
            <a:r>
              <a:rPr lang="en-US" altLang="en-US" sz="1800" b="1" dirty="0">
                <a:solidFill>
                  <a:schemeClr val="accent5"/>
                </a:solidFill>
              </a:rPr>
              <a:t> </a:t>
            </a:r>
          </a:p>
          <a:p>
            <a:r>
              <a:rPr lang="en-GB" altLang="en-US" sz="1800" dirty="0">
                <a:solidFill>
                  <a:schemeClr val="accent5"/>
                </a:solidFill>
              </a:rPr>
              <a:t>Oily solution for intramuscular injection</a:t>
            </a:r>
          </a:p>
          <a:p>
            <a:r>
              <a:rPr lang="en-GB" altLang="en-US" sz="1800" dirty="0">
                <a:solidFill>
                  <a:schemeClr val="accent5"/>
                </a:solidFill>
              </a:rPr>
              <a:t>250 mg testosterone/1mL ampoule </a:t>
            </a:r>
          </a:p>
          <a:p>
            <a:r>
              <a:rPr lang="en-GB" altLang="en-US" sz="1800" dirty="0">
                <a:solidFill>
                  <a:schemeClr val="accent5"/>
                </a:solidFill>
              </a:rPr>
              <a:t>Testosterone contained in castor oil</a:t>
            </a:r>
          </a:p>
          <a:p>
            <a:r>
              <a:rPr lang="en-GB" altLang="en-US" sz="1800" dirty="0">
                <a:solidFill>
                  <a:schemeClr val="accent5"/>
                </a:solidFill>
              </a:rPr>
              <a:t>Initially, 250mg by slow intramuscular injection every 2—3 weeks. </a:t>
            </a:r>
          </a:p>
          <a:p>
            <a:r>
              <a:rPr lang="en-GB" altLang="en-US" sz="1800" dirty="0">
                <a:solidFill>
                  <a:schemeClr val="accent5"/>
                </a:solidFill>
              </a:rPr>
              <a:t>Maintenance, 250mg by intramuscular injection every 3—6 weeks according to response </a:t>
            </a:r>
          </a:p>
          <a:p>
            <a:r>
              <a:rPr lang="en-US" altLang="en-US" sz="1800" dirty="0">
                <a:solidFill>
                  <a:schemeClr val="accent5"/>
                </a:solidFill>
              </a:rPr>
              <a:t>Known by different names and likely available as a generic medicine</a:t>
            </a:r>
          </a:p>
          <a:p>
            <a:r>
              <a:rPr lang="en-US" altLang="en-US" sz="1800" dirty="0">
                <a:solidFill>
                  <a:schemeClr val="accent5"/>
                </a:solidFill>
              </a:rPr>
              <a:t>Low price</a:t>
            </a:r>
          </a:p>
          <a:p>
            <a:endParaRPr lang="en-US" altLang="en-US" dirty="0"/>
          </a:p>
        </p:txBody>
      </p:sp>
      <p:pic>
        <p:nvPicPr>
          <p:cNvPr id="7" name="Picture 6">
            <a:extLst>
              <a:ext uri="{FF2B5EF4-FFF2-40B4-BE49-F238E27FC236}">
                <a16:creationId xmlns:a16="http://schemas.microsoft.com/office/drawing/2014/main" id="{7A36506C-65EE-4DA3-B93D-DECA75B3D707}"/>
              </a:ext>
            </a:extLst>
          </p:cNvPr>
          <p:cNvPicPr>
            <a:picLocks noChangeAspect="1"/>
          </p:cNvPicPr>
          <p:nvPr/>
        </p:nvPicPr>
        <p:blipFill>
          <a:blip r:embed="rId2"/>
          <a:stretch>
            <a:fillRect/>
          </a:stretch>
        </p:blipFill>
        <p:spPr>
          <a:xfrm>
            <a:off x="7712765" y="1494703"/>
            <a:ext cx="3570455" cy="2999183"/>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4BAD33-0C98-45B1-B3F3-6BB666463F89}"/>
              </a:ext>
            </a:extLst>
          </p:cNvPr>
          <p:cNvSpPr>
            <a:spLocks noGrp="1"/>
          </p:cNvSpPr>
          <p:nvPr>
            <p:ph idx="1"/>
          </p:nvPr>
        </p:nvSpPr>
        <p:spPr>
          <a:xfrm>
            <a:off x="706579" y="1231445"/>
            <a:ext cx="2521158" cy="3141025"/>
          </a:xfrm>
        </p:spPr>
        <p:txBody>
          <a:bodyPr>
            <a:normAutofit/>
          </a:bodyPr>
          <a:lstStyle/>
          <a:p>
            <a:pPr marL="0" indent="0">
              <a:buNone/>
            </a:pPr>
            <a:r>
              <a:rPr lang="en-GB" sz="2000" b="1" dirty="0">
                <a:solidFill>
                  <a:schemeClr val="accent5"/>
                </a:solidFill>
              </a:rPr>
              <a:t>Pharmacokinetics:</a:t>
            </a:r>
          </a:p>
        </p:txBody>
      </p:sp>
      <p:pic>
        <p:nvPicPr>
          <p:cNvPr id="4" name="Picture 3">
            <a:extLst>
              <a:ext uri="{FF2B5EF4-FFF2-40B4-BE49-F238E27FC236}">
                <a16:creationId xmlns:a16="http://schemas.microsoft.com/office/drawing/2014/main" id="{74D9955C-003C-463F-A941-AE8F74C275AD}"/>
              </a:ext>
            </a:extLst>
          </p:cNvPr>
          <p:cNvPicPr>
            <a:picLocks noChangeAspect="1"/>
          </p:cNvPicPr>
          <p:nvPr/>
        </p:nvPicPr>
        <p:blipFill>
          <a:blip r:embed="rId2"/>
          <a:stretch>
            <a:fillRect/>
          </a:stretch>
        </p:blipFill>
        <p:spPr>
          <a:xfrm>
            <a:off x="2800350" y="1231445"/>
            <a:ext cx="4781550" cy="4778830"/>
          </a:xfrm>
          <a:prstGeom prst="rect">
            <a:avLst/>
          </a:prstGeom>
        </p:spPr>
      </p:pic>
      <p:sp>
        <p:nvSpPr>
          <p:cNvPr id="8" name="Title 1">
            <a:extLst>
              <a:ext uri="{FF2B5EF4-FFF2-40B4-BE49-F238E27FC236}">
                <a16:creationId xmlns:a16="http://schemas.microsoft.com/office/drawing/2014/main" id="{584EE8B0-AB1F-4966-95CA-C097E1EBAD63}"/>
              </a:ext>
            </a:extLst>
          </p:cNvPr>
          <p:cNvSpPr txBox="1">
            <a:spLocks/>
          </p:cNvSpPr>
          <p:nvPr/>
        </p:nvSpPr>
        <p:spPr>
          <a:xfrm>
            <a:off x="706579" y="365125"/>
            <a:ext cx="106821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GB" dirty="0"/>
              <a:t>Testosterone Intramuscular Injections (Androtardyl®)</a:t>
            </a:r>
            <a:br>
              <a:rPr lang="en-GB" dirty="0"/>
            </a:br>
            <a:endParaRPr lang="en-GB" dirty="0"/>
          </a:p>
        </p:txBody>
      </p:sp>
      <p:sp>
        <p:nvSpPr>
          <p:cNvPr id="10" name="TextBox 9">
            <a:extLst>
              <a:ext uri="{FF2B5EF4-FFF2-40B4-BE49-F238E27FC236}">
                <a16:creationId xmlns:a16="http://schemas.microsoft.com/office/drawing/2014/main" id="{C81907E4-6BD8-4F3B-A5FC-D5BA0CE47044}"/>
              </a:ext>
            </a:extLst>
          </p:cNvPr>
          <p:cNvSpPr txBox="1"/>
          <p:nvPr/>
        </p:nvSpPr>
        <p:spPr>
          <a:xfrm>
            <a:off x="7667625" y="2048430"/>
            <a:ext cx="3829667" cy="3046988"/>
          </a:xfrm>
          <a:prstGeom prst="rect">
            <a:avLst/>
          </a:prstGeom>
          <a:noFill/>
        </p:spPr>
        <p:txBody>
          <a:bodyPr wrap="square">
            <a:spAutoFit/>
          </a:bodyPr>
          <a:lstStyle/>
          <a:p>
            <a:r>
              <a:rPr lang="en-GB" sz="1600" b="1" dirty="0">
                <a:solidFill>
                  <a:schemeClr val="accent5"/>
                </a:solidFill>
              </a:rPr>
              <a:t>Representation of multiple-dose pharmacokinetics of testosterone enanthate after injection of 250 mg testosterone enanthate.</a:t>
            </a:r>
          </a:p>
          <a:p>
            <a:endParaRPr lang="en-GB" sz="1600" b="1" dirty="0">
              <a:solidFill>
                <a:schemeClr val="accent5"/>
              </a:solidFill>
            </a:endParaRPr>
          </a:p>
          <a:p>
            <a:pPr marL="285750" indent="-285750">
              <a:buClr>
                <a:schemeClr val="tx1"/>
              </a:buClr>
              <a:buFont typeface="Wingdings" panose="05000000000000000000" pitchFamily="2" charset="2"/>
              <a:buChar char="§"/>
            </a:pPr>
            <a:r>
              <a:rPr lang="en-GB" sz="1600" dirty="0">
                <a:solidFill>
                  <a:schemeClr val="accent5"/>
                </a:solidFill>
              </a:rPr>
              <a:t>Weekly (upper panel), </a:t>
            </a:r>
          </a:p>
          <a:p>
            <a:pPr marL="285750" indent="-285750">
              <a:buClr>
                <a:schemeClr val="tx1"/>
              </a:buClr>
              <a:buFont typeface="Wingdings" panose="05000000000000000000" pitchFamily="2" charset="2"/>
              <a:buChar char="§"/>
            </a:pPr>
            <a:r>
              <a:rPr lang="en-GB" sz="1600" dirty="0">
                <a:solidFill>
                  <a:schemeClr val="accent5"/>
                </a:solidFill>
              </a:rPr>
              <a:t>every 2 weeks (upper middle panel)</a:t>
            </a:r>
          </a:p>
          <a:p>
            <a:pPr marL="285750" indent="-285750">
              <a:buClr>
                <a:schemeClr val="tx1"/>
              </a:buClr>
              <a:buFont typeface="Wingdings" panose="05000000000000000000" pitchFamily="2" charset="2"/>
              <a:buChar char="§"/>
            </a:pPr>
            <a:r>
              <a:rPr lang="en-GB" sz="1600" dirty="0">
                <a:solidFill>
                  <a:schemeClr val="accent5"/>
                </a:solidFill>
              </a:rPr>
              <a:t>every 3 weeks (lower middle panel) and</a:t>
            </a:r>
          </a:p>
          <a:p>
            <a:pPr marL="285750" indent="-285750">
              <a:buClr>
                <a:schemeClr val="tx1"/>
              </a:buClr>
              <a:buFont typeface="Wingdings" panose="05000000000000000000" pitchFamily="2" charset="2"/>
              <a:buChar char="§"/>
            </a:pPr>
            <a:r>
              <a:rPr lang="en-GB" sz="1600" dirty="0">
                <a:solidFill>
                  <a:schemeClr val="accent5"/>
                </a:solidFill>
              </a:rPr>
              <a:t>every 4 weeks (lower panel). </a:t>
            </a:r>
          </a:p>
          <a:p>
            <a:pPr marL="285750" indent="-285750">
              <a:buClr>
                <a:schemeClr val="tx1"/>
              </a:buClr>
              <a:buFont typeface="Wingdings" panose="05000000000000000000" pitchFamily="2" charset="2"/>
              <a:buChar char="§"/>
            </a:pPr>
            <a:endParaRPr lang="en-GB" sz="1600" dirty="0">
              <a:solidFill>
                <a:schemeClr val="accent5"/>
              </a:solidFill>
            </a:endParaRPr>
          </a:p>
          <a:p>
            <a:pPr marL="285750" indent="-285750">
              <a:buClr>
                <a:schemeClr val="tx1"/>
              </a:buClr>
              <a:buFont typeface="Wingdings" panose="05000000000000000000" pitchFamily="2" charset="2"/>
              <a:buChar char="§"/>
            </a:pPr>
            <a:r>
              <a:rPr lang="en-GB" sz="1600" dirty="0">
                <a:solidFill>
                  <a:schemeClr val="accent5"/>
                </a:solidFill>
              </a:rPr>
              <a:t>Solid curves: PK simulations</a:t>
            </a:r>
          </a:p>
          <a:p>
            <a:pPr marL="285750" indent="-285750">
              <a:buClr>
                <a:schemeClr val="tx1"/>
              </a:buClr>
              <a:buFont typeface="Wingdings" panose="05000000000000000000" pitchFamily="2" charset="2"/>
              <a:buChar char="§"/>
            </a:pPr>
            <a:r>
              <a:rPr lang="en-GB" sz="1600" dirty="0">
                <a:solidFill>
                  <a:schemeClr val="accent5"/>
                </a:solidFill>
              </a:rPr>
              <a:t>Broken lines: Range of normal T values.</a:t>
            </a:r>
          </a:p>
        </p:txBody>
      </p:sp>
      <p:sp>
        <p:nvSpPr>
          <p:cNvPr id="12" name="TextBox 11">
            <a:extLst>
              <a:ext uri="{FF2B5EF4-FFF2-40B4-BE49-F238E27FC236}">
                <a16:creationId xmlns:a16="http://schemas.microsoft.com/office/drawing/2014/main" id="{093BC9FD-D234-4C9A-BB6F-7563642BD1A1}"/>
              </a:ext>
            </a:extLst>
          </p:cNvPr>
          <p:cNvSpPr txBox="1"/>
          <p:nvPr/>
        </p:nvSpPr>
        <p:spPr>
          <a:xfrm>
            <a:off x="1714500" y="6150932"/>
            <a:ext cx="10083800" cy="261610"/>
          </a:xfrm>
          <a:prstGeom prst="rect">
            <a:avLst/>
          </a:prstGeom>
          <a:noFill/>
        </p:spPr>
        <p:txBody>
          <a:bodyPr wrap="square">
            <a:spAutoFit/>
          </a:bodyPr>
          <a:lstStyle/>
          <a:p>
            <a:r>
              <a:rPr lang="en-GB" sz="1100" dirty="0">
                <a:solidFill>
                  <a:schemeClr val="accent5"/>
                </a:solidFill>
              </a:rPr>
              <a:t>Pharmacology of testosterone preparations. H.M. Behre, C. Wang, D.J. Handelsman and E. Nieschlag 2004 DOI: 10.1017/CBO9780511545221.015</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2" descr="http://it.steroidbay.com/images/thumbs/0000059.jpg">
            <a:extLst>
              <a:ext uri="{FF2B5EF4-FFF2-40B4-BE49-F238E27FC236}">
                <a16:creationId xmlns:a16="http://schemas.microsoft.com/office/drawing/2014/main" id="{323C0F80-6146-4695-9BF9-26D566E90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439" y="1912218"/>
            <a:ext cx="3245441"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93697343-E096-4DD0-8EA9-8E23E3C3AFF7}"/>
              </a:ext>
            </a:extLst>
          </p:cNvPr>
          <p:cNvSpPr txBox="1">
            <a:spLocks/>
          </p:cNvSpPr>
          <p:nvPr/>
        </p:nvSpPr>
        <p:spPr>
          <a:xfrm>
            <a:off x="459222" y="227109"/>
            <a:ext cx="106821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GB" dirty="0"/>
              <a:t>Testosterone Intramuscular Injections (Sustanon®250)</a:t>
            </a:r>
            <a:br>
              <a:rPr lang="en-GB" dirty="0"/>
            </a:br>
            <a:endParaRPr lang="en-GB" dirty="0"/>
          </a:p>
        </p:txBody>
      </p:sp>
      <p:sp>
        <p:nvSpPr>
          <p:cNvPr id="11" name="Content Placeholder 3">
            <a:extLst>
              <a:ext uri="{FF2B5EF4-FFF2-40B4-BE49-F238E27FC236}">
                <a16:creationId xmlns:a16="http://schemas.microsoft.com/office/drawing/2014/main" id="{E81006F6-893D-4524-B95D-CD330D40FC79}"/>
              </a:ext>
            </a:extLst>
          </p:cNvPr>
          <p:cNvSpPr txBox="1">
            <a:spLocks noChangeArrowheads="1"/>
          </p:cNvSpPr>
          <p:nvPr/>
        </p:nvSpPr>
        <p:spPr>
          <a:xfrm>
            <a:off x="310879" y="1143000"/>
            <a:ext cx="6930370" cy="45148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454444"/>
              </a:buClr>
              <a:buFont typeface="Arial"/>
              <a:buChar char="•"/>
              <a:tabLst>
                <a:tab pos="3141663" algn="l"/>
              </a:tabLst>
              <a:defRPr sz="2800" kern="1200">
                <a:solidFill>
                  <a:srgbClr val="454444"/>
                </a:solidFill>
                <a:latin typeface="Arial"/>
                <a:ea typeface="+mn-ea"/>
                <a:cs typeface="+mn-cs"/>
              </a:defRPr>
            </a:lvl1pPr>
            <a:lvl2pPr marL="742950" indent="-285750" algn="l" defTabSz="457200" rtl="0" eaLnBrk="1" latinLnBrk="0" hangingPunct="1">
              <a:spcBef>
                <a:spcPct val="20000"/>
              </a:spcBef>
              <a:buClr>
                <a:srgbClr val="454444"/>
              </a:buClr>
              <a:buFont typeface="Arial"/>
              <a:buChar char="–"/>
              <a:tabLst>
                <a:tab pos="3141663" algn="l"/>
              </a:tabLst>
              <a:defRPr sz="2400" kern="1200">
                <a:solidFill>
                  <a:srgbClr val="454444"/>
                </a:solidFill>
                <a:latin typeface="Arial"/>
                <a:ea typeface="+mn-ea"/>
                <a:cs typeface="+mn-cs"/>
              </a:defRPr>
            </a:lvl2pPr>
            <a:lvl3pPr marL="1143000" indent="-228600" algn="l" defTabSz="457200" rtl="0" eaLnBrk="1" latinLnBrk="0" hangingPunct="1">
              <a:spcBef>
                <a:spcPct val="20000"/>
              </a:spcBef>
              <a:buClr>
                <a:srgbClr val="454444"/>
              </a:buClr>
              <a:buFont typeface="Arial"/>
              <a:buChar char="•"/>
              <a:tabLst>
                <a:tab pos="3141663" algn="l"/>
              </a:tabLst>
              <a:defRPr sz="2000" kern="1200">
                <a:solidFill>
                  <a:srgbClr val="454444"/>
                </a:solidFill>
                <a:latin typeface="Arial"/>
                <a:ea typeface="+mn-ea"/>
                <a:cs typeface="+mn-cs"/>
              </a:defRPr>
            </a:lvl3pPr>
            <a:lvl4pPr marL="16002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4pPr>
            <a:lvl5pPr marL="20574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Clr>
                <a:schemeClr val="tx1"/>
              </a:buClr>
              <a:buFont typeface="Wingdings" panose="05000000000000000000" pitchFamily="2" charset="2"/>
              <a:buChar char="§"/>
              <a:defRPr/>
            </a:pPr>
            <a:r>
              <a:rPr lang="it-IT" sz="1800" dirty="0">
                <a:solidFill>
                  <a:schemeClr val="accent5"/>
                </a:solidFill>
                <a:latin typeface="+mn-lt"/>
                <a:cs typeface="Arial" panose="020B0604020202020204" pitchFamily="34" charset="0"/>
              </a:rPr>
              <a:t>Testosterone as: </a:t>
            </a:r>
          </a:p>
          <a:p>
            <a:pPr lvl="1">
              <a:buClr>
                <a:schemeClr val="tx1"/>
              </a:buClr>
              <a:buFont typeface="Wingdings" panose="05000000000000000000" pitchFamily="2" charset="2"/>
              <a:buChar char="§"/>
              <a:defRPr/>
            </a:pPr>
            <a:r>
              <a:rPr lang="it-IT" sz="1400" dirty="0">
                <a:solidFill>
                  <a:schemeClr val="accent5"/>
                </a:solidFill>
                <a:latin typeface="+mn-lt"/>
                <a:cs typeface="Arial" panose="020B0604020202020204" pitchFamily="34" charset="0"/>
              </a:rPr>
              <a:t>testosterone propionate</a:t>
            </a:r>
          </a:p>
          <a:p>
            <a:pPr lvl="1">
              <a:buClr>
                <a:schemeClr val="tx1"/>
              </a:buClr>
              <a:buFont typeface="Wingdings" panose="05000000000000000000" pitchFamily="2" charset="2"/>
              <a:buChar char="§"/>
              <a:defRPr/>
            </a:pPr>
            <a:r>
              <a:rPr lang="it-IT" sz="1400" dirty="0">
                <a:solidFill>
                  <a:schemeClr val="accent5"/>
                </a:solidFill>
                <a:latin typeface="+mn-lt"/>
                <a:cs typeface="Arial" panose="020B0604020202020204" pitchFamily="34" charset="0"/>
              </a:rPr>
              <a:t>testosterone phenylpropionate</a:t>
            </a:r>
          </a:p>
          <a:p>
            <a:pPr lvl="1">
              <a:buClr>
                <a:schemeClr val="tx1"/>
              </a:buClr>
              <a:buFont typeface="Wingdings" panose="05000000000000000000" pitchFamily="2" charset="2"/>
              <a:buChar char="§"/>
              <a:defRPr/>
            </a:pPr>
            <a:r>
              <a:rPr lang="it-IT" sz="1400" dirty="0">
                <a:solidFill>
                  <a:schemeClr val="accent5"/>
                </a:solidFill>
                <a:latin typeface="+mn-lt"/>
                <a:cs typeface="Arial" panose="020B0604020202020204" pitchFamily="34" charset="0"/>
              </a:rPr>
              <a:t>testosterone isocaproate</a:t>
            </a:r>
          </a:p>
          <a:p>
            <a:pPr lvl="1">
              <a:buClr>
                <a:schemeClr val="tx1"/>
              </a:buClr>
              <a:buFont typeface="Wingdings" panose="05000000000000000000" pitchFamily="2" charset="2"/>
              <a:buChar char="§"/>
              <a:defRPr/>
            </a:pPr>
            <a:r>
              <a:rPr lang="it-IT" sz="1400" dirty="0">
                <a:solidFill>
                  <a:schemeClr val="accent5"/>
                </a:solidFill>
                <a:latin typeface="+mn-lt"/>
                <a:cs typeface="Arial" panose="020B0604020202020204" pitchFamily="34" charset="0"/>
              </a:rPr>
              <a:t>testosterone decanoate</a:t>
            </a:r>
          </a:p>
          <a:p>
            <a:pPr>
              <a:buClr>
                <a:schemeClr val="tx1"/>
              </a:buClr>
              <a:buFont typeface="Wingdings" panose="05000000000000000000" pitchFamily="2" charset="2"/>
              <a:buChar char="§"/>
              <a:defRPr/>
            </a:pPr>
            <a:r>
              <a:rPr lang="it-IT" sz="1800" dirty="0">
                <a:solidFill>
                  <a:schemeClr val="accent5"/>
                </a:solidFill>
                <a:latin typeface="+mn-lt"/>
                <a:cs typeface="Arial" panose="020B0604020202020204" pitchFamily="34" charset="0"/>
              </a:rPr>
              <a:t>Four esters of testosterone contained in peanut (arachis) oil</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Oily solution for deep intramuscular injection</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250 mg testosterone/1mL ampoule </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Clear, pale yellow solution</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1mL administered every 3 weeks but can be adjusted according to individual response</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Licensed indications for male hypogonadism and for female-to-male transsexuals</a:t>
            </a:r>
          </a:p>
          <a:p>
            <a:pPr>
              <a:buClr>
                <a:schemeClr val="tx1"/>
              </a:buClr>
              <a:buFont typeface="Wingdings" panose="05000000000000000000" pitchFamily="2" charset="2"/>
              <a:buChar char="§"/>
              <a:defRPr/>
            </a:pPr>
            <a:r>
              <a:rPr lang="en-GB" sz="1800" dirty="0">
                <a:solidFill>
                  <a:schemeClr val="accent5"/>
                </a:solidFill>
                <a:latin typeface="+mn-lt"/>
                <a:cs typeface="Arial" panose="020B0604020202020204" pitchFamily="34" charset="0"/>
              </a:rPr>
              <a:t>Low price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272E4D-CE5C-420A-B29F-3C65C9D847E0}"/>
              </a:ext>
            </a:extLst>
          </p:cNvPr>
          <p:cNvSpPr txBox="1">
            <a:spLocks/>
          </p:cNvSpPr>
          <p:nvPr/>
        </p:nvSpPr>
        <p:spPr>
          <a:xfrm>
            <a:off x="585331" y="354712"/>
            <a:ext cx="10358894" cy="921884"/>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GB" dirty="0"/>
              <a:t>Testosterone Intramuscular Injections (Sustanon®250)</a:t>
            </a:r>
            <a:br>
              <a:rPr lang="en-GB" sz="2600" dirty="0"/>
            </a:br>
            <a:endParaRPr lang="en-GB" sz="2600" dirty="0"/>
          </a:p>
        </p:txBody>
      </p:sp>
      <p:pic>
        <p:nvPicPr>
          <p:cNvPr id="7" name="Picture 6">
            <a:extLst>
              <a:ext uri="{FF2B5EF4-FFF2-40B4-BE49-F238E27FC236}">
                <a16:creationId xmlns:a16="http://schemas.microsoft.com/office/drawing/2014/main" id="{0D98DFCA-E982-4851-A37A-35B10FF39917}"/>
              </a:ext>
            </a:extLst>
          </p:cNvPr>
          <p:cNvPicPr>
            <a:picLocks noChangeAspect="1"/>
          </p:cNvPicPr>
          <p:nvPr/>
        </p:nvPicPr>
        <p:blipFill>
          <a:blip r:embed="rId2"/>
          <a:stretch>
            <a:fillRect/>
          </a:stretch>
        </p:blipFill>
        <p:spPr>
          <a:xfrm>
            <a:off x="6010274" y="1975601"/>
            <a:ext cx="5345113" cy="3055238"/>
          </a:xfrm>
          <a:prstGeom prst="rect">
            <a:avLst/>
          </a:prstGeom>
          <a:noFill/>
        </p:spPr>
      </p:pic>
      <p:sp>
        <p:nvSpPr>
          <p:cNvPr id="4" name="TextBox 3">
            <a:extLst>
              <a:ext uri="{FF2B5EF4-FFF2-40B4-BE49-F238E27FC236}">
                <a16:creationId xmlns:a16="http://schemas.microsoft.com/office/drawing/2014/main" id="{4D39D403-C06D-4CAB-BE1E-95CD2A7EBE00}"/>
              </a:ext>
            </a:extLst>
          </p:cNvPr>
          <p:cNvSpPr txBox="1"/>
          <p:nvPr/>
        </p:nvSpPr>
        <p:spPr>
          <a:xfrm>
            <a:off x="520641" y="1407659"/>
            <a:ext cx="5022908" cy="4145416"/>
          </a:xfrm>
          <a:prstGeom prst="rect">
            <a:avLst/>
          </a:prstGeom>
        </p:spPr>
        <p:txBody>
          <a:bodyPr vert="horz" lIns="91440" tIns="45720" rIns="91440" bIns="45720" rtlCol="0">
            <a:normAutofit/>
          </a:bodyPr>
          <a:lstStyle/>
          <a:p>
            <a:pPr>
              <a:lnSpc>
                <a:spcPct val="90000"/>
              </a:lnSpc>
              <a:spcBef>
                <a:spcPts val="1000"/>
              </a:spcBef>
              <a:buClr>
                <a:schemeClr val="tx1"/>
              </a:buClr>
              <a:defRPr/>
            </a:pPr>
            <a:r>
              <a:rPr lang="en-US" sz="2000" b="1" kern="1200" dirty="0">
                <a:solidFill>
                  <a:schemeClr val="accent5"/>
                </a:solidFill>
                <a:latin typeface="+mn-lt"/>
                <a:ea typeface="+mn-ea"/>
                <a:cs typeface="+mn-cs"/>
              </a:rPr>
              <a:t>Pharmacokinetics:</a:t>
            </a:r>
          </a:p>
          <a:p>
            <a:pPr marL="285750" indent="-285750">
              <a:lnSpc>
                <a:spcPct val="90000"/>
              </a:lnSpc>
              <a:spcBef>
                <a:spcPts val="1000"/>
              </a:spcBef>
              <a:buClr>
                <a:schemeClr val="tx1"/>
              </a:buClr>
              <a:buFont typeface="Wingdings" panose="05000000000000000000" pitchFamily="2" charset="2"/>
              <a:buChar char="§"/>
              <a:defRPr/>
            </a:pPr>
            <a:r>
              <a:rPr lang="en-US" kern="1200" dirty="0">
                <a:solidFill>
                  <a:schemeClr val="accent5"/>
                </a:solidFill>
                <a:latin typeface="+mn-lt"/>
                <a:ea typeface="+mn-ea"/>
                <a:cs typeface="+mn-cs"/>
              </a:rPr>
              <a:t>Sustanon 250 contains four esters of testosterone with different durations of action. </a:t>
            </a:r>
          </a:p>
          <a:p>
            <a:pPr marL="285750" indent="-285750">
              <a:lnSpc>
                <a:spcPct val="90000"/>
              </a:lnSpc>
              <a:spcBef>
                <a:spcPts val="1000"/>
              </a:spcBef>
              <a:buClr>
                <a:schemeClr val="tx1"/>
              </a:buClr>
              <a:buFont typeface="Wingdings" panose="05000000000000000000" pitchFamily="2" charset="2"/>
              <a:buChar char="§"/>
              <a:defRPr/>
            </a:pPr>
            <a:r>
              <a:rPr lang="en-US" kern="1200" dirty="0">
                <a:solidFill>
                  <a:schemeClr val="accent5"/>
                </a:solidFill>
                <a:latin typeface="+mn-lt"/>
                <a:ea typeface="+mn-ea"/>
                <a:cs typeface="+mn-cs"/>
              </a:rPr>
              <a:t>The esters are hydrolysed into the natural hormone testosterone as soon as they enter the general circulation.</a:t>
            </a:r>
          </a:p>
          <a:p>
            <a:pPr marL="285750" indent="-285750">
              <a:lnSpc>
                <a:spcPct val="90000"/>
              </a:lnSpc>
              <a:spcBef>
                <a:spcPts val="1000"/>
              </a:spcBef>
              <a:buClr>
                <a:schemeClr val="tx1"/>
              </a:buClr>
              <a:buFont typeface="Wingdings" panose="05000000000000000000" pitchFamily="2" charset="2"/>
              <a:buChar char="§"/>
              <a:defRPr/>
            </a:pPr>
            <a:r>
              <a:rPr lang="en-US" kern="1200" dirty="0">
                <a:solidFill>
                  <a:schemeClr val="accent5"/>
                </a:solidFill>
                <a:latin typeface="+mn-lt"/>
                <a:ea typeface="+mn-ea"/>
                <a:cs typeface="+mn-cs"/>
              </a:rPr>
              <a:t>A single dose of Sustanon 250 leads to an increase of total plasma testosterone with peak levels of approximately 70nmol/L, which are reached approximately 24-48 h after administration. </a:t>
            </a:r>
          </a:p>
          <a:p>
            <a:pPr marL="285750" indent="-285750">
              <a:lnSpc>
                <a:spcPct val="90000"/>
              </a:lnSpc>
              <a:spcBef>
                <a:spcPts val="1000"/>
              </a:spcBef>
              <a:buClr>
                <a:schemeClr val="tx1"/>
              </a:buClr>
              <a:buFont typeface="Wingdings" panose="05000000000000000000" pitchFamily="2" charset="2"/>
              <a:buChar char="§"/>
              <a:defRPr/>
            </a:pPr>
            <a:r>
              <a:rPr lang="en-US" kern="1200" dirty="0">
                <a:solidFill>
                  <a:schemeClr val="accent5"/>
                </a:solidFill>
                <a:latin typeface="+mn-lt"/>
                <a:ea typeface="+mn-ea"/>
                <a:cs typeface="+mn-cs"/>
              </a:rPr>
              <a:t>Plasma testosterone levels return to the lower limit of the normal range in males in approximately 21 days.</a:t>
            </a:r>
          </a:p>
        </p:txBody>
      </p:sp>
      <p:pic>
        <p:nvPicPr>
          <p:cNvPr id="9" name="Picture 8">
            <a:extLst>
              <a:ext uri="{FF2B5EF4-FFF2-40B4-BE49-F238E27FC236}">
                <a16:creationId xmlns:a16="http://schemas.microsoft.com/office/drawing/2014/main" id="{3489A194-E224-4765-9F34-D2199573BD95}"/>
              </a:ext>
            </a:extLst>
          </p:cNvPr>
          <p:cNvPicPr>
            <a:picLocks noChangeAspect="1"/>
          </p:cNvPicPr>
          <p:nvPr/>
        </p:nvPicPr>
        <p:blipFill>
          <a:blip r:embed="rId3"/>
          <a:stretch>
            <a:fillRect/>
          </a:stretch>
        </p:blipFill>
        <p:spPr>
          <a:xfrm>
            <a:off x="5764778" y="2764239"/>
            <a:ext cx="265676" cy="1680805"/>
          </a:xfrm>
          <a:prstGeom prst="rect">
            <a:avLst/>
          </a:prstGeom>
        </p:spPr>
      </p:pic>
      <p:sp>
        <p:nvSpPr>
          <p:cNvPr id="11" name="TextBox 10">
            <a:extLst>
              <a:ext uri="{FF2B5EF4-FFF2-40B4-BE49-F238E27FC236}">
                <a16:creationId xmlns:a16="http://schemas.microsoft.com/office/drawing/2014/main" id="{DD5D9BAA-3D8B-4CF5-A0C6-0F7AB826D6E7}"/>
              </a:ext>
            </a:extLst>
          </p:cNvPr>
          <p:cNvSpPr txBox="1"/>
          <p:nvPr/>
        </p:nvSpPr>
        <p:spPr>
          <a:xfrm>
            <a:off x="5634830" y="5056943"/>
            <a:ext cx="6096000" cy="584775"/>
          </a:xfrm>
          <a:prstGeom prst="rect">
            <a:avLst/>
          </a:prstGeom>
          <a:noFill/>
        </p:spPr>
        <p:txBody>
          <a:bodyPr wrap="square">
            <a:spAutoFit/>
          </a:bodyPr>
          <a:lstStyle/>
          <a:p>
            <a:pPr algn="ctr"/>
            <a:r>
              <a:rPr lang="en-GB" sz="1600" dirty="0">
                <a:solidFill>
                  <a:schemeClr val="accent5"/>
                </a:solidFill>
              </a:rPr>
              <a:t>Representation of the multiple-dose pharmacokinetics of a testosterone ester mixture (</a:t>
            </a:r>
            <a:r>
              <a:rPr lang="en-GB" sz="1600" b="1" dirty="0">
                <a:solidFill>
                  <a:schemeClr val="accent5"/>
                </a:solidFill>
              </a:rPr>
              <a:t>note: Not Sustanon® 250</a:t>
            </a:r>
            <a:r>
              <a:rPr lang="en-GB" sz="1600" dirty="0">
                <a:solidFill>
                  <a:schemeClr val="accent5"/>
                </a:solidFill>
              </a:rPr>
              <a:t>)</a:t>
            </a:r>
          </a:p>
        </p:txBody>
      </p:sp>
      <p:sp>
        <p:nvSpPr>
          <p:cNvPr id="12" name="TextBox 11">
            <a:extLst>
              <a:ext uri="{FF2B5EF4-FFF2-40B4-BE49-F238E27FC236}">
                <a16:creationId xmlns:a16="http://schemas.microsoft.com/office/drawing/2014/main" id="{FE68BBDE-D8B5-429F-A258-AABC418B404D}"/>
              </a:ext>
            </a:extLst>
          </p:cNvPr>
          <p:cNvSpPr txBox="1"/>
          <p:nvPr/>
        </p:nvSpPr>
        <p:spPr>
          <a:xfrm>
            <a:off x="1714500" y="6150932"/>
            <a:ext cx="10083800" cy="261610"/>
          </a:xfrm>
          <a:prstGeom prst="rect">
            <a:avLst/>
          </a:prstGeom>
          <a:noFill/>
        </p:spPr>
        <p:txBody>
          <a:bodyPr wrap="square">
            <a:spAutoFit/>
          </a:bodyPr>
          <a:lstStyle/>
          <a:p>
            <a:r>
              <a:rPr lang="en-GB" sz="1100" dirty="0">
                <a:solidFill>
                  <a:schemeClr val="accent5"/>
                </a:solidFill>
              </a:rPr>
              <a:t>Pharmacology of testosterone preparations. H.M. Behre, C. Wang, D.J. Handelsman and E. Nieschlag 2004 DOI: 10.1017/CBO9780511545221.015</a:t>
            </a:r>
          </a:p>
        </p:txBody>
      </p:sp>
    </p:spTree>
    <p:extLst>
      <p:ext uri="{BB962C8B-B14F-4D97-AF65-F5344CB8AC3E}">
        <p14:creationId xmlns:p14="http://schemas.microsoft.com/office/powerpoint/2010/main" val="3709443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2" descr="http://it.steroidbay.com/images/thumbs/0000059.jpg">
            <a:extLst>
              <a:ext uri="{FF2B5EF4-FFF2-40B4-BE49-F238E27FC236}">
                <a16:creationId xmlns:a16="http://schemas.microsoft.com/office/drawing/2014/main" id="{323C0F80-6146-4695-9BF9-26D566E90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478" y="3570638"/>
            <a:ext cx="2696688" cy="239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93697343-E096-4DD0-8EA9-8E23E3C3AFF7}"/>
              </a:ext>
            </a:extLst>
          </p:cNvPr>
          <p:cNvSpPr txBox="1">
            <a:spLocks/>
          </p:cNvSpPr>
          <p:nvPr/>
        </p:nvSpPr>
        <p:spPr>
          <a:xfrm>
            <a:off x="392547" y="93759"/>
            <a:ext cx="111041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000" b="0" i="0" u="none" strike="noStrike" kern="1200" cap="none" spc="0" normalizeH="0" baseline="0" noProof="0" dirty="0">
                <a:ln>
                  <a:noFill/>
                </a:ln>
                <a:solidFill>
                  <a:srgbClr val="006EAB"/>
                </a:solidFill>
                <a:effectLst/>
                <a:uLnTx/>
                <a:uFillTx/>
                <a:latin typeface="Poppins Medium"/>
                <a:ea typeface="+mj-ea"/>
                <a:cs typeface="+mj-cs"/>
              </a:rPr>
              <a:t>Testosterone Intramuscular Injections (Androtardyl® &amp; Sustanon®250)</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10" name="Content Placeholder 2">
            <a:extLst>
              <a:ext uri="{FF2B5EF4-FFF2-40B4-BE49-F238E27FC236}">
                <a16:creationId xmlns:a16="http://schemas.microsoft.com/office/drawing/2014/main" id="{20C15404-D15B-474A-818A-3431528F69BE}"/>
              </a:ext>
            </a:extLst>
          </p:cNvPr>
          <p:cNvSpPr txBox="1">
            <a:spLocks/>
          </p:cNvSpPr>
          <p:nvPr/>
        </p:nvSpPr>
        <p:spPr>
          <a:xfrm>
            <a:off x="475633" y="1197760"/>
            <a:ext cx="8658842" cy="4517240"/>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b="1" dirty="0">
                <a:solidFill>
                  <a:srgbClr val="000000"/>
                </a:solidFill>
                <a:latin typeface="Poppins Light"/>
              </a:rPr>
              <a:t>A</a:t>
            </a:r>
            <a:r>
              <a:rPr kumimoji="0" lang="en-GB" b="1" i="0" u="none" strike="noStrike" kern="1200" cap="none" spc="0" normalizeH="0" baseline="0" noProof="0" dirty="0">
                <a:ln>
                  <a:noFill/>
                </a:ln>
                <a:solidFill>
                  <a:srgbClr val="000000"/>
                </a:solidFill>
                <a:effectLst/>
                <a:uLnTx/>
                <a:uFillTx/>
                <a:latin typeface="Poppins Light"/>
                <a:ea typeface="+mn-ea"/>
                <a:cs typeface="+mn-cs"/>
              </a:rPr>
              <a:t>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Low price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Some patients like the “surge” feeling of supraphysiological testosterone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Can be administered by the patient or their partner</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Good efficacy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Licensed for female-to-male transgender use (Sustanon 250)</a:t>
            </a: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457200" marR="0" lvl="1" indent="0" algn="l" defTabSz="914400" rtl="0" eaLnBrk="1" fontAlgn="auto" latinLnBrk="0" hangingPunct="1">
              <a:lnSpc>
                <a:spcPct val="90000"/>
              </a:lnSpc>
              <a:spcBef>
                <a:spcPts val="500"/>
              </a:spcBef>
              <a:spcAft>
                <a:spcPts val="0"/>
              </a:spcAft>
              <a:buClr>
                <a:srgbClr val="006EAB"/>
              </a:buClr>
              <a:buSzTx/>
              <a:buNone/>
              <a:tabLst/>
              <a:defRPr/>
            </a:pPr>
            <a:endParaRPr kumimoji="0" lang="en-GB" b="0" i="0" u="none" strike="noStrike" kern="1200" cap="none" spc="0" normalizeH="0" baseline="0" noProof="0" dirty="0">
              <a:ln>
                <a:noFill/>
              </a:ln>
              <a:solidFill>
                <a:srgbClr val="000000"/>
              </a:solidFill>
              <a:effectLst/>
              <a:uLnTx/>
              <a:uFillTx/>
              <a:latin typeface="Poppins Light"/>
              <a:ea typeface="+mn-ea"/>
              <a:cs typeface="+mn-cs"/>
            </a:endParaRP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b="1" i="0" u="none" strike="noStrike" kern="1200" cap="none" spc="0" normalizeH="0" baseline="0" noProof="0" dirty="0">
                <a:ln>
                  <a:noFill/>
                </a:ln>
                <a:solidFill>
                  <a:srgbClr val="000000"/>
                </a:solidFill>
                <a:effectLst/>
                <a:uLnTx/>
                <a:uFillTx/>
                <a:latin typeface="Poppins Light"/>
                <a:ea typeface="+mn-ea"/>
                <a:cs typeface="+mn-cs"/>
              </a:rPr>
              <a:t>Disadvantages: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Pain at injection site</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Lots of peaks &amp; troughs – potential aggressive/depressive symptoms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Peanut oil (Sustanon 250) so potential allergy issues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chemeClr val="accent5"/>
                </a:solidFill>
                <a:effectLst/>
                <a:uLnTx/>
                <a:uFillTx/>
                <a:latin typeface="Poppins Light"/>
                <a:ea typeface="+mn-ea"/>
                <a:cs typeface="+mn-cs"/>
              </a:rPr>
              <a:t>Fluctuations in mood and libido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chemeClr val="accent5"/>
                </a:solidFill>
                <a:effectLst/>
                <a:uLnTx/>
                <a:uFillTx/>
                <a:latin typeface="Poppins Light"/>
                <a:ea typeface="+mn-ea"/>
                <a:cs typeface="+mn-cs"/>
              </a:rPr>
              <a:t>Higher occurrence of erythrocytosis in old people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600" b="0" i="0" u="none" strike="noStrike" kern="1200" cap="none" spc="0" normalizeH="0" baseline="0" noProof="0" dirty="0">
              <a:ln>
                <a:noFill/>
              </a:ln>
              <a:solidFill>
                <a:schemeClr val="accent5"/>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600" b="0" i="0" u="none" strike="noStrike" kern="1200" cap="none" spc="0" normalizeH="0" baseline="0" noProof="0" dirty="0">
              <a:ln>
                <a:noFill/>
              </a:ln>
              <a:solidFill>
                <a:schemeClr val="accent5"/>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24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pic>
        <p:nvPicPr>
          <p:cNvPr id="12" name="Picture 11">
            <a:extLst>
              <a:ext uri="{FF2B5EF4-FFF2-40B4-BE49-F238E27FC236}">
                <a16:creationId xmlns:a16="http://schemas.microsoft.com/office/drawing/2014/main" id="{19B5D1E6-1D6B-4DD7-A0ED-073C1B826A1E}"/>
              </a:ext>
            </a:extLst>
          </p:cNvPr>
          <p:cNvPicPr>
            <a:picLocks noChangeAspect="1"/>
          </p:cNvPicPr>
          <p:nvPr/>
        </p:nvPicPr>
        <p:blipFill>
          <a:blip r:embed="rId4"/>
          <a:stretch>
            <a:fillRect/>
          </a:stretch>
        </p:blipFill>
        <p:spPr>
          <a:xfrm>
            <a:off x="8579478" y="1251590"/>
            <a:ext cx="2696688" cy="2265218"/>
          </a:xfrm>
          <a:prstGeom prst="rect">
            <a:avLst/>
          </a:prstGeom>
          <a:noFill/>
        </p:spPr>
      </p:pic>
    </p:spTree>
    <p:extLst>
      <p:ext uri="{BB962C8B-B14F-4D97-AF65-F5344CB8AC3E}">
        <p14:creationId xmlns:p14="http://schemas.microsoft.com/office/powerpoint/2010/main" val="2696107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3FD0-7D96-4B09-A2DB-61605AF6B2E5}"/>
              </a:ext>
            </a:extLst>
          </p:cNvPr>
          <p:cNvSpPr>
            <a:spLocks noGrp="1"/>
          </p:cNvSpPr>
          <p:nvPr>
            <p:ph type="title"/>
          </p:nvPr>
        </p:nvSpPr>
        <p:spPr/>
        <p:txBody>
          <a:bodyPr>
            <a:normAutofit/>
          </a:bodyPr>
          <a:lstStyle/>
          <a:p>
            <a:r>
              <a:rPr lang="en-GB" sz="4800" dirty="0"/>
              <a:t>Subcutaneous Injections</a:t>
            </a:r>
          </a:p>
        </p:txBody>
      </p:sp>
      <p:sp>
        <p:nvSpPr>
          <p:cNvPr id="3" name="Content Placeholder 2">
            <a:extLst>
              <a:ext uri="{FF2B5EF4-FFF2-40B4-BE49-F238E27FC236}">
                <a16:creationId xmlns:a16="http://schemas.microsoft.com/office/drawing/2014/main" id="{532ADAEF-DD68-49D8-8270-38F0E331DA8C}"/>
              </a:ext>
            </a:extLst>
          </p:cNvPr>
          <p:cNvSpPr>
            <a:spLocks noGrp="1"/>
          </p:cNvSpPr>
          <p:nvPr>
            <p:ph idx="1"/>
          </p:nvPr>
        </p:nvSpPr>
        <p:spPr>
          <a:xfrm>
            <a:off x="787235" y="1858487"/>
            <a:ext cx="10617529" cy="3141025"/>
          </a:xfrm>
        </p:spPr>
        <p:txBody>
          <a:bodyPr/>
          <a:lstStyle/>
          <a:p>
            <a:r>
              <a:rPr lang="en-GB" dirty="0">
                <a:solidFill>
                  <a:schemeClr val="accent5"/>
                </a:solidFill>
              </a:rPr>
              <a:t>Xyosted</a:t>
            </a:r>
            <a:r>
              <a:rPr lang="en-GB" baseline="30000" dirty="0">
                <a:solidFill>
                  <a:schemeClr val="accent5"/>
                </a:solidFill>
              </a:rPr>
              <a:t>TM</a:t>
            </a:r>
          </a:p>
        </p:txBody>
      </p:sp>
    </p:spTree>
    <p:extLst>
      <p:ext uri="{BB962C8B-B14F-4D97-AF65-F5344CB8AC3E}">
        <p14:creationId xmlns:p14="http://schemas.microsoft.com/office/powerpoint/2010/main" val="30499233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201231-3608-4480-9FAA-FE6113E35085}"/>
              </a:ext>
            </a:extLst>
          </p:cNvPr>
          <p:cNvSpPr>
            <a:spLocks noGrp="1"/>
          </p:cNvSpPr>
          <p:nvPr>
            <p:ph idx="1"/>
          </p:nvPr>
        </p:nvSpPr>
        <p:spPr>
          <a:xfrm>
            <a:off x="706065" y="1343025"/>
            <a:ext cx="7066336" cy="4200525"/>
          </a:xfrm>
        </p:spPr>
        <p:txBody>
          <a:bodyPr>
            <a:noAutofit/>
          </a:bodyPr>
          <a:lstStyle/>
          <a:p>
            <a:r>
              <a:rPr lang="en-GB" sz="1800" dirty="0">
                <a:solidFill>
                  <a:schemeClr val="accent5"/>
                </a:solidFill>
              </a:rPr>
              <a:t>Testosterone Enanthate</a:t>
            </a:r>
          </a:p>
          <a:p>
            <a:r>
              <a:rPr lang="en-GB" sz="1800" dirty="0">
                <a:solidFill>
                  <a:schemeClr val="accent5"/>
                </a:solidFill>
              </a:rPr>
              <a:t>Auto-injector</a:t>
            </a:r>
          </a:p>
          <a:p>
            <a:r>
              <a:rPr lang="en-GB" sz="1800" dirty="0">
                <a:solidFill>
                  <a:schemeClr val="accent5"/>
                </a:solidFill>
              </a:rPr>
              <a:t>Subcutaneous, once-weekly, single use, fixed dose</a:t>
            </a:r>
          </a:p>
          <a:p>
            <a:r>
              <a:rPr lang="en-GB" sz="1800" dirty="0">
                <a:solidFill>
                  <a:schemeClr val="accent5"/>
                </a:solidFill>
              </a:rPr>
              <a:t>Available in 3 doses</a:t>
            </a:r>
          </a:p>
          <a:p>
            <a:pPr lvl="1">
              <a:buFont typeface="Calibri" panose="020F0502020204030204" pitchFamily="34" charset="0"/>
              <a:buChar char="‐"/>
            </a:pPr>
            <a:r>
              <a:rPr lang="en-GB" sz="1800" dirty="0">
                <a:solidFill>
                  <a:schemeClr val="accent5"/>
                </a:solidFill>
              </a:rPr>
              <a:t>50mg/0.5mL TE in oil solution</a:t>
            </a:r>
          </a:p>
          <a:p>
            <a:pPr lvl="1">
              <a:buFont typeface="Calibri" panose="020F0502020204030204" pitchFamily="34" charset="0"/>
              <a:buChar char="‐"/>
            </a:pPr>
            <a:r>
              <a:rPr lang="en-GB" sz="1800" dirty="0">
                <a:solidFill>
                  <a:schemeClr val="accent5"/>
                </a:solidFill>
              </a:rPr>
              <a:t>75mg/0.5mL TE in oil solution</a:t>
            </a:r>
          </a:p>
          <a:p>
            <a:pPr lvl="1">
              <a:buFont typeface="Calibri" panose="020F0502020204030204" pitchFamily="34" charset="0"/>
              <a:buChar char="‐"/>
            </a:pPr>
            <a:r>
              <a:rPr lang="en-GB" sz="1800" dirty="0">
                <a:solidFill>
                  <a:schemeClr val="accent5"/>
                </a:solidFill>
              </a:rPr>
              <a:t>100mg/0.5mL TE in oil solution</a:t>
            </a:r>
          </a:p>
          <a:p>
            <a:r>
              <a:rPr lang="en-GB" sz="1800" dirty="0">
                <a:solidFill>
                  <a:schemeClr val="accent5"/>
                </a:solidFill>
              </a:rPr>
              <a:t>Easy to use and store at room temperature</a:t>
            </a:r>
          </a:p>
          <a:p>
            <a:r>
              <a:rPr lang="en-GB" sz="1800" dirty="0">
                <a:solidFill>
                  <a:schemeClr val="accent5"/>
                </a:solidFill>
              </a:rPr>
              <a:t>Fine 27-gauge needle allows for rapid subcutaneous delivery of sesame oil suspension </a:t>
            </a:r>
          </a:p>
          <a:p>
            <a:r>
              <a:rPr lang="en-GB" sz="1800" dirty="0">
                <a:solidFill>
                  <a:schemeClr val="accent5"/>
                </a:solidFill>
              </a:rPr>
              <a:t>Locking needle guard hides the needle before, during and after administration and reduces risk of needle stick injuries</a:t>
            </a:r>
          </a:p>
        </p:txBody>
      </p:sp>
      <p:sp>
        <p:nvSpPr>
          <p:cNvPr id="4" name="Title 1">
            <a:extLst>
              <a:ext uri="{FF2B5EF4-FFF2-40B4-BE49-F238E27FC236}">
                <a16:creationId xmlns:a16="http://schemas.microsoft.com/office/drawing/2014/main" id="{2FA098BF-045C-4786-A357-90FEB6FC9009}"/>
              </a:ext>
            </a:extLst>
          </p:cNvPr>
          <p:cNvSpPr txBox="1">
            <a:spLocks noGrp="1"/>
          </p:cNvSpPr>
          <p:nvPr>
            <p:ph type="title"/>
          </p:nvPr>
        </p:nvSpPr>
        <p:spPr>
          <a:xfrm>
            <a:off x="688767" y="293688"/>
            <a:ext cx="10652125" cy="1154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Subcutaneous Injections (Xyosted</a:t>
            </a:r>
            <a:r>
              <a:rPr lang="en-GB" baseline="30000" dirty="0"/>
              <a:t>TM</a:t>
            </a:r>
            <a:r>
              <a:rPr lang="en-GB" dirty="0"/>
              <a:t>)</a:t>
            </a:r>
            <a:br>
              <a:rPr lang="en-GB" dirty="0"/>
            </a:br>
            <a:endParaRPr lang="en-GB" dirty="0"/>
          </a:p>
        </p:txBody>
      </p:sp>
      <p:pic>
        <p:nvPicPr>
          <p:cNvPr id="5" name="Picture 4">
            <a:extLst>
              <a:ext uri="{FF2B5EF4-FFF2-40B4-BE49-F238E27FC236}">
                <a16:creationId xmlns:a16="http://schemas.microsoft.com/office/drawing/2014/main" id="{5DBA06BB-0BC0-4BEC-A091-15B0E499AABE}"/>
              </a:ext>
            </a:extLst>
          </p:cNvPr>
          <p:cNvPicPr>
            <a:picLocks noChangeAspect="1"/>
          </p:cNvPicPr>
          <p:nvPr/>
        </p:nvPicPr>
        <p:blipFill>
          <a:blip r:embed="rId2"/>
          <a:stretch>
            <a:fillRect/>
          </a:stretch>
        </p:blipFill>
        <p:spPr>
          <a:xfrm rot="17977314">
            <a:off x="7555404" y="2888829"/>
            <a:ext cx="4456025" cy="830665"/>
          </a:xfrm>
          <a:prstGeom prst="rect">
            <a:avLst/>
          </a:prstGeom>
        </p:spPr>
      </p:pic>
    </p:spTree>
    <p:extLst>
      <p:ext uri="{BB962C8B-B14F-4D97-AF65-F5344CB8AC3E}">
        <p14:creationId xmlns:p14="http://schemas.microsoft.com/office/powerpoint/2010/main" val="601309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EC3A36-1DB8-4865-8A10-7A2EE6BD63AC}"/>
              </a:ext>
            </a:extLst>
          </p:cNvPr>
          <p:cNvSpPr>
            <a:spLocks noGrp="1"/>
          </p:cNvSpPr>
          <p:nvPr>
            <p:ph idx="1"/>
          </p:nvPr>
        </p:nvSpPr>
        <p:spPr>
          <a:xfrm>
            <a:off x="6234206" y="1352550"/>
            <a:ext cx="5106686" cy="4572000"/>
          </a:xfrm>
        </p:spPr>
        <p:txBody>
          <a:bodyPr>
            <a:normAutofit/>
          </a:bodyPr>
          <a:lstStyle/>
          <a:p>
            <a:r>
              <a:rPr lang="en-GB" b="1" dirty="0">
                <a:solidFill>
                  <a:schemeClr val="accent5"/>
                </a:solidFill>
              </a:rPr>
              <a:t>Supplies Patients Need:</a:t>
            </a:r>
          </a:p>
          <a:p>
            <a:pPr lvl="1"/>
            <a:r>
              <a:rPr lang="en-GB" dirty="0">
                <a:solidFill>
                  <a:schemeClr val="accent5"/>
                </a:solidFill>
              </a:rPr>
              <a:t>1 XYOSTED Auto-Injector</a:t>
            </a:r>
          </a:p>
          <a:p>
            <a:pPr lvl="1"/>
            <a:r>
              <a:rPr lang="en-GB" dirty="0">
                <a:solidFill>
                  <a:schemeClr val="accent5"/>
                </a:solidFill>
              </a:rPr>
              <a:t>1 alcohol swab</a:t>
            </a:r>
          </a:p>
          <a:p>
            <a:pPr lvl="1"/>
            <a:r>
              <a:rPr lang="en-GB" dirty="0">
                <a:solidFill>
                  <a:schemeClr val="accent5"/>
                </a:solidFill>
              </a:rPr>
              <a:t>1 cotton ball or gauze</a:t>
            </a:r>
          </a:p>
          <a:p>
            <a:endParaRPr lang="en-GB" b="1" dirty="0">
              <a:solidFill>
                <a:schemeClr val="accent5"/>
              </a:solidFill>
            </a:endParaRPr>
          </a:p>
          <a:p>
            <a:r>
              <a:rPr lang="en-GB" b="1" dirty="0">
                <a:solidFill>
                  <a:schemeClr val="accent5"/>
                </a:solidFill>
              </a:rPr>
              <a:t>Storage Conditions:</a:t>
            </a:r>
          </a:p>
          <a:p>
            <a:pPr lvl="1"/>
            <a:r>
              <a:rPr lang="en-GB" dirty="0">
                <a:solidFill>
                  <a:schemeClr val="accent5"/>
                </a:solidFill>
              </a:rPr>
              <a:t>Do not refrigerate or freeze. </a:t>
            </a:r>
          </a:p>
          <a:p>
            <a:pPr lvl="1"/>
            <a:r>
              <a:rPr lang="en-GB" dirty="0">
                <a:solidFill>
                  <a:schemeClr val="accent5"/>
                </a:solidFill>
              </a:rPr>
              <a:t>Protect from light.</a:t>
            </a:r>
          </a:p>
          <a:p>
            <a:pPr lvl="1"/>
            <a:r>
              <a:rPr lang="en-GB" dirty="0">
                <a:solidFill>
                  <a:schemeClr val="accent5"/>
                </a:solidFill>
              </a:rPr>
              <a:t>Use at room temperature.</a:t>
            </a:r>
          </a:p>
          <a:p>
            <a:pPr lvl="1"/>
            <a:r>
              <a:rPr lang="en-GB" dirty="0">
                <a:solidFill>
                  <a:schemeClr val="accent5"/>
                </a:solidFill>
              </a:rPr>
              <a:t>Store at 68° - 77° F (20° - 25° C).</a:t>
            </a:r>
          </a:p>
          <a:p>
            <a:endParaRPr lang="en-GB" dirty="0"/>
          </a:p>
        </p:txBody>
      </p:sp>
      <p:pic>
        <p:nvPicPr>
          <p:cNvPr id="5" name="Picture 4">
            <a:extLst>
              <a:ext uri="{FF2B5EF4-FFF2-40B4-BE49-F238E27FC236}">
                <a16:creationId xmlns:a16="http://schemas.microsoft.com/office/drawing/2014/main" id="{5DBC03F0-8909-477F-BDB6-CB7E1D13F7D7}"/>
              </a:ext>
            </a:extLst>
          </p:cNvPr>
          <p:cNvPicPr>
            <a:picLocks noChangeAspect="1"/>
          </p:cNvPicPr>
          <p:nvPr/>
        </p:nvPicPr>
        <p:blipFill>
          <a:blip r:embed="rId2"/>
          <a:stretch>
            <a:fillRect/>
          </a:stretch>
        </p:blipFill>
        <p:spPr>
          <a:xfrm>
            <a:off x="585788" y="1804987"/>
            <a:ext cx="5106686" cy="3248025"/>
          </a:xfrm>
          <a:prstGeom prst="rect">
            <a:avLst/>
          </a:prstGeom>
        </p:spPr>
      </p:pic>
      <p:sp>
        <p:nvSpPr>
          <p:cNvPr id="6" name="Title 1">
            <a:extLst>
              <a:ext uri="{FF2B5EF4-FFF2-40B4-BE49-F238E27FC236}">
                <a16:creationId xmlns:a16="http://schemas.microsoft.com/office/drawing/2014/main" id="{7D6B268D-28C1-411E-9B64-5D654A8822B2}"/>
              </a:ext>
            </a:extLst>
          </p:cNvPr>
          <p:cNvSpPr txBox="1">
            <a:spLocks/>
          </p:cNvSpPr>
          <p:nvPr/>
        </p:nvSpPr>
        <p:spPr>
          <a:xfrm>
            <a:off x="688767" y="293688"/>
            <a:ext cx="10652125" cy="1154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Testosterone Subcutaneous Injections (Xyosted</a:t>
            </a:r>
            <a:r>
              <a:rPr lang="en-GB" baseline="30000" dirty="0"/>
              <a:t>TM</a:t>
            </a:r>
            <a:r>
              <a:rPr lang="en-GB" dirty="0"/>
              <a:t>)</a:t>
            </a:r>
            <a:br>
              <a:rPr lang="en-GB" dirty="0"/>
            </a:br>
            <a:endParaRPr lang="en-GB" dirty="0"/>
          </a:p>
        </p:txBody>
      </p:sp>
    </p:spTree>
    <p:extLst>
      <p:ext uri="{BB962C8B-B14F-4D97-AF65-F5344CB8AC3E}">
        <p14:creationId xmlns:p14="http://schemas.microsoft.com/office/powerpoint/2010/main" val="273510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B74967D0-4B85-433B-ABF2-937D70F87E44}"/>
              </a:ext>
            </a:extLst>
          </p:cNvPr>
          <p:cNvGrpSpPr>
            <a:grpSpLocks/>
          </p:cNvGrpSpPr>
          <p:nvPr/>
        </p:nvGrpSpPr>
        <p:grpSpPr bwMode="auto">
          <a:xfrm>
            <a:off x="4997766" y="931447"/>
            <a:ext cx="6426516" cy="2702459"/>
            <a:chOff x="968" y="768"/>
            <a:chExt cx="4696" cy="2593"/>
          </a:xfrm>
        </p:grpSpPr>
        <p:pic>
          <p:nvPicPr>
            <p:cNvPr id="15" name="Picture 3" descr="white">
              <a:extLst>
                <a:ext uri="{FF2B5EF4-FFF2-40B4-BE49-F238E27FC236}">
                  <a16:creationId xmlns:a16="http://schemas.microsoft.com/office/drawing/2014/main" id="{458CD5BF-060A-480C-A6FE-DFF5D8E21571}"/>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t="12933" b="9776"/>
            <a:stretch>
              <a:fillRect/>
            </a:stretch>
          </p:blipFill>
          <p:spPr bwMode="auto">
            <a:xfrm>
              <a:off x="968" y="768"/>
              <a:ext cx="4696" cy="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4">
              <a:extLst>
                <a:ext uri="{FF2B5EF4-FFF2-40B4-BE49-F238E27FC236}">
                  <a16:creationId xmlns:a16="http://schemas.microsoft.com/office/drawing/2014/main" id="{0C2E6F5D-4989-498E-83E8-F7DFD0703A92}"/>
                </a:ext>
              </a:extLst>
            </p:cNvPr>
            <p:cNvSpPr>
              <a:spLocks noChangeArrowheads="1"/>
            </p:cNvSpPr>
            <p:nvPr/>
          </p:nvSpPr>
          <p:spPr bwMode="auto">
            <a:xfrm>
              <a:off x="1077" y="841"/>
              <a:ext cx="4401" cy="2351"/>
            </a:xfrm>
            <a:prstGeom prst="roundRect">
              <a:avLst>
                <a:gd name="adj" fmla="val 5037"/>
              </a:avLst>
            </a:prstGeom>
            <a:no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a:endParaRPr lang="fr-BE" altLang="en-US" dirty="0"/>
            </a:p>
          </p:txBody>
        </p:sp>
      </p:grpSp>
      <p:grpSp>
        <p:nvGrpSpPr>
          <p:cNvPr id="4" name="Group 2">
            <a:extLst>
              <a:ext uri="{FF2B5EF4-FFF2-40B4-BE49-F238E27FC236}">
                <a16:creationId xmlns:a16="http://schemas.microsoft.com/office/drawing/2014/main" id="{3585B5D2-99DF-4E7E-929C-DC9FEFB749B3}"/>
              </a:ext>
            </a:extLst>
          </p:cNvPr>
          <p:cNvGrpSpPr>
            <a:grpSpLocks/>
          </p:cNvGrpSpPr>
          <p:nvPr/>
        </p:nvGrpSpPr>
        <p:grpSpPr bwMode="auto">
          <a:xfrm>
            <a:off x="490539" y="963614"/>
            <a:ext cx="4405311" cy="2670291"/>
            <a:chOff x="968" y="768"/>
            <a:chExt cx="4696" cy="2593"/>
          </a:xfrm>
        </p:grpSpPr>
        <p:pic>
          <p:nvPicPr>
            <p:cNvPr id="5" name="Picture 3" descr="white">
              <a:extLst>
                <a:ext uri="{FF2B5EF4-FFF2-40B4-BE49-F238E27FC236}">
                  <a16:creationId xmlns:a16="http://schemas.microsoft.com/office/drawing/2014/main" id="{3C6818A4-2DDB-48DA-9CD1-41368D85C62D}"/>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t="12933" b="9776"/>
            <a:stretch>
              <a:fillRect/>
            </a:stretch>
          </p:blipFill>
          <p:spPr bwMode="auto">
            <a:xfrm>
              <a:off x="968" y="768"/>
              <a:ext cx="4696" cy="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a:extLst>
                <a:ext uri="{FF2B5EF4-FFF2-40B4-BE49-F238E27FC236}">
                  <a16:creationId xmlns:a16="http://schemas.microsoft.com/office/drawing/2014/main" id="{B8A7A63C-8FB7-420F-9AD1-42E28CA35517}"/>
                </a:ext>
              </a:extLst>
            </p:cNvPr>
            <p:cNvSpPr>
              <a:spLocks noChangeArrowheads="1"/>
            </p:cNvSpPr>
            <p:nvPr/>
          </p:nvSpPr>
          <p:spPr bwMode="auto">
            <a:xfrm>
              <a:off x="1077" y="841"/>
              <a:ext cx="4401" cy="2351"/>
            </a:xfrm>
            <a:prstGeom prst="roundRect">
              <a:avLst>
                <a:gd name="adj" fmla="val 5037"/>
              </a:avLst>
            </a:prstGeom>
            <a:no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a:endParaRPr lang="fr-BE" altLang="en-US" dirty="0"/>
            </a:p>
          </p:txBody>
        </p:sp>
      </p:grpSp>
      <p:sp>
        <p:nvSpPr>
          <p:cNvPr id="2" name="Title 1">
            <a:extLst>
              <a:ext uri="{FF2B5EF4-FFF2-40B4-BE49-F238E27FC236}">
                <a16:creationId xmlns:a16="http://schemas.microsoft.com/office/drawing/2014/main" id="{CAF1A850-0472-4543-95E9-FEDB476E32C5}"/>
              </a:ext>
            </a:extLst>
          </p:cNvPr>
          <p:cNvSpPr>
            <a:spLocks noGrp="1"/>
          </p:cNvSpPr>
          <p:nvPr>
            <p:ph type="title"/>
          </p:nvPr>
        </p:nvSpPr>
        <p:spPr>
          <a:xfrm>
            <a:off x="214685" y="264576"/>
            <a:ext cx="11298803" cy="620754"/>
          </a:xfrm>
        </p:spPr>
        <p:txBody>
          <a:bodyPr>
            <a:noAutofit/>
          </a:bodyPr>
          <a:lstStyle/>
          <a:p>
            <a:pPr algn="ctr"/>
            <a:r>
              <a:rPr lang="en-GB" sz="3000" b="1" dirty="0"/>
              <a:t>This competitor deck will focus primarily on the following products:</a:t>
            </a:r>
          </a:p>
        </p:txBody>
      </p:sp>
      <p:sp>
        <p:nvSpPr>
          <p:cNvPr id="3" name="Content Placeholder 2">
            <a:extLst>
              <a:ext uri="{FF2B5EF4-FFF2-40B4-BE49-F238E27FC236}">
                <a16:creationId xmlns:a16="http://schemas.microsoft.com/office/drawing/2014/main" id="{A58D53A6-3368-4DB4-BD6A-F3C29E1C9130}"/>
              </a:ext>
            </a:extLst>
          </p:cNvPr>
          <p:cNvSpPr>
            <a:spLocks noGrp="1"/>
          </p:cNvSpPr>
          <p:nvPr>
            <p:ph idx="1"/>
          </p:nvPr>
        </p:nvSpPr>
        <p:spPr>
          <a:xfrm>
            <a:off x="694708" y="1197409"/>
            <a:ext cx="3915391" cy="1862375"/>
          </a:xfrm>
        </p:spPr>
        <p:txBody>
          <a:bodyPr>
            <a:normAutofit/>
          </a:bodyPr>
          <a:lstStyle/>
          <a:p>
            <a:pPr marL="0" indent="0" algn="ctr">
              <a:lnSpc>
                <a:spcPct val="120000"/>
              </a:lnSpc>
              <a:buNone/>
            </a:pPr>
            <a:r>
              <a:rPr lang="en-GB" sz="1800" b="1" dirty="0">
                <a:solidFill>
                  <a:schemeClr val="accent5"/>
                </a:solidFill>
              </a:rPr>
              <a:t>Testosterone Gels:</a:t>
            </a:r>
          </a:p>
          <a:p>
            <a:pPr lvl="1">
              <a:lnSpc>
                <a:spcPct val="120000"/>
              </a:lnSpc>
            </a:pPr>
            <a:r>
              <a:rPr lang="en-GB" sz="1400" dirty="0">
                <a:solidFill>
                  <a:schemeClr val="accent5"/>
                </a:solidFill>
              </a:rPr>
              <a:t>Tostran/Fortesta</a:t>
            </a:r>
            <a:r>
              <a:rPr lang="en-US" altLang="en-US" sz="1400" b="0" baseline="30000" dirty="0">
                <a:ea typeface="宋体" panose="02010600030101010101" pitchFamily="2" charset="-122"/>
              </a:rPr>
              <a:t> ®</a:t>
            </a:r>
            <a:r>
              <a:rPr lang="en-GB" sz="1400" dirty="0">
                <a:solidFill>
                  <a:schemeClr val="accent5"/>
                </a:solidFill>
              </a:rPr>
              <a:t> (Transdermal Gel)</a:t>
            </a:r>
          </a:p>
          <a:p>
            <a:pPr lvl="1">
              <a:lnSpc>
                <a:spcPct val="120000"/>
              </a:lnSpc>
            </a:pPr>
            <a:r>
              <a:rPr lang="en-GB" sz="1400" dirty="0">
                <a:solidFill>
                  <a:schemeClr val="accent5"/>
                </a:solidFill>
              </a:rPr>
              <a:t>Testavan</a:t>
            </a:r>
            <a:r>
              <a:rPr lang="en-US" altLang="en-US" sz="1400" b="0" baseline="30000" dirty="0">
                <a:ea typeface="宋体" panose="02010600030101010101" pitchFamily="2" charset="-122"/>
              </a:rPr>
              <a:t> ®</a:t>
            </a:r>
            <a:r>
              <a:rPr lang="en-GB" sz="1400" dirty="0">
                <a:solidFill>
                  <a:schemeClr val="accent5"/>
                </a:solidFill>
              </a:rPr>
              <a:t> (Transdermal Gel)</a:t>
            </a:r>
          </a:p>
          <a:p>
            <a:pPr lvl="1">
              <a:lnSpc>
                <a:spcPct val="120000"/>
              </a:lnSpc>
            </a:pPr>
            <a:r>
              <a:rPr lang="en-GB" sz="1400" dirty="0">
                <a:solidFill>
                  <a:schemeClr val="accent5"/>
                </a:solidFill>
              </a:rPr>
              <a:t>Natesto</a:t>
            </a:r>
            <a:r>
              <a:rPr lang="en-US" altLang="en-US" sz="1400" b="0" baseline="30000" dirty="0">
                <a:ea typeface="宋体" panose="02010600030101010101" pitchFamily="2" charset="-122"/>
              </a:rPr>
              <a:t> ®</a:t>
            </a:r>
            <a:r>
              <a:rPr lang="en-GB" sz="1400" dirty="0">
                <a:solidFill>
                  <a:schemeClr val="accent5"/>
                </a:solidFill>
              </a:rPr>
              <a:t> (Nasal Gel)</a:t>
            </a:r>
          </a:p>
          <a:p>
            <a:pPr>
              <a:lnSpc>
                <a:spcPct val="120000"/>
              </a:lnSpc>
            </a:pPr>
            <a:endParaRPr lang="en-GB" sz="1800" dirty="0">
              <a:solidFill>
                <a:schemeClr val="accent5"/>
              </a:solidFill>
            </a:endParaRPr>
          </a:p>
        </p:txBody>
      </p:sp>
      <p:grpSp>
        <p:nvGrpSpPr>
          <p:cNvPr id="7" name="Group 2">
            <a:extLst>
              <a:ext uri="{FF2B5EF4-FFF2-40B4-BE49-F238E27FC236}">
                <a16:creationId xmlns:a16="http://schemas.microsoft.com/office/drawing/2014/main" id="{DC8B1EBB-D233-48AF-B865-738A90381FB6}"/>
              </a:ext>
            </a:extLst>
          </p:cNvPr>
          <p:cNvGrpSpPr>
            <a:grpSpLocks/>
          </p:cNvGrpSpPr>
          <p:nvPr/>
        </p:nvGrpSpPr>
        <p:grpSpPr bwMode="auto">
          <a:xfrm>
            <a:off x="2693194" y="3852474"/>
            <a:ext cx="6358592" cy="1912936"/>
            <a:chOff x="968" y="768"/>
            <a:chExt cx="4696" cy="2593"/>
          </a:xfrm>
        </p:grpSpPr>
        <p:pic>
          <p:nvPicPr>
            <p:cNvPr id="8" name="Picture 3" descr="white">
              <a:extLst>
                <a:ext uri="{FF2B5EF4-FFF2-40B4-BE49-F238E27FC236}">
                  <a16:creationId xmlns:a16="http://schemas.microsoft.com/office/drawing/2014/main" id="{E78E6981-A3C0-460D-B523-14E965949DBF}"/>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t="12933" b="9776"/>
            <a:stretch>
              <a:fillRect/>
            </a:stretch>
          </p:blipFill>
          <p:spPr bwMode="auto">
            <a:xfrm>
              <a:off x="968" y="768"/>
              <a:ext cx="4696" cy="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4">
              <a:extLst>
                <a:ext uri="{FF2B5EF4-FFF2-40B4-BE49-F238E27FC236}">
                  <a16:creationId xmlns:a16="http://schemas.microsoft.com/office/drawing/2014/main" id="{B2DE7B12-42D7-4D63-BEDD-FEE550C94096}"/>
                </a:ext>
              </a:extLst>
            </p:cNvPr>
            <p:cNvSpPr>
              <a:spLocks noChangeArrowheads="1"/>
            </p:cNvSpPr>
            <p:nvPr/>
          </p:nvSpPr>
          <p:spPr bwMode="auto">
            <a:xfrm>
              <a:off x="1077" y="841"/>
              <a:ext cx="4401" cy="2351"/>
            </a:xfrm>
            <a:prstGeom prst="roundRect">
              <a:avLst>
                <a:gd name="adj" fmla="val 5037"/>
              </a:avLst>
            </a:prstGeom>
            <a:no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a:endParaRPr lang="fr-BE" altLang="en-US" dirty="0"/>
            </a:p>
          </p:txBody>
        </p:sp>
      </p:grpSp>
      <p:sp>
        <p:nvSpPr>
          <p:cNvPr id="11" name="TextBox 10">
            <a:extLst>
              <a:ext uri="{FF2B5EF4-FFF2-40B4-BE49-F238E27FC236}">
                <a16:creationId xmlns:a16="http://schemas.microsoft.com/office/drawing/2014/main" id="{AC799916-E038-420C-9475-AEED8A9AA212}"/>
              </a:ext>
            </a:extLst>
          </p:cNvPr>
          <p:cNvSpPr txBox="1"/>
          <p:nvPr/>
        </p:nvSpPr>
        <p:spPr>
          <a:xfrm>
            <a:off x="5282898" y="1150016"/>
            <a:ext cx="5737527" cy="2161810"/>
          </a:xfrm>
          <a:prstGeom prst="rect">
            <a:avLst/>
          </a:prstGeom>
          <a:noFill/>
        </p:spPr>
        <p:txBody>
          <a:bodyPr wrap="square">
            <a:spAutoFit/>
          </a:bodyPr>
          <a:lstStyle/>
          <a:p>
            <a:pPr algn="ctr">
              <a:lnSpc>
                <a:spcPct val="120000"/>
              </a:lnSpc>
            </a:pPr>
            <a:r>
              <a:rPr lang="en-GB" sz="1800" b="1" dirty="0">
                <a:solidFill>
                  <a:schemeClr val="accent5"/>
                </a:solidFill>
              </a:rPr>
              <a:t>Testosterone Injectables:</a:t>
            </a:r>
          </a:p>
          <a:p>
            <a:pPr>
              <a:lnSpc>
                <a:spcPct val="120000"/>
              </a:lnSpc>
            </a:pPr>
            <a:endParaRPr lang="en-GB" sz="500" dirty="0">
              <a:solidFill>
                <a:schemeClr val="accent5"/>
              </a:solidFill>
            </a:endParaRPr>
          </a:p>
          <a:p>
            <a:pPr marL="742950" lvl="1" indent="-285750">
              <a:lnSpc>
                <a:spcPct val="120000"/>
              </a:lnSpc>
              <a:buClr>
                <a:schemeClr val="tx1"/>
              </a:buClr>
              <a:buFont typeface="Wingdings" panose="05000000000000000000" pitchFamily="2" charset="2"/>
              <a:buChar char="§"/>
            </a:pPr>
            <a:r>
              <a:rPr lang="en-GB" sz="1400" dirty="0">
                <a:solidFill>
                  <a:schemeClr val="accent5"/>
                </a:solidFill>
              </a:rPr>
              <a:t>Nebido®/Reandron</a:t>
            </a:r>
            <a:r>
              <a:rPr lang="en-US" altLang="en-US" sz="1400" b="0" baseline="30000" dirty="0">
                <a:ea typeface="宋体" panose="02010600030101010101" pitchFamily="2" charset="-122"/>
              </a:rPr>
              <a:t> </a:t>
            </a:r>
            <a:r>
              <a:rPr lang="en-US" altLang="en-US" sz="1400" b="0" baseline="30000" dirty="0">
                <a:solidFill>
                  <a:schemeClr val="accent5"/>
                </a:solidFill>
                <a:ea typeface="宋体" panose="02010600030101010101" pitchFamily="2" charset="-122"/>
              </a:rPr>
              <a:t>®</a:t>
            </a:r>
            <a:r>
              <a:rPr lang="en-GB" sz="1400" dirty="0">
                <a:solidFill>
                  <a:schemeClr val="accent5"/>
                </a:solidFill>
              </a:rPr>
              <a:t> (Long-acting intramuscular injection)*</a:t>
            </a:r>
          </a:p>
          <a:p>
            <a:pPr marL="742950" lvl="1" indent="-285750">
              <a:lnSpc>
                <a:spcPct val="120000"/>
              </a:lnSpc>
              <a:buClr>
                <a:schemeClr val="tx1"/>
              </a:buClr>
              <a:buFont typeface="Wingdings" panose="05000000000000000000" pitchFamily="2" charset="2"/>
              <a:buChar char="§"/>
            </a:pPr>
            <a:endParaRPr lang="en-GB" sz="600" dirty="0">
              <a:solidFill>
                <a:schemeClr val="accent5"/>
              </a:solidFill>
            </a:endParaRPr>
          </a:p>
          <a:p>
            <a:pPr marL="742950" lvl="1" indent="-285750">
              <a:lnSpc>
                <a:spcPct val="120000"/>
              </a:lnSpc>
              <a:buClr>
                <a:schemeClr val="tx1"/>
              </a:buClr>
              <a:buFont typeface="Wingdings" panose="05000000000000000000" pitchFamily="2" charset="2"/>
              <a:buChar char="§"/>
            </a:pPr>
            <a:r>
              <a:rPr lang="en-GB" sz="1400" dirty="0">
                <a:solidFill>
                  <a:schemeClr val="accent5"/>
                </a:solidFill>
              </a:rPr>
              <a:t>Androtardyl</a:t>
            </a:r>
            <a:r>
              <a:rPr lang="en-US" altLang="en-US" sz="1400" b="0" baseline="30000" dirty="0">
                <a:solidFill>
                  <a:schemeClr val="accent5"/>
                </a:solidFill>
                <a:ea typeface="宋体" panose="02010600030101010101" pitchFamily="2" charset="-122"/>
              </a:rPr>
              <a:t> ®</a:t>
            </a:r>
            <a:r>
              <a:rPr lang="en-GB" sz="1400" dirty="0">
                <a:solidFill>
                  <a:schemeClr val="accent5"/>
                </a:solidFill>
              </a:rPr>
              <a:t> (Short-acting intramuscular injection)</a:t>
            </a:r>
          </a:p>
          <a:p>
            <a:pPr marL="742950" lvl="1" indent="-285750">
              <a:lnSpc>
                <a:spcPct val="120000"/>
              </a:lnSpc>
              <a:buClr>
                <a:schemeClr val="tx1"/>
              </a:buClr>
              <a:buFont typeface="Wingdings" panose="05000000000000000000" pitchFamily="2" charset="2"/>
              <a:buChar char="§"/>
            </a:pPr>
            <a:endParaRPr lang="en-GB" sz="600" dirty="0">
              <a:solidFill>
                <a:schemeClr val="accent5"/>
              </a:solidFill>
            </a:endParaRPr>
          </a:p>
          <a:p>
            <a:pPr marL="742950" lvl="1" indent="-285750">
              <a:lnSpc>
                <a:spcPct val="120000"/>
              </a:lnSpc>
              <a:buClr>
                <a:schemeClr val="tx1"/>
              </a:buClr>
              <a:buFont typeface="Wingdings" panose="05000000000000000000" pitchFamily="2" charset="2"/>
              <a:buChar char="§"/>
            </a:pPr>
            <a:r>
              <a:rPr lang="en-GB" sz="1400" dirty="0">
                <a:solidFill>
                  <a:schemeClr val="accent5"/>
                </a:solidFill>
              </a:rPr>
              <a:t>Sustanon</a:t>
            </a:r>
            <a:r>
              <a:rPr lang="en-US" altLang="en-US" sz="1400" b="0" baseline="30000" dirty="0">
                <a:solidFill>
                  <a:schemeClr val="accent5"/>
                </a:solidFill>
                <a:ea typeface="宋体" panose="02010600030101010101" pitchFamily="2" charset="-122"/>
              </a:rPr>
              <a:t> ®</a:t>
            </a:r>
            <a:r>
              <a:rPr lang="en-GB" sz="1400" dirty="0">
                <a:solidFill>
                  <a:schemeClr val="accent5"/>
                </a:solidFill>
              </a:rPr>
              <a:t> 250 (Short-acting intramuscular injection)</a:t>
            </a:r>
          </a:p>
          <a:p>
            <a:pPr marL="742950" lvl="1" indent="-285750">
              <a:lnSpc>
                <a:spcPct val="120000"/>
              </a:lnSpc>
              <a:buClr>
                <a:schemeClr val="tx1"/>
              </a:buClr>
              <a:buFont typeface="Wingdings" panose="05000000000000000000" pitchFamily="2" charset="2"/>
              <a:buChar char="§"/>
            </a:pPr>
            <a:endParaRPr lang="en-GB" sz="800" dirty="0">
              <a:solidFill>
                <a:schemeClr val="accent5"/>
              </a:solidFill>
            </a:endParaRPr>
          </a:p>
          <a:p>
            <a:pPr marL="742950" lvl="1" indent="-285750">
              <a:lnSpc>
                <a:spcPct val="120000"/>
              </a:lnSpc>
              <a:buClr>
                <a:schemeClr val="tx1"/>
              </a:buClr>
              <a:buFont typeface="Wingdings" panose="05000000000000000000" pitchFamily="2" charset="2"/>
              <a:buChar char="§"/>
            </a:pPr>
            <a:r>
              <a:rPr lang="en-GB" sz="1400" dirty="0">
                <a:solidFill>
                  <a:schemeClr val="accent5"/>
                </a:solidFill>
              </a:rPr>
              <a:t>Xyosted</a:t>
            </a:r>
            <a:r>
              <a:rPr lang="en-US" altLang="en-US" sz="1400" b="0" baseline="30000" dirty="0">
                <a:ea typeface="宋体" panose="02010600030101010101" pitchFamily="2" charset="-122"/>
              </a:rPr>
              <a:t> </a:t>
            </a:r>
            <a:r>
              <a:rPr lang="en-US" altLang="en-US" sz="1400" b="0" baseline="30000" dirty="0">
                <a:solidFill>
                  <a:schemeClr val="accent5"/>
                </a:solidFill>
                <a:ea typeface="宋体" panose="02010600030101010101" pitchFamily="2" charset="-122"/>
              </a:rPr>
              <a:t>TM</a:t>
            </a:r>
            <a:r>
              <a:rPr lang="en-GB" sz="1400" dirty="0">
                <a:solidFill>
                  <a:schemeClr val="accent5"/>
                </a:solidFill>
              </a:rPr>
              <a:t> (Short-acting subcutaneous injection)</a:t>
            </a:r>
          </a:p>
          <a:p>
            <a:pPr marL="742950" lvl="1" indent="-285750">
              <a:lnSpc>
                <a:spcPct val="120000"/>
              </a:lnSpc>
              <a:buClr>
                <a:schemeClr val="tx1"/>
              </a:buClr>
              <a:buFont typeface="Wingdings" panose="05000000000000000000" pitchFamily="2" charset="2"/>
              <a:buChar char="§"/>
            </a:pPr>
            <a:endParaRPr lang="en-GB" sz="1400" dirty="0">
              <a:solidFill>
                <a:schemeClr val="accent5"/>
              </a:solidFill>
            </a:endParaRPr>
          </a:p>
        </p:txBody>
      </p:sp>
      <p:sp>
        <p:nvSpPr>
          <p:cNvPr id="18" name="TextBox 17">
            <a:extLst>
              <a:ext uri="{FF2B5EF4-FFF2-40B4-BE49-F238E27FC236}">
                <a16:creationId xmlns:a16="http://schemas.microsoft.com/office/drawing/2014/main" id="{48F7EBE9-46EB-4578-BE54-EB5B42B1DBE2}"/>
              </a:ext>
            </a:extLst>
          </p:cNvPr>
          <p:cNvSpPr txBox="1"/>
          <p:nvPr/>
        </p:nvSpPr>
        <p:spPr>
          <a:xfrm>
            <a:off x="1524000" y="6091561"/>
            <a:ext cx="10058400" cy="299184"/>
          </a:xfrm>
          <a:prstGeom prst="rect">
            <a:avLst/>
          </a:prstGeom>
          <a:noFill/>
        </p:spPr>
        <p:txBody>
          <a:bodyPr wrap="square">
            <a:spAutoFit/>
          </a:bodyPr>
          <a:lstStyle/>
          <a:p>
            <a:pPr lvl="2" algn="r">
              <a:lnSpc>
                <a:spcPct val="120000"/>
              </a:lnSpc>
              <a:buClr>
                <a:schemeClr val="tx1"/>
              </a:buClr>
            </a:pPr>
            <a:r>
              <a:rPr lang="en-GB" sz="1200" dirty="0">
                <a:solidFill>
                  <a:schemeClr val="accent5"/>
                </a:solidFill>
              </a:rPr>
              <a:t>*Known as AVEED in the U.S. with a different dose and dosing schedule</a:t>
            </a:r>
          </a:p>
        </p:txBody>
      </p:sp>
      <p:sp>
        <p:nvSpPr>
          <p:cNvPr id="20" name="TextBox 19">
            <a:extLst>
              <a:ext uri="{FF2B5EF4-FFF2-40B4-BE49-F238E27FC236}">
                <a16:creationId xmlns:a16="http://schemas.microsoft.com/office/drawing/2014/main" id="{822D4B31-58ED-4669-ABB9-908EEB241313}"/>
              </a:ext>
            </a:extLst>
          </p:cNvPr>
          <p:cNvSpPr txBox="1"/>
          <p:nvPr/>
        </p:nvSpPr>
        <p:spPr>
          <a:xfrm>
            <a:off x="2927165" y="3960057"/>
            <a:ext cx="5731060" cy="1510542"/>
          </a:xfrm>
          <a:prstGeom prst="rect">
            <a:avLst/>
          </a:prstGeom>
          <a:noFill/>
        </p:spPr>
        <p:txBody>
          <a:bodyPr wrap="square">
            <a:spAutoFit/>
          </a:bodyPr>
          <a:lstStyle/>
          <a:p>
            <a:pPr marL="0" indent="0" algn="ctr">
              <a:lnSpc>
                <a:spcPct val="120000"/>
              </a:lnSpc>
              <a:buNone/>
            </a:pPr>
            <a:r>
              <a:rPr lang="en-GB" sz="1800" b="1" dirty="0">
                <a:solidFill>
                  <a:schemeClr val="accent5"/>
                </a:solidFill>
              </a:rPr>
              <a:t>Testosterone Oral Formulations:</a:t>
            </a:r>
          </a:p>
          <a:p>
            <a:pPr marL="0" indent="0">
              <a:lnSpc>
                <a:spcPct val="120000"/>
              </a:lnSpc>
              <a:buNone/>
            </a:pPr>
            <a:endParaRPr lang="en-GB" sz="600" dirty="0">
              <a:solidFill>
                <a:schemeClr val="accent5"/>
              </a:solidFill>
            </a:endParaRPr>
          </a:p>
          <a:p>
            <a:pPr marL="742950" lvl="1" indent="-285750">
              <a:lnSpc>
                <a:spcPct val="120000"/>
              </a:lnSpc>
              <a:buClr>
                <a:schemeClr val="tx1"/>
              </a:buClr>
              <a:buFont typeface="Wingdings" panose="05000000000000000000" pitchFamily="2" charset="2"/>
              <a:buChar char="§"/>
            </a:pPr>
            <a:r>
              <a:rPr lang="it-IT" sz="1400" dirty="0">
                <a:solidFill>
                  <a:schemeClr val="accent5"/>
                </a:solidFill>
              </a:rPr>
              <a:t>Andriol/Restandol Testocaps ® (Older Oral Testosterone)</a:t>
            </a:r>
          </a:p>
          <a:p>
            <a:pPr marL="742950" lvl="1" indent="-285750">
              <a:lnSpc>
                <a:spcPct val="120000"/>
              </a:lnSpc>
              <a:buClr>
                <a:schemeClr val="tx1"/>
              </a:buClr>
              <a:buFont typeface="Wingdings" panose="05000000000000000000" pitchFamily="2" charset="2"/>
              <a:buChar char="§"/>
            </a:pPr>
            <a:endParaRPr lang="it-IT" sz="600" dirty="0">
              <a:solidFill>
                <a:schemeClr val="accent5"/>
              </a:solidFill>
            </a:endParaRPr>
          </a:p>
          <a:p>
            <a:pPr marL="742950" lvl="1" indent="-285750">
              <a:lnSpc>
                <a:spcPct val="120000"/>
              </a:lnSpc>
              <a:buClr>
                <a:schemeClr val="tx1"/>
              </a:buClr>
              <a:buFont typeface="Wingdings" panose="05000000000000000000" pitchFamily="2" charset="2"/>
              <a:buChar char="§"/>
            </a:pPr>
            <a:r>
              <a:rPr lang="it-IT" sz="1400" dirty="0">
                <a:solidFill>
                  <a:schemeClr val="accent5"/>
                </a:solidFill>
              </a:rPr>
              <a:t>Jatenzo ® (Newer Oral Testosterone)</a:t>
            </a:r>
          </a:p>
          <a:p>
            <a:pPr marL="0" indent="0">
              <a:lnSpc>
                <a:spcPct val="120000"/>
              </a:lnSpc>
              <a:buNone/>
            </a:pPr>
            <a:endParaRPr lang="en-GB" sz="1800" dirty="0">
              <a:solidFill>
                <a:schemeClr val="accent5"/>
              </a:solidFill>
            </a:endParaRPr>
          </a:p>
        </p:txBody>
      </p:sp>
      <p:grpSp>
        <p:nvGrpSpPr>
          <p:cNvPr id="21" name="Group 20">
            <a:extLst>
              <a:ext uri="{FF2B5EF4-FFF2-40B4-BE49-F238E27FC236}">
                <a16:creationId xmlns:a16="http://schemas.microsoft.com/office/drawing/2014/main" id="{DB8C8597-0193-4624-9425-CDDDF14A0252}"/>
              </a:ext>
            </a:extLst>
          </p:cNvPr>
          <p:cNvGrpSpPr/>
          <p:nvPr/>
        </p:nvGrpSpPr>
        <p:grpSpPr>
          <a:xfrm>
            <a:off x="1004863" y="3780149"/>
            <a:ext cx="1436479" cy="1870358"/>
            <a:chOff x="3514052" y="1898809"/>
            <a:chExt cx="2302951" cy="2993231"/>
          </a:xfrm>
        </p:grpSpPr>
        <p:grpSp>
          <p:nvGrpSpPr>
            <p:cNvPr id="22" name="Group 21">
              <a:extLst>
                <a:ext uri="{FF2B5EF4-FFF2-40B4-BE49-F238E27FC236}">
                  <a16:creationId xmlns:a16="http://schemas.microsoft.com/office/drawing/2014/main" id="{F5E0DA51-A1BA-44E2-A7CD-D5155D98F908}"/>
                </a:ext>
              </a:extLst>
            </p:cNvPr>
            <p:cNvGrpSpPr/>
            <p:nvPr/>
          </p:nvGrpSpPr>
          <p:grpSpPr>
            <a:xfrm>
              <a:off x="3998372" y="1898809"/>
              <a:ext cx="1224703" cy="2857153"/>
              <a:chOff x="6477000" y="1764989"/>
              <a:chExt cx="1389361" cy="3241288"/>
            </a:xfrm>
            <a:effectLst>
              <a:outerShdw blurRad="50800" dist="38100" dir="2700000" algn="tl" rotWithShape="0">
                <a:prstClr val="black">
                  <a:alpha val="40000"/>
                </a:prstClr>
              </a:outerShdw>
            </a:effectLst>
          </p:grpSpPr>
          <p:sp>
            <p:nvSpPr>
              <p:cNvPr id="37" name="Freeform 49">
                <a:extLst>
                  <a:ext uri="{FF2B5EF4-FFF2-40B4-BE49-F238E27FC236}">
                    <a16:creationId xmlns:a16="http://schemas.microsoft.com/office/drawing/2014/main" id="{CA3911F5-DDD5-4B6D-B998-FF90E41A1F58}"/>
                  </a:ext>
                </a:extLst>
              </p:cNvPr>
              <p:cNvSpPr/>
              <p:nvPr/>
            </p:nvSpPr>
            <p:spPr>
              <a:xfrm>
                <a:off x="6638925" y="1952625"/>
                <a:ext cx="771525" cy="2886075"/>
              </a:xfrm>
              <a:custGeom>
                <a:avLst/>
                <a:gdLst>
                  <a:gd name="connsiteX0" fmla="*/ 657225 w 771525"/>
                  <a:gd name="connsiteY0" fmla="*/ 0 h 2886075"/>
                  <a:gd name="connsiteX1" fmla="*/ 400050 w 771525"/>
                  <a:gd name="connsiteY1" fmla="*/ 0 h 2886075"/>
                  <a:gd name="connsiteX2" fmla="*/ 400050 w 771525"/>
                  <a:gd name="connsiteY2" fmla="*/ 342900 h 2886075"/>
                  <a:gd name="connsiteX3" fmla="*/ 295275 w 771525"/>
                  <a:gd name="connsiteY3" fmla="*/ 342900 h 2886075"/>
                  <a:gd name="connsiteX4" fmla="*/ 295275 w 771525"/>
                  <a:gd name="connsiteY4" fmla="*/ 647700 h 2886075"/>
                  <a:gd name="connsiteX5" fmla="*/ 9525 w 771525"/>
                  <a:gd name="connsiteY5" fmla="*/ 981075 h 2886075"/>
                  <a:gd name="connsiteX6" fmla="*/ 0 w 771525"/>
                  <a:gd name="connsiteY6" fmla="*/ 2619375 h 2886075"/>
                  <a:gd name="connsiteX7" fmla="*/ 142875 w 771525"/>
                  <a:gd name="connsiteY7" fmla="*/ 2886075 h 2886075"/>
                  <a:gd name="connsiteX8" fmla="*/ 419100 w 771525"/>
                  <a:gd name="connsiteY8" fmla="*/ 2581275 h 2886075"/>
                  <a:gd name="connsiteX9" fmla="*/ 428625 w 771525"/>
                  <a:gd name="connsiteY9" fmla="*/ 695325 h 2886075"/>
                  <a:gd name="connsiteX10" fmla="*/ 752475 w 771525"/>
                  <a:gd name="connsiteY10" fmla="*/ 676275 h 2886075"/>
                  <a:gd name="connsiteX11" fmla="*/ 771525 w 771525"/>
                  <a:gd name="connsiteY11" fmla="*/ 361950 h 2886075"/>
                  <a:gd name="connsiteX12" fmla="*/ 666750 w 771525"/>
                  <a:gd name="connsiteY12" fmla="*/ 333375 h 2886075"/>
                  <a:gd name="connsiteX13" fmla="*/ 657225 w 771525"/>
                  <a:gd name="connsiteY13" fmla="*/ 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525" h="2886075">
                    <a:moveTo>
                      <a:pt x="657225" y="0"/>
                    </a:moveTo>
                    <a:lnTo>
                      <a:pt x="400050" y="0"/>
                    </a:lnTo>
                    <a:lnTo>
                      <a:pt x="400050" y="342900"/>
                    </a:lnTo>
                    <a:lnTo>
                      <a:pt x="295275" y="342900"/>
                    </a:lnTo>
                    <a:lnTo>
                      <a:pt x="295275" y="647700"/>
                    </a:lnTo>
                    <a:lnTo>
                      <a:pt x="9525" y="981075"/>
                    </a:lnTo>
                    <a:lnTo>
                      <a:pt x="0" y="2619375"/>
                    </a:lnTo>
                    <a:lnTo>
                      <a:pt x="142875" y="2886075"/>
                    </a:lnTo>
                    <a:lnTo>
                      <a:pt x="419100" y="2581275"/>
                    </a:lnTo>
                    <a:lnTo>
                      <a:pt x="428625" y="695325"/>
                    </a:lnTo>
                    <a:lnTo>
                      <a:pt x="752475" y="676275"/>
                    </a:lnTo>
                    <a:lnTo>
                      <a:pt x="771525" y="361950"/>
                    </a:lnTo>
                    <a:lnTo>
                      <a:pt x="666750" y="333375"/>
                    </a:lnTo>
                    <a:lnTo>
                      <a:pt x="65722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pic>
            <p:nvPicPr>
              <p:cNvPr id="38" name="Picture 37">
                <a:extLst>
                  <a:ext uri="{FF2B5EF4-FFF2-40B4-BE49-F238E27FC236}">
                    <a16:creationId xmlns:a16="http://schemas.microsoft.com/office/drawing/2014/main" id="{4928CFBB-1037-4148-A1D0-6EDD7F2130B4}"/>
                  </a:ext>
                </a:extLst>
              </p:cNvPr>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7000" y="1764989"/>
                <a:ext cx="1389361" cy="324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a:extLst>
                <a:ext uri="{FF2B5EF4-FFF2-40B4-BE49-F238E27FC236}">
                  <a16:creationId xmlns:a16="http://schemas.microsoft.com/office/drawing/2014/main" id="{31C7E94F-24C0-4C2A-856B-1D24A48F36B3}"/>
                </a:ext>
              </a:extLst>
            </p:cNvPr>
            <p:cNvGrpSpPr/>
            <p:nvPr/>
          </p:nvGrpSpPr>
          <p:grpSpPr>
            <a:xfrm rot="-720000">
              <a:off x="3514052" y="2722500"/>
              <a:ext cx="631751" cy="1967183"/>
              <a:chOff x="-1973248" y="2258496"/>
              <a:chExt cx="982647" cy="2759603"/>
            </a:xfrm>
            <a:effectLst>
              <a:outerShdw blurRad="50800" dist="38100" dir="2700000" algn="tl" rotWithShape="0">
                <a:prstClr val="black">
                  <a:alpha val="40000"/>
                </a:prstClr>
              </a:outerShdw>
            </a:effectLst>
          </p:grpSpPr>
          <p:sp>
            <p:nvSpPr>
              <p:cNvPr id="35" name="Freeform 47">
                <a:extLst>
                  <a:ext uri="{FF2B5EF4-FFF2-40B4-BE49-F238E27FC236}">
                    <a16:creationId xmlns:a16="http://schemas.microsoft.com/office/drawing/2014/main" id="{AC057EDF-7708-4F4E-96C3-2DF639A49A9D}"/>
                  </a:ext>
                </a:extLst>
              </p:cNvPr>
              <p:cNvSpPr/>
              <p:nvPr/>
            </p:nvSpPr>
            <p:spPr>
              <a:xfrm>
                <a:off x="-1933731" y="2353456"/>
                <a:ext cx="884420" cy="2548328"/>
              </a:xfrm>
              <a:custGeom>
                <a:avLst/>
                <a:gdLst>
                  <a:gd name="connsiteX0" fmla="*/ 0 w 884420"/>
                  <a:gd name="connsiteY0" fmla="*/ 0 h 2548328"/>
                  <a:gd name="connsiteX1" fmla="*/ 44970 w 884420"/>
                  <a:gd name="connsiteY1" fmla="*/ 464695 h 2548328"/>
                  <a:gd name="connsiteX2" fmla="*/ 44970 w 884420"/>
                  <a:gd name="connsiteY2" fmla="*/ 2188564 h 2548328"/>
                  <a:gd name="connsiteX3" fmla="*/ 14990 w 884420"/>
                  <a:gd name="connsiteY3" fmla="*/ 2548328 h 2548328"/>
                  <a:gd name="connsiteX4" fmla="*/ 884420 w 884420"/>
                  <a:gd name="connsiteY4" fmla="*/ 2548328 h 2548328"/>
                  <a:gd name="connsiteX5" fmla="*/ 869429 w 884420"/>
                  <a:gd name="connsiteY5" fmla="*/ 2143593 h 2548328"/>
                  <a:gd name="connsiteX6" fmla="*/ 869429 w 884420"/>
                  <a:gd name="connsiteY6" fmla="*/ 419724 h 2548328"/>
                  <a:gd name="connsiteX7" fmla="*/ 884420 w 884420"/>
                  <a:gd name="connsiteY7" fmla="*/ 44970 h 2548328"/>
                  <a:gd name="connsiteX8" fmla="*/ 0 w 884420"/>
                  <a:gd name="connsiteY8" fmla="*/ 0 h 25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2548328">
                    <a:moveTo>
                      <a:pt x="0" y="0"/>
                    </a:moveTo>
                    <a:lnTo>
                      <a:pt x="44970" y="464695"/>
                    </a:lnTo>
                    <a:lnTo>
                      <a:pt x="44970" y="2188564"/>
                    </a:lnTo>
                    <a:lnTo>
                      <a:pt x="14990" y="2548328"/>
                    </a:lnTo>
                    <a:lnTo>
                      <a:pt x="884420" y="2548328"/>
                    </a:lnTo>
                    <a:lnTo>
                      <a:pt x="869429" y="2143593"/>
                    </a:lnTo>
                    <a:lnTo>
                      <a:pt x="869429" y="419724"/>
                    </a:lnTo>
                    <a:lnTo>
                      <a:pt x="884420" y="4497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pic>
            <p:nvPicPr>
              <p:cNvPr id="36" name="Picture 35">
                <a:extLst>
                  <a:ext uri="{FF2B5EF4-FFF2-40B4-BE49-F238E27FC236}">
                    <a16:creationId xmlns:a16="http://schemas.microsoft.com/office/drawing/2014/main" id="{D8985DC5-775A-4B92-A303-A962D32A3D45}"/>
                  </a:ext>
                </a:extLst>
              </p:cNvPr>
              <p:cNvPicPr>
                <a:picLocks noChangeAspect="1" noChangeArrowheads="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3248" y="2258496"/>
                <a:ext cx="982647" cy="2759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a:extLst>
                <a:ext uri="{FF2B5EF4-FFF2-40B4-BE49-F238E27FC236}">
                  <a16:creationId xmlns:a16="http://schemas.microsoft.com/office/drawing/2014/main" id="{77AC0705-AE45-4D0E-9A05-868BD26BE116}"/>
                </a:ext>
              </a:extLst>
            </p:cNvPr>
            <p:cNvGrpSpPr/>
            <p:nvPr/>
          </p:nvGrpSpPr>
          <p:grpSpPr>
            <a:xfrm>
              <a:off x="4790046" y="3561249"/>
              <a:ext cx="701707" cy="1318235"/>
              <a:chOff x="6324600" y="1819276"/>
              <a:chExt cx="1647825" cy="3095625"/>
            </a:xfrm>
            <a:effectLst>
              <a:outerShdw blurRad="50800" dist="38100" dir="2700000" algn="tl" rotWithShape="0">
                <a:prstClr val="black">
                  <a:alpha val="40000"/>
                </a:prstClr>
              </a:outerShdw>
            </a:effectLst>
          </p:grpSpPr>
          <p:sp>
            <p:nvSpPr>
              <p:cNvPr id="33" name="Freeform 45">
                <a:extLst>
                  <a:ext uri="{FF2B5EF4-FFF2-40B4-BE49-F238E27FC236}">
                    <a16:creationId xmlns:a16="http://schemas.microsoft.com/office/drawing/2014/main" id="{F3AF7CE4-3A3F-451A-89B0-BDCBF52C1873}"/>
                  </a:ext>
                </a:extLst>
              </p:cNvPr>
              <p:cNvSpPr/>
              <p:nvPr/>
            </p:nvSpPr>
            <p:spPr>
              <a:xfrm>
                <a:off x="6410325" y="1857375"/>
                <a:ext cx="1485900" cy="3019425"/>
              </a:xfrm>
              <a:custGeom>
                <a:avLst/>
                <a:gdLst>
                  <a:gd name="connsiteX0" fmla="*/ 1200150 w 1485900"/>
                  <a:gd name="connsiteY0" fmla="*/ 9525 h 3019425"/>
                  <a:gd name="connsiteX1" fmla="*/ 266700 w 1485900"/>
                  <a:gd name="connsiteY1" fmla="*/ 0 h 3019425"/>
                  <a:gd name="connsiteX2" fmla="*/ 123825 w 1485900"/>
                  <a:gd name="connsiteY2" fmla="*/ 76200 h 3019425"/>
                  <a:gd name="connsiteX3" fmla="*/ 28575 w 1485900"/>
                  <a:gd name="connsiteY3" fmla="*/ 219075 h 3019425"/>
                  <a:gd name="connsiteX4" fmla="*/ 0 w 1485900"/>
                  <a:gd name="connsiteY4" fmla="*/ 2752725 h 3019425"/>
                  <a:gd name="connsiteX5" fmla="*/ 47625 w 1485900"/>
                  <a:gd name="connsiteY5" fmla="*/ 2895600 h 3019425"/>
                  <a:gd name="connsiteX6" fmla="*/ 190500 w 1485900"/>
                  <a:gd name="connsiteY6" fmla="*/ 3009900 h 3019425"/>
                  <a:gd name="connsiteX7" fmla="*/ 1238250 w 1485900"/>
                  <a:gd name="connsiteY7" fmla="*/ 3019425 h 3019425"/>
                  <a:gd name="connsiteX8" fmla="*/ 1409700 w 1485900"/>
                  <a:gd name="connsiteY8" fmla="*/ 2933700 h 3019425"/>
                  <a:gd name="connsiteX9" fmla="*/ 1485900 w 1485900"/>
                  <a:gd name="connsiteY9" fmla="*/ 2752725 h 3019425"/>
                  <a:gd name="connsiteX10" fmla="*/ 1485900 w 1485900"/>
                  <a:gd name="connsiteY10" fmla="*/ 247650 h 3019425"/>
                  <a:gd name="connsiteX11" fmla="*/ 1409700 w 1485900"/>
                  <a:gd name="connsiteY11" fmla="*/ 85725 h 3019425"/>
                  <a:gd name="connsiteX12" fmla="*/ 1200150 w 1485900"/>
                  <a:gd name="connsiteY12" fmla="*/ 9525 h 301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5900" h="3019425">
                    <a:moveTo>
                      <a:pt x="1200150" y="9525"/>
                    </a:moveTo>
                    <a:lnTo>
                      <a:pt x="266700" y="0"/>
                    </a:lnTo>
                    <a:lnTo>
                      <a:pt x="123825" y="76200"/>
                    </a:lnTo>
                    <a:lnTo>
                      <a:pt x="28575" y="219075"/>
                    </a:lnTo>
                    <a:lnTo>
                      <a:pt x="0" y="2752725"/>
                    </a:lnTo>
                    <a:lnTo>
                      <a:pt x="47625" y="2895600"/>
                    </a:lnTo>
                    <a:lnTo>
                      <a:pt x="190500" y="3009900"/>
                    </a:lnTo>
                    <a:lnTo>
                      <a:pt x="1238250" y="3019425"/>
                    </a:lnTo>
                    <a:lnTo>
                      <a:pt x="1409700" y="2933700"/>
                    </a:lnTo>
                    <a:lnTo>
                      <a:pt x="1485900" y="2752725"/>
                    </a:lnTo>
                    <a:lnTo>
                      <a:pt x="1485900" y="247650"/>
                    </a:lnTo>
                    <a:lnTo>
                      <a:pt x="1409700" y="85725"/>
                    </a:lnTo>
                    <a:lnTo>
                      <a:pt x="1200150" y="952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pic>
            <p:nvPicPr>
              <p:cNvPr id="34" name="Picture 33">
                <a:extLst>
                  <a:ext uri="{FF2B5EF4-FFF2-40B4-BE49-F238E27FC236}">
                    <a16:creationId xmlns:a16="http://schemas.microsoft.com/office/drawing/2014/main" id="{C2CBE134-38C2-4968-88E2-F8D214FD68C8}"/>
                  </a:ext>
                </a:extLst>
              </p:cNvPr>
              <p:cNvPicPr>
                <a:picLocks noChangeAspect="1" noChangeArrowheads="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24600" y="1819276"/>
                <a:ext cx="16478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a:extLst>
                <a:ext uri="{FF2B5EF4-FFF2-40B4-BE49-F238E27FC236}">
                  <a16:creationId xmlns:a16="http://schemas.microsoft.com/office/drawing/2014/main" id="{ED300BA9-6C2C-45C5-8232-8FA94C4FC34A}"/>
                </a:ext>
              </a:extLst>
            </p:cNvPr>
            <p:cNvGrpSpPr/>
            <p:nvPr/>
          </p:nvGrpSpPr>
          <p:grpSpPr>
            <a:xfrm>
              <a:off x="3745355" y="4015979"/>
              <a:ext cx="905759" cy="876061"/>
              <a:chOff x="3505200" y="3386136"/>
              <a:chExt cx="1191594" cy="1152525"/>
            </a:xfrm>
            <a:effectLst>
              <a:outerShdw blurRad="50800" dist="38100" dir="2700000" algn="tl" rotWithShape="0">
                <a:prstClr val="black">
                  <a:alpha val="40000"/>
                </a:prstClr>
              </a:outerShdw>
            </a:effectLst>
          </p:grpSpPr>
          <p:sp>
            <p:nvSpPr>
              <p:cNvPr id="29" name="Freeform 41">
                <a:extLst>
                  <a:ext uri="{FF2B5EF4-FFF2-40B4-BE49-F238E27FC236}">
                    <a16:creationId xmlns:a16="http://schemas.microsoft.com/office/drawing/2014/main" id="{DDA05190-3E8A-4496-9B24-E47FE3A57BA4}"/>
                  </a:ext>
                </a:extLst>
              </p:cNvPr>
              <p:cNvSpPr/>
              <p:nvPr/>
            </p:nvSpPr>
            <p:spPr>
              <a:xfrm>
                <a:off x="3549842" y="3426691"/>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sp>
            <p:nvSpPr>
              <p:cNvPr id="30" name="Freeform 42">
                <a:extLst>
                  <a:ext uri="{FF2B5EF4-FFF2-40B4-BE49-F238E27FC236}">
                    <a16:creationId xmlns:a16="http://schemas.microsoft.com/office/drawing/2014/main" id="{B042D912-A133-42F1-8A8B-B20B1D6A2964}"/>
                  </a:ext>
                </a:extLst>
              </p:cNvPr>
              <p:cNvSpPr/>
              <p:nvPr/>
            </p:nvSpPr>
            <p:spPr>
              <a:xfrm>
                <a:off x="3973227" y="3434145"/>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sp>
            <p:nvSpPr>
              <p:cNvPr id="31" name="Freeform 43">
                <a:extLst>
                  <a:ext uri="{FF2B5EF4-FFF2-40B4-BE49-F238E27FC236}">
                    <a16:creationId xmlns:a16="http://schemas.microsoft.com/office/drawing/2014/main" id="{AC022200-CA96-4CB5-9ECD-889360AB72E2}"/>
                  </a:ext>
                </a:extLst>
              </p:cNvPr>
              <p:cNvSpPr/>
              <p:nvPr/>
            </p:nvSpPr>
            <p:spPr>
              <a:xfrm>
                <a:off x="4393482" y="3429283"/>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pic>
            <p:nvPicPr>
              <p:cNvPr id="32" name="Picture 31">
                <a:extLst>
                  <a:ext uri="{FF2B5EF4-FFF2-40B4-BE49-F238E27FC236}">
                    <a16:creationId xmlns:a16="http://schemas.microsoft.com/office/drawing/2014/main" id="{2FCB87CE-74E0-48A8-B36D-93B503DD554D}"/>
                  </a:ext>
                </a:extLst>
              </p:cNvPr>
              <p:cNvPicPr>
                <a:picLocks noChangeAspect="1" noChangeArrowheads="1"/>
              </p:cNvPicPr>
              <p:nvPr/>
            </p:nvPicPr>
            <p:blipFill>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5200" y="3386136"/>
                <a:ext cx="1191594"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a:extLst>
                <a:ext uri="{FF2B5EF4-FFF2-40B4-BE49-F238E27FC236}">
                  <a16:creationId xmlns:a16="http://schemas.microsoft.com/office/drawing/2014/main" id="{1A5A422E-E547-4264-A9E9-2E180EE9493F}"/>
                </a:ext>
              </a:extLst>
            </p:cNvPr>
            <p:cNvGrpSpPr/>
            <p:nvPr/>
          </p:nvGrpSpPr>
          <p:grpSpPr>
            <a:xfrm>
              <a:off x="4049947" y="2986430"/>
              <a:ext cx="1767056" cy="1761672"/>
              <a:chOff x="5813773" y="2221050"/>
              <a:chExt cx="2324698" cy="2317611"/>
            </a:xfrm>
            <a:effectLst>
              <a:outerShdw blurRad="50800" dist="38100" dir="2700000" algn="tl" rotWithShape="0">
                <a:prstClr val="black">
                  <a:alpha val="40000"/>
                </a:prstClr>
              </a:outerShdw>
            </a:effectLst>
          </p:grpSpPr>
          <p:sp>
            <p:nvSpPr>
              <p:cNvPr id="27" name="Freeform 39">
                <a:extLst>
                  <a:ext uri="{FF2B5EF4-FFF2-40B4-BE49-F238E27FC236}">
                    <a16:creationId xmlns:a16="http://schemas.microsoft.com/office/drawing/2014/main" id="{38C2180A-65D7-4728-8748-85FCD81D924D}"/>
                  </a:ext>
                </a:extLst>
              </p:cNvPr>
              <p:cNvSpPr/>
              <p:nvPr/>
            </p:nvSpPr>
            <p:spPr>
              <a:xfrm>
                <a:off x="6441591" y="2301297"/>
                <a:ext cx="1635042" cy="1597650"/>
              </a:xfrm>
              <a:custGeom>
                <a:avLst/>
                <a:gdLst>
                  <a:gd name="connsiteX0" fmla="*/ 1434486 w 1635042"/>
                  <a:gd name="connsiteY0" fmla="*/ 10197 h 1597650"/>
                  <a:gd name="connsiteX1" fmla="*/ 1359703 w 1635042"/>
                  <a:gd name="connsiteY1" fmla="*/ 0 h 1597650"/>
                  <a:gd name="connsiteX2" fmla="*/ 1339307 w 1635042"/>
                  <a:gd name="connsiteY2" fmla="*/ 33992 h 1597650"/>
                  <a:gd name="connsiteX3" fmla="*/ 1386897 w 1635042"/>
                  <a:gd name="connsiteY3" fmla="*/ 108776 h 1597650"/>
                  <a:gd name="connsiteX4" fmla="*/ 1142150 w 1635042"/>
                  <a:gd name="connsiteY4" fmla="*/ 350123 h 1597650"/>
                  <a:gd name="connsiteX5" fmla="*/ 975587 w 1635042"/>
                  <a:gd name="connsiteY5" fmla="*/ 193757 h 1597650"/>
                  <a:gd name="connsiteX6" fmla="*/ 914400 w 1635042"/>
                  <a:gd name="connsiteY6" fmla="*/ 237948 h 1597650"/>
                  <a:gd name="connsiteX7" fmla="*/ 958590 w 1635042"/>
                  <a:gd name="connsiteY7" fmla="*/ 312731 h 1597650"/>
                  <a:gd name="connsiteX8" fmla="*/ 101978 w 1635042"/>
                  <a:gd name="connsiteY8" fmla="*/ 1189739 h 1597650"/>
                  <a:gd name="connsiteX9" fmla="*/ 125773 w 1635042"/>
                  <a:gd name="connsiteY9" fmla="*/ 1342706 h 1597650"/>
                  <a:gd name="connsiteX10" fmla="*/ 0 w 1635042"/>
                  <a:gd name="connsiteY10" fmla="*/ 1454881 h 1597650"/>
                  <a:gd name="connsiteX11" fmla="*/ 108776 w 1635042"/>
                  <a:gd name="connsiteY11" fmla="*/ 1577255 h 1597650"/>
                  <a:gd name="connsiteX12" fmla="*/ 169963 w 1635042"/>
                  <a:gd name="connsiteY12" fmla="*/ 1597650 h 1597650"/>
                  <a:gd name="connsiteX13" fmla="*/ 299135 w 1635042"/>
                  <a:gd name="connsiteY13" fmla="*/ 1475277 h 1597650"/>
                  <a:gd name="connsiteX14" fmla="*/ 696848 w 1635042"/>
                  <a:gd name="connsiteY14" fmla="*/ 832817 h 1597650"/>
                  <a:gd name="connsiteX15" fmla="*/ 917799 w 1635042"/>
                  <a:gd name="connsiteY15" fmla="*/ 1026575 h 1597650"/>
                  <a:gd name="connsiteX16" fmla="*/ 1308714 w 1635042"/>
                  <a:gd name="connsiteY16" fmla="*/ 649258 h 1597650"/>
                  <a:gd name="connsiteX17" fmla="*/ 1363102 w 1635042"/>
                  <a:gd name="connsiteY17" fmla="*/ 700246 h 1597650"/>
                  <a:gd name="connsiteX18" fmla="*/ 1434486 w 1635042"/>
                  <a:gd name="connsiteY18" fmla="*/ 635661 h 1597650"/>
                  <a:gd name="connsiteX19" fmla="*/ 1284919 w 1635042"/>
                  <a:gd name="connsiteY19" fmla="*/ 475896 h 1597650"/>
                  <a:gd name="connsiteX20" fmla="*/ 1298516 w 1635042"/>
                  <a:gd name="connsiteY20" fmla="*/ 431705 h 1597650"/>
                  <a:gd name="connsiteX21" fmla="*/ 1512669 w 1635042"/>
                  <a:gd name="connsiteY21" fmla="*/ 224351 h 1597650"/>
                  <a:gd name="connsiteX22" fmla="*/ 1573856 w 1635042"/>
                  <a:gd name="connsiteY22" fmla="*/ 278739 h 1597650"/>
                  <a:gd name="connsiteX23" fmla="*/ 1635042 w 1635042"/>
                  <a:gd name="connsiteY23" fmla="*/ 210754 h 1597650"/>
                  <a:gd name="connsiteX24" fmla="*/ 1434486 w 1635042"/>
                  <a:gd name="connsiteY24" fmla="*/ 10197 h 159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5042" h="1597650">
                    <a:moveTo>
                      <a:pt x="1434486" y="10197"/>
                    </a:moveTo>
                    <a:lnTo>
                      <a:pt x="1359703" y="0"/>
                    </a:lnTo>
                    <a:lnTo>
                      <a:pt x="1339307" y="33992"/>
                    </a:lnTo>
                    <a:lnTo>
                      <a:pt x="1386897" y="108776"/>
                    </a:lnTo>
                    <a:lnTo>
                      <a:pt x="1142150" y="350123"/>
                    </a:lnTo>
                    <a:lnTo>
                      <a:pt x="975587" y="193757"/>
                    </a:lnTo>
                    <a:lnTo>
                      <a:pt x="914400" y="237948"/>
                    </a:lnTo>
                    <a:lnTo>
                      <a:pt x="958590" y="312731"/>
                    </a:lnTo>
                    <a:lnTo>
                      <a:pt x="101978" y="1189739"/>
                    </a:lnTo>
                    <a:lnTo>
                      <a:pt x="125773" y="1342706"/>
                    </a:lnTo>
                    <a:lnTo>
                      <a:pt x="0" y="1454881"/>
                    </a:lnTo>
                    <a:lnTo>
                      <a:pt x="108776" y="1577255"/>
                    </a:lnTo>
                    <a:lnTo>
                      <a:pt x="169963" y="1597650"/>
                    </a:lnTo>
                    <a:lnTo>
                      <a:pt x="299135" y="1475277"/>
                    </a:lnTo>
                    <a:lnTo>
                      <a:pt x="696848" y="832817"/>
                    </a:lnTo>
                    <a:lnTo>
                      <a:pt x="917799" y="1026575"/>
                    </a:lnTo>
                    <a:lnTo>
                      <a:pt x="1308714" y="649258"/>
                    </a:lnTo>
                    <a:lnTo>
                      <a:pt x="1363102" y="700246"/>
                    </a:lnTo>
                    <a:lnTo>
                      <a:pt x="1434486" y="635661"/>
                    </a:lnTo>
                    <a:lnTo>
                      <a:pt x="1284919" y="475896"/>
                    </a:lnTo>
                    <a:lnTo>
                      <a:pt x="1298516" y="431705"/>
                    </a:lnTo>
                    <a:lnTo>
                      <a:pt x="1512669" y="224351"/>
                    </a:lnTo>
                    <a:lnTo>
                      <a:pt x="1573856" y="278739"/>
                    </a:lnTo>
                    <a:lnTo>
                      <a:pt x="1635042" y="210754"/>
                    </a:lnTo>
                    <a:lnTo>
                      <a:pt x="1434486" y="1019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pic>
            <p:nvPicPr>
              <p:cNvPr id="28" name="Picture 27">
                <a:extLst>
                  <a:ext uri="{FF2B5EF4-FFF2-40B4-BE49-F238E27FC236}">
                    <a16:creationId xmlns:a16="http://schemas.microsoft.com/office/drawing/2014/main" id="{B55013E5-238A-49E6-A3AA-6030D9B9A4FE}"/>
                  </a:ext>
                </a:extLst>
              </p:cNvPr>
              <p:cNvPicPr>
                <a:picLocks noChangeAspect="1" noChangeArrowheads="1"/>
              </p:cNvPicPr>
              <p:nvPr/>
            </p:nvPicPr>
            <p:blipFill>
              <a:blip r:embed="rId7">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13773" y="2221050"/>
                <a:ext cx="2324698" cy="231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9" name="Group 38">
            <a:extLst>
              <a:ext uri="{FF2B5EF4-FFF2-40B4-BE49-F238E27FC236}">
                <a16:creationId xmlns:a16="http://schemas.microsoft.com/office/drawing/2014/main" id="{7550EE65-02E2-40A4-95D6-817E31794DFB}"/>
              </a:ext>
            </a:extLst>
          </p:cNvPr>
          <p:cNvGrpSpPr/>
          <p:nvPr/>
        </p:nvGrpSpPr>
        <p:grpSpPr>
          <a:xfrm>
            <a:off x="9498806" y="3780149"/>
            <a:ext cx="1436479" cy="1870358"/>
            <a:chOff x="3514052" y="1898809"/>
            <a:chExt cx="2302951" cy="2993231"/>
          </a:xfrm>
        </p:grpSpPr>
        <p:grpSp>
          <p:nvGrpSpPr>
            <p:cNvPr id="40" name="Group 39">
              <a:extLst>
                <a:ext uri="{FF2B5EF4-FFF2-40B4-BE49-F238E27FC236}">
                  <a16:creationId xmlns:a16="http://schemas.microsoft.com/office/drawing/2014/main" id="{27CFA0CD-0F39-4E07-89E3-54C52D464FFE}"/>
                </a:ext>
              </a:extLst>
            </p:cNvPr>
            <p:cNvGrpSpPr/>
            <p:nvPr/>
          </p:nvGrpSpPr>
          <p:grpSpPr>
            <a:xfrm>
              <a:off x="3998372" y="1898809"/>
              <a:ext cx="1224703" cy="2857153"/>
              <a:chOff x="6477000" y="1764989"/>
              <a:chExt cx="1389361" cy="3241288"/>
            </a:xfrm>
            <a:effectLst>
              <a:outerShdw blurRad="50800" dist="38100" dir="2700000" algn="tl" rotWithShape="0">
                <a:prstClr val="black">
                  <a:alpha val="40000"/>
                </a:prstClr>
              </a:outerShdw>
            </a:effectLst>
          </p:grpSpPr>
          <p:sp>
            <p:nvSpPr>
              <p:cNvPr id="55" name="Freeform 49">
                <a:extLst>
                  <a:ext uri="{FF2B5EF4-FFF2-40B4-BE49-F238E27FC236}">
                    <a16:creationId xmlns:a16="http://schemas.microsoft.com/office/drawing/2014/main" id="{8F52FF8C-FE76-4A43-9F5C-812625F772FE}"/>
                  </a:ext>
                </a:extLst>
              </p:cNvPr>
              <p:cNvSpPr/>
              <p:nvPr/>
            </p:nvSpPr>
            <p:spPr>
              <a:xfrm>
                <a:off x="6638925" y="1952625"/>
                <a:ext cx="771525" cy="2886075"/>
              </a:xfrm>
              <a:custGeom>
                <a:avLst/>
                <a:gdLst>
                  <a:gd name="connsiteX0" fmla="*/ 657225 w 771525"/>
                  <a:gd name="connsiteY0" fmla="*/ 0 h 2886075"/>
                  <a:gd name="connsiteX1" fmla="*/ 400050 w 771525"/>
                  <a:gd name="connsiteY1" fmla="*/ 0 h 2886075"/>
                  <a:gd name="connsiteX2" fmla="*/ 400050 w 771525"/>
                  <a:gd name="connsiteY2" fmla="*/ 342900 h 2886075"/>
                  <a:gd name="connsiteX3" fmla="*/ 295275 w 771525"/>
                  <a:gd name="connsiteY3" fmla="*/ 342900 h 2886075"/>
                  <a:gd name="connsiteX4" fmla="*/ 295275 w 771525"/>
                  <a:gd name="connsiteY4" fmla="*/ 647700 h 2886075"/>
                  <a:gd name="connsiteX5" fmla="*/ 9525 w 771525"/>
                  <a:gd name="connsiteY5" fmla="*/ 981075 h 2886075"/>
                  <a:gd name="connsiteX6" fmla="*/ 0 w 771525"/>
                  <a:gd name="connsiteY6" fmla="*/ 2619375 h 2886075"/>
                  <a:gd name="connsiteX7" fmla="*/ 142875 w 771525"/>
                  <a:gd name="connsiteY7" fmla="*/ 2886075 h 2886075"/>
                  <a:gd name="connsiteX8" fmla="*/ 419100 w 771525"/>
                  <a:gd name="connsiteY8" fmla="*/ 2581275 h 2886075"/>
                  <a:gd name="connsiteX9" fmla="*/ 428625 w 771525"/>
                  <a:gd name="connsiteY9" fmla="*/ 695325 h 2886075"/>
                  <a:gd name="connsiteX10" fmla="*/ 752475 w 771525"/>
                  <a:gd name="connsiteY10" fmla="*/ 676275 h 2886075"/>
                  <a:gd name="connsiteX11" fmla="*/ 771525 w 771525"/>
                  <a:gd name="connsiteY11" fmla="*/ 361950 h 2886075"/>
                  <a:gd name="connsiteX12" fmla="*/ 666750 w 771525"/>
                  <a:gd name="connsiteY12" fmla="*/ 333375 h 2886075"/>
                  <a:gd name="connsiteX13" fmla="*/ 657225 w 771525"/>
                  <a:gd name="connsiteY13" fmla="*/ 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525" h="2886075">
                    <a:moveTo>
                      <a:pt x="657225" y="0"/>
                    </a:moveTo>
                    <a:lnTo>
                      <a:pt x="400050" y="0"/>
                    </a:lnTo>
                    <a:lnTo>
                      <a:pt x="400050" y="342900"/>
                    </a:lnTo>
                    <a:lnTo>
                      <a:pt x="295275" y="342900"/>
                    </a:lnTo>
                    <a:lnTo>
                      <a:pt x="295275" y="647700"/>
                    </a:lnTo>
                    <a:lnTo>
                      <a:pt x="9525" y="981075"/>
                    </a:lnTo>
                    <a:lnTo>
                      <a:pt x="0" y="2619375"/>
                    </a:lnTo>
                    <a:lnTo>
                      <a:pt x="142875" y="2886075"/>
                    </a:lnTo>
                    <a:lnTo>
                      <a:pt x="419100" y="2581275"/>
                    </a:lnTo>
                    <a:lnTo>
                      <a:pt x="428625" y="695325"/>
                    </a:lnTo>
                    <a:lnTo>
                      <a:pt x="752475" y="676275"/>
                    </a:lnTo>
                    <a:lnTo>
                      <a:pt x="771525" y="361950"/>
                    </a:lnTo>
                    <a:lnTo>
                      <a:pt x="666750" y="333375"/>
                    </a:lnTo>
                    <a:lnTo>
                      <a:pt x="65722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pic>
            <p:nvPicPr>
              <p:cNvPr id="56" name="Picture 55">
                <a:extLst>
                  <a:ext uri="{FF2B5EF4-FFF2-40B4-BE49-F238E27FC236}">
                    <a16:creationId xmlns:a16="http://schemas.microsoft.com/office/drawing/2014/main" id="{026987E8-4ACC-446A-A95C-919D6B1B903F}"/>
                  </a:ext>
                </a:extLst>
              </p:cNvPr>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7000" y="1764989"/>
                <a:ext cx="1389361" cy="324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1" name="Group 40">
              <a:extLst>
                <a:ext uri="{FF2B5EF4-FFF2-40B4-BE49-F238E27FC236}">
                  <a16:creationId xmlns:a16="http://schemas.microsoft.com/office/drawing/2014/main" id="{4ABE4C33-9E5A-4A2E-8ED6-D0AA84FA4C33}"/>
                </a:ext>
              </a:extLst>
            </p:cNvPr>
            <p:cNvGrpSpPr/>
            <p:nvPr/>
          </p:nvGrpSpPr>
          <p:grpSpPr>
            <a:xfrm rot="-720000">
              <a:off x="3514052" y="2722500"/>
              <a:ext cx="631751" cy="1967183"/>
              <a:chOff x="-1973248" y="2258496"/>
              <a:chExt cx="982647" cy="2759603"/>
            </a:xfrm>
            <a:effectLst>
              <a:outerShdw blurRad="50800" dist="38100" dir="2700000" algn="tl" rotWithShape="0">
                <a:prstClr val="black">
                  <a:alpha val="40000"/>
                </a:prstClr>
              </a:outerShdw>
            </a:effectLst>
          </p:grpSpPr>
          <p:sp>
            <p:nvSpPr>
              <p:cNvPr id="53" name="Freeform 47">
                <a:extLst>
                  <a:ext uri="{FF2B5EF4-FFF2-40B4-BE49-F238E27FC236}">
                    <a16:creationId xmlns:a16="http://schemas.microsoft.com/office/drawing/2014/main" id="{0FB91264-6A7E-4647-A61B-A0E06803F275}"/>
                  </a:ext>
                </a:extLst>
              </p:cNvPr>
              <p:cNvSpPr/>
              <p:nvPr/>
            </p:nvSpPr>
            <p:spPr>
              <a:xfrm>
                <a:off x="-1933731" y="2353456"/>
                <a:ext cx="884420" cy="2548328"/>
              </a:xfrm>
              <a:custGeom>
                <a:avLst/>
                <a:gdLst>
                  <a:gd name="connsiteX0" fmla="*/ 0 w 884420"/>
                  <a:gd name="connsiteY0" fmla="*/ 0 h 2548328"/>
                  <a:gd name="connsiteX1" fmla="*/ 44970 w 884420"/>
                  <a:gd name="connsiteY1" fmla="*/ 464695 h 2548328"/>
                  <a:gd name="connsiteX2" fmla="*/ 44970 w 884420"/>
                  <a:gd name="connsiteY2" fmla="*/ 2188564 h 2548328"/>
                  <a:gd name="connsiteX3" fmla="*/ 14990 w 884420"/>
                  <a:gd name="connsiteY3" fmla="*/ 2548328 h 2548328"/>
                  <a:gd name="connsiteX4" fmla="*/ 884420 w 884420"/>
                  <a:gd name="connsiteY4" fmla="*/ 2548328 h 2548328"/>
                  <a:gd name="connsiteX5" fmla="*/ 869429 w 884420"/>
                  <a:gd name="connsiteY5" fmla="*/ 2143593 h 2548328"/>
                  <a:gd name="connsiteX6" fmla="*/ 869429 w 884420"/>
                  <a:gd name="connsiteY6" fmla="*/ 419724 h 2548328"/>
                  <a:gd name="connsiteX7" fmla="*/ 884420 w 884420"/>
                  <a:gd name="connsiteY7" fmla="*/ 44970 h 2548328"/>
                  <a:gd name="connsiteX8" fmla="*/ 0 w 884420"/>
                  <a:gd name="connsiteY8" fmla="*/ 0 h 25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2548328">
                    <a:moveTo>
                      <a:pt x="0" y="0"/>
                    </a:moveTo>
                    <a:lnTo>
                      <a:pt x="44970" y="464695"/>
                    </a:lnTo>
                    <a:lnTo>
                      <a:pt x="44970" y="2188564"/>
                    </a:lnTo>
                    <a:lnTo>
                      <a:pt x="14990" y="2548328"/>
                    </a:lnTo>
                    <a:lnTo>
                      <a:pt x="884420" y="2548328"/>
                    </a:lnTo>
                    <a:lnTo>
                      <a:pt x="869429" y="2143593"/>
                    </a:lnTo>
                    <a:lnTo>
                      <a:pt x="869429" y="419724"/>
                    </a:lnTo>
                    <a:lnTo>
                      <a:pt x="884420" y="4497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pic>
            <p:nvPicPr>
              <p:cNvPr id="54" name="Picture 53">
                <a:extLst>
                  <a:ext uri="{FF2B5EF4-FFF2-40B4-BE49-F238E27FC236}">
                    <a16:creationId xmlns:a16="http://schemas.microsoft.com/office/drawing/2014/main" id="{A70F5AED-0E2B-47D0-AF93-D0FADDDB68DE}"/>
                  </a:ext>
                </a:extLst>
              </p:cNvPr>
              <p:cNvPicPr>
                <a:picLocks noChangeAspect="1" noChangeArrowheads="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3248" y="2258496"/>
                <a:ext cx="982647" cy="2759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2" name="Group 41">
              <a:extLst>
                <a:ext uri="{FF2B5EF4-FFF2-40B4-BE49-F238E27FC236}">
                  <a16:creationId xmlns:a16="http://schemas.microsoft.com/office/drawing/2014/main" id="{14780A37-8524-42DE-BD92-71DA35C068A6}"/>
                </a:ext>
              </a:extLst>
            </p:cNvPr>
            <p:cNvGrpSpPr/>
            <p:nvPr/>
          </p:nvGrpSpPr>
          <p:grpSpPr>
            <a:xfrm>
              <a:off x="4790046" y="3561249"/>
              <a:ext cx="701707" cy="1318235"/>
              <a:chOff x="6324600" y="1819276"/>
              <a:chExt cx="1647825" cy="3095625"/>
            </a:xfrm>
            <a:effectLst>
              <a:outerShdw blurRad="50800" dist="38100" dir="2700000" algn="tl" rotWithShape="0">
                <a:prstClr val="black">
                  <a:alpha val="40000"/>
                </a:prstClr>
              </a:outerShdw>
            </a:effectLst>
          </p:grpSpPr>
          <p:sp>
            <p:nvSpPr>
              <p:cNvPr id="51" name="Freeform 45">
                <a:extLst>
                  <a:ext uri="{FF2B5EF4-FFF2-40B4-BE49-F238E27FC236}">
                    <a16:creationId xmlns:a16="http://schemas.microsoft.com/office/drawing/2014/main" id="{25AAC9D6-380F-415F-9B22-CFCFCD1AD64B}"/>
                  </a:ext>
                </a:extLst>
              </p:cNvPr>
              <p:cNvSpPr/>
              <p:nvPr/>
            </p:nvSpPr>
            <p:spPr>
              <a:xfrm>
                <a:off x="6410325" y="1857375"/>
                <a:ext cx="1485900" cy="3019425"/>
              </a:xfrm>
              <a:custGeom>
                <a:avLst/>
                <a:gdLst>
                  <a:gd name="connsiteX0" fmla="*/ 1200150 w 1485900"/>
                  <a:gd name="connsiteY0" fmla="*/ 9525 h 3019425"/>
                  <a:gd name="connsiteX1" fmla="*/ 266700 w 1485900"/>
                  <a:gd name="connsiteY1" fmla="*/ 0 h 3019425"/>
                  <a:gd name="connsiteX2" fmla="*/ 123825 w 1485900"/>
                  <a:gd name="connsiteY2" fmla="*/ 76200 h 3019425"/>
                  <a:gd name="connsiteX3" fmla="*/ 28575 w 1485900"/>
                  <a:gd name="connsiteY3" fmla="*/ 219075 h 3019425"/>
                  <a:gd name="connsiteX4" fmla="*/ 0 w 1485900"/>
                  <a:gd name="connsiteY4" fmla="*/ 2752725 h 3019425"/>
                  <a:gd name="connsiteX5" fmla="*/ 47625 w 1485900"/>
                  <a:gd name="connsiteY5" fmla="*/ 2895600 h 3019425"/>
                  <a:gd name="connsiteX6" fmla="*/ 190500 w 1485900"/>
                  <a:gd name="connsiteY6" fmla="*/ 3009900 h 3019425"/>
                  <a:gd name="connsiteX7" fmla="*/ 1238250 w 1485900"/>
                  <a:gd name="connsiteY7" fmla="*/ 3019425 h 3019425"/>
                  <a:gd name="connsiteX8" fmla="*/ 1409700 w 1485900"/>
                  <a:gd name="connsiteY8" fmla="*/ 2933700 h 3019425"/>
                  <a:gd name="connsiteX9" fmla="*/ 1485900 w 1485900"/>
                  <a:gd name="connsiteY9" fmla="*/ 2752725 h 3019425"/>
                  <a:gd name="connsiteX10" fmla="*/ 1485900 w 1485900"/>
                  <a:gd name="connsiteY10" fmla="*/ 247650 h 3019425"/>
                  <a:gd name="connsiteX11" fmla="*/ 1409700 w 1485900"/>
                  <a:gd name="connsiteY11" fmla="*/ 85725 h 3019425"/>
                  <a:gd name="connsiteX12" fmla="*/ 1200150 w 1485900"/>
                  <a:gd name="connsiteY12" fmla="*/ 9525 h 301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5900" h="3019425">
                    <a:moveTo>
                      <a:pt x="1200150" y="9525"/>
                    </a:moveTo>
                    <a:lnTo>
                      <a:pt x="266700" y="0"/>
                    </a:lnTo>
                    <a:lnTo>
                      <a:pt x="123825" y="76200"/>
                    </a:lnTo>
                    <a:lnTo>
                      <a:pt x="28575" y="219075"/>
                    </a:lnTo>
                    <a:lnTo>
                      <a:pt x="0" y="2752725"/>
                    </a:lnTo>
                    <a:lnTo>
                      <a:pt x="47625" y="2895600"/>
                    </a:lnTo>
                    <a:lnTo>
                      <a:pt x="190500" y="3009900"/>
                    </a:lnTo>
                    <a:lnTo>
                      <a:pt x="1238250" y="3019425"/>
                    </a:lnTo>
                    <a:lnTo>
                      <a:pt x="1409700" y="2933700"/>
                    </a:lnTo>
                    <a:lnTo>
                      <a:pt x="1485900" y="2752725"/>
                    </a:lnTo>
                    <a:lnTo>
                      <a:pt x="1485900" y="247650"/>
                    </a:lnTo>
                    <a:lnTo>
                      <a:pt x="1409700" y="85725"/>
                    </a:lnTo>
                    <a:lnTo>
                      <a:pt x="1200150" y="952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pic>
            <p:nvPicPr>
              <p:cNvPr id="52" name="Picture 51">
                <a:extLst>
                  <a:ext uri="{FF2B5EF4-FFF2-40B4-BE49-F238E27FC236}">
                    <a16:creationId xmlns:a16="http://schemas.microsoft.com/office/drawing/2014/main" id="{4295A8DF-D8F1-42D3-9782-AE9B70486235}"/>
                  </a:ext>
                </a:extLst>
              </p:cNvPr>
              <p:cNvPicPr>
                <a:picLocks noChangeAspect="1" noChangeArrowheads="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24600" y="1819276"/>
                <a:ext cx="16478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 name="Group 42">
              <a:extLst>
                <a:ext uri="{FF2B5EF4-FFF2-40B4-BE49-F238E27FC236}">
                  <a16:creationId xmlns:a16="http://schemas.microsoft.com/office/drawing/2014/main" id="{AB0ADFFE-2E74-424D-9DF6-5200582EED57}"/>
                </a:ext>
              </a:extLst>
            </p:cNvPr>
            <p:cNvGrpSpPr/>
            <p:nvPr/>
          </p:nvGrpSpPr>
          <p:grpSpPr>
            <a:xfrm>
              <a:off x="3745355" y="4015979"/>
              <a:ext cx="905759" cy="876061"/>
              <a:chOff x="3505200" y="3386136"/>
              <a:chExt cx="1191594" cy="1152525"/>
            </a:xfrm>
            <a:effectLst>
              <a:outerShdw blurRad="50800" dist="38100" dir="2700000" algn="tl" rotWithShape="0">
                <a:prstClr val="black">
                  <a:alpha val="40000"/>
                </a:prstClr>
              </a:outerShdw>
            </a:effectLst>
          </p:grpSpPr>
          <p:sp>
            <p:nvSpPr>
              <p:cNvPr id="47" name="Freeform 41">
                <a:extLst>
                  <a:ext uri="{FF2B5EF4-FFF2-40B4-BE49-F238E27FC236}">
                    <a16:creationId xmlns:a16="http://schemas.microsoft.com/office/drawing/2014/main" id="{C19F0858-6B7D-4279-89BF-13FCD99EBCAF}"/>
                  </a:ext>
                </a:extLst>
              </p:cNvPr>
              <p:cNvSpPr/>
              <p:nvPr/>
            </p:nvSpPr>
            <p:spPr>
              <a:xfrm>
                <a:off x="3549842" y="3426691"/>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sp>
            <p:nvSpPr>
              <p:cNvPr id="48" name="Freeform 42">
                <a:extLst>
                  <a:ext uri="{FF2B5EF4-FFF2-40B4-BE49-F238E27FC236}">
                    <a16:creationId xmlns:a16="http://schemas.microsoft.com/office/drawing/2014/main" id="{D3BAFEF3-08D7-4C7D-A880-DC6BB2EC4704}"/>
                  </a:ext>
                </a:extLst>
              </p:cNvPr>
              <p:cNvSpPr/>
              <p:nvPr/>
            </p:nvSpPr>
            <p:spPr>
              <a:xfrm>
                <a:off x="3973227" y="3434145"/>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sp>
            <p:nvSpPr>
              <p:cNvPr id="49" name="Freeform 43">
                <a:extLst>
                  <a:ext uri="{FF2B5EF4-FFF2-40B4-BE49-F238E27FC236}">
                    <a16:creationId xmlns:a16="http://schemas.microsoft.com/office/drawing/2014/main" id="{F340FB76-D987-4926-A6E2-17C118083D43}"/>
                  </a:ext>
                </a:extLst>
              </p:cNvPr>
              <p:cNvSpPr/>
              <p:nvPr/>
            </p:nvSpPr>
            <p:spPr>
              <a:xfrm>
                <a:off x="4393482" y="3429283"/>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pic>
            <p:nvPicPr>
              <p:cNvPr id="50" name="Picture 49">
                <a:extLst>
                  <a:ext uri="{FF2B5EF4-FFF2-40B4-BE49-F238E27FC236}">
                    <a16:creationId xmlns:a16="http://schemas.microsoft.com/office/drawing/2014/main" id="{2132AB72-A977-4EB1-9A8A-D62E1A6C3D10}"/>
                  </a:ext>
                </a:extLst>
              </p:cNvPr>
              <p:cNvPicPr>
                <a:picLocks noChangeAspect="1" noChangeArrowheads="1"/>
              </p:cNvPicPr>
              <p:nvPr/>
            </p:nvPicPr>
            <p:blipFill>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5200" y="3386136"/>
                <a:ext cx="1191594"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4" name="Group 43">
              <a:extLst>
                <a:ext uri="{FF2B5EF4-FFF2-40B4-BE49-F238E27FC236}">
                  <a16:creationId xmlns:a16="http://schemas.microsoft.com/office/drawing/2014/main" id="{363489EE-71E1-41CF-899E-BEF3CD7FF012}"/>
                </a:ext>
              </a:extLst>
            </p:cNvPr>
            <p:cNvGrpSpPr/>
            <p:nvPr/>
          </p:nvGrpSpPr>
          <p:grpSpPr>
            <a:xfrm>
              <a:off x="4049947" y="2986430"/>
              <a:ext cx="1767056" cy="1761672"/>
              <a:chOff x="5813773" y="2221050"/>
              <a:chExt cx="2324698" cy="2317611"/>
            </a:xfrm>
            <a:effectLst>
              <a:outerShdw blurRad="50800" dist="38100" dir="2700000" algn="tl" rotWithShape="0">
                <a:prstClr val="black">
                  <a:alpha val="40000"/>
                </a:prstClr>
              </a:outerShdw>
            </a:effectLst>
          </p:grpSpPr>
          <p:sp>
            <p:nvSpPr>
              <p:cNvPr id="45" name="Freeform 39">
                <a:extLst>
                  <a:ext uri="{FF2B5EF4-FFF2-40B4-BE49-F238E27FC236}">
                    <a16:creationId xmlns:a16="http://schemas.microsoft.com/office/drawing/2014/main" id="{84AB4729-8147-46E0-8D9A-615F1BDF909C}"/>
                  </a:ext>
                </a:extLst>
              </p:cNvPr>
              <p:cNvSpPr/>
              <p:nvPr/>
            </p:nvSpPr>
            <p:spPr>
              <a:xfrm>
                <a:off x="6441591" y="2301297"/>
                <a:ext cx="1635042" cy="1597650"/>
              </a:xfrm>
              <a:custGeom>
                <a:avLst/>
                <a:gdLst>
                  <a:gd name="connsiteX0" fmla="*/ 1434486 w 1635042"/>
                  <a:gd name="connsiteY0" fmla="*/ 10197 h 1597650"/>
                  <a:gd name="connsiteX1" fmla="*/ 1359703 w 1635042"/>
                  <a:gd name="connsiteY1" fmla="*/ 0 h 1597650"/>
                  <a:gd name="connsiteX2" fmla="*/ 1339307 w 1635042"/>
                  <a:gd name="connsiteY2" fmla="*/ 33992 h 1597650"/>
                  <a:gd name="connsiteX3" fmla="*/ 1386897 w 1635042"/>
                  <a:gd name="connsiteY3" fmla="*/ 108776 h 1597650"/>
                  <a:gd name="connsiteX4" fmla="*/ 1142150 w 1635042"/>
                  <a:gd name="connsiteY4" fmla="*/ 350123 h 1597650"/>
                  <a:gd name="connsiteX5" fmla="*/ 975587 w 1635042"/>
                  <a:gd name="connsiteY5" fmla="*/ 193757 h 1597650"/>
                  <a:gd name="connsiteX6" fmla="*/ 914400 w 1635042"/>
                  <a:gd name="connsiteY6" fmla="*/ 237948 h 1597650"/>
                  <a:gd name="connsiteX7" fmla="*/ 958590 w 1635042"/>
                  <a:gd name="connsiteY7" fmla="*/ 312731 h 1597650"/>
                  <a:gd name="connsiteX8" fmla="*/ 101978 w 1635042"/>
                  <a:gd name="connsiteY8" fmla="*/ 1189739 h 1597650"/>
                  <a:gd name="connsiteX9" fmla="*/ 125773 w 1635042"/>
                  <a:gd name="connsiteY9" fmla="*/ 1342706 h 1597650"/>
                  <a:gd name="connsiteX10" fmla="*/ 0 w 1635042"/>
                  <a:gd name="connsiteY10" fmla="*/ 1454881 h 1597650"/>
                  <a:gd name="connsiteX11" fmla="*/ 108776 w 1635042"/>
                  <a:gd name="connsiteY11" fmla="*/ 1577255 h 1597650"/>
                  <a:gd name="connsiteX12" fmla="*/ 169963 w 1635042"/>
                  <a:gd name="connsiteY12" fmla="*/ 1597650 h 1597650"/>
                  <a:gd name="connsiteX13" fmla="*/ 299135 w 1635042"/>
                  <a:gd name="connsiteY13" fmla="*/ 1475277 h 1597650"/>
                  <a:gd name="connsiteX14" fmla="*/ 696848 w 1635042"/>
                  <a:gd name="connsiteY14" fmla="*/ 832817 h 1597650"/>
                  <a:gd name="connsiteX15" fmla="*/ 917799 w 1635042"/>
                  <a:gd name="connsiteY15" fmla="*/ 1026575 h 1597650"/>
                  <a:gd name="connsiteX16" fmla="*/ 1308714 w 1635042"/>
                  <a:gd name="connsiteY16" fmla="*/ 649258 h 1597650"/>
                  <a:gd name="connsiteX17" fmla="*/ 1363102 w 1635042"/>
                  <a:gd name="connsiteY17" fmla="*/ 700246 h 1597650"/>
                  <a:gd name="connsiteX18" fmla="*/ 1434486 w 1635042"/>
                  <a:gd name="connsiteY18" fmla="*/ 635661 h 1597650"/>
                  <a:gd name="connsiteX19" fmla="*/ 1284919 w 1635042"/>
                  <a:gd name="connsiteY19" fmla="*/ 475896 h 1597650"/>
                  <a:gd name="connsiteX20" fmla="*/ 1298516 w 1635042"/>
                  <a:gd name="connsiteY20" fmla="*/ 431705 h 1597650"/>
                  <a:gd name="connsiteX21" fmla="*/ 1512669 w 1635042"/>
                  <a:gd name="connsiteY21" fmla="*/ 224351 h 1597650"/>
                  <a:gd name="connsiteX22" fmla="*/ 1573856 w 1635042"/>
                  <a:gd name="connsiteY22" fmla="*/ 278739 h 1597650"/>
                  <a:gd name="connsiteX23" fmla="*/ 1635042 w 1635042"/>
                  <a:gd name="connsiteY23" fmla="*/ 210754 h 1597650"/>
                  <a:gd name="connsiteX24" fmla="*/ 1434486 w 1635042"/>
                  <a:gd name="connsiteY24" fmla="*/ 10197 h 159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5042" h="1597650">
                    <a:moveTo>
                      <a:pt x="1434486" y="10197"/>
                    </a:moveTo>
                    <a:lnTo>
                      <a:pt x="1359703" y="0"/>
                    </a:lnTo>
                    <a:lnTo>
                      <a:pt x="1339307" y="33992"/>
                    </a:lnTo>
                    <a:lnTo>
                      <a:pt x="1386897" y="108776"/>
                    </a:lnTo>
                    <a:lnTo>
                      <a:pt x="1142150" y="350123"/>
                    </a:lnTo>
                    <a:lnTo>
                      <a:pt x="975587" y="193757"/>
                    </a:lnTo>
                    <a:lnTo>
                      <a:pt x="914400" y="237948"/>
                    </a:lnTo>
                    <a:lnTo>
                      <a:pt x="958590" y="312731"/>
                    </a:lnTo>
                    <a:lnTo>
                      <a:pt x="101978" y="1189739"/>
                    </a:lnTo>
                    <a:lnTo>
                      <a:pt x="125773" y="1342706"/>
                    </a:lnTo>
                    <a:lnTo>
                      <a:pt x="0" y="1454881"/>
                    </a:lnTo>
                    <a:lnTo>
                      <a:pt x="108776" y="1577255"/>
                    </a:lnTo>
                    <a:lnTo>
                      <a:pt x="169963" y="1597650"/>
                    </a:lnTo>
                    <a:lnTo>
                      <a:pt x="299135" y="1475277"/>
                    </a:lnTo>
                    <a:lnTo>
                      <a:pt x="696848" y="832817"/>
                    </a:lnTo>
                    <a:lnTo>
                      <a:pt x="917799" y="1026575"/>
                    </a:lnTo>
                    <a:lnTo>
                      <a:pt x="1308714" y="649258"/>
                    </a:lnTo>
                    <a:lnTo>
                      <a:pt x="1363102" y="700246"/>
                    </a:lnTo>
                    <a:lnTo>
                      <a:pt x="1434486" y="635661"/>
                    </a:lnTo>
                    <a:lnTo>
                      <a:pt x="1284919" y="475896"/>
                    </a:lnTo>
                    <a:lnTo>
                      <a:pt x="1298516" y="431705"/>
                    </a:lnTo>
                    <a:lnTo>
                      <a:pt x="1512669" y="224351"/>
                    </a:lnTo>
                    <a:lnTo>
                      <a:pt x="1573856" y="278739"/>
                    </a:lnTo>
                    <a:lnTo>
                      <a:pt x="1635042" y="210754"/>
                    </a:lnTo>
                    <a:lnTo>
                      <a:pt x="1434486" y="1019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dirty="0">
                  <a:solidFill>
                    <a:prstClr val="white"/>
                  </a:solidFill>
                  <a:latin typeface="Calibri"/>
                </a:endParaRPr>
              </a:p>
            </p:txBody>
          </p:sp>
          <p:pic>
            <p:nvPicPr>
              <p:cNvPr id="46" name="Picture 45">
                <a:extLst>
                  <a:ext uri="{FF2B5EF4-FFF2-40B4-BE49-F238E27FC236}">
                    <a16:creationId xmlns:a16="http://schemas.microsoft.com/office/drawing/2014/main" id="{7AEEEC5B-0504-4FFC-B329-F65C13564085}"/>
                  </a:ext>
                </a:extLst>
              </p:cNvPr>
              <p:cNvPicPr>
                <a:picLocks noChangeAspect="1" noChangeArrowheads="1"/>
              </p:cNvPicPr>
              <p:nvPr/>
            </p:nvPicPr>
            <p:blipFill>
              <a:blip r:embed="rId7">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13773" y="2221050"/>
                <a:ext cx="2324698" cy="231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614691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311061-9395-4FCA-83FF-7ADB7E25B7B9}"/>
              </a:ext>
            </a:extLst>
          </p:cNvPr>
          <p:cNvSpPr txBox="1">
            <a:spLocks/>
          </p:cNvSpPr>
          <p:nvPr/>
        </p:nvSpPr>
        <p:spPr>
          <a:xfrm>
            <a:off x="703226"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GB" dirty="0"/>
              <a:t>Testosterone Subcutaneous Injections (Xyosted</a:t>
            </a:r>
            <a:r>
              <a:rPr lang="en-GB" baseline="30000" dirty="0"/>
              <a:t>TM</a:t>
            </a:r>
            <a:r>
              <a:rPr lang="en-GB" dirty="0"/>
              <a:t>)</a:t>
            </a:r>
            <a:br>
              <a:rPr lang="en-GB" dirty="0"/>
            </a:br>
            <a:endParaRPr lang="en-GB" dirty="0"/>
          </a:p>
        </p:txBody>
      </p:sp>
      <p:sp>
        <p:nvSpPr>
          <p:cNvPr id="13" name="Text Placeholder 2">
            <a:extLst>
              <a:ext uri="{FF2B5EF4-FFF2-40B4-BE49-F238E27FC236}">
                <a16:creationId xmlns:a16="http://schemas.microsoft.com/office/drawing/2014/main" id="{17A18507-C51C-4766-AE49-447E63CEB080}"/>
              </a:ext>
            </a:extLst>
          </p:cNvPr>
          <p:cNvSpPr>
            <a:spLocks noGrp="1"/>
          </p:cNvSpPr>
          <p:nvPr>
            <p:ph type="body" idx="1"/>
          </p:nvPr>
        </p:nvSpPr>
        <p:spPr>
          <a:xfrm>
            <a:off x="703220" y="1356851"/>
            <a:ext cx="5115689" cy="1063291"/>
          </a:xfrm>
        </p:spPr>
        <p:txBody>
          <a:bodyPr>
            <a:normAutofit/>
          </a:bodyPr>
          <a:lstStyle/>
          <a:p>
            <a:pPr algn="ctr"/>
            <a:r>
              <a:rPr lang="en-GB" sz="1600" dirty="0">
                <a:solidFill>
                  <a:schemeClr val="accent5"/>
                </a:solidFill>
              </a:rPr>
              <a:t>Only use the left or right side of the abdomen (belly) for injection sites. Do not use the area within 2 inches around your navel (belly button)</a:t>
            </a:r>
          </a:p>
        </p:txBody>
      </p:sp>
      <p:pic>
        <p:nvPicPr>
          <p:cNvPr id="6" name="Picture 5">
            <a:extLst>
              <a:ext uri="{FF2B5EF4-FFF2-40B4-BE49-F238E27FC236}">
                <a16:creationId xmlns:a16="http://schemas.microsoft.com/office/drawing/2014/main" id="{EF67B3B6-F68C-4429-9434-582339E31A1D}"/>
              </a:ext>
            </a:extLst>
          </p:cNvPr>
          <p:cNvPicPr>
            <a:picLocks noChangeAspect="1"/>
          </p:cNvPicPr>
          <p:nvPr/>
        </p:nvPicPr>
        <p:blipFill rotWithShape="1">
          <a:blip r:embed="rId2"/>
          <a:srcRect l="8005" r="12696" b="1"/>
          <a:stretch/>
        </p:blipFill>
        <p:spPr>
          <a:xfrm>
            <a:off x="6234540" y="2834347"/>
            <a:ext cx="4598562" cy="2864002"/>
          </a:xfrm>
          <a:prstGeom prst="rect">
            <a:avLst/>
          </a:prstGeom>
          <a:noFill/>
        </p:spPr>
      </p:pic>
      <p:pic>
        <p:nvPicPr>
          <p:cNvPr id="8" name="Picture 7">
            <a:extLst>
              <a:ext uri="{FF2B5EF4-FFF2-40B4-BE49-F238E27FC236}">
                <a16:creationId xmlns:a16="http://schemas.microsoft.com/office/drawing/2014/main" id="{E006F6DE-B411-4C76-B3B2-9009DB61E1A0}"/>
              </a:ext>
            </a:extLst>
          </p:cNvPr>
          <p:cNvPicPr>
            <a:picLocks noChangeAspect="1"/>
          </p:cNvPicPr>
          <p:nvPr/>
        </p:nvPicPr>
        <p:blipFill rotWithShape="1">
          <a:blip r:embed="rId3"/>
          <a:srcRect r="2" b="12202"/>
          <a:stretch/>
        </p:blipFill>
        <p:spPr>
          <a:xfrm>
            <a:off x="660316" y="2420142"/>
            <a:ext cx="4978282" cy="3278207"/>
          </a:xfrm>
          <a:prstGeom prst="rect">
            <a:avLst/>
          </a:prstGeom>
          <a:noFill/>
        </p:spPr>
      </p:pic>
      <p:pic>
        <p:nvPicPr>
          <p:cNvPr id="10" name="Picture 9">
            <a:extLst>
              <a:ext uri="{FF2B5EF4-FFF2-40B4-BE49-F238E27FC236}">
                <a16:creationId xmlns:a16="http://schemas.microsoft.com/office/drawing/2014/main" id="{780E2A65-D62C-4F20-A94C-EB0C4CADF9FD}"/>
              </a:ext>
            </a:extLst>
          </p:cNvPr>
          <p:cNvPicPr>
            <a:picLocks noChangeAspect="1"/>
          </p:cNvPicPr>
          <p:nvPr/>
        </p:nvPicPr>
        <p:blipFill>
          <a:blip r:embed="rId4"/>
          <a:stretch>
            <a:fillRect/>
          </a:stretch>
        </p:blipFill>
        <p:spPr>
          <a:xfrm>
            <a:off x="703220" y="2481922"/>
            <a:ext cx="2114550" cy="352425"/>
          </a:xfrm>
          <a:prstGeom prst="rect">
            <a:avLst/>
          </a:prstGeom>
        </p:spPr>
      </p:pic>
      <p:sp>
        <p:nvSpPr>
          <p:cNvPr id="14" name="Text Placeholder 2">
            <a:extLst>
              <a:ext uri="{FF2B5EF4-FFF2-40B4-BE49-F238E27FC236}">
                <a16:creationId xmlns:a16="http://schemas.microsoft.com/office/drawing/2014/main" id="{B90B6E96-223F-465E-A7F8-8F464B787443}"/>
              </a:ext>
            </a:extLst>
          </p:cNvPr>
          <p:cNvSpPr txBox="1">
            <a:spLocks/>
          </p:cNvSpPr>
          <p:nvPr/>
        </p:nvSpPr>
        <p:spPr>
          <a:xfrm>
            <a:off x="5861813" y="1523770"/>
            <a:ext cx="5115689" cy="106329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tx1"/>
              </a:buClr>
              <a:buFont typeface="Wingdings" panose="05000000000000000000" pitchFamily="2" charset="2"/>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tx1"/>
              </a:buClr>
              <a:buFont typeface="Wingdings" panose="05000000000000000000" pitchFamily="2" charset="2"/>
              <a:buNone/>
              <a:defRPr sz="2000" b="1" kern="1200">
                <a:solidFill>
                  <a:schemeClr val="bg2">
                    <a:lumMod val="25000"/>
                  </a:schemeClr>
                </a:solidFill>
                <a:latin typeface="+mn-lt"/>
                <a:ea typeface="+mn-ea"/>
                <a:cs typeface="+mn-cs"/>
              </a:defRPr>
            </a:lvl2pPr>
            <a:lvl3pPr marL="914400" indent="0" algn="l" defTabSz="914400" rtl="0" eaLnBrk="1" latinLnBrk="0" hangingPunct="1">
              <a:lnSpc>
                <a:spcPct val="90000"/>
              </a:lnSpc>
              <a:spcBef>
                <a:spcPts val="500"/>
              </a:spcBef>
              <a:buClr>
                <a:schemeClr val="tx1"/>
              </a:buClr>
              <a:buFont typeface="Wingdings" panose="05000000000000000000" pitchFamily="2" charset="2"/>
              <a:buNone/>
              <a:defRPr sz="1800" b="1" kern="1200">
                <a:solidFill>
                  <a:schemeClr val="bg2">
                    <a:lumMod val="25000"/>
                  </a:schemeClr>
                </a:solidFill>
                <a:latin typeface="+mn-lt"/>
                <a:ea typeface="+mn-ea"/>
                <a:cs typeface="+mn-cs"/>
              </a:defRPr>
            </a:lvl3pPr>
            <a:lvl4pPr marL="1371600" indent="0" algn="l" defTabSz="914400" rtl="0" eaLnBrk="1" latinLnBrk="0" hangingPunct="1">
              <a:lnSpc>
                <a:spcPct val="90000"/>
              </a:lnSpc>
              <a:spcBef>
                <a:spcPts val="500"/>
              </a:spcBef>
              <a:buClr>
                <a:schemeClr val="tx1"/>
              </a:buClr>
              <a:buFont typeface="Wingdings" panose="05000000000000000000" pitchFamily="2" charset="2"/>
              <a:buNone/>
              <a:defRPr sz="1600" b="1" kern="1200">
                <a:solidFill>
                  <a:schemeClr val="bg2">
                    <a:lumMod val="25000"/>
                  </a:schemeClr>
                </a:solidFill>
                <a:latin typeface="+mn-lt"/>
                <a:ea typeface="+mn-ea"/>
                <a:cs typeface="+mn-cs"/>
              </a:defRPr>
            </a:lvl4pPr>
            <a:lvl5pPr marL="1828800" indent="0" algn="l" defTabSz="914400" rtl="0" eaLnBrk="1" latinLnBrk="0" hangingPunct="1">
              <a:lnSpc>
                <a:spcPct val="90000"/>
              </a:lnSpc>
              <a:spcBef>
                <a:spcPts val="500"/>
              </a:spcBef>
              <a:buClr>
                <a:schemeClr val="tx1"/>
              </a:buClr>
              <a:buFont typeface="Wingdings" panose="05000000000000000000" pitchFamily="2" charset="2"/>
              <a:buNone/>
              <a:defRPr sz="1600" b="1" kern="1200">
                <a:solidFill>
                  <a:schemeClr val="bg2">
                    <a:lumMod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600" dirty="0">
                <a:solidFill>
                  <a:schemeClr val="accent5"/>
                </a:solidFill>
              </a:rPr>
              <a:t>Twist the Cap to remove                                                       (this will also break the red safety seal).</a:t>
            </a:r>
          </a:p>
          <a:p>
            <a:pPr algn="ctr"/>
            <a:endParaRPr lang="en-US" sz="1800" dirty="0">
              <a:solidFill>
                <a:schemeClr val="accent5"/>
              </a:solidFill>
            </a:endParaRPr>
          </a:p>
        </p:txBody>
      </p:sp>
    </p:spTree>
    <p:extLst>
      <p:ext uri="{BB962C8B-B14F-4D97-AF65-F5344CB8AC3E}">
        <p14:creationId xmlns:p14="http://schemas.microsoft.com/office/powerpoint/2010/main" val="10316814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62EE68-2F75-4F11-A197-F4ED2EBA03CD}"/>
              </a:ext>
            </a:extLst>
          </p:cNvPr>
          <p:cNvSpPr txBox="1">
            <a:spLocks/>
          </p:cNvSpPr>
          <p:nvPr/>
        </p:nvSpPr>
        <p:spPr>
          <a:xfrm>
            <a:off x="703226"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GB" dirty="0"/>
              <a:t>Testosterone Subcutaneous Injections (Xyosted</a:t>
            </a:r>
            <a:r>
              <a:rPr lang="en-GB" baseline="30000" dirty="0"/>
              <a:t>TM</a:t>
            </a:r>
            <a:r>
              <a:rPr lang="en-GB" dirty="0"/>
              <a:t>)</a:t>
            </a:r>
            <a:br>
              <a:rPr lang="en-GB" dirty="0"/>
            </a:br>
            <a:endParaRPr lang="en-GB" dirty="0"/>
          </a:p>
        </p:txBody>
      </p:sp>
      <p:pic>
        <p:nvPicPr>
          <p:cNvPr id="8" name="Picture 7" descr="Diagram&#10;&#10;Description automatically generated with medium confidence">
            <a:extLst>
              <a:ext uri="{FF2B5EF4-FFF2-40B4-BE49-F238E27FC236}">
                <a16:creationId xmlns:a16="http://schemas.microsoft.com/office/drawing/2014/main" id="{2F283164-6FA7-4626-87FB-BA90A996DC96}"/>
              </a:ext>
            </a:extLst>
          </p:cNvPr>
          <p:cNvPicPr>
            <a:picLocks noChangeAspect="1"/>
          </p:cNvPicPr>
          <p:nvPr/>
        </p:nvPicPr>
        <p:blipFill rotWithShape="1">
          <a:blip r:embed="rId2"/>
          <a:srcRect r="1084" b="-3"/>
          <a:stretch/>
        </p:blipFill>
        <p:spPr>
          <a:xfrm>
            <a:off x="701629" y="2505075"/>
            <a:ext cx="5115689" cy="3290083"/>
          </a:xfrm>
          <a:prstGeom prst="rect">
            <a:avLst/>
          </a:prstGeom>
          <a:noFill/>
        </p:spPr>
      </p:pic>
      <p:pic>
        <p:nvPicPr>
          <p:cNvPr id="6" name="Picture 5">
            <a:extLst>
              <a:ext uri="{FF2B5EF4-FFF2-40B4-BE49-F238E27FC236}">
                <a16:creationId xmlns:a16="http://schemas.microsoft.com/office/drawing/2014/main" id="{F878AC2C-C391-4D09-ABB3-6BD29A1B9892}"/>
              </a:ext>
            </a:extLst>
          </p:cNvPr>
          <p:cNvPicPr>
            <a:picLocks noChangeAspect="1"/>
          </p:cNvPicPr>
          <p:nvPr/>
        </p:nvPicPr>
        <p:blipFill rotWithShape="1">
          <a:blip r:embed="rId3"/>
          <a:srcRect l="8051" r="5219" b="-4"/>
          <a:stretch/>
        </p:blipFill>
        <p:spPr>
          <a:xfrm>
            <a:off x="6240480" y="2516951"/>
            <a:ext cx="4978282" cy="3278207"/>
          </a:xfrm>
          <a:prstGeom prst="rect">
            <a:avLst/>
          </a:prstGeom>
          <a:noFill/>
        </p:spPr>
      </p:pic>
      <p:sp>
        <p:nvSpPr>
          <p:cNvPr id="11" name="Text Placeholder 2">
            <a:extLst>
              <a:ext uri="{FF2B5EF4-FFF2-40B4-BE49-F238E27FC236}">
                <a16:creationId xmlns:a16="http://schemas.microsoft.com/office/drawing/2014/main" id="{C809EEF6-B6AB-4F4E-A638-BE2B7962C777}"/>
              </a:ext>
            </a:extLst>
          </p:cNvPr>
          <p:cNvSpPr txBox="1">
            <a:spLocks/>
          </p:cNvSpPr>
          <p:nvPr/>
        </p:nvSpPr>
        <p:spPr>
          <a:xfrm>
            <a:off x="701628" y="1356850"/>
            <a:ext cx="5115689" cy="106329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tx1"/>
              </a:buClr>
              <a:buFont typeface="Wingdings" panose="05000000000000000000" pitchFamily="2" charset="2"/>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tx1"/>
              </a:buClr>
              <a:buFont typeface="Wingdings" panose="05000000000000000000" pitchFamily="2" charset="2"/>
              <a:buNone/>
              <a:defRPr sz="2000" b="1" kern="1200">
                <a:solidFill>
                  <a:schemeClr val="bg2">
                    <a:lumMod val="25000"/>
                  </a:schemeClr>
                </a:solidFill>
                <a:latin typeface="+mn-lt"/>
                <a:ea typeface="+mn-ea"/>
                <a:cs typeface="+mn-cs"/>
              </a:defRPr>
            </a:lvl2pPr>
            <a:lvl3pPr marL="914400" indent="0" algn="l" defTabSz="914400" rtl="0" eaLnBrk="1" latinLnBrk="0" hangingPunct="1">
              <a:lnSpc>
                <a:spcPct val="90000"/>
              </a:lnSpc>
              <a:spcBef>
                <a:spcPts val="500"/>
              </a:spcBef>
              <a:buClr>
                <a:schemeClr val="tx1"/>
              </a:buClr>
              <a:buFont typeface="Wingdings" panose="05000000000000000000" pitchFamily="2" charset="2"/>
              <a:buNone/>
              <a:defRPr sz="1800" b="1" kern="1200">
                <a:solidFill>
                  <a:schemeClr val="bg2">
                    <a:lumMod val="25000"/>
                  </a:schemeClr>
                </a:solidFill>
                <a:latin typeface="+mn-lt"/>
                <a:ea typeface="+mn-ea"/>
                <a:cs typeface="+mn-cs"/>
              </a:defRPr>
            </a:lvl3pPr>
            <a:lvl4pPr marL="1371600" indent="0" algn="l" defTabSz="914400" rtl="0" eaLnBrk="1" latinLnBrk="0" hangingPunct="1">
              <a:lnSpc>
                <a:spcPct val="90000"/>
              </a:lnSpc>
              <a:spcBef>
                <a:spcPts val="500"/>
              </a:spcBef>
              <a:buClr>
                <a:schemeClr val="tx1"/>
              </a:buClr>
              <a:buFont typeface="Wingdings" panose="05000000000000000000" pitchFamily="2" charset="2"/>
              <a:buNone/>
              <a:defRPr sz="1600" b="1" kern="1200">
                <a:solidFill>
                  <a:schemeClr val="bg2">
                    <a:lumMod val="25000"/>
                  </a:schemeClr>
                </a:solidFill>
                <a:latin typeface="+mn-lt"/>
                <a:ea typeface="+mn-ea"/>
                <a:cs typeface="+mn-cs"/>
              </a:defRPr>
            </a:lvl4pPr>
            <a:lvl5pPr marL="1828800" indent="0" algn="l" defTabSz="914400" rtl="0" eaLnBrk="1" latinLnBrk="0" hangingPunct="1">
              <a:lnSpc>
                <a:spcPct val="90000"/>
              </a:lnSpc>
              <a:spcBef>
                <a:spcPts val="500"/>
              </a:spcBef>
              <a:buClr>
                <a:schemeClr val="tx1"/>
              </a:buClr>
              <a:buFont typeface="Wingdings" panose="05000000000000000000" pitchFamily="2" charset="2"/>
              <a:buNone/>
              <a:defRPr sz="1600" b="1" kern="1200">
                <a:solidFill>
                  <a:schemeClr val="bg2">
                    <a:lumMod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600" dirty="0">
                <a:solidFill>
                  <a:schemeClr val="accent5"/>
                </a:solidFill>
              </a:rPr>
              <a:t>Gently squeeze the abdomen injection site to create a raised area and hold that area firmly until after the injection is complete</a:t>
            </a:r>
            <a:endParaRPr lang="en-US" sz="1600" dirty="0">
              <a:solidFill>
                <a:schemeClr val="accent5"/>
              </a:solidFill>
            </a:endParaRPr>
          </a:p>
        </p:txBody>
      </p:sp>
      <p:sp>
        <p:nvSpPr>
          <p:cNvPr id="12" name="Text Placeholder 2">
            <a:extLst>
              <a:ext uri="{FF2B5EF4-FFF2-40B4-BE49-F238E27FC236}">
                <a16:creationId xmlns:a16="http://schemas.microsoft.com/office/drawing/2014/main" id="{C0E56F07-47D0-4A35-8E32-66768BB884E2}"/>
              </a:ext>
            </a:extLst>
          </p:cNvPr>
          <p:cNvSpPr txBox="1">
            <a:spLocks/>
          </p:cNvSpPr>
          <p:nvPr/>
        </p:nvSpPr>
        <p:spPr>
          <a:xfrm>
            <a:off x="6171776" y="1356850"/>
            <a:ext cx="5115689" cy="106329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tx1"/>
              </a:buClr>
              <a:buFont typeface="Wingdings" panose="05000000000000000000" pitchFamily="2" charset="2"/>
              <a:buNone/>
              <a:defRPr sz="22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tx1"/>
              </a:buClr>
              <a:buFont typeface="Wingdings" panose="05000000000000000000" pitchFamily="2" charset="2"/>
              <a:buNone/>
              <a:defRPr sz="2000" b="1" kern="1200">
                <a:solidFill>
                  <a:schemeClr val="bg2">
                    <a:lumMod val="25000"/>
                  </a:schemeClr>
                </a:solidFill>
                <a:latin typeface="+mn-lt"/>
                <a:ea typeface="+mn-ea"/>
                <a:cs typeface="+mn-cs"/>
              </a:defRPr>
            </a:lvl2pPr>
            <a:lvl3pPr marL="914400" indent="0" algn="l" defTabSz="914400" rtl="0" eaLnBrk="1" latinLnBrk="0" hangingPunct="1">
              <a:lnSpc>
                <a:spcPct val="90000"/>
              </a:lnSpc>
              <a:spcBef>
                <a:spcPts val="500"/>
              </a:spcBef>
              <a:buClr>
                <a:schemeClr val="tx1"/>
              </a:buClr>
              <a:buFont typeface="Wingdings" panose="05000000000000000000" pitchFamily="2" charset="2"/>
              <a:buNone/>
              <a:defRPr sz="1800" b="1" kern="1200">
                <a:solidFill>
                  <a:schemeClr val="bg2">
                    <a:lumMod val="25000"/>
                  </a:schemeClr>
                </a:solidFill>
                <a:latin typeface="+mn-lt"/>
                <a:ea typeface="+mn-ea"/>
                <a:cs typeface="+mn-cs"/>
              </a:defRPr>
            </a:lvl3pPr>
            <a:lvl4pPr marL="1371600" indent="0" algn="l" defTabSz="914400" rtl="0" eaLnBrk="1" latinLnBrk="0" hangingPunct="1">
              <a:lnSpc>
                <a:spcPct val="90000"/>
              </a:lnSpc>
              <a:spcBef>
                <a:spcPts val="500"/>
              </a:spcBef>
              <a:buClr>
                <a:schemeClr val="tx1"/>
              </a:buClr>
              <a:buFont typeface="Wingdings" panose="05000000000000000000" pitchFamily="2" charset="2"/>
              <a:buNone/>
              <a:defRPr sz="1600" b="1" kern="1200">
                <a:solidFill>
                  <a:schemeClr val="bg2">
                    <a:lumMod val="25000"/>
                  </a:schemeClr>
                </a:solidFill>
                <a:latin typeface="+mn-lt"/>
                <a:ea typeface="+mn-ea"/>
                <a:cs typeface="+mn-cs"/>
              </a:defRPr>
            </a:lvl4pPr>
            <a:lvl5pPr marL="1828800" indent="0" algn="l" defTabSz="914400" rtl="0" eaLnBrk="1" latinLnBrk="0" hangingPunct="1">
              <a:lnSpc>
                <a:spcPct val="90000"/>
              </a:lnSpc>
              <a:spcBef>
                <a:spcPts val="500"/>
              </a:spcBef>
              <a:buClr>
                <a:schemeClr val="tx1"/>
              </a:buClr>
              <a:buFont typeface="Wingdings" panose="05000000000000000000" pitchFamily="2" charset="2"/>
              <a:buNone/>
              <a:defRPr sz="1600" b="1" kern="1200">
                <a:solidFill>
                  <a:schemeClr val="bg2">
                    <a:lumMod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600" dirty="0">
                <a:solidFill>
                  <a:schemeClr val="accent5"/>
                </a:solidFill>
              </a:rPr>
              <a:t>Place the Needle End of the Auto-Injector on the abdomen injection site. Keep the Auto-Injector straight at a 90-degree angle to the abdomen injection site</a:t>
            </a:r>
            <a:endParaRPr lang="en-US" sz="1600" dirty="0">
              <a:solidFill>
                <a:schemeClr val="accent5"/>
              </a:solidFill>
            </a:endParaRPr>
          </a:p>
        </p:txBody>
      </p:sp>
      <p:pic>
        <p:nvPicPr>
          <p:cNvPr id="10" name="Picture 9">
            <a:extLst>
              <a:ext uri="{FF2B5EF4-FFF2-40B4-BE49-F238E27FC236}">
                <a16:creationId xmlns:a16="http://schemas.microsoft.com/office/drawing/2014/main" id="{7951D035-6FAD-42F6-A2EA-5EB953C32304}"/>
              </a:ext>
            </a:extLst>
          </p:cNvPr>
          <p:cNvPicPr>
            <a:picLocks noChangeAspect="1"/>
          </p:cNvPicPr>
          <p:nvPr/>
        </p:nvPicPr>
        <p:blipFill>
          <a:blip r:embed="rId4"/>
          <a:stretch>
            <a:fillRect/>
          </a:stretch>
        </p:blipFill>
        <p:spPr>
          <a:xfrm>
            <a:off x="701628" y="2479207"/>
            <a:ext cx="1790700" cy="495300"/>
          </a:xfrm>
          <a:prstGeom prst="rect">
            <a:avLst/>
          </a:prstGeom>
        </p:spPr>
      </p:pic>
      <p:pic>
        <p:nvPicPr>
          <p:cNvPr id="16" name="Picture 15">
            <a:extLst>
              <a:ext uri="{FF2B5EF4-FFF2-40B4-BE49-F238E27FC236}">
                <a16:creationId xmlns:a16="http://schemas.microsoft.com/office/drawing/2014/main" id="{8817161F-10DD-4A49-BC08-85FA9E966EB1}"/>
              </a:ext>
            </a:extLst>
          </p:cNvPr>
          <p:cNvPicPr>
            <a:picLocks noChangeAspect="1"/>
          </p:cNvPicPr>
          <p:nvPr/>
        </p:nvPicPr>
        <p:blipFill>
          <a:blip r:embed="rId4"/>
          <a:stretch>
            <a:fillRect/>
          </a:stretch>
        </p:blipFill>
        <p:spPr>
          <a:xfrm>
            <a:off x="6240480" y="2637495"/>
            <a:ext cx="1029554" cy="495300"/>
          </a:xfrm>
          <a:prstGeom prst="rect">
            <a:avLst/>
          </a:prstGeom>
        </p:spPr>
      </p:pic>
    </p:spTree>
    <p:extLst>
      <p:ext uri="{BB962C8B-B14F-4D97-AF65-F5344CB8AC3E}">
        <p14:creationId xmlns:p14="http://schemas.microsoft.com/office/powerpoint/2010/main" val="2845868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409D15-B352-4E0D-9625-84C5D67D80E3}"/>
              </a:ext>
            </a:extLst>
          </p:cNvPr>
          <p:cNvSpPr>
            <a:spLocks noGrp="1"/>
          </p:cNvSpPr>
          <p:nvPr>
            <p:ph type="body" idx="1"/>
          </p:nvPr>
        </p:nvSpPr>
        <p:spPr/>
        <p:txBody>
          <a:bodyPr>
            <a:normAutofit/>
          </a:bodyPr>
          <a:lstStyle/>
          <a:p>
            <a:pPr algn="ctr"/>
            <a:r>
              <a:rPr lang="en-GB" sz="1600" dirty="0">
                <a:solidFill>
                  <a:schemeClr val="accent5"/>
                </a:solidFill>
              </a:rPr>
              <a:t>Firmly push the Auto-Injector down on the abdomen site and continue to hold it down after you hear the click.  Continue to hold for 10 seconds</a:t>
            </a:r>
          </a:p>
        </p:txBody>
      </p:sp>
      <p:pic>
        <p:nvPicPr>
          <p:cNvPr id="8" name="Content Placeholder 7">
            <a:extLst>
              <a:ext uri="{FF2B5EF4-FFF2-40B4-BE49-F238E27FC236}">
                <a16:creationId xmlns:a16="http://schemas.microsoft.com/office/drawing/2014/main" id="{B9AE08EB-4917-45C8-AB0D-BBD63F8F6A42}"/>
              </a:ext>
            </a:extLst>
          </p:cNvPr>
          <p:cNvPicPr>
            <a:picLocks noGrp="1" noChangeAspect="1"/>
          </p:cNvPicPr>
          <p:nvPr>
            <p:ph sz="half" idx="2"/>
          </p:nvPr>
        </p:nvPicPr>
        <p:blipFill>
          <a:blip r:embed="rId2"/>
          <a:stretch>
            <a:fillRect/>
          </a:stretch>
        </p:blipFill>
        <p:spPr>
          <a:xfrm>
            <a:off x="1430337" y="2911475"/>
            <a:ext cx="3657600" cy="2476500"/>
          </a:xfrm>
        </p:spPr>
      </p:pic>
      <p:sp>
        <p:nvSpPr>
          <p:cNvPr id="5" name="Text Placeholder 4">
            <a:extLst>
              <a:ext uri="{FF2B5EF4-FFF2-40B4-BE49-F238E27FC236}">
                <a16:creationId xmlns:a16="http://schemas.microsoft.com/office/drawing/2014/main" id="{245493DA-BD08-4E4A-B7BA-680C449FECA6}"/>
              </a:ext>
            </a:extLst>
          </p:cNvPr>
          <p:cNvSpPr>
            <a:spLocks noGrp="1"/>
          </p:cNvSpPr>
          <p:nvPr>
            <p:ph type="body" sz="quarter" idx="3"/>
          </p:nvPr>
        </p:nvSpPr>
        <p:spPr>
          <a:xfrm>
            <a:off x="6234476" y="1591851"/>
            <a:ext cx="4984286" cy="733041"/>
          </a:xfrm>
        </p:spPr>
        <p:txBody>
          <a:bodyPr>
            <a:normAutofit/>
          </a:bodyPr>
          <a:lstStyle/>
          <a:p>
            <a:pPr algn="ctr"/>
            <a:r>
              <a:rPr lang="en-GB" sz="1600" dirty="0">
                <a:solidFill>
                  <a:schemeClr val="accent5"/>
                </a:solidFill>
              </a:rPr>
              <a:t>After injecting, inspect the Viewing Window. It should be orange, confirming the dose was administered</a:t>
            </a:r>
          </a:p>
        </p:txBody>
      </p:sp>
      <p:pic>
        <p:nvPicPr>
          <p:cNvPr id="12" name="Content Placeholder 11">
            <a:extLst>
              <a:ext uri="{FF2B5EF4-FFF2-40B4-BE49-F238E27FC236}">
                <a16:creationId xmlns:a16="http://schemas.microsoft.com/office/drawing/2014/main" id="{0521B9F4-ED48-4D52-B68F-43B635273F27}"/>
              </a:ext>
            </a:extLst>
          </p:cNvPr>
          <p:cNvPicPr>
            <a:picLocks noGrp="1" noChangeAspect="1"/>
          </p:cNvPicPr>
          <p:nvPr>
            <p:ph sz="quarter" idx="4"/>
          </p:nvPr>
        </p:nvPicPr>
        <p:blipFill>
          <a:blip r:embed="rId3"/>
          <a:stretch>
            <a:fillRect/>
          </a:stretch>
        </p:blipFill>
        <p:spPr>
          <a:xfrm>
            <a:off x="7096125" y="2812256"/>
            <a:ext cx="3267075" cy="2686050"/>
          </a:xfrm>
        </p:spPr>
      </p:pic>
      <p:pic>
        <p:nvPicPr>
          <p:cNvPr id="9" name="Picture 8">
            <a:extLst>
              <a:ext uri="{FF2B5EF4-FFF2-40B4-BE49-F238E27FC236}">
                <a16:creationId xmlns:a16="http://schemas.microsoft.com/office/drawing/2014/main" id="{97AC0F47-10F7-4681-9A27-C7764455C3C4}"/>
              </a:ext>
            </a:extLst>
          </p:cNvPr>
          <p:cNvPicPr>
            <a:picLocks noChangeAspect="1"/>
          </p:cNvPicPr>
          <p:nvPr/>
        </p:nvPicPr>
        <p:blipFill>
          <a:blip r:embed="rId4"/>
          <a:stretch>
            <a:fillRect/>
          </a:stretch>
        </p:blipFill>
        <p:spPr>
          <a:xfrm>
            <a:off x="1562100" y="2835276"/>
            <a:ext cx="638176" cy="495300"/>
          </a:xfrm>
          <a:prstGeom prst="rect">
            <a:avLst/>
          </a:prstGeom>
        </p:spPr>
      </p:pic>
      <p:sp>
        <p:nvSpPr>
          <p:cNvPr id="10" name="Title 1">
            <a:extLst>
              <a:ext uri="{FF2B5EF4-FFF2-40B4-BE49-F238E27FC236}">
                <a16:creationId xmlns:a16="http://schemas.microsoft.com/office/drawing/2014/main" id="{4A58FC3B-8679-48CC-8F3B-2543C8D10B8E}"/>
              </a:ext>
            </a:extLst>
          </p:cNvPr>
          <p:cNvSpPr txBox="1">
            <a:spLocks/>
          </p:cNvSpPr>
          <p:nvPr/>
        </p:nvSpPr>
        <p:spPr>
          <a:xfrm>
            <a:off x="855626"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GB" dirty="0"/>
              <a:t>Testosterone Subcutaneous Injections (Xyosted</a:t>
            </a:r>
            <a:r>
              <a:rPr lang="en-GB" baseline="30000" dirty="0"/>
              <a:t>TM</a:t>
            </a:r>
            <a:r>
              <a:rPr lang="en-GB" dirty="0"/>
              <a:t>)</a:t>
            </a:r>
            <a:br>
              <a:rPr lang="en-GB" dirty="0"/>
            </a:br>
            <a:endParaRPr lang="en-GB" dirty="0"/>
          </a:p>
        </p:txBody>
      </p:sp>
    </p:spTree>
    <p:extLst>
      <p:ext uri="{BB962C8B-B14F-4D97-AF65-F5344CB8AC3E}">
        <p14:creationId xmlns:p14="http://schemas.microsoft.com/office/powerpoint/2010/main" val="3027335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7F610-12F4-4926-ADA0-477106556886}"/>
              </a:ext>
            </a:extLst>
          </p:cNvPr>
          <p:cNvPicPr>
            <a:picLocks noChangeAspect="1"/>
          </p:cNvPicPr>
          <p:nvPr/>
        </p:nvPicPr>
        <p:blipFill>
          <a:blip r:embed="rId2"/>
          <a:stretch>
            <a:fillRect/>
          </a:stretch>
        </p:blipFill>
        <p:spPr>
          <a:xfrm>
            <a:off x="2076450" y="1552574"/>
            <a:ext cx="7163104" cy="4411935"/>
          </a:xfrm>
          <a:prstGeom prst="rect">
            <a:avLst/>
          </a:prstGeom>
        </p:spPr>
      </p:pic>
      <p:sp>
        <p:nvSpPr>
          <p:cNvPr id="7" name="Content Placeholder 6">
            <a:extLst>
              <a:ext uri="{FF2B5EF4-FFF2-40B4-BE49-F238E27FC236}">
                <a16:creationId xmlns:a16="http://schemas.microsoft.com/office/drawing/2014/main" id="{0574546D-834B-4792-A797-2579B22D78D7}"/>
              </a:ext>
            </a:extLst>
          </p:cNvPr>
          <p:cNvSpPr>
            <a:spLocks noGrp="1"/>
          </p:cNvSpPr>
          <p:nvPr>
            <p:ph idx="1"/>
          </p:nvPr>
        </p:nvSpPr>
        <p:spPr>
          <a:xfrm>
            <a:off x="343406" y="1167467"/>
            <a:ext cx="3180844" cy="523221"/>
          </a:xfrm>
        </p:spPr>
        <p:txBody>
          <a:bodyPr>
            <a:normAutofit fontScale="92500"/>
          </a:bodyPr>
          <a:lstStyle/>
          <a:p>
            <a:pPr marL="0" indent="0">
              <a:buNone/>
            </a:pPr>
            <a:r>
              <a:rPr lang="en-GB" sz="2000" b="1" dirty="0">
                <a:solidFill>
                  <a:schemeClr val="accent5"/>
                </a:solidFill>
              </a:rPr>
              <a:t>Pharmacokinetics – Week 12:</a:t>
            </a:r>
          </a:p>
        </p:txBody>
      </p:sp>
      <p:sp>
        <p:nvSpPr>
          <p:cNvPr id="8" name="Title 1">
            <a:extLst>
              <a:ext uri="{FF2B5EF4-FFF2-40B4-BE49-F238E27FC236}">
                <a16:creationId xmlns:a16="http://schemas.microsoft.com/office/drawing/2014/main" id="{EF6A3ED4-5C2F-45F7-9BA0-794F8F27E981}"/>
              </a:ext>
            </a:extLst>
          </p:cNvPr>
          <p:cNvSpPr txBox="1">
            <a:spLocks/>
          </p:cNvSpPr>
          <p:nvPr/>
        </p:nvSpPr>
        <p:spPr>
          <a:xfrm>
            <a:off x="703226"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GB" dirty="0"/>
              <a:t>Testosterone Subcutaneous Injections (Xyosted</a:t>
            </a:r>
            <a:r>
              <a:rPr lang="en-GB" baseline="30000" dirty="0"/>
              <a:t>TM</a:t>
            </a:r>
            <a:r>
              <a:rPr lang="en-GB" dirty="0"/>
              <a:t>)</a:t>
            </a:r>
            <a:br>
              <a:rPr lang="en-GB" dirty="0"/>
            </a:br>
            <a:endParaRPr lang="en-GB" dirty="0"/>
          </a:p>
        </p:txBody>
      </p:sp>
    </p:spTree>
    <p:extLst>
      <p:ext uri="{BB962C8B-B14F-4D97-AF65-F5344CB8AC3E}">
        <p14:creationId xmlns:p14="http://schemas.microsoft.com/office/powerpoint/2010/main" val="2729285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574546D-834B-4792-A797-2579B22D78D7}"/>
              </a:ext>
            </a:extLst>
          </p:cNvPr>
          <p:cNvSpPr>
            <a:spLocks noGrp="1"/>
          </p:cNvSpPr>
          <p:nvPr>
            <p:ph idx="1"/>
          </p:nvPr>
        </p:nvSpPr>
        <p:spPr>
          <a:xfrm>
            <a:off x="225461" y="1292073"/>
            <a:ext cx="3157538" cy="523221"/>
          </a:xfrm>
        </p:spPr>
        <p:txBody>
          <a:bodyPr>
            <a:normAutofit/>
          </a:bodyPr>
          <a:lstStyle/>
          <a:p>
            <a:pPr marL="0" indent="0">
              <a:buNone/>
            </a:pPr>
            <a:r>
              <a:rPr lang="en-GB" sz="2000" b="1" dirty="0">
                <a:solidFill>
                  <a:schemeClr val="accent5"/>
                </a:solidFill>
              </a:rPr>
              <a:t>Pharmacokinetics – 1 year:</a:t>
            </a:r>
          </a:p>
        </p:txBody>
      </p:sp>
      <p:sp>
        <p:nvSpPr>
          <p:cNvPr id="8" name="Title 1">
            <a:extLst>
              <a:ext uri="{FF2B5EF4-FFF2-40B4-BE49-F238E27FC236}">
                <a16:creationId xmlns:a16="http://schemas.microsoft.com/office/drawing/2014/main" id="{EF6A3ED4-5C2F-45F7-9BA0-794F8F27E981}"/>
              </a:ext>
            </a:extLst>
          </p:cNvPr>
          <p:cNvSpPr txBox="1">
            <a:spLocks/>
          </p:cNvSpPr>
          <p:nvPr/>
        </p:nvSpPr>
        <p:spPr>
          <a:xfrm>
            <a:off x="703226"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Subcutaneous Injections (Xyosted</a:t>
            </a:r>
            <a:r>
              <a:rPr kumimoji="0" lang="en-GB" sz="3600" b="0" i="0" u="none" strike="noStrike" kern="1200" cap="none" spc="0" normalizeH="0" baseline="30000" noProof="0" dirty="0">
                <a:ln>
                  <a:noFill/>
                </a:ln>
                <a:solidFill>
                  <a:srgbClr val="006EAB"/>
                </a:solidFill>
                <a:effectLst/>
                <a:uLnTx/>
                <a:uFillTx/>
                <a:latin typeface="Poppins Medium"/>
                <a:ea typeface="+mj-ea"/>
                <a:cs typeface="+mj-cs"/>
              </a:rPr>
              <a:t>TM</a:t>
            </a:r>
            <a:r>
              <a:rPr kumimoji="0" lang="en-GB" sz="3600" b="0" i="0" u="none" strike="noStrike" kern="1200" cap="none" spc="0" normalizeH="0" baseline="0" noProof="0" dirty="0">
                <a:ln>
                  <a:noFill/>
                </a:ln>
                <a:solidFill>
                  <a:srgbClr val="006EAB"/>
                </a:solidFill>
                <a:effectLst/>
                <a:uLnTx/>
                <a:uFillTx/>
                <a:latin typeface="Poppins Medium"/>
                <a:ea typeface="+mj-ea"/>
                <a:cs typeface="+mj-cs"/>
              </a:rPr>
              <a:t>)</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pic>
        <p:nvPicPr>
          <p:cNvPr id="3" name="Picture 2">
            <a:extLst>
              <a:ext uri="{FF2B5EF4-FFF2-40B4-BE49-F238E27FC236}">
                <a16:creationId xmlns:a16="http://schemas.microsoft.com/office/drawing/2014/main" id="{4A628E07-B37F-4207-8D1B-85C5A8D4B216}"/>
              </a:ext>
            </a:extLst>
          </p:cNvPr>
          <p:cNvPicPr>
            <a:picLocks noChangeAspect="1"/>
          </p:cNvPicPr>
          <p:nvPr/>
        </p:nvPicPr>
        <p:blipFill>
          <a:blip r:embed="rId2"/>
          <a:stretch>
            <a:fillRect/>
          </a:stretch>
        </p:blipFill>
        <p:spPr>
          <a:xfrm>
            <a:off x="2243137" y="1677835"/>
            <a:ext cx="6958013" cy="4231774"/>
          </a:xfrm>
          <a:prstGeom prst="rect">
            <a:avLst/>
          </a:prstGeom>
        </p:spPr>
      </p:pic>
    </p:spTree>
    <p:extLst>
      <p:ext uri="{BB962C8B-B14F-4D97-AF65-F5344CB8AC3E}">
        <p14:creationId xmlns:p14="http://schemas.microsoft.com/office/powerpoint/2010/main" val="1851316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E74AA77-5A12-4751-AF93-C583DBF1595B}"/>
              </a:ext>
            </a:extLst>
          </p:cNvPr>
          <p:cNvSpPr txBox="1">
            <a:spLocks/>
          </p:cNvSpPr>
          <p:nvPr/>
        </p:nvSpPr>
        <p:spPr>
          <a:xfrm>
            <a:off x="480298" y="1028700"/>
            <a:ext cx="9482852" cy="4876800"/>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sz="3200" b="1" dirty="0">
                <a:solidFill>
                  <a:srgbClr val="000000"/>
                </a:solidFill>
                <a:latin typeface="Poppins Light"/>
              </a:rPr>
              <a:t>A</a:t>
            </a:r>
            <a:r>
              <a:rPr kumimoji="0" lang="en-GB" sz="3200" b="1" i="0" u="none" strike="noStrike" kern="1200" cap="none" spc="0" normalizeH="0" baseline="0" noProof="0" dirty="0">
                <a:ln>
                  <a:noFill/>
                </a:ln>
                <a:solidFill>
                  <a:srgbClr val="000000"/>
                </a:solidFill>
                <a:effectLst/>
                <a:uLnTx/>
                <a:uFillTx/>
                <a:latin typeface="Poppins Light"/>
                <a:ea typeface="+mn-ea"/>
                <a:cs typeface="+mn-cs"/>
              </a:rPr>
              <a:t>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2600" b="0" i="0" u="none" strike="noStrike" kern="1200" cap="none" spc="0" normalizeH="0" baseline="0" noProof="0" dirty="0">
                <a:ln>
                  <a:noFill/>
                </a:ln>
                <a:solidFill>
                  <a:srgbClr val="000000"/>
                </a:solidFill>
                <a:effectLst/>
                <a:uLnTx/>
                <a:uFillTx/>
                <a:latin typeface="Poppins Light"/>
                <a:ea typeface="+mn-ea"/>
                <a:cs typeface="+mn-cs"/>
              </a:rPr>
              <a:t>First and only weekly auto-injector of TTh and available in 3 fixed doses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lang="en-GB" sz="2600" dirty="0">
              <a:solidFill>
                <a:srgbClr val="000000"/>
              </a:solidFill>
              <a:latin typeface="Poppins Light"/>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2600" dirty="0">
                <a:solidFill>
                  <a:srgbClr val="000000"/>
                </a:solidFill>
                <a:latin typeface="Poppins Light"/>
              </a:rPr>
              <a:t>Pharmacokinetics suggest steady levels of testosterone as compared to short-acting intramuscular injections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lang="en-GB" sz="2600" dirty="0">
              <a:solidFill>
                <a:srgbClr val="000000"/>
              </a:solidFill>
              <a:latin typeface="Poppins Light"/>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2600" dirty="0">
                <a:solidFill>
                  <a:srgbClr val="000000"/>
                </a:solidFill>
                <a:latin typeface="Poppins Light"/>
              </a:rPr>
              <a:t>Steady state achieved in 6 weeks and then maintained</a:t>
            </a:r>
          </a:p>
          <a:p>
            <a:pPr marL="457200" marR="0" lvl="1" indent="0" algn="l" defTabSz="914400" rtl="0" eaLnBrk="1" fontAlgn="auto" latinLnBrk="0" hangingPunct="1">
              <a:lnSpc>
                <a:spcPct val="90000"/>
              </a:lnSpc>
              <a:spcBef>
                <a:spcPts val="500"/>
              </a:spcBef>
              <a:spcAft>
                <a:spcPts val="0"/>
              </a:spcAft>
              <a:buClr>
                <a:srgbClr val="006EAB"/>
              </a:buClr>
              <a:buSzTx/>
              <a:buNone/>
              <a:tabLst/>
              <a:defRPr/>
            </a:pPr>
            <a:endParaRPr lang="en-GB" sz="2600" dirty="0">
              <a:solidFill>
                <a:srgbClr val="000000"/>
              </a:solidFill>
              <a:latin typeface="Poppins Light"/>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2600" dirty="0">
                <a:solidFill>
                  <a:srgbClr val="000000"/>
                </a:solidFill>
                <a:latin typeface="Poppins Light"/>
              </a:rPr>
              <a:t>Xyosted</a:t>
            </a:r>
            <a:r>
              <a:rPr kumimoji="0" lang="en-GB" sz="2600" b="0" i="0" u="none" strike="noStrike" kern="1200" cap="none" spc="0" normalizeH="0" baseline="0" noProof="0" dirty="0">
                <a:ln>
                  <a:noFill/>
                </a:ln>
                <a:solidFill>
                  <a:srgbClr val="000000"/>
                </a:solidFill>
                <a:effectLst/>
                <a:uLnTx/>
                <a:uFillTx/>
                <a:latin typeface="Poppins Light"/>
                <a:ea typeface="+mn-ea"/>
                <a:cs typeface="+mn-cs"/>
              </a:rPr>
              <a:t> is a once-weekly, at-home, subcutaneously administered testosterone product</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lang="en-GB" sz="2600" dirty="0">
              <a:solidFill>
                <a:srgbClr val="000000"/>
              </a:solidFill>
              <a:latin typeface="Poppins Light"/>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2600" b="0" i="0" u="none" strike="noStrike" kern="1200" cap="none" spc="0" normalizeH="0" baseline="0" noProof="0" dirty="0">
                <a:ln>
                  <a:noFill/>
                </a:ln>
                <a:solidFill>
                  <a:srgbClr val="000000"/>
                </a:solidFill>
                <a:effectLst/>
                <a:uLnTx/>
                <a:uFillTx/>
                <a:latin typeface="Poppins Light"/>
                <a:ea typeface="+mn-ea"/>
                <a:cs typeface="+mn-cs"/>
              </a:rPr>
              <a:t>Clinical data suggests that it is virtually pain free when administered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26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2600" b="0" i="0" u="none" strike="noStrike" kern="1200" cap="none" spc="0" normalizeH="0" baseline="0" noProof="0" dirty="0">
                <a:ln>
                  <a:noFill/>
                </a:ln>
                <a:solidFill>
                  <a:srgbClr val="000000"/>
                </a:solidFill>
                <a:effectLst/>
                <a:uLnTx/>
                <a:uFillTx/>
                <a:latin typeface="Poppins Light"/>
                <a:ea typeface="+mn-ea"/>
                <a:cs typeface="+mn-cs"/>
              </a:rPr>
              <a:t>The subcutaneous dosing of Xyosted removes transfer risk concerns commonly                                                  associated with gels</a:t>
            </a:r>
          </a:p>
          <a:p>
            <a:pPr marL="457200" marR="0" lvl="1" indent="0" algn="l" defTabSz="914400" rtl="0" eaLnBrk="1" fontAlgn="auto" latinLnBrk="0" hangingPunct="1">
              <a:lnSpc>
                <a:spcPct val="90000"/>
              </a:lnSpc>
              <a:spcBef>
                <a:spcPts val="500"/>
              </a:spcBef>
              <a:spcAft>
                <a:spcPts val="0"/>
              </a:spcAft>
              <a:buClr>
                <a:srgbClr val="006EAB"/>
              </a:buClr>
              <a:buSzTx/>
              <a:buNone/>
              <a:tabLst/>
              <a:defRPr/>
            </a:pPr>
            <a:endParaRPr kumimoji="0" lang="en-GB" sz="26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2600" b="0" i="0" u="none" strike="noStrike" kern="1200" cap="none" spc="0" normalizeH="0" baseline="0" noProof="0" dirty="0">
                <a:ln>
                  <a:noFill/>
                </a:ln>
                <a:solidFill>
                  <a:srgbClr val="000000"/>
                </a:solidFill>
                <a:effectLst/>
                <a:uLnTx/>
                <a:uFillTx/>
                <a:latin typeface="Poppins Light"/>
                <a:ea typeface="+mn-ea"/>
                <a:cs typeface="+mn-cs"/>
              </a:rPr>
              <a:t>Xyosted reduces the need for in-office injection procedures that may require                                                       more frequent patient visits.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lang="en-GB" sz="2600" dirty="0">
              <a:solidFill>
                <a:srgbClr val="000000"/>
              </a:solidFill>
              <a:latin typeface="Poppins Light"/>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2600" b="0" i="0" u="none" strike="noStrike" kern="1200" cap="none" spc="0" normalizeH="0" baseline="0" noProof="0" dirty="0">
                <a:ln>
                  <a:noFill/>
                </a:ln>
                <a:solidFill>
                  <a:srgbClr val="000000"/>
                </a:solidFill>
                <a:effectLst/>
                <a:uLnTx/>
                <a:uFillTx/>
                <a:latin typeface="Poppins Light"/>
                <a:ea typeface="+mn-ea"/>
                <a:cs typeface="+mn-cs"/>
              </a:rPr>
              <a:t>Needle guard reduces risk of needle stick injuries</a:t>
            </a:r>
          </a:p>
          <a:p>
            <a:pPr marL="457200" marR="0" lvl="1" indent="0" algn="l" defTabSz="914400" rtl="0" eaLnBrk="1" fontAlgn="auto" latinLnBrk="0" hangingPunct="1">
              <a:lnSpc>
                <a:spcPct val="90000"/>
              </a:lnSpc>
              <a:spcBef>
                <a:spcPts val="500"/>
              </a:spcBef>
              <a:spcAft>
                <a:spcPts val="0"/>
              </a:spcAft>
              <a:buClr>
                <a:srgbClr val="006EAB"/>
              </a:buClr>
              <a:buSzTx/>
              <a:buNone/>
              <a:tabLst/>
              <a:defRPr/>
            </a:pPr>
            <a:endParaRPr kumimoji="0" lang="en-GB" sz="28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pic>
        <p:nvPicPr>
          <p:cNvPr id="9" name="Picture 8">
            <a:extLst>
              <a:ext uri="{FF2B5EF4-FFF2-40B4-BE49-F238E27FC236}">
                <a16:creationId xmlns:a16="http://schemas.microsoft.com/office/drawing/2014/main" id="{F434095B-9EA0-4663-9BD3-A94BDCD9C377}"/>
              </a:ext>
            </a:extLst>
          </p:cNvPr>
          <p:cNvPicPr>
            <a:picLocks noChangeAspect="1"/>
          </p:cNvPicPr>
          <p:nvPr/>
        </p:nvPicPr>
        <p:blipFill>
          <a:blip r:embed="rId2"/>
          <a:stretch>
            <a:fillRect/>
          </a:stretch>
        </p:blipFill>
        <p:spPr>
          <a:xfrm rot="17977314">
            <a:off x="7555404" y="2888829"/>
            <a:ext cx="4456025" cy="830665"/>
          </a:xfrm>
          <a:prstGeom prst="rect">
            <a:avLst/>
          </a:prstGeom>
        </p:spPr>
      </p:pic>
      <p:sp>
        <p:nvSpPr>
          <p:cNvPr id="10" name="Title 1">
            <a:extLst>
              <a:ext uri="{FF2B5EF4-FFF2-40B4-BE49-F238E27FC236}">
                <a16:creationId xmlns:a16="http://schemas.microsoft.com/office/drawing/2014/main" id="{F1998A68-8F83-4601-BA2D-CDB1131787EB}"/>
              </a:ext>
            </a:extLst>
          </p:cNvPr>
          <p:cNvSpPr txBox="1">
            <a:spLocks/>
          </p:cNvSpPr>
          <p:nvPr/>
        </p:nvSpPr>
        <p:spPr>
          <a:xfrm>
            <a:off x="480298" y="861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Subcutaneous Injections (Xyosted</a:t>
            </a:r>
            <a:r>
              <a:rPr kumimoji="0" lang="en-GB" sz="3600" b="0" i="0" u="none" strike="noStrike" kern="1200" cap="none" spc="0" normalizeH="0" baseline="30000" noProof="0" dirty="0">
                <a:ln>
                  <a:noFill/>
                </a:ln>
                <a:solidFill>
                  <a:srgbClr val="006EAB"/>
                </a:solidFill>
                <a:effectLst/>
                <a:uLnTx/>
                <a:uFillTx/>
                <a:latin typeface="Poppins Medium"/>
                <a:ea typeface="+mj-ea"/>
                <a:cs typeface="+mj-cs"/>
              </a:rPr>
              <a:t>TM</a:t>
            </a:r>
            <a:r>
              <a:rPr kumimoji="0" lang="en-GB" sz="3600" b="0" i="0" u="none" strike="noStrike" kern="1200" cap="none" spc="0" normalizeH="0" baseline="0" noProof="0" dirty="0">
                <a:ln>
                  <a:noFill/>
                </a:ln>
                <a:solidFill>
                  <a:srgbClr val="006EAB"/>
                </a:solidFill>
                <a:effectLst/>
                <a:uLnTx/>
                <a:uFillTx/>
                <a:latin typeface="Poppins Medium"/>
                <a:ea typeface="+mj-ea"/>
                <a:cs typeface="+mj-cs"/>
              </a:rPr>
              <a:t>)</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Tree>
    <p:extLst>
      <p:ext uri="{BB962C8B-B14F-4D97-AF65-F5344CB8AC3E}">
        <p14:creationId xmlns:p14="http://schemas.microsoft.com/office/powerpoint/2010/main" val="13911339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E74AA77-5A12-4751-AF93-C583DBF1595B}"/>
              </a:ext>
            </a:extLst>
          </p:cNvPr>
          <p:cNvSpPr txBox="1">
            <a:spLocks/>
          </p:cNvSpPr>
          <p:nvPr/>
        </p:nvSpPr>
        <p:spPr>
          <a:xfrm>
            <a:off x="397026" y="1162050"/>
            <a:ext cx="7924090" cy="4533900"/>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2400" b="1" i="0" u="none" strike="noStrike" kern="1200" cap="none" spc="0" normalizeH="0" baseline="0" noProof="0" dirty="0">
                <a:ln>
                  <a:noFill/>
                </a:ln>
                <a:solidFill>
                  <a:srgbClr val="000000"/>
                </a:solidFill>
                <a:effectLst/>
                <a:uLnTx/>
                <a:uFillTx/>
                <a:latin typeface="Poppins Light"/>
                <a:ea typeface="+mn-ea"/>
                <a:cs typeface="+mn-cs"/>
              </a:rPr>
              <a:t>Disadvantages: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Xyosted contains a boxed warning regarding elevations in blood pressure that can increase the risk for major adverse cardiovascular events (MACE), including nonfatal myocardial infarction, nonfatal stroke, and cardiovascular death.</a:t>
            </a:r>
          </a:p>
          <a:p>
            <a:pPr marL="457200" marR="0" lvl="1" indent="0" algn="l" defTabSz="914400" rtl="0" eaLnBrk="1" fontAlgn="auto" latinLnBrk="0" hangingPunct="1">
              <a:lnSpc>
                <a:spcPct val="90000"/>
              </a:lnSpc>
              <a:spcBef>
                <a:spcPts val="500"/>
              </a:spcBef>
              <a:spcAft>
                <a:spcPts val="0"/>
              </a:spcAft>
              <a:buClr>
                <a:srgbClr val="006EAB"/>
              </a:buClr>
              <a:buSzTx/>
              <a:buNone/>
              <a:tabLst/>
              <a:defRPr/>
            </a:pP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The label advises that the patient's baseline cardiovascular risk be considered before starting Xyosted and that blood pressure be adequately controlled.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Periodic monitoring for new-onset hypertension or exacerbations of pre-existing hypertension is advised.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Likely to have limited success in countries with government funded healthcare due to high cost but could be popular in private markets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Use of Xyosted is indicated only for the treatment of men with hypogonadal conditions associated with structural or genetic aetiologies: primary hypogonadism (congenital or acquired) and hypogonadotropic hypogonadism (congenital or acquired).</a:t>
            </a:r>
          </a:p>
          <a:p>
            <a:pPr marL="0" marR="0" lvl="0" indent="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pic>
        <p:nvPicPr>
          <p:cNvPr id="7" name="Picture 6">
            <a:extLst>
              <a:ext uri="{FF2B5EF4-FFF2-40B4-BE49-F238E27FC236}">
                <a16:creationId xmlns:a16="http://schemas.microsoft.com/office/drawing/2014/main" id="{7E5A971B-7EB7-4270-BC90-36ACDEFA20CA}"/>
              </a:ext>
            </a:extLst>
          </p:cNvPr>
          <p:cNvPicPr>
            <a:picLocks noChangeAspect="1"/>
          </p:cNvPicPr>
          <p:nvPr/>
        </p:nvPicPr>
        <p:blipFill>
          <a:blip r:embed="rId2"/>
          <a:stretch>
            <a:fillRect/>
          </a:stretch>
        </p:blipFill>
        <p:spPr>
          <a:xfrm rot="17977314">
            <a:off x="7555404" y="2888829"/>
            <a:ext cx="4456025" cy="830665"/>
          </a:xfrm>
          <a:prstGeom prst="rect">
            <a:avLst/>
          </a:prstGeom>
        </p:spPr>
      </p:pic>
      <p:sp>
        <p:nvSpPr>
          <p:cNvPr id="8" name="Title 1">
            <a:extLst>
              <a:ext uri="{FF2B5EF4-FFF2-40B4-BE49-F238E27FC236}">
                <a16:creationId xmlns:a16="http://schemas.microsoft.com/office/drawing/2014/main" id="{4C103699-0699-4B88-8E47-6DF0FEF5F2B8}"/>
              </a:ext>
            </a:extLst>
          </p:cNvPr>
          <p:cNvSpPr txBox="1">
            <a:spLocks/>
          </p:cNvSpPr>
          <p:nvPr/>
        </p:nvSpPr>
        <p:spPr>
          <a:xfrm>
            <a:off x="480298" y="861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Subcutaneous Injections (Xyosted</a:t>
            </a:r>
            <a:r>
              <a:rPr kumimoji="0" lang="en-GB" sz="3600" b="0" i="0" u="none" strike="noStrike" kern="1200" cap="none" spc="0" normalizeH="0" baseline="30000" noProof="0" dirty="0">
                <a:ln>
                  <a:noFill/>
                </a:ln>
                <a:solidFill>
                  <a:srgbClr val="006EAB"/>
                </a:solidFill>
                <a:effectLst/>
                <a:uLnTx/>
                <a:uFillTx/>
                <a:latin typeface="Poppins Medium"/>
                <a:ea typeface="+mj-ea"/>
                <a:cs typeface="+mj-cs"/>
              </a:rPr>
              <a:t>TM</a:t>
            </a:r>
            <a:r>
              <a:rPr kumimoji="0" lang="en-GB" sz="3600" b="0" i="0" u="none" strike="noStrike" kern="1200" cap="none" spc="0" normalizeH="0" baseline="0" noProof="0" dirty="0">
                <a:ln>
                  <a:noFill/>
                </a:ln>
                <a:solidFill>
                  <a:srgbClr val="006EAB"/>
                </a:solidFill>
                <a:effectLst/>
                <a:uLnTx/>
                <a:uFillTx/>
                <a:latin typeface="Poppins Medium"/>
                <a:ea typeface="+mj-ea"/>
                <a:cs typeface="+mj-cs"/>
              </a:rPr>
              <a:t>)</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Tree>
    <p:extLst>
      <p:ext uri="{BB962C8B-B14F-4D97-AF65-F5344CB8AC3E}">
        <p14:creationId xmlns:p14="http://schemas.microsoft.com/office/powerpoint/2010/main" val="3312233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3FD0-7D96-4B09-A2DB-61605AF6B2E5}"/>
              </a:ext>
            </a:extLst>
          </p:cNvPr>
          <p:cNvSpPr>
            <a:spLocks noGrp="1"/>
          </p:cNvSpPr>
          <p:nvPr>
            <p:ph type="title"/>
          </p:nvPr>
        </p:nvSpPr>
        <p:spPr/>
        <p:txBody>
          <a:bodyPr>
            <a:normAutofit/>
          </a:bodyPr>
          <a:lstStyle/>
          <a:p>
            <a:r>
              <a:rPr lang="en-GB" sz="4800" dirty="0"/>
              <a:t>Oral Preparations</a:t>
            </a:r>
          </a:p>
        </p:txBody>
      </p:sp>
      <p:sp>
        <p:nvSpPr>
          <p:cNvPr id="3" name="Content Placeholder 2">
            <a:extLst>
              <a:ext uri="{FF2B5EF4-FFF2-40B4-BE49-F238E27FC236}">
                <a16:creationId xmlns:a16="http://schemas.microsoft.com/office/drawing/2014/main" id="{532ADAEF-DD68-49D8-8270-38F0E331DA8C}"/>
              </a:ext>
            </a:extLst>
          </p:cNvPr>
          <p:cNvSpPr>
            <a:spLocks noGrp="1"/>
          </p:cNvSpPr>
          <p:nvPr>
            <p:ph idx="1"/>
          </p:nvPr>
        </p:nvSpPr>
        <p:spPr>
          <a:xfrm>
            <a:off x="787235" y="1858487"/>
            <a:ext cx="10617529" cy="3141025"/>
          </a:xfrm>
        </p:spPr>
        <p:txBody>
          <a:bodyPr/>
          <a:lstStyle/>
          <a:p>
            <a:r>
              <a:rPr lang="en-GB" dirty="0">
                <a:solidFill>
                  <a:schemeClr val="accent5"/>
                </a:solidFill>
              </a:rPr>
              <a:t>Andriol® / Restandol® Testocaps</a:t>
            </a:r>
          </a:p>
          <a:p>
            <a:r>
              <a:rPr lang="en-GB" dirty="0">
                <a:solidFill>
                  <a:schemeClr val="accent5"/>
                </a:solidFill>
              </a:rPr>
              <a:t>Jatenzo® </a:t>
            </a:r>
            <a:endParaRPr lang="en-GB" baseline="30000" dirty="0">
              <a:solidFill>
                <a:schemeClr val="accent5"/>
              </a:solidFill>
            </a:endParaRPr>
          </a:p>
        </p:txBody>
      </p:sp>
    </p:spTree>
    <p:extLst>
      <p:ext uri="{BB962C8B-B14F-4D97-AF65-F5344CB8AC3E}">
        <p14:creationId xmlns:p14="http://schemas.microsoft.com/office/powerpoint/2010/main" val="16881896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5DE46513-A1E5-43AB-978D-6555EE22B0DE}"/>
              </a:ext>
            </a:extLst>
          </p:cNvPr>
          <p:cNvSpPr>
            <a:spLocks noGrp="1" noChangeArrowheads="1"/>
          </p:cNvSpPr>
          <p:nvPr>
            <p:ph type="body" idx="1"/>
          </p:nvPr>
        </p:nvSpPr>
        <p:spPr bwMode="auto">
          <a:xfrm>
            <a:off x="3291043" y="1244825"/>
            <a:ext cx="77533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endParaRPr lang="en-US" altLang="en-US" sz="1100" dirty="0"/>
          </a:p>
          <a:p>
            <a:pPr lvl="1" eaLnBrk="1" hangingPunct="1"/>
            <a:r>
              <a:rPr lang="en-GB" altLang="zh-CN" dirty="0">
                <a:solidFill>
                  <a:schemeClr val="accent5"/>
                </a:solidFill>
                <a:ea typeface="宋体" panose="02010600030101010101" pitchFamily="2" charset="-122"/>
              </a:rPr>
              <a:t>Andriol®/Restandol® capsules are soft oval, glossy, transparent and orange-coloured </a:t>
            </a:r>
          </a:p>
          <a:p>
            <a:pPr lvl="1" eaLnBrk="1" hangingPunct="1"/>
            <a:r>
              <a:rPr lang="en-GB" altLang="zh-CN" dirty="0">
                <a:solidFill>
                  <a:schemeClr val="accent5"/>
                </a:solidFill>
                <a:ea typeface="宋体" panose="02010600030101010101" pitchFamily="2" charset="-122"/>
              </a:rPr>
              <a:t>They contain a yellow oil.</a:t>
            </a:r>
            <a:endParaRPr lang="en-US" altLang="ko-KR" dirty="0">
              <a:solidFill>
                <a:schemeClr val="accent5"/>
              </a:solidFill>
              <a:ea typeface="굴림" panose="020B0600000101010101" pitchFamily="34" charset="-127"/>
            </a:endParaRPr>
          </a:p>
          <a:p>
            <a:pPr lvl="1" eaLnBrk="1" hangingPunct="1"/>
            <a:r>
              <a:rPr lang="en-US" altLang="ko-KR" dirty="0">
                <a:solidFill>
                  <a:schemeClr val="accent5"/>
                </a:solidFill>
                <a:ea typeface="굴림" panose="020B0600000101010101" pitchFamily="34" charset="-127"/>
              </a:rPr>
              <a:t>Each capsule contains 40.0 mg testosterone undecanoate which  is equivalent to 25.3 mg of testosterone</a:t>
            </a:r>
          </a:p>
          <a:p>
            <a:pPr lvl="1" eaLnBrk="1" hangingPunct="1"/>
            <a:r>
              <a:rPr lang="en-GB" altLang="ko-KR" dirty="0">
                <a:solidFill>
                  <a:schemeClr val="accent5"/>
                </a:solidFill>
                <a:ea typeface="굴림" panose="020B0600000101010101" pitchFamily="34" charset="-127"/>
              </a:rPr>
              <a:t>They must be taken with a meal, preferably in the morning and evening, and swallowed without chewing</a:t>
            </a:r>
          </a:p>
          <a:p>
            <a:pPr lvl="1" eaLnBrk="1" hangingPunct="1"/>
            <a:r>
              <a:rPr lang="en-GB" altLang="ko-KR" dirty="0">
                <a:solidFill>
                  <a:schemeClr val="accent5"/>
                </a:solidFill>
                <a:ea typeface="굴림" panose="020B0600000101010101" pitchFamily="34" charset="-127"/>
              </a:rPr>
              <a:t>If an uneven number of capsules is taken daily, the greater part should be taken in the morning</a:t>
            </a:r>
          </a:p>
          <a:p>
            <a:pPr lvl="1" eaLnBrk="1" hangingPunct="1"/>
            <a:r>
              <a:rPr lang="en-US" altLang="ko-KR" dirty="0">
                <a:solidFill>
                  <a:schemeClr val="accent5"/>
                </a:solidFill>
                <a:ea typeface="굴림" panose="020B0600000101010101" pitchFamily="34" charset="-127"/>
              </a:rPr>
              <a:t>120-160 mg (3-4 capsules) daily loading dose for 2-3 weeks</a:t>
            </a:r>
          </a:p>
          <a:p>
            <a:pPr lvl="1" eaLnBrk="1" hangingPunct="1"/>
            <a:r>
              <a:rPr lang="en-US" altLang="en-US" dirty="0">
                <a:solidFill>
                  <a:schemeClr val="accent5"/>
                </a:solidFill>
              </a:rPr>
              <a:t>40-120 mg (1-3 capsules) daily maintenance dose based on patient response</a:t>
            </a:r>
          </a:p>
        </p:txBody>
      </p:sp>
      <p:pic>
        <p:nvPicPr>
          <p:cNvPr id="5" name="Picture 4">
            <a:extLst>
              <a:ext uri="{FF2B5EF4-FFF2-40B4-BE49-F238E27FC236}">
                <a16:creationId xmlns:a16="http://schemas.microsoft.com/office/drawing/2014/main" id="{CEC4D9F2-854B-45DE-B679-D40D80C70E4A}"/>
              </a:ext>
            </a:extLst>
          </p:cNvPr>
          <p:cNvPicPr>
            <a:picLocks noChangeAspect="1"/>
          </p:cNvPicPr>
          <p:nvPr/>
        </p:nvPicPr>
        <p:blipFill>
          <a:blip r:embed="rId3"/>
          <a:stretch>
            <a:fillRect/>
          </a:stretch>
        </p:blipFill>
        <p:spPr>
          <a:xfrm>
            <a:off x="381000" y="2675686"/>
            <a:ext cx="2652257" cy="2423412"/>
          </a:xfrm>
          <a:prstGeom prst="rect">
            <a:avLst/>
          </a:prstGeom>
        </p:spPr>
      </p:pic>
      <p:pic>
        <p:nvPicPr>
          <p:cNvPr id="6" name="Picture 5">
            <a:extLst>
              <a:ext uri="{FF2B5EF4-FFF2-40B4-BE49-F238E27FC236}">
                <a16:creationId xmlns:a16="http://schemas.microsoft.com/office/drawing/2014/main" id="{E89C5250-6F43-4C3E-8B5D-E0C035C90F57}"/>
              </a:ext>
            </a:extLst>
          </p:cNvPr>
          <p:cNvPicPr>
            <a:picLocks noChangeAspect="1"/>
          </p:cNvPicPr>
          <p:nvPr/>
        </p:nvPicPr>
        <p:blipFill>
          <a:blip r:embed="rId4"/>
          <a:stretch>
            <a:fillRect/>
          </a:stretch>
        </p:blipFill>
        <p:spPr>
          <a:xfrm>
            <a:off x="1439002" y="2104309"/>
            <a:ext cx="2034159" cy="2423412"/>
          </a:xfrm>
          <a:prstGeom prst="rect">
            <a:avLst/>
          </a:prstGeom>
        </p:spPr>
      </p:pic>
      <p:sp>
        <p:nvSpPr>
          <p:cNvPr id="8" name="Title 1">
            <a:extLst>
              <a:ext uri="{FF2B5EF4-FFF2-40B4-BE49-F238E27FC236}">
                <a16:creationId xmlns:a16="http://schemas.microsoft.com/office/drawing/2014/main" id="{C7CDA644-B6D9-4189-8619-D5AF68823F9A}"/>
              </a:ext>
            </a:extLst>
          </p:cNvPr>
          <p:cNvSpPr txBox="1">
            <a:spLocks noGrp="1"/>
          </p:cNvSpPr>
          <p:nvPr>
            <p:ph type="title"/>
          </p:nvPr>
        </p:nvSpPr>
        <p:spPr>
          <a:xfrm>
            <a:off x="381000" y="270277"/>
            <a:ext cx="11125200" cy="111870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Oral Preparations (Andriol®/ Restandol® Testocaps )</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pic>
        <p:nvPicPr>
          <p:cNvPr id="9" name="Picture 26">
            <a:extLst>
              <a:ext uri="{FF2B5EF4-FFF2-40B4-BE49-F238E27FC236}">
                <a16:creationId xmlns:a16="http://schemas.microsoft.com/office/drawing/2014/main" id="{3DF9EB35-1525-46BD-BAE6-14B0E4B58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308" y="1243386"/>
            <a:ext cx="2540949" cy="7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12" name="TextBox 11">
            <a:extLst>
              <a:ext uri="{FF2B5EF4-FFF2-40B4-BE49-F238E27FC236}">
                <a16:creationId xmlns:a16="http://schemas.microsoft.com/office/drawing/2014/main" id="{1DF83456-F739-4FDD-9706-BFD7AA266DC9}"/>
              </a:ext>
            </a:extLst>
          </p:cNvPr>
          <p:cNvSpPr txBox="1"/>
          <p:nvPr/>
        </p:nvSpPr>
        <p:spPr>
          <a:xfrm>
            <a:off x="1590675" y="5923844"/>
            <a:ext cx="9620250" cy="369332"/>
          </a:xfrm>
          <a:prstGeom prst="rect">
            <a:avLst/>
          </a:prstGeom>
          <a:noFill/>
        </p:spPr>
        <p:txBody>
          <a:bodyPr wrap="square">
            <a:spAutoFit/>
          </a:bodyPr>
          <a:lstStyle/>
          <a:p>
            <a:pPr algn="ctr"/>
            <a:r>
              <a:rPr lang="en-GB" dirty="0">
                <a:hlinkClick r:id="rId6"/>
              </a:rPr>
              <a:t>https://www.nps.org.au/medicine-finder/andriol-testocaps-capsules#product-description</a:t>
            </a:r>
            <a:r>
              <a:rPr lang="en-GB" dirty="0"/>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a:extLst>
              <a:ext uri="{FF2B5EF4-FFF2-40B4-BE49-F238E27FC236}">
                <a16:creationId xmlns:a16="http://schemas.microsoft.com/office/drawing/2014/main" id="{E1F0694B-7BB7-48DC-8418-2724438A6F5E}"/>
              </a:ext>
            </a:extLst>
          </p:cNvPr>
          <p:cNvGraphicFramePr>
            <a:graphicFrameLocks noGrp="1" noChangeAspect="1"/>
          </p:cNvGraphicFramePr>
          <p:nvPr>
            <p:ph sz="quarter" idx="2"/>
            <p:extLst>
              <p:ext uri="{D42A27DB-BD31-4B8C-83A1-F6EECF244321}">
                <p14:modId xmlns:p14="http://schemas.microsoft.com/office/powerpoint/2010/main" val="4150203073"/>
              </p:ext>
            </p:extLst>
          </p:nvPr>
        </p:nvGraphicFramePr>
        <p:xfrm>
          <a:off x="896143" y="1234922"/>
          <a:ext cx="2706686" cy="4388155"/>
        </p:xfrm>
        <a:graphic>
          <a:graphicData uri="http://schemas.openxmlformats.org/presentationml/2006/ole">
            <mc:AlternateContent xmlns:mc="http://schemas.openxmlformats.org/markup-compatibility/2006">
              <mc:Choice xmlns:v="urn:schemas-microsoft-com:vml" Requires="v">
                <p:oleObj name="Document" r:id="rId2" imgW="1524000" imgH="2471420" progId="Word.Document.8">
                  <p:embed/>
                </p:oleObj>
              </mc:Choice>
              <mc:Fallback>
                <p:oleObj name="Document" r:id="rId2" imgW="1524000" imgH="2471420" progId="Word.Document.8">
                  <p:embed/>
                  <p:pic>
                    <p:nvPicPr>
                      <p:cNvPr id="14338" name="Object 2">
                        <a:extLst>
                          <a:ext uri="{FF2B5EF4-FFF2-40B4-BE49-F238E27FC236}">
                            <a16:creationId xmlns:a16="http://schemas.microsoft.com/office/drawing/2014/main" id="{E1F0694B-7BB7-48DC-8418-2724438A6F5E}"/>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43" y="1234922"/>
                        <a:ext cx="2706686" cy="4388155"/>
                      </a:xfrm>
                      <a:prstGeom prst="rect">
                        <a:avLst/>
                      </a:prstGeom>
                      <a:noFill/>
                      <a:ln>
                        <a:noFill/>
                      </a:ln>
                      <a:effectLst/>
                    </p:spPr>
                  </p:pic>
                </p:oleObj>
              </mc:Fallback>
            </mc:AlternateContent>
          </a:graphicData>
        </a:graphic>
      </p:graphicFrame>
      <p:sp>
        <p:nvSpPr>
          <p:cNvPr id="14341" name="Rectangle 5">
            <a:extLst>
              <a:ext uri="{FF2B5EF4-FFF2-40B4-BE49-F238E27FC236}">
                <a16:creationId xmlns:a16="http://schemas.microsoft.com/office/drawing/2014/main" id="{69EF2C7D-977E-4611-807E-F7C3FF967809}"/>
              </a:ext>
            </a:extLst>
          </p:cNvPr>
          <p:cNvSpPr>
            <a:spLocks noChangeArrowheads="1"/>
          </p:cNvSpPr>
          <p:nvPr/>
        </p:nvSpPr>
        <p:spPr bwMode="auto">
          <a:xfrm>
            <a:off x="4254214" y="6040438"/>
            <a:ext cx="3683572" cy="307777"/>
          </a:xfrm>
          <a:prstGeom prst="rect">
            <a:avLst/>
          </a:prstGeom>
          <a:noFill/>
          <a:ln>
            <a:noFill/>
          </a:ln>
          <a:effectLst/>
          <a:extLst>
            <a:ext uri="{909E8E84-426E-40DD-AFC4-6F175D3DCCD1}">
              <a14:hiddenFill xmlns:a14="http://schemas.microsoft.com/office/drawing/2010/main">
                <a:solidFill>
                  <a:srgbClr val="264879"/>
                </a:solidFill>
              </a14:hiddenFill>
            </a:ext>
            <a:ext uri="{91240B29-F687-4F45-9708-019B960494DF}">
              <a14:hiddenLine xmlns:a14="http://schemas.microsoft.com/office/drawing/2010/main" w="9525" algn="ctr">
                <a:solidFill>
                  <a:srgbClr val="3E928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a:r>
              <a:rPr lang="en-US" altLang="en-US" sz="1400" dirty="0">
                <a:solidFill>
                  <a:schemeClr val="accent5"/>
                </a:solidFill>
                <a:latin typeface="+mn-lt"/>
              </a:rPr>
              <a:t>Emmelot-Vonk et al.</a:t>
            </a:r>
            <a:r>
              <a:rPr lang="en-US" altLang="en-US" sz="1400" b="0" i="1" dirty="0">
                <a:solidFill>
                  <a:schemeClr val="accent5"/>
                </a:solidFill>
                <a:latin typeface="+mn-lt"/>
              </a:rPr>
              <a:t> JAMA. 2008; </a:t>
            </a:r>
            <a:r>
              <a:rPr lang="en-US" altLang="en-US" sz="1400" i="1" dirty="0">
                <a:solidFill>
                  <a:schemeClr val="accent5"/>
                </a:solidFill>
                <a:latin typeface="+mn-lt"/>
              </a:rPr>
              <a:t>299(1)</a:t>
            </a:r>
            <a:r>
              <a:rPr lang="en-US" altLang="en-US" sz="1400" b="0" i="1" dirty="0">
                <a:solidFill>
                  <a:schemeClr val="accent5"/>
                </a:solidFill>
                <a:latin typeface="+mn-lt"/>
              </a:rPr>
              <a:t>: 39-52</a:t>
            </a:r>
            <a:endParaRPr lang="fr-BE" altLang="en-US" sz="1400" b="0" i="1" dirty="0">
              <a:solidFill>
                <a:schemeClr val="accent5"/>
              </a:solidFill>
              <a:latin typeface="+mn-lt"/>
            </a:endParaRPr>
          </a:p>
        </p:txBody>
      </p:sp>
      <p:sp>
        <p:nvSpPr>
          <p:cNvPr id="7" name="Title 1">
            <a:extLst>
              <a:ext uri="{FF2B5EF4-FFF2-40B4-BE49-F238E27FC236}">
                <a16:creationId xmlns:a16="http://schemas.microsoft.com/office/drawing/2014/main" id="{FF91E894-D0A1-44C4-9FC6-4155C0AB5810}"/>
              </a:ext>
            </a:extLst>
          </p:cNvPr>
          <p:cNvSpPr txBox="1">
            <a:spLocks noGrp="1"/>
          </p:cNvSpPr>
          <p:nvPr>
            <p:ph type="title"/>
          </p:nvPr>
        </p:nvSpPr>
        <p:spPr>
          <a:xfrm>
            <a:off x="381000" y="270277"/>
            <a:ext cx="11125200" cy="111870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Oral Preparations (Andriol®/ Restandol® Testocaps )</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9" name="TextBox 8">
            <a:extLst>
              <a:ext uri="{FF2B5EF4-FFF2-40B4-BE49-F238E27FC236}">
                <a16:creationId xmlns:a16="http://schemas.microsoft.com/office/drawing/2014/main" id="{9621464F-D931-4CFD-8055-5E5DEA2C2731}"/>
              </a:ext>
            </a:extLst>
          </p:cNvPr>
          <p:cNvSpPr txBox="1"/>
          <p:nvPr/>
        </p:nvSpPr>
        <p:spPr>
          <a:xfrm>
            <a:off x="4093763" y="1144189"/>
            <a:ext cx="6921503" cy="4401205"/>
          </a:xfrm>
          <a:prstGeom prst="rect">
            <a:avLst/>
          </a:prstGeom>
          <a:noFill/>
        </p:spPr>
        <p:txBody>
          <a:bodyPr wrap="square">
            <a:spAutoFit/>
          </a:bodyPr>
          <a:lstStyle/>
          <a:p>
            <a:pPr marL="285750" indent="-285750">
              <a:buClr>
                <a:schemeClr val="tx1"/>
              </a:buClr>
              <a:buFont typeface="Wingdings" panose="05000000000000000000" pitchFamily="2" charset="2"/>
              <a:buChar char="§"/>
            </a:pPr>
            <a:r>
              <a:rPr lang="en-GB" sz="2000" dirty="0">
                <a:solidFill>
                  <a:schemeClr val="accent5"/>
                </a:solidFill>
              </a:rPr>
              <a:t>Serum testosterone levels fluctuate intra-individually</a:t>
            </a:r>
          </a:p>
          <a:p>
            <a:pPr marL="285750" indent="-285750">
              <a:buClr>
                <a:schemeClr val="tx1"/>
              </a:buClr>
              <a:buFont typeface="Wingdings" panose="05000000000000000000" pitchFamily="2" charset="2"/>
              <a:buChar char="§"/>
            </a:pPr>
            <a:endParaRPr lang="en-GB" sz="2000" dirty="0">
              <a:solidFill>
                <a:schemeClr val="accent5"/>
              </a:solidFill>
            </a:endParaRPr>
          </a:p>
          <a:p>
            <a:pPr marL="285750" indent="-285750">
              <a:buClr>
                <a:schemeClr val="tx1"/>
              </a:buClr>
              <a:buFont typeface="Wingdings" panose="05000000000000000000" pitchFamily="2" charset="2"/>
              <a:buChar char="§"/>
            </a:pPr>
            <a:r>
              <a:rPr lang="en-GB" sz="2000" dirty="0">
                <a:solidFill>
                  <a:schemeClr val="accent5"/>
                </a:solidFill>
              </a:rPr>
              <a:t>Huge inter-individual variation in blood levels (see figure)</a:t>
            </a:r>
          </a:p>
          <a:p>
            <a:pPr marL="285750" indent="-285750">
              <a:buClr>
                <a:schemeClr val="tx1"/>
              </a:buClr>
              <a:buFont typeface="Wingdings" panose="05000000000000000000" pitchFamily="2" charset="2"/>
              <a:buChar char="§"/>
            </a:pPr>
            <a:endParaRPr lang="en-GB" sz="2000" dirty="0">
              <a:solidFill>
                <a:schemeClr val="accent5"/>
              </a:solidFill>
            </a:endParaRPr>
          </a:p>
          <a:p>
            <a:pPr marL="285750" indent="-285750">
              <a:buClr>
                <a:schemeClr val="tx1"/>
              </a:buClr>
              <a:buFont typeface="Wingdings" panose="05000000000000000000" pitchFamily="2" charset="2"/>
              <a:buChar char="§"/>
            </a:pPr>
            <a:r>
              <a:rPr lang="en-GB" sz="2000" b="1" dirty="0">
                <a:solidFill>
                  <a:schemeClr val="accent5"/>
                </a:solidFill>
              </a:rPr>
              <a:t>At 6 months, total testosterone was unchanged from baseline </a:t>
            </a:r>
            <a:r>
              <a:rPr lang="en-GB" sz="2000" dirty="0">
                <a:solidFill>
                  <a:schemeClr val="accent5"/>
                </a:solidFill>
              </a:rPr>
              <a:t>in the testosterone group and increased slightly in the placebo group; the difference between the testosterone and placebo group at 6 months was −3.2 nmol/L (95% CI, −4.2 to −2.2; P.001). </a:t>
            </a:r>
          </a:p>
          <a:p>
            <a:pPr marL="285750" indent="-285750">
              <a:buClr>
                <a:schemeClr val="tx1"/>
              </a:buClr>
              <a:buFont typeface="Wingdings" panose="05000000000000000000" pitchFamily="2" charset="2"/>
              <a:buChar char="§"/>
            </a:pPr>
            <a:endParaRPr lang="en-GB" sz="2000" dirty="0">
              <a:solidFill>
                <a:schemeClr val="accent5"/>
              </a:solidFill>
            </a:endParaRPr>
          </a:p>
          <a:p>
            <a:pPr marL="285750" indent="-285750">
              <a:buClr>
                <a:schemeClr val="tx1"/>
              </a:buClr>
              <a:buFont typeface="Wingdings" panose="05000000000000000000" pitchFamily="2" charset="2"/>
              <a:buChar char="§"/>
            </a:pPr>
            <a:r>
              <a:rPr lang="en-GB" sz="2000" b="1" dirty="0">
                <a:solidFill>
                  <a:schemeClr val="accent5"/>
                </a:solidFill>
              </a:rPr>
              <a:t>The lack of increase in serum testosterone levels at the end of the study in the testosterone treatment group is a known effect of oral supplementation of testosterone undecenoate capsules, and is consistent with other studies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A3A0-1A38-4A1A-A36A-F403E6360604}"/>
              </a:ext>
            </a:extLst>
          </p:cNvPr>
          <p:cNvSpPr>
            <a:spLocks noGrp="1"/>
          </p:cNvSpPr>
          <p:nvPr>
            <p:ph type="title"/>
          </p:nvPr>
        </p:nvSpPr>
        <p:spPr>
          <a:xfrm>
            <a:off x="485158" y="474126"/>
            <a:ext cx="10652454" cy="3145374"/>
          </a:xfrm>
        </p:spPr>
        <p:txBody>
          <a:bodyPr>
            <a:normAutofit/>
          </a:bodyPr>
          <a:lstStyle/>
          <a:p>
            <a:r>
              <a:rPr lang="en-GB" sz="4000" b="1" dirty="0"/>
              <a:t>Brief overview of older                                         testosterone preparations:</a:t>
            </a:r>
            <a:br>
              <a:rPr lang="en-GB" sz="4000" dirty="0"/>
            </a:br>
            <a:br>
              <a:rPr lang="en-GB" sz="4000" dirty="0"/>
            </a:br>
            <a:endParaRPr lang="en-GB" sz="4000" dirty="0"/>
          </a:p>
        </p:txBody>
      </p:sp>
      <p:sp>
        <p:nvSpPr>
          <p:cNvPr id="6" name="TextBox 5">
            <a:extLst>
              <a:ext uri="{FF2B5EF4-FFF2-40B4-BE49-F238E27FC236}">
                <a16:creationId xmlns:a16="http://schemas.microsoft.com/office/drawing/2014/main" id="{417AF0EE-1F5E-432F-9485-2B1AE6D8DA3C}"/>
              </a:ext>
            </a:extLst>
          </p:cNvPr>
          <p:cNvSpPr txBox="1"/>
          <p:nvPr/>
        </p:nvSpPr>
        <p:spPr>
          <a:xfrm>
            <a:off x="485158" y="2716176"/>
            <a:ext cx="6096000" cy="180664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Poppins Light"/>
                <a:ea typeface="+mn-ea"/>
                <a:cs typeface="+mn-cs"/>
              </a:rPr>
              <a:t>Patches - Androderm®/Testoderm®</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Poppins Light"/>
                <a:ea typeface="+mn-ea"/>
                <a:cs typeface="+mn-cs"/>
              </a:rPr>
              <a:t>Pellets - Testopel®</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Poppins Light"/>
                <a:ea typeface="+mn-ea"/>
                <a:cs typeface="+mn-cs"/>
              </a:rPr>
              <a:t>Buccal - Striant®</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2400" b="0" i="0" u="none" strike="noStrike" kern="1200" cap="none" spc="0" normalizeH="0" baseline="0" noProof="0" dirty="0">
              <a:ln>
                <a:noFill/>
              </a:ln>
              <a:solidFill>
                <a:srgbClr val="000000"/>
              </a:solidFill>
              <a:effectLst/>
              <a:uLnTx/>
              <a:uFillTx/>
              <a:latin typeface="Poppins Light"/>
              <a:ea typeface="+mn-ea"/>
              <a:cs typeface="+mn-cs"/>
            </a:endParaRPr>
          </a:p>
        </p:txBody>
      </p:sp>
    </p:spTree>
    <p:extLst>
      <p:ext uri="{BB962C8B-B14F-4D97-AF65-F5344CB8AC3E}">
        <p14:creationId xmlns:p14="http://schemas.microsoft.com/office/powerpoint/2010/main" val="443018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0C15404-D15B-474A-818A-3431528F69BE}"/>
              </a:ext>
            </a:extLst>
          </p:cNvPr>
          <p:cNvSpPr txBox="1">
            <a:spLocks/>
          </p:cNvSpPr>
          <p:nvPr/>
        </p:nvSpPr>
        <p:spPr>
          <a:xfrm>
            <a:off x="475633" y="962025"/>
            <a:ext cx="8658842" cy="4991099"/>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2400" b="1" i="0" u="none" strike="noStrike" kern="1200" cap="none" spc="0" normalizeH="0" baseline="0" noProof="0" dirty="0">
                <a:ln>
                  <a:noFill/>
                </a:ln>
                <a:solidFill>
                  <a:srgbClr val="000000"/>
                </a:solidFill>
                <a:effectLst/>
                <a:uLnTx/>
                <a:uFillTx/>
                <a:latin typeface="Poppins Light"/>
                <a:ea typeface="+mn-ea"/>
                <a:cs typeface="+mn-cs"/>
              </a:rPr>
              <a:t>Advantages: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Oral administration of any medication is usually preferred by HCPs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600" dirty="0">
                <a:solidFill>
                  <a:srgbClr val="000000"/>
                </a:solidFill>
                <a:latin typeface="Poppins Light"/>
              </a:rPr>
              <a:t>No transfer risk, injection site pain or skin reactions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Works fast; peak T levels reached within 4-5 hours; steady state reached after 3 days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When discontinued, T levels return to baseline in 1 day</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Lowers SHBG concentration, increasing bioavailable T</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2000" b="0" i="0" u="none" strike="noStrike" kern="1200" cap="none" spc="0" normalizeH="0" baseline="0" noProof="0" dirty="0">
              <a:ln>
                <a:noFill/>
              </a:ln>
              <a:solidFill>
                <a:srgbClr val="000000"/>
              </a:solidFill>
              <a:effectLst/>
              <a:uLnTx/>
              <a:uFillTx/>
              <a:latin typeface="Poppins Light"/>
              <a:ea typeface="+mn-ea"/>
              <a:cs typeface="+mn-cs"/>
            </a:endParaRP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2400" b="1" i="0" u="none" strike="noStrike" kern="1200" cap="none" spc="0" normalizeH="0" baseline="0" noProof="0" dirty="0">
                <a:ln>
                  <a:noFill/>
                </a:ln>
                <a:solidFill>
                  <a:srgbClr val="000000"/>
                </a:solidFill>
                <a:effectLst/>
                <a:uLnTx/>
                <a:uFillTx/>
                <a:latin typeface="Poppins Light"/>
                <a:ea typeface="+mn-ea"/>
                <a:cs typeface="+mn-cs"/>
              </a:rPr>
              <a:t>Disadvantages: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8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Serum testosterone levels fluctuate intra-individually</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At 6 months, total testosterone was unchanged from baseline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Delivery reliability is poor and dependent upon type of food intake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Requires a high frequency of administration (2-4 times/day)</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Oral therapies are rarely used in the UK because of the need for multiple                                           dosing regimens and fears of hepatotoxicity – BSSM TD Guidelines 2017</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24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pic>
        <p:nvPicPr>
          <p:cNvPr id="6" name="Picture 5">
            <a:extLst>
              <a:ext uri="{FF2B5EF4-FFF2-40B4-BE49-F238E27FC236}">
                <a16:creationId xmlns:a16="http://schemas.microsoft.com/office/drawing/2014/main" id="{C5FE3ABB-FB29-4290-B136-5DD71550ADDE}"/>
              </a:ext>
            </a:extLst>
          </p:cNvPr>
          <p:cNvPicPr>
            <a:picLocks noChangeAspect="1"/>
          </p:cNvPicPr>
          <p:nvPr/>
        </p:nvPicPr>
        <p:blipFill>
          <a:blip r:embed="rId3"/>
          <a:stretch>
            <a:fillRect/>
          </a:stretch>
        </p:blipFill>
        <p:spPr>
          <a:xfrm>
            <a:off x="7943850" y="2851622"/>
            <a:ext cx="2652257" cy="2423412"/>
          </a:xfrm>
          <a:prstGeom prst="rect">
            <a:avLst/>
          </a:prstGeom>
        </p:spPr>
      </p:pic>
      <p:pic>
        <p:nvPicPr>
          <p:cNvPr id="7" name="Picture 6">
            <a:extLst>
              <a:ext uri="{FF2B5EF4-FFF2-40B4-BE49-F238E27FC236}">
                <a16:creationId xmlns:a16="http://schemas.microsoft.com/office/drawing/2014/main" id="{20FF8BE0-C29A-4703-988E-269A4BFFF1CD}"/>
              </a:ext>
            </a:extLst>
          </p:cNvPr>
          <p:cNvPicPr>
            <a:picLocks noChangeAspect="1"/>
          </p:cNvPicPr>
          <p:nvPr/>
        </p:nvPicPr>
        <p:blipFill>
          <a:blip r:embed="rId4"/>
          <a:stretch>
            <a:fillRect/>
          </a:stretch>
        </p:blipFill>
        <p:spPr>
          <a:xfrm>
            <a:off x="9001852" y="2280245"/>
            <a:ext cx="2034159" cy="2423412"/>
          </a:xfrm>
          <a:prstGeom prst="rect">
            <a:avLst/>
          </a:prstGeom>
        </p:spPr>
      </p:pic>
      <p:pic>
        <p:nvPicPr>
          <p:cNvPr id="8" name="Picture 26">
            <a:extLst>
              <a:ext uri="{FF2B5EF4-FFF2-40B4-BE49-F238E27FC236}">
                <a16:creationId xmlns:a16="http://schemas.microsoft.com/office/drawing/2014/main" id="{D36C6FA3-103F-4A0D-818A-9869DB069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5158" y="1419322"/>
            <a:ext cx="2540949" cy="7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11" name="Text Box 12">
            <a:extLst>
              <a:ext uri="{FF2B5EF4-FFF2-40B4-BE49-F238E27FC236}">
                <a16:creationId xmlns:a16="http://schemas.microsoft.com/office/drawing/2014/main" id="{A1B289E1-AD5A-490D-B8D1-A94959A1337B}"/>
              </a:ext>
            </a:extLst>
          </p:cNvPr>
          <p:cNvSpPr txBox="1">
            <a:spLocks noChangeArrowheads="1"/>
          </p:cNvSpPr>
          <p:nvPr/>
        </p:nvSpPr>
        <p:spPr bwMode="auto">
          <a:xfrm>
            <a:off x="2105819" y="6024767"/>
            <a:ext cx="7980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a:r>
              <a:rPr lang="en-GB" altLang="ko-KR" sz="1100" dirty="0">
                <a:solidFill>
                  <a:schemeClr val="accent5"/>
                </a:solidFill>
                <a:ea typeface="굴림" panose="020B0600000101010101" pitchFamily="34" charset="-127"/>
              </a:rPr>
              <a:t>Andriol SmPC 2005;</a:t>
            </a:r>
            <a:r>
              <a:rPr lang="en-GB" altLang="ko-KR" sz="1100" b="0" dirty="0">
                <a:solidFill>
                  <a:schemeClr val="accent5"/>
                </a:solidFill>
                <a:ea typeface="굴림" panose="020B0600000101010101" pitchFamily="34" charset="-127"/>
              </a:rPr>
              <a:t> </a:t>
            </a:r>
            <a:r>
              <a:rPr lang="en-GB" altLang="ko-KR" sz="1100" dirty="0">
                <a:solidFill>
                  <a:schemeClr val="accent5"/>
                </a:solidFill>
                <a:ea typeface="굴림" panose="020B0600000101010101" pitchFamily="34" charset="-127"/>
              </a:rPr>
              <a:t>Andriol</a:t>
            </a:r>
            <a:r>
              <a:rPr lang="en-GB" altLang="ko-KR" sz="1100" b="0" dirty="0">
                <a:solidFill>
                  <a:schemeClr val="accent5"/>
                </a:solidFill>
                <a:ea typeface="굴림" panose="020B0600000101010101" pitchFamily="34" charset="-127"/>
              </a:rPr>
              <a:t> </a:t>
            </a:r>
            <a:r>
              <a:rPr lang="en-GB" altLang="ko-KR" sz="1100" dirty="0">
                <a:solidFill>
                  <a:schemeClr val="accent5"/>
                </a:solidFill>
                <a:ea typeface="굴림" panose="020B0600000101010101" pitchFamily="34" charset="-127"/>
              </a:rPr>
              <a:t>Monograph 2005. </a:t>
            </a:r>
            <a:r>
              <a:rPr lang="en-US" altLang="en-US" sz="1100" dirty="0">
                <a:solidFill>
                  <a:schemeClr val="accent5"/>
                </a:solidFill>
              </a:rPr>
              <a:t> Emmelot-Vonk et al.</a:t>
            </a:r>
            <a:r>
              <a:rPr lang="en-US" altLang="en-US" sz="1100" b="0" i="1" dirty="0">
                <a:solidFill>
                  <a:schemeClr val="accent5"/>
                </a:solidFill>
              </a:rPr>
              <a:t> JAMA. 2008; </a:t>
            </a:r>
            <a:r>
              <a:rPr lang="en-US" altLang="en-US" sz="1100" i="1" dirty="0">
                <a:solidFill>
                  <a:schemeClr val="accent5"/>
                </a:solidFill>
              </a:rPr>
              <a:t>299(1)</a:t>
            </a:r>
            <a:r>
              <a:rPr lang="en-US" altLang="en-US" sz="1100" b="0" i="1" dirty="0">
                <a:solidFill>
                  <a:schemeClr val="accent5"/>
                </a:solidFill>
              </a:rPr>
              <a:t>: 39-52</a:t>
            </a:r>
          </a:p>
        </p:txBody>
      </p:sp>
      <p:sp>
        <p:nvSpPr>
          <p:cNvPr id="13" name="Title 1">
            <a:extLst>
              <a:ext uri="{FF2B5EF4-FFF2-40B4-BE49-F238E27FC236}">
                <a16:creationId xmlns:a16="http://schemas.microsoft.com/office/drawing/2014/main" id="{CF09C792-7FB4-4739-A94C-41CEBC5A8C9E}"/>
              </a:ext>
            </a:extLst>
          </p:cNvPr>
          <p:cNvSpPr txBox="1">
            <a:spLocks noGrp="1"/>
          </p:cNvSpPr>
          <p:nvPr>
            <p:ph type="title"/>
          </p:nvPr>
        </p:nvSpPr>
        <p:spPr>
          <a:xfrm>
            <a:off x="381000" y="270277"/>
            <a:ext cx="11125200" cy="90129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Oral Preparations (Andriol®/ Restandol® Testocaps )</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Tree>
    <p:extLst>
      <p:ext uri="{BB962C8B-B14F-4D97-AF65-F5344CB8AC3E}">
        <p14:creationId xmlns:p14="http://schemas.microsoft.com/office/powerpoint/2010/main" val="22153418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AB4E1F-4039-47AD-BFE5-51E625A8EB34}"/>
              </a:ext>
            </a:extLst>
          </p:cNvPr>
          <p:cNvPicPr>
            <a:picLocks noChangeAspect="1"/>
          </p:cNvPicPr>
          <p:nvPr/>
        </p:nvPicPr>
        <p:blipFill>
          <a:blip r:embed="rId2"/>
          <a:stretch>
            <a:fillRect/>
          </a:stretch>
        </p:blipFill>
        <p:spPr>
          <a:xfrm>
            <a:off x="561974" y="2287459"/>
            <a:ext cx="2879666" cy="2283082"/>
          </a:xfrm>
          <a:prstGeom prst="rect">
            <a:avLst/>
          </a:prstGeom>
        </p:spPr>
      </p:pic>
      <p:sp>
        <p:nvSpPr>
          <p:cNvPr id="8" name="Title 1">
            <a:extLst>
              <a:ext uri="{FF2B5EF4-FFF2-40B4-BE49-F238E27FC236}">
                <a16:creationId xmlns:a16="http://schemas.microsoft.com/office/drawing/2014/main" id="{7110EE8E-EF64-4340-9074-9546E52DB3B9}"/>
              </a:ext>
            </a:extLst>
          </p:cNvPr>
          <p:cNvSpPr txBox="1">
            <a:spLocks/>
          </p:cNvSpPr>
          <p:nvPr/>
        </p:nvSpPr>
        <p:spPr>
          <a:xfrm>
            <a:off x="381000" y="270277"/>
            <a:ext cx="11125200" cy="111870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GB" dirty="0">
                <a:solidFill>
                  <a:srgbClr val="006EAB"/>
                </a:solidFill>
                <a:latin typeface="Poppins Medium"/>
              </a:rPr>
              <a:t>Testosterone Oral Preparations (Jatenzo®)</a:t>
            </a:r>
            <a:br>
              <a:rPr lang="en-GB" dirty="0">
                <a:solidFill>
                  <a:srgbClr val="006EAB"/>
                </a:solidFill>
                <a:latin typeface="Poppins Medium"/>
              </a:rPr>
            </a:br>
            <a:endParaRPr lang="en-GB" dirty="0">
              <a:solidFill>
                <a:srgbClr val="006EAB"/>
              </a:solidFill>
              <a:latin typeface="Poppins Medium"/>
            </a:endParaRPr>
          </a:p>
        </p:txBody>
      </p:sp>
      <p:sp>
        <p:nvSpPr>
          <p:cNvPr id="12" name="Content Placeholder 2">
            <a:extLst>
              <a:ext uri="{FF2B5EF4-FFF2-40B4-BE49-F238E27FC236}">
                <a16:creationId xmlns:a16="http://schemas.microsoft.com/office/drawing/2014/main" id="{A2016710-7953-41E9-9FE4-00F84DD0B6BC}"/>
              </a:ext>
            </a:extLst>
          </p:cNvPr>
          <p:cNvSpPr>
            <a:spLocks noGrp="1"/>
          </p:cNvSpPr>
          <p:nvPr>
            <p:ph idx="1"/>
          </p:nvPr>
        </p:nvSpPr>
        <p:spPr>
          <a:xfrm>
            <a:off x="3819525" y="1328737"/>
            <a:ext cx="7810501" cy="4200525"/>
          </a:xfrm>
        </p:spPr>
        <p:txBody>
          <a:bodyPr>
            <a:noAutofit/>
          </a:bodyPr>
          <a:lstStyle/>
          <a:p>
            <a:r>
              <a:rPr lang="en-GB" sz="1800" dirty="0">
                <a:solidFill>
                  <a:schemeClr val="accent5"/>
                </a:solidFill>
              </a:rPr>
              <a:t>Testosterone undecanoate formulated as a lipophilic prodrug</a:t>
            </a:r>
          </a:p>
          <a:p>
            <a:r>
              <a:rPr lang="en-GB" sz="1800" dirty="0">
                <a:solidFill>
                  <a:schemeClr val="accent5"/>
                </a:solidFill>
              </a:rPr>
              <a:t>Liquid-Filled Soft Gelatin Capsules</a:t>
            </a:r>
          </a:p>
          <a:p>
            <a:r>
              <a:rPr lang="en-GB" sz="1800" dirty="0">
                <a:solidFill>
                  <a:schemeClr val="accent5"/>
                </a:solidFill>
              </a:rPr>
              <a:t>The first and only FDA-approved oral softgel for testosterone therapy</a:t>
            </a:r>
          </a:p>
          <a:p>
            <a:r>
              <a:rPr lang="en-GB" sz="1800" dirty="0">
                <a:solidFill>
                  <a:schemeClr val="accent5"/>
                </a:solidFill>
              </a:rPr>
              <a:t>Self-Emulsifying Drug Delivery System (SEDDS)</a:t>
            </a:r>
          </a:p>
          <a:p>
            <a:r>
              <a:rPr lang="en-GB" sz="1800" dirty="0">
                <a:solidFill>
                  <a:schemeClr val="accent5"/>
                </a:solidFill>
              </a:rPr>
              <a:t>Available in multiple capsule strengths for individualized dosing</a:t>
            </a:r>
          </a:p>
          <a:p>
            <a:r>
              <a:rPr lang="en-GB" sz="1800" dirty="0">
                <a:solidFill>
                  <a:schemeClr val="accent5"/>
                </a:solidFill>
              </a:rPr>
              <a:t>Starting dose is 1 x 237mg capsule taken twice a day, once in the morning and once in the evening</a:t>
            </a:r>
          </a:p>
          <a:p>
            <a:r>
              <a:rPr lang="en-GB" sz="1800" dirty="0">
                <a:solidFill>
                  <a:schemeClr val="accent5"/>
                </a:solidFill>
              </a:rPr>
              <a:t>Must be taken with food</a:t>
            </a:r>
          </a:p>
          <a:p>
            <a:r>
              <a:rPr lang="en-GB" sz="1800" dirty="0">
                <a:solidFill>
                  <a:schemeClr val="accent5"/>
                </a:solidFill>
              </a:rPr>
              <a:t>Blood pressure concerns</a:t>
            </a:r>
          </a:p>
          <a:p>
            <a:r>
              <a:rPr lang="en-GB" sz="1800" dirty="0">
                <a:solidFill>
                  <a:schemeClr val="accent5"/>
                </a:solidFill>
              </a:rPr>
              <a:t>Alternative oral therapies applying for FDA approval (Tlando®) and (Kyzatrex®)</a:t>
            </a:r>
          </a:p>
        </p:txBody>
      </p:sp>
      <p:pic>
        <p:nvPicPr>
          <p:cNvPr id="14" name="Picture 13">
            <a:extLst>
              <a:ext uri="{FF2B5EF4-FFF2-40B4-BE49-F238E27FC236}">
                <a16:creationId xmlns:a16="http://schemas.microsoft.com/office/drawing/2014/main" id="{C7C1E17E-CFB5-4686-ADFD-1C72073A9A06}"/>
              </a:ext>
            </a:extLst>
          </p:cNvPr>
          <p:cNvPicPr>
            <a:picLocks noChangeAspect="1"/>
          </p:cNvPicPr>
          <p:nvPr/>
        </p:nvPicPr>
        <p:blipFill>
          <a:blip r:embed="rId3"/>
          <a:stretch>
            <a:fillRect/>
          </a:stretch>
        </p:blipFill>
        <p:spPr>
          <a:xfrm>
            <a:off x="5248275" y="5361808"/>
            <a:ext cx="4581525" cy="815154"/>
          </a:xfrm>
          <a:prstGeom prst="rect">
            <a:avLst/>
          </a:prstGeom>
        </p:spPr>
      </p:pic>
    </p:spTree>
    <p:extLst>
      <p:ext uri="{BB962C8B-B14F-4D97-AF65-F5344CB8AC3E}">
        <p14:creationId xmlns:p14="http://schemas.microsoft.com/office/powerpoint/2010/main" val="2071620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9A52D4-DBCA-4F64-8346-3A4CEB0B1C0E}"/>
              </a:ext>
            </a:extLst>
          </p:cNvPr>
          <p:cNvSpPr>
            <a:spLocks noGrp="1"/>
          </p:cNvSpPr>
          <p:nvPr>
            <p:ph idx="1"/>
          </p:nvPr>
        </p:nvSpPr>
        <p:spPr>
          <a:xfrm>
            <a:off x="431592" y="1050471"/>
            <a:ext cx="2835483" cy="706892"/>
          </a:xfrm>
        </p:spPr>
        <p:txBody>
          <a:bodyPr>
            <a:normAutofit/>
          </a:bodyPr>
          <a:lstStyle/>
          <a:p>
            <a:pPr marL="0" indent="0">
              <a:buNone/>
            </a:pPr>
            <a:r>
              <a:rPr lang="en-GB" sz="2000" b="1" dirty="0">
                <a:solidFill>
                  <a:schemeClr val="accent5"/>
                </a:solidFill>
              </a:rPr>
              <a:t>Pharmacokinetics:</a:t>
            </a:r>
          </a:p>
        </p:txBody>
      </p:sp>
      <p:pic>
        <p:nvPicPr>
          <p:cNvPr id="5" name="Picture 4">
            <a:extLst>
              <a:ext uri="{FF2B5EF4-FFF2-40B4-BE49-F238E27FC236}">
                <a16:creationId xmlns:a16="http://schemas.microsoft.com/office/drawing/2014/main" id="{37401B3E-259C-438C-B237-8861115A7FC2}"/>
              </a:ext>
            </a:extLst>
          </p:cNvPr>
          <p:cNvPicPr>
            <a:picLocks noChangeAspect="1"/>
          </p:cNvPicPr>
          <p:nvPr/>
        </p:nvPicPr>
        <p:blipFill>
          <a:blip r:embed="rId2"/>
          <a:stretch>
            <a:fillRect/>
          </a:stretch>
        </p:blipFill>
        <p:spPr>
          <a:xfrm>
            <a:off x="431592" y="1757362"/>
            <a:ext cx="6467475" cy="3343275"/>
          </a:xfrm>
          <a:prstGeom prst="rect">
            <a:avLst/>
          </a:prstGeom>
        </p:spPr>
      </p:pic>
      <p:sp>
        <p:nvSpPr>
          <p:cNvPr id="6" name="Title 1">
            <a:extLst>
              <a:ext uri="{FF2B5EF4-FFF2-40B4-BE49-F238E27FC236}">
                <a16:creationId xmlns:a16="http://schemas.microsoft.com/office/drawing/2014/main" id="{B2925EAD-70FB-485C-80C0-A2E456916783}"/>
              </a:ext>
            </a:extLst>
          </p:cNvPr>
          <p:cNvSpPr txBox="1">
            <a:spLocks/>
          </p:cNvSpPr>
          <p:nvPr/>
        </p:nvSpPr>
        <p:spPr>
          <a:xfrm>
            <a:off x="381000" y="270277"/>
            <a:ext cx="11125200" cy="111870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GB" dirty="0">
                <a:solidFill>
                  <a:srgbClr val="006EAB"/>
                </a:solidFill>
                <a:latin typeface="Poppins Medium"/>
              </a:rPr>
              <a:t>Testosterone Oral Preparations (Jatenzo®)</a:t>
            </a:r>
            <a:br>
              <a:rPr lang="en-GB" dirty="0">
                <a:solidFill>
                  <a:srgbClr val="006EAB"/>
                </a:solidFill>
                <a:latin typeface="Poppins Medium"/>
              </a:rPr>
            </a:br>
            <a:endParaRPr lang="en-GB" dirty="0">
              <a:solidFill>
                <a:srgbClr val="006EAB"/>
              </a:solidFill>
              <a:latin typeface="Poppins Medium"/>
            </a:endParaRPr>
          </a:p>
        </p:txBody>
      </p:sp>
      <p:sp>
        <p:nvSpPr>
          <p:cNvPr id="8" name="TextBox 7">
            <a:extLst>
              <a:ext uri="{FF2B5EF4-FFF2-40B4-BE49-F238E27FC236}">
                <a16:creationId xmlns:a16="http://schemas.microsoft.com/office/drawing/2014/main" id="{3C4FBEDA-8B05-4EE9-930D-541EAE3E7EE8}"/>
              </a:ext>
            </a:extLst>
          </p:cNvPr>
          <p:cNvSpPr txBox="1"/>
          <p:nvPr/>
        </p:nvSpPr>
        <p:spPr>
          <a:xfrm>
            <a:off x="6978858" y="1277306"/>
            <a:ext cx="4648200" cy="4524315"/>
          </a:xfrm>
          <a:prstGeom prst="rect">
            <a:avLst/>
          </a:prstGeom>
          <a:noFill/>
        </p:spPr>
        <p:txBody>
          <a:bodyPr wrap="square">
            <a:spAutoFit/>
          </a:bodyPr>
          <a:lstStyle/>
          <a:p>
            <a:pPr marL="285750" indent="-285750">
              <a:buClr>
                <a:schemeClr val="tx1"/>
              </a:buClr>
              <a:buFont typeface="Wingdings" panose="05000000000000000000" pitchFamily="2" charset="2"/>
              <a:buChar char="§"/>
            </a:pPr>
            <a:r>
              <a:rPr lang="en-GB" sz="1600" dirty="0">
                <a:solidFill>
                  <a:schemeClr val="accent5"/>
                </a:solidFill>
              </a:rPr>
              <a:t>Each capsule contains TU, a prodrug formed by attaching a fatty acid to testosterone, which the body naturally cleaves off to release testosterone</a:t>
            </a:r>
          </a:p>
          <a:p>
            <a:pPr marL="285750" indent="-285750">
              <a:buClr>
                <a:schemeClr val="tx1"/>
              </a:buClr>
              <a:buFont typeface="Wingdings" panose="05000000000000000000" pitchFamily="2" charset="2"/>
              <a:buChar char="§"/>
            </a:pPr>
            <a:endParaRPr lang="en-GB" sz="1600" dirty="0">
              <a:solidFill>
                <a:schemeClr val="accent5"/>
              </a:solidFill>
            </a:endParaRPr>
          </a:p>
          <a:p>
            <a:pPr marL="285750" indent="-285750">
              <a:buClr>
                <a:schemeClr val="tx1"/>
              </a:buClr>
              <a:buFont typeface="Wingdings" panose="05000000000000000000" pitchFamily="2" charset="2"/>
              <a:buChar char="§"/>
            </a:pPr>
            <a:r>
              <a:rPr lang="en-GB" sz="1600" dirty="0">
                <a:solidFill>
                  <a:schemeClr val="accent5"/>
                </a:solidFill>
              </a:rPr>
              <a:t>Once in the intestine, this lipophilic prodrug combines with lipoprotein particles, allowing absorption into the intestinal lymphatic system. In contrast, carbohydrates and proteins are absorbed into the portal circulation.</a:t>
            </a:r>
          </a:p>
          <a:p>
            <a:pPr>
              <a:buClr>
                <a:schemeClr val="tx1"/>
              </a:buClr>
            </a:pPr>
            <a:endParaRPr lang="en-GB" sz="1600" dirty="0">
              <a:solidFill>
                <a:schemeClr val="accent5"/>
              </a:solidFill>
            </a:endParaRPr>
          </a:p>
          <a:p>
            <a:pPr marL="285750" indent="-285750">
              <a:buClr>
                <a:schemeClr val="tx1"/>
              </a:buClr>
              <a:buFont typeface="Wingdings" panose="05000000000000000000" pitchFamily="2" charset="2"/>
              <a:buChar char="§"/>
            </a:pPr>
            <a:r>
              <a:rPr lang="en-GB" sz="1600" dirty="0">
                <a:solidFill>
                  <a:schemeClr val="accent5"/>
                </a:solidFill>
              </a:rPr>
              <a:t>JATENZO passes into the intestinal lymphatic system (therefore bypassing the liver) as testosterone awaits activation.</a:t>
            </a:r>
          </a:p>
          <a:p>
            <a:pPr marL="285750" indent="-285750">
              <a:buClr>
                <a:schemeClr val="tx1"/>
              </a:buClr>
              <a:buFont typeface="Wingdings" panose="05000000000000000000" pitchFamily="2" charset="2"/>
              <a:buChar char="§"/>
            </a:pPr>
            <a:endParaRPr lang="en-GB" sz="1600" dirty="0">
              <a:solidFill>
                <a:schemeClr val="accent5"/>
              </a:solidFill>
            </a:endParaRPr>
          </a:p>
          <a:p>
            <a:pPr marL="285750" indent="-285750">
              <a:buClr>
                <a:schemeClr val="tx1"/>
              </a:buClr>
              <a:buFont typeface="Wingdings" panose="05000000000000000000" pitchFamily="2" charset="2"/>
              <a:buChar char="§"/>
            </a:pPr>
            <a:r>
              <a:rPr lang="en-GB" sz="1600" dirty="0">
                <a:solidFill>
                  <a:schemeClr val="accent5"/>
                </a:solidFill>
              </a:rPr>
              <a:t>After TU releases from lipoprotein particle, endogenous esterases liberate testosterone from TU. Fatty acid is metabolized like dietary fatty acids</a:t>
            </a:r>
          </a:p>
        </p:txBody>
      </p:sp>
    </p:spTree>
    <p:extLst>
      <p:ext uri="{BB962C8B-B14F-4D97-AF65-F5344CB8AC3E}">
        <p14:creationId xmlns:p14="http://schemas.microsoft.com/office/powerpoint/2010/main" val="3902040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9A52D4-DBCA-4F64-8346-3A4CEB0B1C0E}"/>
              </a:ext>
            </a:extLst>
          </p:cNvPr>
          <p:cNvSpPr>
            <a:spLocks noGrp="1"/>
          </p:cNvSpPr>
          <p:nvPr>
            <p:ph idx="1"/>
          </p:nvPr>
        </p:nvSpPr>
        <p:spPr>
          <a:xfrm>
            <a:off x="431592" y="1050471"/>
            <a:ext cx="2835483" cy="706892"/>
          </a:xfrm>
        </p:spPr>
        <p:txBody>
          <a:bodyPr>
            <a:normAutofit/>
          </a:bodyPr>
          <a:lstStyle/>
          <a:p>
            <a:pPr marL="0" indent="0">
              <a:buNone/>
            </a:pPr>
            <a:r>
              <a:rPr lang="en-GB" sz="2000" b="1" dirty="0">
                <a:solidFill>
                  <a:schemeClr val="accent5"/>
                </a:solidFill>
              </a:rPr>
              <a:t>Pharmacokinetics:</a:t>
            </a:r>
          </a:p>
        </p:txBody>
      </p:sp>
      <p:sp>
        <p:nvSpPr>
          <p:cNvPr id="6" name="Title 1">
            <a:extLst>
              <a:ext uri="{FF2B5EF4-FFF2-40B4-BE49-F238E27FC236}">
                <a16:creationId xmlns:a16="http://schemas.microsoft.com/office/drawing/2014/main" id="{B2925EAD-70FB-485C-80C0-A2E456916783}"/>
              </a:ext>
            </a:extLst>
          </p:cNvPr>
          <p:cNvSpPr txBox="1">
            <a:spLocks/>
          </p:cNvSpPr>
          <p:nvPr/>
        </p:nvSpPr>
        <p:spPr>
          <a:xfrm>
            <a:off x="381000" y="270277"/>
            <a:ext cx="11125200" cy="111870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Oral Preparations (Jatenzo®)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8" name="TextBox 7">
            <a:extLst>
              <a:ext uri="{FF2B5EF4-FFF2-40B4-BE49-F238E27FC236}">
                <a16:creationId xmlns:a16="http://schemas.microsoft.com/office/drawing/2014/main" id="{3C4FBEDA-8B05-4EE9-930D-541EAE3E7EE8}"/>
              </a:ext>
            </a:extLst>
          </p:cNvPr>
          <p:cNvSpPr txBox="1"/>
          <p:nvPr/>
        </p:nvSpPr>
        <p:spPr>
          <a:xfrm>
            <a:off x="431592" y="1588086"/>
            <a:ext cx="1112520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r>
              <a:rPr kumimoji="0" lang="en-GB" b="0" i="0" u="none" strike="noStrike" kern="1200" cap="none" spc="0" normalizeH="0" baseline="0" noProof="0" dirty="0">
                <a:ln>
                  <a:noFill/>
                </a:ln>
                <a:solidFill>
                  <a:srgbClr val="000000"/>
                </a:solidFill>
                <a:effectLst/>
                <a:uLnTx/>
                <a:uFillTx/>
                <a:latin typeface="Poppins Light"/>
                <a:ea typeface="+mn-ea"/>
                <a:cs typeface="+mn-cs"/>
              </a:rPr>
              <a:t>Men reached steady state T levels as early as Day 7 and maintained stable testosterone levels in PK studies</a:t>
            </a:r>
          </a:p>
        </p:txBody>
      </p:sp>
      <p:pic>
        <p:nvPicPr>
          <p:cNvPr id="4" name="Picture 3">
            <a:extLst>
              <a:ext uri="{FF2B5EF4-FFF2-40B4-BE49-F238E27FC236}">
                <a16:creationId xmlns:a16="http://schemas.microsoft.com/office/drawing/2014/main" id="{3AF3F5CE-C7C0-4BE8-B5AC-7312A30B1533}"/>
              </a:ext>
            </a:extLst>
          </p:cNvPr>
          <p:cNvPicPr>
            <a:picLocks noChangeAspect="1"/>
          </p:cNvPicPr>
          <p:nvPr/>
        </p:nvPicPr>
        <p:blipFill>
          <a:blip r:embed="rId2"/>
          <a:stretch>
            <a:fillRect/>
          </a:stretch>
        </p:blipFill>
        <p:spPr>
          <a:xfrm>
            <a:off x="1011132" y="2366106"/>
            <a:ext cx="9670849" cy="3044093"/>
          </a:xfrm>
          <a:prstGeom prst="rect">
            <a:avLst/>
          </a:prstGeom>
        </p:spPr>
      </p:pic>
    </p:spTree>
    <p:extLst>
      <p:ext uri="{BB962C8B-B14F-4D97-AF65-F5344CB8AC3E}">
        <p14:creationId xmlns:p14="http://schemas.microsoft.com/office/powerpoint/2010/main" val="29450240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6ACAD-DAA6-48F3-9987-26B039E26FAD}"/>
              </a:ext>
            </a:extLst>
          </p:cNvPr>
          <p:cNvSpPr>
            <a:spLocks noGrp="1"/>
          </p:cNvSpPr>
          <p:nvPr>
            <p:ph idx="1"/>
          </p:nvPr>
        </p:nvSpPr>
        <p:spPr>
          <a:xfrm>
            <a:off x="514289" y="944763"/>
            <a:ext cx="10991911" cy="5749523"/>
          </a:xfrm>
        </p:spPr>
        <p:txBody>
          <a:bodyPr>
            <a:normAutofit/>
          </a:bodyPr>
          <a:lstStyle/>
          <a:p>
            <a:pPr marL="0" indent="0">
              <a:buNone/>
            </a:pPr>
            <a:r>
              <a:rPr lang="en-GB" b="1" dirty="0">
                <a:solidFill>
                  <a:schemeClr val="accent5"/>
                </a:solidFill>
              </a:rPr>
              <a:t>Efficacy:</a:t>
            </a:r>
          </a:p>
          <a:p>
            <a:r>
              <a:rPr lang="en-GB" sz="1600" dirty="0">
                <a:solidFill>
                  <a:schemeClr val="accent5"/>
                </a:solidFill>
              </a:rPr>
              <a:t>At the end of the 4-month phase 3 InTUne trial, 87.3% (145/166) of men (FDA target 75%) raised their T level to mid-normal range</a:t>
            </a:r>
          </a:p>
          <a:p>
            <a:r>
              <a:rPr lang="en-GB" sz="1600" dirty="0">
                <a:solidFill>
                  <a:schemeClr val="accent5"/>
                </a:solidFill>
              </a:rPr>
              <a:t>In the InTUne study, testosterone concentrations were measured in plasma isolated from blood collected into NaF-EDTA tubes.  </a:t>
            </a:r>
          </a:p>
          <a:p>
            <a:r>
              <a:rPr lang="en-GB" sz="1600" dirty="0">
                <a:solidFill>
                  <a:schemeClr val="accent5"/>
                </a:solidFill>
              </a:rPr>
              <a:t>In a typical clinical setting, testosterone concentrations are measured in serum isolated from blood collected in plain tubes. </a:t>
            </a:r>
          </a:p>
          <a:p>
            <a:r>
              <a:rPr lang="en-GB" sz="1600" dirty="0">
                <a:solidFill>
                  <a:schemeClr val="accent5"/>
                </a:solidFill>
              </a:rPr>
              <a:t>To account for the lower testosterone concentrations measured in plasma vs serum, a conversion factor of 1.214 was determined and used to approximate the equivalent mean serum concentration of 489ng/dL from the mean NaF-EDTA plasma testosterone value of 403ng/dL</a:t>
            </a:r>
            <a:endParaRPr lang="en-GB" sz="1700" dirty="0">
              <a:solidFill>
                <a:schemeClr val="accent5"/>
              </a:solidFill>
            </a:endParaRPr>
          </a:p>
        </p:txBody>
      </p:sp>
      <p:pic>
        <p:nvPicPr>
          <p:cNvPr id="6" name="Picture 5">
            <a:extLst>
              <a:ext uri="{FF2B5EF4-FFF2-40B4-BE49-F238E27FC236}">
                <a16:creationId xmlns:a16="http://schemas.microsoft.com/office/drawing/2014/main" id="{493727AA-DC58-42E8-B755-47D75AF9ED7E}"/>
              </a:ext>
            </a:extLst>
          </p:cNvPr>
          <p:cNvPicPr>
            <a:picLocks noChangeAspect="1"/>
          </p:cNvPicPr>
          <p:nvPr/>
        </p:nvPicPr>
        <p:blipFill>
          <a:blip r:embed="rId2"/>
          <a:stretch>
            <a:fillRect/>
          </a:stretch>
        </p:blipFill>
        <p:spPr>
          <a:xfrm>
            <a:off x="2639552" y="3705225"/>
            <a:ext cx="6365063" cy="2388987"/>
          </a:xfrm>
          <a:prstGeom prst="rect">
            <a:avLst/>
          </a:prstGeom>
        </p:spPr>
      </p:pic>
      <p:sp>
        <p:nvSpPr>
          <p:cNvPr id="7" name="Title 1">
            <a:extLst>
              <a:ext uri="{FF2B5EF4-FFF2-40B4-BE49-F238E27FC236}">
                <a16:creationId xmlns:a16="http://schemas.microsoft.com/office/drawing/2014/main" id="{45291FF6-1DE7-48F4-88C2-C0D36F1EF33B}"/>
              </a:ext>
            </a:extLst>
          </p:cNvPr>
          <p:cNvSpPr txBox="1">
            <a:spLocks/>
          </p:cNvSpPr>
          <p:nvPr/>
        </p:nvSpPr>
        <p:spPr>
          <a:xfrm>
            <a:off x="381000" y="270277"/>
            <a:ext cx="11125200" cy="97749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Oral Preparations (Jatenzo®)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Tree>
    <p:extLst>
      <p:ext uri="{BB962C8B-B14F-4D97-AF65-F5344CB8AC3E}">
        <p14:creationId xmlns:p14="http://schemas.microsoft.com/office/powerpoint/2010/main" val="684720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110EE8E-EF64-4340-9074-9546E52DB3B9}"/>
              </a:ext>
            </a:extLst>
          </p:cNvPr>
          <p:cNvSpPr txBox="1">
            <a:spLocks/>
          </p:cNvSpPr>
          <p:nvPr/>
        </p:nvSpPr>
        <p:spPr>
          <a:xfrm>
            <a:off x="381000" y="270277"/>
            <a:ext cx="11125200" cy="111870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Oral Preparations (Jatenzo®)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24" name="Content Placeholder 2">
            <a:extLst>
              <a:ext uri="{FF2B5EF4-FFF2-40B4-BE49-F238E27FC236}">
                <a16:creationId xmlns:a16="http://schemas.microsoft.com/office/drawing/2014/main" id="{CD5E393D-A34E-44BD-AAE5-32E318190EAC}"/>
              </a:ext>
            </a:extLst>
          </p:cNvPr>
          <p:cNvSpPr txBox="1">
            <a:spLocks/>
          </p:cNvSpPr>
          <p:nvPr/>
        </p:nvSpPr>
        <p:spPr>
          <a:xfrm>
            <a:off x="314324" y="1070669"/>
            <a:ext cx="9115425" cy="471666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2400" b="1" i="0" u="none" strike="noStrike" kern="1200" cap="none" spc="0" normalizeH="0" baseline="0" noProof="0" dirty="0">
                <a:ln>
                  <a:noFill/>
                </a:ln>
                <a:solidFill>
                  <a:srgbClr val="000000"/>
                </a:solidFill>
                <a:effectLst/>
                <a:uLnTx/>
                <a:uFillTx/>
                <a:latin typeface="Poppins Light"/>
                <a:ea typeface="+mn-ea"/>
                <a:cs typeface="+mn-cs"/>
              </a:rPr>
              <a:t>Advantages: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100" b="1"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rgbClr val="000000"/>
                </a:solidFill>
                <a:latin typeface="Poppins Light"/>
              </a:rPr>
              <a:t>The first and only FDA-approved oral softgel for testosterone therapy</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lang="en-GB" sz="1800" dirty="0">
              <a:solidFill>
                <a:srgbClr val="000000"/>
              </a:solidFill>
              <a:latin typeface="Poppins Light"/>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Oral administration of any medication is usually preferred by HCPs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8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No transfer risk, injection site pain or skin reactions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8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Available in multiple </a:t>
            </a:r>
            <a:r>
              <a:rPr lang="en-GB" sz="1800" dirty="0">
                <a:solidFill>
                  <a:schemeClr val="accent5"/>
                </a:solidFill>
                <a:latin typeface="Poppins Light"/>
              </a:rPr>
              <a:t>c</a:t>
            </a: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apsule strengths for individualized dosing</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800" b="0" i="0" u="none" strike="noStrike" kern="1200" cap="none" spc="0" normalizeH="0" baseline="0" noProof="0" dirty="0">
              <a:ln>
                <a:noFill/>
              </a:ln>
              <a:solidFill>
                <a:schemeClr val="accent5"/>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Better adherence and compliance to oral therapies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800" b="0" i="0" u="none" strike="noStrike" kern="1200" cap="none" spc="0" normalizeH="0" baseline="0" noProof="0" dirty="0">
              <a:ln>
                <a:noFill/>
              </a:ln>
              <a:solidFill>
                <a:schemeClr val="accent5"/>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B</a:t>
            </a: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ypasses first-pass hepatic metabolism</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800" b="0" i="0" u="none" strike="noStrike" kern="1200" cap="none" spc="0" normalizeH="0" baseline="0" noProof="0" dirty="0">
              <a:ln>
                <a:noFill/>
              </a:ln>
              <a:solidFill>
                <a:schemeClr val="accent5"/>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No liver toxicity-related events observed in clinical trials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800" b="0" i="0" u="none" strike="noStrike" kern="1200" cap="none" spc="0" normalizeH="0" baseline="0" noProof="0" dirty="0">
              <a:ln>
                <a:noFill/>
              </a:ln>
              <a:solidFill>
                <a:schemeClr val="accent5"/>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Not known to cause hepatic adverse events</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800" b="0" i="0" u="none" strike="noStrike" kern="1200" cap="none" spc="0" normalizeH="0" baseline="0" noProof="0" dirty="0">
              <a:ln>
                <a:noFill/>
              </a:ln>
              <a:solidFill>
                <a:schemeClr val="accent5"/>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lang="en-GB" sz="1800" dirty="0">
                <a:solidFill>
                  <a:schemeClr val="accent5"/>
                </a:solidFill>
                <a:latin typeface="Poppins Light"/>
              </a:rPr>
              <a:t>Good efficacy - 87.3% (145/166) of men raised their T level to mid-normal range</a:t>
            </a:r>
            <a:endParaRPr kumimoji="0" lang="en-GB" sz="1800" b="0" i="0" u="none" strike="noStrike" kern="1200" cap="none" spc="0" normalizeH="0" baseline="0" noProof="0" dirty="0">
              <a:ln>
                <a:noFill/>
              </a:ln>
              <a:solidFill>
                <a:schemeClr val="accent5"/>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24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pic>
        <p:nvPicPr>
          <p:cNvPr id="25" name="Picture 24">
            <a:extLst>
              <a:ext uri="{FF2B5EF4-FFF2-40B4-BE49-F238E27FC236}">
                <a16:creationId xmlns:a16="http://schemas.microsoft.com/office/drawing/2014/main" id="{EA32732C-3F8B-4903-A9E8-DE92E50ACFBD}"/>
              </a:ext>
            </a:extLst>
          </p:cNvPr>
          <p:cNvPicPr>
            <a:picLocks noChangeAspect="1"/>
          </p:cNvPicPr>
          <p:nvPr/>
        </p:nvPicPr>
        <p:blipFill>
          <a:blip r:embed="rId2"/>
          <a:stretch>
            <a:fillRect/>
          </a:stretch>
        </p:blipFill>
        <p:spPr>
          <a:xfrm>
            <a:off x="7989916" y="2192208"/>
            <a:ext cx="2879666" cy="2283082"/>
          </a:xfrm>
          <a:prstGeom prst="rect">
            <a:avLst/>
          </a:prstGeom>
        </p:spPr>
      </p:pic>
    </p:spTree>
    <p:extLst>
      <p:ext uri="{BB962C8B-B14F-4D97-AF65-F5344CB8AC3E}">
        <p14:creationId xmlns:p14="http://schemas.microsoft.com/office/powerpoint/2010/main" val="14519489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110EE8E-EF64-4340-9074-9546E52DB3B9}"/>
              </a:ext>
            </a:extLst>
          </p:cNvPr>
          <p:cNvSpPr txBox="1">
            <a:spLocks/>
          </p:cNvSpPr>
          <p:nvPr/>
        </p:nvSpPr>
        <p:spPr>
          <a:xfrm>
            <a:off x="381000" y="270277"/>
            <a:ext cx="11125200" cy="111870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Testosterone Oral Preparations (Jatenzo®)</a:t>
            </a:r>
            <a:br>
              <a:rPr kumimoji="0" lang="en-GB" sz="3600" b="0" i="0" u="none" strike="noStrike" kern="1200" cap="none" spc="0" normalizeH="0" baseline="0" noProof="0" dirty="0">
                <a:ln>
                  <a:noFill/>
                </a:ln>
                <a:solidFill>
                  <a:srgbClr val="006EAB"/>
                </a:solidFill>
                <a:effectLst/>
                <a:uLnTx/>
                <a:uFillTx/>
                <a:latin typeface="Poppins Medium"/>
                <a:ea typeface="+mj-ea"/>
                <a:cs typeface="+mj-cs"/>
              </a:rPr>
            </a:b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24" name="Content Placeholder 2">
            <a:extLst>
              <a:ext uri="{FF2B5EF4-FFF2-40B4-BE49-F238E27FC236}">
                <a16:creationId xmlns:a16="http://schemas.microsoft.com/office/drawing/2014/main" id="{CD5E393D-A34E-44BD-AAE5-32E318190EAC}"/>
              </a:ext>
            </a:extLst>
          </p:cNvPr>
          <p:cNvSpPr txBox="1">
            <a:spLocks/>
          </p:cNvSpPr>
          <p:nvPr/>
        </p:nvSpPr>
        <p:spPr>
          <a:xfrm>
            <a:off x="314324" y="1188838"/>
            <a:ext cx="7675592" cy="4469012"/>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sz="2000" b="1" dirty="0">
                <a:solidFill>
                  <a:srgbClr val="000000"/>
                </a:solidFill>
                <a:latin typeface="Poppins Light"/>
              </a:rPr>
              <a:t>Disa</a:t>
            </a:r>
            <a:r>
              <a:rPr kumimoji="0" lang="en-GB" sz="2000" b="1" i="0" u="none" strike="noStrike" kern="1200" cap="none" spc="0" normalizeH="0" baseline="0" noProof="0" dirty="0">
                <a:ln>
                  <a:noFill/>
                </a:ln>
                <a:solidFill>
                  <a:srgbClr val="000000"/>
                </a:solidFill>
                <a:effectLst/>
                <a:uLnTx/>
                <a:uFillTx/>
                <a:latin typeface="Poppins Light"/>
                <a:ea typeface="+mn-ea"/>
                <a:cs typeface="+mn-cs"/>
              </a:rPr>
              <a:t>dvantages:</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100" b="1" i="0" u="none" strike="noStrike" kern="1200" cap="none" spc="0" normalizeH="0" baseline="0" noProof="0" dirty="0">
              <a:ln>
                <a:noFill/>
              </a:ln>
              <a:solidFill>
                <a:srgbClr val="000000"/>
              </a:solidFill>
              <a:effectLst/>
              <a:uLnTx/>
              <a:uFillTx/>
              <a:latin typeface="Poppins Light"/>
              <a:ea typeface="+mn-ea"/>
              <a:cs typeface="+mn-cs"/>
            </a:endParaRPr>
          </a:p>
          <a:p>
            <a:pPr lvl="1">
              <a:buClr>
                <a:srgbClr val="006EAB"/>
              </a:buClr>
              <a:defRPr/>
            </a:pPr>
            <a:r>
              <a:rPr lang="en-GB" sz="1700" dirty="0">
                <a:solidFill>
                  <a:schemeClr val="accent5"/>
                </a:solidFill>
              </a:rPr>
              <a:t>Must be taken with food</a:t>
            </a:r>
          </a:p>
          <a:p>
            <a:pPr lvl="1">
              <a:buClr>
                <a:srgbClr val="006EAB"/>
              </a:buClr>
              <a:defRPr/>
            </a:pPr>
            <a:endParaRPr lang="en-GB" sz="1700" dirty="0">
              <a:solidFill>
                <a:schemeClr val="accent5"/>
              </a:solidFill>
            </a:endParaRPr>
          </a:p>
          <a:p>
            <a:pPr lvl="1">
              <a:buClr>
                <a:srgbClr val="006EAB"/>
              </a:buClr>
              <a:defRPr/>
            </a:pPr>
            <a:r>
              <a:rPr lang="en-GB" sz="1700" dirty="0">
                <a:solidFill>
                  <a:schemeClr val="accent5"/>
                </a:solidFill>
              </a:rPr>
              <a:t>Twice daily administration </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7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700" b="0" i="0" u="none" strike="noStrike" kern="1200" cap="none" spc="0" normalizeH="0" baseline="0" noProof="0" dirty="0">
                <a:ln>
                  <a:noFill/>
                </a:ln>
                <a:solidFill>
                  <a:srgbClr val="000000"/>
                </a:solidFill>
                <a:effectLst/>
                <a:uLnTx/>
                <a:uFillTx/>
                <a:latin typeface="Poppins Light"/>
                <a:ea typeface="+mn-ea"/>
                <a:cs typeface="+mn-cs"/>
              </a:rPr>
              <a:t>Can increase blood pressure, which can increase risk of heart attack or stroke</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7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700" b="0" i="0" u="none" strike="noStrike" kern="1200" cap="none" spc="0" normalizeH="0" baseline="0" noProof="0" dirty="0">
                <a:ln>
                  <a:noFill/>
                </a:ln>
                <a:solidFill>
                  <a:srgbClr val="000000"/>
                </a:solidFill>
                <a:effectLst/>
                <a:uLnTx/>
                <a:uFillTx/>
                <a:latin typeface="Poppins Light"/>
                <a:ea typeface="+mn-ea"/>
                <a:cs typeface="+mn-cs"/>
              </a:rPr>
              <a:t>Can increase your risk of death due to heart attack or stroke</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7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700" b="0" i="0" u="none" strike="noStrike" kern="1200" cap="none" spc="0" normalizeH="0" baseline="0" noProof="0" dirty="0">
                <a:ln>
                  <a:noFill/>
                </a:ln>
                <a:solidFill>
                  <a:srgbClr val="000000"/>
                </a:solidFill>
                <a:effectLst/>
                <a:uLnTx/>
                <a:uFillTx/>
                <a:latin typeface="Poppins Light"/>
                <a:ea typeface="+mn-ea"/>
                <a:cs typeface="+mn-cs"/>
              </a:rPr>
              <a:t>Extra monitoring of blood pressure required</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7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r>
              <a:rPr kumimoji="0" lang="en-GB" sz="1700" b="0" i="0" u="none" strike="noStrike" kern="1200" cap="none" spc="0" normalizeH="0" baseline="0" noProof="0" dirty="0">
                <a:ln>
                  <a:noFill/>
                </a:ln>
                <a:solidFill>
                  <a:srgbClr val="000000"/>
                </a:solidFill>
                <a:effectLst/>
                <a:uLnTx/>
                <a:uFillTx/>
                <a:latin typeface="Poppins Light"/>
                <a:ea typeface="+mn-ea"/>
                <a:cs typeface="+mn-cs"/>
              </a:rPr>
              <a:t>Existing products including AndroGel state that hypertension is a common adverse reaction and that testosterone may cause a rise in blood pressure and AndroGel should be used with caution in men with hypertension</a:t>
            </a: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100" b="0" i="0" u="none" strike="noStrike" kern="1200" cap="none" spc="0" normalizeH="0" baseline="0" noProof="0" dirty="0">
              <a:ln>
                <a:noFill/>
              </a:ln>
              <a:solidFill>
                <a:srgbClr val="000000"/>
              </a:solidFill>
              <a:effectLst/>
              <a:uLnTx/>
              <a:uFillTx/>
              <a:latin typeface="Poppins Light"/>
              <a:ea typeface="+mn-ea"/>
              <a:cs typeface="+mn-cs"/>
            </a:endParaRPr>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sz="24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pic>
        <p:nvPicPr>
          <p:cNvPr id="25" name="Picture 24">
            <a:extLst>
              <a:ext uri="{FF2B5EF4-FFF2-40B4-BE49-F238E27FC236}">
                <a16:creationId xmlns:a16="http://schemas.microsoft.com/office/drawing/2014/main" id="{EA32732C-3F8B-4903-A9E8-DE92E50ACFBD}"/>
              </a:ext>
            </a:extLst>
          </p:cNvPr>
          <p:cNvPicPr>
            <a:picLocks noChangeAspect="1"/>
          </p:cNvPicPr>
          <p:nvPr/>
        </p:nvPicPr>
        <p:blipFill>
          <a:blip r:embed="rId2"/>
          <a:stretch>
            <a:fillRect/>
          </a:stretch>
        </p:blipFill>
        <p:spPr>
          <a:xfrm>
            <a:off x="7989916" y="2192208"/>
            <a:ext cx="2879666" cy="2283082"/>
          </a:xfrm>
          <a:prstGeom prst="rect">
            <a:avLst/>
          </a:prstGeom>
        </p:spPr>
      </p:pic>
    </p:spTree>
    <p:extLst>
      <p:ext uri="{BB962C8B-B14F-4D97-AF65-F5344CB8AC3E}">
        <p14:creationId xmlns:p14="http://schemas.microsoft.com/office/powerpoint/2010/main" val="24127979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5096E65-1BA7-42BA-A652-549E622A69E4}"/>
              </a:ext>
            </a:extLst>
          </p:cNvPr>
          <p:cNvSpPr>
            <a:spLocks noGrp="1" noChangeArrowheads="1"/>
          </p:cNvSpPr>
          <p:nvPr>
            <p:ph type="title"/>
          </p:nvPr>
        </p:nvSpPr>
        <p:spPr bwMode="auto">
          <a:xfrm>
            <a:off x="371475" y="276423"/>
            <a:ext cx="11210925" cy="61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GB" altLang="en-US" dirty="0"/>
              <a:t>Summary of pharmacokinetics of testosterone preparations</a:t>
            </a:r>
            <a:endParaRPr lang="en-GB" altLang="en-US" baseline="30000" dirty="0"/>
          </a:p>
        </p:txBody>
      </p:sp>
      <p:sp>
        <p:nvSpPr>
          <p:cNvPr id="43011" name="Rectangle 7">
            <a:extLst>
              <a:ext uri="{FF2B5EF4-FFF2-40B4-BE49-F238E27FC236}">
                <a16:creationId xmlns:a16="http://schemas.microsoft.com/office/drawing/2014/main" id="{A33A27DB-3C02-42FA-9366-DFC11D3BF8EB}"/>
              </a:ext>
            </a:extLst>
          </p:cNvPr>
          <p:cNvSpPr>
            <a:spLocks noChangeArrowheads="1"/>
          </p:cNvSpPr>
          <p:nvPr/>
        </p:nvSpPr>
        <p:spPr bwMode="auto">
          <a:xfrm>
            <a:off x="6720738" y="5425129"/>
            <a:ext cx="3672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050" dirty="0">
                <a:solidFill>
                  <a:schemeClr val="accent5"/>
                </a:solidFill>
                <a:latin typeface="+mn-lt"/>
              </a:rPr>
              <a:t>Adapted from Gooren LJG et al. </a:t>
            </a:r>
            <a:r>
              <a:rPr lang="en-GB" altLang="en-US" sz="1050" i="1" dirty="0">
                <a:solidFill>
                  <a:schemeClr val="accent5"/>
                </a:solidFill>
                <a:latin typeface="+mn-lt"/>
              </a:rPr>
              <a:t>Drugs</a:t>
            </a:r>
            <a:r>
              <a:rPr lang="en-GB" altLang="en-US" sz="1050" dirty="0">
                <a:solidFill>
                  <a:schemeClr val="accent5"/>
                </a:solidFill>
                <a:latin typeface="+mn-lt"/>
              </a:rPr>
              <a:t> 2004.64(17):1861-1891</a:t>
            </a:r>
            <a:r>
              <a:rPr lang="en-GB" altLang="en-US" sz="1200" dirty="0">
                <a:solidFill>
                  <a:schemeClr val="accent5"/>
                </a:solidFill>
                <a:latin typeface="+mn-lt"/>
              </a:rPr>
              <a:t>.</a:t>
            </a:r>
          </a:p>
        </p:txBody>
      </p:sp>
      <p:pic>
        <p:nvPicPr>
          <p:cNvPr id="43013" name="Picture 1">
            <a:extLst>
              <a:ext uri="{FF2B5EF4-FFF2-40B4-BE49-F238E27FC236}">
                <a16:creationId xmlns:a16="http://schemas.microsoft.com/office/drawing/2014/main" id="{60E2D84D-892F-4060-9080-2658414D9E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1410698"/>
            <a:ext cx="5543549" cy="387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a:extLst>
              <a:ext uri="{FF2B5EF4-FFF2-40B4-BE49-F238E27FC236}">
                <a16:creationId xmlns:a16="http://schemas.microsoft.com/office/drawing/2014/main" id="{A1D6C365-1AFA-4017-A684-29B3D97B2268}"/>
              </a:ext>
            </a:extLst>
          </p:cNvPr>
          <p:cNvSpPr txBox="1">
            <a:spLocks noChangeArrowheads="1"/>
          </p:cNvSpPr>
          <p:nvPr/>
        </p:nvSpPr>
        <p:spPr>
          <a:xfrm>
            <a:off x="590550" y="2156221"/>
            <a:ext cx="3920359" cy="2545556"/>
          </a:xfrm>
          <a:prstGeom prst="rect">
            <a:avLst/>
          </a:prstGeom>
        </p:spPr>
        <p:txBody>
          <a:bodyPr>
            <a:normAutofit/>
          </a:bodyPr>
          <a:lstStyle>
            <a:lvl1pPr marL="342900" indent="-3429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1pPr>
            <a:lvl2pPr marL="742950" indent="-28575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2pPr>
            <a:lvl3pPr marL="11430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3pPr>
            <a:lvl4pPr marL="16002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4pPr>
            <a:lvl5pPr marL="20574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altLang="en-US" sz="1400" dirty="0">
              <a:ea typeface="+mj-ea"/>
              <a:cs typeface="+mj-cs"/>
            </a:endParaRPr>
          </a:p>
        </p:txBody>
      </p:sp>
      <p:sp>
        <p:nvSpPr>
          <p:cNvPr id="8" name="TextBox 7">
            <a:extLst>
              <a:ext uri="{FF2B5EF4-FFF2-40B4-BE49-F238E27FC236}">
                <a16:creationId xmlns:a16="http://schemas.microsoft.com/office/drawing/2014/main" id="{0C479C5C-6186-410D-AD6B-5FE405174982}"/>
              </a:ext>
            </a:extLst>
          </p:cNvPr>
          <p:cNvSpPr txBox="1"/>
          <p:nvPr/>
        </p:nvSpPr>
        <p:spPr>
          <a:xfrm>
            <a:off x="371475" y="1120161"/>
            <a:ext cx="5160401" cy="4832092"/>
          </a:xfrm>
          <a:prstGeom prst="rect">
            <a:avLst/>
          </a:prstGeom>
          <a:noFill/>
        </p:spPr>
        <p:txBody>
          <a:bodyPr wrap="square">
            <a:spAutoFit/>
          </a:bodyPr>
          <a:lstStyle/>
          <a:p>
            <a:pPr marL="285750" indent="-285750">
              <a:buClr>
                <a:schemeClr val="tx1"/>
              </a:buClr>
              <a:buFont typeface="Wingdings" panose="05000000000000000000" pitchFamily="2" charset="2"/>
              <a:buChar char="§"/>
            </a:pPr>
            <a:r>
              <a:rPr lang="en-GB" sz="1700" dirty="0">
                <a:solidFill>
                  <a:schemeClr val="accent5"/>
                </a:solidFill>
              </a:rPr>
              <a:t>Normal range of serum testosterone is 12-35 nmol/L</a:t>
            </a:r>
          </a:p>
          <a:p>
            <a:pPr marL="285750" indent="-285750">
              <a:buClr>
                <a:schemeClr val="tx1"/>
              </a:buClr>
              <a:buFont typeface="Wingdings" panose="05000000000000000000" pitchFamily="2" charset="2"/>
              <a:buChar char="§"/>
            </a:pPr>
            <a:endParaRPr lang="en-GB" sz="1700" dirty="0">
              <a:solidFill>
                <a:schemeClr val="accent5"/>
              </a:solidFill>
            </a:endParaRPr>
          </a:p>
          <a:p>
            <a:pPr marL="285750" indent="-285750">
              <a:buClr>
                <a:schemeClr val="tx1"/>
              </a:buClr>
              <a:buFont typeface="Wingdings" panose="05000000000000000000" pitchFamily="2" charset="2"/>
              <a:buChar char="§"/>
            </a:pPr>
            <a:r>
              <a:rPr lang="en-GB" sz="1700" dirty="0">
                <a:solidFill>
                  <a:schemeClr val="accent5"/>
                </a:solidFill>
              </a:rPr>
              <a:t>Below this level, the patient is hypogonadal, above this level, the patient has supraphysiological testosterone levels</a:t>
            </a:r>
          </a:p>
          <a:p>
            <a:pPr marL="285750" indent="-285750">
              <a:buClr>
                <a:schemeClr val="tx1"/>
              </a:buClr>
              <a:buFont typeface="Wingdings" panose="05000000000000000000" pitchFamily="2" charset="2"/>
              <a:buChar char="§"/>
            </a:pPr>
            <a:endParaRPr lang="en-GB" sz="1700" dirty="0">
              <a:solidFill>
                <a:schemeClr val="accent5"/>
              </a:solidFill>
            </a:endParaRPr>
          </a:p>
          <a:p>
            <a:pPr marL="285750" indent="-285750">
              <a:buClr>
                <a:schemeClr val="tx1"/>
              </a:buClr>
              <a:buFont typeface="Wingdings" panose="05000000000000000000" pitchFamily="2" charset="2"/>
              <a:buChar char="§"/>
            </a:pPr>
            <a:r>
              <a:rPr lang="en-GB" sz="1700" dirty="0">
                <a:solidFill>
                  <a:schemeClr val="accent5"/>
                </a:solidFill>
              </a:rPr>
              <a:t>It is important to realise that the x-axes on these graphs are on different timescales depending on the duration of action of the therapy, but you can clearly see how certain therapies more closely reproduce physiological levels of testosterone </a:t>
            </a:r>
          </a:p>
          <a:p>
            <a:pPr marL="285750" indent="-285750">
              <a:buClr>
                <a:schemeClr val="tx1"/>
              </a:buClr>
              <a:buFont typeface="Wingdings" panose="05000000000000000000" pitchFamily="2" charset="2"/>
              <a:buChar char="§"/>
            </a:pPr>
            <a:endParaRPr lang="en-GB" sz="1700" dirty="0">
              <a:solidFill>
                <a:schemeClr val="accent5"/>
              </a:solidFill>
            </a:endParaRPr>
          </a:p>
          <a:p>
            <a:pPr marL="285750" indent="-285750">
              <a:buClr>
                <a:schemeClr val="tx1"/>
              </a:buClr>
              <a:buFont typeface="Wingdings" panose="05000000000000000000" pitchFamily="2" charset="2"/>
              <a:buChar char="§"/>
            </a:pPr>
            <a:r>
              <a:rPr lang="en-GB" sz="1700" dirty="0">
                <a:solidFill>
                  <a:schemeClr val="accent5"/>
                </a:solidFill>
              </a:rPr>
              <a:t>When considering side effects and drug withdrawal times, physicians should bear in mind the pharmacodynamic and pharmacokinetic properties of the injectable versus the transdermal formulations</a:t>
            </a:r>
          </a:p>
          <a:p>
            <a:pPr marL="285750" indent="-285750">
              <a:buClr>
                <a:schemeClr val="tx1"/>
              </a:buClr>
              <a:buFont typeface="Wingdings" panose="05000000000000000000" pitchFamily="2" charset="2"/>
              <a:buChar char="§"/>
            </a:pPr>
            <a:endParaRPr lang="en-GB" dirty="0">
              <a:solidFill>
                <a:schemeClr val="accent5"/>
              </a:solidFill>
            </a:endParaRPr>
          </a:p>
          <a:p>
            <a:pPr marL="285750" indent="-285750">
              <a:buClr>
                <a:schemeClr val="tx1"/>
              </a:buClr>
              <a:buFont typeface="Wingdings" panose="05000000000000000000" pitchFamily="2" charset="2"/>
              <a:buChar char="§"/>
            </a:pPr>
            <a:endParaRPr lang="en-GB" dirty="0">
              <a:solidFill>
                <a:schemeClr val="accent5"/>
              </a:solidFill>
            </a:endParaRPr>
          </a:p>
        </p:txBody>
      </p:sp>
      <p:sp>
        <p:nvSpPr>
          <p:cNvPr id="10" name="TextBox 9">
            <a:extLst>
              <a:ext uri="{FF2B5EF4-FFF2-40B4-BE49-F238E27FC236}">
                <a16:creationId xmlns:a16="http://schemas.microsoft.com/office/drawing/2014/main" id="{D4FE4B3F-A9E6-4093-B584-B6DE33FC38EB}"/>
              </a:ext>
            </a:extLst>
          </p:cNvPr>
          <p:cNvSpPr txBox="1"/>
          <p:nvPr/>
        </p:nvSpPr>
        <p:spPr>
          <a:xfrm>
            <a:off x="1495424" y="5868665"/>
            <a:ext cx="10086976" cy="415498"/>
          </a:xfrm>
          <a:prstGeom prst="rect">
            <a:avLst/>
          </a:prstGeom>
          <a:noFill/>
        </p:spPr>
        <p:txBody>
          <a:bodyPr wrap="square">
            <a:spAutoFit/>
          </a:bodyPr>
          <a:lstStyle/>
          <a:p>
            <a:r>
              <a:rPr lang="en-GB" sz="1050" dirty="0">
                <a:solidFill>
                  <a:schemeClr val="accent5"/>
                </a:solidFill>
              </a:rPr>
              <a:t>A practical guide on the assessment and management of testosterone deficiency in adult men. Based on: Hackett G, Kirby M, Edwards D, et al. J Sex Med. 2017;14(12):1504–1523. </a:t>
            </a:r>
            <a:r>
              <a:rPr lang="en-GB" sz="1050" dirty="0">
                <a:solidFill>
                  <a:schemeClr val="accent5"/>
                </a:solidFill>
                <a:hlinkClick r:id="rId4"/>
              </a:rPr>
              <a:t>http://www.bssm.org.uk/wp-content/uploads/2018/02/BSSM-Practical-Guide-High-Res-single-pp-view-final.pdf</a:t>
            </a:r>
            <a:r>
              <a:rPr lang="en-GB" sz="1050" dirty="0">
                <a:solidFill>
                  <a:schemeClr val="accent5"/>
                </a:solidFill>
              </a:rPr>
              <a:t>  Accessed March 2021</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D6569-F0AF-43E6-9204-7B98CF48F533}"/>
              </a:ext>
            </a:extLst>
          </p:cNvPr>
          <p:cNvSpPr>
            <a:spLocks noGrp="1"/>
          </p:cNvSpPr>
          <p:nvPr>
            <p:ph type="title"/>
          </p:nvPr>
        </p:nvSpPr>
        <p:spPr>
          <a:xfrm>
            <a:off x="206734" y="359826"/>
            <a:ext cx="11198030" cy="1126074"/>
          </a:xfrm>
        </p:spPr>
        <p:txBody>
          <a:bodyPr>
            <a:normAutofit/>
          </a:bodyPr>
          <a:lstStyle/>
          <a:p>
            <a:pPr algn="ctr"/>
            <a:r>
              <a:rPr lang="en-GB" b="1" dirty="0"/>
              <a:t>Other testosterone therapies available in limited markets:</a:t>
            </a:r>
          </a:p>
        </p:txBody>
      </p:sp>
      <p:sp>
        <p:nvSpPr>
          <p:cNvPr id="3" name="Content Placeholder 2">
            <a:extLst>
              <a:ext uri="{FF2B5EF4-FFF2-40B4-BE49-F238E27FC236}">
                <a16:creationId xmlns:a16="http://schemas.microsoft.com/office/drawing/2014/main" id="{097954E0-D68A-4314-9BFB-94238B6D6465}"/>
              </a:ext>
            </a:extLst>
          </p:cNvPr>
          <p:cNvSpPr>
            <a:spLocks noGrp="1"/>
          </p:cNvSpPr>
          <p:nvPr>
            <p:ph idx="1"/>
          </p:nvPr>
        </p:nvSpPr>
        <p:spPr>
          <a:xfrm>
            <a:off x="787235" y="1593394"/>
            <a:ext cx="10617529" cy="4083505"/>
          </a:xfrm>
        </p:spPr>
        <p:txBody>
          <a:bodyPr>
            <a:normAutofit/>
          </a:bodyPr>
          <a:lstStyle/>
          <a:p>
            <a:r>
              <a:rPr lang="en-GB" dirty="0">
                <a:solidFill>
                  <a:schemeClr val="accent5"/>
                </a:solidFill>
              </a:rPr>
              <a:t>AndroForte® 2 </a:t>
            </a:r>
          </a:p>
          <a:p>
            <a:r>
              <a:rPr lang="en-GB" dirty="0">
                <a:solidFill>
                  <a:schemeClr val="accent5"/>
                </a:solidFill>
              </a:rPr>
              <a:t>AndroForte® 5 </a:t>
            </a:r>
          </a:p>
          <a:p>
            <a:r>
              <a:rPr lang="en-GB" dirty="0">
                <a:solidFill>
                  <a:schemeClr val="accent5"/>
                </a:solidFill>
              </a:rPr>
              <a:t>Aveed®</a:t>
            </a:r>
          </a:p>
          <a:p>
            <a:r>
              <a:rPr lang="en-GB" dirty="0">
                <a:solidFill>
                  <a:schemeClr val="accent5"/>
                </a:solidFill>
              </a:rPr>
              <a:t>Testosterone Cypionate</a:t>
            </a:r>
          </a:p>
          <a:p>
            <a:r>
              <a:rPr lang="en-GB" dirty="0">
                <a:solidFill>
                  <a:schemeClr val="accent5"/>
                </a:solidFill>
              </a:rPr>
              <a:t>Testim® </a:t>
            </a:r>
          </a:p>
          <a:p>
            <a:r>
              <a:rPr lang="en-GB" dirty="0">
                <a:solidFill>
                  <a:schemeClr val="accent5"/>
                </a:solidFill>
              </a:rPr>
              <a:t>Vogelxo®</a:t>
            </a:r>
          </a:p>
          <a:p>
            <a:r>
              <a:rPr lang="en-GB" dirty="0">
                <a:solidFill>
                  <a:schemeClr val="accent5"/>
                </a:solidFill>
              </a:rPr>
              <a:t>Axiron®</a:t>
            </a:r>
          </a:p>
          <a:p>
            <a:pPr marL="0" indent="0">
              <a:buNone/>
            </a:pPr>
            <a:endParaRPr lang="en-GB" dirty="0"/>
          </a:p>
        </p:txBody>
      </p:sp>
    </p:spTree>
    <p:extLst>
      <p:ext uri="{BB962C8B-B14F-4D97-AF65-F5344CB8AC3E}">
        <p14:creationId xmlns:p14="http://schemas.microsoft.com/office/powerpoint/2010/main" val="4075478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102D-83E4-4081-9C61-BFD3FDB3FA90}"/>
              </a:ext>
            </a:extLst>
          </p:cNvPr>
          <p:cNvSpPr>
            <a:spLocks noGrp="1"/>
          </p:cNvSpPr>
          <p:nvPr>
            <p:ph type="title"/>
          </p:nvPr>
        </p:nvSpPr>
        <p:spPr>
          <a:xfrm>
            <a:off x="1539462" y="-14319"/>
            <a:ext cx="3153393" cy="1223994"/>
          </a:xfrm>
        </p:spPr>
        <p:txBody>
          <a:bodyPr/>
          <a:lstStyle/>
          <a:p>
            <a:pPr algn="ctr"/>
            <a:r>
              <a:rPr lang="en-GB" dirty="0"/>
              <a:t>AndroForte® 2</a:t>
            </a:r>
          </a:p>
        </p:txBody>
      </p:sp>
      <p:sp>
        <p:nvSpPr>
          <p:cNvPr id="3" name="Content Placeholder 2">
            <a:extLst>
              <a:ext uri="{FF2B5EF4-FFF2-40B4-BE49-F238E27FC236}">
                <a16:creationId xmlns:a16="http://schemas.microsoft.com/office/drawing/2014/main" id="{54ADA71D-B625-4B56-8BFA-CC98D15A0DCE}"/>
              </a:ext>
            </a:extLst>
          </p:cNvPr>
          <p:cNvSpPr>
            <a:spLocks noGrp="1"/>
          </p:cNvSpPr>
          <p:nvPr>
            <p:ph idx="1"/>
          </p:nvPr>
        </p:nvSpPr>
        <p:spPr>
          <a:xfrm>
            <a:off x="422067" y="1209674"/>
            <a:ext cx="5407233" cy="3141025"/>
          </a:xfrm>
        </p:spPr>
        <p:txBody>
          <a:bodyPr>
            <a:normAutofit lnSpcReduction="10000"/>
          </a:bodyPr>
          <a:lstStyle/>
          <a:p>
            <a:r>
              <a:rPr lang="en-GB" sz="1800" dirty="0">
                <a:solidFill>
                  <a:schemeClr val="accent5"/>
                </a:solidFill>
              </a:rPr>
              <a:t>Testosterone cream 2% (20mg/mL)</a:t>
            </a:r>
          </a:p>
          <a:p>
            <a:r>
              <a:rPr lang="en-GB" sz="1800" dirty="0">
                <a:solidFill>
                  <a:schemeClr val="accent5"/>
                </a:solidFill>
              </a:rPr>
              <a:t>White, opaque, oil-in-water cream.</a:t>
            </a:r>
          </a:p>
          <a:p>
            <a:r>
              <a:rPr lang="en-GB" sz="1800" dirty="0">
                <a:solidFill>
                  <a:schemeClr val="accent5"/>
                </a:solidFill>
              </a:rPr>
              <a:t>Available in a 50mL sealed laminated tube</a:t>
            </a:r>
          </a:p>
          <a:p>
            <a:r>
              <a:rPr lang="en-GB" sz="1800" dirty="0">
                <a:solidFill>
                  <a:schemeClr val="accent5"/>
                </a:solidFill>
              </a:rPr>
              <a:t>Each 50mL tube contains 1000mg of testosterone</a:t>
            </a:r>
          </a:p>
          <a:p>
            <a:r>
              <a:rPr lang="en-GB" sz="1800" dirty="0">
                <a:solidFill>
                  <a:schemeClr val="accent5"/>
                </a:solidFill>
              </a:rPr>
              <a:t>Each 1ml dose delivers 20mg of testosterone</a:t>
            </a:r>
          </a:p>
          <a:p>
            <a:r>
              <a:rPr lang="en-GB" sz="1800" dirty="0">
                <a:solidFill>
                  <a:schemeClr val="accent5"/>
                </a:solidFill>
              </a:rPr>
              <a:t>Supplied with a dose applicator</a:t>
            </a:r>
          </a:p>
          <a:p>
            <a:r>
              <a:rPr lang="en-GB" sz="1800" dirty="0">
                <a:solidFill>
                  <a:schemeClr val="accent5"/>
                </a:solidFill>
              </a:rPr>
              <a:t>Daily scrotal application</a:t>
            </a:r>
          </a:p>
          <a:p>
            <a:r>
              <a:rPr lang="en-GB" sz="1800" dirty="0">
                <a:solidFill>
                  <a:schemeClr val="accent5"/>
                </a:solidFill>
              </a:rPr>
              <a:t>Testosterone Cmax occurs 3-5 hours after application</a:t>
            </a:r>
          </a:p>
          <a:p>
            <a:r>
              <a:rPr lang="en-GB" sz="1800" dirty="0">
                <a:solidFill>
                  <a:schemeClr val="accent5"/>
                </a:solidFill>
              </a:rPr>
              <a:t>Steady state achieved within 10 days</a:t>
            </a:r>
          </a:p>
        </p:txBody>
      </p:sp>
      <p:sp>
        <p:nvSpPr>
          <p:cNvPr id="8" name="Title 1">
            <a:extLst>
              <a:ext uri="{FF2B5EF4-FFF2-40B4-BE49-F238E27FC236}">
                <a16:creationId xmlns:a16="http://schemas.microsoft.com/office/drawing/2014/main" id="{4F4C83D8-A213-48A1-A2CC-4776687F5C1C}"/>
              </a:ext>
            </a:extLst>
          </p:cNvPr>
          <p:cNvSpPr txBox="1">
            <a:spLocks/>
          </p:cNvSpPr>
          <p:nvPr/>
        </p:nvSpPr>
        <p:spPr>
          <a:xfrm>
            <a:off x="7257432" y="-77459"/>
            <a:ext cx="3153393" cy="12239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dirty="0"/>
              <a:t>AndroForte® 5 </a:t>
            </a: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pic>
        <p:nvPicPr>
          <p:cNvPr id="12" name="Picture 11">
            <a:extLst>
              <a:ext uri="{FF2B5EF4-FFF2-40B4-BE49-F238E27FC236}">
                <a16:creationId xmlns:a16="http://schemas.microsoft.com/office/drawing/2014/main" id="{C84DE57F-8A03-402C-BC42-69C17504A14E}"/>
              </a:ext>
            </a:extLst>
          </p:cNvPr>
          <p:cNvPicPr>
            <a:picLocks noChangeAspect="1"/>
          </p:cNvPicPr>
          <p:nvPr/>
        </p:nvPicPr>
        <p:blipFill>
          <a:blip r:embed="rId2"/>
          <a:stretch>
            <a:fillRect/>
          </a:stretch>
        </p:blipFill>
        <p:spPr>
          <a:xfrm>
            <a:off x="6957671" y="4556474"/>
            <a:ext cx="3576980" cy="1503054"/>
          </a:xfrm>
          <a:prstGeom prst="rect">
            <a:avLst/>
          </a:prstGeom>
        </p:spPr>
      </p:pic>
      <p:pic>
        <p:nvPicPr>
          <p:cNvPr id="16" name="Picture 15">
            <a:extLst>
              <a:ext uri="{FF2B5EF4-FFF2-40B4-BE49-F238E27FC236}">
                <a16:creationId xmlns:a16="http://schemas.microsoft.com/office/drawing/2014/main" id="{E371BB9C-D775-41D3-9DDB-C4B5EED1E93C}"/>
              </a:ext>
            </a:extLst>
          </p:cNvPr>
          <p:cNvPicPr>
            <a:picLocks noChangeAspect="1"/>
          </p:cNvPicPr>
          <p:nvPr/>
        </p:nvPicPr>
        <p:blipFill>
          <a:blip r:embed="rId3"/>
          <a:stretch>
            <a:fillRect/>
          </a:stretch>
        </p:blipFill>
        <p:spPr>
          <a:xfrm>
            <a:off x="2034480" y="4556474"/>
            <a:ext cx="2163355" cy="1503054"/>
          </a:xfrm>
          <a:prstGeom prst="rect">
            <a:avLst/>
          </a:prstGeom>
        </p:spPr>
      </p:pic>
      <p:sp>
        <p:nvSpPr>
          <p:cNvPr id="17" name="Content Placeholder 2">
            <a:extLst>
              <a:ext uri="{FF2B5EF4-FFF2-40B4-BE49-F238E27FC236}">
                <a16:creationId xmlns:a16="http://schemas.microsoft.com/office/drawing/2014/main" id="{6EFD1181-8D15-421C-8ECE-E91416639028}"/>
              </a:ext>
            </a:extLst>
          </p:cNvPr>
          <p:cNvSpPr txBox="1">
            <a:spLocks/>
          </p:cNvSpPr>
          <p:nvPr/>
        </p:nvSpPr>
        <p:spPr>
          <a:xfrm>
            <a:off x="6381750" y="1209675"/>
            <a:ext cx="5407233" cy="32155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accent5"/>
                </a:solidFill>
              </a:rPr>
              <a:t>Testosterone cream 5% (50mg/mL)</a:t>
            </a:r>
          </a:p>
          <a:p>
            <a:r>
              <a:rPr lang="en-GB" sz="1800" dirty="0">
                <a:solidFill>
                  <a:schemeClr val="accent5"/>
                </a:solidFill>
              </a:rPr>
              <a:t>White, opaque, oil-in-water cream</a:t>
            </a:r>
          </a:p>
          <a:p>
            <a:r>
              <a:rPr lang="en-GB" sz="1800" dirty="0">
                <a:solidFill>
                  <a:schemeClr val="accent5"/>
                </a:solidFill>
              </a:rPr>
              <a:t>Supplied in a 50mL sealed tube with a graduated syringe-style measuring device in a carton</a:t>
            </a:r>
          </a:p>
          <a:p>
            <a:r>
              <a:rPr lang="en-GB" sz="1800" dirty="0">
                <a:solidFill>
                  <a:schemeClr val="accent5"/>
                </a:solidFill>
              </a:rPr>
              <a:t>Each 1ml dose delivers 50mg of testosterone</a:t>
            </a:r>
          </a:p>
          <a:p>
            <a:r>
              <a:rPr lang="en-GB" sz="1800" dirty="0">
                <a:solidFill>
                  <a:schemeClr val="accent5"/>
                </a:solidFill>
              </a:rPr>
              <a:t>Daily scrotal or upper body application</a:t>
            </a:r>
          </a:p>
          <a:p>
            <a:r>
              <a:rPr lang="en-GB" sz="1800" dirty="0">
                <a:solidFill>
                  <a:schemeClr val="accent5"/>
                </a:solidFill>
              </a:rPr>
              <a:t>Recommended dose is 0.5mL/25mg testosterone for scrotal application</a:t>
            </a:r>
          </a:p>
          <a:p>
            <a:r>
              <a:rPr lang="en-GB" sz="1800" dirty="0">
                <a:solidFill>
                  <a:schemeClr val="accent5"/>
                </a:solidFill>
              </a:rPr>
              <a:t>Recommended dose is 2mL/100mg testosterone for upper body application</a:t>
            </a:r>
          </a:p>
          <a:p>
            <a:endParaRPr lang="en-GB" sz="1800" dirty="0">
              <a:solidFill>
                <a:schemeClr val="accent5"/>
              </a:solidFill>
            </a:endParaRPr>
          </a:p>
        </p:txBody>
      </p:sp>
    </p:spTree>
    <p:extLst>
      <p:ext uri="{BB962C8B-B14F-4D97-AF65-F5344CB8AC3E}">
        <p14:creationId xmlns:p14="http://schemas.microsoft.com/office/powerpoint/2010/main" val="319781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8DD5F-F26E-4681-8FD6-0D25FC79BBA0}"/>
              </a:ext>
            </a:extLst>
          </p:cNvPr>
          <p:cNvSpPr>
            <a:spLocks noGrp="1"/>
          </p:cNvSpPr>
          <p:nvPr>
            <p:ph type="title"/>
          </p:nvPr>
        </p:nvSpPr>
        <p:spPr>
          <a:xfrm>
            <a:off x="475633" y="293151"/>
            <a:ext cx="10652454" cy="1145124"/>
          </a:xfrm>
        </p:spPr>
        <p:txBody>
          <a:bodyPr>
            <a:normAutofit/>
          </a:bodyPr>
          <a:lstStyle/>
          <a:p>
            <a:r>
              <a:rPr lang="en-GB" dirty="0"/>
              <a:t>Testosterone Patches (Androderm®)</a:t>
            </a:r>
            <a:br>
              <a:rPr lang="en-GB" dirty="0"/>
            </a:br>
            <a:endParaRPr lang="en-GB" dirty="0"/>
          </a:p>
        </p:txBody>
      </p:sp>
      <p:sp>
        <p:nvSpPr>
          <p:cNvPr id="3" name="Content Placeholder 2">
            <a:extLst>
              <a:ext uri="{FF2B5EF4-FFF2-40B4-BE49-F238E27FC236}">
                <a16:creationId xmlns:a16="http://schemas.microsoft.com/office/drawing/2014/main" id="{6DD38AD0-2AAA-4178-9B17-A458E4FE7547}"/>
              </a:ext>
            </a:extLst>
          </p:cNvPr>
          <p:cNvSpPr>
            <a:spLocks noGrp="1"/>
          </p:cNvSpPr>
          <p:nvPr>
            <p:ph idx="1"/>
          </p:nvPr>
        </p:nvSpPr>
        <p:spPr>
          <a:xfrm>
            <a:off x="4848225" y="1138869"/>
            <a:ext cx="6028706" cy="3169033"/>
          </a:xfrm>
        </p:spPr>
        <p:txBody>
          <a:bodyPr>
            <a:normAutofit/>
          </a:bodyPr>
          <a:lstStyle/>
          <a:p>
            <a:r>
              <a:rPr lang="en-GB" sz="1800" b="1" dirty="0">
                <a:solidFill>
                  <a:schemeClr val="accent5"/>
                </a:solidFill>
              </a:rPr>
              <a:t>Advantages:</a:t>
            </a:r>
            <a:r>
              <a:rPr lang="en-GB" sz="1800" dirty="0">
                <a:solidFill>
                  <a:schemeClr val="accent5"/>
                </a:solidFill>
              </a:rPr>
              <a:t>	</a:t>
            </a:r>
          </a:p>
          <a:p>
            <a:pPr lvl="1"/>
            <a:r>
              <a:rPr lang="en-GB" sz="1400" dirty="0">
                <a:solidFill>
                  <a:schemeClr val="accent5"/>
                </a:solidFill>
              </a:rPr>
              <a:t>Daily application maintains normal testosterone levels</a:t>
            </a:r>
          </a:p>
          <a:p>
            <a:pPr lvl="1"/>
            <a:r>
              <a:rPr lang="en-GB" sz="1400" dirty="0">
                <a:solidFill>
                  <a:schemeClr val="accent5"/>
                </a:solidFill>
              </a:rPr>
              <a:t>Non-Scrotal </a:t>
            </a:r>
          </a:p>
          <a:p>
            <a:pPr lvl="1"/>
            <a:r>
              <a:rPr lang="en-GB" sz="1400" b="0" i="0" dirty="0">
                <a:solidFill>
                  <a:schemeClr val="accent5"/>
                </a:solidFill>
                <a:effectLst/>
              </a:rPr>
              <a:t>Normal testosterone level achieved in 28 days</a:t>
            </a:r>
          </a:p>
          <a:p>
            <a:pPr lvl="1"/>
            <a:r>
              <a:rPr lang="fr-FR" altLang="en-US" sz="1400" dirty="0">
                <a:solidFill>
                  <a:schemeClr val="accent5"/>
                </a:solidFill>
              </a:rPr>
              <a:t>Good efficacy </a:t>
            </a:r>
          </a:p>
          <a:p>
            <a:r>
              <a:rPr lang="fr-FR" altLang="en-US" sz="1800" b="1" dirty="0">
                <a:solidFill>
                  <a:schemeClr val="accent5"/>
                </a:solidFill>
              </a:rPr>
              <a:t>Disadvantages:</a:t>
            </a:r>
          </a:p>
          <a:p>
            <a:pPr lvl="1"/>
            <a:r>
              <a:rPr lang="en-GB" sz="1400" dirty="0">
                <a:solidFill>
                  <a:schemeClr val="accent5"/>
                </a:solidFill>
              </a:rPr>
              <a:t>Large patch – 44cm</a:t>
            </a:r>
            <a:r>
              <a:rPr lang="en-GB" sz="1400" baseline="30000" dirty="0">
                <a:solidFill>
                  <a:schemeClr val="accent5"/>
                </a:solidFill>
              </a:rPr>
              <a:t>2</a:t>
            </a:r>
          </a:p>
          <a:p>
            <a:pPr lvl="1"/>
            <a:r>
              <a:rPr lang="fr-FR" altLang="en-US" sz="1400" dirty="0">
                <a:solidFill>
                  <a:schemeClr val="accent5"/>
                </a:solidFill>
              </a:rPr>
              <a:t>&gt;60% local irritations &amp; adverse events*</a:t>
            </a:r>
          </a:p>
          <a:p>
            <a:pPr lvl="1"/>
            <a:r>
              <a:rPr lang="fr-FR" altLang="en-US" sz="1400" dirty="0">
                <a:solidFill>
                  <a:schemeClr val="accent5"/>
                </a:solidFill>
              </a:rPr>
              <a:t>Very visible</a:t>
            </a:r>
          </a:p>
          <a:p>
            <a:pPr lvl="1"/>
            <a:r>
              <a:rPr lang="fr-FR" sz="1400" dirty="0">
                <a:solidFill>
                  <a:schemeClr val="accent5"/>
                </a:solidFill>
              </a:rPr>
              <a:t>Patch may fall off during exercise</a:t>
            </a:r>
          </a:p>
          <a:p>
            <a:pPr lvl="1"/>
            <a:r>
              <a:rPr lang="fr-FR" sz="1400" dirty="0">
                <a:solidFill>
                  <a:schemeClr val="accent5"/>
                </a:solidFill>
              </a:rPr>
              <a:t>Dose is difficult to adjust</a:t>
            </a:r>
            <a:endParaRPr lang="en-GB" sz="1400" dirty="0">
              <a:solidFill>
                <a:schemeClr val="accent5"/>
              </a:solidFill>
            </a:endParaRPr>
          </a:p>
        </p:txBody>
      </p:sp>
      <p:pic>
        <p:nvPicPr>
          <p:cNvPr id="4" name="Picture 2">
            <a:extLst>
              <a:ext uri="{FF2B5EF4-FFF2-40B4-BE49-F238E27FC236}">
                <a16:creationId xmlns:a16="http://schemas.microsoft.com/office/drawing/2014/main" id="{D9386E9D-DFD9-444E-9BE5-833DC167A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34" y="1181100"/>
            <a:ext cx="3591542" cy="2147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3">
            <a:extLst>
              <a:ext uri="{FF2B5EF4-FFF2-40B4-BE49-F238E27FC236}">
                <a16:creationId xmlns:a16="http://schemas.microsoft.com/office/drawing/2014/main" id="{1C62B573-1E8B-4926-B862-2762265A6B16}"/>
              </a:ext>
            </a:extLst>
          </p:cNvPr>
          <p:cNvSpPr>
            <a:spLocks noChangeArrowheads="1"/>
          </p:cNvSpPr>
          <p:nvPr/>
        </p:nvSpPr>
        <p:spPr bwMode="auto">
          <a:xfrm>
            <a:off x="356657" y="1138869"/>
            <a:ext cx="3710519" cy="36608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p>
            <a:pPr marL="0" marR="0" lvl="0" indent="0" algn="l" defTabSz="914400" rtl="0" eaLnBrk="1" fontAlgn="auto" latinLnBrk="0" hangingPunct="1">
              <a:lnSpc>
                <a:spcPct val="97000"/>
              </a:lnSpc>
              <a:spcBef>
                <a:spcPts val="0"/>
              </a:spcBef>
              <a:spcAft>
                <a:spcPts val="0"/>
              </a:spcAft>
              <a:buClrTx/>
              <a:buSzTx/>
              <a:buFontTx/>
              <a:buNone/>
              <a:tabLst>
                <a:tab pos="680538" algn="l"/>
                <a:tab pos="1361077" algn="l"/>
                <a:tab pos="2041615" algn="l"/>
                <a:tab pos="2722154" algn="l"/>
                <a:tab pos="3402692" algn="l"/>
                <a:tab pos="4083230" algn="l"/>
                <a:tab pos="4763769" algn="l"/>
                <a:tab pos="5444307" algn="l"/>
                <a:tab pos="6124846" algn="l"/>
                <a:tab pos="6805384" algn="l"/>
                <a:tab pos="7485922" algn="l"/>
                <a:tab pos="8166461" algn="l"/>
              </a:tabLst>
              <a:defRPr/>
            </a:pPr>
            <a:r>
              <a:rPr kumimoji="0" 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Poppins Medium"/>
                <a:ea typeface="+mn-ea"/>
                <a:cs typeface="Arial Unicode MS" pitchFamily="32" charset="0"/>
              </a:rPr>
              <a:t>Eschar Formation from Testosterone Patch</a:t>
            </a:r>
          </a:p>
        </p:txBody>
      </p:sp>
      <p:sp>
        <p:nvSpPr>
          <p:cNvPr id="6" name="Text Box 4">
            <a:extLst>
              <a:ext uri="{FF2B5EF4-FFF2-40B4-BE49-F238E27FC236}">
                <a16:creationId xmlns:a16="http://schemas.microsoft.com/office/drawing/2014/main" id="{A94FCB3B-E8BB-4DC3-A68D-B1AE04FCD084}"/>
              </a:ext>
            </a:extLst>
          </p:cNvPr>
          <p:cNvSpPr txBox="1">
            <a:spLocks noChangeArrowheads="1"/>
          </p:cNvSpPr>
          <p:nvPr/>
        </p:nvSpPr>
        <p:spPr bwMode="auto">
          <a:xfrm>
            <a:off x="762366" y="3016158"/>
            <a:ext cx="3054350" cy="355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Lst>
              <a:defRPr sz="2400" b="1">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 pos="5791200" algn="l"/>
              </a:tabLst>
              <a:defRPr sz="2400" b="1">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 pos="5791200" algn="l"/>
              </a:tabLst>
              <a:defRPr sz="2400" b="1">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 pos="5791200" algn="l"/>
              </a:tabLst>
              <a:defRPr sz="2400" b="1">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 pos="5791200" algn="l"/>
              </a:tabLst>
              <a:defRPr sz="2400" b="1">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b="1">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b="1">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b="1">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b="1">
                <a:solidFill>
                  <a:schemeClr val="tx1"/>
                </a:solidFill>
                <a:latin typeface="Arial" panose="020B0604020202020204" pitchFamily="34" charset="0"/>
              </a:defRPr>
            </a:lvl9pPr>
          </a:lstStyle>
          <a:p>
            <a:pPr marL="0" marR="0" lvl="0" indent="0" algn="l" defTabSz="914400" rtl="0" eaLnBrk="1" fontAlgn="auto" latinLnBrk="0" hangingPunct="1">
              <a:lnSpc>
                <a:spcPct val="101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Lst>
              <a:defRPr/>
            </a:pPr>
            <a:r>
              <a:rPr kumimoji="0" lang="en-US" altLang="en-US" sz="1200" i="0" u="none" strike="noStrike" kern="1200" cap="none" spc="0" normalizeH="0" baseline="0" noProof="0" dirty="0">
                <a:ln>
                  <a:noFill/>
                </a:ln>
                <a:solidFill>
                  <a:schemeClr val="bg1"/>
                </a:solidFill>
                <a:effectLst/>
                <a:uLnTx/>
                <a:uFillTx/>
                <a:latin typeface="+mn-lt"/>
                <a:ea typeface="MS PGothic" panose="020B0600070205080204" pitchFamily="34" charset="-128"/>
                <a:cs typeface="Arial Unicode MS" panose="020B0604020202020204" pitchFamily="34" charset="-128"/>
              </a:rPr>
              <a:t>Orme C, Imaeda S. </a:t>
            </a:r>
            <a:r>
              <a:rPr kumimoji="0" lang="en-US" altLang="en-US" sz="1200" i="1" u="none" strike="noStrike" kern="1200" cap="none" spc="0" normalizeH="0" baseline="0" noProof="0" dirty="0">
                <a:ln>
                  <a:noFill/>
                </a:ln>
                <a:solidFill>
                  <a:schemeClr val="bg1"/>
                </a:solidFill>
                <a:effectLst/>
                <a:uLnTx/>
                <a:uFillTx/>
                <a:latin typeface="+mn-lt"/>
                <a:ea typeface="MS PGothic" panose="020B0600070205080204" pitchFamily="34" charset="-128"/>
                <a:cs typeface="Arial Unicode MS" panose="020B0604020202020204" pitchFamily="34" charset="-128"/>
              </a:rPr>
              <a:t>N Engl J Med 2012;366:e28</a:t>
            </a:r>
            <a:r>
              <a:rPr kumimoji="0" lang="en-US" altLang="en-US" sz="1200" i="0" u="none" strike="noStrike" kern="1200" cap="none" spc="0" normalizeH="0" baseline="0" noProof="0" dirty="0">
                <a:ln>
                  <a:noFill/>
                </a:ln>
                <a:solidFill>
                  <a:schemeClr val="bg1"/>
                </a:solidFill>
                <a:effectLst/>
                <a:uLnTx/>
                <a:uFillTx/>
                <a:latin typeface="+mn-lt"/>
                <a:ea typeface="MS PGothic" panose="020B0600070205080204" pitchFamily="34" charset="-128"/>
                <a:cs typeface="Arial Unicode MS" panose="020B0604020202020204" pitchFamily="34" charset="-128"/>
              </a:rPr>
              <a:t>.</a:t>
            </a:r>
          </a:p>
        </p:txBody>
      </p:sp>
      <p:graphicFrame>
        <p:nvGraphicFramePr>
          <p:cNvPr id="7" name="Object 3">
            <a:extLst>
              <a:ext uri="{FF2B5EF4-FFF2-40B4-BE49-F238E27FC236}">
                <a16:creationId xmlns:a16="http://schemas.microsoft.com/office/drawing/2014/main" id="{6605A2D1-BB08-4AEE-AA84-20DC9F0F0011}"/>
              </a:ext>
            </a:extLst>
          </p:cNvPr>
          <p:cNvGraphicFramePr>
            <a:graphicFrameLocks noChangeAspect="1"/>
          </p:cNvGraphicFramePr>
          <p:nvPr>
            <p:extLst>
              <p:ext uri="{D42A27DB-BD31-4B8C-83A1-F6EECF244321}">
                <p14:modId xmlns:p14="http://schemas.microsoft.com/office/powerpoint/2010/main" val="2910053712"/>
              </p:ext>
            </p:extLst>
          </p:nvPr>
        </p:nvGraphicFramePr>
        <p:xfrm>
          <a:off x="4848225" y="4307902"/>
          <a:ext cx="4314825" cy="1540614"/>
        </p:xfrm>
        <a:graphic>
          <a:graphicData uri="http://schemas.openxmlformats.org/presentationml/2006/ole">
            <mc:AlternateContent xmlns:mc="http://schemas.openxmlformats.org/markup-compatibility/2006">
              <mc:Choice xmlns:v="urn:schemas-microsoft-com:vml" Requires="v">
                <p:oleObj name="Image Photo Editor" r:id="rId3" imgW="3990476" imgH="1019048" progId="MSPhotoEd.3">
                  <p:embed/>
                </p:oleObj>
              </mc:Choice>
              <mc:Fallback>
                <p:oleObj name="Image Photo Editor" r:id="rId3" imgW="3990476" imgH="1019048" progId="MSPhotoEd.3">
                  <p:embed/>
                  <p:pic>
                    <p:nvPicPr>
                      <p:cNvPr id="7" name="Object 3">
                        <a:extLst>
                          <a:ext uri="{FF2B5EF4-FFF2-40B4-BE49-F238E27FC236}">
                            <a16:creationId xmlns:a16="http://schemas.microsoft.com/office/drawing/2014/main" id="{6605A2D1-BB08-4AEE-AA84-20DC9F0F0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25" y="4307902"/>
                        <a:ext cx="4314825" cy="1540614"/>
                      </a:xfrm>
                      <a:prstGeom prst="rect">
                        <a:avLst/>
                      </a:prstGeom>
                      <a:noFill/>
                      <a:ln>
                        <a:noFill/>
                      </a:ln>
                    </p:spPr>
                  </p:pic>
                </p:oleObj>
              </mc:Fallback>
            </mc:AlternateContent>
          </a:graphicData>
        </a:graphic>
      </p:graphicFrame>
      <p:pic>
        <p:nvPicPr>
          <p:cNvPr id="10" name="Picture 7">
            <a:extLst>
              <a:ext uri="{FF2B5EF4-FFF2-40B4-BE49-F238E27FC236}">
                <a16:creationId xmlns:a16="http://schemas.microsoft.com/office/drawing/2014/main" id="{36295B39-505D-4F3B-A81F-C99AEB736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69" y="3388681"/>
            <a:ext cx="3590308" cy="229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B2BE9EA-84CB-4A14-BB29-F4CCE261B0DD}"/>
              </a:ext>
            </a:extLst>
          </p:cNvPr>
          <p:cNvSpPr txBox="1"/>
          <p:nvPr/>
        </p:nvSpPr>
        <p:spPr>
          <a:xfrm>
            <a:off x="1905000" y="6017793"/>
            <a:ext cx="9429750" cy="276999"/>
          </a:xfrm>
          <a:prstGeom prst="rect">
            <a:avLst/>
          </a:prstGeom>
          <a:noFill/>
        </p:spPr>
        <p:txBody>
          <a:bodyPr wrap="square">
            <a:spAutoFit/>
          </a:bodyPr>
          <a:lstStyle/>
          <a:p>
            <a:r>
              <a:rPr lang="en-GB" sz="1200" dirty="0">
                <a:solidFill>
                  <a:schemeClr val="accent5"/>
                </a:solidFill>
              </a:rPr>
              <a:t>* Rhoden E at al. Risks of Testosterone-Replacement Therapy and Recommendations for Monitoring. N Engl J Med 2004;350:482-92.</a:t>
            </a:r>
          </a:p>
        </p:txBody>
      </p:sp>
      <p:graphicFrame>
        <p:nvGraphicFramePr>
          <p:cNvPr id="12" name="Object 5">
            <a:extLst>
              <a:ext uri="{FF2B5EF4-FFF2-40B4-BE49-F238E27FC236}">
                <a16:creationId xmlns:a16="http://schemas.microsoft.com/office/drawing/2014/main" id="{FC34580A-5DC0-4D86-8326-AE0663181334}"/>
              </a:ext>
            </a:extLst>
          </p:cNvPr>
          <p:cNvGraphicFramePr>
            <a:graphicFrameLocks noChangeAspect="1"/>
          </p:cNvGraphicFramePr>
          <p:nvPr>
            <p:extLst>
              <p:ext uri="{D42A27DB-BD31-4B8C-83A1-F6EECF244321}">
                <p14:modId xmlns:p14="http://schemas.microsoft.com/office/powerpoint/2010/main" val="701528046"/>
              </p:ext>
            </p:extLst>
          </p:nvPr>
        </p:nvGraphicFramePr>
        <p:xfrm>
          <a:off x="9388476" y="4283821"/>
          <a:ext cx="2089150" cy="1564695"/>
        </p:xfrm>
        <a:graphic>
          <a:graphicData uri="http://schemas.openxmlformats.org/presentationml/2006/ole">
            <mc:AlternateContent xmlns:mc="http://schemas.openxmlformats.org/markup-compatibility/2006">
              <mc:Choice xmlns:v="urn:schemas-microsoft-com:vml" Requires="v">
                <p:oleObj name="Image Photo Editor" r:id="rId6" imgW="3933333" imgH="3191320" progId="MSPhotoEd.3">
                  <p:embed/>
                </p:oleObj>
              </mc:Choice>
              <mc:Fallback>
                <p:oleObj name="Image Photo Editor" r:id="rId6" imgW="3933333" imgH="3191320" progId="MSPhotoEd.3">
                  <p:embed/>
                  <p:pic>
                    <p:nvPicPr>
                      <p:cNvPr id="18437" name="Object 5">
                        <a:extLst>
                          <a:ext uri="{FF2B5EF4-FFF2-40B4-BE49-F238E27FC236}">
                            <a16:creationId xmlns:a16="http://schemas.microsoft.com/office/drawing/2014/main" id="{9679C6F4-D809-41DC-833B-56D5CE7749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8476" y="4283821"/>
                        <a:ext cx="2089150" cy="1564695"/>
                      </a:xfrm>
                      <a:prstGeom prst="rect">
                        <a:avLst/>
                      </a:prstGeom>
                      <a:noFill/>
                      <a:ln>
                        <a:noFill/>
                      </a:ln>
                      <a:effectLst/>
                    </p:spPr>
                  </p:pic>
                </p:oleObj>
              </mc:Fallback>
            </mc:AlternateContent>
          </a:graphicData>
        </a:graphic>
      </p:graphicFrame>
      <p:pic>
        <p:nvPicPr>
          <p:cNvPr id="14" name="Picture 13">
            <a:extLst>
              <a:ext uri="{FF2B5EF4-FFF2-40B4-BE49-F238E27FC236}">
                <a16:creationId xmlns:a16="http://schemas.microsoft.com/office/drawing/2014/main" id="{0DC15AC6-E64B-4919-BC5C-6F85E4DE7412}"/>
              </a:ext>
            </a:extLst>
          </p:cNvPr>
          <p:cNvPicPr>
            <a:picLocks noChangeAspect="1"/>
          </p:cNvPicPr>
          <p:nvPr/>
        </p:nvPicPr>
        <p:blipFill>
          <a:blip r:embed="rId8"/>
          <a:stretch>
            <a:fillRect/>
          </a:stretch>
        </p:blipFill>
        <p:spPr>
          <a:xfrm>
            <a:off x="9670202" y="156110"/>
            <a:ext cx="1807424" cy="2049979"/>
          </a:xfrm>
          <a:prstGeom prst="rect">
            <a:avLst/>
          </a:prstGeom>
        </p:spPr>
      </p:pic>
    </p:spTree>
    <p:extLst>
      <p:ext uri="{BB962C8B-B14F-4D97-AF65-F5344CB8AC3E}">
        <p14:creationId xmlns:p14="http://schemas.microsoft.com/office/powerpoint/2010/main" val="26658405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102D-83E4-4081-9C61-BFD3FDB3FA90}"/>
              </a:ext>
            </a:extLst>
          </p:cNvPr>
          <p:cNvSpPr>
            <a:spLocks noGrp="1"/>
          </p:cNvSpPr>
          <p:nvPr>
            <p:ph type="title"/>
          </p:nvPr>
        </p:nvSpPr>
        <p:spPr>
          <a:xfrm>
            <a:off x="1590058" y="126102"/>
            <a:ext cx="2315192" cy="1059796"/>
          </a:xfrm>
        </p:spPr>
        <p:txBody>
          <a:bodyPr/>
          <a:lstStyle/>
          <a:p>
            <a:pPr algn="ctr"/>
            <a:r>
              <a:rPr lang="en-GB" dirty="0"/>
              <a:t>Aveed®</a:t>
            </a:r>
          </a:p>
        </p:txBody>
      </p:sp>
      <p:sp>
        <p:nvSpPr>
          <p:cNvPr id="3" name="Content Placeholder 2">
            <a:extLst>
              <a:ext uri="{FF2B5EF4-FFF2-40B4-BE49-F238E27FC236}">
                <a16:creationId xmlns:a16="http://schemas.microsoft.com/office/drawing/2014/main" id="{54ADA71D-B625-4B56-8BFA-CC98D15A0DCE}"/>
              </a:ext>
            </a:extLst>
          </p:cNvPr>
          <p:cNvSpPr>
            <a:spLocks noGrp="1"/>
          </p:cNvSpPr>
          <p:nvPr>
            <p:ph idx="1"/>
          </p:nvPr>
        </p:nvSpPr>
        <p:spPr>
          <a:xfrm>
            <a:off x="412542" y="1238282"/>
            <a:ext cx="5407233" cy="3141025"/>
          </a:xfrm>
        </p:spPr>
        <p:txBody>
          <a:bodyPr>
            <a:normAutofit/>
          </a:bodyPr>
          <a:lstStyle/>
          <a:p>
            <a:r>
              <a:rPr lang="en-GB" sz="1800" dirty="0">
                <a:solidFill>
                  <a:schemeClr val="accent5"/>
                </a:solidFill>
              </a:rPr>
              <a:t>FDA approved version of Nebido®</a:t>
            </a:r>
          </a:p>
          <a:p>
            <a:r>
              <a:rPr lang="en-GB" sz="1800" dirty="0">
                <a:solidFill>
                  <a:schemeClr val="accent5"/>
                </a:solidFill>
              </a:rPr>
              <a:t>3mL injection containing 750mg of testosterone</a:t>
            </a:r>
          </a:p>
          <a:p>
            <a:r>
              <a:rPr lang="en-GB" sz="1800" dirty="0">
                <a:solidFill>
                  <a:schemeClr val="accent5"/>
                </a:solidFill>
              </a:rPr>
              <a:t>Deep intramuscular injection into the buttock slowly administered over 60-90 seconds</a:t>
            </a:r>
          </a:p>
          <a:p>
            <a:r>
              <a:rPr lang="en-GB" sz="1800" dirty="0">
                <a:solidFill>
                  <a:schemeClr val="accent5"/>
                </a:solidFill>
              </a:rPr>
              <a:t>10 weekly injections following one-time loading dose at 4 weeks post initial injection</a:t>
            </a:r>
          </a:p>
          <a:p>
            <a:r>
              <a:rPr lang="en-GB" sz="1800" dirty="0">
                <a:solidFill>
                  <a:schemeClr val="accent5"/>
                </a:solidFill>
              </a:rPr>
              <a:t>Same issues as Nebido in terms of pulmonary oily micro-embolism (POME)</a:t>
            </a:r>
          </a:p>
          <a:p>
            <a:r>
              <a:rPr lang="en-GB" sz="1800" dirty="0">
                <a:solidFill>
                  <a:schemeClr val="accent5"/>
                </a:solidFill>
              </a:rPr>
              <a:t>Good efficacy </a:t>
            </a:r>
          </a:p>
        </p:txBody>
      </p:sp>
      <p:sp>
        <p:nvSpPr>
          <p:cNvPr id="8" name="Title 1">
            <a:extLst>
              <a:ext uri="{FF2B5EF4-FFF2-40B4-BE49-F238E27FC236}">
                <a16:creationId xmlns:a16="http://schemas.microsoft.com/office/drawing/2014/main" id="{4F4C83D8-A213-48A1-A2CC-4776687F5C1C}"/>
              </a:ext>
            </a:extLst>
          </p:cNvPr>
          <p:cNvSpPr txBox="1">
            <a:spLocks/>
          </p:cNvSpPr>
          <p:nvPr/>
        </p:nvSpPr>
        <p:spPr>
          <a:xfrm>
            <a:off x="5819775" y="126102"/>
            <a:ext cx="5048250" cy="1059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dirty="0">
                <a:solidFill>
                  <a:srgbClr val="006EAB"/>
                </a:solidFill>
                <a:latin typeface="Poppins Medium"/>
              </a:rPr>
              <a:t>Testosterone Cypionate</a:t>
            </a:r>
            <a:endParaRPr kumimoji="0" lang="en-GB" sz="3600" b="0" i="0" u="none" strike="noStrike" kern="1200" cap="none" spc="0" normalizeH="0" baseline="0" noProof="0" dirty="0">
              <a:ln>
                <a:noFill/>
              </a:ln>
              <a:solidFill>
                <a:srgbClr val="006EAB"/>
              </a:solidFill>
              <a:effectLst/>
              <a:uLnTx/>
              <a:uFillTx/>
              <a:latin typeface="Poppins Medium"/>
              <a:ea typeface="+mj-ea"/>
              <a:cs typeface="+mj-cs"/>
            </a:endParaRPr>
          </a:p>
        </p:txBody>
      </p:sp>
      <p:sp>
        <p:nvSpPr>
          <p:cNvPr id="9" name="Content Placeholder 2">
            <a:extLst>
              <a:ext uri="{FF2B5EF4-FFF2-40B4-BE49-F238E27FC236}">
                <a16:creationId xmlns:a16="http://schemas.microsoft.com/office/drawing/2014/main" id="{9916495A-7D43-4FDA-A1BE-90BA7E70205C}"/>
              </a:ext>
            </a:extLst>
          </p:cNvPr>
          <p:cNvSpPr txBox="1">
            <a:spLocks/>
          </p:cNvSpPr>
          <p:nvPr/>
        </p:nvSpPr>
        <p:spPr>
          <a:xfrm>
            <a:off x="5819775" y="1238282"/>
            <a:ext cx="5667375" cy="314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200mg/mL intramuscular injection in cottonseed oil</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sz="1800" dirty="0">
                <a:solidFill>
                  <a:srgbClr val="000000"/>
                </a:solidFill>
                <a:latin typeface="Poppins Light"/>
              </a:rPr>
              <a:t>P</a:t>
            </a:r>
            <a:r>
              <a:rPr kumimoji="0" lang="en-GB" sz="1800" b="0" i="0" u="none" strike="noStrike" kern="1200" cap="none" spc="0" normalizeH="0" baseline="0" noProof="0" dirty="0">
                <a:ln>
                  <a:noFill/>
                </a:ln>
                <a:solidFill>
                  <a:srgbClr val="000000"/>
                </a:solidFill>
                <a:effectLst/>
                <a:uLnTx/>
                <a:uFillTx/>
                <a:latin typeface="Poppins Light"/>
                <a:ea typeface="+mn-ea"/>
                <a:cs typeface="+mn-cs"/>
              </a:rPr>
              <a:t>opular with younger men/private market</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sz="1800" dirty="0">
                <a:solidFill>
                  <a:srgbClr val="000000"/>
                </a:solidFill>
                <a:latin typeface="Poppins Light"/>
              </a:rPr>
              <a:t>Injection every 2-4 weeks at home by patient/partner</a:t>
            </a:r>
            <a:endParaRPr kumimoji="0" lang="en-GB" sz="1800" b="0" i="0" u="none" strike="noStrike" kern="1200" cap="none" spc="0" normalizeH="0" baseline="0" noProof="0" dirty="0">
              <a:ln>
                <a:noFill/>
              </a:ln>
              <a:solidFill>
                <a:srgbClr val="000000"/>
              </a:solidFill>
              <a:effectLst/>
              <a:uLnTx/>
              <a:uFillTx/>
              <a:latin typeface="Poppins Light"/>
              <a:ea typeface="+mn-ea"/>
              <a:cs typeface="+mn-cs"/>
            </a:endParaRP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Internet forums suggest off-label (micro-dosing) use of this product is gold-standard treatment</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sz="1800" dirty="0">
                <a:solidFill>
                  <a:srgbClr val="000000"/>
                </a:solidFill>
                <a:latin typeface="Poppins Light"/>
              </a:rPr>
              <a:t>No good clinical evidence to support this use</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sz="1800" dirty="0">
                <a:solidFill>
                  <a:srgbClr val="000000"/>
                </a:solidFill>
                <a:latin typeface="Poppins Light"/>
              </a:rPr>
              <a:t>Limited licensed use outside U.S. however more specialist pharmacies are getting import licenses for it</a:t>
            </a:r>
          </a:p>
        </p:txBody>
      </p:sp>
      <p:pic>
        <p:nvPicPr>
          <p:cNvPr id="6" name="Picture 5">
            <a:extLst>
              <a:ext uri="{FF2B5EF4-FFF2-40B4-BE49-F238E27FC236}">
                <a16:creationId xmlns:a16="http://schemas.microsoft.com/office/drawing/2014/main" id="{6254BBCD-25E0-40B3-A4D3-BC620E4F0989}"/>
              </a:ext>
            </a:extLst>
          </p:cNvPr>
          <p:cNvPicPr>
            <a:picLocks noChangeAspect="1"/>
          </p:cNvPicPr>
          <p:nvPr/>
        </p:nvPicPr>
        <p:blipFill>
          <a:blip r:embed="rId2"/>
          <a:stretch>
            <a:fillRect/>
          </a:stretch>
        </p:blipFill>
        <p:spPr>
          <a:xfrm>
            <a:off x="1235150" y="4624416"/>
            <a:ext cx="3025008" cy="1047686"/>
          </a:xfrm>
          <a:prstGeom prst="rect">
            <a:avLst/>
          </a:prstGeom>
        </p:spPr>
      </p:pic>
      <p:pic>
        <p:nvPicPr>
          <p:cNvPr id="12" name="Picture 11">
            <a:extLst>
              <a:ext uri="{FF2B5EF4-FFF2-40B4-BE49-F238E27FC236}">
                <a16:creationId xmlns:a16="http://schemas.microsoft.com/office/drawing/2014/main" id="{96B46682-26BD-48CD-89C0-A9601003C5EC}"/>
              </a:ext>
            </a:extLst>
          </p:cNvPr>
          <p:cNvPicPr>
            <a:picLocks noChangeAspect="1"/>
          </p:cNvPicPr>
          <p:nvPr/>
        </p:nvPicPr>
        <p:blipFill>
          <a:blip r:embed="rId3"/>
          <a:stretch>
            <a:fillRect/>
          </a:stretch>
        </p:blipFill>
        <p:spPr>
          <a:xfrm>
            <a:off x="7209002" y="4358743"/>
            <a:ext cx="2888920" cy="1610672"/>
          </a:xfrm>
          <a:prstGeom prst="rect">
            <a:avLst/>
          </a:prstGeom>
        </p:spPr>
      </p:pic>
      <p:pic>
        <p:nvPicPr>
          <p:cNvPr id="16" name="Picture 15">
            <a:extLst>
              <a:ext uri="{FF2B5EF4-FFF2-40B4-BE49-F238E27FC236}">
                <a16:creationId xmlns:a16="http://schemas.microsoft.com/office/drawing/2014/main" id="{17D8623C-F9E0-430D-B835-6E390FACD621}"/>
              </a:ext>
            </a:extLst>
          </p:cNvPr>
          <p:cNvPicPr>
            <a:picLocks noChangeAspect="1"/>
          </p:cNvPicPr>
          <p:nvPr/>
        </p:nvPicPr>
        <p:blipFill>
          <a:blip r:embed="rId4"/>
          <a:stretch>
            <a:fillRect/>
          </a:stretch>
        </p:blipFill>
        <p:spPr>
          <a:xfrm>
            <a:off x="7209001" y="4358743"/>
            <a:ext cx="1982623" cy="216724"/>
          </a:xfrm>
          <a:prstGeom prst="rect">
            <a:avLst/>
          </a:prstGeom>
        </p:spPr>
      </p:pic>
      <p:pic>
        <p:nvPicPr>
          <p:cNvPr id="17" name="Picture 16">
            <a:extLst>
              <a:ext uri="{FF2B5EF4-FFF2-40B4-BE49-F238E27FC236}">
                <a16:creationId xmlns:a16="http://schemas.microsoft.com/office/drawing/2014/main" id="{7077F1DC-7F14-4359-B79E-42E777CAD694}"/>
              </a:ext>
            </a:extLst>
          </p:cNvPr>
          <p:cNvPicPr>
            <a:picLocks noChangeAspect="1"/>
          </p:cNvPicPr>
          <p:nvPr/>
        </p:nvPicPr>
        <p:blipFill>
          <a:blip r:embed="rId4"/>
          <a:stretch>
            <a:fillRect/>
          </a:stretch>
        </p:blipFill>
        <p:spPr>
          <a:xfrm>
            <a:off x="8554528" y="5629431"/>
            <a:ext cx="1404884" cy="300793"/>
          </a:xfrm>
          <a:prstGeom prst="rect">
            <a:avLst/>
          </a:prstGeom>
        </p:spPr>
      </p:pic>
      <p:pic>
        <p:nvPicPr>
          <p:cNvPr id="18" name="Picture 17">
            <a:extLst>
              <a:ext uri="{FF2B5EF4-FFF2-40B4-BE49-F238E27FC236}">
                <a16:creationId xmlns:a16="http://schemas.microsoft.com/office/drawing/2014/main" id="{B2D0B88D-EDB1-4B1D-8C7B-9998860BAF47}"/>
              </a:ext>
            </a:extLst>
          </p:cNvPr>
          <p:cNvPicPr>
            <a:picLocks noChangeAspect="1"/>
          </p:cNvPicPr>
          <p:nvPr/>
        </p:nvPicPr>
        <p:blipFill>
          <a:blip r:embed="rId4"/>
          <a:stretch>
            <a:fillRect/>
          </a:stretch>
        </p:blipFill>
        <p:spPr>
          <a:xfrm>
            <a:off x="9820902" y="4361766"/>
            <a:ext cx="277020" cy="213701"/>
          </a:xfrm>
          <a:prstGeom prst="rect">
            <a:avLst/>
          </a:prstGeom>
        </p:spPr>
      </p:pic>
    </p:spTree>
    <p:extLst>
      <p:ext uri="{BB962C8B-B14F-4D97-AF65-F5344CB8AC3E}">
        <p14:creationId xmlns:p14="http://schemas.microsoft.com/office/powerpoint/2010/main" val="18066805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102D-83E4-4081-9C61-BFD3FDB3FA90}"/>
              </a:ext>
            </a:extLst>
          </p:cNvPr>
          <p:cNvSpPr>
            <a:spLocks noGrp="1"/>
          </p:cNvSpPr>
          <p:nvPr>
            <p:ph type="title"/>
          </p:nvPr>
        </p:nvSpPr>
        <p:spPr>
          <a:xfrm>
            <a:off x="1590058" y="126102"/>
            <a:ext cx="2315192" cy="1026423"/>
          </a:xfrm>
        </p:spPr>
        <p:txBody>
          <a:bodyPr/>
          <a:lstStyle/>
          <a:p>
            <a:pPr algn="ctr"/>
            <a:r>
              <a:rPr lang="en-GB" dirty="0"/>
              <a:t>Testim®</a:t>
            </a:r>
          </a:p>
        </p:txBody>
      </p:sp>
      <p:sp>
        <p:nvSpPr>
          <p:cNvPr id="3" name="Content Placeholder 2">
            <a:extLst>
              <a:ext uri="{FF2B5EF4-FFF2-40B4-BE49-F238E27FC236}">
                <a16:creationId xmlns:a16="http://schemas.microsoft.com/office/drawing/2014/main" id="{54ADA71D-B625-4B56-8BFA-CC98D15A0DCE}"/>
              </a:ext>
            </a:extLst>
          </p:cNvPr>
          <p:cNvSpPr>
            <a:spLocks noGrp="1"/>
          </p:cNvSpPr>
          <p:nvPr>
            <p:ph idx="1"/>
          </p:nvPr>
        </p:nvSpPr>
        <p:spPr>
          <a:xfrm>
            <a:off x="412542" y="1251312"/>
            <a:ext cx="5407233" cy="3141025"/>
          </a:xfrm>
        </p:spPr>
        <p:txBody>
          <a:bodyPr>
            <a:normAutofit/>
          </a:bodyPr>
          <a:lstStyle/>
          <a:p>
            <a:r>
              <a:rPr lang="en-GB" sz="1800" dirty="0">
                <a:solidFill>
                  <a:schemeClr val="accent5"/>
                </a:solidFill>
              </a:rPr>
              <a:t>Hydroalcoholic gel containing 1% testosterone (T)</a:t>
            </a:r>
          </a:p>
          <a:p>
            <a:r>
              <a:rPr lang="en-GB" sz="1800" dirty="0">
                <a:solidFill>
                  <a:schemeClr val="accent5"/>
                </a:solidFill>
              </a:rPr>
              <a:t>Clear to translucent gel </a:t>
            </a:r>
          </a:p>
          <a:p>
            <a:r>
              <a:rPr lang="en-GB" sz="1800" dirty="0">
                <a:solidFill>
                  <a:schemeClr val="accent5"/>
                </a:solidFill>
              </a:rPr>
              <a:t>Each 5-g tube contains 50 mg testosterone</a:t>
            </a:r>
          </a:p>
          <a:p>
            <a:r>
              <a:rPr lang="en-GB" sz="1800" dirty="0">
                <a:solidFill>
                  <a:schemeClr val="accent5"/>
                </a:solidFill>
              </a:rPr>
              <a:t>Has a musky smell </a:t>
            </a:r>
          </a:p>
          <a:p>
            <a:r>
              <a:rPr lang="en-GB" sz="1800" dirty="0">
                <a:solidFill>
                  <a:schemeClr val="accent5"/>
                </a:solidFill>
              </a:rPr>
              <a:t>Tubes are preferred for off-label use in women</a:t>
            </a:r>
            <a:r>
              <a:rPr lang="en-GB" sz="1800" baseline="30000" dirty="0">
                <a:solidFill>
                  <a:schemeClr val="accent5"/>
                </a:solidFill>
              </a:rPr>
              <a:t>1</a:t>
            </a:r>
          </a:p>
        </p:txBody>
      </p:sp>
      <p:pic>
        <p:nvPicPr>
          <p:cNvPr id="5" name="Picture 4">
            <a:extLst>
              <a:ext uri="{FF2B5EF4-FFF2-40B4-BE49-F238E27FC236}">
                <a16:creationId xmlns:a16="http://schemas.microsoft.com/office/drawing/2014/main" id="{329CE546-C7A0-49E9-BADA-7BE7CB183B74}"/>
              </a:ext>
            </a:extLst>
          </p:cNvPr>
          <p:cNvPicPr>
            <a:picLocks noChangeAspect="1"/>
          </p:cNvPicPr>
          <p:nvPr/>
        </p:nvPicPr>
        <p:blipFill>
          <a:blip r:embed="rId2"/>
          <a:stretch>
            <a:fillRect/>
          </a:stretch>
        </p:blipFill>
        <p:spPr>
          <a:xfrm>
            <a:off x="1590058" y="3604826"/>
            <a:ext cx="2676525" cy="1543050"/>
          </a:xfrm>
          <a:prstGeom prst="rect">
            <a:avLst/>
          </a:prstGeom>
        </p:spPr>
      </p:pic>
      <p:sp>
        <p:nvSpPr>
          <p:cNvPr id="7" name="TextBox 6">
            <a:extLst>
              <a:ext uri="{FF2B5EF4-FFF2-40B4-BE49-F238E27FC236}">
                <a16:creationId xmlns:a16="http://schemas.microsoft.com/office/drawing/2014/main" id="{02C2E128-466B-4025-8EFE-5D8BF1EB219D}"/>
              </a:ext>
            </a:extLst>
          </p:cNvPr>
          <p:cNvSpPr txBox="1"/>
          <p:nvPr/>
        </p:nvSpPr>
        <p:spPr>
          <a:xfrm>
            <a:off x="1590058" y="5808654"/>
            <a:ext cx="9897092" cy="523220"/>
          </a:xfrm>
          <a:prstGeom prst="rect">
            <a:avLst/>
          </a:prstGeom>
          <a:noFill/>
        </p:spPr>
        <p:txBody>
          <a:bodyPr wrap="square">
            <a:spAutoFit/>
          </a:bodyPr>
          <a:lstStyle/>
          <a:p>
            <a:pPr algn="ctr"/>
            <a:r>
              <a:rPr lang="en-GB" sz="1400" dirty="0">
                <a:solidFill>
                  <a:schemeClr val="accent5"/>
                </a:solidFill>
              </a:rPr>
              <a:t>1. International Society for the Study of Women’s Sexual Health Clinical Practice Guideline for the Use of Systemic Testosterone for Hypoactive Sexual Desire Disorder in Women CLIMACTERIC </a:t>
            </a:r>
            <a:r>
              <a:rPr lang="en-GB" sz="1400" dirty="0">
                <a:hlinkClick r:id="rId3"/>
              </a:rPr>
              <a:t>https://doi.org/10.1080/13697137.2021.1891773</a:t>
            </a:r>
            <a:r>
              <a:rPr lang="en-GB" sz="1400" dirty="0"/>
              <a:t> </a:t>
            </a:r>
          </a:p>
        </p:txBody>
      </p:sp>
      <p:sp>
        <p:nvSpPr>
          <p:cNvPr id="8" name="Title 1">
            <a:extLst>
              <a:ext uri="{FF2B5EF4-FFF2-40B4-BE49-F238E27FC236}">
                <a16:creationId xmlns:a16="http://schemas.microsoft.com/office/drawing/2014/main" id="{4F4C83D8-A213-48A1-A2CC-4776687F5C1C}"/>
              </a:ext>
            </a:extLst>
          </p:cNvPr>
          <p:cNvSpPr txBox="1">
            <a:spLocks/>
          </p:cNvSpPr>
          <p:nvPr/>
        </p:nvSpPr>
        <p:spPr>
          <a:xfrm>
            <a:off x="7257433" y="126102"/>
            <a:ext cx="2315192" cy="1026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GB" dirty="0"/>
              <a:t>Vogelxo®</a:t>
            </a:r>
          </a:p>
        </p:txBody>
      </p:sp>
      <p:sp>
        <p:nvSpPr>
          <p:cNvPr id="9" name="Content Placeholder 2">
            <a:extLst>
              <a:ext uri="{FF2B5EF4-FFF2-40B4-BE49-F238E27FC236}">
                <a16:creationId xmlns:a16="http://schemas.microsoft.com/office/drawing/2014/main" id="{9916495A-7D43-4FDA-A1BE-90BA7E70205C}"/>
              </a:ext>
            </a:extLst>
          </p:cNvPr>
          <p:cNvSpPr txBox="1">
            <a:spLocks/>
          </p:cNvSpPr>
          <p:nvPr/>
        </p:nvSpPr>
        <p:spPr>
          <a:xfrm>
            <a:off x="5819775" y="1114513"/>
            <a:ext cx="5667375" cy="314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accent5"/>
                </a:solidFill>
              </a:rPr>
              <a:t>Hydroalcoholic gel containing 1% testosterone (T)</a:t>
            </a:r>
          </a:p>
          <a:p>
            <a:r>
              <a:rPr lang="en-GB" sz="1800" dirty="0">
                <a:solidFill>
                  <a:schemeClr val="accent5"/>
                </a:solidFill>
              </a:rPr>
              <a:t>Clear to translucent gel available in tube, sachet &amp; pump</a:t>
            </a:r>
          </a:p>
          <a:p>
            <a:r>
              <a:rPr lang="en-GB" sz="1800" dirty="0">
                <a:solidFill>
                  <a:schemeClr val="accent5"/>
                </a:solidFill>
              </a:rPr>
              <a:t>All formulations are also available as generic</a:t>
            </a:r>
            <a:endParaRPr lang="en-GB" dirty="0">
              <a:solidFill>
                <a:schemeClr val="accent5"/>
              </a:solidFill>
            </a:endParaRPr>
          </a:p>
          <a:p>
            <a:r>
              <a:rPr lang="en-GB" sz="1800" dirty="0">
                <a:solidFill>
                  <a:schemeClr val="accent5"/>
                </a:solidFill>
              </a:rPr>
              <a:t>Each 5-g tube/sachet contains 50 mg testosterone</a:t>
            </a:r>
          </a:p>
          <a:p>
            <a:r>
              <a:rPr lang="en-GB" sz="1800" dirty="0">
                <a:solidFill>
                  <a:schemeClr val="accent5"/>
                </a:solidFill>
              </a:rPr>
              <a:t>Each pump dispenses 60 metered 1.25 g of gel containing 12.5mg of testosterone </a:t>
            </a:r>
          </a:p>
          <a:p>
            <a:r>
              <a:rPr lang="en-GB" sz="1800" dirty="0">
                <a:solidFill>
                  <a:schemeClr val="accent5"/>
                </a:solidFill>
              </a:rPr>
              <a:t>Tubes are preferred for off-label use in women</a:t>
            </a:r>
            <a:r>
              <a:rPr lang="en-GB" sz="1800" baseline="30000" dirty="0">
                <a:solidFill>
                  <a:schemeClr val="accent5"/>
                </a:solidFill>
              </a:rPr>
              <a:t>1</a:t>
            </a:r>
          </a:p>
        </p:txBody>
      </p:sp>
      <p:pic>
        <p:nvPicPr>
          <p:cNvPr id="11" name="Picture 10">
            <a:extLst>
              <a:ext uri="{FF2B5EF4-FFF2-40B4-BE49-F238E27FC236}">
                <a16:creationId xmlns:a16="http://schemas.microsoft.com/office/drawing/2014/main" id="{A8BDDF62-7B52-430E-9478-58E895B9D8B6}"/>
              </a:ext>
            </a:extLst>
          </p:cNvPr>
          <p:cNvPicPr>
            <a:picLocks noChangeAspect="1"/>
          </p:cNvPicPr>
          <p:nvPr/>
        </p:nvPicPr>
        <p:blipFill>
          <a:blip r:embed="rId4"/>
          <a:stretch>
            <a:fillRect/>
          </a:stretch>
        </p:blipFill>
        <p:spPr>
          <a:xfrm>
            <a:off x="6096000" y="4359305"/>
            <a:ext cx="2219325" cy="596180"/>
          </a:xfrm>
          <a:prstGeom prst="rect">
            <a:avLst/>
          </a:prstGeom>
        </p:spPr>
      </p:pic>
      <p:pic>
        <p:nvPicPr>
          <p:cNvPr id="13" name="Picture 12">
            <a:extLst>
              <a:ext uri="{FF2B5EF4-FFF2-40B4-BE49-F238E27FC236}">
                <a16:creationId xmlns:a16="http://schemas.microsoft.com/office/drawing/2014/main" id="{68568576-9423-48B0-B20E-62EFB156F39E}"/>
              </a:ext>
            </a:extLst>
          </p:cNvPr>
          <p:cNvPicPr>
            <a:picLocks noChangeAspect="1"/>
          </p:cNvPicPr>
          <p:nvPr/>
        </p:nvPicPr>
        <p:blipFill>
          <a:blip r:embed="rId5"/>
          <a:stretch>
            <a:fillRect/>
          </a:stretch>
        </p:blipFill>
        <p:spPr>
          <a:xfrm>
            <a:off x="8415029" y="3660847"/>
            <a:ext cx="1021904" cy="2073864"/>
          </a:xfrm>
          <a:prstGeom prst="rect">
            <a:avLst/>
          </a:prstGeom>
        </p:spPr>
      </p:pic>
      <p:pic>
        <p:nvPicPr>
          <p:cNvPr id="15" name="Picture 14">
            <a:extLst>
              <a:ext uri="{FF2B5EF4-FFF2-40B4-BE49-F238E27FC236}">
                <a16:creationId xmlns:a16="http://schemas.microsoft.com/office/drawing/2014/main" id="{234A5514-34E6-4F4A-8CF0-86F3671062B3}"/>
              </a:ext>
            </a:extLst>
          </p:cNvPr>
          <p:cNvPicPr>
            <a:picLocks noChangeAspect="1"/>
          </p:cNvPicPr>
          <p:nvPr/>
        </p:nvPicPr>
        <p:blipFill>
          <a:blip r:embed="rId6"/>
          <a:stretch>
            <a:fillRect/>
          </a:stretch>
        </p:blipFill>
        <p:spPr>
          <a:xfrm>
            <a:off x="9786168" y="3652275"/>
            <a:ext cx="717148" cy="2091007"/>
          </a:xfrm>
          <a:prstGeom prst="rect">
            <a:avLst/>
          </a:prstGeom>
        </p:spPr>
      </p:pic>
    </p:spTree>
    <p:extLst>
      <p:ext uri="{BB962C8B-B14F-4D97-AF65-F5344CB8AC3E}">
        <p14:creationId xmlns:p14="http://schemas.microsoft.com/office/powerpoint/2010/main" val="39794385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4C83D8-A213-48A1-A2CC-4776687F5C1C}"/>
              </a:ext>
            </a:extLst>
          </p:cNvPr>
          <p:cNvSpPr txBox="1">
            <a:spLocks/>
          </p:cNvSpPr>
          <p:nvPr/>
        </p:nvSpPr>
        <p:spPr>
          <a:xfrm>
            <a:off x="4690754" y="19050"/>
            <a:ext cx="2315192" cy="1210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6EAB"/>
                </a:solidFill>
                <a:effectLst/>
                <a:uLnTx/>
                <a:uFillTx/>
                <a:latin typeface="Poppins Medium"/>
                <a:ea typeface="+mj-ea"/>
                <a:cs typeface="+mj-cs"/>
              </a:rPr>
              <a:t>Axiron®</a:t>
            </a:r>
          </a:p>
        </p:txBody>
      </p:sp>
      <p:sp>
        <p:nvSpPr>
          <p:cNvPr id="9" name="Content Placeholder 2">
            <a:extLst>
              <a:ext uri="{FF2B5EF4-FFF2-40B4-BE49-F238E27FC236}">
                <a16:creationId xmlns:a16="http://schemas.microsoft.com/office/drawing/2014/main" id="{9916495A-7D43-4FDA-A1BE-90BA7E70205C}"/>
              </a:ext>
            </a:extLst>
          </p:cNvPr>
          <p:cNvSpPr txBox="1">
            <a:spLocks/>
          </p:cNvSpPr>
          <p:nvPr/>
        </p:nvSpPr>
        <p:spPr>
          <a:xfrm>
            <a:off x="523875" y="1123950"/>
            <a:ext cx="6810375" cy="4610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Testosterone topical, clear and colourless solution</a:t>
            </a:r>
          </a:p>
          <a:p>
            <a:pPr marL="228600" marR="0" lvl="0" indent="-228600"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sz="1800" dirty="0">
                <a:solidFill>
                  <a:srgbClr val="000000"/>
                </a:solidFill>
                <a:latin typeface="Poppins Light"/>
              </a:rPr>
              <a:t>M</a:t>
            </a:r>
            <a:r>
              <a:rPr kumimoji="0" lang="en-GB" sz="1800" b="0" i="0" u="none" strike="noStrike" kern="1200" cap="none" spc="0" normalizeH="0" noProof="0" dirty="0">
                <a:ln>
                  <a:noFill/>
                </a:ln>
                <a:solidFill>
                  <a:srgbClr val="000000"/>
                </a:solidFill>
                <a:effectLst/>
                <a:uLnTx/>
                <a:uFillTx/>
                <a:latin typeface="Poppins Light"/>
                <a:ea typeface="+mn-ea"/>
                <a:cs typeface="+mn-cs"/>
              </a:rPr>
              <a:t>etered-dose pump containing 110mL of solution</a:t>
            </a:r>
          </a:p>
          <a:p>
            <a:pPr marL="228600" marR="0" lvl="0" indent="-228600"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noProof="0" dirty="0">
                <a:ln>
                  <a:noFill/>
                </a:ln>
                <a:solidFill>
                  <a:srgbClr val="000000"/>
                </a:solidFill>
                <a:effectLst/>
                <a:uLnTx/>
                <a:uFillTx/>
                <a:latin typeface="Poppins Light"/>
                <a:ea typeface="+mn-ea"/>
                <a:cs typeface="+mn-cs"/>
              </a:rPr>
              <a:t>The pump is capable of dispensing 90mL of solution in 60 metered pump or twist actuations</a:t>
            </a:r>
          </a:p>
          <a:p>
            <a:pPr>
              <a:buClr>
                <a:srgbClr val="006EAB"/>
              </a:buClr>
            </a:pPr>
            <a:r>
              <a:rPr lang="en-GB" sz="1800" dirty="0">
                <a:solidFill>
                  <a:srgbClr val="000000"/>
                </a:solidFill>
                <a:latin typeface="Poppins Light"/>
              </a:rPr>
              <a:t>Recommended dose 3mL/60mg of testosterone</a:t>
            </a:r>
          </a:p>
          <a:p>
            <a:pPr marL="228600" marR="0" lvl="0" indent="-228600"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noProof="0" dirty="0">
                <a:ln>
                  <a:noFill/>
                </a:ln>
                <a:solidFill>
                  <a:srgbClr val="000000"/>
                </a:solidFill>
                <a:effectLst/>
                <a:uLnTx/>
                <a:uFillTx/>
                <a:latin typeface="Poppins Light"/>
                <a:ea typeface="+mn-ea"/>
                <a:cs typeface="+mn-cs"/>
              </a:rPr>
              <a:t>Delivers 1.5mL/30mg of testosterone per </a:t>
            </a:r>
            <a:r>
              <a:rPr kumimoji="0" lang="en-GB" sz="1800" i="0" u="none" strike="noStrike" kern="1200" cap="none" spc="0" normalizeH="0" noProof="0" dirty="0">
                <a:ln>
                  <a:noFill/>
                </a:ln>
                <a:solidFill>
                  <a:srgbClr val="000000"/>
                </a:solidFill>
                <a:effectLst/>
                <a:uLnTx/>
                <a:uFillTx/>
                <a:latin typeface="Poppins Light"/>
                <a:ea typeface="+mn-ea"/>
                <a:cs typeface="+mn-cs"/>
              </a:rPr>
              <a:t>pump</a:t>
            </a:r>
          </a:p>
          <a:p>
            <a:pPr marL="228600" marR="0" lvl="0" indent="-228600"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noProof="0" dirty="0">
                <a:ln>
                  <a:noFill/>
                </a:ln>
                <a:solidFill>
                  <a:srgbClr val="000000"/>
                </a:solidFill>
                <a:effectLst/>
                <a:uLnTx/>
                <a:uFillTx/>
                <a:latin typeface="Poppins Light"/>
                <a:ea typeface="+mn-ea"/>
                <a:cs typeface="+mn-cs"/>
              </a:rPr>
              <a:t>Delivers 1.5mL/30 mg of testosterone per twist</a:t>
            </a:r>
          </a:p>
          <a:p>
            <a:pPr marL="228600" marR="0" lvl="0" indent="-228600"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lang="en-GB" sz="1800" dirty="0">
                <a:solidFill>
                  <a:srgbClr val="000000"/>
                </a:solidFill>
                <a:latin typeface="Poppins Light"/>
              </a:rPr>
              <a:t>Each pump is supplied with an applicator</a:t>
            </a:r>
          </a:p>
          <a:p>
            <a:pPr marL="228600" marR="0" lvl="0" indent="-228600"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noProof="0" dirty="0">
                <a:ln>
                  <a:noFill/>
                </a:ln>
                <a:solidFill>
                  <a:srgbClr val="000000"/>
                </a:solidFill>
                <a:effectLst/>
                <a:uLnTx/>
                <a:uFillTx/>
                <a:latin typeface="Poppins Light"/>
                <a:ea typeface="+mn-ea"/>
                <a:cs typeface="+mn-cs"/>
              </a:rPr>
              <a:t>Daily application to </a:t>
            </a:r>
            <a:r>
              <a:rPr lang="en-GB" sz="1800" dirty="0">
                <a:solidFill>
                  <a:srgbClr val="000000"/>
                </a:solidFill>
                <a:latin typeface="Poppins Light"/>
              </a:rPr>
              <a:t>an applicator then to the </a:t>
            </a:r>
            <a:r>
              <a:rPr kumimoji="0" lang="en-GB" sz="1800" b="0" i="0" u="none" strike="noStrike" kern="1200" cap="none" spc="0" normalizeH="0" noProof="0" dirty="0">
                <a:ln>
                  <a:noFill/>
                </a:ln>
                <a:solidFill>
                  <a:srgbClr val="000000"/>
                </a:solidFill>
                <a:effectLst/>
                <a:uLnTx/>
                <a:uFillTx/>
                <a:latin typeface="Poppins Light"/>
                <a:ea typeface="+mn-ea"/>
                <a:cs typeface="+mn-cs"/>
              </a:rPr>
              <a:t>axilla. Rotate axilla if multiple actuations required.</a:t>
            </a:r>
          </a:p>
          <a:p>
            <a:pPr marL="228600" marR="0" lvl="0" indent="-228600"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noProof="0" dirty="0">
                <a:ln>
                  <a:noFill/>
                </a:ln>
                <a:solidFill>
                  <a:srgbClr val="000000"/>
                </a:solidFill>
                <a:effectLst/>
                <a:uLnTx/>
                <a:uFillTx/>
                <a:latin typeface="Poppins Light"/>
                <a:ea typeface="+mn-ea"/>
                <a:cs typeface="+mn-cs"/>
              </a:rPr>
              <a:t>Stick or roll-on deodorant to be applied 2 minutes prior to Axiron application</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endParaRPr kumimoji="0" lang="en-GB" sz="1800" b="0" i="0" u="none" strike="noStrike" kern="1200" cap="none" spc="0" normalizeH="0" noProof="0" dirty="0">
              <a:ln>
                <a:noFill/>
              </a:ln>
              <a:solidFill>
                <a:srgbClr val="000000"/>
              </a:solidFill>
              <a:effectLst/>
              <a:uLnTx/>
              <a:uFillTx/>
              <a:latin typeface="Poppins Light"/>
              <a:ea typeface="+mn-ea"/>
              <a:cs typeface="+mn-cs"/>
            </a:endParaRPr>
          </a:p>
        </p:txBody>
      </p:sp>
      <p:pic>
        <p:nvPicPr>
          <p:cNvPr id="13" name="Picture 12">
            <a:extLst>
              <a:ext uri="{FF2B5EF4-FFF2-40B4-BE49-F238E27FC236}">
                <a16:creationId xmlns:a16="http://schemas.microsoft.com/office/drawing/2014/main" id="{BE81A793-8587-45AB-97B5-B578EB61B9B2}"/>
              </a:ext>
            </a:extLst>
          </p:cNvPr>
          <p:cNvPicPr>
            <a:picLocks noChangeAspect="1"/>
          </p:cNvPicPr>
          <p:nvPr/>
        </p:nvPicPr>
        <p:blipFill>
          <a:blip r:embed="rId2"/>
          <a:stretch>
            <a:fillRect/>
          </a:stretch>
        </p:blipFill>
        <p:spPr>
          <a:xfrm>
            <a:off x="8020050" y="1125913"/>
            <a:ext cx="2816999" cy="2303087"/>
          </a:xfrm>
          <a:prstGeom prst="rect">
            <a:avLst/>
          </a:prstGeom>
        </p:spPr>
      </p:pic>
      <p:pic>
        <p:nvPicPr>
          <p:cNvPr id="15" name="Picture 14">
            <a:extLst>
              <a:ext uri="{FF2B5EF4-FFF2-40B4-BE49-F238E27FC236}">
                <a16:creationId xmlns:a16="http://schemas.microsoft.com/office/drawing/2014/main" id="{400A2317-FDD1-4EF7-B8C3-A1751101738E}"/>
              </a:ext>
            </a:extLst>
          </p:cNvPr>
          <p:cNvPicPr>
            <a:picLocks noChangeAspect="1"/>
          </p:cNvPicPr>
          <p:nvPr/>
        </p:nvPicPr>
        <p:blipFill>
          <a:blip r:embed="rId3"/>
          <a:stretch>
            <a:fillRect/>
          </a:stretch>
        </p:blipFill>
        <p:spPr>
          <a:xfrm>
            <a:off x="8020049" y="3557587"/>
            <a:ext cx="2816999" cy="2093715"/>
          </a:xfrm>
          <a:prstGeom prst="rect">
            <a:avLst/>
          </a:prstGeom>
        </p:spPr>
      </p:pic>
    </p:spTree>
    <p:extLst>
      <p:ext uri="{BB962C8B-B14F-4D97-AF65-F5344CB8AC3E}">
        <p14:creationId xmlns:p14="http://schemas.microsoft.com/office/powerpoint/2010/main" val="3690412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id="{DDBB82DA-BC48-4A97-80DF-B5559438B2C9}"/>
              </a:ext>
            </a:extLst>
          </p:cNvPr>
          <p:cNvSpPr>
            <a:spLocks noGrp="1" noChangeArrowheads="1"/>
          </p:cNvSpPr>
          <p:nvPr>
            <p:ph type="title"/>
          </p:nvPr>
        </p:nvSpPr>
        <p:spPr>
          <a:xfrm>
            <a:off x="486890" y="351538"/>
            <a:ext cx="10652454" cy="752867"/>
          </a:xfrm>
          <a:noFill/>
          <a:ln/>
          <a:extLst>
            <a:ext uri="{909E8E84-426E-40DD-AFC4-6F175D3DCCD1}">
              <a14:hiddenFill xmlns:a14="http://schemas.microsoft.com/office/drawing/2010/main">
                <a:solidFill>
                  <a:srgbClr val="FFB300"/>
                </a:solidFill>
              </a14:hiddenFill>
            </a:ext>
          </a:extLst>
        </p:spPr>
        <p:txBody>
          <a:bodyPr>
            <a:normAutofit/>
          </a:bodyPr>
          <a:lstStyle/>
          <a:p>
            <a:pPr algn="l"/>
            <a:r>
              <a:rPr lang="en-US" altLang="en-US" sz="3200" b="1" dirty="0">
                <a:solidFill>
                  <a:schemeClr val="accent5"/>
                </a:solidFill>
              </a:rPr>
              <a:t>Competitor Testosterone Therapies Questions</a:t>
            </a:r>
            <a:endParaRPr lang="nl-NL" altLang="en-US" sz="3200" b="1" dirty="0">
              <a:solidFill>
                <a:schemeClr val="accent5"/>
              </a:solidFill>
            </a:endParaRPr>
          </a:p>
        </p:txBody>
      </p:sp>
      <p:sp>
        <p:nvSpPr>
          <p:cNvPr id="32773" name="Rectangle 5">
            <a:extLst>
              <a:ext uri="{FF2B5EF4-FFF2-40B4-BE49-F238E27FC236}">
                <a16:creationId xmlns:a16="http://schemas.microsoft.com/office/drawing/2014/main" id="{D4B51DF9-6B00-46D9-A3C8-A16612CD7BFB}"/>
              </a:ext>
            </a:extLst>
          </p:cNvPr>
          <p:cNvSpPr>
            <a:spLocks noGrp="1" noChangeArrowheads="1"/>
          </p:cNvSpPr>
          <p:nvPr>
            <p:ph type="body" idx="1"/>
          </p:nvPr>
        </p:nvSpPr>
        <p:spPr>
          <a:xfrm>
            <a:off x="787235" y="1750125"/>
            <a:ext cx="10617529" cy="3507675"/>
          </a:xfrm>
          <a:noFill/>
          <a:ln/>
        </p:spPr>
        <p:txBody>
          <a:bodyPr>
            <a:normAutofit/>
          </a:bodyPr>
          <a:lstStyle/>
          <a:p>
            <a:pPr>
              <a:lnSpc>
                <a:spcPct val="120000"/>
              </a:lnSpc>
              <a:buFontTx/>
              <a:buNone/>
            </a:pPr>
            <a:r>
              <a:rPr lang="en-US" altLang="en-US" sz="2200" dirty="0">
                <a:solidFill>
                  <a:schemeClr val="accent5"/>
                </a:solidFill>
              </a:rPr>
              <a:t>1. Which of these is </a:t>
            </a:r>
            <a:r>
              <a:rPr lang="en-US" altLang="en-US" sz="2200" b="1" dirty="0">
                <a:solidFill>
                  <a:schemeClr val="accent5"/>
                </a:solidFill>
              </a:rPr>
              <a:t>NOT</a:t>
            </a:r>
            <a:r>
              <a:rPr lang="en-US" altLang="en-US" sz="2200" dirty="0">
                <a:solidFill>
                  <a:schemeClr val="accent5"/>
                </a:solidFill>
              </a:rPr>
              <a:t> a currently approved method of administering testosterone?</a:t>
            </a:r>
            <a:endParaRPr lang="en-US" altLang="en-US" sz="1800" dirty="0">
              <a:solidFill>
                <a:schemeClr val="accent5"/>
              </a:solidFill>
            </a:endParaRPr>
          </a:p>
          <a:p>
            <a:pPr lvl="1">
              <a:lnSpc>
                <a:spcPct val="120000"/>
              </a:lnSpc>
            </a:pPr>
            <a:r>
              <a:rPr lang="en-US" altLang="en-US" sz="1800" dirty="0">
                <a:solidFill>
                  <a:schemeClr val="accent5"/>
                </a:solidFill>
              </a:rPr>
              <a:t>Transdermal</a:t>
            </a:r>
          </a:p>
          <a:p>
            <a:pPr lvl="1">
              <a:lnSpc>
                <a:spcPct val="120000"/>
              </a:lnSpc>
            </a:pPr>
            <a:r>
              <a:rPr lang="en-US" altLang="en-US" sz="1800" dirty="0">
                <a:solidFill>
                  <a:schemeClr val="accent5"/>
                </a:solidFill>
              </a:rPr>
              <a:t>Underarm Solution</a:t>
            </a:r>
          </a:p>
          <a:p>
            <a:pPr lvl="1">
              <a:lnSpc>
                <a:spcPct val="120000"/>
              </a:lnSpc>
            </a:pPr>
            <a:r>
              <a:rPr lang="en-US" altLang="en-US" sz="1800" dirty="0">
                <a:solidFill>
                  <a:schemeClr val="accent5"/>
                </a:solidFill>
              </a:rPr>
              <a:t>Subcutaneous Injection</a:t>
            </a:r>
          </a:p>
          <a:p>
            <a:pPr lvl="1">
              <a:lnSpc>
                <a:spcPct val="120000"/>
              </a:lnSpc>
            </a:pPr>
            <a:r>
              <a:rPr lang="en-US" altLang="en-US" sz="1800" dirty="0">
                <a:solidFill>
                  <a:schemeClr val="accent5"/>
                </a:solidFill>
              </a:rPr>
              <a:t>Buccal</a:t>
            </a:r>
          </a:p>
          <a:p>
            <a:pPr lvl="1">
              <a:lnSpc>
                <a:spcPct val="120000"/>
              </a:lnSpc>
            </a:pPr>
            <a:r>
              <a:rPr lang="en-US" altLang="en-US" sz="1800" dirty="0">
                <a:solidFill>
                  <a:schemeClr val="accent5"/>
                </a:solidFill>
              </a:rPr>
              <a:t>Eyedrop</a:t>
            </a:r>
          </a:p>
          <a:p>
            <a:pPr lvl="1">
              <a:lnSpc>
                <a:spcPct val="120000"/>
              </a:lnSpc>
            </a:pPr>
            <a:endParaRPr lang="en-US" altLang="en-US" sz="1800" dirty="0">
              <a:solidFill>
                <a:schemeClr val="accent5"/>
              </a:solidFill>
            </a:endParaRPr>
          </a:p>
          <a:p>
            <a:pPr lvl="1">
              <a:buFontTx/>
              <a:buNone/>
            </a:pPr>
            <a:r>
              <a:rPr lang="en-US" altLang="en-US" dirty="0">
                <a:solidFill>
                  <a:schemeClr val="accent5"/>
                </a:solidFill>
              </a:rPr>
              <a:t>(choose 1 answer)</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66CF2E13-62BE-4816-A77E-C0D4D0E6F5D8}"/>
              </a:ext>
            </a:extLst>
          </p:cNvPr>
          <p:cNvSpPr>
            <a:spLocks noGrp="1" noChangeArrowheads="1"/>
          </p:cNvSpPr>
          <p:nvPr>
            <p:ph type="body" idx="1"/>
          </p:nvPr>
        </p:nvSpPr>
        <p:spPr>
          <a:xfrm>
            <a:off x="810490" y="1729343"/>
            <a:ext cx="10293929" cy="3690382"/>
          </a:xfrm>
          <a:noFill/>
          <a:ln/>
        </p:spPr>
        <p:txBody>
          <a:bodyPr>
            <a:normAutofit/>
          </a:bodyPr>
          <a:lstStyle/>
          <a:p>
            <a:pPr>
              <a:lnSpc>
                <a:spcPct val="130000"/>
              </a:lnSpc>
              <a:buFontTx/>
              <a:buNone/>
            </a:pPr>
            <a:r>
              <a:rPr lang="en-US" altLang="en-US" sz="2200" dirty="0">
                <a:solidFill>
                  <a:schemeClr val="accent5"/>
                </a:solidFill>
              </a:rPr>
              <a:t>2. Name potential disadvantages of Nebido?</a:t>
            </a:r>
          </a:p>
          <a:p>
            <a:pPr lvl="1">
              <a:lnSpc>
                <a:spcPct val="130000"/>
              </a:lnSpc>
            </a:pPr>
            <a:r>
              <a:rPr lang="en-US" altLang="en-US" sz="1800" dirty="0">
                <a:solidFill>
                  <a:schemeClr val="accent5"/>
                </a:solidFill>
              </a:rPr>
              <a:t>Cannot be quickly withdrawn in the event of an adverse reaction</a:t>
            </a:r>
          </a:p>
          <a:p>
            <a:pPr lvl="1">
              <a:lnSpc>
                <a:spcPct val="130000"/>
              </a:lnSpc>
            </a:pPr>
            <a:r>
              <a:rPr lang="en-US" altLang="en-US" sz="1800" dirty="0">
                <a:solidFill>
                  <a:schemeClr val="accent5"/>
                </a:solidFill>
              </a:rPr>
              <a:t>Testosterone levels need to be measured every week</a:t>
            </a:r>
          </a:p>
          <a:p>
            <a:pPr lvl="1">
              <a:lnSpc>
                <a:spcPct val="130000"/>
              </a:lnSpc>
            </a:pPr>
            <a:r>
              <a:rPr lang="en-US" altLang="en-US" sz="1800" dirty="0">
                <a:solidFill>
                  <a:schemeClr val="accent5"/>
                </a:solidFill>
              </a:rPr>
              <a:t>Has to be administered by a healthcare professional</a:t>
            </a:r>
          </a:p>
          <a:p>
            <a:pPr lvl="1">
              <a:lnSpc>
                <a:spcPct val="130000"/>
              </a:lnSpc>
            </a:pPr>
            <a:r>
              <a:rPr lang="en-US" altLang="en-US" sz="1800" dirty="0">
                <a:solidFill>
                  <a:schemeClr val="accent5"/>
                </a:solidFill>
              </a:rPr>
              <a:t>Has to be applied to an applicator prior to administration</a:t>
            </a:r>
          </a:p>
          <a:p>
            <a:pPr lvl="1">
              <a:lnSpc>
                <a:spcPct val="130000"/>
              </a:lnSpc>
            </a:pPr>
            <a:r>
              <a:rPr lang="en-US" altLang="en-US" sz="1800" dirty="0">
                <a:solidFill>
                  <a:schemeClr val="accent5"/>
                </a:solidFill>
              </a:rPr>
              <a:t>Pain at injection site</a:t>
            </a:r>
          </a:p>
          <a:p>
            <a:pPr lvl="1">
              <a:lnSpc>
                <a:spcPct val="130000"/>
              </a:lnSpc>
              <a:buClr>
                <a:srgbClr val="CC0000"/>
              </a:buClr>
            </a:pPr>
            <a:endParaRPr lang="en-US" altLang="en-US" sz="1800" dirty="0">
              <a:solidFill>
                <a:schemeClr val="accent5"/>
              </a:solidFill>
            </a:endParaRPr>
          </a:p>
          <a:p>
            <a:pPr lvl="1">
              <a:buFontTx/>
              <a:buNone/>
            </a:pPr>
            <a:r>
              <a:rPr lang="en-US" altLang="en-US" sz="1800" dirty="0">
                <a:solidFill>
                  <a:schemeClr val="accent5"/>
                </a:solidFill>
              </a:rPr>
              <a:t>(choose &gt;1 answer)</a:t>
            </a:r>
          </a:p>
        </p:txBody>
      </p:sp>
      <p:sp>
        <p:nvSpPr>
          <p:cNvPr id="5" name="Rectangle 4">
            <a:extLst>
              <a:ext uri="{FF2B5EF4-FFF2-40B4-BE49-F238E27FC236}">
                <a16:creationId xmlns:a16="http://schemas.microsoft.com/office/drawing/2014/main" id="{AFEB30A7-48FF-4954-A7D7-6EB9F9B03753}"/>
              </a:ext>
            </a:extLst>
          </p:cNvPr>
          <p:cNvSpPr>
            <a:spLocks noGrp="1" noChangeArrowheads="1"/>
          </p:cNvSpPr>
          <p:nvPr>
            <p:ph type="title"/>
          </p:nvPr>
        </p:nvSpPr>
        <p:spPr>
          <a:xfrm>
            <a:off x="486890" y="351538"/>
            <a:ext cx="10652454" cy="752867"/>
          </a:xfrm>
          <a:noFill/>
          <a:ln/>
          <a:extLst>
            <a:ext uri="{909E8E84-426E-40DD-AFC4-6F175D3DCCD1}">
              <a14:hiddenFill xmlns:a14="http://schemas.microsoft.com/office/drawing/2010/main">
                <a:solidFill>
                  <a:srgbClr val="FFB300"/>
                </a:solidFill>
              </a14:hiddenFill>
            </a:ext>
          </a:extLst>
        </p:spPr>
        <p:txBody>
          <a:bodyPr>
            <a:normAutofit/>
          </a:bodyPr>
          <a:lstStyle/>
          <a:p>
            <a:pPr algn="l"/>
            <a:r>
              <a:rPr lang="en-US" altLang="en-US" sz="3200" b="1" dirty="0">
                <a:solidFill>
                  <a:schemeClr val="accent5"/>
                </a:solidFill>
              </a:rPr>
              <a:t>Competitor Testosterone Therapies Questions</a:t>
            </a:r>
            <a:endParaRPr lang="nl-NL" altLang="en-US" sz="3200" b="1" dirty="0">
              <a:solidFill>
                <a:schemeClr val="accent5"/>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CC18167-4C91-4E3F-BD72-338A76634D60}"/>
              </a:ext>
            </a:extLst>
          </p:cNvPr>
          <p:cNvSpPr txBox="1"/>
          <p:nvPr/>
        </p:nvSpPr>
        <p:spPr>
          <a:xfrm>
            <a:off x="652028" y="1520815"/>
            <a:ext cx="9387321" cy="3200876"/>
          </a:xfrm>
          <a:prstGeom prst="rect">
            <a:avLst/>
          </a:prstGeom>
          <a:noFill/>
        </p:spPr>
        <p:txBody>
          <a:bodyPr wrap="square">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Poppins Light"/>
                <a:ea typeface="+mn-ea"/>
                <a:cs typeface="+mn-cs"/>
              </a:rPr>
              <a:t>3. What methods of administration are licensed for scrotal application?</a:t>
            </a:r>
          </a:p>
          <a:p>
            <a:pPr marL="800100" marR="0" lvl="1" indent="-342900" algn="l" defTabSz="914400" rtl="0" eaLnBrk="1" fontAlgn="auto" latinLnBrk="0" hangingPunct="1">
              <a:lnSpc>
                <a:spcPct val="140000"/>
              </a:lnSpc>
              <a:spcBef>
                <a:spcPts val="0"/>
              </a:spcBef>
              <a:spcAft>
                <a:spcPts val="0"/>
              </a:spcAft>
              <a:buClr>
                <a:srgbClr val="006EAB"/>
              </a:buClr>
              <a:buSzTx/>
              <a:buFont typeface="Wingdings" panose="05000000000000000000" pitchFamily="2" charset="2"/>
              <a:buChar char="§"/>
              <a:tabLst/>
              <a:defRPr/>
            </a:pPr>
            <a:r>
              <a:rPr kumimoji="0" lang="en-US" altLang="en-US" b="0" i="0" u="none" strike="noStrike" kern="1200" cap="none" spc="0" normalizeH="0" baseline="0" noProof="0" dirty="0">
                <a:ln>
                  <a:noFill/>
                </a:ln>
                <a:solidFill>
                  <a:srgbClr val="000000"/>
                </a:solidFill>
                <a:effectLst/>
                <a:uLnTx/>
                <a:uFillTx/>
                <a:latin typeface="Poppins Light"/>
                <a:ea typeface="+mn-ea"/>
                <a:cs typeface="+mn-cs"/>
              </a:rPr>
              <a:t>Testosterone Solution</a:t>
            </a:r>
          </a:p>
          <a:p>
            <a:pPr marL="800100" marR="0" lvl="1" indent="-342900" algn="l" defTabSz="914400" rtl="0" eaLnBrk="1" fontAlgn="auto" latinLnBrk="0" hangingPunct="1">
              <a:lnSpc>
                <a:spcPct val="140000"/>
              </a:lnSpc>
              <a:spcBef>
                <a:spcPts val="0"/>
              </a:spcBef>
              <a:spcAft>
                <a:spcPts val="0"/>
              </a:spcAft>
              <a:buClr>
                <a:srgbClr val="006EAB"/>
              </a:buClr>
              <a:buSzTx/>
              <a:buFont typeface="Wingdings" panose="05000000000000000000" pitchFamily="2" charset="2"/>
              <a:buChar char="§"/>
              <a:tabLst/>
              <a:defRPr/>
            </a:pPr>
            <a:r>
              <a:rPr kumimoji="0" lang="en-US" altLang="en-US" b="0" i="0" u="none" strike="noStrike" kern="1200" cap="none" spc="0" normalizeH="0" baseline="0" noProof="0" dirty="0">
                <a:ln>
                  <a:noFill/>
                </a:ln>
                <a:solidFill>
                  <a:srgbClr val="000000"/>
                </a:solidFill>
                <a:effectLst/>
                <a:uLnTx/>
                <a:uFillTx/>
                <a:latin typeface="Poppins Light"/>
                <a:ea typeface="+mn-ea"/>
                <a:cs typeface="+mn-cs"/>
              </a:rPr>
              <a:t>Testosterone Cream</a:t>
            </a:r>
          </a:p>
          <a:p>
            <a:pPr marL="800100" marR="0" lvl="1" indent="-342900" algn="l" defTabSz="914400" rtl="0" eaLnBrk="1" fontAlgn="auto" latinLnBrk="0" hangingPunct="1">
              <a:lnSpc>
                <a:spcPct val="140000"/>
              </a:lnSpc>
              <a:spcBef>
                <a:spcPts val="0"/>
              </a:spcBef>
              <a:spcAft>
                <a:spcPts val="0"/>
              </a:spcAft>
              <a:buClr>
                <a:srgbClr val="006EAB"/>
              </a:buClr>
              <a:buSzTx/>
              <a:buFont typeface="Wingdings" panose="05000000000000000000" pitchFamily="2" charset="2"/>
              <a:buChar char="§"/>
              <a:tabLst/>
              <a:defRPr/>
            </a:pPr>
            <a:r>
              <a:rPr kumimoji="0" lang="en-US" altLang="en-US" b="0" i="0" u="none" strike="noStrike" kern="1200" cap="none" spc="0" normalizeH="0" baseline="0" noProof="0" dirty="0">
                <a:ln>
                  <a:noFill/>
                </a:ln>
                <a:solidFill>
                  <a:srgbClr val="000000"/>
                </a:solidFill>
                <a:effectLst/>
                <a:uLnTx/>
                <a:uFillTx/>
                <a:latin typeface="Poppins Light"/>
                <a:ea typeface="+mn-ea"/>
                <a:cs typeface="+mn-cs"/>
              </a:rPr>
              <a:t>Testosterone Injection</a:t>
            </a:r>
          </a:p>
          <a:p>
            <a:pPr marL="800100" marR="0" lvl="1" indent="-342900" algn="l" defTabSz="914400" rtl="0" eaLnBrk="1" fontAlgn="auto" latinLnBrk="0" hangingPunct="1">
              <a:lnSpc>
                <a:spcPct val="140000"/>
              </a:lnSpc>
              <a:spcBef>
                <a:spcPts val="0"/>
              </a:spcBef>
              <a:spcAft>
                <a:spcPts val="0"/>
              </a:spcAft>
              <a:buClr>
                <a:srgbClr val="006EAB"/>
              </a:buClr>
              <a:buSzTx/>
              <a:buFont typeface="Wingdings" panose="05000000000000000000" pitchFamily="2" charset="2"/>
              <a:buChar char="§"/>
              <a:tabLst/>
              <a:defRPr/>
            </a:pPr>
            <a:r>
              <a:rPr kumimoji="0" lang="en-US" altLang="en-US" b="0" i="0" u="none" strike="noStrike" kern="1200" cap="none" spc="0" normalizeH="0" baseline="0" noProof="0" dirty="0">
                <a:ln>
                  <a:noFill/>
                </a:ln>
                <a:solidFill>
                  <a:srgbClr val="000000"/>
                </a:solidFill>
                <a:effectLst/>
                <a:uLnTx/>
                <a:uFillTx/>
                <a:latin typeface="Poppins Light"/>
                <a:ea typeface="+mn-ea"/>
                <a:cs typeface="+mn-cs"/>
              </a:rPr>
              <a:t>Testosterone Patch</a:t>
            </a:r>
          </a:p>
          <a:p>
            <a:pPr marL="800100" marR="0" lvl="1" indent="-342900" algn="l" defTabSz="914400" rtl="0" eaLnBrk="1" fontAlgn="auto" latinLnBrk="0" hangingPunct="1">
              <a:lnSpc>
                <a:spcPct val="140000"/>
              </a:lnSpc>
              <a:spcBef>
                <a:spcPts val="0"/>
              </a:spcBef>
              <a:spcAft>
                <a:spcPts val="0"/>
              </a:spcAft>
              <a:buClr>
                <a:srgbClr val="006EAB"/>
              </a:buClr>
              <a:buSzTx/>
              <a:buFont typeface="Wingdings" panose="05000000000000000000" pitchFamily="2" charset="2"/>
              <a:buChar char="§"/>
              <a:tabLst/>
              <a:defRPr/>
            </a:pPr>
            <a:r>
              <a:rPr kumimoji="0" lang="en-US" altLang="en-US" b="0" i="0" u="none" strike="noStrike" kern="1200" cap="none" spc="0" normalizeH="0" baseline="0" noProof="0" dirty="0">
                <a:ln>
                  <a:noFill/>
                </a:ln>
                <a:solidFill>
                  <a:srgbClr val="000000"/>
                </a:solidFill>
                <a:effectLst/>
                <a:uLnTx/>
                <a:uFillTx/>
                <a:latin typeface="Poppins Light"/>
                <a:ea typeface="+mn-ea"/>
                <a:cs typeface="+mn-cs"/>
              </a:rPr>
              <a:t>Testosterone Gel</a:t>
            </a:r>
          </a:p>
          <a:p>
            <a:pPr marL="457200" marR="0" lvl="1" indent="0" algn="l" defTabSz="914400" rtl="0" eaLnBrk="1" fontAlgn="auto" latinLnBrk="0" hangingPunct="1">
              <a:lnSpc>
                <a:spcPct val="14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Poppins Ligh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Poppins Light"/>
                <a:ea typeface="+mn-ea"/>
                <a:cs typeface="+mn-cs"/>
              </a:rPr>
              <a:t>(choose &gt;1 answer)</a:t>
            </a:r>
          </a:p>
        </p:txBody>
      </p:sp>
      <p:sp>
        <p:nvSpPr>
          <p:cNvPr id="5" name="Rectangle 4">
            <a:extLst>
              <a:ext uri="{FF2B5EF4-FFF2-40B4-BE49-F238E27FC236}">
                <a16:creationId xmlns:a16="http://schemas.microsoft.com/office/drawing/2014/main" id="{C36C92F0-E675-421B-86DE-3C12DED58029}"/>
              </a:ext>
            </a:extLst>
          </p:cNvPr>
          <p:cNvSpPr>
            <a:spLocks noGrp="1" noChangeArrowheads="1"/>
          </p:cNvSpPr>
          <p:nvPr>
            <p:ph type="title"/>
          </p:nvPr>
        </p:nvSpPr>
        <p:spPr>
          <a:xfrm>
            <a:off x="486890" y="351538"/>
            <a:ext cx="10652454" cy="752867"/>
          </a:xfrm>
          <a:noFill/>
          <a:ln/>
          <a:extLst>
            <a:ext uri="{909E8E84-426E-40DD-AFC4-6F175D3DCCD1}">
              <a14:hiddenFill xmlns:a14="http://schemas.microsoft.com/office/drawing/2010/main">
                <a:solidFill>
                  <a:srgbClr val="FFB300"/>
                </a:solidFill>
              </a14:hiddenFill>
            </a:ext>
          </a:extLst>
        </p:spPr>
        <p:txBody>
          <a:bodyPr>
            <a:normAutofit/>
          </a:bodyPr>
          <a:lstStyle/>
          <a:p>
            <a:pPr algn="l"/>
            <a:r>
              <a:rPr lang="en-US" altLang="en-US" sz="3200" b="1" dirty="0">
                <a:solidFill>
                  <a:schemeClr val="accent5"/>
                </a:solidFill>
              </a:rPr>
              <a:t>Competitor Testosterone Therapies Questions</a:t>
            </a:r>
            <a:endParaRPr lang="nl-NL" altLang="en-US" sz="3200" b="1" dirty="0">
              <a:solidFill>
                <a:schemeClr val="accent5"/>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a:extLst>
              <a:ext uri="{FF2B5EF4-FFF2-40B4-BE49-F238E27FC236}">
                <a16:creationId xmlns:a16="http://schemas.microsoft.com/office/drawing/2014/main" id="{D62A3CA4-DBB7-48E5-85FF-EF4357C79FE2}"/>
              </a:ext>
            </a:extLst>
          </p:cNvPr>
          <p:cNvSpPr>
            <a:spLocks noGrp="1" noChangeArrowheads="1"/>
          </p:cNvSpPr>
          <p:nvPr>
            <p:ph type="body" idx="1"/>
          </p:nvPr>
        </p:nvSpPr>
        <p:spPr>
          <a:xfrm>
            <a:off x="669182" y="1323232"/>
            <a:ext cx="10617529" cy="3648818"/>
          </a:xfrm>
          <a:noFill/>
          <a:ln/>
        </p:spPr>
        <p:txBody>
          <a:bodyPr>
            <a:noAutofit/>
          </a:bodyPr>
          <a:lstStyle/>
          <a:p>
            <a:pPr>
              <a:lnSpc>
                <a:spcPct val="150000"/>
              </a:lnSpc>
              <a:buFontTx/>
              <a:buNone/>
            </a:pPr>
            <a:r>
              <a:rPr lang="en-US" altLang="en-US" sz="2000" dirty="0">
                <a:solidFill>
                  <a:schemeClr val="accent5"/>
                </a:solidFill>
              </a:rPr>
              <a:t>4. </a:t>
            </a:r>
            <a:r>
              <a:rPr lang="en-GB" altLang="en-US" sz="2000" dirty="0">
                <a:solidFill>
                  <a:schemeClr val="accent5"/>
                </a:solidFill>
              </a:rPr>
              <a:t>What is the name of the first and only licensed nasal testosterone gel and how much testosterone is dispensed in each pump of the dispenser?</a:t>
            </a:r>
            <a:endParaRPr lang="en-US" altLang="en-US" dirty="0">
              <a:solidFill>
                <a:schemeClr val="accent5"/>
              </a:solidFill>
            </a:endParaRPr>
          </a:p>
          <a:p>
            <a:pPr lvl="1">
              <a:lnSpc>
                <a:spcPct val="150000"/>
              </a:lnSpc>
            </a:pPr>
            <a:r>
              <a:rPr lang="en-GB" altLang="en-US" sz="1800" dirty="0">
                <a:solidFill>
                  <a:schemeClr val="accent5"/>
                </a:solidFill>
              </a:rPr>
              <a:t>Testonose® / 33mg testosterone</a:t>
            </a:r>
          </a:p>
          <a:p>
            <a:pPr lvl="1">
              <a:lnSpc>
                <a:spcPct val="150000"/>
              </a:lnSpc>
            </a:pPr>
            <a:r>
              <a:rPr lang="en-GB" altLang="en-US" sz="1800" dirty="0">
                <a:solidFill>
                  <a:schemeClr val="accent5"/>
                </a:solidFill>
              </a:rPr>
              <a:t>Nasaltest® / 11mg testosterone</a:t>
            </a:r>
          </a:p>
          <a:p>
            <a:pPr lvl="1">
              <a:lnSpc>
                <a:spcPct val="150000"/>
              </a:lnSpc>
            </a:pPr>
            <a:r>
              <a:rPr lang="en-GB" altLang="en-US" sz="1800" dirty="0">
                <a:solidFill>
                  <a:schemeClr val="accent5"/>
                </a:solidFill>
              </a:rPr>
              <a:t>Nostresta® / 25mg testosterone</a:t>
            </a:r>
          </a:p>
          <a:p>
            <a:pPr lvl="1">
              <a:lnSpc>
                <a:spcPct val="150000"/>
              </a:lnSpc>
            </a:pPr>
            <a:r>
              <a:rPr lang="en-GB" altLang="en-US" sz="1800" dirty="0">
                <a:solidFill>
                  <a:schemeClr val="accent5"/>
                </a:solidFill>
              </a:rPr>
              <a:t>Natesto® / 5.5mg testosterone</a:t>
            </a:r>
          </a:p>
          <a:p>
            <a:pPr lvl="1">
              <a:lnSpc>
                <a:spcPct val="150000"/>
              </a:lnSpc>
            </a:pPr>
            <a:r>
              <a:rPr lang="en-GB" altLang="en-US" sz="1800" dirty="0">
                <a:solidFill>
                  <a:schemeClr val="accent5"/>
                </a:solidFill>
              </a:rPr>
              <a:t>Natostest® / 11mg testosterone</a:t>
            </a:r>
          </a:p>
          <a:p>
            <a:pPr lvl="1">
              <a:lnSpc>
                <a:spcPct val="150000"/>
              </a:lnSpc>
              <a:buFontTx/>
              <a:buChar char="•"/>
            </a:pPr>
            <a:endParaRPr lang="en-GB" altLang="en-US" sz="1800" dirty="0">
              <a:solidFill>
                <a:schemeClr val="accent5"/>
              </a:solidFill>
            </a:endParaRPr>
          </a:p>
          <a:p>
            <a:pPr lvl="1">
              <a:buFontTx/>
              <a:buNone/>
            </a:pPr>
            <a:r>
              <a:rPr lang="en-US" altLang="en-US" sz="1800" dirty="0">
                <a:solidFill>
                  <a:schemeClr val="accent5"/>
                </a:solidFill>
              </a:rPr>
              <a:t>(choose 1 answer)</a:t>
            </a:r>
          </a:p>
        </p:txBody>
      </p:sp>
      <p:sp>
        <p:nvSpPr>
          <p:cNvPr id="5" name="Rectangle 4">
            <a:extLst>
              <a:ext uri="{FF2B5EF4-FFF2-40B4-BE49-F238E27FC236}">
                <a16:creationId xmlns:a16="http://schemas.microsoft.com/office/drawing/2014/main" id="{AFB59A6A-0833-403F-B3E7-37D2D94C8BE3}"/>
              </a:ext>
            </a:extLst>
          </p:cNvPr>
          <p:cNvSpPr>
            <a:spLocks noGrp="1" noChangeArrowheads="1"/>
          </p:cNvSpPr>
          <p:nvPr>
            <p:ph type="title"/>
          </p:nvPr>
        </p:nvSpPr>
        <p:spPr>
          <a:xfrm>
            <a:off x="486890" y="351538"/>
            <a:ext cx="10652454" cy="752867"/>
          </a:xfrm>
          <a:noFill/>
          <a:ln/>
          <a:extLst>
            <a:ext uri="{909E8E84-426E-40DD-AFC4-6F175D3DCCD1}">
              <a14:hiddenFill xmlns:a14="http://schemas.microsoft.com/office/drawing/2010/main">
                <a:solidFill>
                  <a:srgbClr val="FFB300"/>
                </a:solidFill>
              </a14:hiddenFill>
            </a:ext>
          </a:extLst>
        </p:spPr>
        <p:txBody>
          <a:bodyPr>
            <a:normAutofit/>
          </a:bodyPr>
          <a:lstStyle/>
          <a:p>
            <a:pPr algn="l"/>
            <a:r>
              <a:rPr lang="en-US" altLang="en-US" sz="3200" b="1" dirty="0">
                <a:solidFill>
                  <a:schemeClr val="accent5"/>
                </a:solidFill>
              </a:rPr>
              <a:t>Competitor Testosterone Therapies Questions</a:t>
            </a:r>
            <a:endParaRPr lang="nl-NL" altLang="en-US" sz="3200" b="1" dirty="0">
              <a:solidFill>
                <a:schemeClr val="accent5"/>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a:extLst>
              <a:ext uri="{FF2B5EF4-FFF2-40B4-BE49-F238E27FC236}">
                <a16:creationId xmlns:a16="http://schemas.microsoft.com/office/drawing/2014/main" id="{5FD12CCD-CB3B-4055-9F66-3F8076B33670}"/>
              </a:ext>
            </a:extLst>
          </p:cNvPr>
          <p:cNvSpPr>
            <a:spLocks noGrp="1" noChangeArrowheads="1"/>
          </p:cNvSpPr>
          <p:nvPr>
            <p:ph type="body" idx="1"/>
          </p:nvPr>
        </p:nvSpPr>
        <p:spPr>
          <a:xfrm>
            <a:off x="521815" y="1443593"/>
            <a:ext cx="10617529" cy="3970813"/>
          </a:xfrm>
          <a:noFill/>
          <a:ln/>
        </p:spPr>
        <p:txBody>
          <a:bodyPr>
            <a:normAutofit lnSpcReduction="10000"/>
          </a:bodyPr>
          <a:lstStyle/>
          <a:p>
            <a:pPr marL="0" indent="0">
              <a:buNone/>
            </a:pPr>
            <a:r>
              <a:rPr lang="en-US" altLang="en-US" sz="2200" dirty="0">
                <a:solidFill>
                  <a:schemeClr val="accent5"/>
                </a:solidFill>
              </a:rPr>
              <a:t>5. Which of these testosterone esters is NOT a constituent ester of Sustanon® 250?  </a:t>
            </a:r>
          </a:p>
          <a:p>
            <a:pPr marL="609600" indent="-609600">
              <a:buNone/>
            </a:pPr>
            <a:r>
              <a:rPr lang="en-US" altLang="en-US" sz="2000" dirty="0">
                <a:solidFill>
                  <a:schemeClr val="accent5"/>
                </a:solidFill>
              </a:rPr>
              <a:t>                               </a:t>
            </a:r>
          </a:p>
          <a:p>
            <a:pPr lvl="1"/>
            <a:r>
              <a:rPr lang="it-IT" altLang="en-US" sz="1800" dirty="0">
                <a:solidFill>
                  <a:schemeClr val="accent5"/>
                </a:solidFill>
              </a:rPr>
              <a:t>Testosterone propionate</a:t>
            </a:r>
          </a:p>
          <a:p>
            <a:pPr lvl="1"/>
            <a:endParaRPr lang="it-IT" altLang="en-US" sz="1800" dirty="0">
              <a:solidFill>
                <a:schemeClr val="accent5"/>
              </a:solidFill>
            </a:endParaRPr>
          </a:p>
          <a:p>
            <a:pPr lvl="1"/>
            <a:r>
              <a:rPr lang="it-IT" altLang="en-US" sz="1800" dirty="0">
                <a:solidFill>
                  <a:schemeClr val="accent5"/>
                </a:solidFill>
              </a:rPr>
              <a:t>Testosterone cypionate</a:t>
            </a:r>
          </a:p>
          <a:p>
            <a:pPr lvl="1"/>
            <a:endParaRPr lang="it-IT" altLang="en-US" sz="1800" dirty="0">
              <a:solidFill>
                <a:schemeClr val="accent5"/>
              </a:solidFill>
            </a:endParaRPr>
          </a:p>
          <a:p>
            <a:pPr lvl="1"/>
            <a:r>
              <a:rPr lang="it-IT" altLang="en-US" sz="1800" dirty="0">
                <a:solidFill>
                  <a:schemeClr val="accent5"/>
                </a:solidFill>
              </a:rPr>
              <a:t>Testosterone phenylpropionate</a:t>
            </a:r>
          </a:p>
          <a:p>
            <a:pPr lvl="1"/>
            <a:endParaRPr lang="it-IT" altLang="en-US" sz="1800" dirty="0">
              <a:solidFill>
                <a:schemeClr val="accent5"/>
              </a:solidFill>
            </a:endParaRPr>
          </a:p>
          <a:p>
            <a:pPr lvl="1"/>
            <a:r>
              <a:rPr lang="it-IT" altLang="en-US" sz="1800" dirty="0">
                <a:solidFill>
                  <a:schemeClr val="accent5"/>
                </a:solidFill>
              </a:rPr>
              <a:t>Testosterone isocaproate</a:t>
            </a:r>
          </a:p>
          <a:p>
            <a:pPr lvl="1"/>
            <a:endParaRPr lang="it-IT" altLang="en-US" sz="1800" dirty="0">
              <a:solidFill>
                <a:schemeClr val="accent5"/>
              </a:solidFill>
            </a:endParaRPr>
          </a:p>
          <a:p>
            <a:pPr lvl="1"/>
            <a:r>
              <a:rPr lang="it-IT" altLang="en-US" sz="1800" dirty="0">
                <a:solidFill>
                  <a:schemeClr val="accent5"/>
                </a:solidFill>
              </a:rPr>
              <a:t>Testosterone decanoate</a:t>
            </a:r>
          </a:p>
          <a:p>
            <a:pPr marL="957263" lvl="1" indent="-500063">
              <a:buClr>
                <a:srgbClr val="CC0000"/>
              </a:buClr>
              <a:buFontTx/>
              <a:buChar char="•"/>
            </a:pPr>
            <a:endParaRPr lang="en-US" altLang="en-US" dirty="0">
              <a:solidFill>
                <a:schemeClr val="accent5"/>
              </a:solidFill>
            </a:endParaRPr>
          </a:p>
          <a:p>
            <a:pPr marL="957263" lvl="1" indent="-500063">
              <a:buNone/>
            </a:pPr>
            <a:r>
              <a:rPr lang="en-US" altLang="en-US" dirty="0">
                <a:solidFill>
                  <a:schemeClr val="accent5"/>
                </a:solidFill>
              </a:rPr>
              <a:t>(choose 1 answer)</a:t>
            </a:r>
          </a:p>
        </p:txBody>
      </p:sp>
      <p:sp>
        <p:nvSpPr>
          <p:cNvPr id="5" name="Rectangle 4">
            <a:extLst>
              <a:ext uri="{FF2B5EF4-FFF2-40B4-BE49-F238E27FC236}">
                <a16:creationId xmlns:a16="http://schemas.microsoft.com/office/drawing/2014/main" id="{DBF40737-BE45-44D0-A7C0-2B0E58D6F873}"/>
              </a:ext>
            </a:extLst>
          </p:cNvPr>
          <p:cNvSpPr>
            <a:spLocks noGrp="1" noChangeArrowheads="1"/>
          </p:cNvSpPr>
          <p:nvPr>
            <p:ph type="title"/>
          </p:nvPr>
        </p:nvSpPr>
        <p:spPr>
          <a:xfrm>
            <a:off x="486890" y="351538"/>
            <a:ext cx="10652454" cy="752867"/>
          </a:xfrm>
          <a:noFill/>
          <a:ln/>
          <a:extLst>
            <a:ext uri="{909E8E84-426E-40DD-AFC4-6F175D3DCCD1}">
              <a14:hiddenFill xmlns:a14="http://schemas.microsoft.com/office/drawing/2010/main">
                <a:solidFill>
                  <a:srgbClr val="FFB300"/>
                </a:solidFill>
              </a14:hiddenFill>
            </a:ext>
          </a:extLst>
        </p:spPr>
        <p:txBody>
          <a:bodyPr>
            <a:normAutofit/>
          </a:bodyPr>
          <a:lstStyle/>
          <a:p>
            <a:pPr algn="l"/>
            <a:r>
              <a:rPr lang="en-US" altLang="en-US" sz="3200" b="1" dirty="0">
                <a:solidFill>
                  <a:schemeClr val="accent5"/>
                </a:solidFill>
              </a:rPr>
              <a:t>Competitor Testosterone Therapies Questions</a:t>
            </a:r>
            <a:endParaRPr lang="nl-NL" altLang="en-US" sz="3200" b="1" dirty="0">
              <a:solidFill>
                <a:schemeClr val="accent5"/>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a:extLst>
              <a:ext uri="{FF2B5EF4-FFF2-40B4-BE49-F238E27FC236}">
                <a16:creationId xmlns:a16="http://schemas.microsoft.com/office/drawing/2014/main" id="{F75B89DD-C6ED-46EF-A7BC-9DC1E66EE32E}"/>
              </a:ext>
            </a:extLst>
          </p:cNvPr>
          <p:cNvSpPr>
            <a:spLocks noGrp="1" noChangeArrowheads="1"/>
          </p:cNvSpPr>
          <p:nvPr>
            <p:ph type="body" idx="1"/>
          </p:nvPr>
        </p:nvSpPr>
        <p:spPr>
          <a:xfrm>
            <a:off x="486890" y="1598714"/>
            <a:ext cx="10803578" cy="3887686"/>
          </a:xfrm>
          <a:noFill/>
          <a:ln/>
        </p:spPr>
        <p:txBody>
          <a:bodyPr>
            <a:normAutofit fontScale="92500" lnSpcReduction="10000"/>
          </a:bodyPr>
          <a:lstStyle/>
          <a:p>
            <a:pPr>
              <a:buFontTx/>
              <a:buNone/>
            </a:pPr>
            <a:r>
              <a:rPr lang="en-US" altLang="en-US" sz="1900" dirty="0">
                <a:solidFill>
                  <a:schemeClr val="accent5"/>
                </a:solidFill>
              </a:rPr>
              <a:t>6. Which product is a </a:t>
            </a:r>
            <a:r>
              <a:rPr lang="en-GB" altLang="en-US" sz="1900" dirty="0">
                <a:solidFill>
                  <a:schemeClr val="accent5"/>
                </a:solidFill>
              </a:rPr>
              <a:t>once-weekly, at-home, subcutaneous injectable form of testosterone?</a:t>
            </a:r>
            <a:r>
              <a:rPr lang="en-US" altLang="en-US" sz="1900" dirty="0">
                <a:solidFill>
                  <a:schemeClr val="accent5"/>
                </a:solidFill>
              </a:rPr>
              <a:t>    </a:t>
            </a:r>
          </a:p>
          <a:p>
            <a:pPr>
              <a:buFontTx/>
              <a:buNone/>
            </a:pPr>
            <a:r>
              <a:rPr lang="en-US" altLang="en-US" sz="1800" dirty="0">
                <a:solidFill>
                  <a:schemeClr val="accent5"/>
                </a:solidFill>
              </a:rPr>
              <a:t>                            </a:t>
            </a:r>
          </a:p>
          <a:p>
            <a:pPr lvl="1"/>
            <a:r>
              <a:rPr lang="en-US" altLang="en-US" sz="1900" dirty="0">
                <a:solidFill>
                  <a:schemeClr val="accent5"/>
                </a:solidFill>
              </a:rPr>
              <a:t>Jatenzo®</a:t>
            </a:r>
          </a:p>
          <a:p>
            <a:pPr marL="457200" lvl="1" indent="0">
              <a:buNone/>
            </a:pPr>
            <a:endParaRPr lang="en-US" altLang="en-US" sz="1900" dirty="0">
              <a:solidFill>
                <a:schemeClr val="accent5"/>
              </a:solidFill>
            </a:endParaRPr>
          </a:p>
          <a:p>
            <a:pPr lvl="1"/>
            <a:r>
              <a:rPr lang="en-US" altLang="en-US" sz="1900" dirty="0">
                <a:solidFill>
                  <a:schemeClr val="accent5"/>
                </a:solidFill>
              </a:rPr>
              <a:t>Vogelxo®</a:t>
            </a:r>
          </a:p>
          <a:p>
            <a:pPr marL="457200" lvl="1" indent="0">
              <a:buNone/>
            </a:pPr>
            <a:endParaRPr lang="en-US" altLang="en-US" sz="1900" dirty="0">
              <a:solidFill>
                <a:schemeClr val="accent5"/>
              </a:solidFill>
            </a:endParaRPr>
          </a:p>
          <a:p>
            <a:pPr lvl="1"/>
            <a:r>
              <a:rPr lang="en-US" altLang="en-US" sz="1900" dirty="0">
                <a:solidFill>
                  <a:schemeClr val="accent5"/>
                </a:solidFill>
              </a:rPr>
              <a:t>Axiron®</a:t>
            </a:r>
          </a:p>
          <a:p>
            <a:pPr lvl="1"/>
            <a:endParaRPr lang="en-US" altLang="en-US" sz="1900" dirty="0">
              <a:solidFill>
                <a:schemeClr val="accent5"/>
              </a:solidFill>
            </a:endParaRPr>
          </a:p>
          <a:p>
            <a:pPr lvl="1"/>
            <a:r>
              <a:rPr lang="en-US" altLang="en-US" sz="1900" dirty="0">
                <a:solidFill>
                  <a:schemeClr val="accent5"/>
                </a:solidFill>
              </a:rPr>
              <a:t>Xyosted</a:t>
            </a:r>
            <a:r>
              <a:rPr lang="en-US" altLang="en-US" sz="1900" baseline="30000" dirty="0">
                <a:solidFill>
                  <a:schemeClr val="accent5"/>
                </a:solidFill>
              </a:rPr>
              <a:t>TM</a:t>
            </a:r>
          </a:p>
          <a:p>
            <a:pPr lvl="1"/>
            <a:endParaRPr lang="en-US" altLang="en-US" sz="1900" dirty="0">
              <a:solidFill>
                <a:schemeClr val="accent5"/>
              </a:solidFill>
            </a:endParaRPr>
          </a:p>
          <a:p>
            <a:pPr lvl="1"/>
            <a:r>
              <a:rPr lang="en-US" altLang="en-US" sz="1900" dirty="0">
                <a:solidFill>
                  <a:schemeClr val="accent5"/>
                </a:solidFill>
              </a:rPr>
              <a:t>Androderm®</a:t>
            </a:r>
          </a:p>
          <a:p>
            <a:pPr lvl="1"/>
            <a:endParaRPr lang="en-US" altLang="en-US" sz="1800" dirty="0">
              <a:solidFill>
                <a:schemeClr val="accent5"/>
              </a:solidFill>
            </a:endParaRPr>
          </a:p>
          <a:p>
            <a:pPr lvl="1">
              <a:buFontTx/>
              <a:buNone/>
            </a:pPr>
            <a:r>
              <a:rPr lang="en-US" altLang="en-US" sz="1800" dirty="0">
                <a:solidFill>
                  <a:schemeClr val="accent5"/>
                </a:solidFill>
              </a:rPr>
              <a:t>(choose 1 answer)</a:t>
            </a:r>
          </a:p>
        </p:txBody>
      </p:sp>
      <p:sp>
        <p:nvSpPr>
          <p:cNvPr id="4" name="Rectangle 4">
            <a:extLst>
              <a:ext uri="{FF2B5EF4-FFF2-40B4-BE49-F238E27FC236}">
                <a16:creationId xmlns:a16="http://schemas.microsoft.com/office/drawing/2014/main" id="{02886C51-A97F-424C-A11A-8047FD3ACC4C}"/>
              </a:ext>
            </a:extLst>
          </p:cNvPr>
          <p:cNvSpPr>
            <a:spLocks noGrp="1" noChangeArrowheads="1"/>
          </p:cNvSpPr>
          <p:nvPr>
            <p:ph type="title"/>
          </p:nvPr>
        </p:nvSpPr>
        <p:spPr>
          <a:xfrm>
            <a:off x="486890" y="351538"/>
            <a:ext cx="10652454" cy="752867"/>
          </a:xfrm>
          <a:noFill/>
          <a:ln/>
          <a:extLst>
            <a:ext uri="{909E8E84-426E-40DD-AFC4-6F175D3DCCD1}">
              <a14:hiddenFill xmlns:a14="http://schemas.microsoft.com/office/drawing/2010/main">
                <a:solidFill>
                  <a:srgbClr val="FFB300"/>
                </a:solidFill>
              </a14:hiddenFill>
            </a:ext>
          </a:extLst>
        </p:spPr>
        <p:txBody>
          <a:bodyPr>
            <a:normAutofit/>
          </a:bodyPr>
          <a:lstStyle/>
          <a:p>
            <a:pPr algn="l"/>
            <a:r>
              <a:rPr lang="en-US" altLang="en-US" sz="3200" b="1" dirty="0">
                <a:solidFill>
                  <a:schemeClr val="accent5"/>
                </a:solidFill>
              </a:rPr>
              <a:t>Competitor Testosterone Therapies Questions</a:t>
            </a:r>
            <a:endParaRPr lang="nl-NL" altLang="en-US" sz="3200" b="1" dirty="0">
              <a:solidFill>
                <a:schemeClr val="accent5"/>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5">
            <a:extLst>
              <a:ext uri="{FF2B5EF4-FFF2-40B4-BE49-F238E27FC236}">
                <a16:creationId xmlns:a16="http://schemas.microsoft.com/office/drawing/2014/main" id="{C9FBC25D-0858-45F4-BAD3-9F249E1FDAE9}"/>
              </a:ext>
            </a:extLst>
          </p:cNvPr>
          <p:cNvSpPr>
            <a:spLocks noGrp="1" noChangeArrowheads="1"/>
          </p:cNvSpPr>
          <p:nvPr>
            <p:ph type="body" idx="1"/>
          </p:nvPr>
        </p:nvSpPr>
        <p:spPr>
          <a:xfrm>
            <a:off x="591497" y="1239362"/>
            <a:ext cx="10617529" cy="3885088"/>
          </a:xfrm>
          <a:noFill/>
          <a:ln/>
        </p:spPr>
        <p:txBody>
          <a:bodyPr>
            <a:noAutofit/>
          </a:bodyPr>
          <a:lstStyle/>
          <a:p>
            <a:pPr>
              <a:buFontTx/>
              <a:buNone/>
            </a:pPr>
            <a:r>
              <a:rPr lang="en-US" altLang="en-US" sz="1800" dirty="0">
                <a:solidFill>
                  <a:schemeClr val="accent5"/>
                </a:solidFill>
              </a:rPr>
              <a:t>7. Which of the following are 2% (20mg/g) testosterone gels?</a:t>
            </a:r>
            <a:r>
              <a:rPr lang="en-US" altLang="en-US" sz="2000" dirty="0">
                <a:solidFill>
                  <a:schemeClr val="accent5"/>
                </a:solidFill>
              </a:rPr>
              <a:t>     </a:t>
            </a:r>
          </a:p>
          <a:p>
            <a:pPr>
              <a:buFontTx/>
              <a:buNone/>
            </a:pPr>
            <a:r>
              <a:rPr lang="en-US" altLang="en-US" sz="2000" dirty="0">
                <a:solidFill>
                  <a:schemeClr val="accent5"/>
                </a:solidFill>
              </a:rPr>
              <a:t>                            </a:t>
            </a:r>
          </a:p>
          <a:p>
            <a:pPr lvl="1"/>
            <a:r>
              <a:rPr lang="en-US" altLang="en-US" sz="1800" dirty="0">
                <a:solidFill>
                  <a:schemeClr val="accent5"/>
                </a:solidFill>
              </a:rPr>
              <a:t>Testim®</a:t>
            </a:r>
          </a:p>
          <a:p>
            <a:pPr lvl="1"/>
            <a:endParaRPr lang="en-US" altLang="en-US" sz="1800" dirty="0">
              <a:solidFill>
                <a:schemeClr val="accent5"/>
              </a:solidFill>
            </a:endParaRPr>
          </a:p>
          <a:p>
            <a:pPr lvl="1"/>
            <a:r>
              <a:rPr lang="en-US" altLang="en-US" sz="1800" dirty="0">
                <a:solidFill>
                  <a:schemeClr val="accent5"/>
                </a:solidFill>
              </a:rPr>
              <a:t>Androgel® 16.2mg/g</a:t>
            </a:r>
          </a:p>
          <a:p>
            <a:pPr lvl="1"/>
            <a:endParaRPr lang="en-US" altLang="en-US" sz="1800" dirty="0">
              <a:solidFill>
                <a:schemeClr val="accent5"/>
              </a:solidFill>
            </a:endParaRPr>
          </a:p>
          <a:p>
            <a:pPr lvl="1"/>
            <a:r>
              <a:rPr lang="en-US" altLang="en-US" sz="1800" dirty="0">
                <a:solidFill>
                  <a:schemeClr val="accent5"/>
                </a:solidFill>
              </a:rPr>
              <a:t>Vogelxo®</a:t>
            </a:r>
          </a:p>
          <a:p>
            <a:pPr lvl="1"/>
            <a:endParaRPr lang="en-US" altLang="en-US" sz="1800" dirty="0">
              <a:solidFill>
                <a:schemeClr val="accent5"/>
              </a:solidFill>
            </a:endParaRPr>
          </a:p>
          <a:p>
            <a:pPr lvl="1"/>
            <a:r>
              <a:rPr lang="en-US" altLang="en-US" sz="1800" dirty="0">
                <a:solidFill>
                  <a:schemeClr val="accent5"/>
                </a:solidFill>
              </a:rPr>
              <a:t>Tostran®/Fortesta®</a:t>
            </a:r>
          </a:p>
          <a:p>
            <a:pPr lvl="1"/>
            <a:endParaRPr lang="en-US" altLang="en-US" sz="1800" dirty="0">
              <a:solidFill>
                <a:schemeClr val="accent5"/>
              </a:solidFill>
            </a:endParaRPr>
          </a:p>
          <a:p>
            <a:pPr lvl="1"/>
            <a:r>
              <a:rPr lang="en-US" altLang="en-US" sz="1800" dirty="0">
                <a:solidFill>
                  <a:schemeClr val="accent5"/>
                </a:solidFill>
              </a:rPr>
              <a:t>Testavan®</a:t>
            </a:r>
          </a:p>
          <a:p>
            <a:pPr lvl="1">
              <a:buFontTx/>
              <a:buNone/>
            </a:pPr>
            <a:endParaRPr lang="en-US" altLang="en-US" sz="1800" dirty="0">
              <a:solidFill>
                <a:schemeClr val="accent5"/>
              </a:solidFill>
            </a:endParaRPr>
          </a:p>
          <a:p>
            <a:pPr lvl="1">
              <a:buFontTx/>
              <a:buNone/>
            </a:pPr>
            <a:r>
              <a:rPr lang="en-US" altLang="en-US" sz="1800" dirty="0">
                <a:solidFill>
                  <a:schemeClr val="accent5"/>
                </a:solidFill>
              </a:rPr>
              <a:t>(choose &gt;1 answer)</a:t>
            </a:r>
          </a:p>
        </p:txBody>
      </p:sp>
      <p:sp>
        <p:nvSpPr>
          <p:cNvPr id="5" name="Rectangle 4">
            <a:extLst>
              <a:ext uri="{FF2B5EF4-FFF2-40B4-BE49-F238E27FC236}">
                <a16:creationId xmlns:a16="http://schemas.microsoft.com/office/drawing/2014/main" id="{65CBC893-A253-4BBD-88B7-70D8113F6927}"/>
              </a:ext>
            </a:extLst>
          </p:cNvPr>
          <p:cNvSpPr>
            <a:spLocks noGrp="1" noChangeArrowheads="1"/>
          </p:cNvSpPr>
          <p:nvPr>
            <p:ph type="title"/>
          </p:nvPr>
        </p:nvSpPr>
        <p:spPr>
          <a:xfrm>
            <a:off x="486890" y="351538"/>
            <a:ext cx="10652454" cy="752867"/>
          </a:xfrm>
          <a:noFill/>
          <a:ln/>
          <a:extLst>
            <a:ext uri="{909E8E84-426E-40DD-AFC4-6F175D3DCCD1}">
              <a14:hiddenFill xmlns:a14="http://schemas.microsoft.com/office/drawing/2010/main">
                <a:solidFill>
                  <a:srgbClr val="FFB300"/>
                </a:solidFill>
              </a14:hiddenFill>
            </a:ext>
          </a:extLst>
        </p:spPr>
        <p:txBody>
          <a:bodyPr>
            <a:normAutofit/>
          </a:bodyPr>
          <a:lstStyle/>
          <a:p>
            <a:pPr algn="l"/>
            <a:r>
              <a:rPr lang="en-US" altLang="en-US" sz="3200" b="1" dirty="0">
                <a:solidFill>
                  <a:schemeClr val="accent5"/>
                </a:solidFill>
              </a:rPr>
              <a:t>Competitor Testosterone Therapies Questions</a:t>
            </a:r>
            <a:endParaRPr lang="nl-NL" altLang="en-US" sz="3200" b="1" dirty="0">
              <a:solidFill>
                <a:schemeClr val="accent5"/>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8DD5F-F26E-4681-8FD6-0D25FC79BBA0}"/>
              </a:ext>
            </a:extLst>
          </p:cNvPr>
          <p:cNvSpPr>
            <a:spLocks noGrp="1"/>
          </p:cNvSpPr>
          <p:nvPr>
            <p:ph type="title"/>
          </p:nvPr>
        </p:nvSpPr>
        <p:spPr>
          <a:xfrm>
            <a:off x="132733" y="150276"/>
            <a:ext cx="6096617" cy="1145124"/>
          </a:xfrm>
        </p:spPr>
        <p:txBody>
          <a:bodyPr>
            <a:normAutofit/>
          </a:bodyPr>
          <a:lstStyle/>
          <a:p>
            <a:r>
              <a:rPr lang="en-GB" sz="3200" dirty="0"/>
              <a:t>Testosterone Patches (Testoderm®)</a:t>
            </a:r>
            <a:br>
              <a:rPr lang="en-GB" dirty="0"/>
            </a:br>
            <a:endParaRPr lang="en-GB" dirty="0"/>
          </a:p>
        </p:txBody>
      </p:sp>
      <p:sp>
        <p:nvSpPr>
          <p:cNvPr id="3" name="Content Placeholder 2">
            <a:extLst>
              <a:ext uri="{FF2B5EF4-FFF2-40B4-BE49-F238E27FC236}">
                <a16:creationId xmlns:a16="http://schemas.microsoft.com/office/drawing/2014/main" id="{6DD38AD0-2AAA-4178-9B17-A458E4FE7547}"/>
              </a:ext>
            </a:extLst>
          </p:cNvPr>
          <p:cNvSpPr>
            <a:spLocks noGrp="1"/>
          </p:cNvSpPr>
          <p:nvPr>
            <p:ph idx="1"/>
          </p:nvPr>
        </p:nvSpPr>
        <p:spPr>
          <a:xfrm>
            <a:off x="197046" y="3428999"/>
            <a:ext cx="6096617" cy="2488063"/>
          </a:xfrm>
        </p:spPr>
        <p:txBody>
          <a:bodyPr>
            <a:normAutofit/>
          </a:bodyPr>
          <a:lstStyle/>
          <a:p>
            <a:r>
              <a:rPr lang="en-GB" sz="1800" b="1" dirty="0">
                <a:solidFill>
                  <a:schemeClr val="accent5"/>
                </a:solidFill>
              </a:rPr>
              <a:t>Advantages:</a:t>
            </a:r>
          </a:p>
          <a:p>
            <a:pPr lvl="1"/>
            <a:r>
              <a:rPr lang="en-GB" sz="1400" dirty="0">
                <a:solidFill>
                  <a:schemeClr val="accent5"/>
                </a:solidFill>
              </a:rPr>
              <a:t>Scrotal or non-scrotal application</a:t>
            </a:r>
          </a:p>
          <a:p>
            <a:pPr lvl="1"/>
            <a:r>
              <a:rPr lang="en-GB" sz="1400" dirty="0">
                <a:solidFill>
                  <a:schemeClr val="accent5"/>
                </a:solidFill>
              </a:rPr>
              <a:t>Daily application maintains normal testosterone levels</a:t>
            </a:r>
          </a:p>
          <a:p>
            <a:pPr lvl="1"/>
            <a:r>
              <a:rPr lang="en-GB" sz="1400" dirty="0">
                <a:solidFill>
                  <a:schemeClr val="accent5"/>
                </a:solidFill>
              </a:rPr>
              <a:t>Avoids peaks and troughs</a:t>
            </a:r>
          </a:p>
          <a:p>
            <a:pPr lvl="1"/>
            <a:r>
              <a:rPr lang="en-GB" sz="1400" dirty="0">
                <a:solidFill>
                  <a:schemeClr val="accent5"/>
                </a:solidFill>
              </a:rPr>
              <a:t>Good efficacy</a:t>
            </a:r>
          </a:p>
          <a:p>
            <a:r>
              <a:rPr lang="en-GB" sz="1800" b="1" dirty="0">
                <a:solidFill>
                  <a:schemeClr val="accent5"/>
                </a:solidFill>
              </a:rPr>
              <a:t>Disadvantages:</a:t>
            </a:r>
          </a:p>
          <a:p>
            <a:pPr lvl="1"/>
            <a:r>
              <a:rPr lang="en-GB" sz="1400" dirty="0">
                <a:solidFill>
                  <a:schemeClr val="accent5"/>
                </a:solidFill>
              </a:rPr>
              <a:t>Very visible</a:t>
            </a:r>
          </a:p>
          <a:p>
            <a:pPr lvl="1"/>
            <a:r>
              <a:rPr lang="en-GB" sz="1400" dirty="0">
                <a:solidFill>
                  <a:schemeClr val="accent5"/>
                </a:solidFill>
              </a:rPr>
              <a:t>Two scrotal patch options are 60cm</a:t>
            </a:r>
            <a:r>
              <a:rPr lang="en-GB" sz="1400" baseline="30000" dirty="0">
                <a:solidFill>
                  <a:schemeClr val="accent5"/>
                </a:solidFill>
              </a:rPr>
              <a:t>2 </a:t>
            </a:r>
          </a:p>
          <a:p>
            <a:endParaRPr lang="en-GB" dirty="0"/>
          </a:p>
        </p:txBody>
      </p:sp>
      <p:graphicFrame>
        <p:nvGraphicFramePr>
          <p:cNvPr id="11" name="Object 3">
            <a:extLst>
              <a:ext uri="{FF2B5EF4-FFF2-40B4-BE49-F238E27FC236}">
                <a16:creationId xmlns:a16="http://schemas.microsoft.com/office/drawing/2014/main" id="{D70A5BA7-A73D-4D87-8490-0FF10FFA39B6}"/>
              </a:ext>
            </a:extLst>
          </p:cNvPr>
          <p:cNvGraphicFramePr>
            <a:graphicFrameLocks noChangeAspect="1"/>
          </p:cNvGraphicFramePr>
          <p:nvPr>
            <p:extLst>
              <p:ext uri="{D42A27DB-BD31-4B8C-83A1-F6EECF244321}">
                <p14:modId xmlns:p14="http://schemas.microsoft.com/office/powerpoint/2010/main" val="3878500032"/>
              </p:ext>
            </p:extLst>
          </p:nvPr>
        </p:nvGraphicFramePr>
        <p:xfrm>
          <a:off x="197046" y="940937"/>
          <a:ext cx="3790950" cy="2354713"/>
        </p:xfrm>
        <a:graphic>
          <a:graphicData uri="http://schemas.openxmlformats.org/presentationml/2006/ole">
            <mc:AlternateContent xmlns:mc="http://schemas.openxmlformats.org/markup-compatibility/2006">
              <mc:Choice xmlns:v="urn:schemas-microsoft-com:vml" Requires="v">
                <p:oleObj name="Image Photo Editor" r:id="rId2" imgW="3572374" imgH="2314286" progId="MSPhotoEd.3">
                  <p:embed/>
                </p:oleObj>
              </mc:Choice>
              <mc:Fallback>
                <p:oleObj name="Image Photo Editor" r:id="rId2" imgW="3572374" imgH="2314286" progId="MSPhotoEd.3">
                  <p:embed/>
                  <p:pic>
                    <p:nvPicPr>
                      <p:cNvPr id="21507" name="Object 3">
                        <a:extLst>
                          <a:ext uri="{FF2B5EF4-FFF2-40B4-BE49-F238E27FC236}">
                            <a16:creationId xmlns:a16="http://schemas.microsoft.com/office/drawing/2014/main" id="{9846F465-D96F-427D-AC54-293F8B9AD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46" y="940937"/>
                        <a:ext cx="3790950" cy="2354713"/>
                      </a:xfrm>
                      <a:prstGeom prst="rect">
                        <a:avLst/>
                      </a:prstGeom>
                      <a:noFill/>
                      <a:ln>
                        <a:noFill/>
                      </a:ln>
                    </p:spPr>
                  </p:pic>
                </p:oleObj>
              </mc:Fallback>
            </mc:AlternateContent>
          </a:graphicData>
        </a:graphic>
      </p:graphicFrame>
      <p:pic>
        <p:nvPicPr>
          <p:cNvPr id="16" name="Picture 15">
            <a:extLst>
              <a:ext uri="{FF2B5EF4-FFF2-40B4-BE49-F238E27FC236}">
                <a16:creationId xmlns:a16="http://schemas.microsoft.com/office/drawing/2014/main" id="{0F4DFD03-ABAF-40B5-8C9D-EED764F903EE}"/>
              </a:ext>
            </a:extLst>
          </p:cNvPr>
          <p:cNvPicPr>
            <a:picLocks noChangeAspect="1"/>
          </p:cNvPicPr>
          <p:nvPr/>
        </p:nvPicPr>
        <p:blipFill>
          <a:blip r:embed="rId4"/>
          <a:stretch>
            <a:fillRect/>
          </a:stretch>
        </p:blipFill>
        <p:spPr>
          <a:xfrm>
            <a:off x="6357977" y="76201"/>
            <a:ext cx="5195741" cy="6276974"/>
          </a:xfrm>
          <a:prstGeom prst="rect">
            <a:avLst/>
          </a:prstGeom>
        </p:spPr>
      </p:pic>
      <p:graphicFrame>
        <p:nvGraphicFramePr>
          <p:cNvPr id="17" name="Object 6">
            <a:extLst>
              <a:ext uri="{FF2B5EF4-FFF2-40B4-BE49-F238E27FC236}">
                <a16:creationId xmlns:a16="http://schemas.microsoft.com/office/drawing/2014/main" id="{DF1708A7-B442-4B48-AFC6-A037BB3A819D}"/>
              </a:ext>
            </a:extLst>
          </p:cNvPr>
          <p:cNvGraphicFramePr>
            <a:graphicFrameLocks noChangeAspect="1"/>
          </p:cNvGraphicFramePr>
          <p:nvPr>
            <p:extLst>
              <p:ext uri="{D42A27DB-BD31-4B8C-83A1-F6EECF244321}">
                <p14:modId xmlns:p14="http://schemas.microsoft.com/office/powerpoint/2010/main" val="2742576643"/>
              </p:ext>
            </p:extLst>
          </p:nvPr>
        </p:nvGraphicFramePr>
        <p:xfrm>
          <a:off x="4024331" y="1293121"/>
          <a:ext cx="2168684" cy="1650343"/>
        </p:xfrm>
        <a:graphic>
          <a:graphicData uri="http://schemas.openxmlformats.org/presentationml/2006/ole">
            <mc:AlternateContent xmlns:mc="http://schemas.openxmlformats.org/markup-compatibility/2006">
              <mc:Choice xmlns:v="urn:schemas-microsoft-com:vml" Requires="v">
                <p:oleObj name="Photo Editor Photo" r:id="rId5" imgW="13460704" imgH="10676190" progId="MSPhotoEd.3">
                  <p:embed/>
                </p:oleObj>
              </mc:Choice>
              <mc:Fallback>
                <p:oleObj name="Photo Editor Photo" r:id="rId5" imgW="13460704" imgH="10676190" progId="MSPhotoEd.3">
                  <p:embed/>
                  <p:pic>
                    <p:nvPicPr>
                      <p:cNvPr id="21510" name="Object 6">
                        <a:extLst>
                          <a:ext uri="{FF2B5EF4-FFF2-40B4-BE49-F238E27FC236}">
                            <a16:creationId xmlns:a16="http://schemas.microsoft.com/office/drawing/2014/main" id="{DEE03CA3-6343-4AC2-A4E7-F1114982C0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4331" y="1293121"/>
                        <a:ext cx="2168684" cy="165034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730091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a:extLst>
              <a:ext uri="{FF2B5EF4-FFF2-40B4-BE49-F238E27FC236}">
                <a16:creationId xmlns:a16="http://schemas.microsoft.com/office/drawing/2014/main" id="{5689DD36-7D74-47C0-AA49-AE8CBFD5CD45}"/>
              </a:ext>
            </a:extLst>
          </p:cNvPr>
          <p:cNvSpPr>
            <a:spLocks noGrp="1" noChangeArrowheads="1"/>
          </p:cNvSpPr>
          <p:nvPr>
            <p:ph type="body" idx="1"/>
          </p:nvPr>
        </p:nvSpPr>
        <p:spPr>
          <a:xfrm>
            <a:off x="486890" y="1518927"/>
            <a:ext cx="10617529" cy="3605523"/>
          </a:xfrm>
          <a:noFill/>
          <a:ln/>
        </p:spPr>
        <p:txBody>
          <a:bodyPr>
            <a:normAutofit fontScale="92500" lnSpcReduction="20000"/>
          </a:bodyPr>
          <a:lstStyle/>
          <a:p>
            <a:pPr>
              <a:buFontTx/>
              <a:buNone/>
            </a:pPr>
            <a:r>
              <a:rPr lang="en-US" altLang="en-US" sz="1800" dirty="0">
                <a:solidFill>
                  <a:schemeClr val="accent5"/>
                </a:solidFill>
              </a:rPr>
              <a:t>8. Which product can cause </a:t>
            </a:r>
            <a:r>
              <a:rPr lang="en-GB" altLang="en-US" sz="1800" dirty="0">
                <a:solidFill>
                  <a:schemeClr val="accent5"/>
                </a:solidFill>
              </a:rPr>
              <a:t>mouth irritation and pain at the site of application?   </a:t>
            </a:r>
          </a:p>
          <a:p>
            <a:pPr>
              <a:buFontTx/>
              <a:buNone/>
            </a:pPr>
            <a:r>
              <a:rPr lang="en-GB" altLang="en-US" sz="1800" dirty="0">
                <a:solidFill>
                  <a:schemeClr val="accent5"/>
                </a:solidFill>
              </a:rPr>
              <a:t>                              </a:t>
            </a:r>
            <a:endParaRPr lang="en-US" altLang="en-US" sz="1800" dirty="0">
              <a:solidFill>
                <a:schemeClr val="accent5"/>
              </a:solidFill>
            </a:endParaRPr>
          </a:p>
          <a:p>
            <a:pPr lvl="1"/>
            <a:r>
              <a:rPr lang="en-GB" altLang="en-US" sz="1800" dirty="0">
                <a:solidFill>
                  <a:schemeClr val="accent5"/>
                </a:solidFill>
              </a:rPr>
              <a:t>Striant®</a:t>
            </a:r>
          </a:p>
          <a:p>
            <a:pPr lvl="1"/>
            <a:endParaRPr lang="en-GB" altLang="en-US" sz="1800" dirty="0">
              <a:solidFill>
                <a:schemeClr val="accent5"/>
              </a:solidFill>
            </a:endParaRPr>
          </a:p>
          <a:p>
            <a:pPr lvl="1"/>
            <a:r>
              <a:rPr lang="en-GB" altLang="en-US" sz="1800" dirty="0">
                <a:solidFill>
                  <a:schemeClr val="accent5"/>
                </a:solidFill>
              </a:rPr>
              <a:t>Axiron®</a:t>
            </a:r>
          </a:p>
          <a:p>
            <a:pPr lvl="1"/>
            <a:endParaRPr lang="en-GB" altLang="en-US" sz="1800" dirty="0">
              <a:solidFill>
                <a:schemeClr val="accent5"/>
              </a:solidFill>
            </a:endParaRPr>
          </a:p>
          <a:p>
            <a:pPr lvl="1"/>
            <a:r>
              <a:rPr lang="en-GB" altLang="en-US" sz="1800" dirty="0">
                <a:solidFill>
                  <a:schemeClr val="accent5"/>
                </a:solidFill>
              </a:rPr>
              <a:t>Jatenzo®</a:t>
            </a:r>
          </a:p>
          <a:p>
            <a:pPr lvl="1"/>
            <a:endParaRPr lang="en-GB" altLang="en-US" sz="1800" dirty="0">
              <a:solidFill>
                <a:schemeClr val="accent5"/>
              </a:solidFill>
            </a:endParaRPr>
          </a:p>
          <a:p>
            <a:pPr lvl="1"/>
            <a:r>
              <a:rPr lang="en-GB" altLang="en-US" sz="1800" dirty="0">
                <a:solidFill>
                  <a:schemeClr val="accent5"/>
                </a:solidFill>
              </a:rPr>
              <a:t>Xyosted</a:t>
            </a:r>
            <a:r>
              <a:rPr lang="en-GB" altLang="en-US" sz="1800" baseline="30000" dirty="0">
                <a:solidFill>
                  <a:schemeClr val="accent5"/>
                </a:solidFill>
              </a:rPr>
              <a:t>TM</a:t>
            </a:r>
          </a:p>
          <a:p>
            <a:pPr lvl="1"/>
            <a:endParaRPr lang="en-GB" altLang="en-US" sz="1800" dirty="0">
              <a:solidFill>
                <a:schemeClr val="accent5"/>
              </a:solidFill>
            </a:endParaRPr>
          </a:p>
          <a:p>
            <a:pPr lvl="1"/>
            <a:r>
              <a:rPr lang="en-GB" altLang="en-US" sz="1800" dirty="0">
                <a:solidFill>
                  <a:schemeClr val="accent5"/>
                </a:solidFill>
              </a:rPr>
              <a:t>Natesto®</a:t>
            </a:r>
          </a:p>
          <a:p>
            <a:pPr lvl="1"/>
            <a:endParaRPr lang="en-GB" altLang="en-US" sz="1800" dirty="0">
              <a:solidFill>
                <a:schemeClr val="accent5"/>
              </a:solidFill>
            </a:endParaRPr>
          </a:p>
          <a:p>
            <a:pPr lvl="1"/>
            <a:endParaRPr lang="en-GB" altLang="en-US" sz="1800" dirty="0">
              <a:solidFill>
                <a:schemeClr val="accent5"/>
              </a:solidFill>
            </a:endParaRPr>
          </a:p>
          <a:p>
            <a:pPr lvl="1">
              <a:buFontTx/>
              <a:buNone/>
            </a:pPr>
            <a:r>
              <a:rPr lang="en-US" altLang="en-US" sz="1800" dirty="0">
                <a:solidFill>
                  <a:schemeClr val="accent5"/>
                </a:solidFill>
              </a:rPr>
              <a:t>(choose 1 answer)</a:t>
            </a:r>
            <a:endParaRPr lang="fr-BE" altLang="en-US" sz="1800" dirty="0">
              <a:solidFill>
                <a:schemeClr val="accent5"/>
              </a:solidFill>
            </a:endParaRPr>
          </a:p>
        </p:txBody>
      </p:sp>
      <p:sp>
        <p:nvSpPr>
          <p:cNvPr id="4" name="Rectangle 4">
            <a:extLst>
              <a:ext uri="{FF2B5EF4-FFF2-40B4-BE49-F238E27FC236}">
                <a16:creationId xmlns:a16="http://schemas.microsoft.com/office/drawing/2014/main" id="{D989A52B-D7CB-48F7-A635-0AC75E7ED5B6}"/>
              </a:ext>
            </a:extLst>
          </p:cNvPr>
          <p:cNvSpPr>
            <a:spLocks noGrp="1" noChangeArrowheads="1"/>
          </p:cNvSpPr>
          <p:nvPr>
            <p:ph type="title"/>
          </p:nvPr>
        </p:nvSpPr>
        <p:spPr>
          <a:xfrm>
            <a:off x="486890" y="351538"/>
            <a:ext cx="10652454" cy="752867"/>
          </a:xfrm>
          <a:noFill/>
          <a:ln/>
          <a:extLst>
            <a:ext uri="{909E8E84-426E-40DD-AFC4-6F175D3DCCD1}">
              <a14:hiddenFill xmlns:a14="http://schemas.microsoft.com/office/drawing/2010/main">
                <a:solidFill>
                  <a:srgbClr val="FFB300"/>
                </a:solidFill>
              </a14:hiddenFill>
            </a:ext>
          </a:extLst>
        </p:spPr>
        <p:txBody>
          <a:bodyPr>
            <a:normAutofit/>
          </a:bodyPr>
          <a:lstStyle/>
          <a:p>
            <a:pPr algn="l"/>
            <a:r>
              <a:rPr lang="en-US" altLang="en-US" sz="3200" b="1" dirty="0">
                <a:solidFill>
                  <a:schemeClr val="accent5"/>
                </a:solidFill>
              </a:rPr>
              <a:t>Competitor Testosterone Therapies Questions</a:t>
            </a:r>
            <a:endParaRPr lang="nl-NL" altLang="en-US" sz="3200" b="1" dirty="0">
              <a:solidFill>
                <a:schemeClr val="accent5"/>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a:extLst>
              <a:ext uri="{FF2B5EF4-FFF2-40B4-BE49-F238E27FC236}">
                <a16:creationId xmlns:a16="http://schemas.microsoft.com/office/drawing/2014/main" id="{DE592D2E-066C-4633-B7D2-82C45B06123C}"/>
              </a:ext>
            </a:extLst>
          </p:cNvPr>
          <p:cNvSpPr>
            <a:spLocks noGrp="1" noChangeArrowheads="1"/>
          </p:cNvSpPr>
          <p:nvPr>
            <p:ph type="body" idx="1"/>
          </p:nvPr>
        </p:nvSpPr>
        <p:spPr>
          <a:xfrm>
            <a:off x="612279" y="1429861"/>
            <a:ext cx="10617529" cy="4218463"/>
          </a:xfrm>
          <a:noFill/>
          <a:ln/>
        </p:spPr>
        <p:txBody>
          <a:bodyPr>
            <a:normAutofit fontScale="92500" lnSpcReduction="10000"/>
          </a:bodyPr>
          <a:lstStyle/>
          <a:p>
            <a:pPr>
              <a:buFontTx/>
              <a:buNone/>
            </a:pPr>
            <a:r>
              <a:rPr lang="en-US" altLang="en-US" sz="2000" dirty="0">
                <a:solidFill>
                  <a:schemeClr val="accent5"/>
                </a:solidFill>
              </a:rPr>
              <a:t>9. </a:t>
            </a:r>
            <a:r>
              <a:rPr lang="en-GB" altLang="en-US" sz="2000" dirty="0">
                <a:solidFill>
                  <a:schemeClr val="accent5"/>
                </a:solidFill>
              </a:rPr>
              <a:t>How many different capsule strengths of Jatenzo® are there?  And how many different individual dosing regimens does that equate to?</a:t>
            </a:r>
            <a:endParaRPr lang="en-GB" altLang="en-US" sz="1800" dirty="0">
              <a:solidFill>
                <a:schemeClr val="accent5"/>
              </a:solidFill>
            </a:endParaRPr>
          </a:p>
          <a:p>
            <a:pPr>
              <a:buFontTx/>
              <a:buNone/>
            </a:pPr>
            <a:r>
              <a:rPr lang="en-GB" altLang="en-US" sz="1800" dirty="0">
                <a:solidFill>
                  <a:schemeClr val="accent5"/>
                </a:solidFill>
              </a:rPr>
              <a:t>                     </a:t>
            </a:r>
            <a:endParaRPr lang="en-US" altLang="en-US" sz="1800" dirty="0">
              <a:solidFill>
                <a:schemeClr val="accent5"/>
              </a:solidFill>
            </a:endParaRPr>
          </a:p>
          <a:p>
            <a:pPr lvl="1"/>
            <a:r>
              <a:rPr lang="en-GB" altLang="en-US" sz="1800" dirty="0">
                <a:solidFill>
                  <a:schemeClr val="accent5"/>
                </a:solidFill>
              </a:rPr>
              <a:t>5 different capsule strengths / 3 individual dosing regimens</a:t>
            </a:r>
          </a:p>
          <a:p>
            <a:pPr lvl="1"/>
            <a:endParaRPr lang="en-GB" altLang="en-US" sz="1800" dirty="0">
              <a:solidFill>
                <a:schemeClr val="accent5"/>
              </a:solidFill>
            </a:endParaRPr>
          </a:p>
          <a:p>
            <a:pPr lvl="1"/>
            <a:r>
              <a:rPr lang="en-GB" altLang="en-US" sz="1800" dirty="0">
                <a:solidFill>
                  <a:schemeClr val="accent5"/>
                </a:solidFill>
              </a:rPr>
              <a:t>3 different capsule strengths / 5 individual dosing regimens</a:t>
            </a:r>
          </a:p>
          <a:p>
            <a:pPr lvl="1"/>
            <a:endParaRPr lang="en-GB" altLang="en-US" sz="1800" dirty="0">
              <a:solidFill>
                <a:schemeClr val="accent5"/>
              </a:solidFill>
            </a:endParaRPr>
          </a:p>
          <a:p>
            <a:pPr lvl="1"/>
            <a:r>
              <a:rPr lang="en-GB" altLang="en-US" sz="1800" dirty="0">
                <a:solidFill>
                  <a:schemeClr val="accent5"/>
                </a:solidFill>
              </a:rPr>
              <a:t>4 different capsule strengths / 4 individual dosing regimens</a:t>
            </a:r>
          </a:p>
          <a:p>
            <a:pPr lvl="1"/>
            <a:endParaRPr lang="en-GB" altLang="en-US" sz="1800" dirty="0">
              <a:solidFill>
                <a:schemeClr val="accent5"/>
              </a:solidFill>
            </a:endParaRPr>
          </a:p>
          <a:p>
            <a:pPr lvl="1"/>
            <a:r>
              <a:rPr lang="en-GB" altLang="en-US" sz="1800" dirty="0">
                <a:solidFill>
                  <a:schemeClr val="accent5"/>
                </a:solidFill>
              </a:rPr>
              <a:t>3 different capsule strengths / 3 individual dosing regimens</a:t>
            </a:r>
          </a:p>
          <a:p>
            <a:pPr lvl="1"/>
            <a:endParaRPr lang="en-GB" altLang="en-US" sz="1800" dirty="0">
              <a:solidFill>
                <a:schemeClr val="accent5"/>
              </a:solidFill>
            </a:endParaRPr>
          </a:p>
          <a:p>
            <a:pPr lvl="1"/>
            <a:r>
              <a:rPr lang="en-GB" altLang="en-US" sz="1800" dirty="0">
                <a:solidFill>
                  <a:schemeClr val="accent5"/>
                </a:solidFill>
              </a:rPr>
              <a:t>5 different capsule strengths / 5 individual dosing regimens</a:t>
            </a:r>
          </a:p>
          <a:p>
            <a:pPr lvl="1"/>
            <a:endParaRPr lang="en-GB" altLang="en-US" sz="1800" dirty="0">
              <a:solidFill>
                <a:schemeClr val="accent5"/>
              </a:solidFill>
            </a:endParaRPr>
          </a:p>
          <a:p>
            <a:pPr lvl="1">
              <a:buFontTx/>
              <a:buNone/>
            </a:pPr>
            <a:r>
              <a:rPr lang="en-US" altLang="en-US" sz="1800" dirty="0">
                <a:solidFill>
                  <a:schemeClr val="accent5"/>
                </a:solidFill>
              </a:rPr>
              <a:t>(choose 1 answer)</a:t>
            </a:r>
            <a:endParaRPr lang="fr-BE" altLang="en-US" sz="1800" dirty="0">
              <a:solidFill>
                <a:schemeClr val="accent5"/>
              </a:solidFill>
            </a:endParaRPr>
          </a:p>
        </p:txBody>
      </p:sp>
      <p:sp>
        <p:nvSpPr>
          <p:cNvPr id="5" name="Rectangle 4">
            <a:extLst>
              <a:ext uri="{FF2B5EF4-FFF2-40B4-BE49-F238E27FC236}">
                <a16:creationId xmlns:a16="http://schemas.microsoft.com/office/drawing/2014/main" id="{EA3BCEAC-9321-4141-9B28-F38D7E37C19D}"/>
              </a:ext>
            </a:extLst>
          </p:cNvPr>
          <p:cNvSpPr>
            <a:spLocks noGrp="1" noChangeArrowheads="1"/>
          </p:cNvSpPr>
          <p:nvPr>
            <p:ph type="title"/>
          </p:nvPr>
        </p:nvSpPr>
        <p:spPr>
          <a:xfrm>
            <a:off x="486890" y="351538"/>
            <a:ext cx="10652454" cy="752867"/>
          </a:xfrm>
          <a:noFill/>
          <a:ln/>
          <a:extLst>
            <a:ext uri="{909E8E84-426E-40DD-AFC4-6F175D3DCCD1}">
              <a14:hiddenFill xmlns:a14="http://schemas.microsoft.com/office/drawing/2010/main">
                <a:solidFill>
                  <a:srgbClr val="FFB300"/>
                </a:solidFill>
              </a14:hiddenFill>
            </a:ext>
          </a:extLst>
        </p:spPr>
        <p:txBody>
          <a:bodyPr>
            <a:normAutofit/>
          </a:bodyPr>
          <a:lstStyle/>
          <a:p>
            <a:pPr algn="l"/>
            <a:r>
              <a:rPr lang="en-US" altLang="en-US" sz="3200" b="1" dirty="0">
                <a:solidFill>
                  <a:schemeClr val="accent5"/>
                </a:solidFill>
              </a:rPr>
              <a:t>Competitor Testosterone Therapies Questions</a:t>
            </a:r>
            <a:endParaRPr lang="nl-NL" altLang="en-US" sz="3200" b="1" dirty="0">
              <a:solidFill>
                <a:schemeClr val="accent5"/>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a:extLst>
              <a:ext uri="{FF2B5EF4-FFF2-40B4-BE49-F238E27FC236}">
                <a16:creationId xmlns:a16="http://schemas.microsoft.com/office/drawing/2014/main" id="{DE592D2E-066C-4633-B7D2-82C45B06123C}"/>
              </a:ext>
            </a:extLst>
          </p:cNvPr>
          <p:cNvSpPr>
            <a:spLocks noGrp="1" noChangeArrowheads="1"/>
          </p:cNvSpPr>
          <p:nvPr>
            <p:ph type="body" idx="1"/>
          </p:nvPr>
        </p:nvSpPr>
        <p:spPr>
          <a:xfrm>
            <a:off x="647204" y="1295400"/>
            <a:ext cx="10617529" cy="4657725"/>
          </a:xfrm>
          <a:noFill/>
          <a:ln/>
        </p:spPr>
        <p:txBody>
          <a:bodyPr>
            <a:normAutofit lnSpcReduction="10000"/>
          </a:bodyPr>
          <a:lstStyle/>
          <a:p>
            <a:pPr>
              <a:buFontTx/>
              <a:buNone/>
            </a:pPr>
            <a:r>
              <a:rPr lang="en-US" altLang="en-US" sz="2000" dirty="0">
                <a:solidFill>
                  <a:schemeClr val="accent5"/>
                </a:solidFill>
              </a:rPr>
              <a:t>10. Which </a:t>
            </a:r>
            <a:r>
              <a:rPr lang="en-GB" altLang="en-US" sz="2000" dirty="0">
                <a:solidFill>
                  <a:schemeClr val="accent5"/>
                </a:solidFill>
              </a:rPr>
              <a:t>of these testosterone products does </a:t>
            </a:r>
            <a:r>
              <a:rPr lang="en-GB" altLang="en-US" sz="2000" b="1" dirty="0">
                <a:solidFill>
                  <a:schemeClr val="accent5"/>
                </a:solidFill>
              </a:rPr>
              <a:t>NOT</a:t>
            </a:r>
            <a:r>
              <a:rPr lang="en-GB" altLang="en-US" sz="2000" dirty="0">
                <a:solidFill>
                  <a:schemeClr val="accent5"/>
                </a:solidFill>
              </a:rPr>
              <a:t> exist?</a:t>
            </a:r>
            <a:endParaRPr lang="en-GB" altLang="en-US" sz="1800" dirty="0">
              <a:solidFill>
                <a:schemeClr val="accent5"/>
              </a:solidFill>
            </a:endParaRPr>
          </a:p>
          <a:p>
            <a:pPr>
              <a:buFontTx/>
              <a:buNone/>
            </a:pPr>
            <a:r>
              <a:rPr lang="en-GB" altLang="en-US" sz="1800" dirty="0">
                <a:solidFill>
                  <a:schemeClr val="accent5"/>
                </a:solidFill>
              </a:rPr>
              <a:t>                     </a:t>
            </a:r>
            <a:endParaRPr lang="en-US" altLang="en-US" sz="1800" dirty="0">
              <a:solidFill>
                <a:schemeClr val="accent5"/>
              </a:solidFill>
            </a:endParaRPr>
          </a:p>
          <a:p>
            <a:pPr lvl="1"/>
            <a:r>
              <a:rPr lang="en-GB" altLang="en-US" sz="1800" dirty="0">
                <a:solidFill>
                  <a:schemeClr val="accent5"/>
                </a:solidFill>
              </a:rPr>
              <a:t>AndroForte® 5</a:t>
            </a:r>
          </a:p>
          <a:p>
            <a:pPr lvl="1"/>
            <a:endParaRPr lang="en-GB" altLang="en-US" sz="1800" dirty="0">
              <a:solidFill>
                <a:schemeClr val="accent5"/>
              </a:solidFill>
            </a:endParaRPr>
          </a:p>
          <a:p>
            <a:pPr lvl="1"/>
            <a:r>
              <a:rPr lang="en-GB" altLang="en-US" sz="1800" dirty="0">
                <a:solidFill>
                  <a:schemeClr val="accent5"/>
                </a:solidFill>
              </a:rPr>
              <a:t>Aveed®</a:t>
            </a:r>
          </a:p>
          <a:p>
            <a:pPr lvl="1"/>
            <a:endParaRPr lang="en-GB" altLang="en-US" sz="1800" dirty="0">
              <a:solidFill>
                <a:schemeClr val="accent5"/>
              </a:solidFill>
            </a:endParaRPr>
          </a:p>
          <a:p>
            <a:pPr lvl="1"/>
            <a:r>
              <a:rPr lang="en-GB" altLang="en-US" sz="1800" dirty="0">
                <a:solidFill>
                  <a:schemeClr val="accent5"/>
                </a:solidFill>
              </a:rPr>
              <a:t>Testotran®</a:t>
            </a:r>
          </a:p>
          <a:p>
            <a:pPr lvl="1"/>
            <a:endParaRPr lang="en-GB" altLang="en-US" sz="1800" dirty="0">
              <a:solidFill>
                <a:schemeClr val="accent5"/>
              </a:solidFill>
            </a:endParaRPr>
          </a:p>
          <a:p>
            <a:pPr lvl="1"/>
            <a:r>
              <a:rPr lang="en-GB" altLang="en-US" sz="1800" dirty="0">
                <a:solidFill>
                  <a:schemeClr val="accent5"/>
                </a:solidFill>
              </a:rPr>
              <a:t>Androtardyl®</a:t>
            </a:r>
          </a:p>
          <a:p>
            <a:pPr lvl="1"/>
            <a:endParaRPr lang="en-GB" altLang="en-US" sz="1800" dirty="0">
              <a:solidFill>
                <a:schemeClr val="accent5"/>
              </a:solidFill>
            </a:endParaRPr>
          </a:p>
          <a:p>
            <a:pPr lvl="1"/>
            <a:r>
              <a:rPr lang="en-GB" altLang="en-US" sz="1800" dirty="0">
                <a:solidFill>
                  <a:schemeClr val="accent5"/>
                </a:solidFill>
              </a:rPr>
              <a:t>Testopel®</a:t>
            </a:r>
          </a:p>
          <a:p>
            <a:pPr lvl="1"/>
            <a:endParaRPr lang="en-GB" altLang="en-US" sz="1800" dirty="0">
              <a:solidFill>
                <a:schemeClr val="accent5"/>
              </a:solidFill>
            </a:endParaRPr>
          </a:p>
          <a:p>
            <a:pPr lvl="1"/>
            <a:r>
              <a:rPr lang="en-GB" altLang="en-US" sz="1800" dirty="0">
                <a:solidFill>
                  <a:schemeClr val="accent5"/>
                </a:solidFill>
              </a:rPr>
              <a:t>Androderm®</a:t>
            </a:r>
          </a:p>
          <a:p>
            <a:pPr lvl="1"/>
            <a:endParaRPr lang="en-GB" altLang="en-US" sz="1800" dirty="0">
              <a:solidFill>
                <a:schemeClr val="accent5"/>
              </a:solidFill>
            </a:endParaRPr>
          </a:p>
          <a:p>
            <a:pPr lvl="1">
              <a:buFontTx/>
              <a:buNone/>
            </a:pPr>
            <a:r>
              <a:rPr lang="en-US" altLang="en-US" sz="1800" dirty="0">
                <a:solidFill>
                  <a:schemeClr val="accent5"/>
                </a:solidFill>
              </a:rPr>
              <a:t>(choose 1 answer)</a:t>
            </a:r>
            <a:endParaRPr lang="fr-BE" altLang="en-US" sz="1800" dirty="0">
              <a:solidFill>
                <a:schemeClr val="accent5"/>
              </a:solidFill>
            </a:endParaRPr>
          </a:p>
        </p:txBody>
      </p:sp>
      <p:sp>
        <p:nvSpPr>
          <p:cNvPr id="5" name="Rectangle 4">
            <a:extLst>
              <a:ext uri="{FF2B5EF4-FFF2-40B4-BE49-F238E27FC236}">
                <a16:creationId xmlns:a16="http://schemas.microsoft.com/office/drawing/2014/main" id="{D9C4B0FE-F74A-4136-91FF-6C2ED6C74B86}"/>
              </a:ext>
            </a:extLst>
          </p:cNvPr>
          <p:cNvSpPr>
            <a:spLocks noGrp="1" noChangeArrowheads="1"/>
          </p:cNvSpPr>
          <p:nvPr>
            <p:ph type="title"/>
          </p:nvPr>
        </p:nvSpPr>
        <p:spPr>
          <a:xfrm>
            <a:off x="486890" y="351538"/>
            <a:ext cx="10652454" cy="752867"/>
          </a:xfrm>
          <a:noFill/>
          <a:ln/>
          <a:extLst>
            <a:ext uri="{909E8E84-426E-40DD-AFC4-6F175D3DCCD1}">
              <a14:hiddenFill xmlns:a14="http://schemas.microsoft.com/office/drawing/2010/main">
                <a:solidFill>
                  <a:srgbClr val="FFB300"/>
                </a:solidFill>
              </a14:hiddenFill>
            </a:ext>
          </a:extLst>
        </p:spPr>
        <p:txBody>
          <a:bodyPr>
            <a:normAutofit/>
          </a:bodyPr>
          <a:lstStyle/>
          <a:p>
            <a:pPr algn="l"/>
            <a:r>
              <a:rPr lang="en-US" altLang="en-US" sz="3200" b="1" dirty="0">
                <a:solidFill>
                  <a:schemeClr val="accent5"/>
                </a:solidFill>
              </a:rPr>
              <a:t>Competitor Testosterone Therapies Questions</a:t>
            </a:r>
            <a:endParaRPr lang="nl-NL" altLang="en-US" sz="3200" b="1" dirty="0">
              <a:solidFill>
                <a:schemeClr val="accent5"/>
              </a:solidFill>
            </a:endParaRPr>
          </a:p>
        </p:txBody>
      </p:sp>
    </p:spTree>
    <p:extLst>
      <p:ext uri="{BB962C8B-B14F-4D97-AF65-F5344CB8AC3E}">
        <p14:creationId xmlns:p14="http://schemas.microsoft.com/office/powerpoint/2010/main" val="23159703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5">
            <a:extLst>
              <a:ext uri="{FF2B5EF4-FFF2-40B4-BE49-F238E27FC236}">
                <a16:creationId xmlns:a16="http://schemas.microsoft.com/office/drawing/2014/main" id="{A6981BAC-62FA-4AAC-9E77-E69274281694}"/>
              </a:ext>
            </a:extLst>
          </p:cNvPr>
          <p:cNvSpPr>
            <a:spLocks noGrp="1" noChangeArrowheads="1"/>
          </p:cNvSpPr>
          <p:nvPr>
            <p:ph type="body" idx="1"/>
          </p:nvPr>
        </p:nvSpPr>
        <p:spPr>
          <a:xfrm>
            <a:off x="190500" y="1172688"/>
            <a:ext cx="11121617" cy="4361337"/>
          </a:xfrm>
          <a:noFill/>
          <a:ln/>
        </p:spPr>
        <p:txBody>
          <a:bodyPr>
            <a:normAutofit fontScale="85000" lnSpcReduction="10000"/>
          </a:bodyPr>
          <a:lstStyle/>
          <a:p>
            <a:pPr lvl="1">
              <a:lnSpc>
                <a:spcPct val="150000"/>
              </a:lnSpc>
              <a:buClr>
                <a:srgbClr val="CC0000"/>
              </a:buClr>
              <a:buFontTx/>
              <a:buNone/>
            </a:pPr>
            <a:r>
              <a:rPr lang="en-US" altLang="en-US" sz="1900" b="1" dirty="0">
                <a:solidFill>
                  <a:schemeClr val="accent5"/>
                </a:solidFill>
              </a:rPr>
              <a:t>Q1: </a:t>
            </a:r>
            <a:r>
              <a:rPr lang="en-GB" altLang="en-US" sz="1900" b="1" dirty="0">
                <a:solidFill>
                  <a:schemeClr val="accent5"/>
                </a:solidFill>
              </a:rPr>
              <a:t> </a:t>
            </a:r>
            <a:r>
              <a:rPr lang="en-GB" altLang="en-US" sz="1900" dirty="0">
                <a:solidFill>
                  <a:schemeClr val="accent5"/>
                </a:solidFill>
              </a:rPr>
              <a:t>Eyedrop</a:t>
            </a:r>
          </a:p>
          <a:p>
            <a:pPr lvl="1">
              <a:lnSpc>
                <a:spcPct val="150000"/>
              </a:lnSpc>
              <a:buClr>
                <a:srgbClr val="CC0000"/>
              </a:buClr>
              <a:buFontTx/>
              <a:buNone/>
            </a:pPr>
            <a:r>
              <a:rPr lang="en-GB" altLang="en-US" sz="1900" b="1" dirty="0">
                <a:solidFill>
                  <a:schemeClr val="accent5"/>
                </a:solidFill>
              </a:rPr>
              <a:t>Q2:  </a:t>
            </a:r>
            <a:r>
              <a:rPr lang="en-GB" altLang="en-US" sz="1900" dirty="0">
                <a:solidFill>
                  <a:schemeClr val="accent5"/>
                </a:solidFill>
              </a:rPr>
              <a:t>Cannot be quickly withdrawn in the event of an adverse reaction, has to be administered by a HCP, pain at injection site</a:t>
            </a:r>
          </a:p>
          <a:p>
            <a:pPr lvl="1">
              <a:lnSpc>
                <a:spcPct val="150000"/>
              </a:lnSpc>
              <a:buClr>
                <a:srgbClr val="CC0000"/>
              </a:buClr>
              <a:buFontTx/>
              <a:buNone/>
            </a:pPr>
            <a:r>
              <a:rPr lang="en-GB" altLang="en-US" sz="1900" b="1" dirty="0">
                <a:solidFill>
                  <a:schemeClr val="accent5"/>
                </a:solidFill>
              </a:rPr>
              <a:t>Q3:  </a:t>
            </a:r>
            <a:r>
              <a:rPr lang="en-GB" altLang="en-US" sz="1900" dirty="0">
                <a:solidFill>
                  <a:schemeClr val="accent5"/>
                </a:solidFill>
              </a:rPr>
              <a:t>Testosterone Patch &amp; Testosterone Cream</a:t>
            </a:r>
            <a:endParaRPr lang="en-GB" altLang="en-US" sz="1900" b="1" dirty="0">
              <a:solidFill>
                <a:schemeClr val="accent5"/>
              </a:solidFill>
            </a:endParaRPr>
          </a:p>
          <a:p>
            <a:pPr lvl="1">
              <a:lnSpc>
                <a:spcPct val="150000"/>
              </a:lnSpc>
              <a:buClr>
                <a:srgbClr val="CC0000"/>
              </a:buClr>
              <a:buFontTx/>
              <a:buNone/>
            </a:pPr>
            <a:r>
              <a:rPr lang="en-GB" altLang="en-US" sz="1900" b="1" dirty="0">
                <a:solidFill>
                  <a:schemeClr val="accent5"/>
                </a:solidFill>
              </a:rPr>
              <a:t>Q4:  </a:t>
            </a:r>
            <a:r>
              <a:rPr lang="en-GB" altLang="en-US" sz="1900" dirty="0">
                <a:solidFill>
                  <a:schemeClr val="accent5"/>
                </a:solidFill>
              </a:rPr>
              <a:t>Natesto® / 5.5mg testosterone</a:t>
            </a:r>
          </a:p>
          <a:p>
            <a:pPr lvl="1">
              <a:lnSpc>
                <a:spcPct val="150000"/>
              </a:lnSpc>
              <a:buClr>
                <a:srgbClr val="CC0000"/>
              </a:buClr>
              <a:buFontTx/>
              <a:buNone/>
            </a:pPr>
            <a:r>
              <a:rPr lang="en-GB" altLang="en-US" sz="1900" b="1" dirty="0">
                <a:solidFill>
                  <a:schemeClr val="accent5"/>
                </a:solidFill>
              </a:rPr>
              <a:t>Q5: </a:t>
            </a:r>
            <a:r>
              <a:rPr lang="en-GB" altLang="en-US" sz="1900" dirty="0">
                <a:solidFill>
                  <a:schemeClr val="accent5"/>
                </a:solidFill>
              </a:rPr>
              <a:t>Testosterone cypionate</a:t>
            </a:r>
          </a:p>
          <a:p>
            <a:pPr lvl="1">
              <a:lnSpc>
                <a:spcPct val="150000"/>
              </a:lnSpc>
              <a:buClr>
                <a:srgbClr val="CC0000"/>
              </a:buClr>
              <a:buFontTx/>
              <a:buNone/>
            </a:pPr>
            <a:r>
              <a:rPr lang="en-GB" altLang="en-US" sz="1900" b="1" dirty="0">
                <a:solidFill>
                  <a:schemeClr val="accent5"/>
                </a:solidFill>
              </a:rPr>
              <a:t>Q6</a:t>
            </a:r>
            <a:r>
              <a:rPr lang="en-GB" altLang="en-US" sz="1900" dirty="0">
                <a:solidFill>
                  <a:schemeClr val="accent5"/>
                </a:solidFill>
              </a:rPr>
              <a:t>: Xyosted</a:t>
            </a:r>
            <a:r>
              <a:rPr lang="en-GB" altLang="en-US" sz="1900" baseline="30000" dirty="0">
                <a:solidFill>
                  <a:schemeClr val="accent5"/>
                </a:solidFill>
              </a:rPr>
              <a:t>TM</a:t>
            </a:r>
          </a:p>
          <a:p>
            <a:pPr lvl="1">
              <a:lnSpc>
                <a:spcPct val="150000"/>
              </a:lnSpc>
              <a:buClr>
                <a:srgbClr val="CC0000"/>
              </a:buClr>
              <a:buFontTx/>
              <a:buNone/>
            </a:pPr>
            <a:r>
              <a:rPr lang="en-GB" altLang="en-US" sz="1900" b="1" dirty="0">
                <a:solidFill>
                  <a:schemeClr val="accent5"/>
                </a:solidFill>
              </a:rPr>
              <a:t>Q7: </a:t>
            </a:r>
            <a:r>
              <a:rPr lang="en-GB" altLang="en-US" sz="1900" dirty="0">
                <a:solidFill>
                  <a:schemeClr val="accent5"/>
                </a:solidFill>
              </a:rPr>
              <a:t>Tostran®/Fortesta® and Testavan®</a:t>
            </a:r>
          </a:p>
          <a:p>
            <a:pPr lvl="1">
              <a:lnSpc>
                <a:spcPct val="150000"/>
              </a:lnSpc>
              <a:buClr>
                <a:srgbClr val="CC0000"/>
              </a:buClr>
              <a:buFontTx/>
              <a:buNone/>
            </a:pPr>
            <a:r>
              <a:rPr lang="en-GB" altLang="en-US" sz="1900" b="1" dirty="0">
                <a:solidFill>
                  <a:schemeClr val="accent5"/>
                </a:solidFill>
              </a:rPr>
              <a:t>Q8: </a:t>
            </a:r>
            <a:r>
              <a:rPr lang="en-GB" altLang="en-US" sz="1900" dirty="0">
                <a:solidFill>
                  <a:schemeClr val="accent5"/>
                </a:solidFill>
              </a:rPr>
              <a:t>Striant®</a:t>
            </a:r>
          </a:p>
          <a:p>
            <a:pPr lvl="1">
              <a:lnSpc>
                <a:spcPct val="150000"/>
              </a:lnSpc>
              <a:buClr>
                <a:srgbClr val="CC0000"/>
              </a:buClr>
              <a:buFontTx/>
              <a:buNone/>
            </a:pPr>
            <a:r>
              <a:rPr lang="en-GB" altLang="en-US" sz="1900" b="1" dirty="0">
                <a:solidFill>
                  <a:schemeClr val="accent5"/>
                </a:solidFill>
              </a:rPr>
              <a:t>Q9</a:t>
            </a:r>
            <a:r>
              <a:rPr lang="en-GB" altLang="en-US" sz="1900" dirty="0">
                <a:solidFill>
                  <a:schemeClr val="accent5"/>
                </a:solidFill>
              </a:rPr>
              <a:t>: 3 different capsule strengths / 5 individual dosing regimens</a:t>
            </a:r>
          </a:p>
          <a:p>
            <a:pPr lvl="1">
              <a:lnSpc>
                <a:spcPct val="150000"/>
              </a:lnSpc>
              <a:buClr>
                <a:srgbClr val="CC0000"/>
              </a:buClr>
              <a:buFontTx/>
              <a:buNone/>
            </a:pPr>
            <a:r>
              <a:rPr lang="en-GB" altLang="en-US" sz="1900" b="1" dirty="0">
                <a:solidFill>
                  <a:schemeClr val="accent5"/>
                </a:solidFill>
              </a:rPr>
              <a:t>Q10: </a:t>
            </a:r>
            <a:r>
              <a:rPr lang="en-GB" altLang="en-US" sz="1900" dirty="0">
                <a:solidFill>
                  <a:schemeClr val="accent5"/>
                </a:solidFill>
              </a:rPr>
              <a:t>Testotran®</a:t>
            </a:r>
          </a:p>
          <a:p>
            <a:pPr lvl="1">
              <a:lnSpc>
                <a:spcPct val="150000"/>
              </a:lnSpc>
              <a:buClr>
                <a:srgbClr val="CC0000"/>
              </a:buClr>
              <a:buFontTx/>
              <a:buNone/>
            </a:pPr>
            <a:endParaRPr lang="en-GB" altLang="en-US" dirty="0"/>
          </a:p>
        </p:txBody>
      </p:sp>
      <p:sp>
        <p:nvSpPr>
          <p:cNvPr id="4" name="Rectangle 4">
            <a:extLst>
              <a:ext uri="{FF2B5EF4-FFF2-40B4-BE49-F238E27FC236}">
                <a16:creationId xmlns:a16="http://schemas.microsoft.com/office/drawing/2014/main" id="{0ADDC1E6-28DB-43BD-AF9F-BA24CE6F696B}"/>
              </a:ext>
            </a:extLst>
          </p:cNvPr>
          <p:cNvSpPr>
            <a:spLocks noGrp="1" noChangeArrowheads="1"/>
          </p:cNvSpPr>
          <p:nvPr>
            <p:ph type="title"/>
          </p:nvPr>
        </p:nvSpPr>
        <p:spPr>
          <a:xfrm>
            <a:off x="486890" y="351538"/>
            <a:ext cx="10652454" cy="752867"/>
          </a:xfrm>
          <a:noFill/>
          <a:ln/>
          <a:extLst>
            <a:ext uri="{909E8E84-426E-40DD-AFC4-6F175D3DCCD1}">
              <a14:hiddenFill xmlns:a14="http://schemas.microsoft.com/office/drawing/2010/main">
                <a:solidFill>
                  <a:srgbClr val="FFB300"/>
                </a:solidFill>
              </a14:hiddenFill>
            </a:ext>
          </a:extLst>
        </p:spPr>
        <p:txBody>
          <a:bodyPr>
            <a:normAutofit/>
          </a:bodyPr>
          <a:lstStyle/>
          <a:p>
            <a:pPr algn="l"/>
            <a:r>
              <a:rPr lang="en-US" altLang="en-US" sz="3200" b="1" dirty="0">
                <a:solidFill>
                  <a:schemeClr val="accent5"/>
                </a:solidFill>
              </a:rPr>
              <a:t>Competitor Testosterone Therapies Answers</a:t>
            </a:r>
            <a:endParaRPr lang="nl-NL" altLang="en-US" sz="3200" b="1" dirty="0">
              <a:solidFill>
                <a:schemeClr val="accent5"/>
              </a:solidFill>
            </a:endParaRPr>
          </a:p>
        </p:txBody>
      </p:sp>
    </p:spTree>
  </p:cSld>
  <p:clrMapOvr>
    <a:masterClrMapping/>
  </p:clrMapOvr>
</p:sld>
</file>

<file path=ppt/theme/theme1.xml><?xml version="1.0" encoding="utf-8"?>
<a:theme xmlns:a="http://schemas.openxmlformats.org/drawingml/2006/main" name="1_Office Theme">
  <a:themeElements>
    <a:clrScheme name="Besins MA Hub">
      <a:dk1>
        <a:srgbClr val="006EAB"/>
      </a:dk1>
      <a:lt1>
        <a:sysClr val="window" lastClr="FFFFFF"/>
      </a:lt1>
      <a:dk2>
        <a:srgbClr val="58595B"/>
      </a:dk2>
      <a:lt2>
        <a:srgbClr val="E7E6E6"/>
      </a:lt2>
      <a:accent1>
        <a:srgbClr val="1272AE"/>
      </a:accent1>
      <a:accent2>
        <a:srgbClr val="00A8E1"/>
      </a:accent2>
      <a:accent3>
        <a:srgbClr val="95D600"/>
      </a:accent3>
      <a:accent4>
        <a:srgbClr val="F0C846"/>
      </a:accent4>
      <a:accent5>
        <a:srgbClr val="000000"/>
      </a:accent5>
      <a:accent6>
        <a:srgbClr val="CCDCE2"/>
      </a:accent6>
      <a:hlink>
        <a:srgbClr val="006EAB"/>
      </a:hlink>
      <a:folHlink>
        <a:srgbClr val="00A8E1"/>
      </a:folHlink>
    </a:clrScheme>
    <a:fontScheme name="Custom 2">
      <a:majorFont>
        <a:latin typeface="Poppins Medium"/>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sins_tmp.potx" id="{58CFAB49-F3C1-4BE9-BA6C-4FFE0344BB85}" vid="{711EA1BB-B068-4CB0-AFBC-DEF8CF7720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19699</TotalTime>
  <Words>9147</Words>
  <Application>Microsoft Office PowerPoint</Application>
  <PresentationFormat>Widescreen</PresentationFormat>
  <Paragraphs>1013</Paragraphs>
  <Slides>93</Slides>
  <Notes>17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93</vt:i4>
      </vt:variant>
    </vt:vector>
  </HeadingPairs>
  <TitlesOfParts>
    <vt:vector size="104" baseType="lpstr">
      <vt:lpstr>Arial</vt:lpstr>
      <vt:lpstr>Calibri</vt:lpstr>
      <vt:lpstr>Poppins Light</vt:lpstr>
      <vt:lpstr>Poppins Medium</vt:lpstr>
      <vt:lpstr>ScheringSansRegular</vt:lpstr>
      <vt:lpstr>Times</vt:lpstr>
      <vt:lpstr>Wingdings</vt:lpstr>
      <vt:lpstr>1_Office Theme</vt:lpstr>
      <vt:lpstr>Image Photo Editor</vt:lpstr>
      <vt:lpstr>Photo Editor Photo</vt:lpstr>
      <vt:lpstr>Document</vt:lpstr>
      <vt:lpstr>Competitor Testosterone Therapies</vt:lpstr>
      <vt:lpstr>Testosterone Delivery Systems – Historical </vt:lpstr>
      <vt:lpstr>Testosterone Preparations – 1940 to 2004</vt:lpstr>
      <vt:lpstr>Testosterone Preparations – More Recent FDA Approvals</vt:lpstr>
      <vt:lpstr>Testosterone Delivery Systems – 2021 </vt:lpstr>
      <vt:lpstr>This competitor deck will focus primarily on the following products:</vt:lpstr>
      <vt:lpstr>Brief overview of older                                         testosterone preparations:  </vt:lpstr>
      <vt:lpstr>Testosterone Patches (Androderm®) </vt:lpstr>
      <vt:lpstr>Testosterone Patches (Testoderm®) </vt:lpstr>
      <vt:lpstr>Testosterone Pellets (Testopel®) </vt:lpstr>
      <vt:lpstr>PowerPoint Presentation</vt:lpstr>
      <vt:lpstr>Testosterone Gels  </vt:lpstr>
      <vt:lpstr>Transdermal Gels</vt:lpstr>
      <vt:lpstr>PowerPoint Presentation</vt:lpstr>
      <vt:lpstr>Testosterone Transdermal Gel (Tostran®) </vt:lpstr>
      <vt:lpstr>Testosterone Transdermal Gel (Tostran®) </vt:lpstr>
      <vt:lpstr>Testosterone Transdermal Gel (Tostran®)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Nasal Gel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Intramuscular Injections</vt:lpstr>
      <vt:lpstr>Intramuscular Injections (Long-acting)</vt:lpstr>
      <vt:lpstr>PowerPoint Presentation</vt:lpstr>
      <vt:lpstr>Recommended dosing regimen</vt:lpstr>
      <vt:lpstr>PowerPoint Presentation</vt:lpstr>
      <vt:lpstr>PowerPoint Presentation</vt:lpstr>
      <vt:lpstr>PowerPoint Presentation</vt:lpstr>
      <vt:lpstr>Intramuscular Injections (Short-acting)</vt:lpstr>
      <vt:lpstr>PowerPoint Presentation</vt:lpstr>
      <vt:lpstr>PowerPoint Presentation</vt:lpstr>
      <vt:lpstr>PowerPoint Presentation</vt:lpstr>
      <vt:lpstr>PowerPoint Presentation</vt:lpstr>
      <vt:lpstr>PowerPoint Presentation</vt:lpstr>
      <vt:lpstr>Subcutaneous Injections</vt:lpstr>
      <vt:lpstr>Testosterone Subcutaneous Injections (XyostedTM)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Oral Preparations</vt:lpstr>
      <vt:lpstr>Testosterone Oral Preparations (Andriol®/ Restandol® Testocaps ) </vt:lpstr>
      <vt:lpstr>Testosterone Oral Preparations (Andriol®/ Restandol® Testocaps ) </vt:lpstr>
      <vt:lpstr>Testosterone Oral Preparations (Andriol®/ Restandol® Testocaps ) </vt:lpstr>
      <vt:lpstr>PowerPoint Presentation</vt:lpstr>
      <vt:lpstr>PowerPoint Presentation</vt:lpstr>
      <vt:lpstr>PowerPoint Presentation</vt:lpstr>
      <vt:lpstr>PowerPoint Presentation</vt:lpstr>
      <vt:lpstr>PowerPoint Presentation</vt:lpstr>
      <vt:lpstr>PowerPoint Presentation</vt:lpstr>
      <vt:lpstr>Summary of pharmacokinetics of testosterone preparations</vt:lpstr>
      <vt:lpstr>Other testosterone therapies available in limited markets:</vt:lpstr>
      <vt:lpstr>AndroForte® 2</vt:lpstr>
      <vt:lpstr>Aveed®</vt:lpstr>
      <vt:lpstr>Testim®</vt:lpstr>
      <vt:lpstr>PowerPoint Presentation</vt:lpstr>
      <vt:lpstr>Competitor Testosterone Therapies Questions</vt:lpstr>
      <vt:lpstr>Competitor Testosterone Therapies Questions</vt:lpstr>
      <vt:lpstr>Competitor Testosterone Therapies Questions</vt:lpstr>
      <vt:lpstr>Competitor Testosterone Therapies Questions</vt:lpstr>
      <vt:lpstr>Competitor Testosterone Therapies Questions</vt:lpstr>
      <vt:lpstr>Competitor Testosterone Therapies Questions</vt:lpstr>
      <vt:lpstr>Competitor Testosterone Therapies Questions</vt:lpstr>
      <vt:lpstr>Competitor Testosterone Therapies Questions</vt:lpstr>
      <vt:lpstr>Competitor Testosterone Therapies Questions</vt:lpstr>
      <vt:lpstr>Competitor Testosterone Therapies Questions</vt:lpstr>
      <vt:lpstr>Competitor Testosterone Therapies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Testosterone Therapy &amp;  Monitoring Requirements</dc:title>
  <dc:creator>richard jones</dc:creator>
  <cp:lastModifiedBy>richard jones</cp:lastModifiedBy>
  <cp:revision>196</cp:revision>
  <dcterms:created xsi:type="dcterms:W3CDTF">2021-03-19T08:54:29Z</dcterms:created>
  <dcterms:modified xsi:type="dcterms:W3CDTF">2021-04-17T10:15:48Z</dcterms:modified>
</cp:coreProperties>
</file>