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5.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hart2.xml" ContentType="application/vnd.openxmlformats-officedocument.drawingml.chart+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9"/>
  </p:notesMasterIdLst>
  <p:sldIdLst>
    <p:sldId id="1104" r:id="rId2"/>
    <p:sldId id="1105" r:id="rId3"/>
    <p:sldId id="256" r:id="rId4"/>
    <p:sldId id="296" r:id="rId5"/>
    <p:sldId id="295" r:id="rId6"/>
    <p:sldId id="294" r:id="rId7"/>
    <p:sldId id="293" r:id="rId8"/>
    <p:sldId id="286" r:id="rId9"/>
    <p:sldId id="287" r:id="rId10"/>
    <p:sldId id="288" r:id="rId11"/>
    <p:sldId id="289" r:id="rId12"/>
    <p:sldId id="290" r:id="rId13"/>
    <p:sldId id="498" r:id="rId14"/>
    <p:sldId id="381" r:id="rId15"/>
    <p:sldId id="491" r:id="rId16"/>
    <p:sldId id="292" r:id="rId17"/>
    <p:sldId id="279" r:id="rId18"/>
    <p:sldId id="384" r:id="rId19"/>
    <p:sldId id="281" r:id="rId20"/>
    <p:sldId id="282" r:id="rId21"/>
    <p:sldId id="283" r:id="rId22"/>
    <p:sldId id="284" r:id="rId23"/>
    <p:sldId id="285" r:id="rId24"/>
    <p:sldId id="272" r:id="rId25"/>
    <p:sldId id="511" r:id="rId26"/>
    <p:sldId id="342" r:id="rId27"/>
    <p:sldId id="274" r:id="rId28"/>
    <p:sldId id="275" r:id="rId29"/>
    <p:sldId id="276" r:id="rId30"/>
    <p:sldId id="325" r:id="rId31"/>
    <p:sldId id="278" r:id="rId32"/>
    <p:sldId id="265" r:id="rId33"/>
    <p:sldId id="266" r:id="rId34"/>
    <p:sldId id="267" r:id="rId35"/>
    <p:sldId id="268" r:id="rId36"/>
    <p:sldId id="269" r:id="rId37"/>
    <p:sldId id="270" r:id="rId38"/>
    <p:sldId id="488" r:id="rId39"/>
    <p:sldId id="271" r:id="rId40"/>
    <p:sldId id="264" r:id="rId41"/>
    <p:sldId id="512" r:id="rId42"/>
    <p:sldId id="500" r:id="rId43"/>
    <p:sldId id="501" r:id="rId44"/>
    <p:sldId id="390" r:id="rId45"/>
    <p:sldId id="391" r:id="rId46"/>
    <p:sldId id="392" r:id="rId47"/>
    <p:sldId id="510" r:id="rId48"/>
    <p:sldId id="503" r:id="rId49"/>
    <p:sldId id="504" r:id="rId50"/>
    <p:sldId id="505" r:id="rId51"/>
    <p:sldId id="506" r:id="rId52"/>
    <p:sldId id="507" r:id="rId53"/>
    <p:sldId id="508" r:id="rId54"/>
    <p:sldId id="362" r:id="rId55"/>
    <p:sldId id="397" r:id="rId56"/>
    <p:sldId id="1108" r:id="rId57"/>
    <p:sldId id="335" r:id="rId58"/>
    <p:sldId id="1107" r:id="rId59"/>
    <p:sldId id="360" r:id="rId60"/>
    <p:sldId id="361" r:id="rId61"/>
    <p:sldId id="336" r:id="rId62"/>
    <p:sldId id="337" r:id="rId63"/>
    <p:sldId id="1109" r:id="rId64"/>
    <p:sldId id="341" r:id="rId65"/>
    <p:sldId id="1085" r:id="rId66"/>
    <p:sldId id="1110" r:id="rId67"/>
    <p:sldId id="345" r:id="rId68"/>
    <p:sldId id="346" r:id="rId69"/>
    <p:sldId id="1111" r:id="rId70"/>
    <p:sldId id="1112" r:id="rId71"/>
    <p:sldId id="348" r:id="rId72"/>
    <p:sldId id="349" r:id="rId73"/>
    <p:sldId id="350" r:id="rId74"/>
    <p:sldId id="351" r:id="rId75"/>
    <p:sldId id="513" r:id="rId76"/>
    <p:sldId id="1068" r:id="rId77"/>
    <p:sldId id="1057" r:id="rId78"/>
    <p:sldId id="1067" r:id="rId79"/>
    <p:sldId id="1060" r:id="rId80"/>
    <p:sldId id="1069" r:id="rId81"/>
    <p:sldId id="1061" r:id="rId82"/>
    <p:sldId id="1072" r:id="rId83"/>
    <p:sldId id="1062" r:id="rId84"/>
    <p:sldId id="1073" r:id="rId85"/>
    <p:sldId id="1063" r:id="rId86"/>
    <p:sldId id="1065" r:id="rId87"/>
    <p:sldId id="1074" r:id="rId88"/>
    <p:sldId id="1075" r:id="rId89"/>
    <p:sldId id="1076" r:id="rId90"/>
    <p:sldId id="1055" r:id="rId91"/>
    <p:sldId id="1071" r:id="rId92"/>
    <p:sldId id="1070" r:id="rId93"/>
    <p:sldId id="1064" r:id="rId94"/>
    <p:sldId id="1043" r:id="rId95"/>
    <p:sldId id="967" r:id="rId96"/>
    <p:sldId id="1106" r:id="rId97"/>
    <p:sldId id="1077" r:id="rId98"/>
    <p:sldId id="466" r:id="rId99"/>
    <p:sldId id="467" r:id="rId100"/>
    <p:sldId id="474" r:id="rId101"/>
    <p:sldId id="475" r:id="rId102"/>
    <p:sldId id="1078" r:id="rId103"/>
    <p:sldId id="468" r:id="rId104"/>
    <p:sldId id="469" r:id="rId105"/>
    <p:sldId id="482" r:id="rId106"/>
    <p:sldId id="483" r:id="rId107"/>
    <p:sldId id="982" r:id="rId108"/>
    <p:sldId id="1103" r:id="rId109"/>
    <p:sldId id="1102" r:id="rId110"/>
    <p:sldId id="1101" r:id="rId111"/>
    <p:sldId id="1100" r:id="rId112"/>
    <p:sldId id="1099" r:id="rId113"/>
    <p:sldId id="1098" r:id="rId114"/>
    <p:sldId id="1097" r:id="rId115"/>
    <p:sldId id="1096" r:id="rId116"/>
    <p:sldId id="1095" r:id="rId117"/>
    <p:sldId id="291"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673" autoAdjust="0"/>
  </p:normalViewPr>
  <p:slideViewPr>
    <p:cSldViewPr snapToGrid="0">
      <p:cViewPr varScale="1">
        <p:scale>
          <a:sx n="88" d="100"/>
          <a:sy n="88" d="100"/>
        </p:scale>
        <p:origin x="141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customXml" Target="../customXml/item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125"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accent5"/>
                </a:solidFill>
                <a:effectLst>
                  <a:outerShdw blurRad="50800" dist="38100" dir="5400000" algn="t" rotWithShape="0">
                    <a:prstClr val="black">
                      <a:alpha val="40000"/>
                    </a:prstClr>
                  </a:outerShdw>
                </a:effectLst>
                <a:latin typeface="+mn-lt"/>
                <a:ea typeface="+mn-ea"/>
                <a:cs typeface="+mn-cs"/>
              </a:defRPr>
            </a:pPr>
            <a:r>
              <a:rPr lang="en-US" sz="1100" dirty="0">
                <a:solidFill>
                  <a:schemeClr val="accent5"/>
                </a:solidFill>
                <a:latin typeface="+mj-lt"/>
              </a:rPr>
              <a:t>Figure 1: Serum Cav T levels on day 0 and day 90 following transdermal application of T gel or T patch</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accent5"/>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 (2)'!$E$8</c:f>
              <c:strCache>
                <c:ptCount val="1"/>
                <c:pt idx="0">
                  <c:v>T Gel 50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7791520365266931E-3"/>
                  <c:y val="8.48799792377638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C7-466D-A5E4-67CE699B13B5}"/>
                </c:ext>
              </c:extLst>
            </c:dLbl>
            <c:dLbl>
              <c:idx val="1"/>
              <c:layout>
                <c:manualLayout>
                  <c:x val="0"/>
                  <c:y val="8.40168355076160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C7-466D-A5E4-67CE699B13B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 (2)'!$F$7:$G$7</c:f>
              <c:strCache>
                <c:ptCount val="2"/>
                <c:pt idx="0">
                  <c:v>Day 0</c:v>
                </c:pt>
                <c:pt idx="1">
                  <c:v>Day 90</c:v>
                </c:pt>
              </c:strCache>
            </c:strRef>
          </c:cat>
          <c:val>
            <c:numRef>
              <c:f>'Sheet1 (2)'!$F$8:$G$8</c:f>
              <c:numCache>
                <c:formatCode>General</c:formatCode>
                <c:ptCount val="2"/>
                <c:pt idx="0">
                  <c:v>8.2200000000000006</c:v>
                </c:pt>
                <c:pt idx="1">
                  <c:v>19.170000000000002</c:v>
                </c:pt>
              </c:numCache>
            </c:numRef>
          </c:val>
          <c:extLst>
            <c:ext xmlns:c16="http://schemas.microsoft.com/office/drawing/2014/chart" uri="{C3380CC4-5D6E-409C-BE32-E72D297353CC}">
              <c16:uniqueId val="{00000000-A7C7-466D-A5E4-67CE699B13B5}"/>
            </c:ext>
          </c:extLst>
        </c:ser>
        <c:ser>
          <c:idx val="1"/>
          <c:order val="1"/>
          <c:tx>
            <c:strRef>
              <c:f>'Sheet1 (2)'!$E$9</c:f>
              <c:strCache>
                <c:ptCount val="1"/>
                <c:pt idx="0">
                  <c:v>T Gel 100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7.74101741855549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C7-466D-A5E4-67CE699B13B5}"/>
                </c:ext>
              </c:extLst>
            </c:dLbl>
            <c:dLbl>
              <c:idx val="1"/>
              <c:layout>
                <c:manualLayout>
                  <c:x val="0"/>
                  <c:y val="8.1079367393047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C7-466D-A5E4-67CE699B13B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(2)'!$F$7:$G$7</c:f>
              <c:strCache>
                <c:ptCount val="2"/>
                <c:pt idx="0">
                  <c:v>Day 0</c:v>
                </c:pt>
                <c:pt idx="1">
                  <c:v>Day 90</c:v>
                </c:pt>
              </c:strCache>
            </c:strRef>
          </c:cat>
          <c:val>
            <c:numRef>
              <c:f>'Sheet1 (2)'!$F$9:$G$9</c:f>
              <c:numCache>
                <c:formatCode>General</c:formatCode>
                <c:ptCount val="2"/>
                <c:pt idx="0">
                  <c:v>8.6</c:v>
                </c:pt>
                <c:pt idx="1">
                  <c:v>27.46</c:v>
                </c:pt>
              </c:numCache>
            </c:numRef>
          </c:val>
          <c:extLst>
            <c:ext xmlns:c16="http://schemas.microsoft.com/office/drawing/2014/chart" uri="{C3380CC4-5D6E-409C-BE32-E72D297353CC}">
              <c16:uniqueId val="{00000002-A7C7-466D-A5E4-67CE699B13B5}"/>
            </c:ext>
          </c:extLst>
        </c:ser>
        <c:ser>
          <c:idx val="2"/>
          <c:order val="2"/>
          <c:tx>
            <c:strRef>
              <c:f>'Sheet1 (2)'!$E$10</c:f>
              <c:strCache>
                <c:ptCount val="1"/>
                <c:pt idx="0">
                  <c:v>T Patch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6.7654215563095477E-17"/>
                  <c:y val="8.02519860068508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C7-466D-A5E4-67CE699B13B5}"/>
                </c:ext>
              </c:extLst>
            </c:dLbl>
            <c:dLbl>
              <c:idx val="1"/>
              <c:layout>
                <c:manualLayout>
                  <c:x val="0"/>
                  <c:y val="7.18070840317761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C7-466D-A5E4-67CE699B13B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 (2)'!$F$7:$G$7</c:f>
              <c:strCache>
                <c:ptCount val="2"/>
                <c:pt idx="0">
                  <c:v>Day 0</c:v>
                </c:pt>
                <c:pt idx="1">
                  <c:v>Day 90</c:v>
                </c:pt>
              </c:strCache>
            </c:strRef>
          </c:cat>
          <c:val>
            <c:numRef>
              <c:f>'Sheet1 (2)'!$F$10:$G$10</c:f>
              <c:numCache>
                <c:formatCode>General</c:formatCode>
                <c:ptCount val="2"/>
                <c:pt idx="0">
                  <c:v>8.2200000000000006</c:v>
                </c:pt>
                <c:pt idx="1">
                  <c:v>14.46</c:v>
                </c:pt>
              </c:numCache>
            </c:numRef>
          </c:val>
          <c:extLst>
            <c:ext xmlns:c16="http://schemas.microsoft.com/office/drawing/2014/chart" uri="{C3380CC4-5D6E-409C-BE32-E72D297353CC}">
              <c16:uniqueId val="{00000003-A7C7-466D-A5E4-67CE699B13B5}"/>
            </c:ext>
          </c:extLst>
        </c:ser>
        <c:dLbls>
          <c:dLblPos val="outEnd"/>
          <c:showLegendKey val="0"/>
          <c:showVal val="1"/>
          <c:showCatName val="0"/>
          <c:showSerName val="0"/>
          <c:showPercent val="0"/>
          <c:showBubbleSize val="0"/>
        </c:dLbls>
        <c:gapWidth val="100"/>
        <c:overlap val="-24"/>
        <c:axId val="315663256"/>
        <c:axId val="314187872"/>
      </c:barChart>
      <c:catAx>
        <c:axId val="315663256"/>
        <c:scaling>
          <c:orientation val="minMax"/>
        </c:scaling>
        <c:delete val="0"/>
        <c:axPos val="b"/>
        <c:title>
          <c:tx>
            <c:rich>
              <a:bodyPr rot="0" spcFirstLastPara="1" vertOverflow="ellipsis" vert="horz" wrap="square" anchor="ctr" anchorCtr="1"/>
              <a:lstStyle/>
              <a:p>
                <a:pPr>
                  <a:defRPr sz="1000" b="1" i="0" u="none" strike="noStrike" kern="1200" cap="none" baseline="0">
                    <a:solidFill>
                      <a:schemeClr val="accent5"/>
                    </a:solidFill>
                    <a:latin typeface="+mn-lt"/>
                    <a:ea typeface="+mn-ea"/>
                    <a:cs typeface="+mn-cs"/>
                  </a:defRPr>
                </a:pPr>
                <a:r>
                  <a:rPr lang="en-US" sz="1000" cap="none" baseline="0">
                    <a:solidFill>
                      <a:schemeClr val="accent5"/>
                    </a:solidFill>
                  </a:rPr>
                  <a:t>Day of T level measurement</a:t>
                </a:r>
              </a:p>
            </c:rich>
          </c:tx>
          <c:overlay val="0"/>
          <c:spPr>
            <a:noFill/>
            <a:ln>
              <a:noFill/>
            </a:ln>
            <a:effectLst/>
          </c:spPr>
          <c:txPr>
            <a:bodyPr rot="0" spcFirstLastPara="1" vertOverflow="ellipsis" vert="horz" wrap="square" anchor="ctr" anchorCtr="1"/>
            <a:lstStyle/>
            <a:p>
              <a:pPr>
                <a:defRPr sz="1000" b="1" i="0" u="none" strike="noStrike" kern="1200" cap="none"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accent5">
                <a:alpha val="54000"/>
              </a:schemeClr>
            </a:solidFill>
            <a:round/>
          </a:ln>
          <a:effectLst/>
        </c:spPr>
        <c:txPr>
          <a:bodyPr rot="-6000000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crossAx val="314187872"/>
        <c:crosses val="autoZero"/>
        <c:auto val="1"/>
        <c:lblAlgn val="ctr"/>
        <c:lblOffset val="100"/>
        <c:noMultiLvlLbl val="0"/>
      </c:catAx>
      <c:valAx>
        <c:axId val="314187872"/>
        <c:scaling>
          <c:orientation val="minMax"/>
        </c:scaling>
        <c:delete val="0"/>
        <c:axPos val="l"/>
        <c:majorGridlines>
          <c:spPr>
            <a:ln w="9525" cap="flat" cmpd="sng" algn="ctr">
              <a:solidFill>
                <a:schemeClr val="accent5">
                  <a:alpha val="10000"/>
                </a:schemeClr>
              </a:solidFill>
              <a:round/>
            </a:ln>
            <a:effectLst/>
          </c:spPr>
        </c:majorGridlines>
        <c:title>
          <c:tx>
            <c:rich>
              <a:bodyPr rot="-5400000" spcFirstLastPara="1" vertOverflow="ellipsis" vert="horz" wrap="square" anchor="ctr" anchorCtr="1"/>
              <a:lstStyle/>
              <a:p>
                <a:pPr>
                  <a:defRPr sz="1000" b="1" i="0" u="none" strike="noStrike" kern="1200" cap="none" baseline="0">
                    <a:solidFill>
                      <a:schemeClr val="accent5"/>
                    </a:solidFill>
                    <a:latin typeface="+mn-lt"/>
                    <a:ea typeface="+mn-ea"/>
                    <a:cs typeface="+mn-cs"/>
                  </a:defRPr>
                </a:pPr>
                <a:r>
                  <a:rPr lang="en-US" sz="1000" cap="none" baseline="0" dirty="0">
                    <a:solidFill>
                      <a:schemeClr val="accent5"/>
                    </a:solidFill>
                  </a:rPr>
                  <a:t>Testosterone Cav (nmol/L)</a:t>
                </a:r>
              </a:p>
            </c:rich>
          </c:tx>
          <c:layout>
            <c:manualLayout>
              <c:xMode val="edge"/>
              <c:yMode val="edge"/>
              <c:x val="2.2293038621767871E-2"/>
              <c:y val="0.29320835283823632"/>
            </c:manualLayout>
          </c:layout>
          <c:overlay val="0"/>
          <c:spPr>
            <a:noFill/>
            <a:ln>
              <a:noFill/>
            </a:ln>
            <a:effectLst/>
          </c:spPr>
          <c:txPr>
            <a:bodyPr rot="-5400000" spcFirstLastPara="1" vertOverflow="ellipsis" vert="horz" wrap="square" anchor="ctr" anchorCtr="1"/>
            <a:lstStyle/>
            <a:p>
              <a:pPr>
                <a:defRPr sz="1000" b="1" i="0" u="none" strike="noStrike" kern="1200" cap="none"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a:solidFill>
              <a:schemeClr val="accent5"/>
            </a:solidFill>
          </a:ln>
          <a:effectLst/>
        </c:spPr>
        <c:txPr>
          <a:bodyPr rot="-6000000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crossAx val="315663256"/>
        <c:crosses val="autoZero"/>
        <c:crossBetween val="between"/>
      </c:valAx>
      <c:spPr>
        <a:noFill/>
        <a:ln>
          <a:noFill/>
        </a:ln>
        <a:effectLst/>
      </c:spPr>
    </c:plotArea>
    <c:legend>
      <c:legendPos val="b"/>
      <c:layout>
        <c:manualLayout>
          <c:xMode val="edge"/>
          <c:yMode val="edge"/>
          <c:x val="0.29641912296476497"/>
          <c:y val="0.89038054127531574"/>
          <c:w val="0.5112578109610143"/>
          <c:h val="7.7479881130561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Est diff</c:v>
                </c:pt>
              </c:strCache>
            </c:strRef>
          </c:tx>
          <c:spPr>
            <a:solidFill>
              <a:schemeClr val="tx2"/>
            </a:solidFill>
          </c:spPr>
          <c:invertIfNegative val="0"/>
          <c:dPt>
            <c:idx val="0"/>
            <c:invertIfNegative val="0"/>
            <c:bubble3D val="0"/>
            <c:spPr>
              <a:solidFill>
                <a:schemeClr val="accent1"/>
              </a:solidFill>
            </c:spPr>
            <c:extLst>
              <c:ext xmlns:c16="http://schemas.microsoft.com/office/drawing/2014/chart" uri="{C3380CC4-5D6E-409C-BE32-E72D297353CC}">
                <c16:uniqueId val="{00000001-D36A-4EF3-A2DE-1201429A0819}"/>
              </c:ext>
            </c:extLst>
          </c:dPt>
          <c:dPt>
            <c:idx val="6"/>
            <c:invertIfNegative val="0"/>
            <c:bubble3D val="0"/>
            <c:spPr>
              <a:solidFill>
                <a:schemeClr val="accent3"/>
              </a:solidFill>
            </c:spPr>
            <c:extLst>
              <c:ext xmlns:c16="http://schemas.microsoft.com/office/drawing/2014/chart" uri="{C3380CC4-5D6E-409C-BE32-E72D297353CC}">
                <c16:uniqueId val="{00000001-7008-4376-8E11-2474A12E4DAF}"/>
              </c:ext>
            </c:extLst>
          </c:dPt>
          <c:cat>
            <c:strRef>
              <c:f>Sheet1!$A$2:$A$3</c:f>
              <c:strCache>
                <c:ptCount val="2"/>
                <c:pt idx="0">
                  <c:v> </c:v>
                </c:pt>
                <c:pt idx="1">
                  <c:v> </c:v>
                </c:pt>
              </c:strCache>
            </c:strRef>
          </c:cat>
          <c:val>
            <c:numRef>
              <c:f>Sheet1!$B$2:$B$3</c:f>
              <c:numCache>
                <c:formatCode>General</c:formatCode>
                <c:ptCount val="2"/>
              </c:numCache>
            </c:numRef>
          </c:val>
          <c:extLst>
            <c:ext xmlns:c16="http://schemas.microsoft.com/office/drawing/2014/chart" uri="{C3380CC4-5D6E-409C-BE32-E72D297353CC}">
              <c16:uniqueId val="{00000008-7008-4376-8E11-2474A12E4DAF}"/>
            </c:ext>
          </c:extLst>
        </c:ser>
        <c:ser>
          <c:idx val="1"/>
          <c:order val="1"/>
          <c:tx>
            <c:strRef>
              <c:f>Sheet1!$C$1</c:f>
              <c:strCache>
                <c:ptCount val="1"/>
                <c:pt idx="0">
                  <c:v>low</c:v>
                </c:pt>
              </c:strCache>
            </c:strRef>
          </c:tx>
          <c:invertIfNegative val="0"/>
          <c:cat>
            <c:strRef>
              <c:f>Sheet1!$A$2:$A$3</c:f>
              <c:strCache>
                <c:ptCount val="2"/>
                <c:pt idx="0">
                  <c:v> </c:v>
                </c:pt>
                <c:pt idx="1">
                  <c:v> </c:v>
                </c:pt>
              </c:strCache>
            </c:strRef>
          </c:cat>
          <c:val>
            <c:numRef>
              <c:f>Sheet1!$C$2:$C$3</c:f>
              <c:numCache>
                <c:formatCode>General</c:formatCode>
                <c:ptCount val="2"/>
              </c:numCache>
            </c:numRef>
          </c:val>
          <c:extLst>
            <c:ext xmlns:c16="http://schemas.microsoft.com/office/drawing/2014/chart" uri="{C3380CC4-5D6E-409C-BE32-E72D297353CC}">
              <c16:uniqueId val="{00000004-FFD9-4BCA-8990-843CC78E415D}"/>
            </c:ext>
          </c:extLst>
        </c:ser>
        <c:ser>
          <c:idx val="2"/>
          <c:order val="2"/>
          <c:tx>
            <c:strRef>
              <c:f>Sheet1!$D$1</c:f>
              <c:strCache>
                <c:ptCount val="1"/>
                <c:pt idx="0">
                  <c:v>high</c:v>
                </c:pt>
              </c:strCache>
            </c:strRef>
          </c:tx>
          <c:invertIfNegative val="0"/>
          <c:cat>
            <c:strRef>
              <c:f>Sheet1!$A$2:$A$3</c:f>
              <c:strCache>
                <c:ptCount val="2"/>
                <c:pt idx="0">
                  <c:v> </c:v>
                </c:pt>
                <c:pt idx="1">
                  <c:v> </c:v>
                </c:pt>
              </c:strCache>
            </c:strRef>
          </c:cat>
          <c:val>
            <c:numRef>
              <c:f>Sheet1!$D$2:$D$3</c:f>
              <c:numCache>
                <c:formatCode>General</c:formatCode>
                <c:ptCount val="2"/>
              </c:numCache>
            </c:numRef>
          </c:val>
          <c:extLst>
            <c:ext xmlns:c16="http://schemas.microsoft.com/office/drawing/2014/chart" uri="{C3380CC4-5D6E-409C-BE32-E72D297353CC}">
              <c16:uniqueId val="{00000005-FFD9-4BCA-8990-843CC78E415D}"/>
            </c:ext>
          </c:extLst>
        </c:ser>
        <c:dLbls>
          <c:showLegendKey val="0"/>
          <c:showVal val="0"/>
          <c:showCatName val="0"/>
          <c:showSerName val="0"/>
          <c:showPercent val="0"/>
          <c:showBubbleSize val="0"/>
        </c:dLbls>
        <c:gapWidth val="75"/>
        <c:axId val="232901632"/>
        <c:axId val="232911616"/>
      </c:barChart>
      <c:catAx>
        <c:axId val="232901632"/>
        <c:scaling>
          <c:orientation val="minMax"/>
        </c:scaling>
        <c:delete val="0"/>
        <c:axPos val="l"/>
        <c:numFmt formatCode="General" sourceLinked="0"/>
        <c:majorTickMark val="none"/>
        <c:minorTickMark val="none"/>
        <c:tickLblPos val="low"/>
        <c:spPr>
          <a:ln w="19050">
            <a:solidFill>
              <a:schemeClr val="tx1"/>
            </a:solidFill>
          </a:ln>
        </c:spPr>
        <c:txPr>
          <a:bodyPr/>
          <a:lstStyle/>
          <a:p>
            <a:pPr>
              <a:defRPr sz="1400" b="1"/>
            </a:pPr>
            <a:endParaRPr lang="en-US"/>
          </a:p>
        </c:txPr>
        <c:crossAx val="232911616"/>
        <c:crosses val="autoZero"/>
        <c:auto val="1"/>
        <c:lblAlgn val="ctr"/>
        <c:lblOffset val="100"/>
        <c:noMultiLvlLbl val="0"/>
      </c:catAx>
      <c:valAx>
        <c:axId val="232911616"/>
        <c:scaling>
          <c:orientation val="minMax"/>
          <c:max val="80"/>
          <c:min val="0"/>
        </c:scaling>
        <c:delete val="0"/>
        <c:axPos val="b"/>
        <c:numFmt formatCode="General" sourceLinked="1"/>
        <c:majorTickMark val="out"/>
        <c:minorTickMark val="none"/>
        <c:tickLblPos val="nextTo"/>
        <c:spPr>
          <a:ln w="19050">
            <a:solidFill>
              <a:schemeClr val="tx1"/>
            </a:solidFill>
          </a:ln>
        </c:spPr>
        <c:txPr>
          <a:bodyPr/>
          <a:lstStyle/>
          <a:p>
            <a:pPr>
              <a:defRPr sz="1100"/>
            </a:pPr>
            <a:endParaRPr lang="en-US"/>
          </a:p>
        </c:txPr>
        <c:crossAx val="2329016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4C562-43C9-4157-AD19-51CA1272C804}" type="datetimeFigureOut">
              <a:rPr lang="en-GB" smtClean="0"/>
              <a:t>27/03/2021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7DBD8-2384-4FB6-9DE0-00EE477673C7}" type="slidenum">
              <a:rPr lang="en-GB" smtClean="0"/>
              <a:t>‹#›</a:t>
            </a:fld>
            <a:endParaRPr lang="en-GB"/>
          </a:p>
        </p:txBody>
      </p:sp>
    </p:spTree>
    <p:extLst>
      <p:ext uri="{BB962C8B-B14F-4D97-AF65-F5344CB8AC3E}">
        <p14:creationId xmlns:p14="http://schemas.microsoft.com/office/powerpoint/2010/main" val="424269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5B61791-CD3B-4E4E-8810-456AA632A31C}"/>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CBFA225-DA70-4BB3-AE2F-C1FEE83579A2}"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451" name="Rectangle 2">
            <a:extLst>
              <a:ext uri="{FF2B5EF4-FFF2-40B4-BE49-F238E27FC236}">
                <a16:creationId xmlns:a16="http://schemas.microsoft.com/office/drawing/2014/main" id="{D94F0280-B5EA-4FAF-9753-EDDE664F304B}"/>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7A5BECDD-68DA-4603-97B1-5976163840F1}"/>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Solvay (Unimed) initially performed one clinical trial. As it was approaching completion, it was decided to extend it and this became the long term trial.</a:t>
            </a:r>
          </a:p>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dirty="0"/>
              <a:t>For patients who switched from T Gel 100mg/day or T Gel 50mg/day to T Gel 75mg/day, their Cav on Day 180 was 20.84nmol/L, midway between the two original groups. However these results were not homogenous, with the Cav for patients who had swapped from T Gel 100mg/day to 75mg/day (n=20) being 1.7-fold higher than the Cav for patients who had swapped from T Gel 50mg/day to 75mg/day (n=20).</a:t>
            </a:r>
            <a:endParaRPr lang="en-US" sz="900"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088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7EFBC764-B6BF-40A3-9691-2DA95C902CFE}"/>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776BB5F-7166-48A5-98B9-6A121AC72E5A}"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667" name="Rectangle 2">
            <a:extLst>
              <a:ext uri="{FF2B5EF4-FFF2-40B4-BE49-F238E27FC236}">
                <a16:creationId xmlns:a16="http://schemas.microsoft.com/office/drawing/2014/main" id="{C4389AD8-5D8A-44D6-ABEB-86284E6319B8}"/>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C27B7CCD-329B-4E41-A481-DD79EAB6F81D}"/>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 results of the hormone assays are presented in the table.</a:t>
            </a:r>
          </a:p>
          <a:p>
            <a:pPr eaLnBrk="1" hangingPunct="1"/>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t>Results:</a:t>
            </a:r>
          </a:p>
          <a:p>
            <a:r>
              <a:rPr lang="en-GB" sz="900" dirty="0"/>
              <a:t>*The authors note that these decreases in SHBG are probably not clinically significant (though they may be statistically significant).  Serum DHT/T ratios were raised after T gel applications but these ratios remained within the normal range.</a:t>
            </a:r>
          </a:p>
          <a:p>
            <a:endParaRPr lang="en-GB" sz="900" dirty="0"/>
          </a:p>
          <a:p>
            <a:pPr marL="0" indent="0">
              <a:buFontTx/>
              <a:buNone/>
            </a:pPr>
            <a:r>
              <a:rPr lang="en-GB" sz="900" b="1" dirty="0"/>
              <a:t>Relevance of DHT in TD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t>Testosterone gets converted to DHT via the enzyme 5-alpha reductase. DHT is the critical factor of prostate growth.  5-alpha reductase is localised mainly in the prostate and therefore circulating testosterone gets converted into DHT in the prostate. The DHT binds to the androgen receptors in the prostate causing it to grow. Drugs that are prescribed to counteract this prostate growth by inhibiting DHT synthesis in the prostate are knows as 5-alpha-reductase inhibitors and include products such as dutasteride and finasteride. </a:t>
            </a:r>
          </a:p>
          <a:p>
            <a:pPr marL="171450" indent="-171450">
              <a:buFontTx/>
              <a:buChar char="-"/>
            </a:pPr>
            <a:endParaRPr lang="en-GB" sz="900" dirty="0"/>
          </a:p>
          <a:p>
            <a:pPr marL="0" indent="0">
              <a:buFontTx/>
              <a:buNone/>
            </a:pPr>
            <a:r>
              <a:rPr lang="en-GB" sz="900" b="1" dirty="0"/>
              <a:t>Relevance of Oestradiol in TD</a:t>
            </a:r>
          </a:p>
          <a:p>
            <a:pPr marL="0" indent="0">
              <a:buFontTx/>
              <a:buNone/>
            </a:pPr>
            <a:r>
              <a:rPr lang="en-GB" sz="900" dirty="0"/>
              <a:t>Testosterone also gets converted to oestradiol via the enzyme aromatase.  Oestradiol is important in men for bone mineral density (BMD) so a man with low testosterone will consequently have low levels of oestradiol and therefore may have reduced BMD. With testosterone administration, higher levels of testosterone can lead to increased aromatisation of testosterone to oestradiol and therefore potential improvements in BMD.</a:t>
            </a:r>
          </a:p>
          <a:p>
            <a:pPr marL="171450" indent="-171450">
              <a:buFontTx/>
              <a:buChar char="-"/>
            </a:pPr>
            <a:endParaRPr lang="en-GB" sz="900" dirty="0"/>
          </a:p>
          <a:p>
            <a:r>
              <a:rPr lang="en-GB" sz="900" b="1" dirty="0"/>
              <a:t>Why LH and FSH are suppressed with </a:t>
            </a:r>
            <a:r>
              <a:rPr lang="en-GB" sz="900" b="1" dirty="0" err="1"/>
              <a:t>TTh</a:t>
            </a:r>
            <a:r>
              <a:rPr lang="en-GB" sz="900" b="1" dirty="0"/>
              <a:t> (Fig 3)</a:t>
            </a:r>
          </a:p>
          <a:p>
            <a:r>
              <a:rPr lang="en-GB" sz="900" dirty="0"/>
              <a:t>The previously described hypothalamic-pituitary-testicular (HPT) axis from module 1 explained that LH binds to the Leydig cells in the testes and through a cascade of events produces testosterone.  If testosterone is applied exogenously and if the body is therefore receiving adequate levels of testosterone, then the feedback mechanism will mean that the hypothalamus will reduce the production of GnRH which in turn will reduce the production of LH which is what we see in Figure 3.</a:t>
            </a:r>
          </a:p>
          <a:p>
            <a:endParaRPr lang="en-GB" sz="900" dirty="0"/>
          </a:p>
          <a:p>
            <a:r>
              <a:rPr lang="en-GB" sz="900" dirty="0"/>
              <a:t>Similarly, if testosterone is applied exogenously and if the body is therefore receiving adequate levels of testosterone, then the feedback mechanism will mean that the hypothalamus will reduce the production of GnRH which in turn will also reduce the production of FSH (see Figure 3).  FSH binds to the Sertoli cells in the testes which produce sperm. So less FSH production means less sperm production.  This explains why men who wish to maintain fertility are not generally candidates for T therapy.</a:t>
            </a:r>
          </a:p>
          <a:p>
            <a:endParaRPr lang="en-GB" sz="1100" dirty="0"/>
          </a:p>
          <a:p>
            <a:endParaRPr lang="en-US" sz="9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6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C0AB80F8-047E-4027-88B8-CD587B287DBF}"/>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56B663-B2FB-4904-8C3A-10DD01A5A3CC}"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691" name="Rectangle 2">
            <a:extLst>
              <a:ext uri="{FF2B5EF4-FFF2-40B4-BE49-F238E27FC236}">
                <a16:creationId xmlns:a16="http://schemas.microsoft.com/office/drawing/2014/main" id="{AA623321-8D1B-4959-A337-1A841B19AE07}"/>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B4909FBE-8082-4FC5-93BD-2678D5E7534A}"/>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At baseline, the sexual motivation and performance scores were similar across groups.</a:t>
            </a:r>
          </a:p>
          <a:p>
            <a:pPr eaLnBrk="1" hangingPunct="1"/>
            <a:r>
              <a:rPr lang="en-US" altLang="en-US">
                <a:latin typeface="Arial" panose="020B0604020202020204" pitchFamily="34" charset="0"/>
              </a:rPr>
              <a:t>After treatment – all subjects as a group showed significant improvement (p=0.0001).</a:t>
            </a:r>
          </a:p>
          <a:p>
            <a:pPr eaLnBrk="1" hangingPunct="1"/>
            <a:r>
              <a:rPr lang="en-US" altLang="zh-CN">
                <a:latin typeface="Arial" panose="020B0604020202020204" pitchFamily="34" charset="0"/>
              </a:rPr>
              <a:t>A significant improvement in sexual function, as assessed by patient-completed questionnaires, was observed during 180 days of treatment with 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5 g and 10 g.  Patients with a dose adjustment to 7.5 mg at Day 90 had a very similar response to those remaining on their initial dose.  Improvements were seen in sexual motivation (sexual day dreams, anticipation of sex, flirting and sexual interaction), sexual performance (orgasm, erection, masturbation, ejaculation and intercourse), sexual desire, sexual enjoyment with and without a partner, satisfaction with erection and the percentage of full erection achieved.  These improvements occurred within 30 days and were sustained with continued therapy. </a:t>
            </a:r>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09D311A6-EF0B-448C-A7F2-23D2F414E009}"/>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D0872A-77D0-4D30-BA7A-81EF673186C5}"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715" name="Rectangle 2">
            <a:extLst>
              <a:ext uri="{FF2B5EF4-FFF2-40B4-BE49-F238E27FC236}">
                <a16:creationId xmlns:a16="http://schemas.microsoft.com/office/drawing/2014/main" id="{68598828-D167-4F8F-A8C8-EF9761AB0D1A}"/>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4F697966-4854-4DE2-9FEE-A1A64D541673}"/>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Parameters of mood were assessed by using questionnaires that the patients answered daily for 7 consecutive days before clinic visits on day 0 and on days 30, 60, 90, 120, 150, and 180 days during gel and patch application.</a:t>
            </a:r>
          </a:p>
          <a:p>
            <a:pPr eaLnBrk="1" hangingPunct="1"/>
            <a:r>
              <a:rPr lang="en-US" altLang="en-US">
                <a:latin typeface="Arial" panose="020B0604020202020204" pitchFamily="34" charset="0"/>
              </a:rPr>
              <a:t>This chart shows the positive and negative mood summary responses to T replacement therapy.  </a:t>
            </a:r>
          </a:p>
          <a:p>
            <a:pPr eaLnBrk="1" hangingPunct="1"/>
            <a:r>
              <a:rPr lang="en-US" altLang="en-US">
                <a:latin typeface="Arial" panose="020B0604020202020204" pitchFamily="34" charset="0"/>
              </a:rPr>
              <a:t>All three treatment groups had similar scores at baseline, and all subjects as a group showed improvement in positive mood (</a:t>
            </a:r>
            <a:r>
              <a:rPr lang="en-US" altLang="en-US" i="1">
                <a:latin typeface="Arial" panose="020B0604020202020204" pitchFamily="34" charset="0"/>
              </a:rPr>
              <a:t>P</a:t>
            </a:r>
            <a:r>
              <a:rPr lang="en-US" altLang="en-US">
                <a:latin typeface="Arial" panose="020B0604020202020204" pitchFamily="34" charset="0"/>
              </a:rPr>
              <a:t>=0.0001).  </a:t>
            </a:r>
          </a:p>
          <a:p>
            <a:pPr eaLnBrk="1" hangingPunct="1"/>
            <a:r>
              <a:rPr lang="en-US" altLang="en-US">
                <a:latin typeface="Arial" panose="020B0604020202020204" pitchFamily="34" charset="0"/>
              </a:rPr>
              <a:t>Positive mood parameters included being alert, friendly, full of energy and well/good feelings. </a:t>
            </a:r>
          </a:p>
          <a:p>
            <a:pPr eaLnBrk="1" hangingPunct="1"/>
            <a:r>
              <a:rPr lang="en-US" altLang="en-US">
                <a:latin typeface="Arial" panose="020B0604020202020204" pitchFamily="34" charset="0"/>
              </a:rPr>
              <a:t>The negative mood summary scores were also similar in the three groups at baseline.  </a:t>
            </a:r>
          </a:p>
          <a:p>
            <a:pPr eaLnBrk="1" hangingPunct="1"/>
            <a:r>
              <a:rPr lang="en-US" altLang="en-US">
                <a:latin typeface="Arial" panose="020B0604020202020204" pitchFamily="34" charset="0"/>
              </a:rPr>
              <a:t>Negative mood parameters were anger, irritable, sad, tired and nervousness. </a:t>
            </a:r>
          </a:p>
          <a:p>
            <a:pPr eaLnBrk="1" hangingPunct="1"/>
            <a:r>
              <a:rPr lang="en-US" altLang="en-US">
                <a:latin typeface="Arial" panose="020B0604020202020204" pitchFamily="34" charset="0"/>
              </a:rPr>
              <a:t>The responses to transdermal T applications showed significant decreases (</a:t>
            </a:r>
            <a:r>
              <a:rPr lang="en-US" altLang="en-US" i="1">
                <a:latin typeface="Arial" panose="020B0604020202020204" pitchFamily="34" charset="0"/>
              </a:rPr>
              <a:t>P</a:t>
            </a:r>
            <a:r>
              <a:rPr lang="en-US" altLang="en-US">
                <a:latin typeface="Arial" panose="020B0604020202020204" pitchFamily="34" charset="0"/>
              </a:rPr>
              <a:t>=0.0001) without showing between-group differences.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993A08A7-078A-4F03-95E1-F90370DE855E}"/>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77A7285-5758-4908-98F0-3E35A55279B6}"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739" name="Rectangle 2">
            <a:extLst>
              <a:ext uri="{FF2B5EF4-FFF2-40B4-BE49-F238E27FC236}">
                <a16:creationId xmlns:a16="http://schemas.microsoft.com/office/drawing/2014/main" id="{A14BC196-F4A4-4FAB-BF77-B63DCC17E20C}"/>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F50B7D2C-EF87-41DE-A36A-EF631B45870C}"/>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Body composition (total body mass, lean body mass, fat mass, and percent fat) was measured by dual x-ray absorptiometry on days 0, 90, and 180.  </a:t>
            </a:r>
          </a:p>
          <a:p>
            <a:pPr eaLnBrk="1" hangingPunct="1"/>
            <a:r>
              <a:rPr lang="en-US" altLang="en-US">
                <a:latin typeface="Arial" panose="020B0604020202020204" pitchFamily="34" charset="0"/>
              </a:rPr>
              <a:t>At baseline there were no significant differences in these body composition parameters in the three treatment groups.</a:t>
            </a:r>
          </a:p>
          <a:p>
            <a:pPr eaLnBrk="1" hangingPunct="1"/>
            <a:r>
              <a:rPr lang="en-US" altLang="en-US">
                <a:latin typeface="Arial" panose="020B0604020202020204" pitchFamily="34" charset="0"/>
              </a:rPr>
              <a:t>The increase in body mass was mainly due to the increases in lean body mass. </a:t>
            </a:r>
          </a:p>
          <a:p>
            <a:pPr eaLnBrk="1" hangingPunct="1"/>
            <a:r>
              <a:rPr lang="en-US" altLang="en-US">
                <a:latin typeface="Arial" panose="020B0604020202020204" pitchFamily="34" charset="0"/>
              </a:rPr>
              <a:t>The percent body fat and fat mass decreased in all treatment groups.</a:t>
            </a:r>
          </a:p>
          <a:p>
            <a:pPr eaLnBrk="1" hangingPunct="1"/>
            <a:r>
              <a:rPr lang="en-US" altLang="en-US">
                <a:latin typeface="Arial" panose="020B0604020202020204" pitchFamily="34" charset="0"/>
              </a:rPr>
              <a:t>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5 g and 10 g treatment for 180 days resulted in statistically significant increases in total body mass and total lean body mass, whereas the total body fat mass and percentage body fat decreased significantly.  The changes to lean body mass and total fat mass were significant by Day 90. The total fat mass remained significantly lower until Day 180. Similar changes were seen in patients titrated to the 7.5 g dose.  At the end of 180 days of treatment, the increase in lean body mass was positively correlated with the increase in serum testosterone concentrations from baseline.</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BCC417E6-BF0D-4509-ABC6-D345A99EC30C}"/>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E4BD5CB-BB10-4404-BAED-B4321A1650A2}"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7763" name="Rectangle 2">
            <a:extLst>
              <a:ext uri="{FF2B5EF4-FFF2-40B4-BE49-F238E27FC236}">
                <a16:creationId xmlns:a16="http://schemas.microsoft.com/office/drawing/2014/main" id="{2D68E638-576D-48EA-BE30-DD1B9A3BEB92}"/>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36DB4599-6380-4106-BFFD-41609B65F868}"/>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There was an increase in muscle strength in the legs and arm/chest.  After 90 days of treatment, the muscle strength in leg press exercises had increased by 13.7 </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3.4 kg (p=0.0003) and 12.7 </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2.7 kg (p=0.0001) with 5 g and 10 g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respectively.  Somewhat smaller increases were seen in arm/chest muscle strength: 2.6 </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0.7 kg (p=0.0009) with 5 g and 2.9 </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0.8 kg (p=0.0004) with 10 g.</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A1FE84FC-361D-47C0-A156-17E4A8B5FD08}"/>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83DA8B-7251-4798-85F7-CB4E1C55CD2F}"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787" name="Rectangle 2">
            <a:extLst>
              <a:ext uri="{FF2B5EF4-FFF2-40B4-BE49-F238E27FC236}">
                <a16:creationId xmlns:a16="http://schemas.microsoft.com/office/drawing/2014/main" id="{475DC273-E6C2-4819-9D5F-1EDFF49F33B8}"/>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7A164A1A-9F61-4C65-95DE-F24840E11AD1}"/>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Bone mineral density in the hip and spine, as measured by DEXA, increased after 180 days of treatment with 5 g or 10 g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The effect was statistically significant with the 10 g dose.  Patients titrated down to 7.5 g after Day 90 also showed a significant increase in hip bone mineral density (p=0.016), whilst no significant change was seen in those titrated up to 7.5 g.</a:t>
            </a:r>
          </a:p>
          <a:p>
            <a:pPr eaLnBrk="1" hangingPunct="1"/>
            <a:r>
              <a:rPr lang="en-US" altLang="en-US">
                <a:latin typeface="Arial" panose="020B0604020202020204" pitchFamily="34" charset="0"/>
              </a:rPr>
              <a:t>There were also positive changes in urinary markers of bone catabolism.  The N-telopeptide:creatine ratio declined within 30 days of treatment with both the 5 g and 10g doses of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and remained below baseline at Day 180. </a:t>
            </a:r>
          </a:p>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B918CEE9-CCC2-4231-84C2-3373BEDB5F9A}"/>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120756-FB6F-4440-B9E3-A33ED718D7CF}"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811" name="Rectangle 2">
            <a:extLst>
              <a:ext uri="{FF2B5EF4-FFF2-40B4-BE49-F238E27FC236}">
                <a16:creationId xmlns:a16="http://schemas.microsoft.com/office/drawing/2014/main" id="{0BB6570F-65BC-4ECE-A561-980E6F14639F}"/>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1FD04FA7-A81C-436E-847E-B3A3817E971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Compliance rates were higher with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than with the testosterone patch.  During the first 3 months of use (Day 1–90), the mean treatment compliance rates were 93.1% and 96.0% for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5 g  and 10 g in comparison with 89.8% for the testosterone patch.  During the whole 6-month study period (Day 1–180), the mean compliance rate continued to remain over 90% for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93.3% and 96.5% for the 5 g and 10 g doses, whereas it fell to 86.3% for the testosterone patch.</a:t>
            </a:r>
          </a:p>
          <a:p>
            <a:pPr eaLnBrk="1" hangingPunct="1"/>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247D033F-DF4D-4EAF-BE39-D273735C2241}"/>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1C5A7FC-F228-4DEC-A57B-342F8B9B17F8}"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835" name="Rectangle 2">
            <a:extLst>
              <a:ext uri="{FF2B5EF4-FFF2-40B4-BE49-F238E27FC236}">
                <a16:creationId xmlns:a16="http://schemas.microsoft.com/office/drawing/2014/main" id="{7FFFF16D-DC62-484C-B644-31FB243927AE}"/>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0F1C6E8F-E018-48C0-85D3-E2D4247BF556}"/>
              </a:ext>
            </a:extLst>
          </p:cNvPr>
          <p:cNvSpPr>
            <a:spLocks noGrp="1" noChangeArrowheads="1"/>
          </p:cNvSpPr>
          <p:nvPr>
            <p:ph type="body" idx="1"/>
          </p:nvPr>
        </p:nvSpPr>
        <p:spPr>
          <a:noFill/>
        </p:spPr>
        <p:txBody>
          <a:bodyPr/>
          <a:lstStyle/>
          <a:p>
            <a:pPr eaLnBrk="1" hangingPunct="1"/>
            <a:r>
              <a:rPr lang="en-US" altLang="zh-CN" dirty="0">
                <a:latin typeface="Arial" panose="020B0604020202020204" pitchFamily="34" charset="0"/>
              </a:rPr>
              <a:t>Prostate adverse events were reported by 3%, 3% and 5% of patients in the 5, 7.5 and 10 g </a:t>
            </a:r>
            <a:r>
              <a:rPr lang="en-US" altLang="zh-CN" dirty="0" err="1">
                <a:latin typeface="Arial" panose="020B0604020202020204" pitchFamily="34" charset="0"/>
              </a:rPr>
              <a:t>AndroGel</a:t>
            </a:r>
            <a:r>
              <a:rPr lang="en-US" altLang="zh-CN" dirty="0">
                <a:latin typeface="Arial" panose="020B0604020202020204" pitchFamily="34" charset="0"/>
                <a:sym typeface="Symbol" panose="05050102010706020507" pitchFamily="18" charset="2"/>
              </a:rPr>
              <a:t></a:t>
            </a:r>
            <a:r>
              <a:rPr lang="en-US" altLang="zh-CN" dirty="0">
                <a:latin typeface="Arial" panose="020B0604020202020204" pitchFamily="34" charset="0"/>
              </a:rPr>
              <a:t> groups, respectively. They included five patients with an enlarged prostate, one patient with benign prostatic hyperplasia and one patient with elevated prostate specific antigen.</a:t>
            </a:r>
          </a:p>
          <a:p>
            <a:pPr eaLnBrk="1" hangingPunct="1"/>
            <a:r>
              <a:rPr lang="en-US" altLang="zh-CN" dirty="0">
                <a:latin typeface="Arial" panose="020B0604020202020204" pitchFamily="34" charset="0"/>
              </a:rPr>
              <a:t>Abnormal laboratory test occurred in 9 patients with one or more of the following events: Elevated hemoglobin or hematocrit, hyperlipidemia, elevated triglycerides, hypokalemia, decreased HDL cholesterol, elevated glucose, elevated creatinine or elevated total bilirubin.  </a:t>
            </a:r>
          </a:p>
          <a:p>
            <a:pPr eaLnBrk="1" hangingPunct="1"/>
            <a:endParaRPr lang="en-GB"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F0ED7B40-1F42-4FD6-B2D1-2D17FE4BE21D}"/>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252EBE7-FBFC-4F4E-A6F2-988136468646}"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475" name="Rectangle 2">
            <a:extLst>
              <a:ext uri="{FF2B5EF4-FFF2-40B4-BE49-F238E27FC236}">
                <a16:creationId xmlns:a16="http://schemas.microsoft.com/office/drawing/2014/main" id="{7487FB5E-BB49-4BBD-A963-784BA8830D01}"/>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0B012EEE-0E83-4D05-9700-2FCBCF6F422D}"/>
              </a:ext>
            </a:extLst>
          </p:cNvPr>
          <p:cNvSpPr>
            <a:spLocks noGrp="1" noChangeArrowheads="1"/>
          </p:cNvSpPr>
          <p:nvPr>
            <p:ph type="body" idx="1"/>
          </p:nvPr>
        </p:nvSpPr>
        <p:spPr>
          <a:noFill/>
        </p:spPr>
        <p:txBody>
          <a:bodyPr/>
          <a:lstStyle/>
          <a:p>
            <a:pPr eaLnBrk="1" hangingPunct="1">
              <a:lnSpc>
                <a:spcPct val="90000"/>
              </a:lnSpc>
            </a:pPr>
            <a:r>
              <a:rPr lang="de-DE" altLang="en-US">
                <a:latin typeface="Arial" panose="020B0604020202020204" pitchFamily="34" charset="0"/>
              </a:rPr>
              <a:t>Swerdloff RS, Wang C, Cunningham G, Dobs A, Iranmanesh A, Matsumoto AM, Snyder PJ, Weber T, Longstreth J, Berman N. </a:t>
            </a:r>
            <a:r>
              <a:rPr lang="de-DE" altLang="en-US" b="1">
                <a:latin typeface="Arial" panose="020B0604020202020204" pitchFamily="34" charset="0"/>
              </a:rPr>
              <a:t>Long-term pharmacokinetics of transdermal testosterone gel in hypogonadal men.</a:t>
            </a:r>
            <a:br>
              <a:rPr lang="de-DE" altLang="en-US" b="1">
                <a:latin typeface="Arial" panose="020B0604020202020204" pitchFamily="34" charset="0"/>
              </a:rPr>
            </a:br>
            <a:r>
              <a:rPr lang="en-US" altLang="en-US">
                <a:latin typeface="Arial" panose="020B0604020202020204" pitchFamily="34" charset="0"/>
              </a:rPr>
              <a:t>J Clin Endocrinol Metab. 2000 Dec;85(12):4500-10.</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Wang C, Swerdloff RS, Iranmanesh A, Dobs A, Snyder PJ, Cunningham G, Matsumoto AM, Weber T, Berman N; Testosterone Gel Study Group.</a:t>
            </a:r>
            <a:br>
              <a:rPr lang="en-US" altLang="en-US">
                <a:latin typeface="Arial" panose="020B0604020202020204" pitchFamily="34" charset="0"/>
              </a:rPr>
            </a:br>
            <a:r>
              <a:rPr lang="en-US" altLang="en-US" b="1">
                <a:latin typeface="Arial" panose="020B0604020202020204" pitchFamily="34" charset="0"/>
              </a:rPr>
              <a:t>Transdermal testosterone gel improves sexual function, mood, muscle strength, and body composition parameters in hypogonadal men.</a:t>
            </a:r>
            <a:br>
              <a:rPr lang="en-US" altLang="en-US" b="1">
                <a:latin typeface="Arial" panose="020B0604020202020204" pitchFamily="34" charset="0"/>
              </a:rPr>
            </a:br>
            <a:r>
              <a:rPr lang="de-DE" altLang="en-US">
                <a:latin typeface="Arial" panose="020B0604020202020204" pitchFamily="34" charset="0"/>
              </a:rPr>
              <a:t>J Clin Endocrinol Metab. 2000;85(8):2839-53.</a:t>
            </a:r>
          </a:p>
          <a:p>
            <a:pPr eaLnBrk="1" hangingPunct="1">
              <a:lnSpc>
                <a:spcPct val="90000"/>
              </a:lnSpc>
            </a:pPr>
            <a:endParaRPr lang="de-DE" altLang="en-US">
              <a:latin typeface="Arial" panose="020B0604020202020204" pitchFamily="34" charset="0"/>
            </a:endParaRPr>
          </a:p>
          <a:p>
            <a:pPr eaLnBrk="1" hangingPunct="1">
              <a:lnSpc>
                <a:spcPct val="90000"/>
              </a:lnSpc>
            </a:pPr>
            <a:r>
              <a:rPr lang="en-US" altLang="en-US">
                <a:latin typeface="Arial" panose="020B0604020202020204" pitchFamily="34" charset="0"/>
              </a:rPr>
              <a:t>Wang C, Swerdloff RS, Iranmanesh A, Dobs A, Snyder PJ, Cunningham G, Matsumoto AM, Weber T, Berman N. </a:t>
            </a:r>
            <a:r>
              <a:rPr lang="en-US" altLang="en-US" b="1">
                <a:latin typeface="Arial" panose="020B0604020202020204" pitchFamily="34" charset="0"/>
              </a:rPr>
              <a:t>Effects of transdermal testosterone gel on bone turnover markers and bone mineral density in hypogonadal men.</a:t>
            </a:r>
            <a:r>
              <a:rPr lang="en-US" altLang="en-US">
                <a:latin typeface="Arial" panose="020B0604020202020204" pitchFamily="34" charset="0"/>
              </a:rPr>
              <a:t>Clin Endocrinol (Oxf). 2001;54(6):739-50. </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Wang C, Cunningham G, Dobs A, Iranmanesh A, Matsumoto AM, Snyder PJ, Weber T,Berman N, Hull L, Swerdloff RS. </a:t>
            </a:r>
            <a:r>
              <a:rPr lang="en-US" altLang="en-US" b="1">
                <a:latin typeface="Arial" panose="020B0604020202020204" pitchFamily="34" charset="0"/>
              </a:rPr>
              <a:t>Long-term testosterone gel (AndroGel) treatment maintains beneficial effects on sexual function and mood, lean and fat mass, and bone mineral density in hypogonadal men</a:t>
            </a:r>
            <a:r>
              <a:rPr lang="en-US" altLang="en-US">
                <a:latin typeface="Arial" panose="020B0604020202020204" pitchFamily="34" charset="0"/>
              </a:rPr>
              <a:t>.</a:t>
            </a:r>
            <a:br>
              <a:rPr lang="en-US" altLang="en-US">
                <a:latin typeface="Arial" panose="020B0604020202020204" pitchFamily="34" charset="0"/>
              </a:rPr>
            </a:br>
            <a:r>
              <a:rPr lang="en-US" altLang="en-US">
                <a:latin typeface="Arial" panose="020B0604020202020204" pitchFamily="34" charset="0"/>
              </a:rPr>
              <a:t>J Clin Endocrinol Metab. 2004;89(5):2085-98. </a:t>
            </a:r>
          </a:p>
          <a:p>
            <a:pPr eaLnBrk="1" hangingPunct="1">
              <a:lnSpc>
                <a:spcPct val="90000"/>
              </a:lnSpc>
            </a:pPr>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138B1096-1558-4B48-A425-16C0345B4D78}"/>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45E52FD-4EE5-41B8-B23C-B16BA6AA21A9}"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859" name="Rectangle 2">
            <a:extLst>
              <a:ext uri="{FF2B5EF4-FFF2-40B4-BE49-F238E27FC236}">
                <a16:creationId xmlns:a16="http://schemas.microsoft.com/office/drawing/2014/main" id="{F4C93B47-8D87-4CC5-BEEB-7B9207FBA475}"/>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AFD9181F-8481-4F8A-A490-3B2A5CEB651F}"/>
              </a:ext>
            </a:extLst>
          </p:cNvPr>
          <p:cNvSpPr>
            <a:spLocks noGrp="1" noChangeArrowheads="1"/>
          </p:cNvSpPr>
          <p:nvPr>
            <p:ph type="body" idx="1"/>
          </p:nvPr>
        </p:nvSpPr>
        <p:spPr>
          <a:noFill/>
        </p:spPr>
        <p:txBody>
          <a:bodyPr/>
          <a:lstStyle/>
          <a:p>
            <a:pPr eaLnBrk="1" hangingPunct="1"/>
            <a:r>
              <a:rPr lang="en-US" altLang="zh-CN">
                <a:latin typeface="Arial" panose="020B0604020202020204" pitchFamily="34" charset="0"/>
              </a:rPr>
              <a:t>Adverse events at least possibly related to 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use and reported by </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1% of patients at some time during the 180 day controlled clinical trial are shown above. This was in addition to prostate disorders and abnormal laboratory tests. .Only a relatively small percentage of patients reported application site reactions: 5%, 3% and 4% of patients in the 5, 7.5 and 10 g 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groups, respectively (Table 12).25  No skin reaction was severe enough to require treatment or discontinuation of 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a:t>
            </a:r>
          </a:p>
          <a:p>
            <a:pPr eaLnBrk="1" hangingPunct="1"/>
            <a:r>
              <a:rPr lang="en-US" altLang="zh-CN">
                <a:latin typeface="Arial" panose="020B0604020202020204" pitchFamily="34" charset="0"/>
              </a:rPr>
              <a:t>Adverse events at least possibly related to 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use that occurred in &lt;1% of patients included amnesia, anxiety, discolored hair, dizziness, dry skin, hirsutism, hostility, impaired urination, paresthesia, penis disorder, peripheral edema, sweating and vasodilation </a:t>
            </a:r>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b="1" dirty="0">
                <a:latin typeface="Arial" panose="020B0604020202020204" pitchFamily="34" charset="0"/>
                <a:ea typeface="Verdana" panose="020B0604030504040204" pitchFamily="34" charset="0"/>
                <a:cs typeface="Arial" panose="020B0604020202020204" pitchFamily="34" charset="0"/>
              </a:rPr>
              <a:t>Design:</a:t>
            </a:r>
          </a:p>
          <a:p>
            <a:endParaRPr lang="en-GB" sz="1100" b="1" dirty="0">
              <a:latin typeface="Arial" panose="020B0604020202020204" pitchFamily="34" charset="0"/>
              <a:ea typeface="Verdana" panose="020B060403050404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Subjects were permitted entry into a long-term efficacy study of 24 months (total exposure 30 months), which was further extended for up to 36 months (total exposure 42 months)</a:t>
            </a:r>
          </a:p>
          <a:p>
            <a:r>
              <a:rPr lang="en-GB" sz="1100" dirty="0">
                <a:latin typeface="Arial" panose="020B0604020202020204" pitchFamily="34" charset="0"/>
                <a:cs typeface="Arial" panose="020B0604020202020204" pitchFamily="34" charset="0"/>
              </a:rPr>
              <a:t>40 subjects were excluded from the efficacy analysis:</a:t>
            </a:r>
          </a:p>
          <a:p>
            <a:r>
              <a:rPr lang="en-GB" sz="1100" dirty="0">
                <a:latin typeface="Arial" panose="020B0604020202020204" pitchFamily="34" charset="0"/>
                <a:cs typeface="Arial" panose="020B0604020202020204" pitchFamily="34" charset="0"/>
              </a:rPr>
              <a:t>- If there was an interval of ≥90days between the end of the 6-month study and the long-term study in which the subjects could have received some other treatment (20 subjects)</a:t>
            </a:r>
          </a:p>
          <a:p>
            <a:pPr marL="171450" indent="-171450">
              <a:buFontTx/>
              <a:buChar char="-"/>
            </a:pPr>
            <a:r>
              <a:rPr lang="en-GB" sz="1100" dirty="0">
                <a:latin typeface="Arial" panose="020B0604020202020204" pitchFamily="34" charset="0"/>
                <a:cs typeface="Arial" panose="020B0604020202020204" pitchFamily="34" charset="0"/>
              </a:rPr>
              <a:t>If the subjects participated for &lt;3 months in the long-term study (9 subjects), or</a:t>
            </a:r>
          </a:p>
          <a:p>
            <a:pPr marL="171450" indent="-171450">
              <a:buFontTx/>
              <a:buChar char="-"/>
            </a:pPr>
            <a:r>
              <a:rPr lang="en-GB" sz="1100" dirty="0">
                <a:latin typeface="Arial" panose="020B0604020202020204" pitchFamily="34" charset="0"/>
                <a:cs typeface="Arial" panose="020B0604020202020204" pitchFamily="34" charset="0"/>
              </a:rPr>
              <a:t>If the subjects were enrolled in this study without having completed the 6-month study (11 subjects)</a:t>
            </a:r>
          </a:p>
          <a:p>
            <a:r>
              <a:rPr lang="en-GB" sz="1100" dirty="0">
                <a:latin typeface="Arial" panose="020B0604020202020204" pitchFamily="34" charset="0"/>
                <a:cs typeface="Arial" panose="020B0604020202020204" pitchFamily="34" charset="0"/>
              </a:rPr>
              <a:t>In the initial 6-month study, patients randomised to testosterone gel had a single, preapplication serum testosterone measurement on Day 60; if levels were within the normal range (10.4 –34.7 nmol/litre; 300-1000 ng/dl), they remained on their original dose. </a:t>
            </a:r>
          </a:p>
          <a:p>
            <a:endParaRPr lang="en-GB" sz="1000" b="1" dirty="0">
              <a:latin typeface="Arial" panose="020B0604020202020204" pitchFamily="34" charset="0"/>
              <a:ea typeface="Verdana" panose="020B0604030504040204" pitchFamily="34" charset="0"/>
              <a:cs typeface="Arial" panose="020B0604020202020204" pitchFamily="34" charset="0"/>
            </a:endParaRPr>
          </a:p>
          <a:p>
            <a:endParaRPr lang="en-GB" sz="1000" b="1"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921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AE0A7A3-A1A8-4DA4-8EE1-F5D1A79D3E6D}"/>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43364F5-2D1A-45D4-AB37-80F4EC4C631C}"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07" name="Rectangle 2">
            <a:extLst>
              <a:ext uri="{FF2B5EF4-FFF2-40B4-BE49-F238E27FC236}">
                <a16:creationId xmlns:a16="http://schemas.microsoft.com/office/drawing/2014/main" id="{BF654D59-AFE5-4249-B7AC-E464C2842CB4}"/>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9C2AAE27-D01B-4882-9F30-604AF82B5B9F}"/>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Questionnaire for sexual function and mood every 6 months.</a:t>
            </a:r>
          </a:p>
          <a:p>
            <a:pPr eaLnBrk="1" hangingPunct="1"/>
            <a:r>
              <a:rPr lang="en-US" altLang="en-US">
                <a:latin typeface="Arial" panose="020B0604020202020204" pitchFamily="34" charset="0"/>
              </a:rPr>
              <a:t>Sexual motivation: sexual day dreams, anticipation of sex, flirting, sexual interaction.</a:t>
            </a:r>
          </a:p>
          <a:p>
            <a:pPr eaLnBrk="1" hangingPunct="1"/>
            <a:r>
              <a:rPr lang="en-US" altLang="en-US">
                <a:latin typeface="Arial" panose="020B0604020202020204" pitchFamily="34" charset="0"/>
              </a:rPr>
              <a:t>Sexual performance: orgasm, erection, masturbation, ejaculation, intercourse.</a:t>
            </a:r>
          </a:p>
          <a:p>
            <a:pPr eaLnBrk="1" hangingPunct="1"/>
            <a:r>
              <a:rPr lang="en-US" altLang="en-US">
                <a:latin typeface="Arial" panose="020B0604020202020204" pitchFamily="34" charset="0"/>
              </a:rPr>
              <a:t>Positive mood: alert, friendly, full of energy, well/good feelings.</a:t>
            </a:r>
          </a:p>
          <a:p>
            <a:pPr eaLnBrk="1" hangingPunct="1"/>
            <a:r>
              <a:rPr lang="en-US" altLang="en-US">
                <a:latin typeface="Arial" panose="020B0604020202020204" pitchFamily="34" charset="0"/>
              </a:rPr>
              <a:t>Negative mood: angry, irritable, sad, tired nervous.</a:t>
            </a:r>
          </a:p>
          <a:p>
            <a:pPr eaLnBrk="1" hangingPunct="1"/>
            <a:r>
              <a:rPr lang="en-US" altLang="en-US">
                <a:latin typeface="Arial" panose="020B0604020202020204" pitchFamily="34" charset="0"/>
              </a:rPr>
              <a:t>Body composition assessed after 6, 18 and 30 months by DEXA scan.</a:t>
            </a:r>
          </a:p>
          <a:p>
            <a:pPr eaLnBrk="1" hangingPunct="1"/>
            <a:r>
              <a:rPr lang="en-US" altLang="en-US">
                <a:latin typeface="Arial" panose="020B0604020202020204" pitchFamily="34" charset="0"/>
              </a:rPr>
              <a:t>Muscle strength assessed every 6 months by bench/leg press.</a:t>
            </a:r>
          </a:p>
          <a:p>
            <a:pPr eaLnBrk="1" hangingPunct="1"/>
            <a:r>
              <a:rPr lang="en-US" altLang="en-US">
                <a:latin typeface="Arial" panose="020B0604020202020204" pitchFamily="34" charset="0"/>
              </a:rPr>
              <a:t>Bone mineral density assessed after 6, 18 and 30 months by DEXA scan.</a:t>
            </a:r>
          </a:p>
          <a:p>
            <a:pPr eaLnBrk="1" hangingPunct="1"/>
            <a:r>
              <a:rPr lang="en-US" altLang="en-US">
                <a:latin typeface="Arial" panose="020B0604020202020204" pitchFamily="34" charset="0"/>
              </a:rPr>
              <a:t>Bone turnover markers assessed every 6 months by calcium, inorganic phosphorus, parathyroid hormone (PTH), markers of osteoblastic activity and bone resorption markers.</a:t>
            </a:r>
          </a:p>
          <a:p>
            <a:pPr eaLnBrk="1" hangingPunct="1"/>
            <a:r>
              <a:rPr lang="en-US" altLang="en-US">
                <a:latin typeface="Arial" panose="020B0604020202020204" pitchFamily="34" charset="0"/>
              </a:rPr>
              <a:t>Blood samples every 6 months for total testosterone, free testosterone, DHT, E2, LH, FSH, SHBG, laboratory parameters, PSA and bone turnover markers</a:t>
            </a:r>
          </a:p>
          <a:p>
            <a:pPr eaLnBrk="1" hangingPunct="1"/>
            <a:endParaRPr lang="en-GB"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E6E421AC-B07D-4EAF-A6B6-FD7EEDE2CECB}"/>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EF16DE1-0D2A-4AB1-9368-F1553DBE5275}"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931" name="Rectangle 2">
            <a:extLst>
              <a:ext uri="{FF2B5EF4-FFF2-40B4-BE49-F238E27FC236}">
                <a16:creationId xmlns:a16="http://schemas.microsoft.com/office/drawing/2014/main" id="{C98602BF-CAF8-459F-8F3A-3E1AEE3176FB}"/>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50401E47-D95D-4090-8212-EB9946A6A1CC}"/>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 number of patients who dropped out of the trial increased as time went on.</a:t>
            </a:r>
          </a:p>
          <a:p>
            <a:pPr eaLnBrk="1" hangingPunct="1"/>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A647CA1A-5856-4A01-B06C-428828A43927}"/>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B0AE4F-D033-4466-9419-958FE60889DB}"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955" name="Rectangle 2">
            <a:extLst>
              <a:ext uri="{FF2B5EF4-FFF2-40B4-BE49-F238E27FC236}">
                <a16:creationId xmlns:a16="http://schemas.microsoft.com/office/drawing/2014/main" id="{25D79641-C9AB-4F95-9181-EFEAC3C50E4B}"/>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3D46E6EE-4987-46CE-BB09-BDA7514F3FEE}"/>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At 6 months, which is the beginning of the long-term study, mean serum T levels were at 14.1 </a:t>
            </a:r>
            <a:r>
              <a:rPr lang="en-US" altLang="en-US">
                <a:latin typeface="Arial" panose="020B0604020202020204" pitchFamily="34" charset="0"/>
                <a:cs typeface="Arial" panose="020B0604020202020204" pitchFamily="34" charset="0"/>
              </a:rPr>
              <a:t>± 1.3</a:t>
            </a:r>
            <a:r>
              <a:rPr lang="en-US" altLang="en-US">
                <a:latin typeface="Arial" panose="020B0604020202020204" pitchFamily="34" charset="0"/>
              </a:rPr>
              <a:t>, 22.4 </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2.7 and 25.6 </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 2.4 nmol/L which was significantly different for the 5, 7.5 and 10g T gel dose group, respectively (p = 0.012).  At 12 months the differences in serum T concentrations between the different dose groups became smaller but remained significant (p = 0.042: T gel 5 g/d 16.9 </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 1.9 nmol/L; 7.5 g/d, 17.9 </a:t>
            </a:r>
            <a:r>
              <a:rPr lang="en-US" altLang="en-US">
                <a:latin typeface="Arial" panose="020B0604020202020204" pitchFamily="34" charset="0"/>
                <a:cs typeface="Arial" panose="020B0604020202020204" pitchFamily="34" charset="0"/>
              </a:rPr>
              <a:t>± 3.9</a:t>
            </a:r>
            <a:r>
              <a:rPr lang="en-US" altLang="en-US">
                <a:latin typeface="Arial" panose="020B0604020202020204" pitchFamily="34" charset="0"/>
              </a:rPr>
              <a:t> nmol/L; and 10 g/d, 20.5 </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 1.5 nmol/L).  Thereafter with dose adjustment for the subjects, serum T levels were not different between the three groups. </a:t>
            </a:r>
          </a:p>
          <a:p>
            <a:pPr eaLnBrk="1" hangingPunct="1"/>
            <a:r>
              <a:rPr lang="en-US" altLang="en-US">
                <a:latin typeface="Arial" panose="020B0604020202020204" pitchFamily="34" charset="0"/>
              </a:rPr>
              <a:t>Serum free T followed the same pattern as serum T and also showed no significant differences among the dose groups after 12 months. </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8E56939B-135B-494B-9378-FCADFEA2FF23}"/>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E0CF94-0420-436A-9C17-B49FEF2A81CD}"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979" name="Rectangle 2">
            <a:extLst>
              <a:ext uri="{FF2B5EF4-FFF2-40B4-BE49-F238E27FC236}">
                <a16:creationId xmlns:a16="http://schemas.microsoft.com/office/drawing/2014/main" id="{5566CDAF-2042-445B-8061-6E142DAFA46D}"/>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5C711916-35CC-4239-9615-E509967F4981}"/>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Serum SHBG showed no significant change with treatment and remained within the adult male reference range. </a:t>
            </a:r>
          </a:p>
          <a:p>
            <a:pPr eaLnBrk="1" hangingPunct="1"/>
            <a:r>
              <a:rPr lang="en-US" altLang="en-US">
                <a:latin typeface="Arial" panose="020B0604020202020204" pitchFamily="34" charset="0"/>
              </a:rPr>
              <a:t>Mean serum DHT concentrations were significantly higher after treatment (p=0.0001) and were maintained within the adult male range for the treatment period.  Mean serum DHT was different in the three dose groups at 12 (p = 0.0031) and 24 (p = 0.018) months with the levels in the 10 g group higher than the other two.  Serum DHT to T ratio was 0.21 at baseline and remained between 0.26 to 0.30 throughout the treatment period without any time effect.</a:t>
            </a:r>
          </a:p>
          <a:p>
            <a:pPr eaLnBrk="1" hangingPunct="1"/>
            <a:r>
              <a:rPr lang="en-US" altLang="en-US">
                <a:latin typeface="Arial" panose="020B0604020202020204" pitchFamily="34" charset="0"/>
              </a:rPr>
              <a:t>Mean serum E2 levels were significantly different higher after T gel replacement (p =0.0001) and increased progressively until month 18 of treatment while remaining at the upper limit of the male reference range.  Serum E2: T ratio increased during treatment from 0.006 at 6 months to 0.013 and 0.016 at 18 and 24 months, respectively (p=0.0001 and 0.0115 respectively). Mean serum E2 concentrations were also significantly different amongst the three groups at 12 (p = 0.009) and 24 (p = 0.005) months where the levels are higher in the 10 g dose group.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A65DBE4F-C437-44AB-B220-865FAE990050}"/>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5D7C6B-5DA9-4E6A-9987-F513DD05820C}"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8003" name="Rectangle 2">
            <a:extLst>
              <a:ext uri="{FF2B5EF4-FFF2-40B4-BE49-F238E27FC236}">
                <a16:creationId xmlns:a16="http://schemas.microsoft.com/office/drawing/2014/main" id="{A9A1F3A0-6FA6-4130-B038-9B6558B8B630}"/>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451F6CA3-F22D-4C0B-B93A-F1086E6105F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Compared with baseline, mean serum LH and FSH concentrations were suppressed significantly with T gel treatment in subjects with primary and secondary hypogonadism as well as in those with low baseline serum T and normal serum gonadotropins (</a:t>
            </a:r>
            <a:r>
              <a:rPr lang="en-US" altLang="en-US" i="1">
                <a:latin typeface="Arial" panose="020B0604020202020204" pitchFamily="34" charset="0"/>
              </a:rPr>
              <a:t>P &lt; </a:t>
            </a:r>
            <a:r>
              <a:rPr lang="en-US" altLang="en-US">
                <a:latin typeface="Arial" panose="020B0604020202020204" pitchFamily="34" charset="0"/>
              </a:rPr>
              <a:t>0.0001). This suppression of LH and FSH was maintained throughout the treatment period without further significant changes after 6 months .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00E329F0-3303-4FA7-B0FA-B727F9B5CAF2}"/>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AEE3823-40AB-407F-B75A-FE0463E7A7E5}"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9027" name="Rectangle 2">
            <a:extLst>
              <a:ext uri="{FF2B5EF4-FFF2-40B4-BE49-F238E27FC236}">
                <a16:creationId xmlns:a16="http://schemas.microsoft.com/office/drawing/2014/main" id="{E39C6FEF-86D4-48B6-90A1-8A7B333D19CC}"/>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D70B534E-B180-4322-AA06-4B47F0B7A1F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After treatment with T gel, as a group sexual desire (</a:t>
            </a:r>
            <a:r>
              <a:rPr lang="en-US" altLang="en-US" i="1">
                <a:latin typeface="Arial" panose="020B0604020202020204" pitchFamily="34" charset="0"/>
              </a:rPr>
              <a:t>P = </a:t>
            </a:r>
            <a:r>
              <a:rPr lang="en-US" altLang="en-US">
                <a:latin typeface="Arial" panose="020B0604020202020204" pitchFamily="34" charset="0"/>
              </a:rPr>
              <a:t>0.0001), enjoyment without partner (</a:t>
            </a:r>
            <a:r>
              <a:rPr lang="en-US" altLang="en-US" i="1">
                <a:latin typeface="Arial" panose="020B0604020202020204" pitchFamily="34" charset="0"/>
              </a:rPr>
              <a:t>P =</a:t>
            </a:r>
            <a:r>
              <a:rPr lang="en-US" altLang="en-US">
                <a:latin typeface="Arial" panose="020B0604020202020204" pitchFamily="34" charset="0"/>
              </a:rPr>
              <a:t> 0.0001), enjoyment with partner (</a:t>
            </a:r>
            <a:r>
              <a:rPr lang="en-US" altLang="en-US" i="1">
                <a:latin typeface="Arial" panose="020B0604020202020204" pitchFamily="34" charset="0"/>
              </a:rPr>
              <a:t>P=</a:t>
            </a:r>
            <a:r>
              <a:rPr lang="en-US" altLang="en-US">
                <a:latin typeface="Arial" panose="020B0604020202020204" pitchFamily="34" charset="0"/>
              </a:rPr>
              <a:t> 0.0022), percent full erection (</a:t>
            </a:r>
            <a:r>
              <a:rPr lang="en-US" altLang="en-US" i="1">
                <a:latin typeface="Arial" panose="020B0604020202020204" pitchFamily="34" charset="0"/>
              </a:rPr>
              <a:t>P = </a:t>
            </a:r>
            <a:r>
              <a:rPr lang="en-US" altLang="en-US">
                <a:latin typeface="Arial" panose="020B0604020202020204" pitchFamily="34" charset="0"/>
              </a:rPr>
              <a:t>0.0001), and self-assessment of satisfaction with erections (</a:t>
            </a:r>
            <a:r>
              <a:rPr lang="en-US" altLang="en-US" i="1">
                <a:latin typeface="Arial" panose="020B0604020202020204" pitchFamily="34" charset="0"/>
              </a:rPr>
              <a:t>P= </a:t>
            </a:r>
            <a:r>
              <a:rPr lang="en-US" altLang="en-US">
                <a:latin typeface="Arial" panose="020B0604020202020204" pitchFamily="34" charset="0"/>
              </a:rPr>
              <a:t> 0.0001) improved, compared with baseline, and were maintained at the same level from 6 months until the end of the treatment period. Sexual activity scores were also significantly increased and maintained at the same level from 6 months throughout the treatment period (</a:t>
            </a:r>
            <a:r>
              <a:rPr lang="en-US" altLang="en-US" i="1">
                <a:latin typeface="Arial" panose="020B0604020202020204" pitchFamily="34" charset="0"/>
              </a:rPr>
              <a:t>P = </a:t>
            </a:r>
            <a:r>
              <a:rPr lang="en-US" altLang="en-US">
                <a:latin typeface="Arial" panose="020B0604020202020204" pitchFamily="34" charset="0"/>
              </a:rPr>
              <a:t>0.0001). The proportion of subjects with erections increased from a baseline of 64.8% to 81.7% at 6 months without subsequent further significant increases. </a:t>
            </a:r>
          </a:p>
          <a:p>
            <a:pPr eaLnBrk="1" hangingPunct="1"/>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CBEE119C-7AFA-4767-B173-22FB36F95EC4}"/>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15E34E-C4EC-4FCD-9194-6B4A486F3AB8}"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051" name="Rectangle 2">
            <a:extLst>
              <a:ext uri="{FF2B5EF4-FFF2-40B4-BE49-F238E27FC236}">
                <a16:creationId xmlns:a16="http://schemas.microsoft.com/office/drawing/2014/main" id="{C4A486C5-216B-4A2A-B95E-8CDA41C1B4BA}"/>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06CA2820-A32B-44F4-809A-92C9DE2BE8C0}"/>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Positive mood scores improved with treatment and were sustained (</a:t>
            </a:r>
            <a:r>
              <a:rPr lang="en-US" altLang="en-US" i="1" dirty="0">
                <a:latin typeface="Arial" panose="020B0604020202020204" pitchFamily="34" charset="0"/>
              </a:rPr>
              <a:t>P=</a:t>
            </a:r>
            <a:r>
              <a:rPr lang="en-US" altLang="en-US" dirty="0">
                <a:latin typeface="Arial" panose="020B0604020202020204" pitchFamily="34" charset="0"/>
              </a:rPr>
              <a:t>0.0022), whereas negative mood parameters were decreased and remained significantly lower (</a:t>
            </a:r>
            <a:r>
              <a:rPr lang="en-US" altLang="en-US" i="1" dirty="0">
                <a:latin typeface="Arial" panose="020B0604020202020204" pitchFamily="34" charset="0"/>
              </a:rPr>
              <a:t>P=</a:t>
            </a:r>
            <a:r>
              <a:rPr lang="en-US" altLang="en-US" dirty="0">
                <a:latin typeface="Arial" panose="020B0604020202020204" pitchFamily="34" charset="0"/>
              </a:rPr>
              <a:t>0.0013) than baseline without further changes after 6 months of T gel replacement. There was overall improvement in psychosexual function in men over 60 </a:t>
            </a:r>
            <a:r>
              <a:rPr lang="en-US" altLang="en-US" dirty="0" err="1">
                <a:latin typeface="Arial" panose="020B0604020202020204" pitchFamily="34" charset="0"/>
              </a:rPr>
              <a:t>yr</a:t>
            </a:r>
            <a:r>
              <a:rPr lang="en-US" altLang="en-US" dirty="0">
                <a:latin typeface="Arial" panose="020B0604020202020204" pitchFamily="34" charset="0"/>
              </a:rPr>
              <a:t>, but the changes were smaller, compared with those younger than 60 </a:t>
            </a:r>
            <a:r>
              <a:rPr lang="en-US" altLang="en-US" dirty="0" err="1">
                <a:latin typeface="Arial" panose="020B0604020202020204" pitchFamily="34" charset="0"/>
              </a:rPr>
              <a:t>yr</a:t>
            </a:r>
            <a:r>
              <a:rPr lang="en-US" altLang="en-US" dirty="0">
                <a:latin typeface="Arial" panose="020B0604020202020204" pitchFamily="34" charset="0"/>
              </a:rPr>
              <a:t> of age (</a:t>
            </a:r>
            <a:r>
              <a:rPr lang="en-US" altLang="en-US" i="1" dirty="0">
                <a:latin typeface="Arial" panose="020B0604020202020204" pitchFamily="34" charset="0"/>
              </a:rPr>
              <a:t>e.g. </a:t>
            </a:r>
            <a:r>
              <a:rPr lang="en-US" altLang="en-US" dirty="0">
                <a:latin typeface="Arial" panose="020B0604020202020204" pitchFamily="34" charset="0"/>
              </a:rPr>
              <a:t>sexual activity </a:t>
            </a:r>
            <a:r>
              <a:rPr lang="en-US" altLang="en-US" i="1" dirty="0">
                <a:latin typeface="Arial" panose="020B0604020202020204" pitchFamily="34" charset="0"/>
              </a:rPr>
              <a:t>P=</a:t>
            </a:r>
            <a:r>
              <a:rPr lang="en-US" altLang="en-US" dirty="0">
                <a:latin typeface="Arial" panose="020B0604020202020204" pitchFamily="34" charset="0"/>
              </a:rPr>
              <a:t>0.0129 in older men and </a:t>
            </a:r>
            <a:r>
              <a:rPr lang="en-US" altLang="en-US" i="1" dirty="0">
                <a:latin typeface="Arial" panose="020B0604020202020204" pitchFamily="34" charset="0"/>
              </a:rPr>
              <a:t>P=</a:t>
            </a:r>
            <a:r>
              <a:rPr lang="en-US" altLang="en-US" dirty="0">
                <a:latin typeface="Arial" panose="020B0604020202020204" pitchFamily="34" charset="0"/>
              </a:rPr>
              <a:t> 0.0001 in younger men).</a:t>
            </a:r>
          </a:p>
          <a:p>
            <a:pPr eaLnBrk="1" hangingPunct="1"/>
            <a:endParaRPr lang="en-US"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C2BB6F9-C9DE-4566-A29A-1012DB0E7870}"/>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45FD239-08F7-47DA-A6DD-D7FC7607DCBE}"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1075" name="Rectangle 2">
            <a:extLst>
              <a:ext uri="{FF2B5EF4-FFF2-40B4-BE49-F238E27FC236}">
                <a16:creationId xmlns:a16="http://schemas.microsoft.com/office/drawing/2014/main" id="{B231C732-B7E7-4DE7-AB4B-F224A8EF1B47}"/>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77750658-E136-409E-A241-01234EAAC709}"/>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Average total body mass increased by 1.2 ± 0.3 kg at 6 months (</a:t>
            </a:r>
            <a:r>
              <a:rPr lang="en-US" altLang="en-US" i="1">
                <a:latin typeface="Arial" panose="020B0604020202020204" pitchFamily="34" charset="0"/>
              </a:rPr>
              <a:t>P=</a:t>
            </a:r>
            <a:r>
              <a:rPr lang="en-US" altLang="en-US">
                <a:latin typeface="Arial" panose="020B0604020202020204" pitchFamily="34" charset="0"/>
              </a:rPr>
              <a:t>0.0157) and did not significantly change with continued T gel therapy. </a:t>
            </a:r>
          </a:p>
          <a:p>
            <a:pPr eaLnBrk="1" hangingPunct="1"/>
            <a:r>
              <a:rPr lang="en-US" altLang="en-US">
                <a:latin typeface="Arial" panose="020B0604020202020204" pitchFamily="34" charset="0"/>
              </a:rPr>
              <a:t>Lean body mass increased significantly (</a:t>
            </a:r>
            <a:r>
              <a:rPr lang="en-US" altLang="en-US" i="1">
                <a:latin typeface="Arial" panose="020B0604020202020204" pitchFamily="34" charset="0"/>
              </a:rPr>
              <a:t>P=</a:t>
            </a:r>
            <a:r>
              <a:rPr lang="en-US" altLang="en-US">
                <a:latin typeface="Arial" panose="020B0604020202020204" pitchFamily="34" charset="0"/>
              </a:rPr>
              <a:t>0.0001) from baseline and remained increased throughout the study period. The change in lean body mass was 1.97 ±  0.24 kg at 6 months and was further increased to 2.93 ± 0.32 kg at 18 months and 2.89 ± 0.41 kg at 30 months (</a:t>
            </a:r>
            <a:r>
              <a:rPr lang="en-US" altLang="en-US" i="1">
                <a:latin typeface="Arial" panose="020B0604020202020204" pitchFamily="34" charset="0"/>
              </a:rPr>
              <a:t>P=</a:t>
            </a:r>
            <a:r>
              <a:rPr lang="en-US" altLang="en-US">
                <a:latin typeface="Arial" panose="020B0604020202020204" pitchFamily="34" charset="0"/>
              </a:rPr>
              <a:t>0.0065). The differences in the lean body mass between the dose groups and those over and under age 60 yr were not significant. </a:t>
            </a:r>
          </a:p>
          <a:p>
            <a:pPr eaLnBrk="1" hangingPunct="1"/>
            <a:r>
              <a:rPr lang="en-US" altLang="en-US">
                <a:latin typeface="Arial" panose="020B0604020202020204" pitchFamily="34" charset="0"/>
              </a:rPr>
              <a:t>Fat mass decreased significantly as a group with T gel replacement (</a:t>
            </a:r>
            <a:r>
              <a:rPr lang="en-US" altLang="en-US" i="1">
                <a:latin typeface="Arial" panose="020B0604020202020204" pitchFamily="34" charset="0"/>
              </a:rPr>
              <a:t>P=</a:t>
            </a:r>
            <a:r>
              <a:rPr lang="en-US" altLang="en-US">
                <a:latin typeface="Arial" panose="020B0604020202020204" pitchFamily="34" charset="0"/>
              </a:rPr>
              <a:t>0.0058). The decrease in fat mass was 0.8 ± 0.3 kg at 6 months and 1.57 ± 0.38 and 1.30 ± 0.51 kg at 18 and 30 months (</a:t>
            </a:r>
            <a:r>
              <a:rPr lang="en-US" altLang="en-US" i="1">
                <a:latin typeface="Arial" panose="020B0604020202020204" pitchFamily="34" charset="0"/>
              </a:rPr>
              <a:t>P=</a:t>
            </a:r>
            <a:r>
              <a:rPr lang="en-US" altLang="en-US">
                <a:latin typeface="Arial" panose="020B0604020202020204" pitchFamily="34" charset="0"/>
              </a:rPr>
              <a:t> 0.088 when compared with 6 months), respectively, without significant differences among the different dose groups. The decreases in fat mass (</a:t>
            </a:r>
            <a:r>
              <a:rPr lang="en-US" altLang="en-US" i="1">
                <a:latin typeface="Arial" panose="020B0604020202020204" pitchFamily="34" charset="0"/>
              </a:rPr>
              <a:t>P=</a:t>
            </a:r>
            <a:r>
              <a:rPr lang="en-US" altLang="en-US">
                <a:latin typeface="Arial" panose="020B0604020202020204" pitchFamily="34" charset="0"/>
              </a:rPr>
              <a:t>0.032) and percent fat (</a:t>
            </a:r>
            <a:r>
              <a:rPr lang="en-US" altLang="en-US" i="1">
                <a:latin typeface="Arial" panose="020B0604020202020204" pitchFamily="34" charset="0"/>
              </a:rPr>
              <a:t>P=</a:t>
            </a:r>
            <a:r>
              <a:rPr lang="en-US" altLang="en-US">
                <a:latin typeface="Arial" panose="020B0604020202020204" pitchFamily="34" charset="0"/>
              </a:rPr>
              <a:t>0.0001) were observed only in the younger subjects but not in older men. The changes in body composition parameters were not related to the change in serum T concentrations during replacement therapy.</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1E52E763-5ADC-433A-A2D1-B25EA5B67109}"/>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F8B894D-4BDA-4DDC-B141-FA17F1FEB13D}"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499" name="Rectangle 2">
            <a:extLst>
              <a:ext uri="{FF2B5EF4-FFF2-40B4-BE49-F238E27FC236}">
                <a16:creationId xmlns:a16="http://schemas.microsoft.com/office/drawing/2014/main" id="{7C43F9CF-1FF8-42EC-AC5B-6CC8E0C3B990}"/>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27292DC6-86EB-43DE-9472-A65F8119474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 study is a randomized, multicenter (16 centers), parallel study including 2 doses of T gel and a single dose of T patches. A placebo group was not included because 6-month placebo treatment of hypogonadal men was not believed to be justifiable, as untreated hypogonadism will result in impaired libido, decreased strength, bone mineral loss, and other clinical defects. The study was double blinded until day 90 with respect to the T gel groups and open label for the T patch group. For the first 3 months of the study (days 1–90), the subjects were randomized to receive 50 mg/day T gel (in 5 g gel delivering about 5mg T/day), 100 mg/day T gel (in 10 g gel delivering about 10 mg T/day), or 2 patches delivering 5 mg T/day (T patch). In the following 3 months (days 91–180), the subjects were administered 1 of the following treatments: 50 mg/day T gel, 100 mg/day T gel, 75 mg/day T gel, or 5.0 mg/day T patch. Patients who were applying T gel had a single, preapplication serum T measurement made on day 60; if the levels were within the normal range (10.4 –34.7 nmol/L; 300-1000 ng/dL), they remained on their original dose. Men with T levels at 60 days of treatment less than 10.4 nmol/L and who were applying 50 mg T gel and those with T levels more than 34.7 nmol/L who had received 100 mg T gel were then assigned to the 75 mg/day T gel group for days 91–180. No changes in dose were made to subjects randomized to T patch. On days 0, 1, 30, 90, and 180 subjects had multiple blood.</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4355DE61-D697-4836-9EF1-90A9CD1BF416}"/>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831ED-AD3E-41DB-A7B8-44560F9FCAF3}"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2099" name="Rectangle 2">
            <a:extLst>
              <a:ext uri="{FF2B5EF4-FFF2-40B4-BE49-F238E27FC236}">
                <a16:creationId xmlns:a16="http://schemas.microsoft.com/office/drawing/2014/main" id="{75976BAD-26E0-4B27-A90C-FB07BDC1D10A}"/>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E9E23252-C50E-4823-9FCB-374E68BC1483}"/>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BMD of the hip (</a:t>
            </a:r>
            <a:r>
              <a:rPr lang="en-US" altLang="en-US" i="1">
                <a:latin typeface="Arial" panose="020B0604020202020204" pitchFamily="34" charset="0"/>
              </a:rPr>
              <a:t>P =</a:t>
            </a:r>
            <a:r>
              <a:rPr lang="en-US" altLang="en-US">
                <a:latin typeface="Arial" panose="020B0604020202020204" pitchFamily="34" charset="0"/>
              </a:rPr>
              <a:t> 0.0004) and spine (</a:t>
            </a:r>
            <a:r>
              <a:rPr lang="en-US" altLang="en-US" i="1">
                <a:latin typeface="Arial" panose="020B0604020202020204" pitchFamily="34" charset="0"/>
              </a:rPr>
              <a:t>P=</a:t>
            </a:r>
            <a:r>
              <a:rPr lang="en-US" altLang="en-US">
                <a:latin typeface="Arial" panose="020B0604020202020204" pitchFamily="34" charset="0"/>
              </a:rPr>
              <a:t> 0.0001) showed a gradual and progressive increase with treatment. The increase in the BMD was more marked in the spine than the hip. Spine BMD increased by 0.031± 0.006 (3.1%) and 0.037 ± 0.006 g/cm2 (3.8%) at 18 and 30 months of treatment, respectively, and was significantly higher than that at 6 months (</a:t>
            </a:r>
            <a:r>
              <a:rPr lang="en-US" altLang="en-US" i="1">
                <a:latin typeface="Arial" panose="020B0604020202020204" pitchFamily="34" charset="0"/>
              </a:rPr>
              <a:t>P </a:t>
            </a:r>
            <a:r>
              <a:rPr lang="en-US" altLang="en-US">
                <a:latin typeface="Arial" panose="020B0604020202020204" pitchFamily="34" charset="0"/>
              </a:rPr>
              <a:t>=0.0001). There were no significant differences in the improvement in BMD among the three dose groups or between the younger and older age groups. The absolute increase in BMD in the hip and spine was not related to the baseline serum T or the change in serum T levels but was significantly related to baseline BMD (</a:t>
            </a:r>
            <a:r>
              <a:rPr lang="en-US" altLang="en-US" i="1">
                <a:latin typeface="Arial" panose="020B0604020202020204" pitchFamily="34" charset="0"/>
              </a:rPr>
              <a:t>P=</a:t>
            </a:r>
            <a:r>
              <a:rPr lang="en-US" altLang="en-US">
                <a:latin typeface="Arial" panose="020B0604020202020204" pitchFamily="34" charset="0"/>
              </a:rPr>
              <a:t> 0.0001).</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2D8F01EC-15A1-4D86-9799-B14683C1E0FA}"/>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E32082F-15CA-4E73-BF9B-EB9A99700C88}"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3123" name="Rectangle 2">
            <a:extLst>
              <a:ext uri="{FF2B5EF4-FFF2-40B4-BE49-F238E27FC236}">
                <a16:creationId xmlns:a16="http://schemas.microsoft.com/office/drawing/2014/main" id="{6CC19669-F613-45E5-B25D-43E8363D1E32}"/>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28809640-73F9-4F2E-978C-8A593F19ED15}"/>
              </a:ext>
            </a:extLst>
          </p:cNvPr>
          <p:cNvSpPr>
            <a:spLocks noGrp="1" noChangeArrowheads="1"/>
          </p:cNvSpPr>
          <p:nvPr>
            <p:ph type="body" idx="1"/>
          </p:nvPr>
        </p:nvSpPr>
        <p:spPr>
          <a:noFill/>
        </p:spPr>
        <p:txBody>
          <a:bodyPr/>
          <a:lstStyle/>
          <a:p>
            <a:pPr eaLnBrk="1" hangingPunct="1">
              <a:lnSpc>
                <a:spcPct val="90000"/>
              </a:lnSpc>
            </a:pPr>
            <a:r>
              <a:rPr lang="en-US" altLang="en-US">
                <a:latin typeface="Arial" panose="020B0604020202020204" pitchFamily="34" charset="0"/>
              </a:rPr>
              <a:t>Muscle strength testing of the upper and lower extremities by the chest and leg press increased, but this did not reach statistical significance over time because of the large variations within and between subjects. The mean chest press increased by 1.7 to 4.1 kg and the leg press by 8.7 to 14.5 kg over the treatment period of up to 36 months. There were no sustained differences among the different dose groups or between subjects who were younger or older than 60 yr.</a:t>
            </a:r>
          </a:p>
          <a:p>
            <a:pPr eaLnBrk="1" hangingPunct="1">
              <a:lnSpc>
                <a:spcPct val="90000"/>
              </a:lnSpc>
            </a:pPr>
            <a:r>
              <a:rPr lang="en-US" altLang="en-US">
                <a:latin typeface="Arial" panose="020B0604020202020204" pitchFamily="34" charset="0"/>
              </a:rPr>
              <a:t>Overall compliance was 117, 88.2, and 71.4% of the prescribed dose in the 5-, 7.5-, and 10-g groups, respectively. The proportions of patients who were taking less than 80% of their prescribed dose were higher in the 7.5- and 10-g groups, whereas those who were taking more than 120% of their prescribed dose were higher in the 5-g group.</a:t>
            </a:r>
          </a:p>
          <a:p>
            <a:pPr eaLnBrk="1" hangingPunct="1">
              <a:lnSpc>
                <a:spcPct val="90000"/>
              </a:lnSpc>
            </a:pPr>
            <a:r>
              <a:rPr lang="en-US" altLang="en-US">
                <a:latin typeface="Arial" panose="020B0604020202020204" pitchFamily="34" charset="0"/>
              </a:rPr>
              <a:t>The baseline PSA level was 0.85  0.06 ng/ml. With T replacement there were significant increases in PSA levels over time (</a:t>
            </a:r>
            <a:r>
              <a:rPr lang="en-US" altLang="en-US" i="1">
                <a:latin typeface="Arial" panose="020B0604020202020204" pitchFamily="34" charset="0"/>
              </a:rPr>
              <a:t>P </a:t>
            </a:r>
            <a:r>
              <a:rPr lang="en-US" altLang="en-US">
                <a:latin typeface="Arial" panose="020B0604020202020204" pitchFamily="34" charset="0"/>
              </a:rPr>
              <a:t> 0.001 in the whole group, </a:t>
            </a:r>
            <a:r>
              <a:rPr lang="en-US" altLang="en-US" i="1">
                <a:latin typeface="Arial" panose="020B0604020202020204" pitchFamily="34" charset="0"/>
              </a:rPr>
              <a:t>P </a:t>
            </a:r>
            <a:r>
              <a:rPr lang="en-US" altLang="en-US">
                <a:latin typeface="Arial" panose="020B0604020202020204" pitchFamily="34" charset="0"/>
              </a:rPr>
              <a:t> 0.0002 in subjects  60 yr, and </a:t>
            </a:r>
            <a:r>
              <a:rPr lang="en-US" altLang="en-US" i="1">
                <a:latin typeface="Arial" panose="020B0604020202020204" pitchFamily="34" charset="0"/>
              </a:rPr>
              <a:t>P </a:t>
            </a:r>
            <a:r>
              <a:rPr lang="en-US" altLang="en-US">
                <a:latin typeface="Arial" panose="020B0604020202020204" pitchFamily="34" charset="0"/>
              </a:rPr>
              <a:t> 0.0160 in those  60 yr). Mean serum PSA was 1.11  0.08 ng/ml at month 6 and showed no further significant increases with continued T treatment (</a:t>
            </a:r>
            <a:r>
              <a:rPr lang="en-US" altLang="en-US" i="1">
                <a:latin typeface="Arial" panose="020B0604020202020204" pitchFamily="34" charset="0"/>
              </a:rPr>
              <a:t>P = </a:t>
            </a:r>
            <a:r>
              <a:rPr lang="en-US" altLang="en-US">
                <a:latin typeface="Arial" panose="020B0604020202020204" pitchFamily="34" charset="0"/>
              </a:rPr>
              <a:t>0.150). </a:t>
            </a:r>
          </a:p>
          <a:p>
            <a:pPr eaLnBrk="1" hangingPunct="1">
              <a:lnSpc>
                <a:spcPct val="90000"/>
              </a:lnSpc>
            </a:pPr>
            <a:r>
              <a:rPr lang="en-US" altLang="en-US">
                <a:latin typeface="Arial" panose="020B0604020202020204" pitchFamily="34" charset="0"/>
              </a:rPr>
              <a:t>Application site skin reaction occurred in 12 of 163 subjects (five, three, and four subjects were receiving 5, 7.5, and 10 g T gel/d), 11 had minimal or mild erythema, and one was classified as moderate. Only one subject discontinued from the study after 12 months of 5 g T treatment because of worsening of minimal erythema and punctate rash.</a:t>
            </a:r>
          </a:p>
          <a:p>
            <a:pPr eaLnBrk="1" hangingPunct="1">
              <a:lnSpc>
                <a:spcPct val="90000"/>
              </a:lnSpc>
            </a:pPr>
            <a:endParaRPr lang="en-US" altLang="en-US">
              <a:latin typeface="Arial" panose="020B0604020202020204" pitchFamily="34" charset="0"/>
            </a:endParaRPr>
          </a:p>
          <a:p>
            <a:pPr eaLnBrk="1" hangingPunct="1">
              <a:lnSpc>
                <a:spcPct val="90000"/>
              </a:lnSpc>
            </a:pPr>
            <a:endParaRPr lang="en-GB"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4821D5B2-2425-4055-85E6-B6C20CCBC7AD}"/>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98DDBE-4C4A-4B81-B56F-2E092E6364A8}"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4147" name="Rectangle 2">
            <a:extLst>
              <a:ext uri="{FF2B5EF4-FFF2-40B4-BE49-F238E27FC236}">
                <a16:creationId xmlns:a16="http://schemas.microsoft.com/office/drawing/2014/main" id="{0805BA8E-8309-4247-955F-4865E8E902B2}"/>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7E7CF0AF-C02A-4E5B-B315-BC22191C1201}"/>
              </a:ext>
            </a:extLst>
          </p:cNvPr>
          <p:cNvSpPr>
            <a:spLocks noGrp="1" noChangeArrowheads="1"/>
          </p:cNvSpPr>
          <p:nvPr>
            <p:ph type="body" idx="1"/>
          </p:nvPr>
        </p:nvSpPr>
        <p:spPr>
          <a:noFill/>
        </p:spPr>
        <p:txBody>
          <a:bodyPr/>
          <a:lstStyle/>
          <a:p>
            <a:pPr eaLnBrk="1" hangingPunct="1"/>
            <a:r>
              <a:rPr lang="en-US" altLang="zh-CN">
                <a:latin typeface="Arial" panose="020B0604020202020204" pitchFamily="34" charset="0"/>
              </a:rPr>
              <a:t>Urinary symptoms included nocturia, urinary hesitancy, urinary incontinence, urinary retention, urinary urgency and weak urinary stream </a:t>
            </a:r>
          </a:p>
          <a:p>
            <a:pPr eaLnBrk="1" hangingPunct="1"/>
            <a:r>
              <a:rPr lang="en-US" altLang="zh-CN">
                <a:latin typeface="Arial" panose="020B0604020202020204" pitchFamily="34" charset="0"/>
              </a:rPr>
              <a:t>Lab test abnormal occurred in fifteen patients with one or more of the following events: elevated aspartate aminotransferase (AST), elevated alanine aminotransferase (ALT), elevated testosterone, elevated hemoglobin or hematocrit, elevated cholesterol, elevated cholesterol/LDL ratio, elevated triglycerides, elevated HDL, or elevated serum creatinine. </a:t>
            </a:r>
          </a:p>
          <a:p>
            <a:pPr eaLnBrk="1" hangingPunct="1"/>
            <a:r>
              <a:rPr lang="en-US" altLang="en-US">
                <a:latin typeface="Arial" panose="020B0604020202020204" pitchFamily="34" charset="0"/>
              </a:rPr>
              <a:t>Prostate size was not assessed by ultrasound but was assessed during digital rectal examinations. Most of these patients had enlarged prostate at baseline assessment. </a:t>
            </a:r>
          </a:p>
          <a:p>
            <a:pPr eaLnBrk="1" hangingPunct="1"/>
            <a:endParaRPr lang="en-GB"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panose="020B0604020202020204" pitchFamily="34" charset="0"/>
                <a:cs typeface="Arial" panose="020B0604020202020204" pitchFamily="34" charset="0"/>
              </a:rPr>
              <a:t>Of the subjects who had elevated PSA during the study, three had confirmed prostate cancer on biopsy. All three subjects were over 63 years old at enrolment in the study.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incidence of prostate cancer in three of 163 (1.8%) subjects who were enrolled in this study was similar to that reported in older men by Snyder </a:t>
            </a:r>
            <a:r>
              <a:rPr lang="en-GB" sz="1100" i="1" dirty="0">
                <a:latin typeface="Arial" panose="020B0604020202020204" pitchFamily="34" charset="0"/>
                <a:cs typeface="Arial" panose="020B0604020202020204" pitchFamily="34" charset="0"/>
              </a:rPr>
              <a:t>et al. </a:t>
            </a:r>
            <a:r>
              <a:rPr lang="en-GB" sz="1100" dirty="0">
                <a:latin typeface="Arial" panose="020B0604020202020204" pitchFamily="34" charset="0"/>
                <a:cs typeface="Arial" panose="020B0604020202020204" pitchFamily="34" charset="0"/>
              </a:rPr>
              <a:t>who were treated with scrotal transdermal patches for 3 year (one of 54, 1.8%).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However, if only men over 60 </a:t>
            </a:r>
            <a:r>
              <a:rPr lang="en-GB" sz="1100" dirty="0" err="1">
                <a:latin typeface="Arial" panose="020B0604020202020204" pitchFamily="34" charset="0"/>
                <a:cs typeface="Arial" panose="020B0604020202020204" pitchFamily="34" charset="0"/>
              </a:rPr>
              <a:t>yr</a:t>
            </a:r>
            <a:r>
              <a:rPr lang="en-GB" sz="1100" dirty="0">
                <a:latin typeface="Arial" panose="020B0604020202020204" pitchFamily="34" charset="0"/>
                <a:cs typeface="Arial" panose="020B0604020202020204" pitchFamily="34" charset="0"/>
              </a:rPr>
              <a:t> enrolled in this study were considered, the incidence would be higher: three of 39 (7.7% over a 3-yr period).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Based on the data from the Surveillance, Epidemiology, and End Result Program of the National Cancer Institute, the anticipated incidence of prostate cancer in the population of men between the ages of 65 and 74 </a:t>
            </a:r>
            <a:r>
              <a:rPr lang="en-GB" sz="1100" dirty="0" err="1">
                <a:latin typeface="Arial" panose="020B0604020202020204" pitchFamily="34" charset="0"/>
                <a:cs typeface="Arial" panose="020B0604020202020204" pitchFamily="34" charset="0"/>
              </a:rPr>
              <a:t>yr</a:t>
            </a:r>
            <a:r>
              <a:rPr lang="en-GB" sz="1100" dirty="0">
                <a:latin typeface="Arial" panose="020B0604020202020204" pitchFamily="34" charset="0"/>
                <a:cs typeface="Arial" panose="020B0604020202020204" pitchFamily="34" charset="0"/>
              </a:rPr>
              <a:t> is between 973 and 994 cases per 100,000 men [National Cancer Institute, Surveillance, Epidemiology, and</a:t>
            </a:r>
          </a:p>
          <a:p>
            <a:r>
              <a:rPr lang="en-GB" sz="1100" dirty="0">
                <a:latin typeface="Arial" panose="020B0604020202020204" pitchFamily="34" charset="0"/>
                <a:cs typeface="Arial" panose="020B0604020202020204" pitchFamily="34" charset="0"/>
              </a:rPr>
              <a:t>End Result (SEER) Program 2002, www.seer.cancer.gov].</a:t>
            </a:r>
            <a:endParaRPr lang="en-GB" sz="1100" b="1" dirty="0">
              <a:latin typeface="Arial" panose="020B0604020202020204" pitchFamily="34" charset="0"/>
              <a:ea typeface="Verdana" panose="020B060403050404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Gynecomastia was observed only in eight more subjects during treatment (4.9%).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Acne was noted in 12 subjects (7.4%). None of these subjects was discontinued because of acne.</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Prostate size was not assessed by ultrasound but was assessed during digital rectal examinations and found to be enlarged in 23 subjects (14%) at any time in the study. Most of these patients had enlarged prostate at baseline assessment.</a:t>
            </a:r>
          </a:p>
          <a:p>
            <a:endParaRPr lang="en-GB" sz="900" b="1"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5376"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7448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DF113045-1230-4316-9920-3345FBE1F185}"/>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B41DFA-C95F-4422-9619-BF61BCDBF1E6}"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5171" name="Rectangle 2">
            <a:extLst>
              <a:ext uri="{FF2B5EF4-FFF2-40B4-BE49-F238E27FC236}">
                <a16:creationId xmlns:a16="http://schemas.microsoft.com/office/drawing/2014/main" id="{073AF1CB-4FAE-4985-B3DA-0D767FA056D2}"/>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6358A138-C12F-4B44-8D21-953EDBCA6074}"/>
              </a:ext>
            </a:extLst>
          </p:cNvPr>
          <p:cNvSpPr>
            <a:spLocks noGrp="1" noChangeArrowheads="1"/>
          </p:cNvSpPr>
          <p:nvPr>
            <p:ph type="body" idx="1"/>
          </p:nvPr>
        </p:nvSpPr>
        <p:spPr>
          <a:noFill/>
        </p:spPr>
        <p:txBody>
          <a:bodyPr/>
          <a:lstStyle/>
          <a:p>
            <a:pPr eaLnBrk="1" hangingPunct="1"/>
            <a:r>
              <a:rPr lang="en-US" altLang="zh-CN">
                <a:latin typeface="Arial" panose="020B0604020202020204" pitchFamily="34" charset="0"/>
              </a:rPr>
              <a:t>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was well tolerated, as evidenced by the low incidence of erythema and absence of discontinuations due to application site reactions. </a:t>
            </a:r>
          </a:p>
          <a:p>
            <a:pPr eaLnBrk="1" hangingPunct="1"/>
            <a:r>
              <a:rPr lang="en-US" altLang="zh-CN">
                <a:latin typeface="Arial" panose="020B0604020202020204" pitchFamily="34" charset="0"/>
              </a:rPr>
              <a:t>Adverse events at least possibly related to 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use reported by or more patients in at least one treatment group at some time the 3 year open label extension study:</a:t>
            </a:r>
          </a:p>
          <a:p>
            <a:pPr eaLnBrk="1" hangingPunct="1"/>
            <a:r>
              <a:rPr lang="en-US" altLang="zh-CN">
                <a:latin typeface="Arial" panose="020B0604020202020204" pitchFamily="34" charset="0"/>
              </a:rPr>
              <a:t>Testis disorder occurred in three patients: two patients with a non-palpable testis and one patient with slight right testicular tenderness.</a:t>
            </a:r>
          </a:p>
          <a:p>
            <a:pPr eaLnBrk="1" hangingPunct="1"/>
            <a:r>
              <a:rPr lang="en-US" altLang="en-US">
                <a:latin typeface="Arial" panose="020B0604020202020204" pitchFamily="34" charset="0"/>
              </a:rPr>
              <a:t>Gynecomastia was observed only in eight more subjects during treatment (4.9%). Breast enlargement was rated as mild in five and moderate in three subjects; all resolved without treatment. Of the eight with breast enlargement with treatment, only one had the diagnosis of Klinefelter’s syndrome. </a:t>
            </a:r>
          </a:p>
          <a:p>
            <a:pPr eaLnBrk="1" hangingPunct="1"/>
            <a:r>
              <a:rPr lang="en-US" altLang="en-US">
                <a:latin typeface="Arial" panose="020B0604020202020204" pitchFamily="34" charset="0"/>
              </a:rPr>
              <a:t>Acne was noted in 12 subjects (7.4%). None of these subjects was discontinued because of acne.</a:t>
            </a:r>
          </a:p>
          <a:p>
            <a:pPr eaLnBrk="1" hangingPunct="1"/>
            <a:endParaRPr lang="en-US" altLang="en-US">
              <a:latin typeface="Arial" panose="020B0604020202020204" pitchFamily="34" charset="0"/>
            </a:endParaRPr>
          </a:p>
          <a:p>
            <a:pPr eaLnBrk="1" hangingPunct="1"/>
            <a:endParaRPr lang="en-US" altLang="zh-CN">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AB48FED2-59B6-4572-8347-F6B0A1C43AFE}"/>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CDD20A-9517-4EB6-A9DB-0AC84B46D6EC}"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195" name="Rectangle 7">
            <a:extLst>
              <a:ext uri="{FF2B5EF4-FFF2-40B4-BE49-F238E27FC236}">
                <a16:creationId xmlns:a16="http://schemas.microsoft.com/office/drawing/2014/main" id="{3020D189-2193-416E-AAFA-8B8F53B9095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9D3A1A-FBF7-4AEF-99D4-7B9DA91D3D53}"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6196" name="Rectangle 2">
            <a:extLst>
              <a:ext uri="{FF2B5EF4-FFF2-40B4-BE49-F238E27FC236}">
                <a16:creationId xmlns:a16="http://schemas.microsoft.com/office/drawing/2014/main" id="{2A05B79B-4ABD-4518-AC81-5A47FC4D1AE2}"/>
              </a:ext>
            </a:extLst>
          </p:cNvPr>
          <p:cNvSpPr>
            <a:spLocks noGrp="1" noRot="1" noChangeAspect="1" noChangeArrowheads="1" noTextEdit="1"/>
          </p:cNvSpPr>
          <p:nvPr>
            <p:ph type="sldImg"/>
          </p:nvPr>
        </p:nvSpPr>
        <p:spPr>
          <a:ln/>
        </p:spPr>
      </p:sp>
      <p:sp>
        <p:nvSpPr>
          <p:cNvPr id="136197" name="Rectangle 3">
            <a:extLst>
              <a:ext uri="{FF2B5EF4-FFF2-40B4-BE49-F238E27FC236}">
                <a16:creationId xmlns:a16="http://schemas.microsoft.com/office/drawing/2014/main" id="{9A0A4FE6-30F8-4EFF-A863-51B70987825F}"/>
              </a:ext>
            </a:extLst>
          </p:cNvPr>
          <p:cNvSpPr>
            <a:spLocks noGrp="1" noChangeArrowheads="1"/>
          </p:cNvSpPr>
          <p:nvPr>
            <p:ph type="body" idx="1"/>
          </p:nvPr>
        </p:nvSpPr>
        <p:spPr>
          <a:xfrm>
            <a:off x="914400" y="4341813"/>
            <a:ext cx="5029200" cy="4116387"/>
          </a:xfrm>
          <a:noFill/>
        </p:spPr>
        <p:txBody>
          <a:bodyPr/>
          <a:lstStyle/>
          <a:p>
            <a:pPr eaLnBrk="1" hangingPunct="1"/>
            <a:endParaRPr lang="fr-BE"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solidFill>
                  <a:schemeClr val="accent5"/>
                </a:solidFill>
              </a:rPr>
              <a:t>Significant decreases in fat mass were associated with testosterone therapy; after 6 months, the mean (SD) decrease in fat mass following testosterone and placebo treatment was –1.16 ± 0.16 and – 0.14 ± 0.12 kg, respectively (p &lt; 0.001). </a:t>
            </a:r>
          </a:p>
          <a:p>
            <a:pPr algn="l"/>
            <a:r>
              <a:rPr lang="en-GB" sz="1200" b="0" i="0" u="none" strike="noStrike" baseline="0" dirty="0">
                <a:solidFill>
                  <a:schemeClr val="accent5"/>
                </a:solidFill>
              </a:rPr>
              <a:t>This decrease in fat mass was largely similar across subgroups of age, baseline total testosterone, and baseline BMI. </a:t>
            </a:r>
          </a:p>
          <a:p>
            <a:pPr algn="l"/>
            <a:r>
              <a:rPr lang="en-GB" sz="1200" b="0" i="0" u="none" strike="noStrike" baseline="0" dirty="0">
                <a:solidFill>
                  <a:schemeClr val="accent5"/>
                </a:solidFill>
              </a:rPr>
              <a:t>The effect on body fat mass was somewhat more pronounced in the obese population (i.e. BMI ≥30 kg/m2). </a:t>
            </a:r>
          </a:p>
          <a:p>
            <a:pPr algn="l"/>
            <a:r>
              <a:rPr lang="en-GB" sz="1200" b="0" i="0" u="none" strike="noStrike" baseline="0" dirty="0">
                <a:solidFill>
                  <a:schemeClr val="accent5"/>
                </a:solidFill>
              </a:rPr>
              <a:t>Over the next 12 months of the study there was a statistically significant progressive decrease of fat mass. </a:t>
            </a:r>
          </a:p>
          <a:p>
            <a:pPr algn="l"/>
            <a:r>
              <a:rPr lang="en-GB" sz="1200" b="0" i="0" u="none" strike="noStrike" baseline="0" dirty="0">
                <a:solidFill>
                  <a:schemeClr val="accent5"/>
                </a:solidFill>
              </a:rPr>
              <a:t>In the testosterone treated group at month 18, fat mass had decreased further (by an additional –1.11 ± 0.24 kg to a total of 2.45 ± 0.48 kg. In the placebo group that switched to testosterone after 6 months an almost similar decrease in fat mass was seen at the end of the 18 month study</a:t>
            </a:r>
            <a:endParaRPr lang="en-GB" sz="120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84888-CB99-4036-82FD-431DCF68B8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411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5"/>
                </a:solidFill>
              </a:rPr>
              <a:t>Five patients experienced serious adverse events considered to be potentially related to the study medication (testosterone group). One patient was diagnosed with prostate cancer and subsequently treated with radical prostatectomy. Another underwent a prostate biopsy in which intraepithelial neoplasia was diagnosed, and the third experienced a worsening of prostate-related symptoms which resolved following transurethral resection of the prostate (TURP). A fourth patient had a tendon rupture of the biceps, and a fifth a deep vein thrombosis.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84888-CB99-4036-82FD-431DCF68B8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63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84888-CB99-4036-82FD-431DCF68B8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867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84888-CB99-4036-82FD-431DCF68B8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26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889CE451-1461-47D7-BF8C-C79D7B761A14}"/>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AA9B42-36C8-448F-B81B-9CE962322A1D}"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523" name="Rectangle 2">
            <a:extLst>
              <a:ext uri="{FF2B5EF4-FFF2-40B4-BE49-F238E27FC236}">
                <a16:creationId xmlns:a16="http://schemas.microsoft.com/office/drawing/2014/main" id="{8536D244-4F0B-4F2B-9E14-B9C3A11659EA}"/>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A3B97079-8F3C-4B5A-8546-AE3C31CA8974}"/>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Blood samples for testosterone and free testosterone on Days 0, 1, 30, 90, and 180 at 30, 15 and 0 minutes before and 2, 4, 8, 12, 16 and 24 hours after patch/gel application.</a:t>
            </a:r>
          </a:p>
          <a:p>
            <a:pPr eaLnBrk="1" hangingPunct="1"/>
            <a:r>
              <a:rPr lang="en-US" altLang="en-US" dirty="0">
                <a:latin typeface="Arial" panose="020B0604020202020204" pitchFamily="34" charset="0"/>
              </a:rPr>
              <a:t>Blood samples for DHT, E2, LH and FSH on Days 0, 30, 60, 90, 120, 150 and 180 before patch/gel application.</a:t>
            </a:r>
          </a:p>
          <a:p>
            <a:pPr eaLnBrk="1" hangingPunct="1"/>
            <a:r>
              <a:rPr lang="en-US" altLang="en-US" dirty="0">
                <a:latin typeface="Arial" panose="020B0604020202020204" pitchFamily="34" charset="0"/>
              </a:rPr>
              <a:t>Questionnaire completed for 7 consecutive days before clinic visits at baseline and Days 30, 60, 90, 120, 150, 180.</a:t>
            </a:r>
          </a:p>
          <a:p>
            <a:pPr eaLnBrk="1" hangingPunct="1"/>
            <a:r>
              <a:rPr lang="en-US" altLang="en-US" dirty="0">
                <a:latin typeface="Arial" panose="020B0604020202020204" pitchFamily="34" charset="0"/>
              </a:rPr>
              <a:t>Sexual motivation: sexual day dreams, anticipation of sex, flirting, sexual interaction.</a:t>
            </a:r>
          </a:p>
          <a:p>
            <a:pPr eaLnBrk="1" hangingPunct="1"/>
            <a:r>
              <a:rPr lang="en-US" altLang="en-US" dirty="0">
                <a:latin typeface="Arial" panose="020B0604020202020204" pitchFamily="34" charset="0"/>
              </a:rPr>
              <a:t>Sexual performance: orgasm, erection, masturbation, ejaculation, intercourse.</a:t>
            </a:r>
          </a:p>
          <a:p>
            <a:pPr eaLnBrk="1" hangingPunct="1"/>
            <a:r>
              <a:rPr lang="en-US" altLang="en-US" dirty="0">
                <a:latin typeface="Arial" panose="020B0604020202020204" pitchFamily="34" charset="0"/>
              </a:rPr>
              <a:t>Positive mood: alert, friendly, full of energy, well/good feelings.</a:t>
            </a:r>
          </a:p>
          <a:p>
            <a:pPr eaLnBrk="1" hangingPunct="1"/>
            <a:r>
              <a:rPr lang="en-US" altLang="en-US" dirty="0">
                <a:latin typeface="Arial" panose="020B0604020202020204" pitchFamily="34" charset="0"/>
              </a:rPr>
              <a:t>Negative mood: angry, irritable, sad, tired nervous.</a:t>
            </a:r>
          </a:p>
          <a:p>
            <a:pPr eaLnBrk="1" hangingPunct="1"/>
            <a:r>
              <a:rPr lang="en-US" altLang="en-US" dirty="0">
                <a:latin typeface="Arial" panose="020B0604020202020204" pitchFamily="34" charset="0"/>
              </a:rPr>
              <a:t>Body composition: Assessed Days 0, 90, 180 via DEXA scan.</a:t>
            </a:r>
          </a:p>
          <a:p>
            <a:pPr eaLnBrk="1" hangingPunct="1"/>
            <a:r>
              <a:rPr lang="en-US" altLang="en-US" dirty="0">
                <a:latin typeface="Arial" panose="020B0604020202020204" pitchFamily="34" charset="0"/>
              </a:rPr>
              <a:t>Muscle strength: Assessed Days 0, 90, 180 via bench/leg press.</a:t>
            </a:r>
          </a:p>
          <a:p>
            <a:pPr eaLnBrk="1" hangingPunct="1"/>
            <a:r>
              <a:rPr lang="en-US" altLang="en-US" dirty="0">
                <a:latin typeface="Arial" panose="020B0604020202020204" pitchFamily="34" charset="0"/>
              </a:rPr>
              <a:t>Bone mineral density: Assessed Days 0 and 180 via DEXA scan.</a:t>
            </a:r>
          </a:p>
          <a:p>
            <a:pPr eaLnBrk="1" hangingPunct="1"/>
            <a:r>
              <a:rPr lang="en-US" altLang="en-US" dirty="0">
                <a:latin typeface="Arial" panose="020B0604020202020204" pitchFamily="34" charset="0"/>
              </a:rPr>
              <a:t>Bone turnover markers: Assessed Days 0, 30, 90, 120, 180 via calcium, inorganic phosphorus, parathyroid hormone (PTH), markers of </a:t>
            </a:r>
            <a:r>
              <a:rPr lang="en-US" altLang="en-US" dirty="0" err="1">
                <a:latin typeface="Arial" panose="020B0604020202020204" pitchFamily="34" charset="0"/>
              </a:rPr>
              <a:t>ossteoblastic</a:t>
            </a:r>
            <a:r>
              <a:rPr lang="en-US" altLang="en-US" dirty="0">
                <a:latin typeface="Arial" panose="020B0604020202020204" pitchFamily="34" charset="0"/>
              </a:rPr>
              <a:t> activity and bone resorption markers.</a:t>
            </a:r>
          </a:p>
          <a:p>
            <a:pPr eaLnBrk="1" hangingPunct="1"/>
            <a:endParaRPr lang="en-GB" altLang="en-US" dirty="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956B5967-0F0B-4343-B9C5-9579D9C31F68}"/>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784F092-EE63-40EA-BD48-AB934C73DC06}"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9267" name="Rectangle 2">
            <a:extLst>
              <a:ext uri="{FF2B5EF4-FFF2-40B4-BE49-F238E27FC236}">
                <a16:creationId xmlns:a16="http://schemas.microsoft.com/office/drawing/2014/main" id="{E1A65123-B44B-4965-870A-2D76B818E5E5}"/>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9ACD7DD2-73CB-4681-8F96-CCA74311961E}"/>
              </a:ext>
            </a:extLst>
          </p:cNvPr>
          <p:cNvSpPr>
            <a:spLocks noGrp="1" noChangeArrowheads="1"/>
          </p:cNvSpPr>
          <p:nvPr>
            <p:ph type="body" idx="1"/>
          </p:nvPr>
        </p:nvSpPr>
        <p:spPr>
          <a:xfrm>
            <a:off x="685800" y="4341813"/>
            <a:ext cx="5486400" cy="4116387"/>
          </a:xfrm>
          <a:noFill/>
        </p:spPr>
        <p:txBody>
          <a:bodyPr/>
          <a:lstStyle/>
          <a:p>
            <a:pPr eaLnBrk="1" hangingPunct="1"/>
            <a:endParaRPr lang="fr-BE"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ABA57D2B-D29A-470A-8903-38563B7D30EA}"/>
              </a:ext>
            </a:extLst>
          </p:cNvPr>
          <p:cNvSpPr>
            <a:spLocks noGrp="1" noRot="1" noChangeAspect="1" noTextEdit="1"/>
          </p:cNvSpPr>
          <p:nvPr>
            <p:ph type="sldImg"/>
          </p:nvPr>
        </p:nvSpPr>
        <p:spPr>
          <a:ln/>
        </p:spPr>
      </p:sp>
      <p:sp>
        <p:nvSpPr>
          <p:cNvPr id="142339" name="Notes Placeholder 2">
            <a:extLst>
              <a:ext uri="{FF2B5EF4-FFF2-40B4-BE49-F238E27FC236}">
                <a16:creationId xmlns:a16="http://schemas.microsoft.com/office/drawing/2014/main" id="{5EC29BB2-79BE-40C7-BF6B-13F290A880D7}"/>
              </a:ext>
            </a:extLst>
          </p:cNvPr>
          <p:cNvSpPr>
            <a:spLocks noGrp="1"/>
          </p:cNvSpPr>
          <p:nvPr>
            <p:ph type="body" idx="1"/>
          </p:nvPr>
        </p:nvSpPr>
        <p:spPr>
          <a:noFill/>
        </p:spPr>
        <p:txBody>
          <a:bodyPr/>
          <a:lstStyle/>
          <a:p>
            <a:r>
              <a:rPr lang="en-US" altLang="en-US" dirty="0">
                <a:latin typeface="Arial" panose="020B0604020202020204" pitchFamily="34" charset="0"/>
              </a:rPr>
              <a:t>Materials and Methods</a:t>
            </a:r>
          </a:p>
          <a:p>
            <a:r>
              <a:rPr lang="en-US" altLang="en-US" dirty="0">
                <a:latin typeface="Arial" panose="020B0604020202020204" pitchFamily="34" charset="0"/>
              </a:rPr>
              <a:t>Subjects and Intervention</a:t>
            </a:r>
          </a:p>
          <a:p>
            <a:r>
              <a:rPr lang="en-US" altLang="en-US" dirty="0">
                <a:latin typeface="Arial" panose="020B0604020202020204" pitchFamily="34" charset="0"/>
              </a:rPr>
              <a:t>A total of 32 hypogonadal males with the </a:t>
            </a:r>
            <a:r>
              <a:rPr lang="en-US" altLang="en-US" dirty="0" err="1">
                <a:latin typeface="Arial" panose="020B0604020202020204" pitchFamily="34" charset="0"/>
              </a:rPr>
              <a:t>MetS</a:t>
            </a:r>
            <a:r>
              <a:rPr lang="en-US" altLang="en-US" dirty="0">
                <a:latin typeface="Arial" panose="020B0604020202020204" pitchFamily="34" charset="0"/>
              </a:rPr>
              <a:t> and newly</a:t>
            </a:r>
          </a:p>
          <a:p>
            <a:r>
              <a:rPr lang="en-US" altLang="en-US" dirty="0">
                <a:latin typeface="Arial" panose="020B0604020202020204" pitchFamily="34" charset="0"/>
              </a:rPr>
              <a:t>diagnosed T2D (fasting plasma glucose .7.0 at baseline and/or</a:t>
            </a:r>
          </a:p>
          <a:p>
            <a:r>
              <a:rPr lang="en-US" altLang="en-US" dirty="0">
                <a:latin typeface="Arial" panose="020B0604020202020204" pitchFamily="34" charset="0"/>
              </a:rPr>
              <a:t>.11.1 after a 2-hour, 75-g oral glucose tolerance test, and an</a:t>
            </a:r>
          </a:p>
          <a:p>
            <a:r>
              <a:rPr lang="en-US" altLang="en-US" dirty="0">
                <a:latin typeface="Arial" panose="020B0604020202020204" pitchFamily="34" charset="0"/>
              </a:rPr>
              <a:t>elevated level of HbA1c) were randomized to either supervised</a:t>
            </a:r>
          </a:p>
          <a:p>
            <a:r>
              <a:rPr lang="en-US" altLang="en-US" dirty="0">
                <a:latin typeface="Arial" panose="020B0604020202020204" pitchFamily="34" charset="0"/>
              </a:rPr>
              <a:t>diet and exercise (D&amp;E) alone or in combination with</a:t>
            </a:r>
          </a:p>
          <a:p>
            <a:r>
              <a:rPr lang="en-US" altLang="en-US" dirty="0">
                <a:latin typeface="Arial" panose="020B0604020202020204" pitchFamily="34" charset="0"/>
              </a:rPr>
              <a:t>testosterone gel (50 mg once daily; Testogel; Bayer Schering</a:t>
            </a:r>
          </a:p>
          <a:p>
            <a:r>
              <a:rPr lang="en-US" altLang="en-US" dirty="0">
                <a:latin typeface="Arial" panose="020B0604020202020204" pitchFamily="34" charset="0"/>
              </a:rPr>
              <a:t>Pharma AG, Berlin, Germany). The procedure of randomization</a:t>
            </a:r>
          </a:p>
          <a:p>
            <a:r>
              <a:rPr lang="en-US" altLang="en-US" dirty="0">
                <a:latin typeface="Arial" panose="020B0604020202020204" pitchFamily="34" charset="0"/>
              </a:rPr>
              <a:t>followed recommendations as described in </a:t>
            </a:r>
            <a:r>
              <a:rPr lang="en-US" altLang="en-US" dirty="0" err="1">
                <a:latin typeface="Arial" panose="020B0604020202020204" pitchFamily="34" charset="0"/>
              </a:rPr>
              <a:t>Kenjo</a:t>
            </a:r>
            <a:r>
              <a:rPr lang="en-US" altLang="en-US" dirty="0">
                <a:latin typeface="Arial" panose="020B0604020202020204" pitchFamily="34" charset="0"/>
              </a:rPr>
              <a:t> et al</a:t>
            </a:r>
          </a:p>
          <a:p>
            <a:r>
              <a:rPr lang="en-US" altLang="en-US" dirty="0">
                <a:latin typeface="Arial" panose="020B0604020202020204" pitchFamily="34" charset="0"/>
              </a:rPr>
              <a:t>(2000). The gel was provided by the personnel of the Business</a:t>
            </a:r>
          </a:p>
          <a:p>
            <a:r>
              <a:rPr lang="en-US" altLang="en-US" dirty="0">
                <a:latin typeface="Arial" panose="020B0604020202020204" pitchFamily="34" charset="0"/>
              </a:rPr>
              <a:t>Unit Primary Care, Men’s Healthcare, Scientific Affairs, Bayer</a:t>
            </a:r>
          </a:p>
          <a:p>
            <a:r>
              <a:rPr lang="en-US" altLang="en-US" dirty="0">
                <a:latin typeface="Arial" panose="020B0604020202020204" pitchFamily="34" charset="0"/>
              </a:rPr>
              <a:t>Schering Pharma AG, Berlin, Germany; hospital pharmacy not</a:t>
            </a:r>
          </a:p>
          <a:p>
            <a:r>
              <a:rPr lang="en-US" altLang="en-US" dirty="0">
                <a:latin typeface="Arial" panose="020B0604020202020204" pitchFamily="34" charset="0"/>
              </a:rPr>
              <a:t>involved in the study. The study design was single blind; that is,</a:t>
            </a:r>
          </a:p>
          <a:p>
            <a:r>
              <a:rPr lang="en-US" altLang="en-US" dirty="0">
                <a:latin typeface="Arial" panose="020B0604020202020204" pitchFamily="34" charset="0"/>
              </a:rPr>
              <a:t>study personnel were not aware of the treatment arm to which</a:t>
            </a:r>
          </a:p>
          <a:p>
            <a:r>
              <a:rPr lang="en-US" altLang="en-US" dirty="0">
                <a:latin typeface="Arial" panose="020B0604020202020204" pitchFamily="34" charset="0"/>
              </a:rPr>
              <a:t>participants were randomized, and participants were instructed</a:t>
            </a:r>
          </a:p>
          <a:p>
            <a:r>
              <a:rPr lang="en-US" altLang="en-US" dirty="0">
                <a:latin typeface="Arial" panose="020B0604020202020204" pitchFamily="34" charset="0"/>
              </a:rPr>
              <a:t>by the prescribing physician not to disclose their treatment to</a:t>
            </a:r>
          </a:p>
          <a:p>
            <a:r>
              <a:rPr lang="en-US" altLang="en-US" dirty="0">
                <a:latin typeface="Arial" panose="020B0604020202020204" pitchFamily="34" charset="0"/>
              </a:rPr>
              <a:t>study personnel. Testosterone deficiency was defined as a</a:t>
            </a:r>
          </a:p>
          <a:p>
            <a:r>
              <a:rPr lang="en-US" altLang="en-US" dirty="0">
                <a:latin typeface="Arial" panose="020B0604020202020204" pitchFamily="34" charset="0"/>
              </a:rPr>
              <a:t>morning plasma testosterone concentration lower than</a:t>
            </a:r>
          </a:p>
          <a:p>
            <a:r>
              <a:rPr lang="en-US" altLang="en-US" dirty="0">
                <a:latin typeface="Arial" panose="020B0604020202020204" pitchFamily="34" charset="0"/>
              </a:rPr>
              <a:t>12 nmol/L on 2 occasions (normal .14.0 nmol/L). For safety</a:t>
            </a:r>
          </a:p>
          <a:p>
            <a:r>
              <a:rPr lang="en-US" altLang="en-US" dirty="0">
                <a:latin typeface="Arial" panose="020B0604020202020204" pitchFamily="34" charset="0"/>
              </a:rPr>
              <a:t>reasons, only participants with a serum prostate-specific antigen</a:t>
            </a:r>
          </a:p>
          <a:p>
            <a:r>
              <a:rPr lang="en-US" altLang="en-US" dirty="0">
                <a:latin typeface="Arial" panose="020B0604020202020204" pitchFamily="34" charset="0"/>
              </a:rPr>
              <a:t>(PSA) concentration lower than 4.0 mg/L and with a normal</a:t>
            </a:r>
          </a:p>
          <a:p>
            <a:r>
              <a:rPr lang="en-US" altLang="en-US" dirty="0">
                <a:latin typeface="Arial" panose="020B0604020202020204" pitchFamily="34" charset="0"/>
              </a:rPr>
              <a:t>digital rectal examination of the prostate were included. The</a:t>
            </a:r>
          </a:p>
          <a:p>
            <a:r>
              <a:rPr lang="en-US" altLang="en-US" dirty="0" err="1">
                <a:latin typeface="Arial" panose="020B0604020202020204" pitchFamily="34" charset="0"/>
              </a:rPr>
              <a:t>MetS</a:t>
            </a:r>
            <a:r>
              <a:rPr lang="en-US" altLang="en-US" dirty="0">
                <a:latin typeface="Arial" panose="020B0604020202020204" pitchFamily="34" charset="0"/>
              </a:rPr>
              <a:t> was defined according to the definition of the IDF</a:t>
            </a:r>
          </a:p>
          <a:p>
            <a:r>
              <a:rPr lang="en-US" altLang="en-US" dirty="0">
                <a:latin typeface="Arial" panose="020B0604020202020204" pitchFamily="34" charset="0"/>
              </a:rPr>
              <a:t>(Alberti et al, 2005). Participants had not been treated</a:t>
            </a:r>
          </a:p>
          <a:p>
            <a:r>
              <a:rPr lang="en-US" altLang="en-US" dirty="0">
                <a:latin typeface="Arial" panose="020B0604020202020204" pitchFamily="34" charset="0"/>
              </a:rPr>
              <a:t>previously with any oral antihyperglycemic agent or insulin.</a:t>
            </a:r>
          </a:p>
          <a:p>
            <a:r>
              <a:rPr lang="en-US" altLang="en-US" dirty="0">
                <a:latin typeface="Arial" panose="020B0604020202020204" pitchFamily="34" charset="0"/>
              </a:rPr>
              <a:t>Participants received supervised D&amp;E recommendations by</a:t>
            </a:r>
          </a:p>
          <a:p>
            <a:r>
              <a:rPr lang="en-US" altLang="en-US" dirty="0">
                <a:latin typeface="Arial" panose="020B0604020202020204" pitchFamily="34" charset="0"/>
              </a:rPr>
              <a:t>certified dieticians and physiotherapists. They were frequently</a:t>
            </a:r>
          </a:p>
          <a:p>
            <a:r>
              <a:rPr lang="en-US" altLang="en-US" dirty="0">
                <a:latin typeface="Arial" panose="020B0604020202020204" pitchFamily="34" charset="0"/>
              </a:rPr>
              <a:t>(at least twice a week) contacted by telephone, text messaging,</a:t>
            </a:r>
          </a:p>
          <a:p>
            <a:r>
              <a:rPr lang="en-US" altLang="en-US" dirty="0">
                <a:latin typeface="Arial" panose="020B0604020202020204" pitchFamily="34" charset="0"/>
              </a:rPr>
              <a:t>and e-mail to encourage adherence to treatment. In short,</a:t>
            </a:r>
          </a:p>
          <a:p>
            <a:r>
              <a:rPr lang="en-US" altLang="en-US" dirty="0">
                <a:latin typeface="Arial" panose="020B0604020202020204" pitchFamily="34" charset="0"/>
              </a:rPr>
              <a:t>participants were instructed to have 3 meals per day that were</a:t>
            </a:r>
          </a:p>
          <a:p>
            <a:r>
              <a:rPr lang="en-US" altLang="en-US" dirty="0">
                <a:latin typeface="Arial" panose="020B0604020202020204" pitchFamily="34" charset="0"/>
              </a:rPr>
              <a:t>low glycemic load, low in saturated fats, and rich in omega-3 fatty acids, and to attempt to eat approximately 25% fewer</a:t>
            </a:r>
          </a:p>
          <a:p>
            <a:r>
              <a:rPr lang="en-US" altLang="en-US" dirty="0">
                <a:latin typeface="Arial" panose="020B0604020202020204" pitchFamily="34" charset="0"/>
              </a:rPr>
              <a:t>calories per meal compared with their pretreatment diet. At</a:t>
            </a:r>
          </a:p>
          <a:p>
            <a:r>
              <a:rPr lang="en-US" altLang="en-US" dirty="0">
                <a:latin typeface="Arial" panose="020B0604020202020204" pitchFamily="34" charset="0"/>
              </a:rPr>
              <a:t>each visit, the advised dietary changes were reviewed. Additionally,</a:t>
            </a:r>
          </a:p>
          <a:p>
            <a:r>
              <a:rPr lang="en-US" altLang="en-US" dirty="0">
                <a:latin typeface="Arial" panose="020B0604020202020204" pitchFamily="34" charset="0"/>
              </a:rPr>
              <a:t>participants were offered a controlled and supervised</a:t>
            </a:r>
          </a:p>
          <a:p>
            <a:r>
              <a:rPr lang="en-US" altLang="en-US" dirty="0">
                <a:latin typeface="Arial" panose="020B0604020202020204" pitchFamily="34" charset="0"/>
              </a:rPr>
              <a:t>physical activity program: participants walked 3 times per week</a:t>
            </a:r>
          </a:p>
          <a:p>
            <a:r>
              <a:rPr lang="en-US" altLang="en-US" dirty="0">
                <a:latin typeface="Arial" panose="020B0604020202020204" pitchFamily="34" charset="0"/>
              </a:rPr>
              <a:t>for 30 minutes and were told to do 15 minutes of musclebuilding</a:t>
            </a:r>
          </a:p>
          <a:p>
            <a:r>
              <a:rPr lang="en-US" altLang="en-US" dirty="0">
                <a:latin typeface="Arial" panose="020B0604020202020204" pitchFamily="34" charset="0"/>
              </a:rPr>
              <a:t>exercises with weights or elastic strings 3 times per</a:t>
            </a:r>
          </a:p>
          <a:p>
            <a:r>
              <a:rPr lang="en-US" altLang="en-US" dirty="0">
                <a:latin typeface="Arial" panose="020B0604020202020204" pitchFamily="34" charset="0"/>
              </a:rPr>
              <a:t>week. Probably, as a result of frequent interactions between</a:t>
            </a:r>
          </a:p>
          <a:p>
            <a:r>
              <a:rPr lang="en-US" altLang="en-US" dirty="0">
                <a:latin typeface="Arial" panose="020B0604020202020204" pitchFamily="34" charset="0"/>
              </a:rPr>
              <a:t>staff and participants, compliance with diet and exercise was</a:t>
            </a:r>
          </a:p>
          <a:p>
            <a:r>
              <a:rPr lang="en-US" altLang="en-US" dirty="0">
                <a:latin typeface="Arial" panose="020B0604020202020204" pitchFamily="34" charset="0"/>
              </a:rPr>
              <a:t>100%, and none of the participants dropped out of the study.</a:t>
            </a:r>
          </a:p>
          <a:p>
            <a:r>
              <a:rPr lang="en-US" altLang="en-US" dirty="0">
                <a:latin typeface="Arial" panose="020B0604020202020204" pitchFamily="34" charset="0"/>
              </a:rPr>
              <a:t>Finally, in both treatment groups, participants were contacted</a:t>
            </a:r>
          </a:p>
          <a:p>
            <a:r>
              <a:rPr lang="en-US" altLang="en-US" dirty="0">
                <a:latin typeface="Arial" panose="020B0604020202020204" pitchFamily="34" charset="0"/>
              </a:rPr>
              <a:t>by telephone twice a week for additional follow-up and advice</a:t>
            </a:r>
          </a:p>
          <a:p>
            <a:r>
              <a:rPr lang="en-US" altLang="en-US" dirty="0">
                <a:latin typeface="Arial" panose="020B0604020202020204" pitchFamily="34" charset="0"/>
              </a:rPr>
              <a:t>by a research nurse. All participants completed the study</a:t>
            </a:r>
          </a:p>
          <a:p>
            <a:r>
              <a:rPr lang="en-US" altLang="en-US" dirty="0">
                <a:latin typeface="Arial" panose="020B0604020202020204" pitchFamily="34" charset="0"/>
              </a:rPr>
              <a:t>without adverse effects and without protocol violations, and no</a:t>
            </a:r>
          </a:p>
          <a:p>
            <a:r>
              <a:rPr lang="en-US" altLang="en-US" dirty="0">
                <a:latin typeface="Arial" panose="020B0604020202020204" pitchFamily="34" charset="0"/>
              </a:rPr>
              <a:t>oral or injectable treatment of the diabetes was allowed or used.</a:t>
            </a:r>
            <a:endParaRPr lang="fr-BE" altLang="en-US" dirty="0">
              <a:latin typeface="Arial" panose="020B0604020202020204" pitchFamily="34" charset="0"/>
            </a:endParaRPr>
          </a:p>
        </p:txBody>
      </p:sp>
      <p:sp>
        <p:nvSpPr>
          <p:cNvPr id="142340" name="Slide Number Placeholder 3">
            <a:extLst>
              <a:ext uri="{FF2B5EF4-FFF2-40B4-BE49-F238E27FC236}">
                <a16:creationId xmlns:a16="http://schemas.microsoft.com/office/drawing/2014/main" id="{34DE0514-58C2-4964-BF45-D1F1CAEA045B}"/>
              </a:ext>
            </a:extLst>
          </p:cNvPr>
          <p:cNvSpPr>
            <a:spLocks noGrp="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4626A21C-0013-42CF-9579-E7B4EDCEC48F}" type="slidenum">
              <a:rPr lang="en-GB" altLang="en-US">
                <a:latin typeface="Arial" panose="020B0604020202020204" pitchFamily="34" charset="0"/>
              </a:rPr>
              <a:pPr eaLnBrk="1" hangingPunct="1"/>
              <a:t>57</a:t>
            </a:fld>
            <a:endParaRPr lang="en-GB" altLang="en-US">
              <a:latin typeface="Arial" panose="020B0604020202020204" pitchFamily="34" charset="0"/>
            </a:endParaRPr>
          </a:p>
        </p:txBody>
      </p:sp>
    </p:spTree>
    <p:extLst>
      <p:ext uri="{BB962C8B-B14F-4D97-AF65-F5344CB8AC3E}">
        <p14:creationId xmlns:p14="http://schemas.microsoft.com/office/powerpoint/2010/main" val="3443422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FB641C5-501C-4DE3-91CF-6239A8977C56}" type="slidenum">
              <a:rPr lang="de-DE" altLang="en-US" smtClean="0"/>
              <a:pPr/>
              <a:t>58</a:t>
            </a:fld>
            <a:endParaRPr lang="de-DE"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31839" y="4960758"/>
            <a:ext cx="5851525" cy="4698301"/>
          </a:xfrm>
          <a:noFill/>
        </p:spPr>
        <p:txBody>
          <a:bodyPr/>
          <a:lstStyle/>
          <a:p>
            <a:pPr eaLnBrk="1" hangingPunct="1"/>
            <a:r>
              <a:rPr lang="en-GB" altLang="en-US" sz="1000" dirty="0"/>
              <a:t>This single-blind study involved 32 men with testosterone deficiency syndrome and newly diagnosed type 2 diabetes.  They were randomised to receive either diet and exercise or diet and exercise plus testosterone therapy for a 12 month period.  The diet and exercise programme involved 3x30 minute walking plus 3x15 minute resistance training per week, a calorie- and carbohydrate-restricted diet and no other medication for type 2 diabetes.  Those subjects receiving testosterone replacement received testosterone gel 50mg once daily.</a:t>
            </a:r>
          </a:p>
          <a:p>
            <a:pPr eaLnBrk="1" hangingPunct="1"/>
            <a:endParaRPr lang="en-GB" altLang="en-US" sz="1000" dirty="0"/>
          </a:p>
          <a:p>
            <a:pPr eaLnBrk="1" hangingPunct="1"/>
            <a:r>
              <a:rPr lang="en-GB" altLang="en-US" sz="1000" dirty="0"/>
              <a:t>The group receiving additional testosterone replacement therapy showed a significant improvement in patients reaching their target HbA1c levels (p&lt;0.001) and a significant reduction in the percentage of patients classified as having metabolic syndrome.</a:t>
            </a:r>
          </a:p>
          <a:p>
            <a:pPr eaLnBrk="1" hangingPunct="1"/>
            <a:endParaRPr lang="en-GB" altLang="en-US" sz="1000" dirty="0"/>
          </a:p>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000" dirty="0"/>
              <a:t>1. </a:t>
            </a:r>
            <a:r>
              <a:rPr lang="en-GB" altLang="en-US" sz="1000" dirty="0" err="1"/>
              <a:t>Heufelder</a:t>
            </a:r>
            <a:r>
              <a:rPr lang="en-GB" altLang="en-US" sz="1000" dirty="0"/>
              <a:t> A </a:t>
            </a:r>
            <a:r>
              <a:rPr lang="en-GB" altLang="en-US" sz="1000" i="1" dirty="0"/>
              <a:t>et al.  J </a:t>
            </a:r>
            <a:r>
              <a:rPr lang="en-GB" altLang="en-US" sz="1000" i="1" dirty="0" err="1"/>
              <a:t>Androl</a:t>
            </a:r>
            <a:r>
              <a:rPr lang="en-GB" altLang="en-US" sz="1000" dirty="0"/>
              <a:t> 2009;30:726-733</a:t>
            </a:r>
            <a:endParaRPr lang="en-US" altLang="en-US" sz="1000" dirty="0"/>
          </a:p>
          <a:p>
            <a:pPr eaLnBrk="1" hangingPunct="1"/>
            <a:endParaRPr lang="en-GB" altLang="en-US" sz="1000" dirty="0"/>
          </a:p>
          <a:p>
            <a:pPr eaLnBrk="1" hangingPunct="1"/>
            <a:endParaRPr lang="en-US" altLang="en-US" sz="1000" dirty="0"/>
          </a:p>
        </p:txBody>
      </p:sp>
    </p:spTree>
    <p:extLst>
      <p:ext uri="{BB962C8B-B14F-4D97-AF65-F5344CB8AC3E}">
        <p14:creationId xmlns:p14="http://schemas.microsoft.com/office/powerpoint/2010/main" val="936980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BC2F515-57F3-4A27-AE88-72BFE935E6CD}" type="slidenum">
              <a:rPr lang="de-DE" altLang="en-US" smtClean="0"/>
              <a:pPr/>
              <a:t>59</a:t>
            </a:fld>
            <a:endParaRPr lang="de-DE"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731839" y="4960758"/>
            <a:ext cx="5851525" cy="4698301"/>
          </a:xfrm>
          <a:noFill/>
        </p:spPr>
        <p:txBody>
          <a:bodyPr/>
          <a:lstStyle/>
          <a:p>
            <a:pPr eaLnBrk="1" hangingPunct="1"/>
            <a:endParaRPr lang="en-US" altLang="en-US" sz="1000" dirty="0"/>
          </a:p>
        </p:txBody>
      </p:sp>
    </p:spTree>
    <p:extLst>
      <p:ext uri="{BB962C8B-B14F-4D97-AF65-F5344CB8AC3E}">
        <p14:creationId xmlns:p14="http://schemas.microsoft.com/office/powerpoint/2010/main" val="2588059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AC257EB-3C1A-440D-9E1F-2D3BC3392861}" type="slidenum">
              <a:rPr lang="de-DE" altLang="en-US" smtClean="0"/>
              <a:pPr/>
              <a:t>60</a:t>
            </a:fld>
            <a:endParaRPr lang="de-DE"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731839" y="4960758"/>
            <a:ext cx="5851525" cy="4698301"/>
          </a:xfrm>
          <a:noFill/>
        </p:spPr>
        <p:txBody>
          <a:bodyPr/>
          <a:lstStyle/>
          <a:p>
            <a:pPr eaLnBrk="1" hangingPunct="1"/>
            <a:endParaRPr lang="en-US" altLang="en-US" dirty="0"/>
          </a:p>
        </p:txBody>
      </p:sp>
    </p:spTree>
    <p:extLst>
      <p:ext uri="{BB962C8B-B14F-4D97-AF65-F5344CB8AC3E}">
        <p14:creationId xmlns:p14="http://schemas.microsoft.com/office/powerpoint/2010/main" val="4269771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57DBD8-2384-4FB6-9DE0-00EE477673C7}" type="slidenum">
              <a:rPr lang="en-GB" smtClean="0"/>
              <a:t>61</a:t>
            </a:fld>
            <a:endParaRPr lang="en-GB"/>
          </a:p>
        </p:txBody>
      </p:sp>
    </p:spTree>
    <p:extLst>
      <p:ext uri="{BB962C8B-B14F-4D97-AF65-F5344CB8AC3E}">
        <p14:creationId xmlns:p14="http://schemas.microsoft.com/office/powerpoint/2010/main" val="2922860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57DBD8-2384-4FB6-9DE0-00EE477673C7}" type="slidenum">
              <a:rPr lang="en-GB" smtClean="0"/>
              <a:t>62</a:t>
            </a:fld>
            <a:endParaRPr lang="en-GB"/>
          </a:p>
        </p:txBody>
      </p:sp>
    </p:spTree>
    <p:extLst>
      <p:ext uri="{BB962C8B-B14F-4D97-AF65-F5344CB8AC3E}">
        <p14:creationId xmlns:p14="http://schemas.microsoft.com/office/powerpoint/2010/main" val="3014683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6C3A98FD-7D43-4710-8723-DE62ED725A1A}"/>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55C2278-F337-4573-90CB-F2C2E10F6857}" type="slidenum">
              <a:rPr lang="en-GB" altLang="en-US">
                <a:latin typeface="Arial" panose="020B0604020202020204" pitchFamily="34" charset="0"/>
              </a:rPr>
              <a:pPr eaLnBrk="1" hangingPunct="1"/>
              <a:t>64</a:t>
            </a:fld>
            <a:endParaRPr lang="en-GB" altLang="en-US">
              <a:latin typeface="Arial" panose="020B0604020202020204" pitchFamily="34" charset="0"/>
            </a:endParaRPr>
          </a:p>
        </p:txBody>
      </p:sp>
      <p:sp>
        <p:nvSpPr>
          <p:cNvPr id="144387" name="Rectangle 2">
            <a:extLst>
              <a:ext uri="{FF2B5EF4-FFF2-40B4-BE49-F238E27FC236}">
                <a16:creationId xmlns:a16="http://schemas.microsoft.com/office/drawing/2014/main" id="{20599006-DFD7-4814-A744-A0C0CB0D4198}"/>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B87D686E-1DF1-4180-B4C7-6D641D73F24C}"/>
              </a:ext>
            </a:extLst>
          </p:cNvPr>
          <p:cNvSpPr>
            <a:spLocks noGrp="1" noChangeArrowheads="1"/>
          </p:cNvSpPr>
          <p:nvPr>
            <p:ph type="body" idx="1"/>
          </p:nvPr>
        </p:nvSpPr>
        <p:spPr>
          <a:noFill/>
        </p:spPr>
        <p:txBody>
          <a:bodyPr/>
          <a:lstStyle/>
          <a:p>
            <a:pPr eaLnBrk="1" hangingPunct="1"/>
            <a:r>
              <a:rPr lang="en-US" altLang="en-US" sz="1000" dirty="0" err="1">
                <a:latin typeface="Times New Roman" panose="02020603050405020304" pitchFamily="18" charset="0"/>
              </a:rPr>
              <a:t>Shabsigh</a:t>
            </a:r>
            <a:r>
              <a:rPr lang="en-US" altLang="en-US" sz="1000" dirty="0">
                <a:latin typeface="Times New Roman" panose="02020603050405020304" pitchFamily="18" charset="0"/>
              </a:rPr>
              <a:t> R, Kaufman JM, </a:t>
            </a:r>
            <a:r>
              <a:rPr lang="en-US" altLang="en-US" sz="1000" dirty="0" err="1">
                <a:latin typeface="Times New Roman" panose="02020603050405020304" pitchFamily="18" charset="0"/>
              </a:rPr>
              <a:t>Steidle</a:t>
            </a:r>
            <a:r>
              <a:rPr lang="en-US" altLang="en-US" sz="1000" dirty="0">
                <a:latin typeface="Times New Roman" panose="02020603050405020304" pitchFamily="18" charset="0"/>
              </a:rPr>
              <a:t> C et al.  Randomized study of testosterone gel as adjunctive therapy to sildenafil in hypogonadal men with erectile dysfunction who do not respond to sildenafil alone.  J </a:t>
            </a:r>
            <a:r>
              <a:rPr lang="en-US" altLang="en-US" sz="1000" dirty="0" err="1">
                <a:latin typeface="Times New Roman" panose="02020603050405020304" pitchFamily="18" charset="0"/>
              </a:rPr>
              <a:t>Urol</a:t>
            </a:r>
            <a:r>
              <a:rPr lang="en-US" altLang="en-US" sz="1000" dirty="0">
                <a:latin typeface="Times New Roman" panose="02020603050405020304" pitchFamily="18" charset="0"/>
              </a:rPr>
              <a:t> 2004; 172: 658-663</a:t>
            </a:r>
          </a:p>
          <a:p>
            <a:pPr eaLnBrk="1" hangingPunct="1"/>
            <a:r>
              <a:rPr lang="en-US" altLang="en-US" sz="1000" dirty="0">
                <a:latin typeface="Arial" panose="020B0604020202020204" pitchFamily="34" charset="0"/>
              </a:rPr>
              <a:t>PURPOSE: We compared the efficacy of testosterone gel (T-gel) versus placebo as adjunctive therapy to sildenafil in hypogonadal men with erectile dysfunction who do not respond to sildenafil alone. </a:t>
            </a:r>
          </a:p>
          <a:p>
            <a:pPr eaLnBrk="1" hangingPunct="1"/>
            <a:r>
              <a:rPr lang="en-US" altLang="en-US" sz="1000" dirty="0">
                <a:latin typeface="Arial" panose="020B0604020202020204" pitchFamily="34" charset="0"/>
              </a:rPr>
              <a:t>MATERIALS AND METHODS: A randomized, placebo controlled, double-blind, parallel group, multicenter study was performed. A total of 75 hypogonadal men (18 to 80 years old, morning serum total testosterone 400 ng/dl or less) with confirmed lack of response to sildenafil monotherapy were randomized (1:1) to receive a daily dose of 1% T-gel or 5 gm placebo gel as adjunctive therapy to 100 mg sildenafil during a 12-week period. Subjects were evaluated for sexual function, primarily based on the International Index of Erectile Function (IIEF), quality of life and serum testosterone levels at baseline and weeks 4, 8 and 12. </a:t>
            </a:r>
          </a:p>
          <a:p>
            <a:pPr eaLnBrk="1" hangingPunct="1"/>
            <a:r>
              <a:rPr lang="en-US" altLang="en-US" sz="1000" dirty="0">
                <a:latin typeface="Arial" panose="020B0604020202020204" pitchFamily="34" charset="0"/>
              </a:rPr>
              <a:t>RESULTS: Testosterone treated subjects had greater improvement in erectile function compared to those who received placebo, reaching statistical significance at week 4 (4.4 vs 2.1, p = 0.029, 95.1% CI 0.3, 4.7). Similar trends were observed for improvements in orgasmic function, overall satisfaction, total IIEF score and percentage of IIEF responders. T-gel significantly (p &lt; or =0.004) increased total and free testosterone levels throughout the study, although no significant correlations were made between testosterone levels and the IIEF at end point. </a:t>
            </a:r>
          </a:p>
          <a:p>
            <a:pPr eaLnBrk="1" hangingPunct="1"/>
            <a:r>
              <a:rPr lang="en-US" altLang="en-US" sz="1000" dirty="0">
                <a:latin typeface="Arial" panose="020B0604020202020204" pitchFamily="34" charset="0"/>
              </a:rPr>
              <a:t>CONCLUSIONS: T-gel taken with sildenafil may be beneficial in improving erectile function in hypogonadal men with erectile dysfunction who are unresponsive to sildenafil alone.</a:t>
            </a:r>
          </a:p>
          <a:p>
            <a:pPr eaLnBrk="1" hangingPunct="1"/>
            <a:endParaRPr lang="en-GB" altLang="en-US" sz="1000" dirty="0">
              <a:latin typeface="Arial" panose="020B0604020202020204" pitchFamily="34" charset="0"/>
            </a:endParaRPr>
          </a:p>
        </p:txBody>
      </p:sp>
    </p:spTree>
    <p:extLst>
      <p:ext uri="{BB962C8B-B14F-4D97-AF65-F5344CB8AC3E}">
        <p14:creationId xmlns:p14="http://schemas.microsoft.com/office/powerpoint/2010/main" val="28032803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57DBD8-2384-4FB6-9DE0-00EE477673C7}" type="slidenum">
              <a:rPr lang="en-GB" smtClean="0"/>
              <a:t>68</a:t>
            </a:fld>
            <a:endParaRPr lang="en-GB"/>
          </a:p>
        </p:txBody>
      </p:sp>
    </p:spTree>
    <p:extLst>
      <p:ext uri="{BB962C8B-B14F-4D97-AF65-F5344CB8AC3E}">
        <p14:creationId xmlns:p14="http://schemas.microsoft.com/office/powerpoint/2010/main" val="39713855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C2F45A19-5E88-4012-8B04-C81048265650}"/>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8F7D26BC-F23B-451F-8433-8E015B8C7BAD}" type="slidenum">
              <a:rPr lang="en-GB" altLang="en-US">
                <a:latin typeface="Arial" panose="020B0604020202020204" pitchFamily="34" charset="0"/>
              </a:rPr>
              <a:pPr eaLnBrk="1" hangingPunct="1"/>
              <a:t>74</a:t>
            </a:fld>
            <a:endParaRPr lang="en-GB" altLang="en-US">
              <a:latin typeface="Arial" panose="020B0604020202020204" pitchFamily="34" charset="0"/>
            </a:endParaRPr>
          </a:p>
        </p:txBody>
      </p:sp>
      <p:sp>
        <p:nvSpPr>
          <p:cNvPr id="145411" name="Rectangle 2">
            <a:extLst>
              <a:ext uri="{FF2B5EF4-FFF2-40B4-BE49-F238E27FC236}">
                <a16:creationId xmlns:a16="http://schemas.microsoft.com/office/drawing/2014/main" id="{7E8DD580-C13A-44E9-ADEB-93C7830DFC83}"/>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D8424186-CC54-4911-A72E-D9CF811D635C}"/>
              </a:ext>
            </a:extLst>
          </p:cNvPr>
          <p:cNvSpPr>
            <a:spLocks noGrp="1" noChangeArrowheads="1"/>
          </p:cNvSpPr>
          <p:nvPr>
            <p:ph type="body" idx="1"/>
          </p:nvPr>
        </p:nvSpPr>
        <p:spPr>
          <a:xfrm>
            <a:off x="914400" y="4343400"/>
            <a:ext cx="5029200" cy="4114800"/>
          </a:xfrm>
          <a:noFill/>
        </p:spPr>
        <p:txBody>
          <a:bodyPr/>
          <a:lstStyle/>
          <a:p>
            <a:pPr eaLnBrk="1" hangingPunct="1"/>
            <a:r>
              <a:rPr lang="en-GB" altLang="en-US" b="1">
                <a:latin typeface="Arial" panose="020B0604020202020204" pitchFamily="34" charset="0"/>
                <a:cs typeface="Arial" panose="020B0604020202020204" pitchFamily="34" charset="0"/>
              </a:rPr>
              <a:t>In summary, we have shown that increasing testosterone levels for 6 months in prefrail and frail elderly men leads to improvement in body composition, increases muscle strength and contributes to improvement in physical function. In addition it improves somatic and sexual domain symptoms.</a:t>
            </a:r>
          </a:p>
          <a:p>
            <a:pPr eaLnBrk="1" hangingPunct="1"/>
            <a:endParaRPr lang="en-GB" altLang="en-US" b="1">
              <a:latin typeface="Arial" panose="020B0604020202020204" pitchFamily="34" charset="0"/>
              <a:cs typeface="Arial" panose="020B0604020202020204" pitchFamily="34" charset="0"/>
            </a:endParaRPr>
          </a:p>
          <a:p>
            <a:pPr eaLnBrk="1" hangingPunct="1"/>
            <a:r>
              <a:rPr lang="en-GB" altLang="en-US" b="1">
                <a:latin typeface="Arial" panose="020B0604020202020204" pitchFamily="34" charset="0"/>
                <a:cs typeface="Arial" panose="020B0604020202020204" pitchFamily="34" charset="0"/>
              </a:rPr>
              <a:t>Most importantly short term safety is reassuring.</a:t>
            </a:r>
          </a:p>
          <a:p>
            <a:pPr eaLnBrk="1" hangingPunct="1"/>
            <a:endParaRPr lang="en-GB" altLang="en-US" b="1">
              <a:latin typeface="Arial" panose="020B0604020202020204" pitchFamily="34" charset="0"/>
              <a:cs typeface="Arial" panose="020B0604020202020204" pitchFamily="34" charset="0"/>
            </a:endParaRPr>
          </a:p>
          <a:p>
            <a:pPr eaLnBrk="1" hangingPunct="1"/>
            <a:r>
              <a:rPr lang="en-GB" altLang="en-US" sz="1800">
                <a:latin typeface="Arial" panose="020B0604020202020204" pitchFamily="34" charset="0"/>
              </a:rPr>
              <a:t>It is important to remember that the management of physical frailty is multidisciplinary. Although, there are unanswered questions (duration of treatment etc).</a:t>
            </a:r>
          </a:p>
          <a:p>
            <a:pPr eaLnBrk="1" hangingPunct="1"/>
            <a:endParaRPr lang="en-GB" altLang="en-US" sz="1800">
              <a:latin typeface="Arial" panose="020B0604020202020204" pitchFamily="34" charset="0"/>
              <a:cs typeface="Arial" panose="020B0604020202020204" pitchFamily="34" charset="0"/>
            </a:endParaRPr>
          </a:p>
          <a:p>
            <a:pPr eaLnBrk="1" hangingPunct="1"/>
            <a:r>
              <a:rPr lang="en-GB" altLang="en-US" sz="1800">
                <a:latin typeface="Arial" panose="020B0604020202020204" pitchFamily="34" charset="0"/>
                <a:cs typeface="Arial" panose="020B0604020202020204" pitchFamily="34" charset="0"/>
              </a:rPr>
              <a:t>Our data suggests that increasing testosterone levels in prefrail and frail men, offers promise of improving muscle strength and function and halting the downward spiral of immobility, institutionalisation and death. </a:t>
            </a:r>
            <a:endParaRPr lang="en-GB" altLang="en-US" sz="1800">
              <a:latin typeface="Arial" panose="020B0604020202020204" pitchFamily="34" charset="0"/>
              <a:cs typeface="Times New Roman" panose="02020603050405020304" pitchFamily="18" charset="0"/>
            </a:endParaRPr>
          </a:p>
          <a:p>
            <a:pPr eaLnBrk="1" hangingPunct="1">
              <a:lnSpc>
                <a:spcPts val="3500"/>
              </a:lnSpc>
            </a:pPr>
            <a:endParaRPr lang="en-GB" altLang="en-US" sz="1800">
              <a:latin typeface="Arial" panose="020B0604020202020204" pitchFamily="34" charset="0"/>
            </a:endParaRPr>
          </a:p>
          <a:p>
            <a:pPr eaLnBrk="1" hangingPunct="1">
              <a:lnSpc>
                <a:spcPts val="7000"/>
              </a:lnSpc>
            </a:pPr>
            <a:endParaRPr lang="en-GB" altLang="en-US" sz="1800">
              <a:latin typeface="Arial" panose="020B0604020202020204" pitchFamily="34" charset="0"/>
            </a:endParaRPr>
          </a:p>
          <a:p>
            <a:pPr eaLnBrk="1" hangingPunct="1"/>
            <a:endParaRPr lang="en-GB" altLang="en-US" b="1">
              <a:latin typeface="Arial" panose="020B0604020202020204" pitchFamily="34" charset="0"/>
              <a:cs typeface="Arial" panose="020B0604020202020204" pitchFamily="34" charset="0"/>
            </a:endParaRPr>
          </a:p>
          <a:p>
            <a:pPr eaLnBrk="1" hangingPunct="1"/>
            <a:endParaRPr lang="en-GB" altLang="en-US" b="1">
              <a:latin typeface="Arial" panose="020B0604020202020204" pitchFamily="34" charset="0"/>
            </a:endParaRPr>
          </a:p>
          <a:p>
            <a:pPr eaLnBrk="1" hangingPunct="1"/>
            <a:endParaRPr lang="en-GB" altLang="en-US" b="1">
              <a:latin typeface="Arial" panose="020B0604020202020204" pitchFamily="34" charset="0"/>
            </a:endParaRP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25102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3463D1DE-7AEA-4C86-B244-7DD18A44C776}"/>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8DBA05-1150-4223-8B2F-3D74232400FF}"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8547" name="Rectangle 2">
            <a:extLst>
              <a:ext uri="{FF2B5EF4-FFF2-40B4-BE49-F238E27FC236}">
                <a16:creationId xmlns:a16="http://schemas.microsoft.com/office/drawing/2014/main" id="{994B4742-5CE0-4D07-8092-45D6CB99BCA8}"/>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BD5E3CA5-1B0A-4CF3-A132-F57361D73DDD}"/>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Skin irritation assessment were measured at every clinic visit using the following scale: </a:t>
            </a:r>
          </a:p>
          <a:p>
            <a:pPr eaLnBrk="1" hangingPunct="1"/>
            <a:r>
              <a:rPr lang="en-US" altLang="en-US">
                <a:latin typeface="Arial" panose="020B0604020202020204" pitchFamily="34" charset="0"/>
              </a:rPr>
              <a:t>0 = no erythema, 1 = minimal erythema, 2 = moderate erythema with sharply defined borders, 3 = intense erythema with or without edema, and 4 = intense erythema with edema and blistering/erosion. </a:t>
            </a:r>
          </a:p>
          <a:p>
            <a:pPr eaLnBrk="1" hangingPunct="1"/>
            <a:r>
              <a:rPr lang="en-US" altLang="en-US">
                <a:latin typeface="Arial" panose="020B0604020202020204" pitchFamily="34" charset="0"/>
              </a:rPr>
              <a:t>When subjects developed skin irritation, pretreatment with corticosteroid cream was advised. </a:t>
            </a:r>
          </a:p>
          <a:p>
            <a:pPr eaLnBrk="1" hangingPunct="1"/>
            <a:r>
              <a:rPr lang="en-US" altLang="en-US">
                <a:latin typeface="Arial" panose="020B0604020202020204" pitchFamily="34" charset="0"/>
              </a:rPr>
              <a:t>The Prostate Symptom Score were assessed on days 0, 30, and 90 using the International Prostate Symptom Score (I-PSS). The maximum score for I-PSS is 35.</a:t>
            </a:r>
          </a:p>
          <a:p>
            <a:pPr eaLnBrk="1" hangingPunct="1"/>
            <a:r>
              <a:rPr lang="en-US" altLang="en-US">
                <a:latin typeface="Arial" panose="020B0604020202020204" pitchFamily="34" charset="0"/>
              </a:rPr>
              <a:t>Complete blood counts, serum clinical chemistry, and serum PSA levels were measured at each center’s laboratory.</a:t>
            </a:r>
          </a:p>
          <a:p>
            <a:pPr eaLnBrk="1" hangingPunct="1"/>
            <a:r>
              <a:rPr lang="en-US" altLang="en-US">
                <a:latin typeface="Arial" panose="020B0604020202020204" pitchFamily="34" charset="0"/>
              </a:rPr>
              <a:t>Adverse events were noted at every clinic visit.</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04693" cy="4029879"/>
          </a:xfrm>
        </p:spPr>
        <p:txBody>
          <a:bodyPr>
            <a:normAutofit lnSpcReduction="10000"/>
          </a:bodyPr>
          <a:lstStyle/>
          <a:p>
            <a:pPr marL="171450" indent="-171450">
              <a:buFont typeface="Arial" panose="020B0604020202020204" pitchFamily="34" charset="0"/>
              <a:buChar char="•"/>
            </a:pPr>
            <a:r>
              <a:rPr lang="en-GB" dirty="0"/>
              <a:t>In 2002, the US NIA and NCI requested that the IOM (now the National Academy of Medicine) assess the status of current clinical research on TTh for older men.</a:t>
            </a:r>
          </a:p>
          <a:p>
            <a:pPr marL="171450" indent="-171450">
              <a:buFont typeface="Arial" panose="020B0604020202020204" pitchFamily="34" charset="0"/>
              <a:buChar char="•"/>
            </a:pPr>
            <a:r>
              <a:rPr lang="en-GB" dirty="0"/>
              <a:t>In 2003, the IOM committee concluded that the evidence on the effects of TTh in older men with low testosterone was insufficient and recommended that the NIA fund a coordinated set of clinical trials to determine whether TTh has any benefits in this population, and to fund a larger trial to determine the possible risks of TTh, but only if benefits were found.</a:t>
            </a:r>
          </a:p>
          <a:p>
            <a:pPr marL="171450" indent="-171450">
              <a:buFont typeface="Arial" panose="020B0604020202020204" pitchFamily="34" charset="0"/>
              <a:buChar char="•"/>
            </a:pPr>
            <a:r>
              <a:rPr lang="en-GB" dirty="0"/>
              <a:t>The NIA followed this advice and supported the development of the </a:t>
            </a:r>
            <a:r>
              <a:rPr lang="en-GB" dirty="0" err="1"/>
              <a:t>TTrials</a:t>
            </a:r>
            <a:r>
              <a:rPr lang="en-GB" dirty="0"/>
              <a:t> to implement the IOM’s recommendation.</a:t>
            </a:r>
          </a:p>
          <a:p>
            <a:pPr marL="185766" indent="-185766">
              <a:buFont typeface="Arial" panose="020B0604020202020204" pitchFamily="34" charset="0"/>
              <a:buChar char="•"/>
            </a:pPr>
            <a:r>
              <a:rPr lang="en-GB" dirty="0"/>
              <a:t>The Testosterone Trials were 7 coordinated clinical trials conducted at 12 US sites to assess the efficacy of TTh for 1 year in older men with hypogonadism [testosterone levels &lt;9.5 nmol/L (&lt;275 ng/dL)]:</a:t>
            </a:r>
          </a:p>
          <a:p>
            <a:pPr marL="681142" lvl="1" indent="-185766">
              <a:lnSpc>
                <a:spcPct val="90000"/>
              </a:lnSpc>
              <a:buFont typeface="Calibri" panose="020F0502020204030204" pitchFamily="34" charset="0"/>
              <a:buChar char="–"/>
              <a:defRPr/>
            </a:pPr>
            <a:r>
              <a:rPr lang="en-GB" dirty="0"/>
              <a:t>Sexual Function, Physical Function and Vitality studies (first key publications in 2016).</a:t>
            </a:r>
          </a:p>
          <a:p>
            <a:pPr marL="681142" lvl="1" indent="-185766">
              <a:lnSpc>
                <a:spcPct val="90000"/>
              </a:lnSpc>
              <a:buFont typeface="Calibri" panose="020F0502020204030204" pitchFamily="34" charset="0"/>
              <a:buChar char="–"/>
              <a:defRPr/>
            </a:pPr>
            <a:r>
              <a:rPr lang="en-GB" dirty="0"/>
              <a:t>Cognitive Function, Anaemia, Cardiovascular and Bone studies (first key publications </a:t>
            </a:r>
            <a:br>
              <a:rPr lang="en-GB" dirty="0"/>
            </a:br>
            <a:r>
              <a:rPr lang="en-GB" dirty="0"/>
              <a:t>in 2017).</a:t>
            </a:r>
          </a:p>
          <a:p>
            <a:endParaRPr lang="en-GB" dirty="0"/>
          </a:p>
          <a:p>
            <a:r>
              <a:rPr lang="en-GB" dirty="0"/>
              <a:t>IOM, Institute of Medicine; NCI, National Cancer Institute; NIA, National Institute on Aging; </a:t>
            </a:r>
            <a:br>
              <a:rPr lang="en-GB" dirty="0"/>
            </a:br>
            <a:r>
              <a:rPr lang="en-GB" dirty="0"/>
              <a:t>TTh, testosterone therapy</a:t>
            </a:r>
          </a:p>
          <a:p>
            <a:endParaRPr lang="en-GB" sz="1200" dirty="0"/>
          </a:p>
          <a:p>
            <a:r>
              <a:rPr lang="en-GB" sz="1200" b="1" dirty="0"/>
              <a:t>Reference</a:t>
            </a:r>
          </a:p>
          <a:p>
            <a:r>
              <a:rPr lang="en-GB" dirty="0"/>
              <a:t>Snyder PJ </a:t>
            </a:r>
            <a:r>
              <a:rPr lang="en-GB" i="1" dirty="0"/>
              <a:t>et al. </a:t>
            </a:r>
            <a:r>
              <a:rPr lang="sv-SE" i="1" dirty="0"/>
              <a:t>Endocr Rev</a:t>
            </a:r>
            <a:r>
              <a:rPr lang="sv-SE" dirty="0"/>
              <a:t> 2018;39:369–86.</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327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11044" cy="4029879"/>
          </a:xfrm>
        </p:spPr>
        <p:txBody>
          <a:bodyPr>
            <a:normAutofit lnSpcReduction="10000"/>
          </a:bodyPr>
          <a:lstStyle/>
          <a:p>
            <a:pPr marL="185766" indent="-185766">
              <a:buFont typeface="Arial" panose="020B0604020202020204" pitchFamily="34" charset="0"/>
              <a:buChar char="•"/>
            </a:pPr>
            <a:r>
              <a:rPr lang="en-GB" dirty="0"/>
              <a:t>The Testosterone Trials were 7 coordinated clinical trials conducted at 12 US sites to assess the efficacy of TTh in older men with hypogonadism [testosterone levels &lt;9.5 </a:t>
            </a:r>
            <a:r>
              <a:rPr lang="en-GB" dirty="0" err="1"/>
              <a:t>nmol</a:t>
            </a:r>
            <a:r>
              <a:rPr lang="en-GB" dirty="0"/>
              <a:t>/L (&lt;275 ng/</a:t>
            </a:r>
            <a:r>
              <a:rPr lang="en-GB" dirty="0" err="1"/>
              <a:t>dL</a:t>
            </a:r>
            <a:r>
              <a:rPr lang="en-GB" dirty="0"/>
              <a:t>)]:</a:t>
            </a:r>
          </a:p>
          <a:p>
            <a:pPr marL="681142" lvl="1" indent="-185766">
              <a:lnSpc>
                <a:spcPct val="90000"/>
              </a:lnSpc>
              <a:buFont typeface="Calibri" panose="020F0502020204030204" pitchFamily="34" charset="0"/>
              <a:buChar char="–"/>
              <a:defRPr/>
            </a:pPr>
            <a:r>
              <a:rPr lang="en-GB" dirty="0"/>
              <a:t>Sexual Function.</a:t>
            </a:r>
          </a:p>
          <a:p>
            <a:pPr marL="681142" lvl="1" indent="-185766">
              <a:lnSpc>
                <a:spcPct val="90000"/>
              </a:lnSpc>
              <a:buFont typeface="Calibri" panose="020F0502020204030204" pitchFamily="34" charset="0"/>
              <a:buChar char="–"/>
              <a:defRPr/>
            </a:pPr>
            <a:r>
              <a:rPr lang="en-GB" dirty="0"/>
              <a:t>Physical Function.</a:t>
            </a:r>
          </a:p>
          <a:p>
            <a:pPr marL="681142" lvl="1" indent="-185766">
              <a:lnSpc>
                <a:spcPct val="90000"/>
              </a:lnSpc>
              <a:buFont typeface="Calibri" panose="020F0502020204030204" pitchFamily="34" charset="0"/>
              <a:buChar char="–"/>
              <a:defRPr/>
            </a:pPr>
            <a:r>
              <a:rPr lang="en-GB" dirty="0"/>
              <a:t>Vitality.</a:t>
            </a:r>
          </a:p>
          <a:p>
            <a:pPr marL="681142" lvl="1" indent="-185766">
              <a:lnSpc>
                <a:spcPct val="90000"/>
              </a:lnSpc>
              <a:buFont typeface="Calibri" panose="020F0502020204030204" pitchFamily="34" charset="0"/>
              <a:buChar char="–"/>
              <a:defRPr/>
            </a:pPr>
            <a:r>
              <a:rPr lang="en-GB" dirty="0"/>
              <a:t>Cognitive Function.</a:t>
            </a:r>
          </a:p>
          <a:p>
            <a:pPr marL="681142" lvl="1" indent="-185766">
              <a:lnSpc>
                <a:spcPct val="90000"/>
              </a:lnSpc>
              <a:buFont typeface="Calibri" panose="020F0502020204030204" pitchFamily="34" charset="0"/>
              <a:buChar char="–"/>
              <a:defRPr/>
            </a:pPr>
            <a:r>
              <a:rPr lang="en-GB" dirty="0"/>
              <a:t>Anaemia.</a:t>
            </a:r>
          </a:p>
          <a:p>
            <a:pPr marL="681142" lvl="1" indent="-185766">
              <a:lnSpc>
                <a:spcPct val="90000"/>
              </a:lnSpc>
              <a:buFont typeface="Calibri" panose="020F0502020204030204" pitchFamily="34" charset="0"/>
              <a:buChar char="–"/>
              <a:defRPr/>
            </a:pPr>
            <a:r>
              <a:rPr lang="en-GB" dirty="0"/>
              <a:t>Cardiovascular.</a:t>
            </a:r>
          </a:p>
          <a:p>
            <a:pPr marL="681142" lvl="1" indent="-185766">
              <a:lnSpc>
                <a:spcPct val="90000"/>
              </a:lnSpc>
              <a:buFont typeface="Calibri" panose="020F0502020204030204" pitchFamily="34" charset="0"/>
              <a:buChar char="–"/>
              <a:defRPr/>
            </a:pPr>
            <a:r>
              <a:rPr lang="en-GB" dirty="0"/>
              <a:t>Bone.</a:t>
            </a:r>
          </a:p>
          <a:p>
            <a:pPr marL="185766" indent="-185766">
              <a:buFont typeface="Arial" panose="020B0604020202020204" pitchFamily="34" charset="0"/>
              <a:buChar char="•"/>
            </a:pPr>
            <a:r>
              <a:rPr lang="en-GB" dirty="0"/>
              <a:t>Participants were allocated to receive 1% testosterone gel (5 g/day, adjusted to maintain normal testosterone</a:t>
            </a:r>
            <a:r>
              <a:rPr lang="en-GB" baseline="0" dirty="0"/>
              <a:t> levels for a young man)</a:t>
            </a:r>
            <a:r>
              <a:rPr lang="en-GB" dirty="0"/>
              <a:t> or placebo gel for 1 year, and efficacy was assessed every 3 months.</a:t>
            </a:r>
          </a:p>
          <a:p>
            <a:pPr marL="185766" indent="-185766">
              <a:buFont typeface="Arial" panose="020B0604020202020204" pitchFamily="34" charset="0"/>
              <a:buChar char="•"/>
            </a:pPr>
            <a:r>
              <a:rPr lang="en-GB" dirty="0"/>
              <a:t>Participants were</a:t>
            </a:r>
            <a:r>
              <a:rPr lang="en-GB" baseline="0" dirty="0"/>
              <a:t> allocated</a:t>
            </a:r>
            <a:r>
              <a:rPr lang="en-GB" dirty="0"/>
              <a:t> treatment by minimisation, which allows balancing with a larger number of variables than stratified randomisation.</a:t>
            </a:r>
          </a:p>
          <a:p>
            <a:pPr marL="681142" lvl="1" indent="-185766">
              <a:lnSpc>
                <a:spcPct val="90000"/>
              </a:lnSpc>
              <a:buFont typeface="Calibri" panose="020F0502020204030204" pitchFamily="34" charset="0"/>
              <a:buChar char="–"/>
              <a:defRPr/>
            </a:pPr>
            <a:r>
              <a:rPr lang="en-GB" dirty="0"/>
              <a:t>Balancing variables included age &lt; or &gt;75 years, screening testosterone levels </a:t>
            </a:r>
            <a:br>
              <a:rPr lang="en-GB" dirty="0"/>
            </a:br>
            <a:r>
              <a:rPr lang="en-GB" dirty="0"/>
              <a:t>&lt; or &gt;6.9 </a:t>
            </a:r>
            <a:r>
              <a:rPr lang="en-GB" dirty="0" err="1"/>
              <a:t>nmol</a:t>
            </a:r>
            <a:r>
              <a:rPr lang="en-GB" dirty="0"/>
              <a:t>/L (200 ng/</a:t>
            </a:r>
            <a:r>
              <a:rPr lang="en-GB" dirty="0" err="1"/>
              <a:t>dL</a:t>
            </a:r>
            <a:r>
              <a:rPr lang="en-GB" dirty="0"/>
              <a:t>), use/non-use</a:t>
            </a:r>
            <a:r>
              <a:rPr lang="en-GB" baseline="0" dirty="0"/>
              <a:t> of antidepressants and use/non-use </a:t>
            </a:r>
            <a:br>
              <a:rPr lang="en-GB" baseline="0" dirty="0"/>
            </a:br>
            <a:r>
              <a:rPr lang="en-GB" baseline="0" dirty="0"/>
              <a:t>of PDE-5 inhibitors</a:t>
            </a:r>
            <a:r>
              <a:rPr lang="en-GB" dirty="0"/>
              <a:t>.</a:t>
            </a:r>
          </a:p>
          <a:p>
            <a:endParaRPr lang="en-GB" dirty="0"/>
          </a:p>
          <a:p>
            <a:r>
              <a:rPr lang="en-GB" dirty="0"/>
              <a:t>PDE-5, phosphodiesterase type 5; TTh, testosterone therapy</a:t>
            </a:r>
          </a:p>
          <a:p>
            <a:endParaRPr lang="en-GB" sz="1200" dirty="0"/>
          </a:p>
          <a:p>
            <a:r>
              <a:rPr lang="en-GB" sz="1200" b="1" dirty="0"/>
              <a:t>Reference</a:t>
            </a:r>
          </a:p>
          <a:p>
            <a:r>
              <a:rPr lang="en-GB" dirty="0"/>
              <a:t>Snyder PJ </a:t>
            </a:r>
            <a:r>
              <a:rPr lang="en-GB" i="1" dirty="0"/>
              <a:t>et al. </a:t>
            </a:r>
            <a:r>
              <a:rPr lang="sv-SE" i="1" dirty="0"/>
              <a:t>Endocr Rev</a:t>
            </a:r>
            <a:r>
              <a:rPr lang="sv-SE" dirty="0"/>
              <a:t> 2018;39:369–86.</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870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6084094" cy="4029879"/>
          </a:xfrm>
        </p:spPr>
        <p:txBody>
          <a:bodyPr>
            <a:normAutofit lnSpcReduction="10000"/>
          </a:bodyPr>
          <a:lstStyle/>
          <a:p>
            <a:pPr marL="185766" lvl="1" indent="-185766">
              <a:buFont typeface="Arial" panose="020B0604020202020204" pitchFamily="34" charset="0"/>
              <a:buChar char="•"/>
              <a:defRPr/>
            </a:pPr>
            <a:r>
              <a:rPr lang="en-GB" dirty="0"/>
              <a:t>The PDQ is a 7-day diary used in multiple trials to evaluate both the frequency and intensity of sexual desire and performance across sexual activities.</a:t>
            </a:r>
            <a:r>
              <a:rPr lang="en-GB" baseline="30000" dirty="0"/>
              <a:t>1</a:t>
            </a:r>
          </a:p>
          <a:p>
            <a:pPr marL="681142" lvl="1" indent="-185766">
              <a:lnSpc>
                <a:spcPct val="90000"/>
              </a:lnSpc>
              <a:buFont typeface="Calibri" panose="020F0502020204030204" pitchFamily="34" charset="0"/>
              <a:buChar char="–"/>
              <a:defRPr/>
            </a:pPr>
            <a:r>
              <a:rPr lang="en-GB" dirty="0"/>
              <a:t>PDQ-Q4 asks participants to list how many of 12 specified activities (sexual daydreams, anticipation of sex, sexual interactions with partner, flirting by you, flirting toward you, orgasm, ejaculation, intercourse, masturbation, night spontaneous erection, </a:t>
            </a:r>
            <a:br>
              <a:rPr lang="en-GB" dirty="0"/>
            </a:br>
            <a:r>
              <a:rPr lang="en-GB" dirty="0"/>
              <a:t>day spontaneous erection, and erection in response to sexual activity) they engaged </a:t>
            </a:r>
            <a:br>
              <a:rPr lang="en-GB" dirty="0"/>
            </a:br>
            <a:r>
              <a:rPr lang="en-GB" dirty="0"/>
              <a:t>in each day of the week, and the daily count is averaged over 7 days for a total score ranging from 0–12 (higher scores indicate more activity).</a:t>
            </a:r>
            <a:r>
              <a:rPr lang="en-GB" baseline="30000" dirty="0"/>
              <a:t>1,2</a:t>
            </a:r>
          </a:p>
          <a:p>
            <a:pPr marL="185766" lvl="1" indent="-185766">
              <a:lnSpc>
                <a:spcPct val="90000"/>
              </a:lnSpc>
              <a:buFont typeface="Arial" panose="020B0604020202020204" pitchFamily="34" charset="0"/>
              <a:buChar char="•"/>
              <a:defRPr/>
            </a:pPr>
            <a:r>
              <a:rPr lang="en-GB" dirty="0"/>
              <a:t>Previous studies show that in </a:t>
            </a:r>
            <a:r>
              <a:rPr lang="en-GB" dirty="0" err="1"/>
              <a:t>hypogonadal</a:t>
            </a:r>
            <a:r>
              <a:rPr lang="en-GB" dirty="0"/>
              <a:t> men, sexual activity assessed by the</a:t>
            </a:r>
            <a:r>
              <a:rPr lang="en-GB" baseline="0" dirty="0"/>
              <a:t> PDQ </a:t>
            </a:r>
            <a:r>
              <a:rPr lang="en-GB" dirty="0"/>
              <a:t>significantly improved after administration of TTh.</a:t>
            </a:r>
            <a:r>
              <a:rPr lang="en-GB" baseline="30000" dirty="0"/>
              <a:t>1</a:t>
            </a:r>
          </a:p>
          <a:p>
            <a:pPr marL="185766" indent="-185766">
              <a:buFont typeface="Arial" panose="020B0604020202020204" pitchFamily="34" charset="0"/>
              <a:buChar char="•"/>
            </a:pPr>
            <a:r>
              <a:rPr lang="en-GB" dirty="0"/>
              <a:t>In the Sexual Function Trial, sexual activity was assessed by PDQ-Q4, administered by interactive voice response daily for 7 days at baseline and 3, 6, 9 and 12 months. An average of the scores for the 7 days at each time point were taken.</a:t>
            </a:r>
            <a:r>
              <a:rPr lang="en-GB" baseline="30000" dirty="0"/>
              <a:t>3</a:t>
            </a:r>
            <a:endParaRPr lang="en-GB" dirty="0"/>
          </a:p>
          <a:p>
            <a:pPr marL="185766" indent="-185766">
              <a:buFont typeface="Arial" panose="020B0604020202020204" pitchFamily="34" charset="0"/>
              <a:buChar char="•"/>
            </a:pPr>
            <a:r>
              <a:rPr lang="en-GB" dirty="0"/>
              <a:t>PDQ-Q4 was also administered to all men in the T Trials; however, the primary outcome was determined only for men who were enrolled in the Sexual Function Trial, and analyses of PDQ-Q4 in the overall T Trial population were exploratory only.</a:t>
            </a:r>
            <a:r>
              <a:rPr lang="en-GB" baseline="30000" dirty="0"/>
              <a:t>2,3</a:t>
            </a:r>
          </a:p>
          <a:p>
            <a:endParaRPr lang="en-GB" dirty="0"/>
          </a:p>
          <a:p>
            <a:r>
              <a:rPr lang="en-GB" dirty="0"/>
              <a:t>PDQ-Q4, question 4 of the Psychosexual Daily Questionnaire (PDQ); TTh, testosterone therapy</a:t>
            </a:r>
          </a:p>
          <a:p>
            <a:endParaRPr lang="en-GB" sz="1200" dirty="0"/>
          </a:p>
          <a:p>
            <a:r>
              <a:rPr lang="en-GB" sz="1200" b="1" dirty="0"/>
              <a:t>References</a:t>
            </a:r>
          </a:p>
          <a:p>
            <a:r>
              <a:rPr lang="en-GB" b="1" dirty="0"/>
              <a:t>1.</a:t>
            </a:r>
            <a:r>
              <a:rPr lang="en-GB" dirty="0"/>
              <a:t> Wang </a:t>
            </a:r>
            <a:r>
              <a:rPr lang="nb-NO" dirty="0"/>
              <a:t>C </a:t>
            </a:r>
            <a:r>
              <a:rPr lang="nb-NO" i="1" dirty="0"/>
              <a:t>et al. J Sex Med</a:t>
            </a:r>
            <a:r>
              <a:rPr lang="nb-NO" dirty="0"/>
              <a:t> 2018;15:997–1009; </a:t>
            </a:r>
            <a:r>
              <a:rPr lang="en-GB" b="1" dirty="0"/>
              <a:t>2.</a:t>
            </a:r>
            <a:r>
              <a:rPr lang="en-GB" dirty="0"/>
              <a:t> Snyder PJ </a:t>
            </a:r>
            <a:r>
              <a:rPr lang="en-GB" i="1" dirty="0"/>
              <a:t>et al. N </a:t>
            </a:r>
            <a:r>
              <a:rPr lang="en-GB" i="1" dirty="0" err="1"/>
              <a:t>Engl</a:t>
            </a:r>
            <a:r>
              <a:rPr lang="en-GB" i="1" dirty="0"/>
              <a:t> J Med</a:t>
            </a:r>
            <a:r>
              <a:rPr lang="en-GB" dirty="0"/>
              <a:t> 2016;374:611–24;</a:t>
            </a:r>
            <a:r>
              <a:rPr lang="nb-NO" dirty="0"/>
              <a:t> </a:t>
            </a:r>
            <a:br>
              <a:rPr lang="nb-NO" dirty="0"/>
            </a:br>
            <a:r>
              <a:rPr lang="en-GB" b="1" dirty="0"/>
              <a:t>3.</a:t>
            </a:r>
            <a:r>
              <a:rPr lang="en-GB" dirty="0"/>
              <a:t> Snyder PJ </a:t>
            </a:r>
            <a:r>
              <a:rPr lang="en-GB" i="1" dirty="0"/>
              <a:t>et al. </a:t>
            </a:r>
            <a:r>
              <a:rPr lang="en-GB" i="1" dirty="0" err="1"/>
              <a:t>Endocr</a:t>
            </a:r>
            <a:r>
              <a:rPr lang="en-GB" i="1" dirty="0"/>
              <a:t> Rev</a:t>
            </a:r>
            <a:r>
              <a:rPr lang="en-GB" dirty="0"/>
              <a:t> 2018;39:369–86.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870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80894" cy="4029879"/>
          </a:xfrm>
        </p:spPr>
        <p:txBody>
          <a:bodyPr/>
          <a:lstStyle/>
          <a:p>
            <a:pPr marL="185766" indent="-185766">
              <a:buFont typeface="Arial" panose="020B0604020202020204" pitchFamily="34" charset="0"/>
              <a:buChar char="•"/>
            </a:pPr>
            <a:r>
              <a:rPr lang="en-GB" dirty="0"/>
              <a:t>TTh, compared with placebo, substantially increased sexual activity, averaged over all follow-up visits, for men enrolled in the Sexual Function Trial (n=459) and also for all men in the </a:t>
            </a:r>
            <a:r>
              <a:rPr lang="en-GB" dirty="0" err="1"/>
              <a:t>TTrials</a:t>
            </a:r>
            <a:r>
              <a:rPr lang="en-GB" dirty="0"/>
              <a:t> (n=771). This effect was seen for most types of sexual activity assessed, including sexual daydreams, flirting, sexual intercourse, masturbation and spontaneous erections at night.</a:t>
            </a:r>
            <a:r>
              <a:rPr lang="en-GB" baseline="30000" dirty="0"/>
              <a:t>1,2</a:t>
            </a:r>
            <a:endParaRPr lang="en-GB" dirty="0"/>
          </a:p>
          <a:p>
            <a:pPr marL="681142" lvl="1" indent="-185766">
              <a:lnSpc>
                <a:spcPct val="90000"/>
              </a:lnSpc>
              <a:buFont typeface="Calibri" panose="020F0502020204030204" pitchFamily="34" charset="0"/>
              <a:buChar char="–"/>
              <a:defRPr/>
            </a:pPr>
            <a:r>
              <a:rPr lang="en-GB" dirty="0"/>
              <a:t>The treatment effect (defined as the mean difference in the change from baseline between participants assigned to TTh and those assigned to placebo) was 0.58 </a:t>
            </a:r>
            <a:br>
              <a:rPr lang="en-GB" dirty="0"/>
            </a:br>
            <a:r>
              <a:rPr lang="en-GB" dirty="0"/>
              <a:t>and 0.62 for men in the Sexual Function Trial and all men in the </a:t>
            </a:r>
            <a:r>
              <a:rPr lang="en-GB" dirty="0" err="1"/>
              <a:t>TTrials</a:t>
            </a:r>
            <a:r>
              <a:rPr lang="en-GB" dirty="0"/>
              <a:t>, respectively (both p&lt;0.001).</a:t>
            </a:r>
            <a:r>
              <a:rPr lang="en-GB" baseline="30000" dirty="0"/>
              <a:t>3</a:t>
            </a:r>
          </a:p>
          <a:p>
            <a:pPr marL="681142" lvl="1" indent="-185766">
              <a:lnSpc>
                <a:spcPct val="90000"/>
              </a:lnSpc>
              <a:buFont typeface="Calibri" panose="020F0502020204030204" pitchFamily="34" charset="0"/>
              <a:buChar char="–"/>
              <a:defRPr/>
            </a:pPr>
            <a:r>
              <a:rPr lang="en-GB" dirty="0"/>
              <a:t>The clinical significance of this effect can be judged from the effect size of 0.45, </a:t>
            </a:r>
            <a:br>
              <a:rPr lang="en-GB" dirty="0"/>
            </a:br>
            <a:r>
              <a:rPr lang="en-GB" dirty="0"/>
              <a:t>which is close to a ‘moderate’ effect of 0.5, and that TTh increased sexual activity </a:t>
            </a:r>
            <a:br>
              <a:rPr lang="en-GB" dirty="0"/>
            </a:br>
            <a:r>
              <a:rPr lang="en-GB" dirty="0"/>
              <a:t>of all types about four times a week.</a:t>
            </a:r>
            <a:r>
              <a:rPr lang="en-GB" baseline="30000" dirty="0"/>
              <a:t>1</a:t>
            </a:r>
          </a:p>
          <a:p>
            <a:pPr marL="681142" lvl="1" indent="-185766">
              <a:lnSpc>
                <a:spcPct val="90000"/>
              </a:lnSpc>
              <a:buFont typeface="Calibri" panose="020F0502020204030204" pitchFamily="34" charset="0"/>
              <a:buChar char="–"/>
              <a:defRPr/>
            </a:pPr>
            <a:r>
              <a:rPr lang="en-GB" dirty="0"/>
              <a:t>Elevations in plasma testosterone level during TTh were proportional to increases </a:t>
            </a:r>
            <a:br>
              <a:rPr lang="en-GB" dirty="0"/>
            </a:br>
            <a:r>
              <a:rPr lang="en-GB" dirty="0"/>
              <a:t>in PDQ-Q4 score (p&lt;0.001 by instrumental variable analysis).</a:t>
            </a:r>
            <a:r>
              <a:rPr lang="en-GB" baseline="30000" dirty="0"/>
              <a:t>3</a:t>
            </a:r>
          </a:p>
          <a:p>
            <a:pPr marL="185766" indent="-185766">
              <a:buFont typeface="Arial" panose="020B0604020202020204" pitchFamily="34" charset="0"/>
              <a:buChar char="•"/>
            </a:pPr>
            <a:r>
              <a:rPr lang="en-GB" dirty="0"/>
              <a:t>TTh also substantially increased libido and, to a lesser degree, erectile function.</a:t>
            </a:r>
            <a:r>
              <a:rPr lang="en-GB" baseline="30000" dirty="0"/>
              <a:t>1</a:t>
            </a:r>
          </a:p>
          <a:p>
            <a:pPr marL="185766" indent="-185766">
              <a:buFont typeface="Arial" panose="020B0604020202020204" pitchFamily="34" charset="0"/>
              <a:buChar char="•"/>
            </a:pPr>
            <a:r>
              <a:rPr lang="en-GB" dirty="0"/>
              <a:t>Incremental increases in total and free testosterone and </a:t>
            </a:r>
            <a:r>
              <a:rPr lang="en-GB" dirty="0" err="1"/>
              <a:t>oestradiol</a:t>
            </a:r>
            <a:r>
              <a:rPr lang="en-GB" dirty="0"/>
              <a:t> levels were substantially associated with greater improvements in sexual activity and libido, but not erectile function.</a:t>
            </a:r>
            <a:r>
              <a:rPr lang="en-GB" baseline="30000" dirty="0"/>
              <a:t>1</a:t>
            </a:r>
          </a:p>
          <a:p>
            <a:endParaRPr lang="en-GB" dirty="0"/>
          </a:p>
          <a:p>
            <a:r>
              <a:rPr lang="en-GB" dirty="0"/>
              <a:t>CI, confidence interval; OR, odds ratio; PDQ-Q4, question 4 of the Psychosexual Daily Questionnaire; TTh, testosterone therapy</a:t>
            </a:r>
          </a:p>
          <a:p>
            <a:endParaRPr lang="en-GB" dirty="0"/>
          </a:p>
          <a:p>
            <a:r>
              <a:rPr lang="en-GB" b="1" dirty="0"/>
              <a:t>References</a:t>
            </a:r>
          </a:p>
          <a:p>
            <a:r>
              <a:rPr lang="sv-SE" b="1" dirty="0"/>
              <a:t>1.</a:t>
            </a:r>
            <a:r>
              <a:rPr lang="sv-SE" dirty="0"/>
              <a:t> Snyder PJ </a:t>
            </a:r>
            <a:r>
              <a:rPr lang="sv-SE" i="1" dirty="0"/>
              <a:t>et al. Endocr Rev</a:t>
            </a:r>
            <a:r>
              <a:rPr lang="sv-SE" dirty="0"/>
              <a:t> 2018;39:369–86; </a:t>
            </a:r>
            <a:r>
              <a:rPr lang="sv-SE" b="1" dirty="0"/>
              <a:t>2.</a:t>
            </a:r>
            <a:r>
              <a:rPr lang="sv-SE" dirty="0"/>
              <a:t> </a:t>
            </a:r>
            <a:r>
              <a:rPr lang="pt-BR" dirty="0"/>
              <a:t>Matsumoto AM. </a:t>
            </a:r>
            <a:r>
              <a:rPr lang="pt-BR" i="1" dirty="0"/>
              <a:t>Curr Opin Endocr Metab Res</a:t>
            </a:r>
            <a:r>
              <a:rPr lang="pt-BR" dirty="0"/>
              <a:t> 2019;6:34–41; </a:t>
            </a:r>
            <a:r>
              <a:rPr lang="pt-BR" b="1" dirty="0"/>
              <a:t>3.</a:t>
            </a:r>
            <a:r>
              <a:rPr lang="pt-BR" dirty="0"/>
              <a:t> </a:t>
            </a:r>
            <a:r>
              <a:rPr lang="en-GB" dirty="0"/>
              <a:t>Snyder PJ </a:t>
            </a:r>
            <a:r>
              <a:rPr lang="en-GB" i="1" dirty="0"/>
              <a:t>et al. </a:t>
            </a:r>
            <a:r>
              <a:rPr lang="sv-SE" i="1" dirty="0"/>
              <a:t>N Engl J Med</a:t>
            </a:r>
            <a:r>
              <a:rPr lang="sv-SE" dirty="0"/>
              <a:t> 2016;374:611–24.</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6084094" cy="4029879"/>
          </a:xfrm>
        </p:spPr>
        <p:txBody>
          <a:bodyPr>
            <a:normAutofit/>
          </a:bodyPr>
          <a:lstStyle/>
          <a:p>
            <a:pPr marL="185766" indent="-185766">
              <a:buFont typeface="Arial" panose="020B0604020202020204" pitchFamily="34" charset="0"/>
              <a:buChar char="•"/>
            </a:pPr>
            <a:r>
              <a:rPr lang="en-GB" dirty="0"/>
              <a:t>For the Physical Function Trial, 6MWD was chosen as the </a:t>
            </a:r>
            <a:r>
              <a:rPr lang="en-GB" b="1" dirty="0"/>
              <a:t>primary efficacy outcome</a:t>
            </a:r>
            <a:r>
              <a:rPr lang="en-GB" dirty="0"/>
              <a:t>, rather than </a:t>
            </a:r>
            <a:br>
              <a:rPr lang="en-GB" dirty="0"/>
            </a:br>
            <a:r>
              <a:rPr lang="en-GB" dirty="0"/>
              <a:t>an outcome based on muscle strength, because of the importance of walking in maintaining independence as men age. It was specifically postulated that TTh, compared with placebo, </a:t>
            </a:r>
            <a:br>
              <a:rPr lang="en-GB" dirty="0"/>
            </a:br>
            <a:r>
              <a:rPr lang="en-GB" dirty="0"/>
              <a:t>would increase the fraction of men whose 6MWD increased by &gt;50 m beyond the baseline distance, because enrolled men had reported difficulty walking and/or climbing stairs and because their gait speed was &lt;1.2 m/s.</a:t>
            </a:r>
          </a:p>
          <a:p>
            <a:pPr marL="185766" indent="-185766">
              <a:buFont typeface="Arial" panose="020B0604020202020204" pitchFamily="34" charset="0"/>
              <a:buChar char="•"/>
            </a:pPr>
            <a:r>
              <a:rPr lang="en-GB" dirty="0"/>
              <a:t>Great care was taken to standardise the administration of the 6MWD test by using a set test course, timing the walk with a stopwatch, and training the site personnel initially and retraining them annually.</a:t>
            </a:r>
          </a:p>
          <a:p>
            <a:pPr marL="185766" indent="-185766">
              <a:buFont typeface="Arial" panose="020B0604020202020204" pitchFamily="34" charset="0"/>
              <a:buChar char="•"/>
            </a:pPr>
            <a:r>
              <a:rPr lang="en-GB" dirty="0"/>
              <a:t>A </a:t>
            </a:r>
            <a:r>
              <a:rPr lang="en-GB" b="1" dirty="0"/>
              <a:t>secondary outcome</a:t>
            </a:r>
            <a:r>
              <a:rPr lang="en-GB" dirty="0"/>
              <a:t> was self-reported mobility and function, assessed using the physical function domain scale (PF-10) of the SF-36.</a:t>
            </a:r>
          </a:p>
          <a:p>
            <a:endParaRPr lang="en-GB" dirty="0"/>
          </a:p>
          <a:p>
            <a:r>
              <a:rPr lang="en-GB" dirty="0"/>
              <a:t>6MWD, 6-minute walking distance; SF-36, 36-item Medical Outcomes Short Form Survey; </a:t>
            </a:r>
            <a:br>
              <a:rPr lang="en-GB" dirty="0"/>
            </a:br>
            <a:r>
              <a:rPr lang="en-GB" dirty="0"/>
              <a:t>TTh, testosterone therapy</a:t>
            </a:r>
          </a:p>
          <a:p>
            <a:endParaRPr lang="en-GB" sz="1200" dirty="0"/>
          </a:p>
          <a:p>
            <a:r>
              <a:rPr lang="en-GB" sz="1200" b="1" dirty="0"/>
              <a:t>References</a:t>
            </a:r>
          </a:p>
          <a:p>
            <a:r>
              <a:rPr lang="en-GB" dirty="0"/>
              <a:t>Snyder PJ </a:t>
            </a:r>
            <a:r>
              <a:rPr lang="en-GB" i="1" dirty="0"/>
              <a:t>et al. </a:t>
            </a:r>
            <a:r>
              <a:rPr lang="sv-SE" i="1" dirty="0"/>
              <a:t>N Engl J Med</a:t>
            </a:r>
            <a:r>
              <a:rPr lang="sv-SE" dirty="0"/>
              <a:t> 2016;374:611–24;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870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Among men in the Physical Function Trial, TTh did not substantially increase the proportion of men whose 6MWD increased &gt;50 m beyond that at baseline, or the absolute increase in their distance walked, versus placebo (primary outcome), although the trend was toward greater increases for men assigned to TTh.</a:t>
            </a:r>
          </a:p>
          <a:p>
            <a:pPr marL="185766" indent="-185766">
              <a:buFont typeface="Arial" panose="020B0604020202020204" pitchFamily="34" charset="0"/>
              <a:buChar char="•"/>
            </a:pPr>
            <a:r>
              <a:rPr lang="en-GB" dirty="0"/>
              <a:t>However, TTh did substantially improve these two parameters when data from all men in the </a:t>
            </a:r>
            <a:r>
              <a:rPr lang="en-GB" dirty="0" err="1"/>
              <a:t>TTrials</a:t>
            </a:r>
            <a:r>
              <a:rPr lang="en-GB" dirty="0"/>
              <a:t> were analysed.</a:t>
            </a:r>
          </a:p>
          <a:p>
            <a:pPr marL="681142" lvl="1" indent="-185766">
              <a:lnSpc>
                <a:spcPct val="90000"/>
              </a:lnSpc>
              <a:buFont typeface="Calibri" panose="020F0502020204030204" pitchFamily="34" charset="0"/>
              <a:buChar char="–"/>
              <a:defRPr/>
            </a:pPr>
            <a:r>
              <a:rPr lang="en-GB" dirty="0"/>
              <a:t>The improvement was statistically significant for the men who had not qualified for the Physical Function Trial, demonstrating that this result was not simply a question of increased power.</a:t>
            </a:r>
          </a:p>
          <a:p>
            <a:pPr marL="681142" lvl="1" indent="-185766">
              <a:lnSpc>
                <a:spcPct val="90000"/>
              </a:lnSpc>
              <a:buFont typeface="Calibri" panose="020F0502020204030204" pitchFamily="34" charset="0"/>
              <a:buChar char="–"/>
              <a:defRPr/>
            </a:pPr>
            <a:r>
              <a:rPr lang="en-GB" dirty="0"/>
              <a:t>Importantly, irrespective of study population, men who received TTh were significantly more likely than those who received placebo to perceive that their walking ability had improved since the beginning of the trial (p=0.002), as judged by the PF-10 and a patient global assessment of change question.</a:t>
            </a:r>
          </a:p>
          <a:p>
            <a:pPr marL="185766" indent="-185766">
              <a:buFont typeface="Arial" panose="020B0604020202020204" pitchFamily="34" charset="0"/>
              <a:buChar char="•"/>
            </a:pPr>
            <a:r>
              <a:rPr lang="en-GB" dirty="0"/>
              <a:t>There was a significant between-group difference in:</a:t>
            </a:r>
          </a:p>
          <a:p>
            <a:pPr marL="681142" lvl="1" indent="-185766">
              <a:lnSpc>
                <a:spcPct val="90000"/>
              </a:lnSpc>
              <a:buFont typeface="Calibri" panose="020F0502020204030204" pitchFamily="34" charset="0"/>
              <a:buChar char="–"/>
              <a:defRPr/>
            </a:pPr>
            <a:r>
              <a:rPr lang="en-GB" dirty="0"/>
              <a:t>Percentage of men whose 6MWD increased by ≥50 m (OR 1.77; p=0.003).</a:t>
            </a:r>
          </a:p>
          <a:p>
            <a:pPr marL="681142" lvl="1" indent="-185766">
              <a:lnSpc>
                <a:spcPct val="90000"/>
              </a:lnSpc>
              <a:buFont typeface="Calibri" panose="020F0502020204030204" pitchFamily="34" charset="0"/>
              <a:buChar char="–"/>
              <a:defRPr/>
            </a:pPr>
            <a:r>
              <a:rPr lang="en-GB" dirty="0"/>
              <a:t>Change from baseline in 6MWD (mean difference 6.69 m; p=0.007).</a:t>
            </a:r>
          </a:p>
          <a:p>
            <a:pPr marL="681142" lvl="1" indent="-185766">
              <a:lnSpc>
                <a:spcPct val="90000"/>
              </a:lnSpc>
              <a:buFont typeface="Calibri" panose="020F0502020204030204" pitchFamily="34" charset="0"/>
              <a:buChar char="–"/>
              <a:defRPr/>
            </a:pPr>
            <a:r>
              <a:rPr lang="en-GB" dirty="0"/>
              <a:t>Percentage of men whose PF-10 score increased by ≥8 points (OR 1.50; p=0.02).</a:t>
            </a:r>
          </a:p>
          <a:p>
            <a:pPr marL="681142" lvl="1" indent="-185766">
              <a:lnSpc>
                <a:spcPct val="90000"/>
              </a:lnSpc>
              <a:buFont typeface="Calibri" panose="020F0502020204030204" pitchFamily="34" charset="0"/>
              <a:buChar char="–"/>
              <a:defRPr/>
            </a:pPr>
            <a:r>
              <a:rPr lang="en-GB" dirty="0"/>
              <a:t>Change from baseline in PF-10 score (mean difference 3.06 points; p=0.002).</a:t>
            </a:r>
          </a:p>
          <a:p>
            <a:endParaRPr lang="en-GB" dirty="0"/>
          </a:p>
          <a:p>
            <a:r>
              <a:rPr lang="en-GB" dirty="0"/>
              <a:t>6MWD, 6-minute walking distance; OR, odds ratio; PF-10, physical function domain scale of the SF-36; SF-36, 36-item Medical Outcomes Short Form Survey; TTh, testosterone therapy</a:t>
            </a:r>
          </a:p>
          <a:p>
            <a:endParaRPr lang="en-GB" dirty="0"/>
          </a:p>
          <a:p>
            <a:r>
              <a:rPr lang="en-GB" b="1" dirty="0"/>
              <a:t>References</a:t>
            </a:r>
          </a:p>
          <a:p>
            <a:r>
              <a:rPr lang="en-GB" dirty="0"/>
              <a:t>Snyder PJ </a:t>
            </a:r>
            <a:r>
              <a:rPr lang="en-GB" i="1" dirty="0"/>
              <a:t>et al. </a:t>
            </a:r>
            <a:r>
              <a:rPr lang="sv-SE" i="1" dirty="0"/>
              <a:t>N Engl J Med</a:t>
            </a:r>
            <a:r>
              <a:rPr lang="sv-SE" dirty="0"/>
              <a:t> 2016;374:611–24;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6084094" cy="4029879"/>
          </a:xfrm>
        </p:spPr>
        <p:txBody>
          <a:bodyPr>
            <a:normAutofit/>
          </a:bodyPr>
          <a:lstStyle/>
          <a:p>
            <a:pPr marL="185766" indent="-185766">
              <a:buFont typeface="Arial" panose="020B0604020202020204" pitchFamily="34" charset="0"/>
              <a:buChar char="•"/>
            </a:pPr>
            <a:r>
              <a:rPr lang="en-GB" dirty="0"/>
              <a:t>Inclusion in the Vitality Trial required self-reported low vitality/diminished energy and a score </a:t>
            </a:r>
            <a:br>
              <a:rPr lang="en-GB" dirty="0"/>
            </a:br>
            <a:r>
              <a:rPr lang="en-GB" dirty="0"/>
              <a:t>of &lt;40 on the FACIT-Fatigue scale (range: 0 to 52, higher scores indicate less fatigue).</a:t>
            </a:r>
          </a:p>
          <a:p>
            <a:pPr marL="681142" lvl="1" indent="-185766">
              <a:lnSpc>
                <a:spcPct val="90000"/>
              </a:lnSpc>
              <a:buFont typeface="Calibri" panose="020F0502020204030204" pitchFamily="34" charset="0"/>
              <a:buChar char="–"/>
              <a:defRPr/>
            </a:pPr>
            <a:r>
              <a:rPr lang="en-GB" dirty="0"/>
              <a:t>The FACIT-Fatigue questionnaire distinguishes between energy at one end of the spectrum and fatigue at the other, and has been validated for assessing energy </a:t>
            </a:r>
            <a:r>
              <a:rPr lang="en-GB" i="1" dirty="0"/>
              <a:t>vs</a:t>
            </a:r>
            <a:r>
              <a:rPr lang="en-GB" dirty="0"/>
              <a:t> fatigue in many different diseases.</a:t>
            </a:r>
          </a:p>
          <a:p>
            <a:pPr marL="185766" lvl="1" indent="-185766">
              <a:buFont typeface="Arial" panose="020B0604020202020204" pitchFamily="34" charset="0"/>
              <a:buChar char="•"/>
              <a:defRPr/>
            </a:pPr>
            <a:r>
              <a:rPr lang="en-GB" dirty="0"/>
              <a:t>The </a:t>
            </a:r>
            <a:r>
              <a:rPr lang="en-GB" b="1" dirty="0"/>
              <a:t>primary outcome measure</a:t>
            </a:r>
            <a:r>
              <a:rPr lang="en-GB" dirty="0"/>
              <a:t> of the Vitality Trial was the proportion of men whose score on the FACIT–Fatigue scale increased by ≥4 points.</a:t>
            </a:r>
          </a:p>
          <a:p>
            <a:pPr marL="185766" lvl="1" indent="-185766">
              <a:buFont typeface="Arial" panose="020B0604020202020204" pitchFamily="34" charset="0"/>
              <a:buChar char="•"/>
              <a:defRPr/>
            </a:pPr>
            <a:r>
              <a:rPr lang="en-GB" b="1" dirty="0"/>
              <a:t>Secondary outcomes</a:t>
            </a:r>
            <a:r>
              <a:rPr lang="en-GB" dirty="0"/>
              <a:t> were change from baseline in FACIT–Fatigue score; vitality scale score </a:t>
            </a:r>
            <a:br>
              <a:rPr lang="en-GB" dirty="0"/>
            </a:br>
            <a:r>
              <a:rPr lang="en-GB" dirty="0"/>
              <a:t>(range: 0 to 100, higher scores indicate more vitality) of the SF-36; scores on the PANAS scales (range: 5 to 50 for positive and negative effects, higher scores indicate a greater intensity of the effect); and the PHQ-9 depression score (range: 0 to 27, higher scores indicate greater severity </a:t>
            </a:r>
            <a:br>
              <a:rPr lang="en-GB" dirty="0"/>
            </a:br>
            <a:r>
              <a:rPr lang="en-GB" dirty="0"/>
              <a:t>of depressive symptoms).</a:t>
            </a:r>
          </a:p>
          <a:p>
            <a:endParaRPr lang="en-GB" dirty="0"/>
          </a:p>
          <a:p>
            <a:r>
              <a:rPr lang="en-GB" dirty="0"/>
              <a:t>FACIT, Functional Assessment of Chronic Illness Therapy; PANAS, Positive and Negative Affect Schedule; PHQ-9, Patient Health Questionnaire 9; TTh, testosterone therapy</a:t>
            </a:r>
          </a:p>
          <a:p>
            <a:endParaRPr lang="en-GB" sz="1200" dirty="0"/>
          </a:p>
          <a:p>
            <a:r>
              <a:rPr lang="en-GB" sz="1200" b="1" dirty="0"/>
              <a:t>References</a:t>
            </a:r>
          </a:p>
          <a:p>
            <a:r>
              <a:rPr lang="en-GB" dirty="0"/>
              <a:t>Snyder PJ </a:t>
            </a:r>
            <a:r>
              <a:rPr lang="en-GB" i="1" dirty="0"/>
              <a:t>et al. </a:t>
            </a:r>
            <a:r>
              <a:rPr lang="sv-SE" i="1" dirty="0"/>
              <a:t>N Engl J Med</a:t>
            </a:r>
            <a:r>
              <a:rPr lang="sv-SE" dirty="0"/>
              <a:t> 2016;374:611–24;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870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906294" cy="4029879"/>
          </a:xfrm>
        </p:spPr>
        <p:txBody>
          <a:bodyPr>
            <a:normAutofit fontScale="92500" lnSpcReduction="10000"/>
          </a:bodyPr>
          <a:lstStyle/>
          <a:p>
            <a:pPr marL="185766" indent="-185766">
              <a:buFont typeface="Arial" panose="020B0604020202020204" pitchFamily="34" charset="0"/>
              <a:buChar char="•"/>
            </a:pPr>
            <a:r>
              <a:rPr lang="en-GB" dirty="0"/>
              <a:t>Among men enrolled in the Vitality Trial, TTh showed no significant benefit over placebo </a:t>
            </a:r>
            <a:br>
              <a:rPr lang="en-GB" dirty="0"/>
            </a:br>
            <a:r>
              <a:rPr lang="en-GB" dirty="0"/>
              <a:t>with respect to vitality, as determined by an increase of ≥4 points in the FACIT–Fatigue score (primary outcome) (OR 1.23; p=0.30).</a:t>
            </a:r>
          </a:p>
          <a:p>
            <a:pPr marL="185766" indent="-185766">
              <a:buFont typeface="Arial" panose="020B0604020202020204" pitchFamily="34" charset="0"/>
              <a:buChar char="•"/>
            </a:pPr>
            <a:r>
              <a:rPr lang="en-GB" dirty="0"/>
              <a:t>However, there was a small effect on change from baseline in FACIT–Fatigue score that </a:t>
            </a:r>
            <a:br>
              <a:rPr lang="en-GB" dirty="0"/>
            </a:br>
            <a:r>
              <a:rPr lang="en-GB" dirty="0"/>
              <a:t>did not reach significance (mean difference 1.21 points; p=0.06). In addition, a greater increase </a:t>
            </a:r>
            <a:br>
              <a:rPr lang="en-GB" dirty="0"/>
            </a:br>
            <a:r>
              <a:rPr lang="en-GB" dirty="0"/>
              <a:t>in testosterone level was associated with a greater increment in FACIT-Fatigue score (p=0.02 </a:t>
            </a:r>
            <a:br>
              <a:rPr lang="en-GB" dirty="0"/>
            </a:br>
            <a:r>
              <a:rPr lang="en-GB" dirty="0"/>
              <a:t>by instrumental variable analysis), and the effect of TTh on change from baseline in the score </a:t>
            </a:r>
            <a:br>
              <a:rPr lang="en-GB" dirty="0"/>
            </a:br>
            <a:r>
              <a:rPr lang="en-GB" dirty="0"/>
              <a:t>in men in the three core </a:t>
            </a:r>
            <a:r>
              <a:rPr lang="en-GB" dirty="0" err="1"/>
              <a:t>TTrials</a:t>
            </a:r>
            <a:r>
              <a:rPr lang="en-GB" dirty="0"/>
              <a:t> trials (Sexual Function, Physical Function, Vitality) combined </a:t>
            </a:r>
            <a:br>
              <a:rPr lang="en-GB" dirty="0"/>
            </a:br>
            <a:r>
              <a:rPr lang="en-GB" dirty="0"/>
              <a:t>was significant (p=0.006).</a:t>
            </a:r>
          </a:p>
          <a:p>
            <a:pPr marL="185766" indent="-185766">
              <a:buFont typeface="Arial" panose="020B0604020202020204" pitchFamily="34" charset="0"/>
              <a:buChar char="•"/>
            </a:pPr>
            <a:r>
              <a:rPr lang="en-GB" dirty="0"/>
              <a:t>There were significant differences between the TTh and placebo groups in SF-36 vitality score (mean difference 2.41 points; p=0.03), PANAS positive affect score (mean difference 0.47 points; p=0.04), PANAS negative affect score (mean difference −0.49 points; p&lt;0.001), and PHQ-9 depression score (mean difference −0.72 points; p=0.004).</a:t>
            </a:r>
          </a:p>
          <a:p>
            <a:pPr marL="681142" lvl="1" indent="-185766">
              <a:lnSpc>
                <a:spcPct val="90000"/>
              </a:lnSpc>
              <a:buFont typeface="Calibri" panose="020F0502020204030204" pitchFamily="34" charset="0"/>
              <a:buChar char="–"/>
              <a:defRPr/>
            </a:pPr>
            <a:r>
              <a:rPr lang="en-GB" dirty="0"/>
              <a:t>Effect sizes (mean between-group differences in outcome divided by the baseline standard deviations) were all &lt;0.20.</a:t>
            </a:r>
          </a:p>
          <a:p>
            <a:pPr marL="185766" lvl="1" indent="-185766">
              <a:lnSpc>
                <a:spcPct val="90000"/>
              </a:lnSpc>
              <a:buFont typeface="Arial" panose="020B0604020202020204" pitchFamily="34" charset="0"/>
              <a:buChar char="•"/>
              <a:defRPr/>
            </a:pPr>
            <a:r>
              <a:rPr lang="en-GB" dirty="0"/>
              <a:t>Men who received TTh were more likely than men who received placebo to report that their energy was better at the end of the trial (P&lt;0.001).</a:t>
            </a:r>
          </a:p>
          <a:p>
            <a:endParaRPr lang="en-GB" dirty="0"/>
          </a:p>
          <a:p>
            <a:r>
              <a:rPr lang="en-GB" dirty="0"/>
              <a:t>FACIT, Functional Assessment of Chronic Illness Therapy; OR, odds ratio; PANAS, Positive and Negative Affect Schedule; PHQ-9, Patient Health Questionnaire 9; TTh, testosterone therapy</a:t>
            </a:r>
          </a:p>
          <a:p>
            <a:endParaRPr lang="en-GB" dirty="0"/>
          </a:p>
          <a:p>
            <a:r>
              <a:rPr lang="en-GB" b="1" dirty="0"/>
              <a:t>References</a:t>
            </a:r>
          </a:p>
          <a:p>
            <a:r>
              <a:rPr lang="pt-BR" dirty="0"/>
              <a:t>Matsumoto AM. </a:t>
            </a:r>
            <a:r>
              <a:rPr lang="pt-BR" i="1" dirty="0"/>
              <a:t>Curr Opin Endocr Metab Res</a:t>
            </a:r>
            <a:r>
              <a:rPr lang="pt-BR" dirty="0"/>
              <a:t> 2019;6:34–41; </a:t>
            </a:r>
            <a:r>
              <a:rPr lang="en-GB" dirty="0"/>
              <a:t>Snyder PJ </a:t>
            </a:r>
            <a:r>
              <a:rPr lang="en-GB" i="1" dirty="0"/>
              <a:t>et al. </a:t>
            </a:r>
            <a:r>
              <a:rPr lang="sv-SE" i="1" dirty="0"/>
              <a:t>N Engl J Med</a:t>
            </a:r>
            <a:r>
              <a:rPr lang="sv-SE" dirty="0"/>
              <a:t> 2016;374:611–24;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944394" cy="4029879"/>
          </a:xfrm>
        </p:spPr>
        <p:txBody>
          <a:bodyPr>
            <a:normAutofit fontScale="92500"/>
          </a:bodyPr>
          <a:lstStyle/>
          <a:p>
            <a:pPr marL="185766" indent="-185766">
              <a:buFont typeface="Arial" panose="020B0604020202020204" pitchFamily="34" charset="0"/>
              <a:buChar char="•"/>
            </a:pPr>
            <a:r>
              <a:rPr lang="en-GB" dirty="0"/>
              <a:t>Inclusion in the Cognitive Function Trial required men to satisfy AAMI criteria, comprising </a:t>
            </a:r>
            <a:br>
              <a:rPr lang="en-GB" dirty="0"/>
            </a:br>
            <a:r>
              <a:rPr lang="en-GB" dirty="0"/>
              <a:t>both subjective memory complaints and relative impairment on objective tests of </a:t>
            </a:r>
            <a:br>
              <a:rPr lang="en-GB" dirty="0"/>
            </a:br>
            <a:r>
              <a:rPr lang="en-GB" dirty="0"/>
              <a:t>memory performance.</a:t>
            </a:r>
          </a:p>
          <a:p>
            <a:pPr marL="681142" lvl="1" indent="-185766">
              <a:lnSpc>
                <a:spcPct val="90000"/>
              </a:lnSpc>
              <a:buFont typeface="Calibri" panose="020F0502020204030204" pitchFamily="34" charset="0"/>
              <a:buChar char="–"/>
              <a:defRPr/>
            </a:pPr>
            <a:r>
              <a:rPr lang="en-GB" dirty="0"/>
              <a:t>Subjective memory complaints were indicated by a score of 4 or 5 on ≥1 item of </a:t>
            </a:r>
            <a:br>
              <a:rPr lang="en-GB" dirty="0"/>
            </a:br>
            <a:r>
              <a:rPr lang="en-GB" dirty="0"/>
              <a:t>the MAC-Q.</a:t>
            </a:r>
          </a:p>
          <a:p>
            <a:pPr marL="681142" lvl="1" indent="-185766">
              <a:lnSpc>
                <a:spcPct val="90000"/>
              </a:lnSpc>
              <a:buFont typeface="Calibri" panose="020F0502020204030204" pitchFamily="34" charset="0"/>
              <a:buChar char="–"/>
              <a:defRPr/>
            </a:pPr>
            <a:r>
              <a:rPr lang="en-GB" dirty="0"/>
              <a:t>Objective memory impairment was defined by a score &gt;1 SD below the performance </a:t>
            </a:r>
            <a:br>
              <a:rPr lang="en-GB" dirty="0"/>
            </a:br>
            <a:r>
              <a:rPr lang="en-GB" dirty="0"/>
              <a:t>for young men (aged 20–24 years), but not &gt;2 SD below the scores of age-matched men on tests of delayed paragraph recall or visual memory.</a:t>
            </a:r>
          </a:p>
          <a:p>
            <a:pPr marL="681142" lvl="1" indent="-185766">
              <a:lnSpc>
                <a:spcPct val="90000"/>
              </a:lnSpc>
              <a:buFont typeface="Calibri" panose="020F0502020204030204" pitchFamily="34" charset="0"/>
              <a:buChar char="–"/>
              <a:defRPr/>
            </a:pPr>
            <a:r>
              <a:rPr lang="en-GB" dirty="0"/>
              <a:t>Men were considered ‘normal for age’ if they did not meet criteria for AAMI and had scores of ≥80 on the 3MSE measure of global cognitive function.</a:t>
            </a:r>
          </a:p>
          <a:p>
            <a:pPr marL="185766" lvl="1" indent="-185766">
              <a:buFont typeface="Arial" panose="020B0604020202020204" pitchFamily="34" charset="0"/>
              <a:buChar char="•"/>
              <a:defRPr/>
            </a:pPr>
            <a:r>
              <a:rPr lang="en-GB" dirty="0"/>
              <a:t>The </a:t>
            </a:r>
            <a:r>
              <a:rPr lang="en-GB" b="1" dirty="0"/>
              <a:t>primary outcome measure</a:t>
            </a:r>
            <a:r>
              <a:rPr lang="en-GB" dirty="0"/>
              <a:t> was mean change from baseline to Month 6 and Month 12 </a:t>
            </a:r>
            <a:br>
              <a:rPr lang="en-GB" dirty="0"/>
            </a:br>
            <a:r>
              <a:rPr lang="en-GB" dirty="0"/>
              <a:t>for delayed paragraph recall (score range: 0 to 50) among men with AAMI.</a:t>
            </a:r>
          </a:p>
          <a:p>
            <a:pPr marL="185766" lvl="1" indent="-185766">
              <a:buFont typeface="Arial" panose="020B0604020202020204" pitchFamily="34" charset="0"/>
              <a:buChar char="•"/>
              <a:defRPr/>
            </a:pPr>
            <a:r>
              <a:rPr lang="en-GB" b="1" dirty="0"/>
              <a:t>Secondary outcomes</a:t>
            </a:r>
            <a:r>
              <a:rPr lang="en-GB" dirty="0"/>
              <a:t> were mean change in visual memory (Benton Visual Retention Test; </a:t>
            </a:r>
            <a:br>
              <a:rPr lang="en-GB" dirty="0"/>
            </a:br>
            <a:r>
              <a:rPr lang="en-GB" dirty="0"/>
              <a:t>score range: 0 to −26), executive function (Trail-Making Test B minus A; range: −290 to 290), </a:t>
            </a:r>
            <a:br>
              <a:rPr lang="en-GB" dirty="0"/>
            </a:br>
            <a:r>
              <a:rPr lang="en-GB" dirty="0"/>
              <a:t>and spatial ability (Card Rotation Test; score range: −80 to 80) among men with AAMI.</a:t>
            </a:r>
          </a:p>
          <a:p>
            <a:pPr marL="185766" lvl="1" indent="-185766">
              <a:buFont typeface="Arial" panose="020B0604020202020204" pitchFamily="34" charset="0"/>
              <a:buChar char="•"/>
              <a:defRPr/>
            </a:pPr>
            <a:r>
              <a:rPr lang="en-GB" dirty="0"/>
              <a:t>Tests were administered at baseline, Month 6 and Month 12.</a:t>
            </a:r>
          </a:p>
          <a:p>
            <a:endParaRPr lang="en-GB" dirty="0"/>
          </a:p>
          <a:p>
            <a:r>
              <a:rPr lang="en-GB" dirty="0"/>
              <a:t>3MSE, Modified Mini-Mental State Examination; AAMI, age-associated memory impairment; MAC-Q, Memory Assessment Clinics Questionnaire; TTh, testosterone therapy</a:t>
            </a:r>
          </a:p>
          <a:p>
            <a:endParaRPr lang="en-GB" sz="1200" dirty="0"/>
          </a:p>
          <a:p>
            <a:r>
              <a:rPr lang="en-GB" sz="1200" b="1" dirty="0"/>
              <a:t>References</a:t>
            </a:r>
          </a:p>
          <a:p>
            <a:r>
              <a:rPr lang="en-GB" dirty="0"/>
              <a:t>Resnick SM </a:t>
            </a:r>
            <a:r>
              <a:rPr lang="en-GB" i="1" dirty="0"/>
              <a:t>et al. JAMA</a:t>
            </a:r>
            <a:r>
              <a:rPr lang="en-GB" dirty="0"/>
              <a:t> 2017;317:717–27</a:t>
            </a:r>
            <a:r>
              <a:rPr lang="sv-SE" dirty="0"/>
              <a:t>;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870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No significant mean changes from baseline to Months 6 and 12 in delayed paragraph </a:t>
            </a:r>
            <a:br>
              <a:rPr lang="en-GB" dirty="0"/>
            </a:br>
            <a:r>
              <a:rPr lang="en-GB" dirty="0"/>
              <a:t>recall score were observed among men with AAMI in the TTh and placebo groups </a:t>
            </a:r>
            <a:br>
              <a:rPr lang="en-GB" dirty="0"/>
            </a:br>
            <a:r>
              <a:rPr lang="en-GB" dirty="0"/>
              <a:t>[adjusted estimated difference −0.07 (95% CI: −0.92 to 0.79); p=0.88].</a:t>
            </a:r>
          </a:p>
          <a:p>
            <a:pPr marL="681142" lvl="1" indent="-185766">
              <a:lnSpc>
                <a:spcPct val="90000"/>
              </a:lnSpc>
              <a:buFont typeface="Calibri" panose="020F0502020204030204" pitchFamily="34" charset="0"/>
              <a:buChar char="–"/>
              <a:defRPr/>
            </a:pPr>
            <a:r>
              <a:rPr lang="en-GB" dirty="0"/>
              <a:t>Mean scores for delayed paragraph recall were 14.0 at baseline, 16.0 at Month 6 and 16.2 at Month 12 in the TTh group and 14.4 at baseline, 16.0 at Month 6 and 16.5 at Month 12 in the placebo group.</a:t>
            </a:r>
          </a:p>
          <a:p>
            <a:pPr marL="185766" indent="-185766">
              <a:buFont typeface="Arial" panose="020B0604020202020204" pitchFamily="34" charset="0"/>
              <a:buChar char="•"/>
            </a:pPr>
            <a:r>
              <a:rPr lang="en-GB" dirty="0"/>
              <a:t>TTh was also not associated with significant differences in visual memory [−0.28 (95%CI: −0.76 to 0.19); p=0.24], executive function [−5.51 (95% CI: −12.91 to 1.88); p=0.14] or </a:t>
            </a:r>
            <a:br>
              <a:rPr lang="en-GB" dirty="0"/>
            </a:br>
            <a:r>
              <a:rPr lang="en-GB" dirty="0"/>
              <a:t>spatial ability [−0.12 (95% CI: −1.89 to 1.65); p=0.89].</a:t>
            </a:r>
          </a:p>
          <a:p>
            <a:endParaRPr lang="en-GB" dirty="0"/>
          </a:p>
          <a:p>
            <a:r>
              <a:rPr lang="en-GB" dirty="0"/>
              <a:t>AAMI, age-associated memory impairment; CI, confidence interval; TTh, testosterone therapy</a:t>
            </a:r>
          </a:p>
          <a:p>
            <a:endParaRPr lang="en-GB" dirty="0"/>
          </a:p>
          <a:p>
            <a:r>
              <a:rPr lang="en-GB" b="1" dirty="0"/>
              <a:t>Reference</a:t>
            </a:r>
          </a:p>
          <a:p>
            <a:r>
              <a:rPr lang="en-GB" dirty="0"/>
              <a:t>Resnick SM </a:t>
            </a:r>
            <a:r>
              <a:rPr lang="en-GB" i="1" dirty="0"/>
              <a:t>et al. </a:t>
            </a:r>
            <a:r>
              <a:rPr lang="sv-SE" i="1" dirty="0"/>
              <a:t>JAMA</a:t>
            </a:r>
            <a:r>
              <a:rPr lang="sv-SE" dirty="0"/>
              <a:t> 2017;317:717–27.</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2AC1258E-3A82-4AA4-874C-8519D9F520E1}"/>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84590CF-209F-40FF-9D88-E196F8CF9F60}"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9571" name="Rectangle 2">
            <a:extLst>
              <a:ext uri="{FF2B5EF4-FFF2-40B4-BE49-F238E27FC236}">
                <a16:creationId xmlns:a16="http://schemas.microsoft.com/office/drawing/2014/main" id="{B4812821-40D5-4331-BDAB-99ED1836D4DA}"/>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E3359531-AF84-4279-AE43-3CD39310387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Two hundred and twenty-seven hypogonadal men were recruited, randomized, and studied in 16 centers in the United States. About one third of the subjects were randomized into each treatment group. The patients were between 19–68 yr of age and had single morning serum T levels at screening of 10.4 nmol/L (300 ng/dL) or less. The screening serum T concentrations were measured at each center’s clinical laboratory. Previously treated hypogonadal men were withdrawn from T ester injection for at least 6 weeks and from oral or transdermal androgens for 4 weeks before the screening visit. Aside from the hypogonadism, the subjects were in good health, as evidenced by medical history, physical examination, complete blood count, urinalysis, and serum biochemistry. If the subjects were taking lipid- lowering agents or tranquilizers, the doses were stabilized for at least 3 months before enrollment. The subjects had no history of chronic medical illness or alcohol or drug abuse. The subjects had a normal rectal examination, a prostate-specific antigen level of less than 4 ng/mL, and a urine flow rate of more than 12 mL/s before enrollment to the study. </a:t>
            </a:r>
          </a:p>
          <a:p>
            <a:pPr eaLnBrk="1" hangingPunct="1"/>
            <a:endParaRPr lang="en-GB"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11044" cy="4029879"/>
          </a:xfrm>
        </p:spPr>
        <p:txBody>
          <a:bodyPr>
            <a:normAutofit/>
          </a:bodyPr>
          <a:lstStyle/>
          <a:p>
            <a:pPr marL="185766" indent="-185766">
              <a:buFont typeface="Arial" panose="020B0604020202020204" pitchFamily="34" charset="0"/>
              <a:buChar char="•"/>
            </a:pPr>
            <a:r>
              <a:rPr lang="en-GB" dirty="0"/>
              <a:t>For the Anaemia Trial, men had baseline haemoglobin levels ≤12.7 g/</a:t>
            </a:r>
            <a:r>
              <a:rPr lang="en-GB" dirty="0" err="1"/>
              <a:t>dL</a:t>
            </a:r>
            <a:r>
              <a:rPr lang="en-GB" dirty="0"/>
              <a:t> and were classified using family history and blood/laboratory testing into cohorts with either </a:t>
            </a:r>
            <a:r>
              <a:rPr lang="en-GB" b="1" dirty="0"/>
              <a:t>unexplained anaemia</a:t>
            </a:r>
            <a:r>
              <a:rPr lang="en-GB" dirty="0"/>
              <a:t> (n=62, 49.2%) or </a:t>
            </a:r>
            <a:r>
              <a:rPr lang="en-GB" b="1" dirty="0"/>
              <a:t>anaemia of known cause</a:t>
            </a:r>
            <a:r>
              <a:rPr lang="en-GB" dirty="0"/>
              <a:t> (n=64, 50.8%):</a:t>
            </a:r>
          </a:p>
          <a:p>
            <a:pPr marL="681142" lvl="1" indent="-185766">
              <a:lnSpc>
                <a:spcPct val="90000"/>
              </a:lnSpc>
              <a:buFont typeface="Calibri" panose="020F0502020204030204" pitchFamily="34" charset="0"/>
              <a:buChar char="–"/>
              <a:defRPr/>
            </a:pPr>
            <a:r>
              <a:rPr lang="en-GB" dirty="0"/>
              <a:t>Myelodysplasia, n=8 (6.3%).</a:t>
            </a:r>
          </a:p>
          <a:p>
            <a:pPr marL="681142" lvl="1" indent="-185766">
              <a:lnSpc>
                <a:spcPct val="90000"/>
              </a:lnSpc>
              <a:buFont typeface="Calibri" panose="020F0502020204030204" pitchFamily="34" charset="0"/>
              <a:buChar char="–"/>
              <a:defRPr/>
            </a:pPr>
            <a:r>
              <a:rPr lang="en-GB" dirty="0"/>
              <a:t>Iron deficiency, n=42 (33.3%).</a:t>
            </a:r>
          </a:p>
          <a:p>
            <a:pPr marL="681142" lvl="1" indent="-185766">
              <a:lnSpc>
                <a:spcPct val="90000"/>
              </a:lnSpc>
              <a:buFont typeface="Calibri" panose="020F0502020204030204" pitchFamily="34" charset="0"/>
              <a:buChar char="–"/>
              <a:defRPr/>
            </a:pPr>
            <a:r>
              <a:rPr lang="en-GB" dirty="0"/>
              <a:t>Vitamin B12 deficiency, n=3 (2.4%).</a:t>
            </a:r>
          </a:p>
          <a:p>
            <a:pPr marL="681142" lvl="1" indent="-185766">
              <a:lnSpc>
                <a:spcPct val="90000"/>
              </a:lnSpc>
              <a:buFont typeface="Calibri" panose="020F0502020204030204" pitchFamily="34" charset="0"/>
              <a:buChar char="–"/>
              <a:defRPr/>
            </a:pPr>
            <a:r>
              <a:rPr lang="en-GB" dirty="0"/>
              <a:t>Anaemia of inflammation/chronic disease, n=10 (7.9%).</a:t>
            </a:r>
          </a:p>
          <a:p>
            <a:pPr marL="681142" lvl="1" indent="-185766">
              <a:lnSpc>
                <a:spcPct val="90000"/>
              </a:lnSpc>
              <a:buFont typeface="Calibri" panose="020F0502020204030204" pitchFamily="34" charset="0"/>
              <a:buChar char="–"/>
              <a:defRPr/>
            </a:pPr>
            <a:r>
              <a:rPr lang="en-GB" dirty="0"/>
              <a:t>Plasma cell </a:t>
            </a:r>
            <a:r>
              <a:rPr lang="en-GB" dirty="0" err="1"/>
              <a:t>dyscrasia</a:t>
            </a:r>
            <a:r>
              <a:rPr lang="en-GB" dirty="0"/>
              <a:t>, n=1 (0.8%).</a:t>
            </a:r>
          </a:p>
          <a:p>
            <a:pPr marL="681142" lvl="1" indent="-185766">
              <a:lnSpc>
                <a:spcPct val="90000"/>
              </a:lnSpc>
              <a:buFont typeface="Calibri" panose="020F0502020204030204" pitchFamily="34" charset="0"/>
              <a:buChar char="–"/>
              <a:defRPr/>
            </a:pPr>
            <a:endParaRPr lang="en-GB" dirty="0"/>
          </a:p>
          <a:p>
            <a:pPr marL="681142" lvl="1" indent="-185766">
              <a:lnSpc>
                <a:spcPct val="90000"/>
              </a:lnSpc>
              <a:buFont typeface="Calibri" panose="020F0502020204030204" pitchFamily="34" charset="0"/>
              <a:buChar char="–"/>
              <a:defRPr/>
            </a:pPr>
            <a:r>
              <a:rPr lang="en-GB" dirty="0"/>
              <a:t>No cases of renal insufficiency, folate deficiency, haemolytic anaemia or </a:t>
            </a:r>
            <a:br>
              <a:rPr lang="en-GB" dirty="0"/>
            </a:br>
            <a:r>
              <a:rPr lang="en-GB" dirty="0"/>
              <a:t>monoclonal </a:t>
            </a:r>
            <a:r>
              <a:rPr lang="en-GB" dirty="0" err="1"/>
              <a:t>gammopathy</a:t>
            </a:r>
            <a:r>
              <a:rPr lang="en-GB" dirty="0"/>
              <a:t>.</a:t>
            </a:r>
          </a:p>
          <a:p>
            <a:endParaRPr lang="en-GB" dirty="0"/>
          </a:p>
          <a:p>
            <a:r>
              <a:rPr lang="en-GB" dirty="0"/>
              <a:t>TTh, testosterone therapy</a:t>
            </a:r>
          </a:p>
          <a:p>
            <a:endParaRPr lang="en-GB" sz="1200" dirty="0"/>
          </a:p>
          <a:p>
            <a:r>
              <a:rPr lang="en-GB" sz="1200"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870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r>
              <a:rPr lang="en-GB" dirty="0"/>
              <a:t>In cases of unexplained anaemia, more men receiving </a:t>
            </a:r>
            <a:r>
              <a:rPr lang="en-GB" dirty="0" err="1"/>
              <a:t>TTh</a:t>
            </a:r>
            <a:r>
              <a:rPr lang="en-GB" dirty="0"/>
              <a:t> achieved improvements in haemoglobin concentration ≥1.0 g/dL at Month 12 versus baseline, compared with placebo treatment (adjusted OR 31.5, 95% CI: 3.7–277.8; p=0.02) (primary outcome).</a:t>
            </a:r>
          </a:p>
          <a:p>
            <a:pPr marL="660095" lvl="1" indent="-180026">
              <a:lnSpc>
                <a:spcPct val="90000"/>
              </a:lnSpc>
              <a:buFont typeface="Calibri" panose="020F0502020204030204" pitchFamily="34" charset="0"/>
              <a:buChar char="–"/>
              <a:defRPr/>
            </a:pPr>
            <a:r>
              <a:rPr lang="en-GB" dirty="0"/>
              <a:t>In total, 54% of </a:t>
            </a:r>
            <a:r>
              <a:rPr lang="en-GB" dirty="0" err="1"/>
              <a:t>TTh</a:t>
            </a:r>
            <a:r>
              <a:rPr lang="en-GB" dirty="0"/>
              <a:t>-treated men and 15% of placebo-treated men had increases of ≥1.0 g/</a:t>
            </a:r>
            <a:r>
              <a:rPr lang="en-GB" dirty="0" err="1"/>
              <a:t>dL</a:t>
            </a:r>
            <a:r>
              <a:rPr lang="en-GB" dirty="0"/>
              <a:t> versus baseline.</a:t>
            </a:r>
          </a:p>
          <a:p>
            <a:pPr marL="180026" indent="-180026">
              <a:buFont typeface="Arial" panose="020B0604020202020204" pitchFamily="34" charset="0"/>
              <a:buChar char="•"/>
            </a:pPr>
            <a:r>
              <a:rPr lang="en-GB" dirty="0" err="1"/>
              <a:t>TTh</a:t>
            </a:r>
            <a:r>
              <a:rPr lang="en-GB" dirty="0"/>
              <a:t> also increased haemoglobin concentrations by continuous analysis in men with unexplained anaemia (secondary outcome):</a:t>
            </a:r>
          </a:p>
          <a:p>
            <a:pPr marL="660095" lvl="1" indent="-180026">
              <a:lnSpc>
                <a:spcPct val="90000"/>
              </a:lnSpc>
              <a:buFont typeface="Calibri" panose="020F0502020204030204" pitchFamily="34" charset="0"/>
              <a:buChar char="–"/>
              <a:defRPr/>
            </a:pPr>
            <a:r>
              <a:rPr lang="en-GB" dirty="0"/>
              <a:t>Adjusted mean difference 0.83 g/</a:t>
            </a:r>
            <a:r>
              <a:rPr lang="en-GB" dirty="0" err="1"/>
              <a:t>dL</a:t>
            </a:r>
            <a:r>
              <a:rPr lang="en-GB" dirty="0"/>
              <a:t>, 95% CI: 0.48–1.39; p&lt;0.001.</a:t>
            </a:r>
          </a:p>
          <a:p>
            <a:pPr marL="180026" indent="-180026">
              <a:buFont typeface="Arial" panose="020B0604020202020204" pitchFamily="34" charset="0"/>
              <a:buChar char="•"/>
            </a:pPr>
            <a:r>
              <a:rPr lang="en-GB" dirty="0"/>
              <a:t>At Month 12, 58.3% (n=14/24) of </a:t>
            </a:r>
            <a:r>
              <a:rPr lang="en-GB" dirty="0" err="1"/>
              <a:t>TTh</a:t>
            </a:r>
            <a:r>
              <a:rPr lang="en-GB" dirty="0"/>
              <a:t>-treated men with unexplained anaemia at baseline were no longer anaemic, compared with 22.2% (n=6/27) of placebo-treated men </a:t>
            </a:r>
            <a:br>
              <a:rPr lang="en-GB" dirty="0"/>
            </a:br>
            <a:r>
              <a:rPr lang="en-GB" dirty="0"/>
              <a:t>(OR 17.0, 95% CI: 2.8–104.0; p=0.002).</a:t>
            </a:r>
          </a:p>
          <a:p>
            <a:endParaRPr lang="en-GB" dirty="0"/>
          </a:p>
          <a:p>
            <a:r>
              <a:rPr lang="en-GB" dirty="0"/>
              <a:t>CI, confidence interval; OR, odds ratio; </a:t>
            </a:r>
            <a:r>
              <a:rPr lang="en-GB" dirty="0" err="1"/>
              <a:t>TTh</a:t>
            </a:r>
            <a:r>
              <a:rPr lang="en-GB" dirty="0"/>
              <a:t>, testosterone therapy</a:t>
            </a:r>
          </a:p>
          <a:p>
            <a:endParaRPr lang="en-GB" dirty="0"/>
          </a:p>
          <a:p>
            <a:r>
              <a:rPr lang="en-GB"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r>
              <a:rPr lang="en-GB" dirty="0"/>
              <a:t>In cases of anaemia of known cause, more men receiving </a:t>
            </a:r>
            <a:r>
              <a:rPr lang="en-GB" dirty="0" err="1"/>
              <a:t>TTh</a:t>
            </a:r>
            <a:r>
              <a:rPr lang="en-GB" dirty="0"/>
              <a:t> achieved improvements in haemoglobin concentration ≥1.0 g/</a:t>
            </a:r>
            <a:r>
              <a:rPr lang="en-GB" dirty="0" err="1"/>
              <a:t>dL</a:t>
            </a:r>
            <a:r>
              <a:rPr lang="en-GB" dirty="0"/>
              <a:t> at Month 12 versus baseline, compared with placebo treatment (adjusted OR 8.2, 95% CI: 2.1–31.9; p=0.003).</a:t>
            </a:r>
          </a:p>
          <a:p>
            <a:pPr marL="660095" lvl="1" indent="-180026">
              <a:lnSpc>
                <a:spcPct val="90000"/>
              </a:lnSpc>
              <a:buFont typeface="Calibri" panose="020F0502020204030204" pitchFamily="34" charset="0"/>
              <a:buChar char="–"/>
              <a:defRPr/>
            </a:pPr>
            <a:r>
              <a:rPr lang="en-GB" dirty="0"/>
              <a:t>In total, 52% of </a:t>
            </a:r>
            <a:r>
              <a:rPr lang="en-GB" dirty="0" err="1"/>
              <a:t>TTh</a:t>
            </a:r>
            <a:r>
              <a:rPr lang="en-GB" dirty="0"/>
              <a:t>-treated men and 19% of placebo-treated men had increases of ≥1.0 g/</a:t>
            </a:r>
            <a:r>
              <a:rPr lang="en-GB" dirty="0" err="1"/>
              <a:t>dL</a:t>
            </a:r>
            <a:r>
              <a:rPr lang="en-GB" dirty="0"/>
              <a:t> versus baseline.</a:t>
            </a:r>
          </a:p>
          <a:p>
            <a:pPr marL="180026" indent="-180026">
              <a:buFont typeface="Arial" panose="020B0604020202020204" pitchFamily="34" charset="0"/>
              <a:buChar char="•"/>
            </a:pPr>
            <a:r>
              <a:rPr lang="en-GB" dirty="0" err="1"/>
              <a:t>TTh</a:t>
            </a:r>
            <a:r>
              <a:rPr lang="en-GB" dirty="0"/>
              <a:t> also increased haemoglobin concentrations by continuous analysis in men with anaemia of known cause:</a:t>
            </a:r>
          </a:p>
          <a:p>
            <a:pPr marL="660095" lvl="1" indent="-180026">
              <a:lnSpc>
                <a:spcPct val="90000"/>
              </a:lnSpc>
              <a:buFont typeface="Calibri" panose="020F0502020204030204" pitchFamily="34" charset="0"/>
              <a:buChar char="–"/>
              <a:defRPr/>
            </a:pPr>
            <a:r>
              <a:rPr lang="en-GB" dirty="0"/>
              <a:t>Adjusted mean difference 0.64 g/</a:t>
            </a:r>
            <a:r>
              <a:rPr lang="en-GB" dirty="0" err="1"/>
              <a:t>dL</a:t>
            </a:r>
            <a:r>
              <a:rPr lang="en-GB" dirty="0"/>
              <a:t>, 95% CI: 0.12–1.17; p=0.02.</a:t>
            </a:r>
          </a:p>
          <a:p>
            <a:pPr marL="180026" indent="-180026">
              <a:buFont typeface="Arial" panose="020B0604020202020204" pitchFamily="34" charset="0"/>
              <a:buChar char="•"/>
            </a:pPr>
            <a:r>
              <a:rPr lang="en-GB" dirty="0"/>
              <a:t>At Month 12, 60.0% (n=15/25) of </a:t>
            </a:r>
            <a:r>
              <a:rPr lang="en-GB" dirty="0" err="1"/>
              <a:t>TTh</a:t>
            </a:r>
            <a:r>
              <a:rPr lang="en-GB" dirty="0"/>
              <a:t>-treated men with anaemia of known cause at baseline were no longer anaemic, compared with 14.8% (n=4/27) of placebo-treated men </a:t>
            </a:r>
            <a:br>
              <a:rPr lang="en-GB" dirty="0"/>
            </a:br>
            <a:r>
              <a:rPr lang="en-GB" dirty="0"/>
              <a:t>(OR 9.4, 95% CI: 1.4–60.5; p=0.02).</a:t>
            </a:r>
          </a:p>
          <a:p>
            <a:endParaRPr lang="en-GB" dirty="0"/>
          </a:p>
          <a:p>
            <a:r>
              <a:rPr lang="en-GB" dirty="0"/>
              <a:t>CI, confidence interval; OR, odds ratio; </a:t>
            </a:r>
            <a:r>
              <a:rPr lang="en-GB" dirty="0" err="1"/>
              <a:t>TTh</a:t>
            </a:r>
            <a:r>
              <a:rPr lang="en-GB" dirty="0"/>
              <a:t>, testosterone therapy</a:t>
            </a:r>
          </a:p>
          <a:p>
            <a:endParaRPr lang="en-GB" dirty="0"/>
          </a:p>
          <a:p>
            <a:r>
              <a:rPr lang="en-GB"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r>
              <a:rPr lang="en-GB" dirty="0"/>
              <a:t>More men without anaemia receiving </a:t>
            </a:r>
            <a:r>
              <a:rPr lang="en-GB" dirty="0" err="1"/>
              <a:t>TTh</a:t>
            </a:r>
            <a:r>
              <a:rPr lang="en-GB" dirty="0"/>
              <a:t> achieved improvements in haemoglobin concentration ≥1.0 g/</a:t>
            </a:r>
            <a:r>
              <a:rPr lang="en-GB" dirty="0" err="1"/>
              <a:t>dL</a:t>
            </a:r>
            <a:r>
              <a:rPr lang="en-GB" dirty="0"/>
              <a:t> at Month 12 versus baseline, compared with those receiving placebo (adjusted OR 20.7, 95% CI: 12.9–33.3; p&lt;0.001).</a:t>
            </a:r>
          </a:p>
          <a:p>
            <a:pPr marL="660095" lvl="1" indent="-180026">
              <a:lnSpc>
                <a:spcPct val="90000"/>
              </a:lnSpc>
              <a:buFont typeface="Calibri" panose="020F0502020204030204" pitchFamily="34" charset="0"/>
              <a:buChar char="–"/>
              <a:defRPr/>
            </a:pPr>
            <a:r>
              <a:rPr lang="en-GB" dirty="0"/>
              <a:t>In total, 38% of </a:t>
            </a:r>
            <a:r>
              <a:rPr lang="en-GB" dirty="0" err="1"/>
              <a:t>TTh</a:t>
            </a:r>
            <a:r>
              <a:rPr lang="en-GB" dirty="0"/>
              <a:t>-treated men and 4% of placebo-treated men had increases of ≥1.0 g/</a:t>
            </a:r>
            <a:r>
              <a:rPr lang="en-GB" dirty="0" err="1"/>
              <a:t>dL</a:t>
            </a:r>
            <a:r>
              <a:rPr lang="en-GB" dirty="0"/>
              <a:t> versus baseline.</a:t>
            </a:r>
          </a:p>
          <a:p>
            <a:pPr marL="180026" indent="-180026">
              <a:buFont typeface="Arial" panose="020B0604020202020204" pitchFamily="34" charset="0"/>
              <a:buChar char="•"/>
            </a:pPr>
            <a:r>
              <a:rPr lang="en-GB" dirty="0" err="1"/>
              <a:t>TTh</a:t>
            </a:r>
            <a:r>
              <a:rPr lang="en-GB" dirty="0"/>
              <a:t> also increased haemoglobin concentrations by continuous analysis in men without anaemia:</a:t>
            </a:r>
          </a:p>
          <a:p>
            <a:pPr marL="660095" lvl="1" indent="-180026">
              <a:lnSpc>
                <a:spcPct val="90000"/>
              </a:lnSpc>
              <a:buFont typeface="Calibri" panose="020F0502020204030204" pitchFamily="34" charset="0"/>
              <a:buChar char="–"/>
              <a:defRPr/>
            </a:pPr>
            <a:r>
              <a:rPr lang="en-GB" dirty="0"/>
              <a:t>Adjusted mean difference 0.90 g/</a:t>
            </a:r>
            <a:r>
              <a:rPr lang="en-GB" dirty="0" err="1"/>
              <a:t>dL</a:t>
            </a:r>
            <a:r>
              <a:rPr lang="en-GB" dirty="0"/>
              <a:t>, 95% CI: 0.78–1.03; p&lt;0.001.</a:t>
            </a:r>
          </a:p>
          <a:p>
            <a:pPr marL="180026" indent="-180026">
              <a:buFont typeface="Arial" panose="020B0604020202020204" pitchFamily="34" charset="0"/>
              <a:buChar char="•"/>
            </a:pPr>
            <a:r>
              <a:rPr lang="en-GB" dirty="0"/>
              <a:t>Administration of </a:t>
            </a:r>
            <a:r>
              <a:rPr lang="en-GB" dirty="0" err="1"/>
              <a:t>TTh</a:t>
            </a:r>
            <a:r>
              <a:rPr lang="en-GB" dirty="0"/>
              <a:t> resulted in a haemoglobin concentration of &gt;17.5 g/</a:t>
            </a:r>
            <a:r>
              <a:rPr lang="en-GB" dirty="0" err="1"/>
              <a:t>dL</a:t>
            </a:r>
            <a:r>
              <a:rPr lang="en-GB" dirty="0"/>
              <a:t> in 6 men who were not anaemic at baseline.</a:t>
            </a:r>
          </a:p>
          <a:p>
            <a:endParaRPr lang="en-GB" dirty="0"/>
          </a:p>
          <a:p>
            <a:r>
              <a:rPr lang="en-GB" dirty="0"/>
              <a:t>CI, confidence interval; OR, odds ratio; </a:t>
            </a:r>
            <a:r>
              <a:rPr lang="en-GB" dirty="0" err="1"/>
              <a:t>TTh</a:t>
            </a:r>
            <a:r>
              <a:rPr lang="en-GB" dirty="0"/>
              <a:t>, testosterone therapy</a:t>
            </a:r>
          </a:p>
          <a:p>
            <a:endParaRPr lang="en-GB" dirty="0"/>
          </a:p>
          <a:p>
            <a:r>
              <a:rPr lang="en-GB"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11044" cy="4029879"/>
          </a:xfrm>
        </p:spPr>
        <p:txBody>
          <a:bodyPr>
            <a:normAutofit/>
          </a:bodyPr>
          <a:lstStyle/>
          <a:p>
            <a:pPr marL="185766" indent="-185766">
              <a:buFont typeface="Arial" panose="020B0604020202020204" pitchFamily="34" charset="0"/>
              <a:buChar char="•"/>
            </a:pPr>
            <a:r>
              <a:rPr lang="en-GB" dirty="0"/>
              <a:t>Because the number of men in the </a:t>
            </a:r>
            <a:r>
              <a:rPr lang="en-GB" dirty="0" err="1"/>
              <a:t>TTrials</a:t>
            </a:r>
            <a:r>
              <a:rPr lang="en-GB" dirty="0"/>
              <a:t> was insufficient to determine clinical cardiovascular risk, it was decided that the Cardiovascular Trial would test whether TTh improves a surrogate outcome, non-calcified coronary artery plaque volume, as determined by CTA.</a:t>
            </a:r>
          </a:p>
          <a:p>
            <a:pPr marL="681142" lvl="1" indent="-185766">
              <a:lnSpc>
                <a:spcPct val="90000"/>
              </a:lnSpc>
              <a:buClr>
                <a:schemeClr val="accent1"/>
              </a:buClr>
              <a:buFont typeface="Calibri" panose="020F0502020204030204" pitchFamily="34" charset="0"/>
              <a:buChar char="–"/>
              <a:defRPr/>
            </a:pPr>
            <a:r>
              <a:rPr lang="en-GB" dirty="0"/>
              <a:t>This outcome has apparent clinical relevance and good reproducibility, making it desirable for a longitudinal study.</a:t>
            </a:r>
          </a:p>
          <a:p>
            <a:pPr marL="185766" indent="-185766">
              <a:buFont typeface="Arial" panose="020B0604020202020204" pitchFamily="34" charset="0"/>
              <a:buChar char="•"/>
            </a:pPr>
            <a:r>
              <a:rPr lang="en-GB" dirty="0"/>
              <a:t>Of 170 men enrolled in the Cardiovascular Trial, 138 completed the study. At baseline, 70 of these completers (50.7%) had a coronary artery calcification score &gt;300 </a:t>
            </a:r>
            <a:r>
              <a:rPr lang="en-GB" dirty="0" err="1"/>
              <a:t>Agatston</a:t>
            </a:r>
            <a:r>
              <a:rPr lang="en-GB" dirty="0"/>
              <a:t> units, reflecting the presence of severe atherosclerosis.</a:t>
            </a:r>
          </a:p>
          <a:p>
            <a:pPr marL="185766" indent="-185766">
              <a:buFont typeface="Arial" panose="020B0604020202020204" pitchFamily="34" charset="0"/>
              <a:buChar char="•"/>
            </a:pPr>
            <a:r>
              <a:rPr lang="en-GB" dirty="0"/>
              <a:t>The </a:t>
            </a:r>
            <a:r>
              <a:rPr lang="en-GB" b="1" dirty="0"/>
              <a:t>primary efficacy outcome</a:t>
            </a:r>
            <a:r>
              <a:rPr lang="en-GB" dirty="0"/>
              <a:t> was non-calcified coronary artery plaque volume, as determined by CTA.</a:t>
            </a:r>
          </a:p>
          <a:p>
            <a:pPr marL="185766" lvl="1" indent="-185766">
              <a:lnSpc>
                <a:spcPct val="90000"/>
              </a:lnSpc>
              <a:buFont typeface="Arial" panose="020B0604020202020204" pitchFamily="34" charset="0"/>
              <a:buChar char="•"/>
              <a:defRPr/>
            </a:pPr>
            <a:r>
              <a:rPr lang="en-GB" b="1" dirty="0"/>
              <a:t>Secondary outcomes</a:t>
            </a:r>
            <a:r>
              <a:rPr lang="en-GB" dirty="0"/>
              <a:t> included total coronary artery plaque volume and coronary artery calcium score (range: 0 to &gt;400 </a:t>
            </a:r>
            <a:r>
              <a:rPr lang="en-GB" dirty="0" err="1"/>
              <a:t>Agatston</a:t>
            </a:r>
            <a:r>
              <a:rPr lang="en-GB" dirty="0"/>
              <a:t> units, with higher values indicating more severe atherosclerosis).</a:t>
            </a:r>
          </a:p>
          <a:p>
            <a:endParaRPr lang="en-GB" dirty="0"/>
          </a:p>
          <a:p>
            <a:r>
              <a:rPr lang="en-GB" dirty="0"/>
              <a:t>CTA, computed tomographic angiography; TTh, testosterone therapy</a:t>
            </a:r>
          </a:p>
          <a:p>
            <a:endParaRPr lang="en-GB" sz="1200" dirty="0"/>
          </a:p>
          <a:p>
            <a:r>
              <a:rPr lang="en-GB" sz="1200" b="1" dirty="0"/>
              <a:t>References</a:t>
            </a:r>
          </a:p>
          <a:p>
            <a:r>
              <a:rPr lang="en-GB" dirty="0" err="1"/>
              <a:t>Budoff</a:t>
            </a:r>
            <a:r>
              <a:rPr lang="en-GB" dirty="0"/>
              <a:t> MJ </a:t>
            </a:r>
            <a:r>
              <a:rPr lang="en-GB" i="1" dirty="0"/>
              <a:t>et al. JAMA</a:t>
            </a:r>
            <a:r>
              <a:rPr lang="en-GB" dirty="0"/>
              <a:t> 2017;317:708–16</a:t>
            </a:r>
            <a:r>
              <a:rPr lang="sv-SE" dirty="0"/>
              <a:t>;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870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For the primary outcome, TTh compared with placebo was associated with a significantly greater increase in non-calcified plaque volume from baseline to Month 12 [from a median value of 204 to 232 mm</a:t>
            </a:r>
            <a:r>
              <a:rPr lang="en-GB" baseline="30000" dirty="0"/>
              <a:t>3</a:t>
            </a:r>
            <a:r>
              <a:rPr lang="en-GB" dirty="0"/>
              <a:t> </a:t>
            </a:r>
            <a:r>
              <a:rPr lang="en-GB" i="1" dirty="0"/>
              <a:t>vs</a:t>
            </a:r>
            <a:r>
              <a:rPr lang="en-GB" dirty="0"/>
              <a:t> 317 to 325 mm</a:t>
            </a:r>
            <a:r>
              <a:rPr lang="en-GB" baseline="30000" dirty="0"/>
              <a:t>3</a:t>
            </a:r>
            <a:r>
              <a:rPr lang="en-GB" dirty="0"/>
              <a:t>, respectively; estimated difference 41 mm</a:t>
            </a:r>
            <a:r>
              <a:rPr lang="en-GB" baseline="30000" dirty="0"/>
              <a:t>3</a:t>
            </a:r>
            <a:r>
              <a:rPr lang="en-GB" dirty="0"/>
              <a:t>; (95% CI: 14 to 67 mm</a:t>
            </a:r>
            <a:r>
              <a:rPr lang="en-GB" baseline="30000" dirty="0"/>
              <a:t>3</a:t>
            </a:r>
            <a:r>
              <a:rPr lang="en-GB" dirty="0"/>
              <a:t>); p=0.003].</a:t>
            </a:r>
            <a:r>
              <a:rPr lang="en-GB" baseline="30000" dirty="0"/>
              <a:t>1</a:t>
            </a:r>
          </a:p>
          <a:p>
            <a:pPr marL="185766" indent="-185766">
              <a:buFont typeface="Arial" panose="020B0604020202020204" pitchFamily="34" charset="0"/>
              <a:buChar char="•"/>
            </a:pPr>
            <a:r>
              <a:rPr lang="en-GB" dirty="0"/>
              <a:t>For the secondary outcomes, the median total plaque volume increased from baseline to Month 12 from 272 to 318 mm</a:t>
            </a:r>
            <a:r>
              <a:rPr lang="en-GB" baseline="30000" dirty="0"/>
              <a:t>3</a:t>
            </a:r>
            <a:r>
              <a:rPr lang="en-GB" dirty="0"/>
              <a:t> in the TTh group </a:t>
            </a:r>
            <a:r>
              <a:rPr lang="en-GB" i="1" dirty="0"/>
              <a:t>vs</a:t>
            </a:r>
            <a:r>
              <a:rPr lang="en-GB" dirty="0"/>
              <a:t> from 499 to 541 mm</a:t>
            </a:r>
            <a:r>
              <a:rPr lang="en-GB" baseline="30000" dirty="0"/>
              <a:t>3</a:t>
            </a:r>
            <a:r>
              <a:rPr lang="en-GB" dirty="0"/>
              <a:t> in the placebo group [estimated difference 47 mm</a:t>
            </a:r>
            <a:r>
              <a:rPr lang="en-GB" baseline="30000" dirty="0"/>
              <a:t>3</a:t>
            </a:r>
            <a:r>
              <a:rPr lang="en-GB" dirty="0"/>
              <a:t>; (95% CI: 13 to 80 mm</a:t>
            </a:r>
            <a:r>
              <a:rPr lang="en-GB" baseline="30000" dirty="0"/>
              <a:t>3</a:t>
            </a:r>
            <a:r>
              <a:rPr lang="en-GB" dirty="0"/>
              <a:t>); p=0.006], and the median coronary artery calcification score changed from 255 to 244 </a:t>
            </a:r>
            <a:r>
              <a:rPr lang="en-GB" dirty="0" err="1"/>
              <a:t>Agatston</a:t>
            </a:r>
            <a:r>
              <a:rPr lang="en-GB" dirty="0"/>
              <a:t> units in the TTh group </a:t>
            </a:r>
            <a:r>
              <a:rPr lang="en-GB" i="1" dirty="0"/>
              <a:t>vs</a:t>
            </a:r>
            <a:r>
              <a:rPr lang="en-GB" dirty="0"/>
              <a:t> 494 to 503 </a:t>
            </a:r>
            <a:r>
              <a:rPr lang="en-GB" dirty="0" err="1"/>
              <a:t>Agatston</a:t>
            </a:r>
            <a:r>
              <a:rPr lang="en-GB" dirty="0"/>
              <a:t> units in the placebo group [estimated difference −27 </a:t>
            </a:r>
            <a:r>
              <a:rPr lang="en-GB" dirty="0" err="1"/>
              <a:t>Agatston</a:t>
            </a:r>
            <a:r>
              <a:rPr lang="en-GB" dirty="0"/>
              <a:t> units; (95% CI: −80 to 26 </a:t>
            </a:r>
            <a:r>
              <a:rPr lang="en-GB" dirty="0" err="1"/>
              <a:t>Agatston</a:t>
            </a:r>
            <a:r>
              <a:rPr lang="en-GB" dirty="0"/>
              <a:t> units).</a:t>
            </a:r>
            <a:r>
              <a:rPr lang="en-GB" baseline="30000" dirty="0"/>
              <a:t>1</a:t>
            </a:r>
          </a:p>
          <a:p>
            <a:pPr marL="185766" indent="-185766">
              <a:buFont typeface="Arial" panose="020B0604020202020204" pitchFamily="34" charset="0"/>
              <a:buChar char="•"/>
            </a:pPr>
            <a:r>
              <a:rPr lang="en-GB" dirty="0"/>
              <a:t>The increase in non-calcified plaque volume in men treated with TTh compared with men treated with placebo is concerning, because it has been associated with subsequent cardiovascular adverse events in other studies, and any decrease in the coronary artery lumen could be considered deleterious. Whether this effect on the surrogate outcome of plaque volume also increases clinical cardiovascular risk can only be determined by a larger trial of longer duration.</a:t>
            </a:r>
            <a:r>
              <a:rPr lang="en-GB" baseline="30000" dirty="0"/>
              <a:t>2,3</a:t>
            </a:r>
          </a:p>
          <a:p>
            <a:endParaRPr lang="en-GB" dirty="0"/>
          </a:p>
          <a:p>
            <a:r>
              <a:rPr lang="en-GB" dirty="0"/>
              <a:t>CI, confidence interval; TTh, testosterone therapy</a:t>
            </a:r>
          </a:p>
          <a:p>
            <a:endParaRPr lang="en-GB" dirty="0"/>
          </a:p>
          <a:p>
            <a:r>
              <a:rPr lang="en-GB" b="1" dirty="0"/>
              <a:t>References</a:t>
            </a:r>
          </a:p>
          <a:p>
            <a:r>
              <a:rPr lang="en-GB" b="1" dirty="0"/>
              <a:t>1.</a:t>
            </a:r>
            <a:r>
              <a:rPr lang="en-GB" dirty="0"/>
              <a:t> </a:t>
            </a:r>
            <a:r>
              <a:rPr lang="en-GB" dirty="0" err="1"/>
              <a:t>Budoff</a:t>
            </a:r>
            <a:r>
              <a:rPr lang="en-GB" dirty="0"/>
              <a:t> MJ </a:t>
            </a:r>
            <a:r>
              <a:rPr lang="en-GB" i="1" dirty="0"/>
              <a:t>et al. JAMA</a:t>
            </a:r>
            <a:r>
              <a:rPr lang="en-GB" dirty="0"/>
              <a:t> 2017;317:708–16</a:t>
            </a:r>
            <a:r>
              <a:rPr lang="sv-SE" dirty="0"/>
              <a:t>; </a:t>
            </a:r>
            <a:r>
              <a:rPr lang="sv-SE" b="1" dirty="0"/>
              <a:t>2.</a:t>
            </a:r>
            <a:r>
              <a:rPr lang="sv-SE" dirty="0"/>
              <a:t> Snyder PJ et al. Endocr Rev 2018;39:369–86; </a:t>
            </a:r>
            <a:br>
              <a:rPr lang="sv-SE" dirty="0"/>
            </a:br>
            <a:r>
              <a:rPr lang="sv-SE" b="1" dirty="0"/>
              <a:t>3.</a:t>
            </a:r>
            <a:r>
              <a:rPr lang="sv-SE" dirty="0"/>
              <a:t> </a:t>
            </a:r>
            <a:r>
              <a:rPr lang="pt-BR" dirty="0"/>
              <a:t>Matsumoto AM. </a:t>
            </a:r>
            <a:r>
              <a:rPr lang="pt-BR" i="1" dirty="0"/>
              <a:t>Curr Opin Endocr Metab Res</a:t>
            </a:r>
            <a:r>
              <a:rPr lang="pt-BR" dirty="0"/>
              <a:t> 2019;6:34–41</a:t>
            </a:r>
            <a:r>
              <a:rPr lang="sv-SE" dirty="0"/>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11044" cy="4029879"/>
          </a:xfrm>
        </p:spPr>
        <p:txBody>
          <a:bodyPr>
            <a:normAutofit lnSpcReduction="10000"/>
          </a:bodyPr>
          <a:lstStyle/>
          <a:p>
            <a:pPr marL="185766" indent="-185766">
              <a:buFont typeface="Arial" panose="020B0604020202020204" pitchFamily="34" charset="0"/>
              <a:buChar char="•"/>
            </a:pPr>
            <a:r>
              <a:rPr lang="en-GB" dirty="0"/>
              <a:t>For the Bone Trial, men were excluded if they were taking a medication known to affect bone, except for calcium and over-the-counter vitamin D preparations; if they did not have </a:t>
            </a:r>
            <a:br>
              <a:rPr lang="en-GB" dirty="0"/>
            </a:br>
            <a:r>
              <a:rPr lang="en-GB" dirty="0"/>
              <a:t>≥1 evaluable lumbar vertebra; and/or if they had a DEXA T-score at any site of less than −3.0.</a:t>
            </a:r>
          </a:p>
          <a:p>
            <a:pPr marL="185766" indent="-185766">
              <a:buFont typeface="Arial" panose="020B0604020202020204" pitchFamily="34" charset="0"/>
              <a:buChar char="•"/>
            </a:pPr>
            <a:r>
              <a:rPr lang="en-GB" dirty="0"/>
              <a:t>Osteoporosis was not an entry criterion for the study.</a:t>
            </a:r>
          </a:p>
          <a:p>
            <a:pPr marL="185766" indent="-185766">
              <a:buFont typeface="Arial" panose="020B0604020202020204" pitchFamily="34" charset="0"/>
              <a:buChar char="•"/>
            </a:pPr>
            <a:r>
              <a:rPr lang="en-GB" dirty="0"/>
              <a:t>The </a:t>
            </a:r>
            <a:r>
              <a:rPr lang="en-GB" b="1" dirty="0"/>
              <a:t>primary efficacy outcome</a:t>
            </a:r>
            <a:r>
              <a:rPr lang="en-GB" dirty="0"/>
              <a:t> was percent change from baseline in </a:t>
            </a:r>
            <a:r>
              <a:rPr lang="en-GB" dirty="0" err="1"/>
              <a:t>vBMD</a:t>
            </a:r>
            <a:r>
              <a:rPr lang="en-GB" dirty="0"/>
              <a:t> of trabecular bone in the lumbar spine, assessed by QCT.</a:t>
            </a:r>
          </a:p>
          <a:p>
            <a:pPr marL="681142" lvl="1" indent="-185766">
              <a:lnSpc>
                <a:spcPct val="90000"/>
              </a:lnSpc>
              <a:buFont typeface="Calibri" panose="020F0502020204030204" pitchFamily="34" charset="0"/>
              <a:buChar char="–"/>
              <a:defRPr/>
            </a:pPr>
            <a:r>
              <a:rPr lang="en-GB" dirty="0"/>
              <a:t>Volumetric BMD was chosen as the main method of assessment rather than </a:t>
            </a:r>
            <a:r>
              <a:rPr lang="en-GB" dirty="0" err="1"/>
              <a:t>aBMD</a:t>
            </a:r>
            <a:r>
              <a:rPr lang="en-GB" dirty="0"/>
              <a:t> by DEXA because it is not </a:t>
            </a:r>
            <a:r>
              <a:rPr lang="en-GB" dirty="0" err="1"/>
              <a:t>artifactually</a:t>
            </a:r>
            <a:r>
              <a:rPr lang="en-GB" dirty="0"/>
              <a:t> influenced by osteophytes and aortic calcification, and because it can distinguish between trabecular bone, which testosterone primarily affects, and cortical bone.</a:t>
            </a:r>
          </a:p>
          <a:p>
            <a:pPr marL="185766" lvl="1" indent="-185766">
              <a:lnSpc>
                <a:spcPct val="90000"/>
              </a:lnSpc>
              <a:buFont typeface="Arial" panose="020B0604020202020204" pitchFamily="34" charset="0"/>
              <a:buChar char="•"/>
              <a:defRPr/>
            </a:pPr>
            <a:r>
              <a:rPr lang="en-GB" b="1" dirty="0"/>
              <a:t>Secondary outcomes</a:t>
            </a:r>
            <a:r>
              <a:rPr lang="en-GB" dirty="0"/>
              <a:t> were </a:t>
            </a:r>
            <a:r>
              <a:rPr lang="en-GB" dirty="0" err="1"/>
              <a:t>vBMD</a:t>
            </a:r>
            <a:r>
              <a:rPr lang="en-GB" dirty="0"/>
              <a:t> of peripheral bone and whole bone of the lumbar spine and trabecular, peripheral and whole bone of the hip; estimated strength of the same sites by finite element analysis from computed tomographic data; and </a:t>
            </a:r>
            <a:r>
              <a:rPr lang="en-GB" dirty="0" err="1"/>
              <a:t>aBMD</a:t>
            </a:r>
            <a:r>
              <a:rPr lang="en-GB" dirty="0"/>
              <a:t> of the spine and hip by DEXA.</a:t>
            </a:r>
          </a:p>
          <a:p>
            <a:endParaRPr lang="en-GB" dirty="0"/>
          </a:p>
          <a:p>
            <a:r>
              <a:rPr lang="en-GB" dirty="0" err="1"/>
              <a:t>aBMD</a:t>
            </a:r>
            <a:r>
              <a:rPr lang="en-GB" dirty="0"/>
              <a:t>, areal bone mineral density; DEXA, dual-energy x-ray absorptiometry; QCT, quantitative computed tomography; TTh, testosterone therapy; </a:t>
            </a:r>
            <a:r>
              <a:rPr lang="en-GB" dirty="0" err="1"/>
              <a:t>vBMD</a:t>
            </a:r>
            <a:r>
              <a:rPr lang="en-GB" dirty="0"/>
              <a:t>, volumetric bone mineral density</a:t>
            </a:r>
          </a:p>
          <a:p>
            <a:endParaRPr lang="en-GB" sz="1200" dirty="0"/>
          </a:p>
          <a:p>
            <a:r>
              <a:rPr lang="en-GB" sz="1200" b="1" dirty="0"/>
              <a:t>References</a:t>
            </a:r>
          </a:p>
          <a:p>
            <a:r>
              <a:rPr lang="en-GB" dirty="0"/>
              <a:t>Snyder PJ </a:t>
            </a:r>
            <a:r>
              <a:rPr lang="en-GB" i="1" dirty="0"/>
              <a:t>et al. </a:t>
            </a:r>
            <a:r>
              <a:rPr lang="sv-SE" i="1" dirty="0"/>
              <a:t>JAMA Intern Med</a:t>
            </a:r>
            <a:r>
              <a:rPr lang="sv-SE" dirty="0"/>
              <a:t> 2017;177:471–9;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870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TTh was associated with significantly greater increases versus placebo in mean spine trabecular </a:t>
            </a:r>
            <a:r>
              <a:rPr lang="en-GB" dirty="0" err="1"/>
              <a:t>vBMD</a:t>
            </a:r>
            <a:r>
              <a:rPr lang="en-GB" dirty="0"/>
              <a:t> [7.5% (95% CI: 4.8% to 10.3%) </a:t>
            </a:r>
            <a:r>
              <a:rPr lang="en-GB" i="1" dirty="0"/>
              <a:t>vs</a:t>
            </a:r>
            <a:r>
              <a:rPr lang="en-GB" dirty="0"/>
              <a:t> 0.8% (95% CI: −1.9% to 3.4%); treatment effect 6.8% (95% CI: 4.8% to 8.7%; p&lt;0.001)], spine peripheral </a:t>
            </a:r>
            <a:r>
              <a:rPr lang="en-GB" dirty="0" err="1"/>
              <a:t>vBMD</a:t>
            </a:r>
            <a:r>
              <a:rPr lang="en-GB" dirty="0"/>
              <a:t>, and hip trabecular and peripheral </a:t>
            </a:r>
            <a:r>
              <a:rPr lang="en-GB" dirty="0" err="1"/>
              <a:t>vBMD</a:t>
            </a:r>
            <a:r>
              <a:rPr lang="en-GB" dirty="0"/>
              <a:t>.</a:t>
            </a:r>
          </a:p>
          <a:p>
            <a:pPr marL="185766" indent="-185766">
              <a:buFont typeface="Arial" panose="020B0604020202020204" pitchFamily="34" charset="0"/>
              <a:buChar char="•"/>
            </a:pPr>
            <a:r>
              <a:rPr lang="en-GB" dirty="0"/>
              <a:t>TTh was also associated with significantly greater increases in mean estimated strength of </a:t>
            </a:r>
            <a:r>
              <a:rPr lang="it-IT" dirty="0"/>
              <a:t>spine trabecular bone [10.8% (95% CI: 7.4% to 14.3%) </a:t>
            </a:r>
            <a:r>
              <a:rPr lang="it-IT" i="1" dirty="0"/>
              <a:t>vs</a:t>
            </a:r>
            <a:r>
              <a:rPr lang="it-IT" dirty="0"/>
              <a:t> 2.4% (95% CI: −1.0% to 5.7%); </a:t>
            </a:r>
            <a:r>
              <a:rPr lang="en-GB" dirty="0"/>
              <a:t>treatment effect 8.5% (95% CI: 6.0% to 10.9%; p&lt;0.001)], spine peripheral bone, and hip trabecular and peripheral bone.</a:t>
            </a:r>
          </a:p>
          <a:p>
            <a:pPr marL="185766" indent="-185766">
              <a:buFont typeface="Arial" panose="020B0604020202020204" pitchFamily="34" charset="0"/>
              <a:buChar char="•"/>
            </a:pPr>
            <a:r>
              <a:rPr lang="en-GB" dirty="0"/>
              <a:t>The estimated strength increases were greater in trabecular than peripheral bone and greater in the spine than the hip.</a:t>
            </a:r>
          </a:p>
          <a:p>
            <a:endParaRPr lang="en-GB" dirty="0"/>
          </a:p>
          <a:p>
            <a:r>
              <a:rPr lang="en-GB" dirty="0"/>
              <a:t>CI, confidence interval; TTh, testosterone therapy; </a:t>
            </a:r>
            <a:r>
              <a:rPr lang="en-GB" dirty="0" err="1"/>
              <a:t>vBMD</a:t>
            </a:r>
            <a:r>
              <a:rPr lang="en-GB" dirty="0"/>
              <a:t>, volumetric bone mineral density</a:t>
            </a:r>
          </a:p>
          <a:p>
            <a:endParaRPr lang="en-GB" dirty="0"/>
          </a:p>
          <a:p>
            <a:r>
              <a:rPr lang="en-GB" b="1" dirty="0"/>
              <a:t>Reference</a:t>
            </a:r>
          </a:p>
          <a:p>
            <a:r>
              <a:rPr lang="en-GB" dirty="0"/>
              <a:t>Snyder PJ </a:t>
            </a:r>
            <a:r>
              <a:rPr lang="en-GB" i="1" dirty="0"/>
              <a:t>et al. </a:t>
            </a:r>
            <a:r>
              <a:rPr lang="sv-SE" i="1" dirty="0"/>
              <a:t>JAMA Intern Med</a:t>
            </a:r>
            <a:r>
              <a:rPr lang="sv-SE" dirty="0"/>
              <a:t> 2017;177:471–9.</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7"/>
            <a:ext cx="5841118" cy="4029879"/>
          </a:xfrm>
        </p:spPr>
        <p:txBody>
          <a:bodyPr>
            <a:normAutofit/>
          </a:bodyPr>
          <a:lstStyle/>
          <a:p>
            <a:pPr marL="185766" indent="-185766">
              <a:buFont typeface="Arial" panose="020B0604020202020204" pitchFamily="34" charset="0"/>
              <a:buChar char="•"/>
            </a:pPr>
            <a:r>
              <a:rPr lang="en-GB" dirty="0"/>
              <a:t>The findings of the </a:t>
            </a:r>
            <a:r>
              <a:rPr lang="en-GB" dirty="0" err="1"/>
              <a:t>TTrials</a:t>
            </a:r>
            <a:r>
              <a:rPr lang="en-GB" dirty="0"/>
              <a:t> confirm that </a:t>
            </a:r>
            <a:r>
              <a:rPr lang="en-GB" dirty="0" err="1"/>
              <a:t>TTh</a:t>
            </a:r>
            <a:r>
              <a:rPr lang="en-GB" dirty="0"/>
              <a:t> increases the risk of </a:t>
            </a:r>
            <a:r>
              <a:rPr lang="en-GB" dirty="0" err="1"/>
              <a:t>erythrocytosis</a:t>
            </a:r>
            <a:r>
              <a:rPr lang="en-GB" dirty="0"/>
              <a:t>, although the relatively low incidence compared with that in previous trials suggests that careful monitoring of haemoglobin concentration and reduction of </a:t>
            </a:r>
            <a:r>
              <a:rPr lang="en-GB" dirty="0" err="1"/>
              <a:t>TTh</a:t>
            </a:r>
            <a:r>
              <a:rPr lang="en-GB" dirty="0"/>
              <a:t> dose (when appropriate) should minimise this risk.</a:t>
            </a:r>
          </a:p>
          <a:p>
            <a:pPr marL="185766" indent="-185766">
              <a:buFont typeface="Arial" panose="020B0604020202020204" pitchFamily="34" charset="0"/>
              <a:buChar char="•"/>
            </a:pPr>
            <a:r>
              <a:rPr lang="en-GB" dirty="0"/>
              <a:t>In the </a:t>
            </a:r>
            <a:r>
              <a:rPr lang="en-GB" dirty="0" err="1"/>
              <a:t>TTrials</a:t>
            </a:r>
            <a:r>
              <a:rPr lang="en-GB" dirty="0"/>
              <a:t>, compared with placebo, </a:t>
            </a:r>
            <a:r>
              <a:rPr lang="en-GB" dirty="0" err="1"/>
              <a:t>TTh</a:t>
            </a:r>
            <a:r>
              <a:rPr lang="en-GB" dirty="0"/>
              <a:t> was not associated with substantially more </a:t>
            </a:r>
            <a:br>
              <a:rPr lang="en-GB" dirty="0"/>
            </a:br>
            <a:r>
              <a:rPr lang="en-GB" dirty="0" err="1"/>
              <a:t>PCa</a:t>
            </a:r>
            <a:r>
              <a:rPr lang="en-GB" dirty="0"/>
              <a:t> diagnoses.</a:t>
            </a:r>
          </a:p>
          <a:p>
            <a:pPr marL="681142" lvl="1" indent="-185766">
              <a:buFont typeface="Calibri" panose="020F0502020204030204" pitchFamily="34" charset="0"/>
              <a:buChar char="–"/>
              <a:defRPr/>
            </a:pPr>
            <a:r>
              <a:rPr lang="en-GB" dirty="0"/>
              <a:t>This result might have been influenced by the relatively small number of prostate biopsies, although a much larger number of men were referred for consideration of biopsy because of an increase in PSA. The low percentage of men who underwent biopsy likely reflects the judgment of the site urologists.</a:t>
            </a:r>
          </a:p>
          <a:p>
            <a:pPr marL="185766" indent="-185766">
              <a:buClr>
                <a:srgbClr val="005294"/>
              </a:buClr>
              <a:buFont typeface="Arial" panose="020B0604020202020204" pitchFamily="34" charset="0"/>
              <a:buChar char="•"/>
            </a:pPr>
            <a:r>
              <a:rPr lang="en-GB" dirty="0" err="1"/>
              <a:t>TTh</a:t>
            </a:r>
            <a:r>
              <a:rPr lang="en-GB" dirty="0"/>
              <a:t> was also not associated with a higher incidence of MACE, versus placebo.</a:t>
            </a:r>
          </a:p>
          <a:p>
            <a:pPr marL="185766" indent="-185766">
              <a:buClr>
                <a:srgbClr val="005294"/>
              </a:buClr>
              <a:buFont typeface="Arial" panose="020B0604020202020204" pitchFamily="34" charset="0"/>
              <a:buChar char="•"/>
            </a:pPr>
            <a:r>
              <a:rPr lang="en-GB" dirty="0"/>
              <a:t>Only a trial enrolling a much larger number of older men with low testosterone who are then treated and followed up for a much longer period would be able to determine whether </a:t>
            </a:r>
            <a:r>
              <a:rPr lang="en-GB" dirty="0" err="1"/>
              <a:t>TTh</a:t>
            </a:r>
            <a:r>
              <a:rPr lang="en-GB" dirty="0"/>
              <a:t> increases the risk of </a:t>
            </a:r>
            <a:r>
              <a:rPr lang="en-GB" dirty="0" err="1"/>
              <a:t>PCa</a:t>
            </a:r>
            <a:r>
              <a:rPr lang="en-GB" dirty="0"/>
              <a:t> and lower urinary tract symptoms, and/or increases cardiovascular risk.</a:t>
            </a:r>
          </a:p>
          <a:p>
            <a:endParaRPr lang="en-GB" dirty="0"/>
          </a:p>
          <a:p>
            <a:r>
              <a:rPr lang="en-GB" dirty="0"/>
              <a:t>MACE, major adverse cardiovascular events; </a:t>
            </a:r>
            <a:r>
              <a:rPr lang="en-GB" dirty="0" err="1"/>
              <a:t>PCa</a:t>
            </a:r>
            <a:r>
              <a:rPr lang="en-GB" dirty="0"/>
              <a:t>, prostate cancer; PSA, prostate-specific antigen; </a:t>
            </a:r>
            <a:r>
              <a:rPr lang="en-GB" dirty="0" err="1"/>
              <a:t>TTh</a:t>
            </a:r>
            <a:r>
              <a:rPr lang="en-GB" dirty="0"/>
              <a:t>, testosterone therapy</a:t>
            </a:r>
          </a:p>
          <a:p>
            <a:endParaRPr lang="en-GB" dirty="0"/>
          </a:p>
          <a:p>
            <a:r>
              <a:rPr lang="en-GB" b="1" dirty="0"/>
              <a:t>Reference</a:t>
            </a:r>
          </a:p>
          <a:p>
            <a:r>
              <a:rPr lang="sv-SE" dirty="0"/>
              <a:t>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32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87D10F4E-92E1-445C-BD2D-E654E5696D10}"/>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8DA2BE8-6722-4D9A-8DE4-864DE7D8F0F3}"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595" name="Rectangle 2">
            <a:extLst>
              <a:ext uri="{FF2B5EF4-FFF2-40B4-BE49-F238E27FC236}">
                <a16:creationId xmlns:a16="http://schemas.microsoft.com/office/drawing/2014/main" id="{701E5C4A-F8E7-4EF9-9086-E59086938E98}"/>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B27FD503-5853-4707-820E-07E24A3C9E7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Subjects were excluded if they had a generalized skin disease that might affect T absorption or a prior history of skin irritability with the non-scrotal T patch (Androderm). Subjects with body weight of less than 80 or more than 140% of ideal body weight and subjects taking medications known to alter the cytochrome P450 enzyme systems were also excluded from this study.</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b="1" dirty="0">
                <a:latin typeface="Arial" panose="020B0604020202020204" pitchFamily="34" charset="0"/>
                <a:ea typeface="Verdana" panose="020B0604030504040204" pitchFamily="34" charset="0"/>
                <a:cs typeface="Arial" panose="020B0604020202020204" pitchFamily="34" charset="0"/>
              </a:rPr>
              <a:t>Design: </a:t>
            </a:r>
          </a:p>
          <a:p>
            <a:r>
              <a:rPr lang="en-GB" sz="1100" dirty="0">
                <a:latin typeface="Arial" panose="020B0604020202020204" pitchFamily="34" charset="0"/>
                <a:cs typeface="Arial" panose="020B0604020202020204" pitchFamily="34" charset="0"/>
              </a:rPr>
              <a:t>A multicentre, randomised, double-blind, placebo-controlled study. Upon completion of the double-blind treatment, subjects were permitted to enrol in an open-label extension for a period of 182 days to further evaluate the efficacy and safety of the testosterone gel.</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All eligible subjects were started at a dose of 2.5g 1.62% testosterone gel or placebo.</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On days 14, day 28, and 42, predose serum total testosterone assessments and other secondary assessments were performed.</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No dose was titrated below 1.25g or above 5.0g.</a:t>
            </a:r>
            <a:endParaRPr lang="en-GB" sz="1100" b="1" dirty="0">
              <a:latin typeface="Arial" panose="020B0604020202020204" pitchFamily="34" charset="0"/>
              <a:ea typeface="Verdana" panose="020B0604030504040204" pitchFamily="34" charset="0"/>
              <a:cs typeface="Arial" panose="020B0604020202020204" pitchFamily="34" charset="0"/>
            </a:endParaRPr>
          </a:p>
          <a:p>
            <a:endParaRPr lang="en-GB" sz="1000" b="1"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6158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04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2538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2277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b="1" dirty="0">
                <a:latin typeface="Arial" panose="020B0604020202020204" pitchFamily="34" charset="0"/>
                <a:ea typeface="Verdana" panose="020B0604030504040204" pitchFamily="34" charset="0"/>
                <a:cs typeface="Arial" panose="020B0604020202020204" pitchFamily="34" charset="0"/>
              </a:rPr>
              <a:t>Design: </a:t>
            </a:r>
          </a:p>
          <a:p>
            <a:r>
              <a:rPr lang="en-GB" sz="1100" dirty="0">
                <a:latin typeface="Arial" panose="020B0604020202020204" pitchFamily="34" charset="0"/>
                <a:cs typeface="Arial" panose="020B0604020202020204" pitchFamily="34" charset="0"/>
              </a:rPr>
              <a:t>A 182-day, open-label extension of a previous, pivotal, 6-month, double-blind, randomised, phase III study in adult hypogonadal males.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Placebo-treated subjects from the pivotal 182-day double-blind study were started on 2.5 g of 16.2mg/g testosterone gel and had the dose titrated to achieve serum total testosterone concentrations within the normal range (300-1000ng/dL) ** This equates to 10.4-34.7nmol/L in UK units</a:t>
            </a:r>
          </a:p>
          <a:p>
            <a:pPr defTabSz="495376">
              <a:defRPr/>
            </a:pPr>
            <a:endParaRPr lang="en-GB" sz="1000"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335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376">
              <a:defRPr/>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2570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5376"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7284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5376"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852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D7A9FDEE-5EED-481F-87DA-0C0E4EBEF02C}"/>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58E7D8-4F97-44F1-8EA8-F88169B5C368}"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619" name="Rectangle 2">
            <a:extLst>
              <a:ext uri="{FF2B5EF4-FFF2-40B4-BE49-F238E27FC236}">
                <a16:creationId xmlns:a16="http://schemas.microsoft.com/office/drawing/2014/main" id="{6A60EBF1-C2F3-4DA7-B9FD-EA89FA3C9954}"/>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BE051DDD-5287-4498-AEC4-ACB5B0FC162D}"/>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On days 0, 1, 30, 90, and 180 subjects had multiple blood samples for T and free T measurements at 30, 15, and 0 min before and 2, 4, 8, 12, 16, and 24 h after T gel or patch application. Brief history and physical examinations were performed, and any complaints or adverse events were documented in the subject’s records. In addition, subjects returned to each study center on days 60, 120, and 150 for a single blood sampling before application of the gel or patch. Serum DHT, estradiol (E2), FSH, LH, and sex hormone-binding globulin (SHBG) were measured in samples collected before gel or patch application on days 0, 30, 60, 90, 120, 150, and 180. Sera for hormones were stored frozen at 220 C until assay. All samples for a patient for each hormone were measured in the same assay whenever possible. In addition, the subjects were examined for any adverse effects and skin irritation.</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9611A632-E53D-4A1B-B1B9-8DF71B23EAD5}"/>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122FE6B-4E13-4870-A21C-FB4F08C16F28}"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643" name="Rectangle 2">
            <a:extLst>
              <a:ext uri="{FF2B5EF4-FFF2-40B4-BE49-F238E27FC236}">
                <a16:creationId xmlns:a16="http://schemas.microsoft.com/office/drawing/2014/main" id="{889DB8EE-2B54-4251-8530-B3F74B69EFB2}"/>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8E3DDF8E-891E-4A20-B55B-E05180C174DE}"/>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 testosterone concentration-time profiles were similar on Day 30, Day 90 and Day 180, indicating that the pharmacokinetics are not altered by chronic therapy, and the concentrations were generally maintained within the eugonadal range.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also maintained mean trough levels in the normal range.</a:t>
            </a:r>
          </a:p>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27/03/2021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555148068"/>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guide id="3" pos="7106">
          <p15:clr>
            <a:srgbClr val="FBAE40"/>
          </p15:clr>
        </p15:guide>
        <p15:guide id="4" orient="horz" pos="187">
          <p15:clr>
            <a:srgbClr val="FBAE40"/>
          </p15:clr>
        </p15:guide>
        <p15:guide id="5" orient="horz" pos="4247">
          <p15:clr>
            <a:srgbClr val="FBAE40"/>
          </p15:clr>
        </p15:guide>
        <p15:guide id="6" pos="100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27/03/2021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71951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27/03/2021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1790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4654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85951" y="215901"/>
            <a:ext cx="8801100" cy="1076325"/>
          </a:xfrm>
        </p:spPr>
        <p:txBody>
          <a:bodyPr/>
          <a:lstStyle/>
          <a:p>
            <a:r>
              <a:rPr lang="en-US"/>
              <a:t>Click to edit Master title style</a:t>
            </a:r>
            <a:endParaRPr lang="fr-BE"/>
          </a:p>
        </p:txBody>
      </p:sp>
      <p:sp>
        <p:nvSpPr>
          <p:cNvPr id="3" name="Chart Placeholder 2"/>
          <p:cNvSpPr>
            <a:spLocks noGrp="1"/>
          </p:cNvSpPr>
          <p:nvPr>
            <p:ph type="chart" idx="1"/>
          </p:nvPr>
        </p:nvSpPr>
        <p:spPr>
          <a:xfrm>
            <a:off x="1979085" y="1498600"/>
            <a:ext cx="10037233" cy="4381500"/>
          </a:xfrm>
        </p:spPr>
        <p:txBody>
          <a:bodyPr/>
          <a:lstStyle/>
          <a:p>
            <a:pPr lvl="0"/>
            <a:endParaRPr lang="fr-BE" noProof="0"/>
          </a:p>
        </p:txBody>
      </p:sp>
    </p:spTree>
    <p:extLst>
      <p:ext uri="{BB962C8B-B14F-4D97-AF65-F5344CB8AC3E}">
        <p14:creationId xmlns:p14="http://schemas.microsoft.com/office/powerpoint/2010/main" val="370326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27/03/2021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1380329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27/03/2021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41833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27/03/2021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0873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27/03/2021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12630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27/03/2021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1819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27/03/2021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41537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27/03/2021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87906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27/03/2021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5476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27/03/2021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956977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p15:clr>
            <a:srgbClr val="F26B43"/>
          </p15:clr>
        </p15:guide>
        <p15:guide id="2" pos="3817">
          <p15:clr>
            <a:srgbClr val="F26B43"/>
          </p15:clr>
        </p15:guide>
        <p15:guide id="3" orient="horz" pos="187">
          <p15:clr>
            <a:srgbClr val="F26B43"/>
          </p15:clr>
        </p15:guide>
        <p15:guide id="4" pos="234">
          <p15:clr>
            <a:srgbClr val="F26B43"/>
          </p15:clr>
        </p15:guide>
        <p15:guide id="5" pos="7174">
          <p15:clr>
            <a:srgbClr val="F26B43"/>
          </p15:clr>
        </p15:guide>
        <p15:guide id="6" pos="506">
          <p15:clr>
            <a:srgbClr val="F26B43"/>
          </p15:clr>
        </p15:guide>
        <p15:guide id="7" pos="100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36.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8.emf"/></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3.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media/image51.jpeg"/><Relationship Id="rId11" Type="http://schemas.openxmlformats.org/officeDocument/2006/relationships/image" Target="../media/image55.png"/><Relationship Id="rId5" Type="http://schemas.openxmlformats.org/officeDocument/2006/relationships/image" Target="../media/image50.png"/><Relationship Id="rId15" Type="http://schemas.openxmlformats.org/officeDocument/2006/relationships/image" Target="../media/image58.png"/><Relationship Id="rId10" Type="http://schemas.microsoft.com/office/2007/relationships/hdphoto" Target="../media/hdphoto1.wdp"/><Relationship Id="rId4" Type="http://schemas.openxmlformats.org/officeDocument/2006/relationships/image" Target="../media/image49.jpeg"/><Relationship Id="rId9" Type="http://schemas.openxmlformats.org/officeDocument/2006/relationships/image" Target="../media/image54.png"/><Relationship Id="rId14" Type="http://schemas.microsoft.com/office/2007/relationships/hdphoto" Target="../media/hdphoto2.wdp"/></Relationships>
</file>

<file path=ppt/slides/_rels/slide7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60.png"/><Relationship Id="rId10" Type="http://schemas.openxmlformats.org/officeDocument/2006/relationships/image" Target="../media/image63.png"/><Relationship Id="rId4" Type="http://schemas.microsoft.com/office/2007/relationships/hdphoto" Target="../media/hdphoto3.wdp"/><Relationship Id="rId9" Type="http://schemas.microsoft.com/office/2007/relationships/hdphoto" Target="../media/hdphoto5.wdp"/></Relationships>
</file>

<file path=ppt/slides/_rels/slide7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0.png"/><Relationship Id="rId7" Type="http://schemas.microsoft.com/office/2007/relationships/hdphoto" Target="../media/hdphoto6.wdp"/><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microsoft.com/office/2007/relationships/hdphoto" Target="../media/hdphoto4.wdp"/><Relationship Id="rId9" Type="http://schemas.microsoft.com/office/2007/relationships/hdphoto" Target="../media/hdphoto7.wdp"/></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0.png"/><Relationship Id="rId7" Type="http://schemas.microsoft.com/office/2007/relationships/hdphoto" Target="../media/hdphoto6.wdp"/><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microsoft.com/office/2007/relationships/hdphoto" Target="../media/hdphoto4.wdp"/></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0.png"/><Relationship Id="rId7" Type="http://schemas.microsoft.com/office/2007/relationships/hdphoto" Target="../media/hdphoto6.wdp"/><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microsoft.com/office/2007/relationships/hdphoto" Target="../media/hdphoto4.wdp"/></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microsoft.com/office/2007/relationships/hdphoto" Target="../media/hdphoto4.wdp"/><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image" Target="../media/image60.png"/><Relationship Id="rId5" Type="http://schemas.microsoft.com/office/2007/relationships/hdphoto" Target="../media/hdphoto6.wdp"/><Relationship Id="rId4" Type="http://schemas.openxmlformats.org/officeDocument/2006/relationships/image" Target="../media/image65.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0.png"/><Relationship Id="rId7" Type="http://schemas.microsoft.com/office/2007/relationships/hdphoto" Target="../media/hdphoto6.wdp"/><Relationship Id="rId12"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image" Target="../media/image65.png"/><Relationship Id="rId11" Type="http://schemas.microsoft.com/office/2007/relationships/hdphoto" Target="../media/hdphoto9.wdp"/><Relationship Id="rId5" Type="http://schemas.openxmlformats.org/officeDocument/2006/relationships/image" Target="../media/image64.png"/><Relationship Id="rId10" Type="http://schemas.openxmlformats.org/officeDocument/2006/relationships/image" Target="../media/image71.png"/><Relationship Id="rId4" Type="http://schemas.microsoft.com/office/2007/relationships/hdphoto" Target="../media/hdphoto4.wdp"/><Relationship Id="rId9" Type="http://schemas.microsoft.com/office/2007/relationships/hdphoto" Target="../media/hdphoto8.wdp"/></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0.png"/><Relationship Id="rId7" Type="http://schemas.microsoft.com/office/2007/relationships/hdphoto" Target="../media/hdphoto6.wdp"/><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microsoft.com/office/2007/relationships/hdphoto" Target="../media/hdphoto4.wdp"/></Relationships>
</file>

<file path=ppt/slides/_rels/slide9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9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0.png"/><Relationship Id="rId7" Type="http://schemas.microsoft.com/office/2007/relationships/hdphoto" Target="../media/hdphoto6.wdp"/><Relationship Id="rId12" Type="http://schemas.openxmlformats.org/officeDocument/2006/relationships/image" Target="../media/image72.png"/><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65.png"/><Relationship Id="rId11" Type="http://schemas.microsoft.com/office/2007/relationships/hdphoto" Target="../media/hdphoto9.wdp"/><Relationship Id="rId5" Type="http://schemas.openxmlformats.org/officeDocument/2006/relationships/image" Target="../media/image64.png"/><Relationship Id="rId10" Type="http://schemas.openxmlformats.org/officeDocument/2006/relationships/image" Target="../media/image71.png"/><Relationship Id="rId4" Type="http://schemas.microsoft.com/office/2007/relationships/hdphoto" Target="../media/hdphoto4.wdp"/><Relationship Id="rId9" Type="http://schemas.microsoft.com/office/2007/relationships/hdphoto" Target="../media/hdphoto8.wdp"/></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74.png"/><Relationship Id="rId7" Type="http://schemas.openxmlformats.org/officeDocument/2006/relationships/image" Target="../media/image75.png"/><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57.png"/><Relationship Id="rId4" Type="http://schemas.microsoft.com/office/2007/relationships/hdphoto" Target="../media/hdphoto10.wdp"/><Relationship Id="rId9" Type="http://schemas.openxmlformats.org/officeDocument/2006/relationships/image" Target="../media/image76.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553510" y="947956"/>
            <a:ext cx="5444617" cy="622006"/>
          </a:xfrm>
        </p:spPr>
        <p:txBody>
          <a:bodyPr>
            <a:noAutofit/>
          </a:bodyPr>
          <a:lstStyle/>
          <a:p>
            <a:r>
              <a:rPr lang="en-GB" sz="4000" dirty="0" err="1"/>
              <a:t>AndroGel</a:t>
            </a:r>
            <a:r>
              <a:rPr lang="en-GB" sz="4000" dirty="0"/>
              <a:t> Clinical Trials </a:t>
            </a:r>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553511" y="1872071"/>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3695158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a:extLst>
              <a:ext uri="{FF2B5EF4-FFF2-40B4-BE49-F238E27FC236}">
                <a16:creationId xmlns:a16="http://schemas.microsoft.com/office/drawing/2014/main" id="{8F46FA6A-3C22-48EB-9F3B-C97ABE680C87}"/>
              </a:ext>
            </a:extLst>
          </p:cNvPr>
          <p:cNvSpPr>
            <a:spLocks noGrp="1" noChangeArrowheads="1"/>
          </p:cNvSpPr>
          <p:nvPr>
            <p:ph type="body" idx="1"/>
          </p:nvPr>
        </p:nvSpPr>
        <p:spPr>
          <a:xfrm>
            <a:off x="600844" y="1858487"/>
            <a:ext cx="10617529" cy="3141025"/>
          </a:xfrm>
          <a:noFill/>
        </p:spPr>
        <p:txBody>
          <a:bodyPr/>
          <a:lstStyle/>
          <a:p>
            <a:pPr eaLnBrk="1" hangingPunct="1">
              <a:buFontTx/>
              <a:buNone/>
            </a:pPr>
            <a:r>
              <a:rPr lang="en-US" altLang="en-US" sz="2200" b="1" u="sng" dirty="0">
                <a:solidFill>
                  <a:schemeClr val="accent5"/>
                </a:solidFill>
              </a:rPr>
              <a:t>Exclusion Criteria</a:t>
            </a:r>
          </a:p>
          <a:p>
            <a:pPr lvl="1" eaLnBrk="1" hangingPunct="1">
              <a:lnSpc>
                <a:spcPct val="140000"/>
              </a:lnSpc>
              <a:buFontTx/>
              <a:buChar char="•"/>
            </a:pPr>
            <a:r>
              <a:rPr lang="en-US" altLang="en-US" dirty="0">
                <a:solidFill>
                  <a:schemeClr val="accent5"/>
                </a:solidFill>
              </a:rPr>
              <a:t>Generalized skin disease that might affect T absorption </a:t>
            </a:r>
          </a:p>
          <a:p>
            <a:pPr lvl="1" eaLnBrk="1" hangingPunct="1">
              <a:lnSpc>
                <a:spcPct val="140000"/>
              </a:lnSpc>
              <a:buFontTx/>
              <a:buChar char="•"/>
            </a:pPr>
            <a:r>
              <a:rPr lang="en-US" altLang="en-US" dirty="0">
                <a:solidFill>
                  <a:schemeClr val="accent5"/>
                </a:solidFill>
              </a:rPr>
              <a:t>Prior history of skin irritability with the non-scrotal T patch</a:t>
            </a:r>
          </a:p>
          <a:p>
            <a:pPr lvl="1" eaLnBrk="1" hangingPunct="1">
              <a:lnSpc>
                <a:spcPct val="140000"/>
              </a:lnSpc>
              <a:buFontTx/>
              <a:buChar char="•"/>
            </a:pPr>
            <a:r>
              <a:rPr lang="en-US" altLang="en-US" dirty="0">
                <a:solidFill>
                  <a:schemeClr val="accent5"/>
                </a:solidFill>
              </a:rPr>
              <a:t>Body weight &lt; 80%  or &gt; 140% of ideal body weight </a:t>
            </a:r>
          </a:p>
          <a:p>
            <a:pPr lvl="1" eaLnBrk="1" hangingPunct="1">
              <a:lnSpc>
                <a:spcPct val="140000"/>
              </a:lnSpc>
              <a:buFontTx/>
              <a:buChar char="•"/>
            </a:pPr>
            <a:r>
              <a:rPr lang="en-US" altLang="en-US" dirty="0">
                <a:solidFill>
                  <a:schemeClr val="accent5"/>
                </a:solidFill>
              </a:rPr>
              <a:t>On medications known to alter the cytochrome P450 enzyme</a:t>
            </a:r>
          </a:p>
        </p:txBody>
      </p:sp>
      <p:sp>
        <p:nvSpPr>
          <p:cNvPr id="24580" name="Text Box 6">
            <a:extLst>
              <a:ext uri="{FF2B5EF4-FFF2-40B4-BE49-F238E27FC236}">
                <a16:creationId xmlns:a16="http://schemas.microsoft.com/office/drawing/2014/main" id="{8E00ED7B-D0AC-4AD4-BD2E-0A109C150BF6}"/>
              </a:ext>
            </a:extLst>
          </p:cNvPr>
          <p:cNvSpPr txBox="1">
            <a:spLocks noChangeArrowheads="1"/>
          </p:cNvSpPr>
          <p:nvPr/>
        </p:nvSpPr>
        <p:spPr bwMode="auto">
          <a:xfrm>
            <a:off x="1761028" y="588669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Swerdloff</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RS,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2000; </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85</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:4500-10.</a:t>
            </a:r>
            <a:endParaRPr kumimoji="0" lang="en-US" altLang="en-US" sz="110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6" name="Rectangle 4">
            <a:extLst>
              <a:ext uri="{FF2B5EF4-FFF2-40B4-BE49-F238E27FC236}">
                <a16:creationId xmlns:a16="http://schemas.microsoft.com/office/drawing/2014/main" id="{6979E3B9-AC8B-417D-A094-B0B2DC6FBA81}"/>
              </a:ext>
            </a:extLst>
          </p:cNvPr>
          <p:cNvSpPr>
            <a:spLocks noGrp="1" noChangeArrowheads="1"/>
          </p:cNvSpPr>
          <p:nvPr>
            <p:ph type="title"/>
          </p:nvPr>
        </p:nvSpPr>
        <p:spPr>
          <a:xfrm>
            <a:off x="448523" y="357133"/>
            <a:ext cx="10652454" cy="74727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6 Month (180 Day) </a:t>
            </a:r>
            <a:r>
              <a:rPr lang="en-US" altLang="en-US" sz="3200" b="1" dirty="0" err="1"/>
              <a:t>AndroGel</a:t>
            </a:r>
            <a:r>
              <a:rPr lang="en-US" altLang="en-US" sz="3200" b="1" baseline="30000" dirty="0"/>
              <a:t>®</a:t>
            </a:r>
            <a:r>
              <a:rPr lang="en-US" altLang="en-US" sz="3200" b="1" dirty="0"/>
              <a:t> 1% Trial </a:t>
            </a:r>
            <a:endParaRPr lang="nl-NL" altLang="en-US" sz="3200" b="1" dirty="0"/>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4004" y="956303"/>
          <a:ext cx="11402729" cy="4502410"/>
        </p:xfrm>
        <a:graphic>
          <a:graphicData uri="http://schemas.openxmlformats.org/drawingml/2006/table">
            <a:tbl>
              <a:tblPr firstRow="1" bandRow="1">
                <a:tableStyleId>{93296810-A885-4BE3-A3E7-6D5BEEA58F35}</a:tableStyleId>
              </a:tblPr>
              <a:tblGrid>
                <a:gridCol w="1685745">
                  <a:extLst>
                    <a:ext uri="{9D8B030D-6E8A-4147-A177-3AD203B41FA5}">
                      <a16:colId xmlns:a16="http://schemas.microsoft.com/office/drawing/2014/main" val="20000"/>
                    </a:ext>
                  </a:extLst>
                </a:gridCol>
                <a:gridCol w="9716984">
                  <a:extLst>
                    <a:ext uri="{9D8B030D-6E8A-4147-A177-3AD203B41FA5}">
                      <a16:colId xmlns:a16="http://schemas.microsoft.com/office/drawing/2014/main" val="20001"/>
                    </a:ext>
                  </a:extLst>
                </a:gridCol>
              </a:tblGrid>
              <a:tr h="72289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900" b="1" u="none" strike="noStrike" kern="1200" baseline="0" dirty="0">
                          <a:solidFill>
                            <a:srgbClr val="006EAB"/>
                          </a:solidFill>
                          <a:latin typeface="+mn-lt"/>
                          <a:ea typeface="+mn-ea"/>
                          <a:cs typeface="+mn-cs"/>
                        </a:rPr>
                        <a:t>Testosterone 16.2mg/g is an efficacious and well tolerated therapy for the treatment of hypogonadal men</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37506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dirty="0">
                          <a:latin typeface="+mn-lt"/>
                          <a:cs typeface="Arial" panose="020B0604020202020204" pitchFamily="34" charset="0"/>
                        </a:rPr>
                        <a:t>Safety Results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A similar percentage of serious treatment-emergent adverse events (TEAEs) occurred in the 16.2mg/g testosterone gel (2.1%) and placebo groups (2.5%). </a:t>
                      </a:r>
                    </a:p>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The percentage of subjects who experienced at least one TEAE during the study was 55.6% (N = 130/234) for the testosterone-treated group vs. 37.5% (n= 15/40) for the placebo group.</a:t>
                      </a:r>
                    </a:p>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Skin irritation assessment indicated no clinically or statistically significant differences between 16.2mg/g testosterone gel and placebo groups. No subject discontinued due to an application site reaction or effect.</a:t>
                      </a:r>
                    </a:p>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The most common AE leading to discontinuation was increased PSA (PSA &gt;4.0 ng/mL and/or PSA increase from baseline &gt;0.75 ng/mL). which was prespecified in the protocol as a discontinuation criterion. </a:t>
                      </a:r>
                    </a:p>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There were no increases in symptoms of prostatic hypertrophy based on IPSS results. </a:t>
                      </a:r>
                    </a:p>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There were no clinically significant abnormal DRE results.</a:t>
                      </a:r>
                    </a:p>
                    <a:p>
                      <a:pPr marL="0" indent="0" algn="l">
                        <a:buFont typeface="Arial" panose="020B0604020202020204" pitchFamily="34" charset="0"/>
                        <a:buNone/>
                      </a:pPr>
                      <a:endParaRPr lang="en-GB" sz="1200" b="0" i="0" u="none" strike="noStrike" kern="1200" baseline="0" dirty="0">
                        <a:solidFill>
                          <a:schemeClr val="tx1"/>
                        </a:solidFill>
                        <a:latin typeface="+mn-lt"/>
                        <a:ea typeface="+mn-ea"/>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9" name="Title 1">
            <a:extLst>
              <a:ext uri="{FF2B5EF4-FFF2-40B4-BE49-F238E27FC236}">
                <a16:creationId xmlns:a16="http://schemas.microsoft.com/office/drawing/2014/main" id="{949D606F-7822-4E1A-891F-115F7147AC8C}"/>
              </a:ext>
            </a:extLst>
          </p:cNvPr>
          <p:cNvSpPr>
            <a:spLocks noGrp="1"/>
          </p:cNvSpPr>
          <p:nvPr>
            <p:ph type="title"/>
          </p:nvPr>
        </p:nvSpPr>
        <p:spPr>
          <a:xfrm>
            <a:off x="154004" y="148915"/>
            <a:ext cx="10972800" cy="753144"/>
          </a:xfrm>
        </p:spPr>
        <p:txBody>
          <a:bodyPr>
            <a:normAutofit/>
          </a:bodyPr>
          <a:lstStyle/>
          <a:p>
            <a:r>
              <a:rPr lang="en-GB" sz="2667" dirty="0">
                <a:cs typeface="Arial" panose="020B0604020202020204" pitchFamily="34" charset="0"/>
              </a:rPr>
              <a:t>Kaufman JM et al (2011):  Safety Results  </a:t>
            </a:r>
            <a:endParaRPr lang="en-GB" i="1" dirty="0">
              <a:cs typeface="Arial" panose="020B0604020202020204" pitchFamily="34" charset="0"/>
            </a:endParaRPr>
          </a:p>
        </p:txBody>
      </p:sp>
      <p:sp>
        <p:nvSpPr>
          <p:cNvPr id="2" name="Rectangle 1">
            <a:extLst>
              <a:ext uri="{FF2B5EF4-FFF2-40B4-BE49-F238E27FC236}">
                <a16:creationId xmlns:a16="http://schemas.microsoft.com/office/drawing/2014/main" id="{76A2D15B-72F6-4860-9B5F-EC5BB746D18F}"/>
              </a:ext>
            </a:extLst>
          </p:cNvPr>
          <p:cNvSpPr/>
          <p:nvPr/>
        </p:nvSpPr>
        <p:spPr>
          <a:xfrm>
            <a:off x="1495613" y="5901697"/>
            <a:ext cx="10696387"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E7E6E6">
                    <a:lumMod val="25000"/>
                  </a:srgbClr>
                </a:solidFill>
                <a:effectLst/>
                <a:uLnTx/>
                <a:uFillTx/>
                <a:latin typeface="Poppins Light"/>
                <a:ea typeface="+mn-ea"/>
                <a:cs typeface="+mn-cs"/>
              </a:rPr>
              <a:t>AE – Adverse Event; PSA – Prostate Specific Antigen; DRE – Digital Rectal Examination; IPSS – International Prostate Symptom Score</a:t>
            </a:r>
          </a:p>
        </p:txBody>
      </p:sp>
      <p:cxnSp>
        <p:nvCxnSpPr>
          <p:cNvPr id="10" name="Straight Connector 9">
            <a:extLst>
              <a:ext uri="{FF2B5EF4-FFF2-40B4-BE49-F238E27FC236}">
                <a16:creationId xmlns:a16="http://schemas.microsoft.com/office/drawing/2014/main" id="{43A9555C-0A72-450D-8BF4-281064EF54DF}"/>
              </a:ext>
            </a:extLst>
          </p:cNvPr>
          <p:cNvCxnSpPr>
            <a:cxnSpLocks/>
          </p:cNvCxnSpPr>
          <p:nvPr/>
        </p:nvCxnSpPr>
        <p:spPr>
          <a:xfrm>
            <a:off x="154004" y="1687398"/>
            <a:ext cx="11402729" cy="0"/>
          </a:xfrm>
          <a:prstGeom prst="line">
            <a:avLst/>
          </a:prstGeom>
          <a:ln w="38100">
            <a:solidFill>
              <a:srgbClr val="006E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1513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4005" y="956303"/>
          <a:ext cx="11402728" cy="4381761"/>
        </p:xfrm>
        <a:graphic>
          <a:graphicData uri="http://schemas.openxmlformats.org/drawingml/2006/table">
            <a:tbl>
              <a:tblPr firstRow="1" bandRow="1">
                <a:tableStyleId>{93296810-A885-4BE3-A3E7-6D5BEEA58F35}</a:tableStyleId>
              </a:tblPr>
              <a:tblGrid>
                <a:gridCol w="1685745">
                  <a:extLst>
                    <a:ext uri="{9D8B030D-6E8A-4147-A177-3AD203B41FA5}">
                      <a16:colId xmlns:a16="http://schemas.microsoft.com/office/drawing/2014/main" val="20000"/>
                    </a:ext>
                  </a:extLst>
                </a:gridCol>
                <a:gridCol w="9716983">
                  <a:extLst>
                    <a:ext uri="{9D8B030D-6E8A-4147-A177-3AD203B41FA5}">
                      <a16:colId xmlns:a16="http://schemas.microsoft.com/office/drawing/2014/main" val="20001"/>
                    </a:ext>
                  </a:extLst>
                </a:gridCol>
              </a:tblGrid>
              <a:tr h="58700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900" b="1" u="none" strike="noStrike" kern="1200" baseline="0" dirty="0">
                          <a:solidFill>
                            <a:srgbClr val="006EAB"/>
                          </a:solidFill>
                          <a:latin typeface="+mn-lt"/>
                          <a:ea typeface="+mn-ea"/>
                          <a:cs typeface="+mn-cs"/>
                        </a:rPr>
                        <a:t>Testosterone 16.2mg/g is an efficacious and well tolerated therapy for the treatment of hypogonadal men</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35730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latin typeface="+mn-lt"/>
                          <a:cs typeface="Arial" panose="020B0604020202020204" pitchFamily="34" charset="0"/>
                        </a:rPr>
                        <a:t>Conclusions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endParaRPr lang="it-IT" sz="14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r>
                        <a:rPr lang="it-IT" sz="1400" b="0" i="0" u="none" strike="noStrike" kern="1200" baseline="0" dirty="0">
                          <a:solidFill>
                            <a:schemeClr val="tx1"/>
                          </a:solidFill>
                          <a:latin typeface="+mn-lt"/>
                          <a:ea typeface="+mn-ea"/>
                          <a:cs typeface="Arial" panose="020B0604020202020204" pitchFamily="34" charset="0"/>
                        </a:rPr>
                        <a:t>16.2mg/g testosterone gel offers a convenient, </a:t>
                      </a:r>
                      <a:r>
                        <a:rPr lang="en-GB" sz="1400" b="0" i="0" u="none" strike="noStrike" kern="1200" baseline="0" dirty="0">
                          <a:solidFill>
                            <a:schemeClr val="tx1"/>
                          </a:solidFill>
                          <a:latin typeface="+mn-lt"/>
                          <a:ea typeface="+mn-ea"/>
                          <a:cs typeface="Arial" panose="020B0604020202020204" pitchFamily="34" charset="0"/>
                        </a:rPr>
                        <a:t>flexible and well tolerated dosing regimen that achieves eugonadal testosterone levels in hypogonadal men</a:t>
                      </a:r>
                    </a:p>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This 16.2mg/g testosterone gel has increased viscosity and provides patients the opportunity to reduce the total mass of gel applied, which should decrease the overall surface area required for gel application vs. 1% testosterone gel products.</a:t>
                      </a:r>
                    </a:p>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The authors state that the safety &amp; efficacy profile of testosterone 16.2mg/g appears to be comparable to the 1% testosterone gels used in hypogonadal men however this study did not directly compare the 2 products.</a:t>
                      </a:r>
                      <a:endParaRPr lang="en-GB" sz="12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endParaRPr lang="en-GB" sz="12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endParaRPr lang="en-GB" sz="12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endParaRPr lang="en-GB" sz="12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endParaRPr lang="en-GB" sz="12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endParaRPr lang="en-GB" sz="12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endParaRPr lang="en-GB" sz="12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endParaRPr lang="en-GB" sz="1200" b="0" i="0" u="none" strike="noStrike" kern="1200" baseline="0" dirty="0">
                        <a:solidFill>
                          <a:schemeClr val="tx1"/>
                        </a:solidFill>
                        <a:latin typeface="+mn-lt"/>
                        <a:ea typeface="+mn-ea"/>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9" name="Title 1">
            <a:extLst>
              <a:ext uri="{FF2B5EF4-FFF2-40B4-BE49-F238E27FC236}">
                <a16:creationId xmlns:a16="http://schemas.microsoft.com/office/drawing/2014/main" id="{949D606F-7822-4E1A-891F-115F7147AC8C}"/>
              </a:ext>
            </a:extLst>
          </p:cNvPr>
          <p:cNvSpPr>
            <a:spLocks noGrp="1"/>
          </p:cNvSpPr>
          <p:nvPr>
            <p:ph type="title"/>
          </p:nvPr>
        </p:nvSpPr>
        <p:spPr>
          <a:xfrm>
            <a:off x="154004" y="148915"/>
            <a:ext cx="10972800" cy="753144"/>
          </a:xfrm>
        </p:spPr>
        <p:txBody>
          <a:bodyPr>
            <a:normAutofit/>
          </a:bodyPr>
          <a:lstStyle/>
          <a:p>
            <a:r>
              <a:rPr lang="en-GB" sz="2667" dirty="0">
                <a:cs typeface="Arial" panose="020B0604020202020204" pitchFamily="34" charset="0"/>
              </a:rPr>
              <a:t>Kaufman JM et al (2011):  Conclusions </a:t>
            </a:r>
            <a:endParaRPr lang="en-GB" i="1" dirty="0">
              <a:cs typeface="Arial" panose="020B0604020202020204" pitchFamily="34" charset="0"/>
            </a:endParaRPr>
          </a:p>
        </p:txBody>
      </p:sp>
      <p:cxnSp>
        <p:nvCxnSpPr>
          <p:cNvPr id="10" name="Straight Connector 9">
            <a:extLst>
              <a:ext uri="{FF2B5EF4-FFF2-40B4-BE49-F238E27FC236}">
                <a16:creationId xmlns:a16="http://schemas.microsoft.com/office/drawing/2014/main" id="{43A9555C-0A72-450D-8BF4-281064EF54DF}"/>
              </a:ext>
            </a:extLst>
          </p:cNvPr>
          <p:cNvCxnSpPr>
            <a:cxnSpLocks/>
          </p:cNvCxnSpPr>
          <p:nvPr/>
        </p:nvCxnSpPr>
        <p:spPr>
          <a:xfrm>
            <a:off x="154004" y="1547343"/>
            <a:ext cx="11402729" cy="0"/>
          </a:xfrm>
          <a:prstGeom prst="line">
            <a:avLst/>
          </a:prstGeom>
          <a:ln w="38100">
            <a:solidFill>
              <a:srgbClr val="006E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8301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706438" y="1251558"/>
            <a:ext cx="10474037" cy="1960050"/>
          </a:xfrm>
        </p:spPr>
        <p:txBody>
          <a:bodyPr>
            <a:normAutofit fontScale="90000"/>
          </a:bodyPr>
          <a:lstStyle/>
          <a:p>
            <a:pPr marL="0" marR="0" lvl="0" indent="0" defTabSz="457200" rtl="0" eaLnBrk="1" fontAlgn="auto" latinLnBrk="0" hangingPunct="1">
              <a:lnSpc>
                <a:spcPct val="100000"/>
              </a:lnSpc>
              <a:spcBef>
                <a:spcPct val="0"/>
              </a:spcBef>
              <a:spcAft>
                <a:spcPts val="0"/>
              </a:spcAft>
              <a:buClrTx/>
              <a:buSzTx/>
              <a:buFontTx/>
              <a:buNone/>
              <a:tabLst/>
              <a:defRPr/>
            </a:pPr>
            <a:br>
              <a:rPr kumimoji="0" lang="it-IT" sz="4800" b="1" i="0" u="none" strike="noStrike" kern="1200" cap="none" spc="0" normalizeH="0" baseline="0" noProof="0" dirty="0">
                <a:ln>
                  <a:noFill/>
                </a:ln>
                <a:solidFill>
                  <a:srgbClr val="5A6865"/>
                </a:solidFill>
                <a:effectLst/>
                <a:uLnTx/>
                <a:uFillTx/>
                <a:latin typeface="Arial"/>
                <a:ea typeface="+mj-ea"/>
                <a:cs typeface="+mj-cs"/>
              </a:rPr>
            </a:br>
            <a:r>
              <a:rPr kumimoji="0" lang="it-IT" sz="4400" i="0" u="none" strike="noStrike" kern="1200" cap="none" spc="0" normalizeH="0" baseline="0" noProof="0" dirty="0">
                <a:ln>
                  <a:noFill/>
                </a:ln>
                <a:solidFill>
                  <a:srgbClr val="006EAB"/>
                </a:solidFill>
                <a:effectLst/>
                <a:uLnTx/>
                <a:uFillTx/>
                <a:ea typeface="+mj-ea"/>
                <a:cs typeface="+mj-cs"/>
              </a:rPr>
              <a:t>Testosterone 16.2mg/g Gel in </a:t>
            </a:r>
            <a:r>
              <a:rPr lang="it-IT" sz="4400" cap="none" dirty="0">
                <a:solidFill>
                  <a:srgbClr val="006EAB"/>
                </a:solidFill>
              </a:rPr>
              <a:t>P</a:t>
            </a:r>
            <a:r>
              <a:rPr kumimoji="0" lang="it-IT" sz="4400" i="0" u="none" strike="noStrike" kern="1200" cap="none" spc="0" normalizeH="0" baseline="0" noProof="0" dirty="0">
                <a:ln>
                  <a:noFill/>
                </a:ln>
                <a:solidFill>
                  <a:srgbClr val="006EAB"/>
                </a:solidFill>
                <a:effectLst/>
                <a:uLnTx/>
                <a:uFillTx/>
                <a:ea typeface="+mj-ea"/>
                <a:cs typeface="+mj-cs"/>
              </a:rPr>
              <a:t>ump</a:t>
            </a:r>
            <a:br>
              <a:rPr kumimoji="0" lang="it-IT" sz="4400" i="0" u="none" strike="noStrike" kern="1200" cap="none" spc="0" normalizeH="0" baseline="0" noProof="0" dirty="0">
                <a:ln>
                  <a:noFill/>
                </a:ln>
                <a:solidFill>
                  <a:srgbClr val="006EAB"/>
                </a:solidFill>
                <a:effectLst/>
                <a:uLnTx/>
                <a:uFillTx/>
                <a:ea typeface="+mj-ea"/>
                <a:cs typeface="+mj-cs"/>
              </a:rPr>
            </a:br>
            <a:r>
              <a:rPr kumimoji="0" lang="it-IT" sz="4400" i="0" u="none" strike="noStrike" kern="1200" cap="none" spc="0" normalizeH="0" baseline="0" noProof="0" dirty="0">
                <a:ln>
                  <a:noFill/>
                </a:ln>
                <a:solidFill>
                  <a:srgbClr val="006EAB"/>
                </a:solidFill>
                <a:effectLst/>
                <a:uLnTx/>
                <a:uFillTx/>
                <a:ea typeface="+mj-ea"/>
                <a:cs typeface="+mj-cs"/>
              </a:rPr>
              <a:t>Kaufman, JM et al 2012</a:t>
            </a:r>
            <a:br>
              <a:rPr kumimoji="0" lang="it-IT" sz="4400" b="1" i="0" u="none" strike="noStrike" kern="1200" cap="none" spc="0" normalizeH="0" baseline="0" noProof="0" dirty="0">
                <a:ln>
                  <a:noFill/>
                </a:ln>
                <a:solidFill>
                  <a:srgbClr val="006EAB"/>
                </a:solidFill>
                <a:effectLst/>
                <a:uLnTx/>
                <a:uFillTx/>
                <a:ea typeface="+mj-ea"/>
                <a:cs typeface="+mj-cs"/>
              </a:rPr>
            </a:br>
            <a:r>
              <a:rPr lang="it-IT" sz="4400" b="0" cap="none" dirty="0">
                <a:solidFill>
                  <a:srgbClr val="006EAB"/>
                </a:solidFill>
              </a:rPr>
              <a:t>Clinical Trial Summary</a:t>
            </a:r>
            <a:br>
              <a:rPr kumimoji="0" lang="en-US" sz="4800" b="0" i="0" u="none" strike="noStrike" kern="1200" cap="none" spc="0" normalizeH="0" baseline="0" noProof="0" dirty="0">
                <a:ln>
                  <a:noFill/>
                </a:ln>
                <a:solidFill>
                  <a:srgbClr val="5A6865"/>
                </a:solidFill>
                <a:effectLst/>
                <a:uLnTx/>
                <a:uFillTx/>
                <a:latin typeface="Arial"/>
                <a:ea typeface="+mj-ea"/>
                <a:cs typeface="+mj-cs"/>
              </a:rPr>
            </a:br>
            <a:endParaRPr lang="en-GB" dirty="0"/>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706438" y="2601913"/>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6543350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13" y="233851"/>
            <a:ext cx="10972800" cy="753144"/>
          </a:xfrm>
        </p:spPr>
        <p:txBody>
          <a:bodyPr>
            <a:noAutofit/>
          </a:bodyPr>
          <a:lstStyle/>
          <a:p>
            <a:r>
              <a:rPr lang="en-GB" sz="2400" dirty="0"/>
              <a:t>Kaufman JM et al. One-year efficacy and safety study of a 16.2mg/g testosterone gel in hypogonadal men: </a:t>
            </a:r>
            <a:br>
              <a:rPr lang="en-GB" sz="2400" dirty="0"/>
            </a:br>
            <a:r>
              <a:rPr lang="en-GB" sz="2133" b="1" i="1" dirty="0"/>
              <a:t>J Sex Med 2012;9:1149–61</a:t>
            </a:r>
            <a:endParaRPr lang="en-GB" sz="2400" b="1" i="1" dirty="0"/>
          </a:p>
        </p:txBody>
      </p:sp>
      <p:sp>
        <p:nvSpPr>
          <p:cNvPr id="8" name="TextBox 7">
            <a:extLst>
              <a:ext uri="{FF2B5EF4-FFF2-40B4-BE49-F238E27FC236}">
                <a16:creationId xmlns:a16="http://schemas.microsoft.com/office/drawing/2014/main" id="{8C11FE3D-868C-4B7C-AD91-4C36CD9A3C6F}"/>
              </a:ext>
            </a:extLst>
          </p:cNvPr>
          <p:cNvSpPr txBox="1"/>
          <p:nvPr/>
        </p:nvSpPr>
        <p:spPr>
          <a:xfrm>
            <a:off x="1508288" y="5871004"/>
            <a:ext cx="103069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E7E6E6">
                    <a:lumMod val="25000"/>
                  </a:srgbClr>
                </a:solidFill>
                <a:effectLst/>
                <a:uLnTx/>
                <a:uFillTx/>
                <a:latin typeface="Poppins Light"/>
                <a:ea typeface="+mn-ea"/>
                <a:cs typeface="+mn-cs"/>
              </a:rPr>
              <a:t>** This equates to 10.4-34.7nmol/L. TEAE - treatment-emergent adverse events; </a:t>
            </a:r>
            <a:r>
              <a:rPr kumimoji="0" lang="fr-FR" sz="1100" b="0" i="0" u="none" strike="noStrike" kern="1200" cap="none" spc="0" normalizeH="0" baseline="0" noProof="0" dirty="0">
                <a:ln>
                  <a:noFill/>
                </a:ln>
                <a:solidFill>
                  <a:srgbClr val="E7E6E6">
                    <a:lumMod val="25000"/>
                  </a:srgbClr>
                </a:solidFill>
                <a:effectLst/>
                <a:uLnTx/>
                <a:uFillTx/>
                <a:latin typeface="Poppins Light"/>
                <a:ea typeface="+mn-ea"/>
                <a:cs typeface="+mn-cs"/>
              </a:rPr>
              <a:t>DRE – Digital Rectal </a:t>
            </a:r>
            <a:r>
              <a:rPr kumimoji="0" lang="fr-FR" sz="1100" b="0" i="0" u="none" strike="noStrike" kern="1200" cap="none" spc="0" normalizeH="0" baseline="0" noProof="0" dirty="0" err="1">
                <a:ln>
                  <a:noFill/>
                </a:ln>
                <a:solidFill>
                  <a:srgbClr val="E7E6E6">
                    <a:lumMod val="25000"/>
                  </a:srgbClr>
                </a:solidFill>
                <a:effectLst/>
                <a:uLnTx/>
                <a:uFillTx/>
                <a:latin typeface="Poppins Light"/>
                <a:ea typeface="+mn-ea"/>
                <a:cs typeface="+mn-cs"/>
              </a:rPr>
              <a:t>Examination</a:t>
            </a:r>
            <a:r>
              <a:rPr kumimoji="0" lang="fr-FR" sz="1100" b="0" i="0" u="none" strike="noStrike" kern="1200" cap="none" spc="0" normalizeH="0" baseline="0" noProof="0" dirty="0">
                <a:ln>
                  <a:noFill/>
                </a:ln>
                <a:solidFill>
                  <a:srgbClr val="E7E6E6">
                    <a:lumMod val="25000"/>
                  </a:srgbClr>
                </a:solidFill>
                <a:effectLst/>
                <a:uLnTx/>
                <a:uFillTx/>
                <a:latin typeface="Poppins Light"/>
                <a:ea typeface="+mn-ea"/>
                <a:cs typeface="+mn-cs"/>
              </a:rPr>
              <a:t>; IPSS – International Prostate </a:t>
            </a:r>
            <a:r>
              <a:rPr kumimoji="0" lang="fr-FR" sz="1100" b="0" i="0" u="none" strike="noStrike" kern="1200" cap="none" spc="0" normalizeH="0" baseline="0" noProof="0" dirty="0" err="1">
                <a:ln>
                  <a:noFill/>
                </a:ln>
                <a:solidFill>
                  <a:srgbClr val="E7E6E6">
                    <a:lumMod val="25000"/>
                  </a:srgbClr>
                </a:solidFill>
                <a:effectLst/>
                <a:uLnTx/>
                <a:uFillTx/>
                <a:latin typeface="Poppins Light"/>
                <a:ea typeface="+mn-ea"/>
                <a:cs typeface="+mn-cs"/>
              </a:rPr>
              <a:t>Symptom</a:t>
            </a:r>
            <a:r>
              <a:rPr kumimoji="0" lang="fr-FR" sz="1100" b="0" i="0" u="none" strike="noStrike" kern="1200" cap="none" spc="0" normalizeH="0" baseline="0" noProof="0" dirty="0">
                <a:ln>
                  <a:noFill/>
                </a:ln>
                <a:solidFill>
                  <a:srgbClr val="E7E6E6">
                    <a:lumMod val="25000"/>
                  </a:srgbClr>
                </a:solidFill>
                <a:effectLst/>
                <a:uLnTx/>
                <a:uFillTx/>
                <a:latin typeface="Poppins Light"/>
                <a:ea typeface="+mn-ea"/>
                <a:cs typeface="+mn-cs"/>
              </a:rPr>
              <a:t> Score</a:t>
            </a:r>
            <a:endParaRPr kumimoji="0" lang="en-GB" sz="1100" b="0" i="0" u="none" strike="noStrike" kern="1200" cap="none" spc="0" normalizeH="0" baseline="0" noProof="0" dirty="0">
              <a:ln>
                <a:noFill/>
              </a:ln>
              <a:solidFill>
                <a:srgbClr val="E7E6E6">
                  <a:lumMod val="25000"/>
                </a:srgbClr>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6EAB"/>
              </a:solidFill>
              <a:effectLst/>
              <a:uLnTx/>
              <a:uFillTx/>
              <a:latin typeface="Poppins Light"/>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8872231"/>
              </p:ext>
            </p:extLst>
          </p:nvPr>
        </p:nvGraphicFramePr>
        <p:xfrm>
          <a:off x="122913" y="1333116"/>
          <a:ext cx="11476268" cy="4067496"/>
        </p:xfrm>
        <a:graphic>
          <a:graphicData uri="http://schemas.openxmlformats.org/drawingml/2006/table">
            <a:tbl>
              <a:tblPr firstRow="1" bandRow="1">
                <a:tableStyleId>{93296810-A885-4BE3-A3E7-6D5BEEA58F35}</a:tableStyleId>
              </a:tblPr>
              <a:tblGrid>
                <a:gridCol w="1803847">
                  <a:extLst>
                    <a:ext uri="{9D8B030D-6E8A-4147-A177-3AD203B41FA5}">
                      <a16:colId xmlns:a16="http://schemas.microsoft.com/office/drawing/2014/main" val="20000"/>
                    </a:ext>
                  </a:extLst>
                </a:gridCol>
                <a:gridCol w="9672421">
                  <a:extLst>
                    <a:ext uri="{9D8B030D-6E8A-4147-A177-3AD203B41FA5}">
                      <a16:colId xmlns:a16="http://schemas.microsoft.com/office/drawing/2014/main" val="20001"/>
                    </a:ext>
                  </a:extLst>
                </a:gridCol>
              </a:tblGrid>
              <a:tr h="3853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u="none" strike="noStrike" dirty="0">
                          <a:solidFill>
                            <a:srgbClr val="006EAB"/>
                          </a:solidFill>
                        </a:rPr>
                        <a:t>A </a:t>
                      </a:r>
                      <a:r>
                        <a:rPr lang="en-GB" sz="1600" b="0" u="none" strike="noStrike" dirty="0">
                          <a:ln>
                            <a:solidFill>
                              <a:schemeClr val="accent1"/>
                            </a:solidFill>
                          </a:ln>
                          <a:solidFill>
                            <a:srgbClr val="006EAB"/>
                          </a:solidFill>
                        </a:rPr>
                        <a:t>182-day</a:t>
                      </a:r>
                      <a:r>
                        <a:rPr lang="en-GB" sz="1600" u="none" strike="noStrike" dirty="0">
                          <a:solidFill>
                            <a:srgbClr val="006EAB"/>
                          </a:solidFill>
                        </a:rPr>
                        <a:t> open-label extension of a previous pivotal 6-month double-blind efficacy study (Kaufman 2011)</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424369">
                <a:tc>
                  <a:txBody>
                    <a:bodyPr/>
                    <a:lstStyle/>
                    <a:p>
                      <a:r>
                        <a:rPr lang="en-GB" sz="1500" b="1" dirty="0">
                          <a:latin typeface="+mn-lt"/>
                          <a:cs typeface="Arial" panose="020B0604020202020204" pitchFamily="34" charset="0"/>
                        </a:rPr>
                        <a:t>Study design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r>
                        <a:rPr lang="en-GB" sz="1400" u="none" strike="noStrike" kern="1200" dirty="0">
                          <a:solidFill>
                            <a:schemeClr val="dk1"/>
                          </a:solidFill>
                          <a:effectLst/>
                          <a:latin typeface="+mn-lt"/>
                          <a:ea typeface="+mn-ea"/>
                          <a:cs typeface="Arial" panose="020B0604020202020204" pitchFamily="34" charset="0"/>
                        </a:rPr>
                        <a:t>Open-label extension of 16.2mg/g testosterone gel following a randomised,</a:t>
                      </a:r>
                      <a:r>
                        <a:rPr lang="en-GB" sz="1400" u="none" strike="noStrike" kern="1200" baseline="0" dirty="0">
                          <a:solidFill>
                            <a:schemeClr val="dk1"/>
                          </a:solidFill>
                          <a:effectLst/>
                          <a:latin typeface="+mn-lt"/>
                          <a:ea typeface="+mn-ea"/>
                          <a:cs typeface="Arial" panose="020B0604020202020204" pitchFamily="34" charset="0"/>
                        </a:rPr>
                        <a:t> double-blind study </a:t>
                      </a:r>
                      <a:r>
                        <a:rPr lang="en-GB" sz="1400" u="none" strike="noStrike" kern="1200" dirty="0">
                          <a:solidFill>
                            <a:schemeClr val="dk1"/>
                          </a:solidFill>
                          <a:effectLst/>
                          <a:latin typeface="+mn-lt"/>
                          <a:ea typeface="+mn-ea"/>
                          <a:cs typeface="Arial" panose="020B0604020202020204" pitchFamily="34" charset="0"/>
                        </a:rPr>
                        <a:t>in</a:t>
                      </a:r>
                      <a:r>
                        <a:rPr lang="en-GB" sz="1400" u="none" strike="noStrike" kern="1200" baseline="0" dirty="0">
                          <a:solidFill>
                            <a:schemeClr val="dk1"/>
                          </a:solidFill>
                          <a:effectLst/>
                          <a:latin typeface="+mn-lt"/>
                          <a:ea typeface="+mn-ea"/>
                          <a:cs typeface="Arial" panose="020B0604020202020204" pitchFamily="34" charset="0"/>
                        </a:rPr>
                        <a:t> hypogonadal men</a:t>
                      </a:r>
                      <a:endParaRPr lang="en-GB" sz="1400" u="none" strike="noStrike" kern="1200" dirty="0">
                        <a:solidFill>
                          <a:schemeClr val="dk1"/>
                        </a:solidFill>
                        <a:effectLst/>
                        <a:latin typeface="+mn-lt"/>
                        <a:ea typeface="+mn-ea"/>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1"/>
                  </a:ext>
                </a:extLst>
              </a:tr>
              <a:tr h="1188720">
                <a:tc>
                  <a:txBody>
                    <a:bodyPr/>
                    <a:lstStyle/>
                    <a:p>
                      <a:r>
                        <a:rPr lang="en-GB" sz="1500" b="1" dirty="0">
                          <a:latin typeface="+mn-lt"/>
                          <a:cs typeface="Arial" panose="020B0604020202020204" pitchFamily="34" charset="0"/>
                        </a:rPr>
                        <a:t>Study treatment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b="0" i="0" u="none" strike="noStrike" kern="1200" baseline="0" dirty="0">
                          <a:solidFill>
                            <a:schemeClr val="dk1"/>
                          </a:solidFill>
                          <a:latin typeface="+mn-lt"/>
                          <a:ea typeface="+mn-ea"/>
                          <a:cs typeface="Arial" panose="020B0604020202020204" pitchFamily="34" charset="0"/>
                        </a:rPr>
                        <a:t>Subjects who completed the initial 182-day portion of the study were eligible to enter the open-label extension for up to 1 year of total participation. At day 182, subjects initially randomised to 16.2mg/g testosterone gel continued on therapy with an opportunity for dose titration, if needed.</a:t>
                      </a:r>
                    </a:p>
                    <a:p>
                      <a:pPr marL="171450" indent="-171450">
                        <a:buFont typeface="Arial" panose="020B0604020202020204" pitchFamily="34" charset="0"/>
                        <a:buChar char="•"/>
                      </a:pPr>
                      <a:r>
                        <a:rPr lang="en-GB" sz="1400" b="0" i="0" u="none" strike="noStrike" kern="1200" baseline="0" dirty="0">
                          <a:solidFill>
                            <a:schemeClr val="dk1"/>
                          </a:solidFill>
                          <a:latin typeface="+mn-lt"/>
                          <a:ea typeface="+mn-ea"/>
                          <a:cs typeface="Arial" panose="020B0604020202020204" pitchFamily="34" charset="0"/>
                        </a:rPr>
                        <a:t>Formerly placebo s</a:t>
                      </a:r>
                      <a:r>
                        <a:rPr lang="en-GB" sz="1400" b="0" i="0" u="none" strike="noStrike" kern="1200" baseline="0" dirty="0">
                          <a:solidFill>
                            <a:schemeClr val="tx1"/>
                          </a:solidFill>
                          <a:latin typeface="+mn-lt"/>
                          <a:ea typeface="+mn-ea"/>
                          <a:cs typeface="Arial" panose="020B0604020202020204" pitchFamily="34" charset="0"/>
                        </a:rPr>
                        <a:t>ubjects were assigned 2.5g testosterone gel and titrated accordingly thereafter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baseline="0" dirty="0">
                          <a:solidFill>
                            <a:schemeClr val="dk1"/>
                          </a:solidFill>
                          <a:latin typeface="+mn-lt"/>
                          <a:ea typeface="+mn-ea"/>
                          <a:cs typeface="Arial" panose="020B0604020202020204" pitchFamily="34" charset="0"/>
                        </a:rPr>
                        <a:t>Testosterone gel was applied once daily to either upper arms/shoulders or abdomen</a:t>
                      </a:r>
                      <a:endParaRPr lang="en-GB" sz="1400" b="0" i="0" u="none" strike="noStrike" kern="1200" baseline="0" dirty="0">
                        <a:solidFill>
                          <a:schemeClr val="tx1"/>
                        </a:solidFill>
                        <a:latin typeface="+mn-lt"/>
                        <a:ea typeface="+mn-ea"/>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2"/>
                  </a:ext>
                </a:extLst>
              </a:tr>
              <a:tr h="666963">
                <a:tc>
                  <a:txBody>
                    <a:bodyPr/>
                    <a:lstStyle/>
                    <a:p>
                      <a:r>
                        <a:rPr lang="en-GB" sz="1500" b="1" dirty="0">
                          <a:latin typeface="+mn-lt"/>
                          <a:cs typeface="Arial" panose="020B0604020202020204" pitchFamily="34" charset="0"/>
                        </a:rPr>
                        <a:t>Study population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r>
                        <a:rPr lang="en-GB" sz="1400" u="none" strike="noStrike" kern="1200" dirty="0">
                          <a:effectLst/>
                          <a:latin typeface="+mn-lt"/>
                          <a:cs typeface="Arial" panose="020B0604020202020204" pitchFamily="34" charset="0"/>
                        </a:rPr>
                        <a:t>A</a:t>
                      </a:r>
                      <a:r>
                        <a:rPr lang="en-GB" sz="1400" u="none" strike="noStrike" kern="1200" baseline="0" dirty="0">
                          <a:effectLst/>
                          <a:latin typeface="+mn-lt"/>
                          <a:cs typeface="Arial" panose="020B0604020202020204" pitchFamily="34" charset="0"/>
                        </a:rPr>
                        <a:t> total of 191 men comprising of </a:t>
                      </a:r>
                      <a:r>
                        <a:rPr lang="en-GB" sz="1400" u="none" strike="noStrike" kern="1200" baseline="0" dirty="0">
                          <a:solidFill>
                            <a:schemeClr val="dk1"/>
                          </a:solidFill>
                          <a:effectLst/>
                          <a:latin typeface="+mn-lt"/>
                          <a:ea typeface="+mn-ea"/>
                          <a:cs typeface="Arial" panose="020B0604020202020204" pitchFamily="34" charset="0"/>
                        </a:rPr>
                        <a:t>163 hypogonadal men who continued on testosterone gel from the initial double-blind study and a further 28 men who were formerly on placebo. </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3"/>
                  </a:ext>
                </a:extLst>
              </a:tr>
              <a:tr h="1402080">
                <a:tc>
                  <a:txBody>
                    <a:bodyPr/>
                    <a:lstStyle/>
                    <a:p>
                      <a:r>
                        <a:rPr lang="en-GB" sz="1500" b="1" dirty="0">
                          <a:latin typeface="+mn-lt"/>
                          <a:cs typeface="Arial" panose="020B0604020202020204" pitchFamily="34" charset="0"/>
                        </a:rPr>
                        <a:t>Study</a:t>
                      </a:r>
                      <a:r>
                        <a:rPr lang="en-GB" sz="1500" b="1" baseline="0" dirty="0">
                          <a:latin typeface="+mn-lt"/>
                          <a:cs typeface="Arial" panose="020B0604020202020204" pitchFamily="34" charset="0"/>
                        </a:rPr>
                        <a:t> o</a:t>
                      </a:r>
                      <a:r>
                        <a:rPr lang="en-GB" sz="1500" b="1" dirty="0">
                          <a:latin typeface="+mn-lt"/>
                          <a:cs typeface="Arial" panose="020B0604020202020204" pitchFamily="34" charset="0"/>
                        </a:rPr>
                        <a:t>bjectives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u="none" strike="noStrike" kern="1200" baseline="0" dirty="0">
                          <a:solidFill>
                            <a:schemeClr val="dk1"/>
                          </a:solidFill>
                          <a:effectLst/>
                          <a:latin typeface="+mn-lt"/>
                          <a:ea typeface="+mn-ea"/>
                          <a:cs typeface="Arial" panose="020B0604020202020204" pitchFamily="34" charset="0"/>
                        </a:rPr>
                        <a:t>To evaluate the efficacy and safety of 16.2mg/g testosterone gel after daily application to the skin in a 6-month open-label extension of the initial 6-month double-blind study </a:t>
                      </a:r>
                    </a:p>
                    <a:p>
                      <a:pPr marL="171450" indent="-171450">
                        <a:buFont typeface="Arial" panose="020B0604020202020204" pitchFamily="34" charset="0"/>
                        <a:buChar char="•"/>
                      </a:pPr>
                      <a:r>
                        <a:rPr lang="en-GB" sz="1400" u="none" strike="noStrike" kern="1200" baseline="0" dirty="0">
                          <a:solidFill>
                            <a:schemeClr val="dk1"/>
                          </a:solidFill>
                          <a:effectLst/>
                          <a:latin typeface="+mn-lt"/>
                          <a:ea typeface="+mn-ea"/>
                          <a:cs typeface="Arial" panose="020B0604020202020204" pitchFamily="34" charset="0"/>
                        </a:rPr>
                        <a:t>The primary efficacy objective was ≥ 75% of subjects from the continuing active group attaining the normal range (300-1000ng/dL)** at final visit (day 364)</a:t>
                      </a:r>
                    </a:p>
                    <a:p>
                      <a:pPr marL="171450" indent="-171450">
                        <a:buFont typeface="Arial" panose="020B0604020202020204" pitchFamily="34" charset="0"/>
                        <a:buChar char="•"/>
                      </a:pPr>
                      <a:r>
                        <a:rPr lang="en-GB" sz="1400" u="none" strike="noStrike" kern="1200" baseline="0" dirty="0">
                          <a:solidFill>
                            <a:schemeClr val="dk1"/>
                          </a:solidFill>
                          <a:effectLst/>
                          <a:latin typeface="+mn-lt"/>
                          <a:ea typeface="+mn-ea"/>
                          <a:cs typeface="Arial" panose="020B0604020202020204" pitchFamily="34" charset="0"/>
                        </a:rPr>
                        <a:t>The safety assessments included TEAEs, electrocardiograms (ECGs), and skin assessments. Subjects received follow-up DRE and IPSS assessments on days 266 and 364 to assess prostate safety</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7" name="Straight Connector 6">
            <a:extLst>
              <a:ext uri="{FF2B5EF4-FFF2-40B4-BE49-F238E27FC236}">
                <a16:creationId xmlns:a16="http://schemas.microsoft.com/office/drawing/2014/main" id="{03EC830F-DFC4-4044-8578-7CDD2F5A058B}"/>
              </a:ext>
            </a:extLst>
          </p:cNvPr>
          <p:cNvCxnSpPr>
            <a:cxnSpLocks/>
          </p:cNvCxnSpPr>
          <p:nvPr/>
        </p:nvCxnSpPr>
        <p:spPr>
          <a:xfrm>
            <a:off x="122913" y="1715678"/>
            <a:ext cx="11476268" cy="0"/>
          </a:xfrm>
          <a:prstGeom prst="line">
            <a:avLst/>
          </a:prstGeom>
          <a:ln w="38100">
            <a:solidFill>
              <a:srgbClr val="006E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4089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93133F2-9CE0-4E7D-869C-8F9BDCB6FC78}"/>
              </a:ext>
            </a:extLst>
          </p:cNvPr>
          <p:cNvSpPr/>
          <p:nvPr/>
        </p:nvSpPr>
        <p:spPr>
          <a:xfrm>
            <a:off x="1683064" y="2994057"/>
            <a:ext cx="9604320" cy="304447"/>
          </a:xfrm>
          <a:prstGeom prst="rect">
            <a:avLst/>
          </a:prstGeom>
          <a:solidFill>
            <a:srgbClr val="006E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6EAB"/>
              </a:solidFill>
              <a:effectLst/>
              <a:uLnTx/>
              <a:uFillTx/>
              <a:latin typeface="Arial"/>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203950"/>
              </p:ext>
            </p:extLst>
          </p:nvPr>
        </p:nvGraphicFramePr>
        <p:xfrm>
          <a:off x="156510" y="1287698"/>
          <a:ext cx="11402727" cy="4248914"/>
        </p:xfrm>
        <a:graphic>
          <a:graphicData uri="http://schemas.openxmlformats.org/drawingml/2006/table">
            <a:tbl>
              <a:tblPr firstRow="1" bandRow="1">
                <a:tableStyleId>{93296810-A885-4BE3-A3E7-6D5BEEA58F35}</a:tableStyleId>
              </a:tblPr>
              <a:tblGrid>
                <a:gridCol w="1321869">
                  <a:extLst>
                    <a:ext uri="{9D8B030D-6E8A-4147-A177-3AD203B41FA5}">
                      <a16:colId xmlns:a16="http://schemas.microsoft.com/office/drawing/2014/main" val="20000"/>
                    </a:ext>
                  </a:extLst>
                </a:gridCol>
                <a:gridCol w="10080858">
                  <a:extLst>
                    <a:ext uri="{9D8B030D-6E8A-4147-A177-3AD203B41FA5}">
                      <a16:colId xmlns:a16="http://schemas.microsoft.com/office/drawing/2014/main" val="20001"/>
                    </a:ext>
                  </a:extLst>
                </a:gridCol>
              </a:tblGrid>
              <a:tr h="64343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u="none" strike="noStrike" dirty="0">
                          <a:solidFill>
                            <a:srgbClr val="006EAB"/>
                          </a:solidFill>
                        </a:rPr>
                        <a:t>Testosterone 16.2mg/g gel for up to 1 year is efficacious with &gt;77% of patients achieving normal testosterone levels following dose titration</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3605483">
                <a:tc>
                  <a:txBody>
                    <a:bodyPr/>
                    <a:lstStyle/>
                    <a:p>
                      <a:r>
                        <a:rPr lang="en-GB" sz="1500" b="1" dirty="0">
                          <a:latin typeface="+mn-lt"/>
                          <a:cs typeface="Arial" panose="020B0604020202020204" pitchFamily="34" charset="0"/>
                        </a:rPr>
                        <a:t>Results</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r>
                        <a:rPr lang="en-GB" sz="1400" b="1" u="sng" kern="1200" dirty="0">
                          <a:solidFill>
                            <a:schemeClr val="dk1"/>
                          </a:solidFill>
                          <a:effectLst/>
                          <a:latin typeface="+mn-lt"/>
                          <a:ea typeface="+mn-ea"/>
                          <a:cs typeface="Arial" panose="020B0604020202020204" pitchFamily="34" charset="0"/>
                        </a:rPr>
                        <a:t>Efficacy</a:t>
                      </a:r>
                    </a:p>
                    <a:p>
                      <a:endParaRPr lang="en-GB" sz="1400" b="0" i="0" u="none" strike="noStrike" kern="1200" baseline="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GB" sz="1400" kern="1200" dirty="0">
                          <a:solidFill>
                            <a:schemeClr val="dk1"/>
                          </a:solidFill>
                          <a:effectLst/>
                          <a:latin typeface="+mn-lt"/>
                          <a:ea typeface="+mn-ea"/>
                          <a:cs typeface="Arial" panose="020B0604020202020204" pitchFamily="34" charset="0"/>
                        </a:rPr>
                        <a:t>On final visit, day 364, 77.9% and 87.0% of patients previously receiving testosterone gel or placebo gel respectively in the previous 6 month double-blind study had C</a:t>
                      </a:r>
                      <a:r>
                        <a:rPr lang="en-GB" sz="1400" kern="1200" baseline="-25000" dirty="0">
                          <a:solidFill>
                            <a:schemeClr val="dk1"/>
                          </a:solidFill>
                          <a:effectLst/>
                          <a:latin typeface="+mn-lt"/>
                          <a:ea typeface="+mn-ea"/>
                          <a:cs typeface="Arial" panose="020B0604020202020204" pitchFamily="34" charset="0"/>
                        </a:rPr>
                        <a:t>av</a:t>
                      </a:r>
                      <a:r>
                        <a:rPr lang="en-GB" sz="1400" kern="1200" dirty="0">
                          <a:solidFill>
                            <a:schemeClr val="dk1"/>
                          </a:solidFill>
                          <a:effectLst/>
                          <a:latin typeface="+mn-lt"/>
                          <a:ea typeface="+mn-ea"/>
                          <a:cs typeface="Arial" panose="020B0604020202020204" pitchFamily="34" charset="0"/>
                        </a:rPr>
                        <a:t> values within the </a:t>
                      </a:r>
                      <a:r>
                        <a:rPr lang="en-GB" sz="1400" kern="1200" dirty="0" err="1">
                          <a:solidFill>
                            <a:schemeClr val="dk1"/>
                          </a:solidFill>
                          <a:effectLst/>
                          <a:latin typeface="+mn-lt"/>
                          <a:ea typeface="+mn-ea"/>
                          <a:cs typeface="Arial" panose="020B0604020202020204" pitchFamily="34" charset="0"/>
                        </a:rPr>
                        <a:t>eugonadal</a:t>
                      </a:r>
                      <a:r>
                        <a:rPr lang="en-GB" sz="1400" kern="1200" dirty="0">
                          <a:solidFill>
                            <a:schemeClr val="dk1"/>
                          </a:solidFill>
                          <a:effectLst/>
                          <a:latin typeface="+mn-lt"/>
                          <a:ea typeface="+mn-ea"/>
                          <a:cs typeface="Arial" panose="020B0604020202020204" pitchFamily="34" charset="0"/>
                        </a:rPr>
                        <a:t> range (300-1000ng/dL*)</a:t>
                      </a:r>
                    </a:p>
                    <a:p>
                      <a:endParaRPr lang="en-GB" sz="1400" u="sng" kern="1200" dirty="0">
                        <a:solidFill>
                          <a:schemeClr val="dk1"/>
                        </a:solidFill>
                        <a:effectLst/>
                        <a:latin typeface="+mn-lt"/>
                        <a:ea typeface="+mn-ea"/>
                        <a:cs typeface="Arial" panose="020B0604020202020204" pitchFamily="34" charset="0"/>
                      </a:endParaRPr>
                    </a:p>
                    <a:p>
                      <a:endParaRPr lang="en-GB" sz="1400" u="sng" kern="1200" dirty="0">
                        <a:solidFill>
                          <a:schemeClr val="dk1"/>
                        </a:solidFill>
                        <a:effectLst/>
                        <a:latin typeface="+mn-lt"/>
                        <a:ea typeface="+mn-ea"/>
                        <a:cs typeface="Arial" panose="020B0604020202020204" pitchFamily="34" charset="0"/>
                      </a:endParaRPr>
                    </a:p>
                    <a:p>
                      <a:endParaRPr lang="en-GB" sz="1400" u="sng" kern="1200" dirty="0">
                        <a:solidFill>
                          <a:schemeClr val="dk1"/>
                        </a:solidFill>
                        <a:effectLst/>
                        <a:latin typeface="+mn-lt"/>
                        <a:ea typeface="+mn-ea"/>
                        <a:cs typeface="Arial" panose="020B0604020202020204" pitchFamily="34" charset="0"/>
                      </a:endParaRPr>
                    </a:p>
                    <a:p>
                      <a:endParaRPr lang="en-GB" sz="1400" u="sng" kern="1200" dirty="0">
                        <a:solidFill>
                          <a:schemeClr val="dk1"/>
                        </a:solidFill>
                        <a:effectLst/>
                        <a:latin typeface="+mn-lt"/>
                        <a:ea typeface="+mn-ea"/>
                        <a:cs typeface="Arial" panose="020B0604020202020204" pitchFamily="34" charset="0"/>
                      </a:endParaRPr>
                    </a:p>
                    <a:p>
                      <a:endParaRPr lang="en-GB" sz="1400" u="sng" kern="1200" dirty="0">
                        <a:solidFill>
                          <a:schemeClr val="dk1"/>
                        </a:solidFill>
                        <a:effectLst/>
                        <a:latin typeface="+mn-lt"/>
                        <a:ea typeface="+mn-ea"/>
                        <a:cs typeface="Arial" panose="020B0604020202020204" pitchFamily="34" charset="0"/>
                      </a:endParaRPr>
                    </a:p>
                    <a:p>
                      <a:endParaRPr lang="en-GB" sz="1400" u="sng" kern="1200" dirty="0">
                        <a:solidFill>
                          <a:schemeClr val="dk1"/>
                        </a:solidFill>
                        <a:effectLst/>
                        <a:latin typeface="+mn-lt"/>
                        <a:ea typeface="+mn-ea"/>
                        <a:cs typeface="Arial" panose="020B0604020202020204" pitchFamily="34" charset="0"/>
                      </a:endParaRPr>
                    </a:p>
                    <a:p>
                      <a:endParaRPr lang="en-GB" sz="1400" u="sng" kern="1200" dirty="0">
                        <a:solidFill>
                          <a:schemeClr val="dk1"/>
                        </a:solidFill>
                        <a:effectLst/>
                        <a:latin typeface="+mn-lt"/>
                        <a:ea typeface="+mn-ea"/>
                        <a:cs typeface="Arial" panose="020B0604020202020204" pitchFamily="34" charset="0"/>
                      </a:endParaRPr>
                    </a:p>
                    <a:p>
                      <a:endParaRPr lang="en-GB" sz="1400" u="sng" kern="1200" dirty="0">
                        <a:solidFill>
                          <a:schemeClr val="dk1"/>
                        </a:solidFill>
                        <a:effectLst/>
                        <a:latin typeface="+mn-lt"/>
                        <a:ea typeface="+mn-ea"/>
                        <a:cs typeface="Arial" panose="020B0604020202020204" pitchFamily="34" charset="0"/>
                      </a:endParaRPr>
                    </a:p>
                    <a:p>
                      <a:pPr marL="171450" indent="-171450">
                        <a:buFont typeface="Arial" panose="020B0604020202020204" pitchFamily="34" charset="0"/>
                        <a:buChar char="•"/>
                      </a:pPr>
                      <a:endParaRPr lang="en-GB" sz="1400" u="none" kern="1200" dirty="0">
                        <a:solidFill>
                          <a:schemeClr val="dk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GB" sz="1400" u="none" kern="1200" dirty="0">
                          <a:solidFill>
                            <a:schemeClr val="dk1"/>
                          </a:solidFill>
                          <a:effectLst/>
                          <a:latin typeface="+mn-lt"/>
                          <a:ea typeface="+mn-ea"/>
                          <a:cs typeface="Arial" panose="020B0604020202020204" pitchFamily="34" charset="0"/>
                        </a:rPr>
                        <a:t>Based on the last titrated dose (following day 266), final dose allocation to 16.2mg/g testosterone gel was: 1.25g (7.8% n=15/191), 2.5g (21.5% n=41/191), 3.75g (22.5% n=43/191), and 5.0g (48.2% n=92/191).</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81056829"/>
              </p:ext>
            </p:extLst>
          </p:nvPr>
        </p:nvGraphicFramePr>
        <p:xfrm>
          <a:off x="1780534" y="3361558"/>
          <a:ext cx="9409379" cy="1239106"/>
        </p:xfrm>
        <a:graphic>
          <a:graphicData uri="http://schemas.openxmlformats.org/drawingml/2006/table">
            <a:tbl>
              <a:tblPr firstRow="1" bandRow="1">
                <a:tableStyleId>{5C22544A-7EE6-4342-B048-85BDC9FD1C3A}</a:tableStyleId>
              </a:tblPr>
              <a:tblGrid>
                <a:gridCol w="1294037">
                  <a:extLst>
                    <a:ext uri="{9D8B030D-6E8A-4147-A177-3AD203B41FA5}">
                      <a16:colId xmlns:a16="http://schemas.microsoft.com/office/drawing/2014/main" val="20000"/>
                    </a:ext>
                  </a:extLst>
                </a:gridCol>
                <a:gridCol w="1368014">
                  <a:extLst>
                    <a:ext uri="{9D8B030D-6E8A-4147-A177-3AD203B41FA5}">
                      <a16:colId xmlns:a16="http://schemas.microsoft.com/office/drawing/2014/main" val="20001"/>
                    </a:ext>
                  </a:extLst>
                </a:gridCol>
                <a:gridCol w="1368014">
                  <a:extLst>
                    <a:ext uri="{9D8B030D-6E8A-4147-A177-3AD203B41FA5}">
                      <a16:colId xmlns:a16="http://schemas.microsoft.com/office/drawing/2014/main" val="20002"/>
                    </a:ext>
                  </a:extLst>
                </a:gridCol>
                <a:gridCol w="1368014">
                  <a:extLst>
                    <a:ext uri="{9D8B030D-6E8A-4147-A177-3AD203B41FA5}">
                      <a16:colId xmlns:a16="http://schemas.microsoft.com/office/drawing/2014/main" val="20003"/>
                    </a:ext>
                  </a:extLst>
                </a:gridCol>
                <a:gridCol w="1337100">
                  <a:extLst>
                    <a:ext uri="{9D8B030D-6E8A-4147-A177-3AD203B41FA5}">
                      <a16:colId xmlns:a16="http://schemas.microsoft.com/office/drawing/2014/main" val="20004"/>
                    </a:ext>
                  </a:extLst>
                </a:gridCol>
                <a:gridCol w="1337100">
                  <a:extLst>
                    <a:ext uri="{9D8B030D-6E8A-4147-A177-3AD203B41FA5}">
                      <a16:colId xmlns:a16="http://schemas.microsoft.com/office/drawing/2014/main" val="20005"/>
                    </a:ext>
                  </a:extLst>
                </a:gridCol>
                <a:gridCol w="1337100">
                  <a:extLst>
                    <a:ext uri="{9D8B030D-6E8A-4147-A177-3AD203B41FA5}">
                      <a16:colId xmlns:a16="http://schemas.microsoft.com/office/drawing/2014/main" val="20006"/>
                    </a:ext>
                  </a:extLst>
                </a:gridCol>
              </a:tblGrid>
              <a:tr h="550714">
                <a:tc rowSpan="2">
                  <a:txBody>
                    <a:bodyPr/>
                    <a:lstStyle/>
                    <a:p>
                      <a:pPr algn="ctr"/>
                      <a:r>
                        <a:rPr lang="en-GB" sz="1200" b="1" dirty="0">
                          <a:solidFill>
                            <a:schemeClr val="tx1"/>
                          </a:solidFill>
                        </a:rPr>
                        <a:t>Study day</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gridSpan="2">
                  <a:txBody>
                    <a:bodyPr/>
                    <a:lstStyle/>
                    <a:p>
                      <a:pPr algn="ctr"/>
                      <a:r>
                        <a:rPr lang="en-GB" sz="1200" b="1" dirty="0">
                          <a:solidFill>
                            <a:schemeClr val="tx1"/>
                          </a:solidFill>
                        </a:rPr>
                        <a:t>Continuing Active</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hMerge="1">
                  <a:txBody>
                    <a:bodyPr/>
                    <a:lstStyle/>
                    <a:p>
                      <a:endParaRPr lang="en-GB" dirty="0"/>
                    </a:p>
                  </a:txBody>
                  <a:tcPr/>
                </a:tc>
                <a:tc gridSpan="2">
                  <a:txBody>
                    <a:bodyPr/>
                    <a:lstStyle/>
                    <a:p>
                      <a:pPr algn="ctr"/>
                      <a:r>
                        <a:rPr lang="en-GB" sz="1200" b="1" dirty="0">
                          <a:solidFill>
                            <a:schemeClr val="tx1"/>
                          </a:solidFill>
                        </a:rPr>
                        <a:t>Formerly</a:t>
                      </a:r>
                      <a:r>
                        <a:rPr lang="en-GB" sz="1200" b="1" baseline="0" dirty="0">
                          <a:solidFill>
                            <a:schemeClr val="tx1"/>
                          </a:solidFill>
                        </a:rPr>
                        <a:t> </a:t>
                      </a:r>
                      <a:r>
                        <a:rPr lang="en-GB" sz="1200" b="1" dirty="0">
                          <a:solidFill>
                            <a:schemeClr val="tx1"/>
                          </a:solidFill>
                        </a:rPr>
                        <a:t>Placebo</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hMerge="1">
                  <a:txBody>
                    <a:bodyPr/>
                    <a:lstStyle/>
                    <a:p>
                      <a:endParaRPr lang="en-GB" dirty="0"/>
                    </a:p>
                  </a:txBody>
                  <a:tcPr/>
                </a:tc>
                <a:tc gridSpan="2">
                  <a:txBody>
                    <a:bodyPr/>
                    <a:lstStyle/>
                    <a:p>
                      <a:pPr algn="ctr"/>
                      <a:r>
                        <a:rPr lang="en-GB" sz="1200" b="1" dirty="0">
                          <a:solidFill>
                            <a:schemeClr val="tx1"/>
                          </a:solidFill>
                        </a:rPr>
                        <a:t>Total (Continuing Active + Placebo) </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hMerge="1">
                  <a:txBody>
                    <a:bodyPr/>
                    <a:lstStyle/>
                    <a:p>
                      <a:pPr algn="ctr"/>
                      <a:endParaRPr lang="en-GB" sz="9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8E1"/>
                    </a:solidFill>
                  </a:tcPr>
                </a:tc>
                <a:extLst>
                  <a:ext uri="{0D108BD9-81ED-4DB2-BD59-A6C34878D82A}">
                    <a16:rowId xmlns:a16="http://schemas.microsoft.com/office/drawing/2014/main" val="10000"/>
                  </a:ext>
                </a:extLst>
              </a:tr>
              <a:tr h="344196">
                <a:tc vMerge="1">
                  <a:txBody>
                    <a:bodyPr/>
                    <a:lstStyle/>
                    <a:p>
                      <a:endParaRPr lang="en-GB" dirty="0"/>
                    </a:p>
                  </a:txBody>
                  <a:tcPr/>
                </a:tc>
                <a:tc>
                  <a:txBody>
                    <a:bodyPr/>
                    <a:lstStyle/>
                    <a:p>
                      <a:pPr algn="ctr"/>
                      <a:r>
                        <a:rPr lang="en-GB" sz="1200" b="1" dirty="0">
                          <a:solidFill>
                            <a:schemeClr val="tx1"/>
                          </a:solidFill>
                        </a:rPr>
                        <a:t>n/N (%)</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rPr>
                        <a:t>95% Cl</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rPr>
                        <a:t>n/N (%)</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rPr>
                        <a:t>95% Cl</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rPr>
                        <a:t>n/N (%)</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rPr>
                        <a:t>95% Cl</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44196">
                <a:tc>
                  <a:txBody>
                    <a:bodyPr/>
                    <a:lstStyle/>
                    <a:p>
                      <a:pPr algn="ctr"/>
                      <a:r>
                        <a:rPr lang="en-GB" sz="1200" dirty="0">
                          <a:solidFill>
                            <a:schemeClr val="tx1"/>
                          </a:solidFill>
                        </a:rPr>
                        <a:t>364</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b="1" dirty="0">
                          <a:solidFill>
                            <a:schemeClr val="tx1"/>
                          </a:solidFill>
                        </a:rPr>
                        <a:t>106/136</a:t>
                      </a:r>
                      <a:r>
                        <a:rPr lang="en-GB" sz="1200" b="1" baseline="0" dirty="0">
                          <a:solidFill>
                            <a:schemeClr val="tx1"/>
                          </a:solidFill>
                        </a:rPr>
                        <a:t> (77.9)</a:t>
                      </a:r>
                      <a:endParaRPr lang="en-GB" sz="1200" b="1" dirty="0">
                        <a:solidFill>
                          <a:schemeClr val="tx1"/>
                        </a:solidFill>
                      </a:endParaRP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dirty="0">
                          <a:solidFill>
                            <a:schemeClr val="tx1"/>
                          </a:solidFill>
                        </a:rPr>
                        <a:t>70.0,</a:t>
                      </a:r>
                      <a:r>
                        <a:rPr lang="en-GB" sz="1200" baseline="0" dirty="0">
                          <a:solidFill>
                            <a:schemeClr val="tx1"/>
                          </a:solidFill>
                        </a:rPr>
                        <a:t> 84.6</a:t>
                      </a:r>
                      <a:endParaRPr lang="en-GB" sz="1200" dirty="0">
                        <a:solidFill>
                          <a:schemeClr val="tx1"/>
                        </a:solidFill>
                      </a:endParaRP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b="1" dirty="0">
                          <a:solidFill>
                            <a:schemeClr val="tx1"/>
                          </a:solidFill>
                        </a:rPr>
                        <a:t>20/23</a:t>
                      </a:r>
                      <a:r>
                        <a:rPr lang="en-GB" sz="1200" b="1" baseline="0" dirty="0">
                          <a:solidFill>
                            <a:schemeClr val="tx1"/>
                          </a:solidFill>
                        </a:rPr>
                        <a:t> (87.0)</a:t>
                      </a:r>
                      <a:endParaRPr lang="en-GB" sz="1200" b="1" dirty="0">
                        <a:solidFill>
                          <a:schemeClr val="tx1"/>
                        </a:solidFill>
                      </a:endParaRP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dirty="0">
                          <a:solidFill>
                            <a:schemeClr val="tx1"/>
                          </a:solidFill>
                        </a:rPr>
                        <a:t>66.4,</a:t>
                      </a:r>
                      <a:r>
                        <a:rPr lang="en-GB" sz="1200" baseline="0" dirty="0">
                          <a:solidFill>
                            <a:schemeClr val="tx1"/>
                          </a:solidFill>
                        </a:rPr>
                        <a:t> 97.2</a:t>
                      </a:r>
                      <a:endParaRPr lang="en-GB" sz="1200" dirty="0">
                        <a:solidFill>
                          <a:schemeClr val="tx1"/>
                        </a:solidFill>
                      </a:endParaRP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b="1" dirty="0">
                          <a:solidFill>
                            <a:schemeClr val="tx1"/>
                          </a:solidFill>
                        </a:rPr>
                        <a:t>126/159 (79.2)</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dirty="0">
                          <a:solidFill>
                            <a:schemeClr val="tx1"/>
                          </a:solidFill>
                        </a:rPr>
                        <a:t>72.1,</a:t>
                      </a:r>
                      <a:r>
                        <a:rPr lang="en-GB" sz="1200" baseline="0" dirty="0">
                          <a:solidFill>
                            <a:schemeClr val="tx1"/>
                          </a:solidFill>
                        </a:rPr>
                        <a:t> 85.3</a:t>
                      </a:r>
                      <a:endParaRPr lang="en-GB" sz="1200" dirty="0">
                        <a:solidFill>
                          <a:schemeClr val="tx1"/>
                        </a:solidFill>
                      </a:endParaRP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9" name="Title 1">
            <a:extLst>
              <a:ext uri="{FF2B5EF4-FFF2-40B4-BE49-F238E27FC236}">
                <a16:creationId xmlns:a16="http://schemas.microsoft.com/office/drawing/2014/main" id="{E7C528DD-6FF5-4ACC-910B-43BD268FB4EC}"/>
              </a:ext>
            </a:extLst>
          </p:cNvPr>
          <p:cNvSpPr txBox="1">
            <a:spLocks/>
          </p:cNvSpPr>
          <p:nvPr/>
        </p:nvSpPr>
        <p:spPr>
          <a:xfrm>
            <a:off x="69070" y="168342"/>
            <a:ext cx="11402727" cy="753144"/>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2400" b="1" kern="1200">
                <a:solidFill>
                  <a:srgbClr val="95D608"/>
                </a:solidFill>
                <a:latin typeface="Arial"/>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667" b="1" i="0" u="none" strike="noStrike" kern="1200" cap="none" spc="0" normalizeH="0" baseline="0" noProof="0" dirty="0">
                <a:ln>
                  <a:noFill/>
                </a:ln>
                <a:solidFill>
                  <a:srgbClr val="006EAB"/>
                </a:solidFill>
                <a:effectLst/>
                <a:uLnTx/>
                <a:uFillTx/>
                <a:latin typeface="Poppins Medium"/>
                <a:ea typeface="+mj-ea"/>
                <a:cs typeface="+mj-cs"/>
              </a:rPr>
              <a:t>Kaufman JM et al (2012): &gt;77% of patients achieved normal T levels after 1 year following dose titration with 16.2mg/g T gel</a:t>
            </a:r>
            <a:endParaRPr kumimoji="0" lang="en-GB" sz="2667" b="1" i="1" u="none" strike="noStrike" kern="1200" cap="none" spc="0" normalizeH="0" baseline="0" noProof="0" dirty="0">
              <a:ln>
                <a:noFill/>
              </a:ln>
              <a:solidFill>
                <a:srgbClr val="006EAB"/>
              </a:solidFill>
              <a:effectLst/>
              <a:uLnTx/>
              <a:uFillTx/>
              <a:latin typeface="Poppins Medium"/>
              <a:ea typeface="+mj-ea"/>
              <a:cs typeface="+mj-cs"/>
            </a:endParaRPr>
          </a:p>
        </p:txBody>
      </p:sp>
      <p:sp>
        <p:nvSpPr>
          <p:cNvPr id="3" name="Rectangle 2">
            <a:extLst>
              <a:ext uri="{FF2B5EF4-FFF2-40B4-BE49-F238E27FC236}">
                <a16:creationId xmlns:a16="http://schemas.microsoft.com/office/drawing/2014/main" id="{291AC917-7467-4832-93C3-8A0ED32B33E7}"/>
              </a:ext>
            </a:extLst>
          </p:cNvPr>
          <p:cNvSpPr/>
          <p:nvPr/>
        </p:nvSpPr>
        <p:spPr>
          <a:xfrm>
            <a:off x="1423866" y="5902824"/>
            <a:ext cx="11479732"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Poppins Light"/>
                <a:ea typeface="+mn-ea"/>
                <a:cs typeface="+mn-cs"/>
              </a:rPr>
              <a:t>* This equates to 10.4-34.7nmol/L; C</a:t>
            </a:r>
            <a:r>
              <a:rPr kumimoji="0" lang="en-GB" sz="1200" b="0" i="0" u="none" strike="noStrike" kern="1200" cap="none" spc="0" normalizeH="0" baseline="-25000" noProof="0" dirty="0">
                <a:ln>
                  <a:noFill/>
                </a:ln>
                <a:solidFill>
                  <a:srgbClr val="E7E6E6">
                    <a:lumMod val="25000"/>
                  </a:srgbClr>
                </a:solidFill>
                <a:effectLst/>
                <a:uLnTx/>
                <a:uFillTx/>
                <a:latin typeface="Poppins Light"/>
                <a:ea typeface="+mn-ea"/>
                <a:cs typeface="+mn-cs"/>
              </a:rPr>
              <a:t>av</a:t>
            </a:r>
            <a:r>
              <a:rPr kumimoji="0" lang="en-GB" sz="1200" b="0" i="0" u="none" strike="noStrike" kern="1200" cap="none" spc="0" normalizeH="0" baseline="0" noProof="0" dirty="0">
                <a:ln>
                  <a:noFill/>
                </a:ln>
                <a:solidFill>
                  <a:srgbClr val="E7E6E6">
                    <a:lumMod val="25000"/>
                  </a:srgbClr>
                </a:solidFill>
                <a:effectLst/>
                <a:uLnTx/>
                <a:uFillTx/>
                <a:latin typeface="Poppins Light"/>
                <a:ea typeface="+mn-ea"/>
                <a:cs typeface="+mn-cs"/>
              </a:rPr>
              <a:t> - serum total testosterone average concentrations; T - Testosterone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Light"/>
                <a:ea typeface="+mn-ea"/>
                <a:cs typeface="+mn-cs"/>
              </a:rPr>
              <a:t> </a:t>
            </a:r>
            <a:endParaRPr kumimoji="0" lang="en-GB" sz="240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13" name="Rectangle 12">
            <a:extLst>
              <a:ext uri="{FF2B5EF4-FFF2-40B4-BE49-F238E27FC236}">
                <a16:creationId xmlns:a16="http://schemas.microsoft.com/office/drawing/2014/main" id="{707CC068-35A5-4017-BFDE-3A48BEB9DA53}"/>
              </a:ext>
            </a:extLst>
          </p:cNvPr>
          <p:cNvSpPr/>
          <p:nvPr/>
        </p:nvSpPr>
        <p:spPr>
          <a:xfrm>
            <a:off x="1669939" y="2995526"/>
            <a:ext cx="989334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&amp; percentage of subjects achieving C</a:t>
            </a:r>
            <a:r>
              <a:rPr kumimoji="0" lang="en-GB" sz="1200" b="1" i="0" u="none" strike="noStrike" kern="1200" cap="none" spc="0" normalizeH="0" baseline="-25000" noProof="0" dirty="0">
                <a:ln>
                  <a:noFill/>
                </a:ln>
                <a:solidFill>
                  <a:prstClr val="white"/>
                </a:solidFill>
                <a:effectLst/>
                <a:uLnTx/>
                <a:uFillTx/>
                <a:latin typeface="Arial" panose="020B0604020202020204" pitchFamily="34" charset="0"/>
                <a:ea typeface="+mn-ea"/>
                <a:cs typeface="Arial" panose="020B0604020202020204" pitchFamily="34" charset="0"/>
              </a:rPr>
              <a:t>av</a:t>
            </a: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target range (300-1000ng/dL)* for testosterone on day 364 following dose titration</a:t>
            </a:r>
          </a:p>
        </p:txBody>
      </p:sp>
      <p:cxnSp>
        <p:nvCxnSpPr>
          <p:cNvPr id="15" name="Straight Connector 14">
            <a:extLst>
              <a:ext uri="{FF2B5EF4-FFF2-40B4-BE49-F238E27FC236}">
                <a16:creationId xmlns:a16="http://schemas.microsoft.com/office/drawing/2014/main" id="{3DDA3F24-393E-4872-BAC1-BD8E54921943}"/>
              </a:ext>
            </a:extLst>
          </p:cNvPr>
          <p:cNvCxnSpPr>
            <a:cxnSpLocks/>
          </p:cNvCxnSpPr>
          <p:nvPr/>
        </p:nvCxnSpPr>
        <p:spPr>
          <a:xfrm>
            <a:off x="156511" y="1926112"/>
            <a:ext cx="11402728" cy="0"/>
          </a:xfrm>
          <a:prstGeom prst="line">
            <a:avLst/>
          </a:prstGeom>
          <a:ln w="38100">
            <a:solidFill>
              <a:srgbClr val="006E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8911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92504" y="1234440"/>
          <a:ext cx="11383611" cy="4373880"/>
        </p:xfrm>
        <a:graphic>
          <a:graphicData uri="http://schemas.openxmlformats.org/drawingml/2006/table">
            <a:tbl>
              <a:tblPr firstRow="1" bandRow="1">
                <a:tableStyleId>{93296810-A885-4BE3-A3E7-6D5BEEA58F35}</a:tableStyleId>
              </a:tblPr>
              <a:tblGrid>
                <a:gridCol w="1788430">
                  <a:extLst>
                    <a:ext uri="{9D8B030D-6E8A-4147-A177-3AD203B41FA5}">
                      <a16:colId xmlns:a16="http://schemas.microsoft.com/office/drawing/2014/main" val="20000"/>
                    </a:ext>
                  </a:extLst>
                </a:gridCol>
                <a:gridCol w="9595181">
                  <a:extLst>
                    <a:ext uri="{9D8B030D-6E8A-4147-A177-3AD203B41FA5}">
                      <a16:colId xmlns:a16="http://schemas.microsoft.com/office/drawing/2014/main" val="20001"/>
                    </a:ext>
                  </a:extLst>
                </a:gridCol>
              </a:tblGrid>
              <a:tr h="26018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u="none" strike="noStrike" kern="1200" baseline="0" dirty="0">
                          <a:solidFill>
                            <a:srgbClr val="006EAB"/>
                          </a:solidFill>
                          <a:latin typeface="+mn-lt"/>
                          <a:ea typeface="+mn-ea"/>
                          <a:cs typeface="+mn-cs"/>
                        </a:rPr>
                        <a:t>The safety profile of Testosterone 16.2mg/g gel was consistent with the initial double-blind portion of the study</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28511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b="1"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dirty="0">
                          <a:latin typeface="+mn-lt"/>
                          <a:cs typeface="Arial" panose="020B0604020202020204" pitchFamily="34" charset="0"/>
                        </a:rPr>
                        <a:t>Safety Results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No clinically significant changes in ECGs, IPSS score, or skin irritation assessment were observed.</a:t>
                      </a:r>
                    </a:p>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The percentage of patients with at least one TEAE was 41.4% (79/191) in the testosterone group vs 42.9% (12/28) in the formerly placebo group. </a:t>
                      </a:r>
                    </a:p>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The most common TEAEs in the testosterone group were upper respiratory tract infection (5.2%) and PSA increase* (5.2%). </a:t>
                      </a:r>
                    </a:p>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TEAEs that led to permanent discontinuation of study medication were experienced by 4.7% (9/191) of subjects. The most common of these TEAEs that led to discontinuation was PSA increase*</a:t>
                      </a:r>
                    </a:p>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One patient was discontinued due to a serious adverse event of prostate cancer which was reported as mild and possibly related to study medication.</a:t>
                      </a:r>
                    </a:p>
                    <a:p>
                      <a:pPr marL="171450" indent="-171450" algn="l">
                        <a:buFont typeface="Arial" panose="020B0604020202020204" pitchFamily="34" charset="0"/>
                        <a:buChar char="•"/>
                      </a:pPr>
                      <a:endParaRPr lang="en-GB" sz="14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endParaRPr lang="en-GB" sz="14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endParaRPr lang="en-GB" sz="14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endParaRPr lang="en-GB" sz="14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endParaRPr lang="en-GB" sz="14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endParaRPr lang="en-GB" sz="14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endParaRPr lang="en-GB" sz="15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0" name="Title 1">
            <a:extLst>
              <a:ext uri="{FF2B5EF4-FFF2-40B4-BE49-F238E27FC236}">
                <a16:creationId xmlns:a16="http://schemas.microsoft.com/office/drawing/2014/main" id="{E8D35CB7-D319-4634-A9D5-057C5D75CD27}"/>
              </a:ext>
            </a:extLst>
          </p:cNvPr>
          <p:cNvSpPr>
            <a:spLocks noGrp="1"/>
          </p:cNvSpPr>
          <p:nvPr>
            <p:ph type="title"/>
          </p:nvPr>
        </p:nvSpPr>
        <p:spPr>
          <a:xfrm>
            <a:off x="192504" y="254174"/>
            <a:ext cx="10972800" cy="753144"/>
          </a:xfrm>
        </p:spPr>
        <p:txBody>
          <a:bodyPr>
            <a:noAutofit/>
          </a:bodyPr>
          <a:lstStyle/>
          <a:p>
            <a:r>
              <a:rPr lang="en-GB" sz="2667" dirty="0"/>
              <a:t>Kaufman JM et al (2012): Safety Results </a:t>
            </a:r>
            <a:endParaRPr lang="en-GB" sz="2667" i="1" dirty="0"/>
          </a:p>
        </p:txBody>
      </p:sp>
      <p:sp>
        <p:nvSpPr>
          <p:cNvPr id="3" name="Rectangle 2">
            <a:extLst>
              <a:ext uri="{FF2B5EF4-FFF2-40B4-BE49-F238E27FC236}">
                <a16:creationId xmlns:a16="http://schemas.microsoft.com/office/drawing/2014/main" id="{6CBC136C-684C-47B5-A8F2-BC3014775423}"/>
              </a:ext>
            </a:extLst>
          </p:cNvPr>
          <p:cNvSpPr/>
          <p:nvPr/>
        </p:nvSpPr>
        <p:spPr>
          <a:xfrm>
            <a:off x="1474550" y="5827067"/>
            <a:ext cx="9945926" cy="60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E7E6E6">
                    <a:lumMod val="25000"/>
                  </a:srgbClr>
                </a:solidFill>
                <a:effectLst/>
                <a:uLnTx/>
                <a:uFillTx/>
                <a:latin typeface="Poppins Light"/>
                <a:ea typeface="+mn-ea"/>
                <a:cs typeface="Arial" panose="020B0604020202020204" pitchFamily="34" charset="0"/>
              </a:rPr>
              <a:t>*Average of 2 PSA measurements &gt;4.0ng/ml and/or change from baseline of &gt;0.75ng/ml  ** This equates to 10.4-34.7nmol/L, TEAE – Treatment Emergent Adverse Event; PSA – Prostate Specific Antigen; ECG – Electrocardiogram; IPSS – International Prostate Symptom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6EAB"/>
              </a:solidFill>
              <a:effectLst/>
              <a:uLnTx/>
              <a:uFillTx/>
              <a:latin typeface="Arial" panose="020B0604020202020204" pitchFamily="34" charset="0"/>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5A5C70A4-1A0E-483A-853F-F1621F491239}"/>
              </a:ext>
            </a:extLst>
          </p:cNvPr>
          <p:cNvCxnSpPr>
            <a:cxnSpLocks/>
          </p:cNvCxnSpPr>
          <p:nvPr/>
        </p:nvCxnSpPr>
        <p:spPr>
          <a:xfrm>
            <a:off x="173387" y="1605601"/>
            <a:ext cx="11402728" cy="0"/>
          </a:xfrm>
          <a:prstGeom prst="line">
            <a:avLst/>
          </a:prstGeom>
          <a:ln w="38100">
            <a:solidFill>
              <a:srgbClr val="006E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8703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99351196"/>
              </p:ext>
            </p:extLst>
          </p:nvPr>
        </p:nvGraphicFramePr>
        <p:xfrm>
          <a:off x="192505" y="1356360"/>
          <a:ext cx="11204502" cy="3157004"/>
        </p:xfrm>
        <a:graphic>
          <a:graphicData uri="http://schemas.openxmlformats.org/drawingml/2006/table">
            <a:tbl>
              <a:tblPr firstRow="1" bandRow="1">
                <a:tableStyleId>{93296810-A885-4BE3-A3E7-6D5BEEA58F35}</a:tableStyleId>
              </a:tblPr>
              <a:tblGrid>
                <a:gridCol w="1656440">
                  <a:extLst>
                    <a:ext uri="{9D8B030D-6E8A-4147-A177-3AD203B41FA5}">
                      <a16:colId xmlns:a16="http://schemas.microsoft.com/office/drawing/2014/main" val="20000"/>
                    </a:ext>
                  </a:extLst>
                </a:gridCol>
                <a:gridCol w="9548062">
                  <a:extLst>
                    <a:ext uri="{9D8B030D-6E8A-4147-A177-3AD203B41FA5}">
                      <a16:colId xmlns:a16="http://schemas.microsoft.com/office/drawing/2014/main" val="20001"/>
                    </a:ext>
                  </a:extLst>
                </a:gridCol>
              </a:tblGrid>
              <a:tr h="25471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u="none" strike="noStrike" kern="1200" baseline="0" dirty="0">
                          <a:solidFill>
                            <a:srgbClr val="006EAB"/>
                          </a:solidFill>
                          <a:latin typeface="+mn-lt"/>
                          <a:ea typeface="+mn-ea"/>
                          <a:cs typeface="+mn-cs"/>
                        </a:rPr>
                        <a:t>The conclusions from Kaufman 2012 are consistent with the initial double-blind portion of the study</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27912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dirty="0">
                          <a:latin typeface="+mn-lt"/>
                          <a:cs typeface="Arial" panose="020B0604020202020204" pitchFamily="34" charset="0"/>
                        </a:rPr>
                        <a:t>Conclusions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latin typeface="Arial" panose="020B0604020202020204" pitchFamily="34" charset="0"/>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endParaRPr lang="en-GB" sz="1400" b="0" i="0" u="none" strike="noStrike" kern="1200" baseline="0" dirty="0">
                        <a:solidFill>
                          <a:schemeClr val="tx1"/>
                        </a:solidFill>
                        <a:latin typeface="+mn-lt"/>
                        <a:ea typeface="+mn-ea"/>
                        <a:cs typeface="Arial" panose="020B0604020202020204" pitchFamily="34" charset="0"/>
                      </a:endParaRPr>
                    </a:p>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16.2mg/g testosterone gel for up to 1 year was well tolerated and efficacious, with &gt;77% of patients achieving normal serum testosterone levels following dose titration.</a:t>
                      </a:r>
                    </a:p>
                    <a:p>
                      <a:pPr marL="171450" indent="-171450" algn="l">
                        <a:buFont typeface="Arial" panose="020B0604020202020204" pitchFamily="34" charset="0"/>
                        <a:buChar char="•"/>
                      </a:pPr>
                      <a:r>
                        <a:rPr lang="en-GB" sz="1400" b="0" i="0" u="none" strike="noStrike" kern="1200" baseline="0" dirty="0">
                          <a:solidFill>
                            <a:schemeClr val="tx1"/>
                          </a:solidFill>
                          <a:latin typeface="+mn-lt"/>
                          <a:ea typeface="+mn-ea"/>
                          <a:cs typeface="Arial" panose="020B0604020202020204" pitchFamily="34" charset="0"/>
                        </a:rPr>
                        <a:t>16.2mg/g testosterone gel offers the patient an opportunity to reduce the total volume of gel applied daily while maintaining </a:t>
                      </a:r>
                      <a:r>
                        <a:rPr lang="en-GB" sz="1400" b="0" i="0" u="none" strike="noStrike" kern="1200" baseline="0" dirty="0" err="1">
                          <a:solidFill>
                            <a:schemeClr val="tx1"/>
                          </a:solidFill>
                          <a:latin typeface="+mn-lt"/>
                          <a:ea typeface="+mn-ea"/>
                          <a:cs typeface="Arial" panose="020B0604020202020204" pitchFamily="34" charset="0"/>
                        </a:rPr>
                        <a:t>eugonadal</a:t>
                      </a:r>
                      <a:r>
                        <a:rPr lang="en-GB" sz="1400" b="0" i="0" u="none" strike="noStrike" kern="1200" baseline="0" dirty="0">
                          <a:solidFill>
                            <a:schemeClr val="tx1"/>
                          </a:solidFill>
                          <a:latin typeface="+mn-lt"/>
                          <a:ea typeface="+mn-ea"/>
                          <a:cs typeface="Arial" panose="020B0604020202020204" pitchFamily="34" charset="0"/>
                        </a:rPr>
                        <a:t> testosterone levels defined as 300-1000ng/dL**</a:t>
                      </a:r>
                    </a:p>
                    <a:p>
                      <a:pPr marL="171450" indent="-171450" algn="l">
                        <a:buFont typeface="Arial" panose="020B0604020202020204" pitchFamily="34" charset="0"/>
                        <a:buChar char="•"/>
                      </a:pPr>
                      <a:endParaRPr lang="en-GB"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0" name="Title 1">
            <a:extLst>
              <a:ext uri="{FF2B5EF4-FFF2-40B4-BE49-F238E27FC236}">
                <a16:creationId xmlns:a16="http://schemas.microsoft.com/office/drawing/2014/main" id="{E8D35CB7-D319-4634-A9D5-057C5D75CD27}"/>
              </a:ext>
            </a:extLst>
          </p:cNvPr>
          <p:cNvSpPr>
            <a:spLocks noGrp="1"/>
          </p:cNvSpPr>
          <p:nvPr>
            <p:ph type="title"/>
          </p:nvPr>
        </p:nvSpPr>
        <p:spPr>
          <a:xfrm>
            <a:off x="192504" y="145886"/>
            <a:ext cx="10972800" cy="753144"/>
          </a:xfrm>
        </p:spPr>
        <p:txBody>
          <a:bodyPr>
            <a:noAutofit/>
          </a:bodyPr>
          <a:lstStyle/>
          <a:p>
            <a:r>
              <a:rPr lang="en-GB" sz="2667" dirty="0"/>
              <a:t>Kaufman JM et al (2012): Conclusions</a:t>
            </a:r>
            <a:endParaRPr lang="en-GB" sz="2667" i="1" dirty="0"/>
          </a:p>
        </p:txBody>
      </p:sp>
      <p:sp>
        <p:nvSpPr>
          <p:cNvPr id="3" name="Rectangle 2">
            <a:extLst>
              <a:ext uri="{FF2B5EF4-FFF2-40B4-BE49-F238E27FC236}">
                <a16:creationId xmlns:a16="http://schemas.microsoft.com/office/drawing/2014/main" id="{6CBC136C-684C-47B5-A8F2-BC3014775423}"/>
              </a:ext>
            </a:extLst>
          </p:cNvPr>
          <p:cNvSpPr/>
          <p:nvPr/>
        </p:nvSpPr>
        <p:spPr>
          <a:xfrm>
            <a:off x="1487904" y="5927659"/>
            <a:ext cx="9909103" cy="4412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E7E6E6">
                    <a:lumMod val="25000"/>
                  </a:srgbClr>
                </a:solidFill>
                <a:effectLst/>
                <a:uLnTx/>
                <a:uFillTx/>
                <a:latin typeface="Poppins Light"/>
                <a:ea typeface="+mn-ea"/>
                <a:cs typeface="Arial" panose="020B0604020202020204" pitchFamily="34" charset="0"/>
              </a:rPr>
              <a:t>** This equates to 10.4-34.7nmol/L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6EAB"/>
              </a:solidFill>
              <a:effectLst/>
              <a:uLnTx/>
              <a:uFillTx/>
              <a:latin typeface="Arial" panose="020B0604020202020204" pitchFamily="34" charset="0"/>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615CB699-C72A-46F9-932E-B161B646C753}"/>
              </a:ext>
            </a:extLst>
          </p:cNvPr>
          <p:cNvCxnSpPr>
            <a:cxnSpLocks/>
          </p:cNvCxnSpPr>
          <p:nvPr/>
        </p:nvCxnSpPr>
        <p:spPr>
          <a:xfrm>
            <a:off x="192504" y="1728150"/>
            <a:ext cx="11204503" cy="0"/>
          </a:xfrm>
          <a:prstGeom prst="line">
            <a:avLst/>
          </a:prstGeom>
          <a:ln w="38100">
            <a:solidFill>
              <a:srgbClr val="006E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703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fontScale="92500" lnSpcReduction="10000"/>
          </a:bodyPr>
          <a:lstStyle/>
          <a:p>
            <a:pPr>
              <a:lnSpc>
                <a:spcPct val="130000"/>
              </a:lnSpc>
              <a:buFontTx/>
              <a:buNone/>
            </a:pPr>
            <a:r>
              <a:rPr lang="en-US" altLang="en-US" sz="2200" dirty="0">
                <a:solidFill>
                  <a:schemeClr val="accent5"/>
                </a:solidFill>
              </a:rPr>
              <a:t>1. Who is the lead author of the 2000 paper looking at the </a:t>
            </a:r>
            <a:r>
              <a:rPr lang="en-GB" altLang="en-US" sz="2200" dirty="0">
                <a:solidFill>
                  <a:schemeClr val="accent5"/>
                </a:solidFill>
              </a:rPr>
              <a:t>Long-Term Pharmacokinetics of Transdermal Testosterone Gel in Hypogonadal Men?</a:t>
            </a:r>
            <a:r>
              <a:rPr lang="en-US" altLang="en-US" dirty="0">
                <a:solidFill>
                  <a:schemeClr val="accent5"/>
                </a:solidFill>
              </a:rPr>
              <a:t>                                </a:t>
            </a:r>
          </a:p>
          <a:p>
            <a:pPr lvl="1">
              <a:lnSpc>
                <a:spcPct val="130000"/>
              </a:lnSpc>
              <a:buFontTx/>
              <a:buChar char="•"/>
            </a:pPr>
            <a:r>
              <a:rPr lang="en-US" altLang="en-US" sz="1800" dirty="0" err="1">
                <a:solidFill>
                  <a:schemeClr val="accent5"/>
                </a:solidFill>
              </a:rPr>
              <a:t>Swerdloff</a:t>
            </a:r>
            <a:r>
              <a:rPr lang="en-US" altLang="en-US" sz="1800" dirty="0">
                <a:solidFill>
                  <a:schemeClr val="accent5"/>
                </a:solidFill>
              </a:rPr>
              <a:t>, R</a:t>
            </a:r>
          </a:p>
          <a:p>
            <a:pPr lvl="1">
              <a:lnSpc>
                <a:spcPct val="130000"/>
              </a:lnSpc>
              <a:buFontTx/>
              <a:buChar char="•"/>
            </a:pPr>
            <a:r>
              <a:rPr lang="en-US" altLang="en-US" sz="1800" dirty="0">
                <a:solidFill>
                  <a:schemeClr val="accent5"/>
                </a:solidFill>
              </a:rPr>
              <a:t>Wang, C</a:t>
            </a:r>
          </a:p>
          <a:p>
            <a:pPr lvl="1">
              <a:lnSpc>
                <a:spcPct val="130000"/>
              </a:lnSpc>
              <a:buFontTx/>
              <a:buChar char="•"/>
            </a:pPr>
            <a:r>
              <a:rPr lang="en-US" altLang="en-US" sz="1800" dirty="0" err="1">
                <a:solidFill>
                  <a:schemeClr val="accent5"/>
                </a:solidFill>
              </a:rPr>
              <a:t>Heufelder</a:t>
            </a:r>
            <a:r>
              <a:rPr lang="en-US" altLang="en-US" sz="1800" dirty="0">
                <a:solidFill>
                  <a:schemeClr val="accent5"/>
                </a:solidFill>
              </a:rPr>
              <a:t>, AE</a:t>
            </a:r>
          </a:p>
          <a:p>
            <a:pPr lvl="1">
              <a:lnSpc>
                <a:spcPct val="130000"/>
              </a:lnSpc>
              <a:buFontTx/>
              <a:buChar char="•"/>
            </a:pPr>
            <a:r>
              <a:rPr lang="en-US" altLang="en-US" sz="1800" dirty="0" err="1">
                <a:solidFill>
                  <a:schemeClr val="accent5"/>
                </a:solidFill>
              </a:rPr>
              <a:t>Shabsigh</a:t>
            </a:r>
            <a:r>
              <a:rPr lang="en-US" altLang="en-US" sz="1800" dirty="0">
                <a:solidFill>
                  <a:schemeClr val="accent5"/>
                </a:solidFill>
              </a:rPr>
              <a:t>, R</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83171C13-39C9-44A8-98C1-E611AD8386E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Clinical </a:t>
            </a:r>
            <a:r>
              <a:rPr kumimoji="0" lang="en-US" altLang="en-US" sz="3200" b="1" i="0" u="none" strike="noStrike" kern="1200" cap="none" spc="0" normalizeH="0" baseline="0" noProof="0" dirty="0" err="1">
                <a:ln>
                  <a:noFill/>
                </a:ln>
                <a:solidFill>
                  <a:srgbClr val="000000"/>
                </a:solidFill>
                <a:effectLst/>
                <a:uLnTx/>
                <a:uFillTx/>
                <a:latin typeface="Poppins Medium"/>
                <a:ea typeface="+mj-ea"/>
                <a:cs typeface="+mj-cs"/>
              </a:rPr>
              <a:t>AndroGel</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fontScale="92500" lnSpcReduction="20000"/>
          </a:bodyPr>
          <a:lstStyle/>
          <a:p>
            <a:pPr>
              <a:lnSpc>
                <a:spcPct val="130000"/>
              </a:lnSpc>
              <a:buFontTx/>
              <a:buNone/>
            </a:pPr>
            <a:r>
              <a:rPr lang="en-US" altLang="en-US" sz="2200" dirty="0">
                <a:solidFill>
                  <a:schemeClr val="accent5"/>
                </a:solidFill>
              </a:rPr>
              <a:t>2. Who was the lead author of the paper entitled “</a:t>
            </a:r>
            <a:r>
              <a:rPr lang="en-GB" altLang="en-US" sz="2200" dirty="0">
                <a:solidFill>
                  <a:schemeClr val="accent5"/>
                </a:solidFill>
              </a:rPr>
              <a:t>Long-Term Testosterone Gel Treatment Maintains Beneficial Effects on Sexual Function and Mood, Lean and Fat Mass, and Bone Mineral Density in Hypogonadal Men”</a:t>
            </a:r>
            <a:r>
              <a:rPr lang="en-US" altLang="en-US" sz="2200" dirty="0">
                <a:solidFill>
                  <a:schemeClr val="accent5"/>
                </a:solidFill>
              </a:rPr>
              <a:t>?</a:t>
            </a:r>
            <a:r>
              <a:rPr lang="en-US" altLang="en-US" dirty="0">
                <a:solidFill>
                  <a:schemeClr val="accent5"/>
                </a:solidFill>
              </a:rPr>
              <a:t>                                 </a:t>
            </a:r>
          </a:p>
          <a:p>
            <a:pPr lvl="1">
              <a:lnSpc>
                <a:spcPct val="130000"/>
              </a:lnSpc>
              <a:buFontTx/>
              <a:buChar char="•"/>
            </a:pPr>
            <a:r>
              <a:rPr lang="en-US" altLang="en-US" sz="1800" dirty="0" err="1">
                <a:solidFill>
                  <a:schemeClr val="accent5"/>
                </a:solidFill>
              </a:rPr>
              <a:t>Buvat</a:t>
            </a:r>
            <a:r>
              <a:rPr lang="en-US" altLang="en-US" sz="1800" dirty="0">
                <a:solidFill>
                  <a:schemeClr val="accent5"/>
                </a:solidFill>
              </a:rPr>
              <a:t>, J</a:t>
            </a:r>
          </a:p>
          <a:p>
            <a:pPr lvl="1">
              <a:lnSpc>
                <a:spcPct val="130000"/>
              </a:lnSpc>
              <a:buFontTx/>
              <a:buChar char="•"/>
            </a:pPr>
            <a:r>
              <a:rPr lang="en-US" altLang="en-US" sz="1800" dirty="0" err="1">
                <a:solidFill>
                  <a:schemeClr val="accent5"/>
                </a:solidFill>
              </a:rPr>
              <a:t>Behre</a:t>
            </a:r>
            <a:r>
              <a:rPr lang="en-US" altLang="en-US" sz="1800" dirty="0">
                <a:solidFill>
                  <a:schemeClr val="accent5"/>
                </a:solidFill>
              </a:rPr>
              <a:t>, HM</a:t>
            </a:r>
          </a:p>
          <a:p>
            <a:pPr lvl="1">
              <a:lnSpc>
                <a:spcPct val="130000"/>
              </a:lnSpc>
              <a:buFontTx/>
              <a:buChar char="•"/>
            </a:pPr>
            <a:r>
              <a:rPr lang="en-US" altLang="en-US" sz="1800" dirty="0">
                <a:solidFill>
                  <a:schemeClr val="accent5"/>
                </a:solidFill>
              </a:rPr>
              <a:t>Kaufman, JM</a:t>
            </a:r>
          </a:p>
          <a:p>
            <a:pPr lvl="1">
              <a:lnSpc>
                <a:spcPct val="130000"/>
              </a:lnSpc>
              <a:buFontTx/>
              <a:buChar char="•"/>
            </a:pPr>
            <a:r>
              <a:rPr lang="en-US" altLang="en-US" sz="1800" dirty="0">
                <a:solidFill>
                  <a:schemeClr val="accent5"/>
                </a:solidFill>
              </a:rPr>
              <a:t>Wang, C</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83171C13-39C9-44A8-98C1-E611AD8386E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Clinical </a:t>
            </a:r>
            <a:r>
              <a:rPr kumimoji="0" lang="en-US" altLang="en-US" sz="3200" b="1" i="0" u="none" strike="noStrike" kern="1200" cap="none" spc="0" normalizeH="0" baseline="0" noProof="0" dirty="0" err="1">
                <a:ln>
                  <a:noFill/>
                </a:ln>
                <a:solidFill>
                  <a:srgbClr val="000000"/>
                </a:solidFill>
                <a:effectLst/>
                <a:uLnTx/>
                <a:uFillTx/>
                <a:latin typeface="Poppins Medium"/>
                <a:ea typeface="+mj-ea"/>
                <a:cs typeface="+mj-cs"/>
              </a:rPr>
              <a:t>AndroGel</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3057529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a:bodyPr>
          <a:lstStyle/>
          <a:p>
            <a:pPr>
              <a:lnSpc>
                <a:spcPct val="130000"/>
              </a:lnSpc>
              <a:buFontTx/>
              <a:buNone/>
            </a:pPr>
            <a:r>
              <a:rPr lang="en-US" altLang="en-US" sz="2200" dirty="0">
                <a:solidFill>
                  <a:schemeClr val="accent5"/>
                </a:solidFill>
              </a:rPr>
              <a:t>3. Which of these is NOT one of the T trials?</a:t>
            </a:r>
            <a:endParaRPr lang="en-US" altLang="en-US" dirty="0">
              <a:solidFill>
                <a:schemeClr val="accent5"/>
              </a:solidFill>
            </a:endParaRPr>
          </a:p>
          <a:p>
            <a:pPr lvl="1">
              <a:lnSpc>
                <a:spcPct val="130000"/>
              </a:lnSpc>
              <a:buFontTx/>
              <a:buChar char="•"/>
            </a:pPr>
            <a:r>
              <a:rPr lang="en-US" altLang="en-US" sz="1800" dirty="0" err="1">
                <a:solidFill>
                  <a:schemeClr val="accent5"/>
                </a:solidFill>
              </a:rPr>
              <a:t>Anaemia</a:t>
            </a:r>
            <a:r>
              <a:rPr lang="en-US" altLang="en-US" sz="1800" dirty="0">
                <a:solidFill>
                  <a:schemeClr val="accent5"/>
                </a:solidFill>
              </a:rPr>
              <a:t> </a:t>
            </a:r>
          </a:p>
          <a:p>
            <a:pPr lvl="1">
              <a:lnSpc>
                <a:spcPct val="130000"/>
              </a:lnSpc>
              <a:buFontTx/>
              <a:buChar char="•"/>
            </a:pPr>
            <a:r>
              <a:rPr lang="en-US" altLang="en-US" sz="1800" dirty="0">
                <a:solidFill>
                  <a:schemeClr val="accent5"/>
                </a:solidFill>
              </a:rPr>
              <a:t>Cognitive Function</a:t>
            </a:r>
          </a:p>
          <a:p>
            <a:pPr lvl="1">
              <a:lnSpc>
                <a:spcPct val="130000"/>
              </a:lnSpc>
              <a:buFontTx/>
              <a:buChar char="•"/>
            </a:pPr>
            <a:r>
              <a:rPr lang="en-US" altLang="en-US" sz="1800" dirty="0">
                <a:solidFill>
                  <a:schemeClr val="accent5"/>
                </a:solidFill>
              </a:rPr>
              <a:t>Diabetes Prevention</a:t>
            </a:r>
          </a:p>
          <a:p>
            <a:pPr lvl="1">
              <a:lnSpc>
                <a:spcPct val="130000"/>
              </a:lnSpc>
              <a:buFontTx/>
              <a:buChar char="•"/>
            </a:pPr>
            <a:r>
              <a:rPr lang="en-US" altLang="en-US" sz="1800" dirty="0">
                <a:solidFill>
                  <a:schemeClr val="accent5"/>
                </a:solidFill>
              </a:rPr>
              <a:t>Vitality</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83171C13-39C9-44A8-98C1-E611AD8386E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Clinical </a:t>
            </a:r>
            <a:r>
              <a:rPr kumimoji="0" lang="en-US" altLang="en-US" sz="3200" b="1" i="0" u="none" strike="noStrike" kern="1200" cap="none" spc="0" normalizeH="0" baseline="0" noProof="0" dirty="0" err="1">
                <a:ln>
                  <a:noFill/>
                </a:ln>
                <a:solidFill>
                  <a:srgbClr val="000000"/>
                </a:solidFill>
                <a:effectLst/>
                <a:uLnTx/>
                <a:uFillTx/>
                <a:latin typeface="Poppins Medium"/>
                <a:ea typeface="+mj-ea"/>
                <a:cs typeface="+mj-cs"/>
              </a:rPr>
              <a:t>AndroGel</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41731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a:extLst>
              <a:ext uri="{FF2B5EF4-FFF2-40B4-BE49-F238E27FC236}">
                <a16:creationId xmlns:a16="http://schemas.microsoft.com/office/drawing/2014/main" id="{38C8687A-67F7-45F8-8E10-126C0C628847}"/>
              </a:ext>
            </a:extLst>
          </p:cNvPr>
          <p:cNvSpPr>
            <a:spLocks noGrp="1" noChangeArrowheads="1"/>
          </p:cNvSpPr>
          <p:nvPr>
            <p:ph type="body" idx="1"/>
          </p:nvPr>
        </p:nvSpPr>
        <p:spPr>
          <a:xfrm>
            <a:off x="580591" y="1583870"/>
            <a:ext cx="10750025" cy="3814607"/>
          </a:xfrm>
          <a:noFill/>
        </p:spPr>
        <p:txBody>
          <a:bodyPr>
            <a:normAutofit fontScale="92500" lnSpcReduction="10000"/>
          </a:bodyPr>
          <a:lstStyle/>
          <a:p>
            <a:pPr eaLnBrk="1" hangingPunct="1">
              <a:lnSpc>
                <a:spcPct val="90000"/>
              </a:lnSpc>
              <a:buFontTx/>
              <a:buNone/>
            </a:pPr>
            <a:r>
              <a:rPr lang="en-US" altLang="en-US" sz="2200" b="1" u="sng" dirty="0">
                <a:solidFill>
                  <a:schemeClr val="accent5"/>
                </a:solidFill>
              </a:rPr>
              <a:t>Assessment During Trial:</a:t>
            </a:r>
          </a:p>
          <a:p>
            <a:pPr eaLnBrk="1" hangingPunct="1">
              <a:lnSpc>
                <a:spcPct val="90000"/>
              </a:lnSpc>
              <a:buFontTx/>
              <a:buNone/>
            </a:pPr>
            <a:endParaRPr lang="en-US" altLang="en-US" sz="2200" dirty="0">
              <a:solidFill>
                <a:schemeClr val="accent5"/>
              </a:solidFill>
            </a:endParaRPr>
          </a:p>
          <a:p>
            <a:pPr lvl="1" eaLnBrk="1" hangingPunct="1">
              <a:lnSpc>
                <a:spcPct val="90000"/>
              </a:lnSpc>
              <a:buFontTx/>
              <a:buChar char="•"/>
            </a:pPr>
            <a:r>
              <a:rPr lang="en-US" altLang="en-US" dirty="0">
                <a:solidFill>
                  <a:schemeClr val="accent5"/>
                </a:solidFill>
              </a:rPr>
              <a:t>Physical exam, AE assessment, skin irritation, hormone levels</a:t>
            </a:r>
          </a:p>
          <a:p>
            <a:pPr lvl="1" eaLnBrk="1" hangingPunct="1">
              <a:lnSpc>
                <a:spcPct val="90000"/>
              </a:lnSpc>
              <a:buClr>
                <a:srgbClr val="CC0000"/>
              </a:buClr>
              <a:buFontTx/>
              <a:buChar char="•"/>
            </a:pPr>
            <a:endParaRPr lang="en-US" altLang="en-US" dirty="0">
              <a:solidFill>
                <a:schemeClr val="accent5"/>
              </a:solidFill>
            </a:endParaRPr>
          </a:p>
          <a:p>
            <a:pPr lvl="1" eaLnBrk="1" hangingPunct="1">
              <a:lnSpc>
                <a:spcPct val="90000"/>
              </a:lnSpc>
              <a:buFontTx/>
              <a:buChar char="•"/>
            </a:pPr>
            <a:r>
              <a:rPr lang="en-US" altLang="en-US" dirty="0">
                <a:solidFill>
                  <a:schemeClr val="accent5"/>
                </a:solidFill>
              </a:rPr>
              <a:t>Multiple blood samples on Day 0, 1,30, 90 and 180</a:t>
            </a:r>
          </a:p>
          <a:p>
            <a:pPr lvl="2" eaLnBrk="1" hangingPunct="1">
              <a:lnSpc>
                <a:spcPct val="90000"/>
              </a:lnSpc>
              <a:buFont typeface="Verdana" panose="020B0604030504040204" pitchFamily="34" charset="0"/>
              <a:buChar char="–"/>
            </a:pPr>
            <a:r>
              <a:rPr lang="en-US" altLang="en-US" dirty="0">
                <a:solidFill>
                  <a:schemeClr val="accent5"/>
                </a:solidFill>
              </a:rPr>
              <a:t>Total T (normal range: 298-1,043 ng/dL, 10.33-36.17 nmol/L)</a:t>
            </a:r>
          </a:p>
          <a:p>
            <a:pPr lvl="2" eaLnBrk="1" hangingPunct="1">
              <a:lnSpc>
                <a:spcPct val="90000"/>
              </a:lnSpc>
              <a:buFont typeface="Verdana" panose="020B0604030504040204" pitchFamily="34" charset="0"/>
              <a:buChar char="–"/>
            </a:pPr>
            <a:r>
              <a:rPr lang="en-US" altLang="en-US" dirty="0">
                <a:solidFill>
                  <a:schemeClr val="accent5"/>
                </a:solidFill>
              </a:rPr>
              <a:t> Free T (normal range: 3.48-17.9 ng/dL, 121-620 </a:t>
            </a:r>
            <a:r>
              <a:rPr lang="en-US" altLang="en-US" dirty="0" err="1">
                <a:solidFill>
                  <a:schemeClr val="accent5"/>
                </a:solidFill>
              </a:rPr>
              <a:t>pmol</a:t>
            </a:r>
            <a:r>
              <a:rPr lang="en-US" altLang="en-US" dirty="0">
                <a:solidFill>
                  <a:schemeClr val="accent5"/>
                </a:solidFill>
              </a:rPr>
              <a:t>/L)</a:t>
            </a:r>
          </a:p>
          <a:p>
            <a:pPr lvl="2" eaLnBrk="1" hangingPunct="1">
              <a:lnSpc>
                <a:spcPct val="90000"/>
              </a:lnSpc>
              <a:buFont typeface="Verdana" panose="020B0604030504040204" pitchFamily="34" charset="0"/>
              <a:buChar char="–"/>
            </a:pPr>
            <a:endParaRPr lang="en-US" altLang="en-US" dirty="0">
              <a:solidFill>
                <a:schemeClr val="accent5"/>
              </a:solidFill>
            </a:endParaRPr>
          </a:p>
          <a:p>
            <a:pPr lvl="1" eaLnBrk="1" hangingPunct="1">
              <a:lnSpc>
                <a:spcPct val="90000"/>
              </a:lnSpc>
              <a:buFontTx/>
              <a:buChar char="•"/>
            </a:pPr>
            <a:r>
              <a:rPr lang="en-US" altLang="en-US" dirty="0">
                <a:solidFill>
                  <a:schemeClr val="accent5"/>
                </a:solidFill>
              </a:rPr>
              <a:t>Single blood sample on Day 0, 30, 60, 90, 120, 150 and 180</a:t>
            </a:r>
            <a:r>
              <a:rPr lang="en-US" altLang="en-US" sz="2400" dirty="0">
                <a:solidFill>
                  <a:schemeClr val="accent5"/>
                </a:solidFill>
              </a:rPr>
              <a:t> </a:t>
            </a:r>
          </a:p>
          <a:p>
            <a:pPr lvl="2" eaLnBrk="1" hangingPunct="1">
              <a:lnSpc>
                <a:spcPct val="90000"/>
              </a:lnSpc>
              <a:buFont typeface="Verdana" panose="020B0604030504040204" pitchFamily="34" charset="0"/>
              <a:buChar char="–"/>
            </a:pPr>
            <a:r>
              <a:rPr lang="en-US" altLang="en-US" dirty="0">
                <a:solidFill>
                  <a:schemeClr val="accent5"/>
                </a:solidFill>
              </a:rPr>
              <a:t>DHT, E2, LH, FSH, SHBG</a:t>
            </a:r>
          </a:p>
          <a:p>
            <a:pPr lvl="2" eaLnBrk="1" hangingPunct="1">
              <a:lnSpc>
                <a:spcPct val="90000"/>
              </a:lnSpc>
              <a:buFont typeface="Verdana" panose="020B0604030504040204" pitchFamily="34" charset="0"/>
              <a:buChar char="–"/>
            </a:pPr>
            <a:endParaRPr lang="en-US" altLang="en-US" dirty="0">
              <a:solidFill>
                <a:schemeClr val="accent5"/>
              </a:solidFill>
            </a:endParaRPr>
          </a:p>
          <a:p>
            <a:pPr lvl="1" eaLnBrk="1" hangingPunct="1">
              <a:lnSpc>
                <a:spcPct val="90000"/>
              </a:lnSpc>
              <a:buFontTx/>
              <a:buChar char="•"/>
            </a:pPr>
            <a:r>
              <a:rPr lang="en-US" altLang="en-US" dirty="0">
                <a:solidFill>
                  <a:schemeClr val="accent5"/>
                </a:solidFill>
              </a:rPr>
              <a:t>Tests for various efficacy endpoints</a:t>
            </a:r>
          </a:p>
          <a:p>
            <a:pPr lvl="2" eaLnBrk="1" hangingPunct="1">
              <a:lnSpc>
                <a:spcPct val="90000"/>
              </a:lnSpc>
            </a:pPr>
            <a:endParaRPr lang="en-US" altLang="en-US" sz="2000" dirty="0">
              <a:latin typeface="Verdana" panose="020B0604030504040204" pitchFamily="34" charset="0"/>
            </a:endParaRPr>
          </a:p>
          <a:p>
            <a:pPr lvl="1" eaLnBrk="1" hangingPunct="1">
              <a:lnSpc>
                <a:spcPct val="90000"/>
              </a:lnSpc>
            </a:pPr>
            <a:endParaRPr lang="en-US" altLang="en-US" sz="2400" dirty="0">
              <a:latin typeface="Verdana" panose="020B0604030504040204" pitchFamily="34" charset="0"/>
            </a:endParaRPr>
          </a:p>
        </p:txBody>
      </p:sp>
      <p:sp>
        <p:nvSpPr>
          <p:cNvPr id="6" name="Rectangle 4">
            <a:extLst>
              <a:ext uri="{FF2B5EF4-FFF2-40B4-BE49-F238E27FC236}">
                <a16:creationId xmlns:a16="http://schemas.microsoft.com/office/drawing/2014/main" id="{F474B5D4-CF9E-47D2-952F-2D184BF21218}"/>
              </a:ext>
            </a:extLst>
          </p:cNvPr>
          <p:cNvSpPr>
            <a:spLocks noGrp="1" noChangeArrowheads="1"/>
          </p:cNvSpPr>
          <p:nvPr>
            <p:ph type="title"/>
          </p:nvPr>
        </p:nvSpPr>
        <p:spPr>
          <a:xfrm>
            <a:off x="448523" y="357133"/>
            <a:ext cx="10652454" cy="74727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6 Month (180 Day)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7" name="Text Box 6">
            <a:extLst>
              <a:ext uri="{FF2B5EF4-FFF2-40B4-BE49-F238E27FC236}">
                <a16:creationId xmlns:a16="http://schemas.microsoft.com/office/drawing/2014/main" id="{E6326F89-70F4-49A6-8508-702479EC51A9}"/>
              </a:ext>
            </a:extLst>
          </p:cNvPr>
          <p:cNvSpPr txBox="1">
            <a:spLocks noChangeArrowheads="1"/>
          </p:cNvSpPr>
          <p:nvPr/>
        </p:nvSpPr>
        <p:spPr bwMode="auto">
          <a:xfrm>
            <a:off x="1834053" y="588669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Swerdloff</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RS,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2000; </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85</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:4500-10.</a:t>
            </a:r>
            <a:endParaRPr kumimoji="0" lang="en-US" altLang="en-US" sz="1100" b="0"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lnSpcReduction="10000"/>
          </a:bodyPr>
          <a:lstStyle/>
          <a:p>
            <a:pPr>
              <a:lnSpc>
                <a:spcPct val="130000"/>
              </a:lnSpc>
              <a:buFontTx/>
              <a:buNone/>
            </a:pPr>
            <a:r>
              <a:rPr lang="en-US" altLang="en-US" sz="2200" dirty="0">
                <a:solidFill>
                  <a:schemeClr val="accent5"/>
                </a:solidFill>
              </a:rPr>
              <a:t>4. </a:t>
            </a:r>
            <a:r>
              <a:rPr lang="en-GB" altLang="en-US" sz="2200" dirty="0">
                <a:solidFill>
                  <a:schemeClr val="accent5"/>
                </a:solidFill>
              </a:rPr>
              <a:t>In the 2011 paper by Kaufman, what percentage of men achieved normal physiological levels of testosterone following dose titration at day 182?</a:t>
            </a:r>
            <a:endParaRPr lang="en-US" altLang="en-US" dirty="0">
              <a:solidFill>
                <a:schemeClr val="accent5"/>
              </a:solidFill>
            </a:endParaRPr>
          </a:p>
          <a:p>
            <a:pPr lvl="1">
              <a:lnSpc>
                <a:spcPct val="130000"/>
              </a:lnSpc>
              <a:buFontTx/>
              <a:buChar char="•"/>
            </a:pPr>
            <a:r>
              <a:rPr lang="en-US" altLang="en-US" sz="1800" dirty="0">
                <a:solidFill>
                  <a:schemeClr val="accent5"/>
                </a:solidFill>
              </a:rPr>
              <a:t>81.3%</a:t>
            </a:r>
          </a:p>
          <a:p>
            <a:pPr lvl="1">
              <a:lnSpc>
                <a:spcPct val="130000"/>
              </a:lnSpc>
              <a:buFontTx/>
              <a:buChar char="•"/>
            </a:pPr>
            <a:r>
              <a:rPr lang="en-US" altLang="en-US" sz="1800" dirty="0">
                <a:solidFill>
                  <a:schemeClr val="accent5"/>
                </a:solidFill>
              </a:rPr>
              <a:t>82.2%</a:t>
            </a:r>
          </a:p>
          <a:p>
            <a:pPr lvl="1">
              <a:lnSpc>
                <a:spcPct val="130000"/>
              </a:lnSpc>
              <a:buFontTx/>
              <a:buChar char="•"/>
            </a:pPr>
            <a:r>
              <a:rPr lang="en-US" altLang="en-US" sz="1800" dirty="0">
                <a:solidFill>
                  <a:schemeClr val="accent5"/>
                </a:solidFill>
              </a:rPr>
              <a:t>77.9%</a:t>
            </a:r>
          </a:p>
          <a:p>
            <a:pPr lvl="1">
              <a:lnSpc>
                <a:spcPct val="130000"/>
              </a:lnSpc>
              <a:buFontTx/>
              <a:buChar char="•"/>
            </a:pPr>
            <a:r>
              <a:rPr lang="en-US" altLang="en-US" sz="1800" dirty="0">
                <a:solidFill>
                  <a:schemeClr val="accent5"/>
                </a:solidFill>
              </a:rPr>
              <a:t>79.2%</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83171C13-39C9-44A8-98C1-E611AD8386E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Clinical </a:t>
            </a:r>
            <a:r>
              <a:rPr kumimoji="0" lang="en-US" altLang="en-US" sz="3200" b="1" i="0" u="none" strike="noStrike" kern="1200" cap="none" spc="0" normalizeH="0" baseline="0" noProof="0" dirty="0" err="1">
                <a:ln>
                  <a:noFill/>
                </a:ln>
                <a:solidFill>
                  <a:srgbClr val="000000"/>
                </a:solidFill>
                <a:effectLst/>
                <a:uLnTx/>
                <a:uFillTx/>
                <a:latin typeface="Poppins Medium"/>
                <a:ea typeface="+mj-ea"/>
                <a:cs typeface="+mj-cs"/>
              </a:rPr>
              <a:t>AndroGel</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3300828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a:bodyPr>
          <a:lstStyle/>
          <a:p>
            <a:pPr>
              <a:lnSpc>
                <a:spcPct val="130000"/>
              </a:lnSpc>
              <a:buFontTx/>
              <a:buNone/>
            </a:pPr>
            <a:r>
              <a:rPr lang="en-US" altLang="en-US" sz="2200" dirty="0">
                <a:solidFill>
                  <a:schemeClr val="accent5"/>
                </a:solidFill>
              </a:rPr>
              <a:t>5.  </a:t>
            </a:r>
            <a:r>
              <a:rPr lang="en-GB" altLang="en-US" sz="2200" dirty="0">
                <a:solidFill>
                  <a:schemeClr val="accent5"/>
                </a:solidFill>
              </a:rPr>
              <a:t>What testosterone product was used throughout the T Trials?</a:t>
            </a:r>
            <a:endParaRPr lang="en-US" altLang="en-US" dirty="0">
              <a:solidFill>
                <a:schemeClr val="accent5"/>
              </a:solidFill>
            </a:endParaRPr>
          </a:p>
          <a:p>
            <a:pPr lvl="1">
              <a:lnSpc>
                <a:spcPct val="130000"/>
              </a:lnSpc>
              <a:buFontTx/>
              <a:buChar char="•"/>
            </a:pPr>
            <a:r>
              <a:rPr lang="en-US" altLang="en-US" sz="1800" dirty="0" err="1">
                <a:solidFill>
                  <a:schemeClr val="accent5"/>
                </a:solidFill>
              </a:rPr>
              <a:t>AndroGel</a:t>
            </a:r>
            <a:r>
              <a:rPr lang="en-US" altLang="en-US" sz="1800" dirty="0">
                <a:solidFill>
                  <a:schemeClr val="accent5"/>
                </a:solidFill>
              </a:rPr>
              <a:t> 50mg 1% Pump</a:t>
            </a:r>
          </a:p>
          <a:p>
            <a:pPr lvl="1">
              <a:lnSpc>
                <a:spcPct val="130000"/>
              </a:lnSpc>
              <a:buFontTx/>
              <a:buChar char="•"/>
            </a:pPr>
            <a:r>
              <a:rPr lang="en-US" altLang="en-US" sz="1800" dirty="0" err="1">
                <a:solidFill>
                  <a:schemeClr val="accent5"/>
                </a:solidFill>
              </a:rPr>
              <a:t>AndroGel</a:t>
            </a:r>
            <a:r>
              <a:rPr lang="en-US" altLang="en-US" sz="1800" dirty="0">
                <a:solidFill>
                  <a:schemeClr val="accent5"/>
                </a:solidFill>
              </a:rPr>
              <a:t> 16.2mg/g Pump</a:t>
            </a:r>
          </a:p>
          <a:p>
            <a:pPr lvl="1">
              <a:lnSpc>
                <a:spcPct val="130000"/>
              </a:lnSpc>
              <a:buFontTx/>
              <a:buChar char="•"/>
            </a:pPr>
            <a:r>
              <a:rPr lang="en-US" altLang="en-US" sz="1800" dirty="0" err="1">
                <a:solidFill>
                  <a:schemeClr val="accent5"/>
                </a:solidFill>
              </a:rPr>
              <a:t>Androgel</a:t>
            </a:r>
            <a:r>
              <a:rPr lang="en-US" altLang="en-US" sz="1800" dirty="0">
                <a:solidFill>
                  <a:schemeClr val="accent5"/>
                </a:solidFill>
              </a:rPr>
              <a:t> 16.2mg/g Sachets</a:t>
            </a:r>
          </a:p>
          <a:p>
            <a:pPr lvl="1">
              <a:lnSpc>
                <a:spcPct val="130000"/>
              </a:lnSpc>
              <a:buFontTx/>
              <a:buChar char="•"/>
            </a:pPr>
            <a:r>
              <a:rPr lang="en-US" altLang="en-US" sz="1800" dirty="0" err="1">
                <a:solidFill>
                  <a:schemeClr val="accent5"/>
                </a:solidFill>
              </a:rPr>
              <a:t>AndroGel</a:t>
            </a:r>
            <a:r>
              <a:rPr lang="en-US" altLang="en-US" sz="1800" dirty="0">
                <a:solidFill>
                  <a:schemeClr val="accent5"/>
                </a:solidFill>
              </a:rPr>
              <a:t> 50mg 1% Sachets</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83171C13-39C9-44A8-98C1-E611AD8386E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Clinical </a:t>
            </a:r>
            <a:r>
              <a:rPr kumimoji="0" lang="en-US" altLang="en-US" sz="3200" b="1" i="0" u="none" strike="noStrike" kern="1200" cap="none" spc="0" normalizeH="0" baseline="0" noProof="0" dirty="0" err="1">
                <a:ln>
                  <a:noFill/>
                </a:ln>
                <a:solidFill>
                  <a:srgbClr val="000000"/>
                </a:solidFill>
                <a:effectLst/>
                <a:uLnTx/>
                <a:uFillTx/>
                <a:latin typeface="Poppins Medium"/>
                <a:ea typeface="+mj-ea"/>
                <a:cs typeface="+mj-cs"/>
              </a:rPr>
              <a:t>AndroGel</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592519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lnSpcReduction="10000"/>
          </a:bodyPr>
          <a:lstStyle/>
          <a:p>
            <a:pPr>
              <a:lnSpc>
                <a:spcPct val="130000"/>
              </a:lnSpc>
              <a:buFontTx/>
              <a:buNone/>
            </a:pPr>
            <a:r>
              <a:rPr lang="en-US" altLang="en-US" sz="2200" dirty="0">
                <a:solidFill>
                  <a:schemeClr val="accent5"/>
                </a:solidFill>
              </a:rPr>
              <a:t>6. </a:t>
            </a:r>
            <a:r>
              <a:rPr lang="en-GB" altLang="en-US" sz="2200" dirty="0">
                <a:solidFill>
                  <a:schemeClr val="accent5"/>
                </a:solidFill>
              </a:rPr>
              <a:t>In the </a:t>
            </a:r>
            <a:r>
              <a:rPr lang="en-GB" altLang="en-US" sz="2200" dirty="0" err="1">
                <a:solidFill>
                  <a:schemeClr val="accent5"/>
                </a:solidFill>
              </a:rPr>
              <a:t>Heufelder</a:t>
            </a:r>
            <a:r>
              <a:rPr lang="en-GB" altLang="en-US" sz="2200" dirty="0">
                <a:solidFill>
                  <a:schemeClr val="accent5"/>
                </a:solidFill>
              </a:rPr>
              <a:t> study, what percentage of men on a regime of diet, exercise and testosterone gel therapy achieved a target HbA1c level of &lt;6.5% at 12 months?</a:t>
            </a:r>
            <a:endParaRPr lang="en-US" altLang="en-US" dirty="0">
              <a:solidFill>
                <a:schemeClr val="accent5"/>
              </a:solidFill>
            </a:endParaRPr>
          </a:p>
          <a:p>
            <a:pPr lvl="1">
              <a:lnSpc>
                <a:spcPct val="130000"/>
              </a:lnSpc>
              <a:buFontTx/>
              <a:buChar char="•"/>
            </a:pPr>
            <a:r>
              <a:rPr lang="en-US" altLang="en-US" sz="1800" dirty="0">
                <a:solidFill>
                  <a:schemeClr val="accent5"/>
                </a:solidFill>
              </a:rPr>
              <a:t>88.2%</a:t>
            </a:r>
          </a:p>
          <a:p>
            <a:pPr lvl="1">
              <a:lnSpc>
                <a:spcPct val="130000"/>
              </a:lnSpc>
              <a:buFontTx/>
              <a:buChar char="•"/>
            </a:pPr>
            <a:r>
              <a:rPr lang="en-US" altLang="en-US" sz="1800" dirty="0">
                <a:solidFill>
                  <a:schemeClr val="accent5"/>
                </a:solidFill>
              </a:rPr>
              <a:t>87.5%</a:t>
            </a:r>
          </a:p>
          <a:p>
            <a:pPr lvl="1">
              <a:lnSpc>
                <a:spcPct val="130000"/>
              </a:lnSpc>
              <a:buFontTx/>
              <a:buChar char="•"/>
            </a:pPr>
            <a:r>
              <a:rPr lang="en-US" altLang="en-US" sz="1800" dirty="0">
                <a:solidFill>
                  <a:schemeClr val="accent5"/>
                </a:solidFill>
              </a:rPr>
              <a:t>100%</a:t>
            </a:r>
          </a:p>
          <a:p>
            <a:pPr lvl="1">
              <a:lnSpc>
                <a:spcPct val="130000"/>
              </a:lnSpc>
              <a:buFontTx/>
              <a:buChar char="•"/>
            </a:pPr>
            <a:r>
              <a:rPr lang="en-US" altLang="en-US" sz="1800" dirty="0">
                <a:solidFill>
                  <a:schemeClr val="accent5"/>
                </a:solidFill>
              </a:rPr>
              <a:t>92.3%</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83171C13-39C9-44A8-98C1-E611AD8386E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Clinical </a:t>
            </a:r>
            <a:r>
              <a:rPr kumimoji="0" lang="en-US" altLang="en-US" sz="3200" b="1" i="0" u="none" strike="noStrike" kern="1200" cap="none" spc="0" normalizeH="0" baseline="0" noProof="0" dirty="0" err="1">
                <a:ln>
                  <a:noFill/>
                </a:ln>
                <a:solidFill>
                  <a:srgbClr val="000000"/>
                </a:solidFill>
                <a:effectLst/>
                <a:uLnTx/>
                <a:uFillTx/>
                <a:latin typeface="Poppins Medium"/>
                <a:ea typeface="+mj-ea"/>
                <a:cs typeface="+mj-cs"/>
              </a:rPr>
              <a:t>AndroGel</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9063161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lnSpcReduction="10000"/>
          </a:bodyPr>
          <a:lstStyle/>
          <a:p>
            <a:pPr>
              <a:lnSpc>
                <a:spcPct val="130000"/>
              </a:lnSpc>
              <a:buFontTx/>
              <a:buNone/>
            </a:pPr>
            <a:r>
              <a:rPr lang="en-US" altLang="en-US" sz="2200" dirty="0">
                <a:solidFill>
                  <a:schemeClr val="accent5"/>
                </a:solidFill>
              </a:rPr>
              <a:t>7. In the </a:t>
            </a:r>
            <a:r>
              <a:rPr lang="en-US" altLang="en-US" sz="2200" dirty="0" err="1">
                <a:solidFill>
                  <a:schemeClr val="accent5"/>
                </a:solidFill>
              </a:rPr>
              <a:t>Anaemia</a:t>
            </a:r>
            <a:r>
              <a:rPr lang="en-US" altLang="en-US" sz="2200" dirty="0">
                <a:solidFill>
                  <a:schemeClr val="accent5"/>
                </a:solidFill>
              </a:rPr>
              <a:t> T Trial by Roy et al, how many men with unexplained </a:t>
            </a:r>
            <a:r>
              <a:rPr lang="en-US" altLang="en-US" sz="2200" dirty="0" err="1">
                <a:solidFill>
                  <a:schemeClr val="accent5"/>
                </a:solidFill>
              </a:rPr>
              <a:t>anaemia</a:t>
            </a:r>
            <a:r>
              <a:rPr lang="en-US" altLang="en-US" sz="2200" dirty="0">
                <a:solidFill>
                  <a:schemeClr val="accent5"/>
                </a:solidFill>
              </a:rPr>
              <a:t> at baseline, received </a:t>
            </a:r>
            <a:r>
              <a:rPr lang="en-US" altLang="en-US" sz="2200" dirty="0" err="1">
                <a:solidFill>
                  <a:schemeClr val="accent5"/>
                </a:solidFill>
              </a:rPr>
              <a:t>Androgel</a:t>
            </a:r>
            <a:r>
              <a:rPr lang="en-US" altLang="en-US" sz="2200" dirty="0">
                <a:solidFill>
                  <a:schemeClr val="accent5"/>
                </a:solidFill>
              </a:rPr>
              <a:t> and were no longer </a:t>
            </a:r>
            <a:r>
              <a:rPr lang="en-US" altLang="en-US" sz="2200" dirty="0" err="1">
                <a:solidFill>
                  <a:schemeClr val="accent5"/>
                </a:solidFill>
              </a:rPr>
              <a:t>anaemic</a:t>
            </a:r>
            <a:r>
              <a:rPr lang="en-US" altLang="en-US" sz="2200" dirty="0">
                <a:solidFill>
                  <a:schemeClr val="accent5"/>
                </a:solidFill>
              </a:rPr>
              <a:t> at 12 months?</a:t>
            </a:r>
            <a:endParaRPr lang="en-US" altLang="en-US" dirty="0">
              <a:solidFill>
                <a:schemeClr val="accent5"/>
              </a:solidFill>
            </a:endParaRPr>
          </a:p>
          <a:p>
            <a:pPr lvl="1">
              <a:lnSpc>
                <a:spcPct val="130000"/>
              </a:lnSpc>
              <a:buFontTx/>
              <a:buChar char="•"/>
            </a:pPr>
            <a:r>
              <a:rPr lang="en-US" altLang="en-US" sz="1800" dirty="0">
                <a:solidFill>
                  <a:schemeClr val="accent5"/>
                </a:solidFill>
              </a:rPr>
              <a:t>58.3%</a:t>
            </a:r>
          </a:p>
          <a:p>
            <a:pPr lvl="1">
              <a:lnSpc>
                <a:spcPct val="130000"/>
              </a:lnSpc>
              <a:buFontTx/>
              <a:buChar char="•"/>
            </a:pPr>
            <a:r>
              <a:rPr lang="en-US" altLang="en-US" sz="1800" dirty="0">
                <a:solidFill>
                  <a:schemeClr val="accent5"/>
                </a:solidFill>
              </a:rPr>
              <a:t>60.0%</a:t>
            </a:r>
          </a:p>
          <a:p>
            <a:pPr lvl="1">
              <a:lnSpc>
                <a:spcPct val="130000"/>
              </a:lnSpc>
              <a:buFontTx/>
              <a:buChar char="•"/>
            </a:pPr>
            <a:r>
              <a:rPr lang="en-US" altLang="en-US" sz="1800" dirty="0">
                <a:solidFill>
                  <a:schemeClr val="accent5"/>
                </a:solidFill>
              </a:rPr>
              <a:t>27.4%</a:t>
            </a:r>
          </a:p>
          <a:p>
            <a:pPr lvl="1">
              <a:lnSpc>
                <a:spcPct val="130000"/>
              </a:lnSpc>
              <a:buFontTx/>
              <a:buChar char="•"/>
            </a:pPr>
            <a:r>
              <a:rPr lang="en-US" altLang="en-US" sz="1800" dirty="0">
                <a:solidFill>
                  <a:schemeClr val="accent5"/>
                </a:solidFill>
              </a:rPr>
              <a:t>77.9%</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83171C13-39C9-44A8-98C1-E611AD8386E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Clinical </a:t>
            </a:r>
            <a:r>
              <a:rPr kumimoji="0" lang="en-US" altLang="en-US" sz="3200" b="1" i="0" u="none" strike="noStrike" kern="1200" cap="none" spc="0" normalizeH="0" baseline="0" noProof="0" dirty="0" err="1">
                <a:ln>
                  <a:noFill/>
                </a:ln>
                <a:solidFill>
                  <a:srgbClr val="000000"/>
                </a:solidFill>
                <a:effectLst/>
                <a:uLnTx/>
                <a:uFillTx/>
                <a:latin typeface="Poppins Medium"/>
                <a:ea typeface="+mj-ea"/>
                <a:cs typeface="+mj-cs"/>
              </a:rPr>
              <a:t>AndroGel</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8666151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a:bodyPr>
          <a:lstStyle/>
          <a:p>
            <a:pPr>
              <a:lnSpc>
                <a:spcPct val="130000"/>
              </a:lnSpc>
              <a:buFontTx/>
              <a:buNone/>
            </a:pPr>
            <a:r>
              <a:rPr lang="en-US" altLang="en-US" sz="2200" dirty="0">
                <a:solidFill>
                  <a:schemeClr val="accent5"/>
                </a:solidFill>
              </a:rPr>
              <a:t>8. What is the acronym used for the study by </a:t>
            </a:r>
            <a:r>
              <a:rPr lang="en-US" altLang="en-US" sz="2200" dirty="0" err="1">
                <a:solidFill>
                  <a:schemeClr val="accent5"/>
                </a:solidFill>
              </a:rPr>
              <a:t>Behre</a:t>
            </a:r>
            <a:r>
              <a:rPr lang="en-US" altLang="en-US" sz="2200" dirty="0">
                <a:solidFill>
                  <a:schemeClr val="accent5"/>
                </a:solidFill>
              </a:rPr>
              <a:t>, HM et al from 2012 in the Aging Male?</a:t>
            </a:r>
            <a:endParaRPr lang="en-US" altLang="en-US" dirty="0">
              <a:solidFill>
                <a:schemeClr val="accent5"/>
              </a:solidFill>
            </a:endParaRPr>
          </a:p>
          <a:p>
            <a:pPr lvl="1">
              <a:lnSpc>
                <a:spcPct val="130000"/>
              </a:lnSpc>
              <a:buFontTx/>
              <a:buChar char="•"/>
            </a:pPr>
            <a:r>
              <a:rPr lang="en-US" altLang="en-US" sz="1800" dirty="0">
                <a:solidFill>
                  <a:schemeClr val="accent5"/>
                </a:solidFill>
              </a:rPr>
              <a:t>MADAM</a:t>
            </a:r>
          </a:p>
          <a:p>
            <a:pPr lvl="1">
              <a:lnSpc>
                <a:spcPct val="130000"/>
              </a:lnSpc>
              <a:buFontTx/>
              <a:buChar char="•"/>
            </a:pPr>
            <a:r>
              <a:rPr lang="en-US" altLang="en-US" sz="1800" dirty="0">
                <a:solidFill>
                  <a:schemeClr val="accent5"/>
                </a:solidFill>
              </a:rPr>
              <a:t>T4DM</a:t>
            </a:r>
          </a:p>
          <a:p>
            <a:pPr lvl="1">
              <a:lnSpc>
                <a:spcPct val="130000"/>
              </a:lnSpc>
              <a:buFontTx/>
              <a:buChar char="•"/>
            </a:pPr>
            <a:r>
              <a:rPr lang="en-US" altLang="en-US" sz="1800" dirty="0">
                <a:solidFill>
                  <a:schemeClr val="accent5"/>
                </a:solidFill>
              </a:rPr>
              <a:t>TADTEST</a:t>
            </a:r>
          </a:p>
          <a:p>
            <a:pPr lvl="1">
              <a:lnSpc>
                <a:spcPct val="130000"/>
              </a:lnSpc>
              <a:buFontTx/>
              <a:buChar char="•"/>
            </a:pPr>
            <a:r>
              <a:rPr lang="en-US" altLang="en-US" sz="1800" dirty="0">
                <a:solidFill>
                  <a:schemeClr val="accent5"/>
                </a:solidFill>
              </a:rPr>
              <a:t>PADAM</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83171C13-39C9-44A8-98C1-E611AD8386E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Clinical </a:t>
            </a:r>
            <a:r>
              <a:rPr kumimoji="0" lang="en-US" altLang="en-US" sz="3200" b="1" i="0" u="none" strike="noStrike" kern="1200" cap="none" spc="0" normalizeH="0" baseline="0" noProof="0" dirty="0" err="1">
                <a:ln>
                  <a:noFill/>
                </a:ln>
                <a:solidFill>
                  <a:srgbClr val="000000"/>
                </a:solidFill>
                <a:effectLst/>
                <a:uLnTx/>
                <a:uFillTx/>
                <a:latin typeface="Poppins Medium"/>
                <a:ea typeface="+mj-ea"/>
                <a:cs typeface="+mj-cs"/>
              </a:rPr>
              <a:t>AndroGel</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9364818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lnSpcReduction="10000"/>
          </a:bodyPr>
          <a:lstStyle/>
          <a:p>
            <a:pPr>
              <a:lnSpc>
                <a:spcPct val="130000"/>
              </a:lnSpc>
              <a:buFontTx/>
              <a:buNone/>
            </a:pPr>
            <a:r>
              <a:rPr lang="en-US" altLang="en-US" sz="2200" dirty="0">
                <a:solidFill>
                  <a:schemeClr val="accent5"/>
                </a:solidFill>
              </a:rPr>
              <a:t>9. What PDE5 inhibitor did </a:t>
            </a:r>
            <a:r>
              <a:rPr lang="en-US" altLang="en-US" sz="2200" dirty="0" err="1">
                <a:solidFill>
                  <a:schemeClr val="accent5"/>
                </a:solidFill>
              </a:rPr>
              <a:t>Shabsigh</a:t>
            </a:r>
            <a:r>
              <a:rPr lang="en-US" altLang="en-US" sz="2200" dirty="0">
                <a:solidFill>
                  <a:schemeClr val="accent5"/>
                </a:solidFill>
              </a:rPr>
              <a:t>, R and colleagues use in their trial looking at the impact of combined treatment of PDE5i and Testogel on erectile dysfunction?</a:t>
            </a:r>
            <a:endParaRPr lang="en-US" altLang="en-US" dirty="0">
              <a:solidFill>
                <a:schemeClr val="accent5"/>
              </a:solidFill>
            </a:endParaRPr>
          </a:p>
          <a:p>
            <a:pPr lvl="1">
              <a:lnSpc>
                <a:spcPct val="130000"/>
              </a:lnSpc>
              <a:buFontTx/>
              <a:buChar char="•"/>
            </a:pPr>
            <a:r>
              <a:rPr lang="en-US" altLang="en-US" sz="1800" dirty="0">
                <a:solidFill>
                  <a:schemeClr val="accent5"/>
                </a:solidFill>
              </a:rPr>
              <a:t>Avanafil </a:t>
            </a:r>
          </a:p>
          <a:p>
            <a:pPr lvl="1">
              <a:lnSpc>
                <a:spcPct val="130000"/>
              </a:lnSpc>
              <a:buFontTx/>
              <a:buChar char="•"/>
            </a:pPr>
            <a:r>
              <a:rPr lang="en-US" altLang="en-US" sz="1800" dirty="0">
                <a:solidFill>
                  <a:schemeClr val="accent5"/>
                </a:solidFill>
              </a:rPr>
              <a:t>Tadalafil</a:t>
            </a:r>
          </a:p>
          <a:p>
            <a:pPr lvl="1">
              <a:lnSpc>
                <a:spcPct val="130000"/>
              </a:lnSpc>
              <a:buFontTx/>
              <a:buChar char="•"/>
            </a:pPr>
            <a:r>
              <a:rPr lang="en-US" altLang="en-US" sz="1800" dirty="0">
                <a:solidFill>
                  <a:schemeClr val="accent5"/>
                </a:solidFill>
              </a:rPr>
              <a:t>Vardenafil</a:t>
            </a:r>
          </a:p>
          <a:p>
            <a:pPr lvl="1">
              <a:lnSpc>
                <a:spcPct val="130000"/>
              </a:lnSpc>
              <a:buFontTx/>
              <a:buChar char="•"/>
            </a:pPr>
            <a:r>
              <a:rPr lang="en-US" altLang="en-US" sz="1800" dirty="0">
                <a:solidFill>
                  <a:schemeClr val="accent5"/>
                </a:solidFill>
              </a:rPr>
              <a:t>Sildenafil</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83171C13-39C9-44A8-98C1-E611AD8386E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r>
              <a:rPr lang="en-US" altLang="en-US" sz="3200" b="1" dirty="0">
                <a:solidFill>
                  <a:srgbClr val="000000"/>
                </a:solidFill>
              </a:rPr>
              <a:t>Clinical </a:t>
            </a:r>
            <a:r>
              <a:rPr lang="en-US" altLang="en-US" sz="3200" b="1" dirty="0" err="1">
                <a:solidFill>
                  <a:srgbClr val="000000"/>
                </a:solidFill>
              </a:rPr>
              <a:t>AndroGel</a:t>
            </a:r>
            <a:r>
              <a:rPr lang="en-US" altLang="en-US" sz="3200" b="1" dirty="0">
                <a:solidFill>
                  <a:srgbClr val="000000"/>
                </a:solidFill>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33208234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761378" cy="3141025"/>
          </a:xfrm>
          <a:noFill/>
          <a:ln/>
        </p:spPr>
        <p:txBody>
          <a:bodyPr>
            <a:normAutofit lnSpcReduction="10000"/>
          </a:bodyPr>
          <a:lstStyle/>
          <a:p>
            <a:pPr>
              <a:lnSpc>
                <a:spcPct val="130000"/>
              </a:lnSpc>
              <a:buFontTx/>
              <a:buNone/>
            </a:pPr>
            <a:r>
              <a:rPr lang="en-US" altLang="en-US" sz="2200" dirty="0">
                <a:solidFill>
                  <a:schemeClr val="accent5"/>
                </a:solidFill>
              </a:rPr>
              <a:t>10. What was the normal range of testosterone used throughout both Kaufman studies from 2011 and 2012?</a:t>
            </a:r>
            <a:r>
              <a:rPr lang="en-US" altLang="en-US" dirty="0">
                <a:solidFill>
                  <a:schemeClr val="accent5"/>
                </a:solidFill>
              </a:rPr>
              <a:t>                                 </a:t>
            </a:r>
          </a:p>
          <a:p>
            <a:pPr lvl="1">
              <a:lnSpc>
                <a:spcPct val="130000"/>
              </a:lnSpc>
              <a:buFontTx/>
              <a:buChar char="•"/>
            </a:pPr>
            <a:r>
              <a:rPr lang="en-US" altLang="en-US" sz="1800" dirty="0">
                <a:solidFill>
                  <a:schemeClr val="accent5"/>
                </a:solidFill>
              </a:rPr>
              <a:t>350-950ng/dL</a:t>
            </a:r>
          </a:p>
          <a:p>
            <a:pPr lvl="1">
              <a:lnSpc>
                <a:spcPct val="130000"/>
              </a:lnSpc>
              <a:buFontTx/>
              <a:buChar char="•"/>
            </a:pPr>
            <a:r>
              <a:rPr lang="en-US" altLang="en-US" sz="1800" dirty="0">
                <a:solidFill>
                  <a:schemeClr val="accent5"/>
                </a:solidFill>
              </a:rPr>
              <a:t>300-1000ng/dL</a:t>
            </a:r>
          </a:p>
          <a:p>
            <a:pPr lvl="1">
              <a:lnSpc>
                <a:spcPct val="130000"/>
              </a:lnSpc>
              <a:buFontTx/>
              <a:buChar char="•"/>
            </a:pPr>
            <a:r>
              <a:rPr lang="en-US" altLang="en-US" sz="1800" dirty="0">
                <a:solidFill>
                  <a:schemeClr val="accent5"/>
                </a:solidFill>
              </a:rPr>
              <a:t>500-800ng/dL</a:t>
            </a:r>
          </a:p>
          <a:p>
            <a:pPr lvl="1">
              <a:lnSpc>
                <a:spcPct val="130000"/>
              </a:lnSpc>
              <a:buFontTx/>
              <a:buChar char="•"/>
            </a:pPr>
            <a:r>
              <a:rPr lang="en-US" altLang="en-US" sz="1800" dirty="0">
                <a:solidFill>
                  <a:schemeClr val="accent5"/>
                </a:solidFill>
              </a:rPr>
              <a:t>300-800ng/dL</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83171C13-39C9-44A8-98C1-E611AD8386E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Clinical </a:t>
            </a:r>
            <a:r>
              <a:rPr kumimoji="0" lang="en-US" altLang="en-US" sz="3200" b="1" i="0" u="none" strike="noStrike" kern="1200" cap="none" spc="0" normalizeH="0" baseline="0" noProof="0" dirty="0" err="1">
                <a:ln>
                  <a:noFill/>
                </a:ln>
                <a:solidFill>
                  <a:srgbClr val="000000"/>
                </a:solidFill>
                <a:effectLst/>
                <a:uLnTx/>
                <a:uFillTx/>
                <a:latin typeface="Poppins Medium"/>
                <a:ea typeface="+mj-ea"/>
                <a:cs typeface="+mj-cs"/>
              </a:rPr>
              <a:t>AndroGel</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40152537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1E24EB1-5AB8-4179-BDCD-4C82959BFB44}"/>
              </a:ext>
            </a:extLst>
          </p:cNvPr>
          <p:cNvSpPr txBox="1">
            <a:spLocks noChangeArrowheads="1"/>
          </p:cNvSpPr>
          <p:nvPr/>
        </p:nvSpPr>
        <p:spPr>
          <a:xfrm>
            <a:off x="486890" y="213981"/>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Clinical </a:t>
            </a:r>
            <a:r>
              <a:rPr kumimoji="0" lang="en-US" altLang="en-US" sz="3200" b="1" i="0" u="none" strike="noStrike" kern="1200" cap="none" spc="0" normalizeH="0" baseline="0" noProof="0" dirty="0" err="1">
                <a:ln>
                  <a:noFill/>
                </a:ln>
                <a:solidFill>
                  <a:srgbClr val="000000"/>
                </a:solidFill>
                <a:effectLst/>
                <a:uLnTx/>
                <a:uFillTx/>
                <a:latin typeface="Poppins Medium"/>
                <a:ea typeface="+mj-ea"/>
                <a:cs typeface="+mj-cs"/>
              </a:rPr>
              <a:t>AndroGel</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Answers: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
        <p:nvSpPr>
          <p:cNvPr id="6" name="Rectangle 5">
            <a:extLst>
              <a:ext uri="{FF2B5EF4-FFF2-40B4-BE49-F238E27FC236}">
                <a16:creationId xmlns:a16="http://schemas.microsoft.com/office/drawing/2014/main" id="{60B3F578-B628-4EA0-822C-B387B6B4A27D}"/>
              </a:ext>
            </a:extLst>
          </p:cNvPr>
          <p:cNvSpPr txBox="1">
            <a:spLocks noChangeArrowheads="1"/>
          </p:cNvSpPr>
          <p:nvPr/>
        </p:nvSpPr>
        <p:spPr>
          <a:xfrm>
            <a:off x="486890" y="966848"/>
            <a:ext cx="10970530" cy="4924303"/>
          </a:xfrm>
          <a:prstGeom prst="rect">
            <a:avLst/>
          </a:prstGeom>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Q1: </a:t>
            </a:r>
            <a:r>
              <a:rPr kumimoji="0" lang="en-GB" altLang="en-US" sz="1800" b="0" i="0" u="none" strike="noStrike" kern="1200" cap="none" spc="0" normalizeH="0" baseline="0" noProof="0" dirty="0" err="1">
                <a:ln>
                  <a:noFill/>
                </a:ln>
                <a:solidFill>
                  <a:srgbClr val="000000"/>
                </a:solidFill>
                <a:effectLst/>
                <a:uLnTx/>
                <a:uFillTx/>
                <a:latin typeface="Poppins Light"/>
                <a:ea typeface="+mn-ea"/>
                <a:cs typeface="+mn-cs"/>
              </a:rPr>
              <a:t>Swerdloff</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 R</a:t>
            </a: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 </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Q2: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Wang, C</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Q3: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Diabetes Prevention</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Q4: </a:t>
            </a:r>
            <a:r>
              <a:rPr lang="en-GB" altLang="en-US" sz="1800" dirty="0">
                <a:solidFill>
                  <a:srgbClr val="000000"/>
                </a:solidFill>
                <a:latin typeface="Poppins Light"/>
              </a:rPr>
              <a:t>82.2%</a:t>
            </a:r>
            <a:endParaRPr kumimoji="0" lang="en-GB" altLang="en-US" sz="1800" b="0" i="0" u="none" strike="noStrike" kern="1200" cap="none" spc="0" normalizeH="0" baseline="0" noProof="0" dirty="0">
              <a:ln>
                <a:noFill/>
              </a:ln>
              <a:solidFill>
                <a:srgbClr val="000000"/>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Q5: </a:t>
            </a:r>
            <a:r>
              <a:rPr kumimoji="0" lang="en-GB" altLang="en-US" sz="1800" i="0" u="none" strike="noStrike" kern="1200" cap="none" spc="0" normalizeH="0" baseline="0" noProof="0" dirty="0" err="1">
                <a:ln>
                  <a:noFill/>
                </a:ln>
                <a:solidFill>
                  <a:srgbClr val="000000"/>
                </a:solidFill>
                <a:effectLst/>
                <a:uLnTx/>
                <a:uFillTx/>
                <a:latin typeface="Poppins Light"/>
                <a:ea typeface="+mn-ea"/>
                <a:cs typeface="+mn-cs"/>
              </a:rPr>
              <a:t>AndroGel</a:t>
            </a:r>
            <a:r>
              <a:rPr kumimoji="0" lang="en-GB" altLang="en-US" sz="1800" i="0" u="none" strike="noStrike" kern="1200" cap="none" spc="0" normalizeH="0" baseline="0" noProof="0" dirty="0">
                <a:ln>
                  <a:noFill/>
                </a:ln>
                <a:solidFill>
                  <a:srgbClr val="000000"/>
                </a:solidFill>
                <a:effectLst/>
                <a:uLnTx/>
                <a:uFillTx/>
                <a:latin typeface="Poppins Light"/>
                <a:ea typeface="+mn-ea"/>
                <a:cs typeface="+mn-cs"/>
              </a:rPr>
              <a:t> 50mg 1% Pump</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Q6: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87.5%</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Q7: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58.3%</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Q8: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PADAM</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Q9: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Sildenafil </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Q10: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300-1000ng/dL</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endParaRPr kumimoji="0" lang="en-GB" altLang="en-US" sz="1800" b="0" i="0" u="none" strike="noStrike" kern="1200" cap="none" spc="0" normalizeH="0" baseline="0" noProof="0" dirty="0">
              <a:ln>
                <a:noFill/>
              </a:ln>
              <a:solidFill>
                <a:srgbClr val="E7E6E6">
                  <a:lumMod val="25000"/>
                </a:srgbClr>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endParaRPr kumimoji="0" lang="en-GB" altLang="en-US" sz="1800" b="0" i="0" u="none" strike="noStrike" kern="1200" cap="none" spc="0" normalizeH="0" baseline="0" noProof="0" dirty="0">
              <a:ln>
                <a:noFill/>
              </a:ln>
              <a:solidFill>
                <a:srgbClr val="E7E6E6">
                  <a:lumMod val="25000"/>
                </a:srgbClr>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endParaRPr kumimoji="0" lang="en-GB" altLang="en-US" sz="1800" b="0" i="0" u="none" strike="noStrike" kern="1200" cap="none" spc="0" normalizeH="0" baseline="0" noProof="0" dirty="0">
              <a:ln>
                <a:noFill/>
              </a:ln>
              <a:solidFill>
                <a:srgbClr val="E7E6E6">
                  <a:lumMod val="25000"/>
                </a:srgbClr>
              </a:solidFill>
              <a:effectLst/>
              <a:uLnTx/>
              <a:uFillTx/>
              <a:latin typeface="Poppins Ligh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3560B965-15E5-43DF-B0FF-AF4CEEE6490B}"/>
              </a:ext>
            </a:extLst>
          </p:cNvPr>
          <p:cNvSpPr>
            <a:spLocks noGrp="1" noChangeArrowheads="1"/>
          </p:cNvSpPr>
          <p:nvPr>
            <p:ph type="title"/>
          </p:nvPr>
        </p:nvSpPr>
        <p:spPr>
          <a:xfrm>
            <a:off x="420070" y="291334"/>
            <a:ext cx="10652454" cy="783405"/>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Results of the 6 Month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26627" name="Rectangle 5">
            <a:extLst>
              <a:ext uri="{FF2B5EF4-FFF2-40B4-BE49-F238E27FC236}">
                <a16:creationId xmlns:a16="http://schemas.microsoft.com/office/drawing/2014/main" id="{8AD30150-CAC4-49AC-86D3-FF9CD8D20451}"/>
              </a:ext>
            </a:extLst>
          </p:cNvPr>
          <p:cNvSpPr>
            <a:spLocks noGrp="1" noChangeArrowheads="1"/>
          </p:cNvSpPr>
          <p:nvPr>
            <p:ph type="body" idx="1"/>
          </p:nvPr>
        </p:nvSpPr>
        <p:spPr>
          <a:xfrm>
            <a:off x="624255" y="1600201"/>
            <a:ext cx="4535122" cy="4525963"/>
          </a:xfrm>
          <a:noFill/>
        </p:spPr>
        <p:txBody>
          <a:bodyPr/>
          <a:lstStyle/>
          <a:p>
            <a:pPr marL="0" indent="0">
              <a:buNone/>
            </a:pPr>
            <a:r>
              <a:rPr lang="en-US" altLang="en-US" sz="2000" b="1" u="sng" dirty="0">
                <a:solidFill>
                  <a:schemeClr val="accent5"/>
                </a:solidFill>
              </a:rPr>
              <a:t>Pharmacokinetics</a:t>
            </a:r>
          </a:p>
          <a:p>
            <a:pPr marL="0" indent="0">
              <a:buNone/>
            </a:pPr>
            <a:endParaRPr lang="en-US" altLang="en-US" sz="2000" b="1" u="sng" dirty="0">
              <a:solidFill>
                <a:schemeClr val="accent5"/>
              </a:solidFill>
            </a:endParaRPr>
          </a:p>
          <a:p>
            <a:pPr marL="449263" lvl="1" indent="-187325">
              <a:buFontTx/>
              <a:buChar char="•"/>
            </a:pPr>
            <a:r>
              <a:rPr lang="en-US" altLang="en-US" sz="1800" dirty="0">
                <a:solidFill>
                  <a:schemeClr val="accent5"/>
                </a:solidFill>
              </a:rPr>
              <a:t>T levels were restored &amp; were generally maintained within the normal range </a:t>
            </a:r>
          </a:p>
          <a:p>
            <a:pPr marL="449263" lvl="1" indent="-187325">
              <a:buFontTx/>
              <a:buChar char="•"/>
            </a:pPr>
            <a:r>
              <a:rPr lang="en-US" altLang="en-US" sz="1800" dirty="0">
                <a:solidFill>
                  <a:schemeClr val="accent5"/>
                </a:solidFill>
              </a:rPr>
              <a:t>T levels were very similar on Day 30, 90 and 180</a:t>
            </a:r>
          </a:p>
          <a:p>
            <a:pPr marL="449263" lvl="1" indent="-187325">
              <a:buFontTx/>
              <a:buChar char="•"/>
            </a:pPr>
            <a:r>
              <a:rPr lang="en-US" altLang="en-US" sz="1800" dirty="0">
                <a:solidFill>
                  <a:schemeClr val="accent5"/>
                </a:solidFill>
              </a:rPr>
              <a:t>Pharmacokinetics are not altered by chronic therapy</a:t>
            </a:r>
          </a:p>
          <a:p>
            <a:pPr marL="449263" lvl="1" indent="-187325"/>
            <a:endParaRPr lang="en-US" altLang="en-US" sz="1800" dirty="0">
              <a:latin typeface="Verdana" panose="020B0604030504040204" pitchFamily="34" charset="0"/>
            </a:endParaRPr>
          </a:p>
          <a:p>
            <a:pPr marL="1236663" lvl="2"/>
            <a:endParaRPr lang="nl-NL" altLang="en-US" dirty="0">
              <a:latin typeface="Verdana" panose="020B0604030504040204" pitchFamily="34" charset="0"/>
            </a:endParaRPr>
          </a:p>
        </p:txBody>
      </p:sp>
      <p:grpSp>
        <p:nvGrpSpPr>
          <p:cNvPr id="26628" name="Group 6">
            <a:extLst>
              <a:ext uri="{FF2B5EF4-FFF2-40B4-BE49-F238E27FC236}">
                <a16:creationId xmlns:a16="http://schemas.microsoft.com/office/drawing/2014/main" id="{981ADE46-13BF-4489-9A3E-821E9D3152F5}"/>
              </a:ext>
            </a:extLst>
          </p:cNvPr>
          <p:cNvGrpSpPr>
            <a:grpSpLocks/>
          </p:cNvGrpSpPr>
          <p:nvPr/>
        </p:nvGrpSpPr>
        <p:grpSpPr bwMode="auto">
          <a:xfrm>
            <a:off x="5803900" y="1485901"/>
            <a:ext cx="5098562" cy="3914776"/>
            <a:chOff x="3419" y="952"/>
            <a:chExt cx="2793" cy="2314"/>
          </a:xfrm>
        </p:grpSpPr>
        <p:grpSp>
          <p:nvGrpSpPr>
            <p:cNvPr id="26632" name="Group 7">
              <a:extLst>
                <a:ext uri="{FF2B5EF4-FFF2-40B4-BE49-F238E27FC236}">
                  <a16:creationId xmlns:a16="http://schemas.microsoft.com/office/drawing/2014/main" id="{2A681129-5511-4C9B-AA0B-E26DC5691F0D}"/>
                </a:ext>
              </a:extLst>
            </p:cNvPr>
            <p:cNvGrpSpPr>
              <a:grpSpLocks/>
            </p:cNvGrpSpPr>
            <p:nvPr/>
          </p:nvGrpSpPr>
          <p:grpSpPr bwMode="auto">
            <a:xfrm>
              <a:off x="3419" y="952"/>
              <a:ext cx="2793" cy="2314"/>
              <a:chOff x="3419" y="952"/>
              <a:chExt cx="2793" cy="2314"/>
            </a:xfrm>
          </p:grpSpPr>
          <p:grpSp>
            <p:nvGrpSpPr>
              <p:cNvPr id="26638" name="Group 8">
                <a:extLst>
                  <a:ext uri="{FF2B5EF4-FFF2-40B4-BE49-F238E27FC236}">
                    <a16:creationId xmlns:a16="http://schemas.microsoft.com/office/drawing/2014/main" id="{C1D75376-6B74-41A8-8A07-693DA67C4FDA}"/>
                  </a:ext>
                </a:extLst>
              </p:cNvPr>
              <p:cNvGrpSpPr>
                <a:grpSpLocks/>
              </p:cNvGrpSpPr>
              <p:nvPr/>
            </p:nvGrpSpPr>
            <p:grpSpPr bwMode="auto">
              <a:xfrm>
                <a:off x="3419" y="952"/>
                <a:ext cx="2793" cy="2314"/>
                <a:chOff x="3419" y="952"/>
                <a:chExt cx="2793" cy="2314"/>
              </a:xfrm>
            </p:grpSpPr>
            <p:grpSp>
              <p:nvGrpSpPr>
                <p:cNvPr id="26646" name="Group 9">
                  <a:extLst>
                    <a:ext uri="{FF2B5EF4-FFF2-40B4-BE49-F238E27FC236}">
                      <a16:creationId xmlns:a16="http://schemas.microsoft.com/office/drawing/2014/main" id="{878BDD9A-F406-4D00-AA17-3A2593A5A679}"/>
                    </a:ext>
                  </a:extLst>
                </p:cNvPr>
                <p:cNvGrpSpPr>
                  <a:grpSpLocks/>
                </p:cNvGrpSpPr>
                <p:nvPr/>
              </p:nvGrpSpPr>
              <p:grpSpPr bwMode="auto">
                <a:xfrm>
                  <a:off x="3419" y="952"/>
                  <a:ext cx="2793" cy="2314"/>
                  <a:chOff x="3136" y="952"/>
                  <a:chExt cx="2920" cy="2593"/>
                </a:xfrm>
              </p:grpSpPr>
              <p:pic>
                <p:nvPicPr>
                  <p:cNvPr id="26648" name="Picture 10" descr="white">
                    <a:extLst>
                      <a:ext uri="{FF2B5EF4-FFF2-40B4-BE49-F238E27FC236}">
                        <a16:creationId xmlns:a16="http://schemas.microsoft.com/office/drawing/2014/main" id="{855211D9-5DD2-4BA5-A3D5-4748483D4957}"/>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t="12933" b="9776"/>
                  <a:stretch>
                    <a:fillRect/>
                  </a:stretch>
                </p:blipFill>
                <p:spPr bwMode="auto">
                  <a:xfrm>
                    <a:off x="3136" y="952"/>
                    <a:ext cx="2920" cy="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9" name="AutoShape 11">
                    <a:extLst>
                      <a:ext uri="{FF2B5EF4-FFF2-40B4-BE49-F238E27FC236}">
                        <a16:creationId xmlns:a16="http://schemas.microsoft.com/office/drawing/2014/main" id="{982E083E-6EAC-4F43-AFEE-8E8DFAD5FB42}"/>
                      </a:ext>
                    </a:extLst>
                  </p:cNvPr>
                  <p:cNvSpPr>
                    <a:spLocks noChangeArrowheads="1"/>
                  </p:cNvSpPr>
                  <p:nvPr/>
                </p:nvSpPr>
                <p:spPr bwMode="auto">
                  <a:xfrm>
                    <a:off x="3204" y="1025"/>
                    <a:ext cx="2736" cy="235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26647" name="Picture 12" descr="3 day comparison copy">
                  <a:extLst>
                    <a:ext uri="{FF2B5EF4-FFF2-40B4-BE49-F238E27FC236}">
                      <a16:creationId xmlns:a16="http://schemas.microsoft.com/office/drawing/2014/main" id="{4370CB4B-A498-4F50-8268-BD4094BBC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 y="1151"/>
                  <a:ext cx="2514" cy="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9" name="Group 13">
                <a:extLst>
                  <a:ext uri="{FF2B5EF4-FFF2-40B4-BE49-F238E27FC236}">
                    <a16:creationId xmlns:a16="http://schemas.microsoft.com/office/drawing/2014/main" id="{D463029E-1565-483E-8683-861D0858D556}"/>
                  </a:ext>
                </a:extLst>
              </p:cNvPr>
              <p:cNvGrpSpPr>
                <a:grpSpLocks/>
              </p:cNvGrpSpPr>
              <p:nvPr/>
            </p:nvGrpSpPr>
            <p:grpSpPr bwMode="auto">
              <a:xfrm>
                <a:off x="4026" y="1122"/>
                <a:ext cx="1415" cy="42"/>
                <a:chOff x="4026" y="1122"/>
                <a:chExt cx="1415" cy="42"/>
              </a:xfrm>
            </p:grpSpPr>
            <p:sp>
              <p:nvSpPr>
                <p:cNvPr id="26640" name="Line 14">
                  <a:extLst>
                    <a:ext uri="{FF2B5EF4-FFF2-40B4-BE49-F238E27FC236}">
                      <a16:creationId xmlns:a16="http://schemas.microsoft.com/office/drawing/2014/main" id="{31CD4143-F8E7-4BFA-A8F4-6322235DAB38}"/>
                    </a:ext>
                  </a:extLst>
                </p:cNvPr>
                <p:cNvSpPr>
                  <a:spLocks noChangeShapeType="1"/>
                </p:cNvSpPr>
                <p:nvPr/>
              </p:nvSpPr>
              <p:spPr bwMode="auto">
                <a:xfrm>
                  <a:off x="4026" y="1122"/>
                  <a:ext cx="194" cy="0"/>
                </a:xfrm>
                <a:prstGeom prst="line">
                  <a:avLst/>
                </a:prstGeom>
                <a:noFill/>
                <a:ln w="12700">
                  <a:solidFill>
                    <a:srgbClr val="3E92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26641" name="Line 15">
                  <a:extLst>
                    <a:ext uri="{FF2B5EF4-FFF2-40B4-BE49-F238E27FC236}">
                      <a16:creationId xmlns:a16="http://schemas.microsoft.com/office/drawing/2014/main" id="{FA1B1B3C-947B-4592-A3A0-3F91F8943E22}"/>
                    </a:ext>
                  </a:extLst>
                </p:cNvPr>
                <p:cNvSpPr>
                  <a:spLocks noChangeShapeType="1"/>
                </p:cNvSpPr>
                <p:nvPr/>
              </p:nvSpPr>
              <p:spPr bwMode="auto">
                <a:xfrm>
                  <a:off x="4026" y="1164"/>
                  <a:ext cx="194" cy="0"/>
                </a:xfrm>
                <a:prstGeom prst="line">
                  <a:avLst/>
                </a:prstGeom>
                <a:noFill/>
                <a:ln w="12700">
                  <a:solidFill>
                    <a:srgbClr val="305A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26642" name="Line 16">
                  <a:extLst>
                    <a:ext uri="{FF2B5EF4-FFF2-40B4-BE49-F238E27FC236}">
                      <a16:creationId xmlns:a16="http://schemas.microsoft.com/office/drawing/2014/main" id="{6810E9CD-E99A-432C-A211-2B0D4B911A6F}"/>
                    </a:ext>
                  </a:extLst>
                </p:cNvPr>
                <p:cNvSpPr>
                  <a:spLocks noChangeShapeType="1"/>
                </p:cNvSpPr>
                <p:nvPr/>
              </p:nvSpPr>
              <p:spPr bwMode="auto">
                <a:xfrm>
                  <a:off x="4665" y="1122"/>
                  <a:ext cx="194" cy="0"/>
                </a:xfrm>
                <a:prstGeom prst="line">
                  <a:avLst/>
                </a:prstGeom>
                <a:noFill/>
                <a:ln w="12700">
                  <a:solidFill>
                    <a:srgbClr val="3E928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26643" name="Line 17">
                  <a:extLst>
                    <a:ext uri="{FF2B5EF4-FFF2-40B4-BE49-F238E27FC236}">
                      <a16:creationId xmlns:a16="http://schemas.microsoft.com/office/drawing/2014/main" id="{69753CE1-1B99-4CC1-9C96-0F9539FD0DAC}"/>
                    </a:ext>
                  </a:extLst>
                </p:cNvPr>
                <p:cNvSpPr>
                  <a:spLocks noChangeShapeType="1"/>
                </p:cNvSpPr>
                <p:nvPr/>
              </p:nvSpPr>
              <p:spPr bwMode="auto">
                <a:xfrm>
                  <a:off x="4665" y="1164"/>
                  <a:ext cx="194" cy="0"/>
                </a:xfrm>
                <a:prstGeom prst="line">
                  <a:avLst/>
                </a:prstGeom>
                <a:noFill/>
                <a:ln w="12700">
                  <a:solidFill>
                    <a:srgbClr val="305A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26644" name="Line 18">
                  <a:extLst>
                    <a:ext uri="{FF2B5EF4-FFF2-40B4-BE49-F238E27FC236}">
                      <a16:creationId xmlns:a16="http://schemas.microsoft.com/office/drawing/2014/main" id="{B652C1A0-8D15-4CFE-8A5A-C07A87402BA6}"/>
                    </a:ext>
                  </a:extLst>
                </p:cNvPr>
                <p:cNvSpPr>
                  <a:spLocks noChangeShapeType="1"/>
                </p:cNvSpPr>
                <p:nvPr/>
              </p:nvSpPr>
              <p:spPr bwMode="auto">
                <a:xfrm>
                  <a:off x="5247" y="1122"/>
                  <a:ext cx="194" cy="0"/>
                </a:xfrm>
                <a:prstGeom prst="line">
                  <a:avLst/>
                </a:prstGeom>
                <a:noFill/>
                <a:ln w="12700">
                  <a:solidFill>
                    <a:srgbClr val="3E928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26645" name="Line 19">
                  <a:extLst>
                    <a:ext uri="{FF2B5EF4-FFF2-40B4-BE49-F238E27FC236}">
                      <a16:creationId xmlns:a16="http://schemas.microsoft.com/office/drawing/2014/main" id="{22C616E3-80D3-4788-8967-08ABEF05DC60}"/>
                    </a:ext>
                  </a:extLst>
                </p:cNvPr>
                <p:cNvSpPr>
                  <a:spLocks noChangeShapeType="1"/>
                </p:cNvSpPr>
                <p:nvPr/>
              </p:nvSpPr>
              <p:spPr bwMode="auto">
                <a:xfrm>
                  <a:off x="5247" y="1164"/>
                  <a:ext cx="194" cy="0"/>
                </a:xfrm>
                <a:prstGeom prst="line">
                  <a:avLst/>
                </a:prstGeom>
                <a:noFill/>
                <a:ln w="12700">
                  <a:solidFill>
                    <a:srgbClr val="305A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grpSp>
        </p:grpSp>
        <p:sp>
          <p:nvSpPr>
            <p:cNvPr id="26633" name="Text Box 20">
              <a:extLst>
                <a:ext uri="{FF2B5EF4-FFF2-40B4-BE49-F238E27FC236}">
                  <a16:creationId xmlns:a16="http://schemas.microsoft.com/office/drawing/2014/main" id="{B2F96A6E-D105-4298-84A3-6376AD452B27}"/>
                </a:ext>
              </a:extLst>
            </p:cNvPr>
            <p:cNvSpPr txBox="1">
              <a:spLocks noChangeArrowheads="1"/>
            </p:cNvSpPr>
            <p:nvPr/>
          </p:nvSpPr>
          <p:spPr bwMode="auto">
            <a:xfrm>
              <a:off x="4549" y="1575"/>
              <a:ext cx="672" cy="154"/>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000" b="0" i="0" u="none" strike="noStrike" kern="1200" cap="none" spc="0" normalizeH="0" baseline="0" noProof="0">
                  <a:ln>
                    <a:noFill/>
                  </a:ln>
                  <a:solidFill>
                    <a:srgbClr val="305A80"/>
                  </a:solidFill>
                  <a:effectLst/>
                  <a:uLnTx/>
                  <a:uFillTx/>
                  <a:latin typeface="Arial" panose="020B0604020202020204" pitchFamily="34" charset="0"/>
                  <a:ea typeface="+mn-ea"/>
                  <a:cs typeface="+mn-cs"/>
                </a:rPr>
                <a:t>AndroGel</a:t>
              </a:r>
              <a:r>
                <a:rPr kumimoji="0" lang="en-GB" altLang="en-US" sz="1000" b="0" i="0" u="none" strike="noStrike" kern="1200" cap="none" spc="0" normalizeH="0" baseline="50000" noProof="0">
                  <a:ln>
                    <a:noFill/>
                  </a:ln>
                  <a:solidFill>
                    <a:srgbClr val="305A80"/>
                  </a:solidFill>
                  <a:effectLst/>
                  <a:uLnTx/>
                  <a:uFillTx/>
                  <a:latin typeface="Arial" panose="020B0604020202020204" pitchFamily="34" charset="0"/>
                  <a:ea typeface="+mn-ea"/>
                  <a:cs typeface="+mn-cs"/>
                  <a:sym typeface="Symbol" panose="05050102010706020507" pitchFamily="18" charset="2"/>
                </a:rPr>
                <a:t></a:t>
              </a:r>
              <a:r>
                <a:rPr kumimoji="0" lang="en-GB" altLang="en-US" sz="1000" b="0" i="0" u="none" strike="noStrike" kern="1200" cap="none" spc="0" normalizeH="0" baseline="0" noProof="0">
                  <a:ln>
                    <a:noFill/>
                  </a:ln>
                  <a:solidFill>
                    <a:srgbClr val="305A80"/>
                  </a:solidFill>
                  <a:effectLst/>
                  <a:uLnTx/>
                  <a:uFillTx/>
                  <a:latin typeface="Arial" panose="020B0604020202020204" pitchFamily="34" charset="0"/>
                  <a:ea typeface="+mn-ea"/>
                  <a:cs typeface="+mn-cs"/>
                </a:rPr>
                <a:t> 10 g</a:t>
              </a:r>
            </a:p>
          </p:txBody>
        </p:sp>
        <p:sp>
          <p:nvSpPr>
            <p:cNvPr id="26634" name="Text Box 21">
              <a:extLst>
                <a:ext uri="{FF2B5EF4-FFF2-40B4-BE49-F238E27FC236}">
                  <a16:creationId xmlns:a16="http://schemas.microsoft.com/office/drawing/2014/main" id="{2AA4662E-21DD-4434-B6FA-3E60500DE7DF}"/>
                </a:ext>
              </a:extLst>
            </p:cNvPr>
            <p:cNvSpPr txBox="1">
              <a:spLocks noChangeArrowheads="1"/>
            </p:cNvSpPr>
            <p:nvPr/>
          </p:nvSpPr>
          <p:spPr bwMode="auto">
            <a:xfrm>
              <a:off x="4564" y="2380"/>
              <a:ext cx="628" cy="154"/>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000" b="0" i="0" u="none" strike="noStrike" kern="1200" cap="none" spc="0" normalizeH="0" baseline="0" noProof="0">
                  <a:ln>
                    <a:noFill/>
                  </a:ln>
                  <a:solidFill>
                    <a:srgbClr val="305A80"/>
                  </a:solidFill>
                  <a:effectLst/>
                  <a:uLnTx/>
                  <a:uFillTx/>
                  <a:latin typeface="Arial" panose="020B0604020202020204" pitchFamily="34" charset="0"/>
                  <a:ea typeface="+mn-ea"/>
                  <a:cs typeface="+mn-cs"/>
                </a:rPr>
                <a:t>AndroGel</a:t>
              </a:r>
              <a:r>
                <a:rPr kumimoji="0" lang="en-GB" altLang="en-US" sz="1000" b="0" i="0" u="none" strike="noStrike" kern="1200" cap="none" spc="0" normalizeH="0" baseline="50000" noProof="0">
                  <a:ln>
                    <a:noFill/>
                  </a:ln>
                  <a:solidFill>
                    <a:srgbClr val="305A80"/>
                  </a:solidFill>
                  <a:effectLst/>
                  <a:uLnTx/>
                  <a:uFillTx/>
                  <a:latin typeface="Arial" panose="020B0604020202020204" pitchFamily="34" charset="0"/>
                  <a:ea typeface="+mn-ea"/>
                  <a:cs typeface="+mn-cs"/>
                  <a:sym typeface="Symbol" panose="05050102010706020507" pitchFamily="18" charset="2"/>
                </a:rPr>
                <a:t></a:t>
              </a:r>
              <a:r>
                <a:rPr kumimoji="0" lang="en-GB" altLang="en-US" sz="1000" b="0" i="0" u="none" strike="noStrike" kern="1200" cap="none" spc="0" normalizeH="0" baseline="0" noProof="0">
                  <a:ln>
                    <a:noFill/>
                  </a:ln>
                  <a:solidFill>
                    <a:srgbClr val="305A80"/>
                  </a:solidFill>
                  <a:effectLst/>
                  <a:uLnTx/>
                  <a:uFillTx/>
                  <a:latin typeface="Arial" panose="020B0604020202020204" pitchFamily="34" charset="0"/>
                  <a:ea typeface="+mn-ea"/>
                  <a:cs typeface="+mn-cs"/>
                </a:rPr>
                <a:t> 5 g</a:t>
              </a:r>
            </a:p>
          </p:txBody>
        </p:sp>
        <p:sp>
          <p:nvSpPr>
            <p:cNvPr id="26635" name="Text Box 22">
              <a:extLst>
                <a:ext uri="{FF2B5EF4-FFF2-40B4-BE49-F238E27FC236}">
                  <a16:creationId xmlns:a16="http://schemas.microsoft.com/office/drawing/2014/main" id="{F2BFFB04-F166-4C61-B569-9279C741165C}"/>
                </a:ext>
              </a:extLst>
            </p:cNvPr>
            <p:cNvSpPr txBox="1">
              <a:spLocks noChangeArrowheads="1"/>
            </p:cNvSpPr>
            <p:nvPr/>
          </p:nvSpPr>
          <p:spPr bwMode="auto">
            <a:xfrm>
              <a:off x="4198" y="1066"/>
              <a:ext cx="369" cy="154"/>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000" b="0" i="0" u="none" strike="noStrike" kern="1200" cap="none" spc="0" normalizeH="0" baseline="0" noProof="0">
                  <a:ln>
                    <a:noFill/>
                  </a:ln>
                  <a:solidFill>
                    <a:srgbClr val="305A80"/>
                  </a:solidFill>
                  <a:effectLst/>
                  <a:uLnTx/>
                  <a:uFillTx/>
                  <a:latin typeface="Arial" panose="020B0604020202020204" pitchFamily="34" charset="0"/>
                  <a:ea typeface="+mn-ea"/>
                  <a:cs typeface="+mn-cs"/>
                </a:rPr>
                <a:t>Day 30</a:t>
              </a:r>
            </a:p>
          </p:txBody>
        </p:sp>
        <p:sp>
          <p:nvSpPr>
            <p:cNvPr id="26636" name="Text Box 23">
              <a:extLst>
                <a:ext uri="{FF2B5EF4-FFF2-40B4-BE49-F238E27FC236}">
                  <a16:creationId xmlns:a16="http://schemas.microsoft.com/office/drawing/2014/main" id="{F258CA9D-CEDF-4B12-A8E1-B7114A55E639}"/>
                </a:ext>
              </a:extLst>
            </p:cNvPr>
            <p:cNvSpPr txBox="1">
              <a:spLocks noChangeArrowheads="1"/>
            </p:cNvSpPr>
            <p:nvPr/>
          </p:nvSpPr>
          <p:spPr bwMode="auto">
            <a:xfrm>
              <a:off x="4837" y="1066"/>
              <a:ext cx="369" cy="154"/>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000" b="0" i="0" u="none" strike="noStrike" kern="1200" cap="none" spc="0" normalizeH="0" baseline="0" noProof="0">
                  <a:ln>
                    <a:noFill/>
                  </a:ln>
                  <a:solidFill>
                    <a:srgbClr val="305A80"/>
                  </a:solidFill>
                  <a:effectLst/>
                  <a:uLnTx/>
                  <a:uFillTx/>
                  <a:latin typeface="Arial" panose="020B0604020202020204" pitchFamily="34" charset="0"/>
                  <a:ea typeface="+mn-ea"/>
                  <a:cs typeface="+mn-cs"/>
                </a:rPr>
                <a:t>Day 90</a:t>
              </a:r>
            </a:p>
          </p:txBody>
        </p:sp>
        <p:sp>
          <p:nvSpPr>
            <p:cNvPr id="26637" name="Text Box 24">
              <a:extLst>
                <a:ext uri="{FF2B5EF4-FFF2-40B4-BE49-F238E27FC236}">
                  <a16:creationId xmlns:a16="http://schemas.microsoft.com/office/drawing/2014/main" id="{1DC6162A-6D67-4B2B-BB73-17AC13B32D62}"/>
                </a:ext>
              </a:extLst>
            </p:cNvPr>
            <p:cNvSpPr txBox="1">
              <a:spLocks noChangeArrowheads="1"/>
            </p:cNvSpPr>
            <p:nvPr/>
          </p:nvSpPr>
          <p:spPr bwMode="auto">
            <a:xfrm>
              <a:off x="5396" y="1066"/>
              <a:ext cx="414" cy="154"/>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000" b="0" i="0" u="none" strike="noStrike" kern="1200" cap="none" spc="0" normalizeH="0" baseline="0" noProof="0">
                  <a:ln>
                    <a:noFill/>
                  </a:ln>
                  <a:solidFill>
                    <a:srgbClr val="305A80"/>
                  </a:solidFill>
                  <a:effectLst/>
                  <a:uLnTx/>
                  <a:uFillTx/>
                  <a:latin typeface="Arial" panose="020B0604020202020204" pitchFamily="34" charset="0"/>
                  <a:ea typeface="+mn-ea"/>
                  <a:cs typeface="+mn-cs"/>
                </a:rPr>
                <a:t>Day 180</a:t>
              </a:r>
            </a:p>
          </p:txBody>
        </p:sp>
      </p:grpSp>
      <p:sp>
        <p:nvSpPr>
          <p:cNvPr id="26629" name="Text Box 25">
            <a:extLst>
              <a:ext uri="{FF2B5EF4-FFF2-40B4-BE49-F238E27FC236}">
                <a16:creationId xmlns:a16="http://schemas.microsoft.com/office/drawing/2014/main" id="{050326CF-322D-475F-B764-C88465F7A186}"/>
              </a:ext>
            </a:extLst>
          </p:cNvPr>
          <p:cNvSpPr txBox="1">
            <a:spLocks noChangeArrowheads="1"/>
          </p:cNvSpPr>
          <p:nvPr/>
        </p:nvSpPr>
        <p:spPr bwMode="auto">
          <a:xfrm>
            <a:off x="7193546" y="5231097"/>
            <a:ext cx="2478088" cy="27463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Time (hours) after application</a:t>
            </a:r>
          </a:p>
        </p:txBody>
      </p:sp>
      <p:sp>
        <p:nvSpPr>
          <p:cNvPr id="26630" name="Text Box 26">
            <a:extLst>
              <a:ext uri="{FF2B5EF4-FFF2-40B4-BE49-F238E27FC236}">
                <a16:creationId xmlns:a16="http://schemas.microsoft.com/office/drawing/2014/main" id="{C027250D-DC95-4289-B1CA-9A7A7CC02DB1}"/>
              </a:ext>
            </a:extLst>
          </p:cNvPr>
          <p:cNvSpPr txBox="1">
            <a:spLocks noChangeArrowheads="1"/>
          </p:cNvSpPr>
          <p:nvPr/>
        </p:nvSpPr>
        <p:spPr bwMode="auto">
          <a:xfrm rot="-5400000">
            <a:off x="4245241" y="3331346"/>
            <a:ext cx="2863850" cy="27463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Testosterone concentration (ng/dL)</a:t>
            </a:r>
          </a:p>
        </p:txBody>
      </p:sp>
      <p:sp>
        <p:nvSpPr>
          <p:cNvPr id="26" name="Text Box 6">
            <a:extLst>
              <a:ext uri="{FF2B5EF4-FFF2-40B4-BE49-F238E27FC236}">
                <a16:creationId xmlns:a16="http://schemas.microsoft.com/office/drawing/2014/main" id="{38AADA13-B78F-4C8C-9ABB-3C01BA1C95BE}"/>
              </a:ext>
            </a:extLst>
          </p:cNvPr>
          <p:cNvSpPr txBox="1">
            <a:spLocks noChangeArrowheads="1"/>
          </p:cNvSpPr>
          <p:nvPr/>
        </p:nvSpPr>
        <p:spPr bwMode="auto">
          <a:xfrm>
            <a:off x="1834053" y="588669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Swerdloff</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RS,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2000; </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85</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:4500-10.</a:t>
            </a:r>
            <a:endParaRPr kumimoji="0" lang="en-US" altLang="en-US" sz="1100" b="0"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6705481" y="5298135"/>
            <a:ext cx="4521842" cy="29618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000000"/>
                </a:solidFill>
                <a:effectLst/>
                <a:uLnTx/>
                <a:uFillTx/>
                <a:latin typeface="Poppins Light"/>
                <a:ea typeface="+mn-ea"/>
                <a:cs typeface="+mn-cs"/>
              </a:rPr>
              <a:t>Figure 1: Adapted from Swerdloff RS, et al 2000.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Poppins Light"/>
                <a:ea typeface="+mn-ea"/>
                <a:cs typeface="+mn-cs"/>
              </a:rPr>
              <a:t>Dotted line denotes the lower limit of the adult male normal range (10.4nmol/L / 300ng/dL)</a:t>
            </a:r>
          </a:p>
        </p:txBody>
      </p:sp>
      <p:sp>
        <p:nvSpPr>
          <p:cNvPr id="8" name="TextBox 7">
            <a:extLst>
              <a:ext uri="{FF2B5EF4-FFF2-40B4-BE49-F238E27FC236}">
                <a16:creationId xmlns:a16="http://schemas.microsoft.com/office/drawing/2014/main" id="{42F9124B-0E2B-4972-8C5D-C44B54DB59D4}"/>
              </a:ext>
            </a:extLst>
          </p:cNvPr>
          <p:cNvSpPr txBox="1"/>
          <p:nvPr/>
        </p:nvSpPr>
        <p:spPr>
          <a:xfrm>
            <a:off x="1591826" y="6080126"/>
            <a:ext cx="75495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6EAB"/>
                </a:solidFill>
                <a:effectLst/>
                <a:uLnTx/>
                <a:uFillTx/>
                <a:latin typeface="Poppins Light"/>
                <a:ea typeface="+mn-ea"/>
                <a:cs typeface="+mn-cs"/>
              </a:rPr>
              <a:t>PK – Pharmacokinetic; </a:t>
            </a:r>
            <a:r>
              <a:rPr kumimoji="0" lang="it-IT" sz="1000" b="1" i="0" u="none" strike="noStrike" kern="1200" cap="none" spc="0" normalizeH="0" baseline="0" noProof="0" dirty="0">
                <a:ln>
                  <a:noFill/>
                </a:ln>
                <a:solidFill>
                  <a:srgbClr val="006EAB"/>
                </a:solidFill>
                <a:effectLst/>
                <a:uLnTx/>
                <a:uFillTx/>
                <a:latin typeface="Poppins Light"/>
                <a:ea typeface="+mn-ea"/>
                <a:cs typeface="+mn-cs"/>
              </a:rPr>
              <a:t>Cav - average serum testosterone level (0-24h); T – Testosterone</a:t>
            </a:r>
            <a:endParaRPr kumimoji="0" lang="en-GB" sz="1000" b="1" i="0" u="none" strike="noStrike" kern="1200" cap="none" spc="0" normalizeH="0" baseline="0" noProof="0" dirty="0">
              <a:ln>
                <a:noFill/>
              </a:ln>
              <a:solidFill>
                <a:srgbClr val="006EAB"/>
              </a:solidFill>
              <a:effectLst/>
              <a:uLnTx/>
              <a:uFillTx/>
              <a:latin typeface="Poppins Light"/>
              <a:ea typeface="+mn-ea"/>
              <a:cs typeface="+mn-cs"/>
            </a:endParaRPr>
          </a:p>
        </p:txBody>
      </p:sp>
      <p:graphicFrame>
        <p:nvGraphicFramePr>
          <p:cNvPr id="9" name="Chart 8">
            <a:extLst>
              <a:ext uri="{FF2B5EF4-FFF2-40B4-BE49-F238E27FC236}">
                <a16:creationId xmlns:a16="http://schemas.microsoft.com/office/drawing/2014/main" id="{D2217B62-15F4-4BB9-8EAF-757D333B29BA}"/>
              </a:ext>
            </a:extLst>
          </p:cNvPr>
          <p:cNvGraphicFramePr>
            <a:graphicFrameLocks/>
          </p:cNvGraphicFramePr>
          <p:nvPr/>
        </p:nvGraphicFramePr>
        <p:xfrm>
          <a:off x="6452190" y="1263685"/>
          <a:ext cx="4775133" cy="4000843"/>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44C97C53-C255-4701-98A6-D2626672EF09}"/>
              </a:ext>
            </a:extLst>
          </p:cNvPr>
          <p:cNvCxnSpPr>
            <a:cxnSpLocks/>
          </p:cNvCxnSpPr>
          <p:nvPr/>
        </p:nvCxnSpPr>
        <p:spPr>
          <a:xfrm>
            <a:off x="7065818" y="3526189"/>
            <a:ext cx="4151084" cy="0"/>
          </a:xfrm>
          <a:prstGeom prst="line">
            <a:avLst/>
          </a:prstGeom>
          <a:ln w="15875">
            <a:solidFill>
              <a:schemeClr val="accent5"/>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4" name="Table 3">
            <a:extLst>
              <a:ext uri="{FF2B5EF4-FFF2-40B4-BE49-F238E27FC236}">
                <a16:creationId xmlns:a16="http://schemas.microsoft.com/office/drawing/2014/main" id="{CCA19995-7EFE-4C52-8F12-469AB7180B4F}"/>
              </a:ext>
            </a:extLst>
          </p:cNvPr>
          <p:cNvGraphicFramePr>
            <a:graphicFrameLocks noGrp="1"/>
          </p:cNvGraphicFramePr>
          <p:nvPr/>
        </p:nvGraphicFramePr>
        <p:xfrm>
          <a:off x="414779" y="1266997"/>
          <a:ext cx="5878987" cy="4031140"/>
        </p:xfrm>
        <a:graphic>
          <a:graphicData uri="http://schemas.openxmlformats.org/drawingml/2006/table">
            <a:tbl>
              <a:tblPr firstRow="1" bandRow="1">
                <a:tableStyleId>{93296810-A885-4BE3-A3E7-6D5BEEA58F35}</a:tableStyleId>
              </a:tblPr>
              <a:tblGrid>
                <a:gridCol w="1081709">
                  <a:extLst>
                    <a:ext uri="{9D8B030D-6E8A-4147-A177-3AD203B41FA5}">
                      <a16:colId xmlns:a16="http://schemas.microsoft.com/office/drawing/2014/main" val="3892744759"/>
                    </a:ext>
                  </a:extLst>
                </a:gridCol>
                <a:gridCol w="4797278">
                  <a:extLst>
                    <a:ext uri="{9D8B030D-6E8A-4147-A177-3AD203B41FA5}">
                      <a16:colId xmlns:a16="http://schemas.microsoft.com/office/drawing/2014/main" val="3360536418"/>
                    </a:ext>
                  </a:extLst>
                </a:gridCol>
              </a:tblGrid>
              <a:tr h="664145">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dirty="0">
                          <a:solidFill>
                            <a:schemeClr val="accent5"/>
                          </a:solidFill>
                        </a:rPr>
                        <a:t>Testosterone levels returned to the normal range with all transdermal testosterone formulations</a:t>
                      </a:r>
                      <a:endParaRPr lang="en-GB" sz="1600" dirty="0">
                        <a:solidFill>
                          <a:schemeClr val="accent5"/>
                        </a:solidFill>
                      </a:endParaRPr>
                    </a:p>
                  </a:txBody>
                  <a:tcP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3999514996"/>
                  </a:ext>
                </a:extLst>
              </a:tr>
              <a:tr h="3366995">
                <a:tc>
                  <a:txBody>
                    <a:bodyPr/>
                    <a:lstStyle/>
                    <a:p>
                      <a:pPr algn="ctr"/>
                      <a:r>
                        <a:rPr lang="en-GB" sz="1200" dirty="0">
                          <a:solidFill>
                            <a:schemeClr val="accent5"/>
                          </a:solidFill>
                          <a:latin typeface="+mn-lt"/>
                          <a:cs typeface="Arial" panose="020B0604020202020204" pitchFamily="34" charset="0"/>
                        </a:rPr>
                        <a:t>PK Results</a:t>
                      </a:r>
                    </a:p>
                    <a:p>
                      <a:pPr algn="ctr"/>
                      <a:r>
                        <a:rPr lang="en-GB" sz="1200" dirty="0">
                          <a:solidFill>
                            <a:schemeClr val="accent5"/>
                          </a:solidFill>
                          <a:latin typeface="+mn-lt"/>
                          <a:cs typeface="Arial" panose="020B0604020202020204" pitchFamily="34" charset="0"/>
                        </a:rPr>
                        <a:t>(T Levels)</a:t>
                      </a:r>
                    </a:p>
                    <a:p>
                      <a:pPr algn="ctr"/>
                      <a:endParaRPr lang="en-GB" sz="1200" dirty="0">
                        <a:solidFill>
                          <a:schemeClr val="accent5"/>
                        </a:solidFill>
                        <a:latin typeface="+mn-lt"/>
                        <a:cs typeface="Arial" panose="020B0604020202020204" pitchFamily="34" charset="0"/>
                      </a:endParaRPr>
                    </a:p>
                    <a:p>
                      <a:pPr algn="ctr"/>
                      <a:endParaRPr lang="en-GB" sz="1200" dirty="0">
                        <a:solidFill>
                          <a:schemeClr val="accent5"/>
                        </a:solidFill>
                        <a:latin typeface="+mn-lt"/>
                        <a:cs typeface="Arial" panose="020B0604020202020204" pitchFamily="34" charset="0"/>
                      </a:endParaRPr>
                    </a:p>
                    <a:p>
                      <a:pPr algn="ctr"/>
                      <a:endParaRPr lang="en-GB" sz="1200" dirty="0">
                        <a:solidFill>
                          <a:schemeClr val="accent5"/>
                        </a:solidFill>
                        <a:latin typeface="+mn-lt"/>
                        <a:cs typeface="Arial" panose="020B0604020202020204" pitchFamily="34" charset="0"/>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0" indent="0" algn="l" defTabSz="457200" rtl="0" eaLnBrk="1" latinLnBrk="0" hangingPunct="1">
                        <a:buFont typeface="Arial" panose="020B0604020202020204" pitchFamily="34" charset="0"/>
                        <a:buNone/>
                      </a:pPr>
                      <a:r>
                        <a:rPr lang="en-GB" sz="1100" b="1" i="0" u="sng" strike="noStrike" kern="1200" baseline="0" dirty="0">
                          <a:solidFill>
                            <a:schemeClr val="accent5"/>
                          </a:solidFill>
                          <a:latin typeface="+mn-lt"/>
                          <a:ea typeface="+mn-ea"/>
                          <a:cs typeface="Arial" panose="020B0604020202020204" pitchFamily="34" charset="0"/>
                        </a:rPr>
                        <a:t>Effect on Serum T levels (Figure 1)</a:t>
                      </a:r>
                    </a:p>
                    <a:p>
                      <a:pPr marL="171450" lvl="0" indent="-171450" algn="l" defTabSz="457200" rtl="0" eaLnBrk="1" latinLnBrk="0" hangingPunct="1">
                        <a:buFont typeface="Arial" panose="020B0604020202020204" pitchFamily="34" charset="0"/>
                        <a:buChar char="•"/>
                      </a:pPr>
                      <a:r>
                        <a:rPr lang="en-GB" sz="1050" b="0" i="0" u="none" strike="noStrike" kern="1200" baseline="0" dirty="0">
                          <a:solidFill>
                            <a:schemeClr val="accent5"/>
                          </a:solidFill>
                          <a:latin typeface="+mn-lt"/>
                          <a:ea typeface="+mn-ea"/>
                          <a:cs typeface="Arial" panose="020B0604020202020204" pitchFamily="34" charset="0"/>
                        </a:rPr>
                        <a:t>At Day 0 (baseline), average serum T concentrations over 24hours were below the normal adult range for all three groups (range 8.22-8.60nmol/L)</a:t>
                      </a:r>
                    </a:p>
                    <a:p>
                      <a:pPr marL="171450" lvl="0" indent="-171450" algn="l" defTabSz="457200" rtl="0" eaLnBrk="1" latinLnBrk="0" hangingPunct="1">
                        <a:buFont typeface="Arial" panose="020B0604020202020204" pitchFamily="34" charset="0"/>
                        <a:buChar char="•"/>
                      </a:pPr>
                      <a:r>
                        <a:rPr lang="en-GB" sz="1050" b="0" i="0" u="none" strike="noStrike" kern="1200" baseline="0" dirty="0">
                          <a:solidFill>
                            <a:schemeClr val="accent5"/>
                          </a:solidFill>
                          <a:latin typeface="+mn-lt"/>
                          <a:ea typeface="+mn-ea"/>
                          <a:cs typeface="Arial" panose="020B0604020202020204" pitchFamily="34" charset="0"/>
                        </a:rPr>
                        <a:t>On Days 30 and 90, after gel application, the Cav in the T Gel 100mg/day group was 27.46nmol/L, 1.4-fold higher than the T Gel 50mg/day group (Cav = 19.62nmol/L and 19.17nmol/L for Days 30 and 90, respectively), and 1.9-fold higher than the T patch group (14.62nmol/L and 14.46nmol/L for Days 30 and 90, respectively) (p=0.0001)</a:t>
                      </a:r>
                    </a:p>
                    <a:p>
                      <a:pPr marL="171450" lvl="0" indent="-171450" algn="l" defTabSz="457200" rtl="0" eaLnBrk="1" latinLnBrk="0" hangingPunct="1">
                        <a:buFont typeface="Arial" panose="020B0604020202020204" pitchFamily="34" charset="0"/>
                        <a:buChar char="•"/>
                      </a:pPr>
                      <a:r>
                        <a:rPr lang="en-GB" sz="1050" b="0" i="0" u="none" strike="noStrike" kern="1200" baseline="0" dirty="0">
                          <a:solidFill>
                            <a:schemeClr val="accent5"/>
                          </a:solidFill>
                          <a:latin typeface="+mn-lt"/>
                          <a:ea typeface="+mn-ea"/>
                          <a:cs typeface="Arial" panose="020B0604020202020204" pitchFamily="34" charset="0"/>
                        </a:rPr>
                        <a:t>On Day 180, the serum T concentrations achieved and the pharmacokinetic parameters were similar to those on Days 30 and 90, for patients who continued in their original randomised treatment groups</a:t>
                      </a:r>
                    </a:p>
                    <a:p>
                      <a:pPr marL="0" indent="0" algn="l" defTabSz="457200" rtl="0" eaLnBrk="1" latinLnBrk="0" hangingPunct="1">
                        <a:spcBef>
                          <a:spcPts val="300"/>
                        </a:spcBef>
                        <a:buFont typeface="Arial" panose="020B0604020202020204" pitchFamily="34" charset="0"/>
                        <a:buNone/>
                      </a:pPr>
                      <a:r>
                        <a:rPr lang="en-GB" sz="1100" b="1" i="0" u="sng" strike="noStrike" kern="1200" baseline="0" dirty="0">
                          <a:solidFill>
                            <a:schemeClr val="accent5"/>
                          </a:solidFill>
                          <a:latin typeface="+mn-lt"/>
                          <a:ea typeface="+mn-ea"/>
                          <a:cs typeface="Arial" panose="020B0604020202020204" pitchFamily="34" charset="0"/>
                        </a:rPr>
                        <a:t>Effect on Serum Free T levels</a:t>
                      </a:r>
                    </a:p>
                    <a:p>
                      <a:pPr marL="171450" indent="-171450" algn="l" defTabSz="457200" rtl="0" eaLnBrk="1" latinLnBrk="0" hangingPunct="1">
                        <a:buFont typeface="Arial" panose="020B0604020202020204" pitchFamily="34" charset="0"/>
                        <a:buChar char="•"/>
                      </a:pPr>
                      <a:r>
                        <a:rPr lang="en-GB" sz="1050" b="0" i="0" u="none" strike="noStrike" kern="1200" baseline="0" dirty="0">
                          <a:solidFill>
                            <a:schemeClr val="accent5"/>
                          </a:solidFill>
                          <a:latin typeface="+mn-lt"/>
                          <a:ea typeface="+mn-ea"/>
                          <a:cs typeface="Arial" panose="020B0604020202020204" pitchFamily="34" charset="0"/>
                        </a:rPr>
                        <a:t>Similar to the total T results, the free T Cav achieved by the T gel 100mg group was 1.4- and 1.7-fold higher than those in the T gel 50mg and T patch groups, respectively (P = 0.001).</a:t>
                      </a:r>
                    </a:p>
                    <a:p>
                      <a:pPr marL="0" indent="0" algn="l" defTabSz="457200" rtl="0" eaLnBrk="1" latinLnBrk="0" hangingPunct="1">
                        <a:buFont typeface="Arial" panose="020B0604020202020204" pitchFamily="34" charset="0"/>
                        <a:buNone/>
                      </a:pPr>
                      <a:endParaRPr lang="en-GB" sz="1050" b="0" i="0" u="none" strike="noStrike" kern="1200" baseline="0" dirty="0">
                        <a:solidFill>
                          <a:schemeClr val="accent5"/>
                        </a:solidFill>
                        <a:latin typeface="+mn-lt"/>
                        <a:ea typeface="+mn-ea"/>
                        <a:cs typeface="Arial" panose="020B0604020202020204" pitchFamily="34" charset="0"/>
                      </a:endParaRP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436669771"/>
                  </a:ext>
                </a:extLst>
              </a:tr>
            </a:tbl>
          </a:graphicData>
        </a:graphic>
      </p:graphicFrame>
      <p:sp>
        <p:nvSpPr>
          <p:cNvPr id="11" name="Rectangle 4">
            <a:extLst>
              <a:ext uri="{FF2B5EF4-FFF2-40B4-BE49-F238E27FC236}">
                <a16:creationId xmlns:a16="http://schemas.microsoft.com/office/drawing/2014/main" id="{304B9189-F129-47FD-81C2-C95E8A357583}"/>
              </a:ext>
            </a:extLst>
          </p:cNvPr>
          <p:cNvSpPr>
            <a:spLocks noGrp="1" noChangeArrowheads="1"/>
          </p:cNvSpPr>
          <p:nvPr>
            <p:ph type="title"/>
          </p:nvPr>
        </p:nvSpPr>
        <p:spPr>
          <a:xfrm>
            <a:off x="420070" y="291334"/>
            <a:ext cx="10652454" cy="783405"/>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solidFill>
                  <a:schemeClr val="tx1"/>
                </a:solidFill>
              </a:rPr>
              <a:t>Results of the 6 Month </a:t>
            </a:r>
            <a:r>
              <a:rPr lang="en-US" altLang="en-US" sz="3200" b="1" dirty="0" err="1">
                <a:solidFill>
                  <a:schemeClr val="tx1"/>
                </a:solidFill>
              </a:rPr>
              <a:t>AndroGel</a:t>
            </a:r>
            <a:r>
              <a:rPr lang="en-US" altLang="en-US" sz="3200" b="1" baseline="30000" dirty="0">
                <a:solidFill>
                  <a:schemeClr val="tx1"/>
                </a:solidFill>
              </a:rPr>
              <a:t>®</a:t>
            </a:r>
            <a:r>
              <a:rPr lang="en-US" altLang="en-US" sz="3200" b="1" dirty="0">
                <a:solidFill>
                  <a:schemeClr val="tx1"/>
                </a:solidFill>
              </a:rPr>
              <a:t> 1% Trial </a:t>
            </a:r>
            <a:endParaRPr lang="nl-NL" altLang="en-US" sz="3200" b="1" dirty="0">
              <a:solidFill>
                <a:schemeClr val="tx1"/>
              </a:solidFill>
            </a:endParaRPr>
          </a:p>
        </p:txBody>
      </p:sp>
    </p:spTree>
    <p:extLst>
      <p:ext uri="{BB962C8B-B14F-4D97-AF65-F5344CB8AC3E}">
        <p14:creationId xmlns:p14="http://schemas.microsoft.com/office/powerpoint/2010/main" val="286333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2" name="Group 5">
            <a:extLst>
              <a:ext uri="{FF2B5EF4-FFF2-40B4-BE49-F238E27FC236}">
                <a16:creationId xmlns:a16="http://schemas.microsoft.com/office/drawing/2014/main" id="{537B75D4-1E6C-457D-8745-4F93FAF33D29}"/>
              </a:ext>
            </a:extLst>
          </p:cNvPr>
          <p:cNvGrpSpPr>
            <a:grpSpLocks/>
          </p:cNvGrpSpPr>
          <p:nvPr/>
        </p:nvGrpSpPr>
        <p:grpSpPr bwMode="auto">
          <a:xfrm>
            <a:off x="1405549" y="1242036"/>
            <a:ext cx="9045575" cy="4321175"/>
            <a:chOff x="968" y="768"/>
            <a:chExt cx="4696" cy="2593"/>
          </a:xfrm>
          <a:noFill/>
        </p:grpSpPr>
        <p:pic>
          <p:nvPicPr>
            <p:cNvPr id="27682" name="Picture 6" descr="white">
              <a:extLst>
                <a:ext uri="{FF2B5EF4-FFF2-40B4-BE49-F238E27FC236}">
                  <a16:creationId xmlns:a16="http://schemas.microsoft.com/office/drawing/2014/main" id="{9C570C47-D8D9-4BCE-B7AC-E253F8F308D8}"/>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83" name="AutoShape 7">
              <a:extLst>
                <a:ext uri="{FF2B5EF4-FFF2-40B4-BE49-F238E27FC236}">
                  <a16:creationId xmlns:a16="http://schemas.microsoft.com/office/drawing/2014/main" id="{0987A207-BB1F-427D-B3DD-E7C729927561}"/>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graphicFrame>
        <p:nvGraphicFramePr>
          <p:cNvPr id="37937" name="Group 49">
            <a:extLst>
              <a:ext uri="{FF2B5EF4-FFF2-40B4-BE49-F238E27FC236}">
                <a16:creationId xmlns:a16="http://schemas.microsoft.com/office/drawing/2014/main" id="{2BCC9A30-E6FA-4674-B3D1-47406821EBA3}"/>
              </a:ext>
            </a:extLst>
          </p:cNvPr>
          <p:cNvGraphicFramePr>
            <a:graphicFrameLocks noGrp="1"/>
          </p:cNvGraphicFramePr>
          <p:nvPr/>
        </p:nvGraphicFramePr>
        <p:xfrm>
          <a:off x="1694473" y="1530961"/>
          <a:ext cx="8362950" cy="3629027"/>
        </p:xfrm>
        <a:graphic>
          <a:graphicData uri="http://schemas.openxmlformats.org/drawingml/2006/table">
            <a:tbl>
              <a:tblPr/>
              <a:tblGrid>
                <a:gridCol w="3881438">
                  <a:extLst>
                    <a:ext uri="{9D8B030D-6E8A-4147-A177-3AD203B41FA5}">
                      <a16:colId xmlns:a16="http://schemas.microsoft.com/office/drawing/2014/main" val="20000"/>
                    </a:ext>
                  </a:extLst>
                </a:gridCol>
                <a:gridCol w="1474787">
                  <a:extLst>
                    <a:ext uri="{9D8B030D-6E8A-4147-A177-3AD203B41FA5}">
                      <a16:colId xmlns:a16="http://schemas.microsoft.com/office/drawing/2014/main" val="20001"/>
                    </a:ext>
                  </a:extLst>
                </a:gridCol>
                <a:gridCol w="1582738">
                  <a:extLst>
                    <a:ext uri="{9D8B030D-6E8A-4147-A177-3AD203B41FA5}">
                      <a16:colId xmlns:a16="http://schemas.microsoft.com/office/drawing/2014/main" val="20002"/>
                    </a:ext>
                  </a:extLst>
                </a:gridCol>
                <a:gridCol w="1423987">
                  <a:extLst>
                    <a:ext uri="{9D8B030D-6E8A-4147-A177-3AD203B41FA5}">
                      <a16:colId xmlns:a16="http://schemas.microsoft.com/office/drawing/2014/main" val="20003"/>
                    </a:ext>
                  </a:extLst>
                </a:gridCol>
              </a:tblGrid>
              <a:tr h="892175">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Average serum hormone assays</a:t>
                      </a:r>
                    </a:p>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Day 180 compared to baseline</a:t>
                      </a:r>
                    </a:p>
                  </a:txBody>
                  <a:tcPr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T-gel 5g</a:t>
                      </a:r>
                      <a:br>
                        <a:rPr kumimoji="0" lang="en-US" sz="1600" b="1" i="0" u="none" strike="noStrike" cap="none" normalizeH="0" baseline="0" dirty="0">
                          <a:ln>
                            <a:noFill/>
                          </a:ln>
                          <a:solidFill>
                            <a:schemeClr val="accent5"/>
                          </a:solidFill>
                          <a:effectLst/>
                          <a:latin typeface="+mn-lt"/>
                        </a:rPr>
                      </a:br>
                      <a:r>
                        <a:rPr kumimoji="0" lang="en-US" sz="1600" b="1" i="0" u="none" strike="noStrike" cap="none" normalizeH="0" baseline="0" dirty="0">
                          <a:ln>
                            <a:noFill/>
                          </a:ln>
                          <a:solidFill>
                            <a:schemeClr val="accent5"/>
                          </a:solidFill>
                          <a:effectLst/>
                          <a:latin typeface="+mn-lt"/>
                        </a:rPr>
                        <a:t>n = 73</a:t>
                      </a:r>
                    </a:p>
                  </a:txBody>
                  <a:tcPr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T-gel 10 g      n = 78</a:t>
                      </a:r>
                    </a:p>
                  </a:txBody>
                  <a:tcPr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5"/>
                          </a:solidFill>
                          <a:effectLst/>
                          <a:latin typeface="+mn-lt"/>
                        </a:rPr>
                        <a:t>   T-patch</a:t>
                      </a:r>
                      <a:br>
                        <a:rPr kumimoji="0" lang="en-US" sz="1600" b="1" i="0" u="none" strike="noStrike" cap="none" normalizeH="0" baseline="0">
                          <a:ln>
                            <a:noFill/>
                          </a:ln>
                          <a:solidFill>
                            <a:schemeClr val="accent5"/>
                          </a:solidFill>
                          <a:effectLst/>
                          <a:latin typeface="+mn-lt"/>
                        </a:rPr>
                      </a:br>
                      <a:r>
                        <a:rPr kumimoji="0" lang="en-US" sz="1600" b="1" i="0" u="none" strike="noStrike" cap="none" normalizeH="0" baseline="0">
                          <a:ln>
                            <a:noFill/>
                          </a:ln>
                          <a:solidFill>
                            <a:schemeClr val="accent5"/>
                          </a:solidFill>
                          <a:effectLst/>
                          <a:latin typeface="+mn-lt"/>
                        </a:rPr>
                        <a:t>n = 76</a:t>
                      </a:r>
                    </a:p>
                  </a:txBody>
                  <a:tcPr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7688">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Percent free-T / T</a:t>
                      </a:r>
                    </a:p>
                  </a:txBody>
                  <a:tcPr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No significant alteration</a:t>
                      </a:r>
                    </a:p>
                  </a:txBody>
                  <a:tcPr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544513">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SHBG</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Small decrease across 3 groups</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2"/>
                  </a:ext>
                </a:extLst>
              </a:tr>
              <a:tr h="547688">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DHT [fold increase]</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3.6</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4.8</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1.3</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9275">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Estradiol [% increase]</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30.9</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45.5</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9.2</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LH suppression [%]</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55 - 60</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80 - 85</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30 - 40</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 name="Rectangle 4">
            <a:extLst>
              <a:ext uri="{FF2B5EF4-FFF2-40B4-BE49-F238E27FC236}">
                <a16:creationId xmlns:a16="http://schemas.microsoft.com/office/drawing/2014/main" id="{5CD385DE-0331-49FF-ACC7-3615B262B100}"/>
              </a:ext>
            </a:extLst>
          </p:cNvPr>
          <p:cNvSpPr>
            <a:spLocks noGrp="1" noChangeArrowheads="1"/>
          </p:cNvSpPr>
          <p:nvPr>
            <p:ph type="title"/>
          </p:nvPr>
        </p:nvSpPr>
        <p:spPr>
          <a:xfrm>
            <a:off x="420070" y="291334"/>
            <a:ext cx="10652454" cy="783405"/>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Results of the 6 Month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12" name="Text Box 6">
            <a:extLst>
              <a:ext uri="{FF2B5EF4-FFF2-40B4-BE49-F238E27FC236}">
                <a16:creationId xmlns:a16="http://schemas.microsoft.com/office/drawing/2014/main" id="{CD15C3EA-A89A-4844-8D00-F1E9275421D2}"/>
              </a:ext>
            </a:extLst>
          </p:cNvPr>
          <p:cNvSpPr txBox="1">
            <a:spLocks noChangeArrowheads="1"/>
          </p:cNvSpPr>
          <p:nvPr/>
        </p:nvSpPr>
        <p:spPr bwMode="auto">
          <a:xfrm>
            <a:off x="1834053" y="588669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Swerdloff</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RS,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2000; </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85</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:4500-10.</a:t>
            </a:r>
            <a:endParaRPr kumimoji="0" lang="en-US" altLang="en-US" sz="1100" b="0"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4359" y="1253883"/>
          <a:ext cx="11344748" cy="1358462"/>
        </p:xfrm>
        <a:graphic>
          <a:graphicData uri="http://schemas.openxmlformats.org/drawingml/2006/table">
            <a:tbl>
              <a:tblPr firstRow="1" bandRow="1">
                <a:tableStyleId>{93296810-A885-4BE3-A3E7-6D5BEEA58F35}</a:tableStyleId>
              </a:tblPr>
              <a:tblGrid>
                <a:gridCol w="1336423">
                  <a:extLst>
                    <a:ext uri="{9D8B030D-6E8A-4147-A177-3AD203B41FA5}">
                      <a16:colId xmlns:a16="http://schemas.microsoft.com/office/drawing/2014/main" val="20000"/>
                    </a:ext>
                  </a:extLst>
                </a:gridCol>
                <a:gridCol w="10008325">
                  <a:extLst>
                    <a:ext uri="{9D8B030D-6E8A-4147-A177-3AD203B41FA5}">
                      <a16:colId xmlns:a16="http://schemas.microsoft.com/office/drawing/2014/main" val="20001"/>
                    </a:ext>
                  </a:extLst>
                </a:gridCol>
              </a:tblGrid>
              <a:tr h="444062">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dirty="0">
                          <a:solidFill>
                            <a:schemeClr val="accent5"/>
                          </a:solidFill>
                        </a:rPr>
                        <a:t>Concentration of T metabolites increase &amp; gonadotropins decrease following T application</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863067">
                <a:tc>
                  <a:txBody>
                    <a:bodyPr/>
                    <a:lstStyle/>
                    <a:p>
                      <a:pPr algn="ctr"/>
                      <a:r>
                        <a:rPr lang="en-GB" sz="1300" dirty="0">
                          <a:solidFill>
                            <a:schemeClr val="accent5"/>
                          </a:solidFill>
                          <a:latin typeface="+mn-lt"/>
                          <a:cs typeface="Arial" panose="020B0604020202020204" pitchFamily="34" charset="0"/>
                        </a:rPr>
                        <a:t>PK Results (Other)</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300" b="0" i="0" u="none" strike="noStrike" kern="1200" baseline="0" dirty="0">
                          <a:solidFill>
                            <a:schemeClr val="accent5"/>
                          </a:solidFill>
                          <a:latin typeface="+mn-lt"/>
                          <a:cs typeface="Arial" panose="020B0604020202020204" pitchFamily="34" charset="0"/>
                        </a:rPr>
                        <a:t>Mean serum DHT* levels increased above the baseline after application of 50mg and 100mg gel</a:t>
                      </a:r>
                    </a:p>
                    <a:p>
                      <a:pPr marL="171450" indent="-171450">
                        <a:buFont typeface="Arial" panose="020B0604020202020204" pitchFamily="34" charset="0"/>
                        <a:buChar char="•"/>
                      </a:pPr>
                      <a:r>
                        <a:rPr lang="en-GB" sz="1300" b="0" i="0" u="none" strike="noStrike" kern="1200" baseline="0" dirty="0">
                          <a:solidFill>
                            <a:schemeClr val="accent5"/>
                          </a:solidFill>
                          <a:latin typeface="+mn-lt"/>
                          <a:cs typeface="Arial" panose="020B0604020202020204" pitchFamily="34" charset="0"/>
                        </a:rPr>
                        <a:t>Mean serum E2* increased to stable levels.  LH* and FSH* levels were suppressed in proportion to serum T levels. </a:t>
                      </a:r>
                    </a:p>
                    <a:p>
                      <a:pPr marL="171450" indent="-171450">
                        <a:buFont typeface="Arial" panose="020B0604020202020204" pitchFamily="34" charset="0"/>
                        <a:buChar char="•"/>
                      </a:pPr>
                      <a:r>
                        <a:rPr lang="en-GB" sz="1300" b="0" i="0" u="none" strike="noStrike" kern="1200" baseline="0" dirty="0">
                          <a:solidFill>
                            <a:schemeClr val="accent5"/>
                          </a:solidFill>
                          <a:latin typeface="+mn-lt"/>
                          <a:cs typeface="Arial" panose="020B0604020202020204" pitchFamily="34" charset="0"/>
                        </a:rPr>
                        <a:t>Small decreases in SHBG* were seen in all three groups, indicating that when T is administered by the transdermal route, the lack of first pass effect results in minor, if any, decreases in SHBG. </a:t>
                      </a:r>
                      <a:endParaRPr lang="en-GB" sz="1300" b="0" i="0" u="none" strike="noStrike" kern="1200" baseline="0" dirty="0">
                        <a:solidFill>
                          <a:schemeClr val="accent5"/>
                        </a:solidFill>
                        <a:effectLst/>
                        <a:latin typeface="+mn-lt"/>
                        <a:cs typeface="Arial" panose="020B0604020202020204" pitchFamily="34" charset="0"/>
                      </a:endParaRP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Footer Placeholder 3"/>
          <p:cNvSpPr>
            <a:spLocks noGrp="1"/>
          </p:cNvSpPr>
          <p:nvPr>
            <p:ph type="ftr" sz="quarter" idx="11"/>
          </p:nvPr>
        </p:nvSpPr>
        <p:spPr>
          <a:xfrm>
            <a:off x="1414312" y="5835066"/>
            <a:ext cx="10288952" cy="467432"/>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6EAB"/>
                </a:solidFill>
                <a:effectLst/>
                <a:uLnTx/>
                <a:uFillTx/>
                <a:latin typeface="Poppins Light"/>
                <a:ea typeface="+mn-ea"/>
                <a:cs typeface="+mn-cs"/>
              </a:rPr>
              <a:t>Figures 2 &amp; 3 adapted from Swerdloff RS, et al 2000.  Dotted lines denote the adult male normal range.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6EAB"/>
                </a:solidFill>
                <a:effectLst/>
                <a:uLnTx/>
                <a:uFillTx/>
                <a:latin typeface="Poppins Light"/>
                <a:ea typeface="+mn-ea"/>
                <a:cs typeface="+mn-cs"/>
              </a:rPr>
              <a:t>*Differences in effect were least marked with the patch and most marked with the 100mg/day gel</a:t>
            </a:r>
            <a:endParaRPr kumimoji="0" lang="it-IT" sz="1000" b="1" i="0" u="none" strike="noStrike" kern="1200" cap="none" spc="0" normalizeH="0" baseline="0" noProof="0" dirty="0">
              <a:ln>
                <a:noFill/>
              </a:ln>
              <a:solidFill>
                <a:srgbClr val="006EAB"/>
              </a:solidFill>
              <a:effectLst/>
              <a:uLnTx/>
              <a:uFillTx/>
              <a:latin typeface="Poppins Light"/>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06EAB"/>
                </a:solidFill>
                <a:effectLst/>
                <a:uLnTx/>
                <a:uFillTx/>
                <a:latin typeface="Poppins Light"/>
                <a:ea typeface="+mn-ea"/>
                <a:cs typeface="+mn-cs"/>
              </a:rPr>
              <a:t>DHT – Dihydrotestosterone; E2 – Oestradiol; LH – Luteinising Hormone; FSH – Follicle Stimulating Hormone; SHBG – Sex Hormone Binding Globulin; T - Testosterone</a:t>
            </a:r>
            <a:endParaRPr kumimoji="0" lang="it-IT" sz="110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38" name="Rectangle 37">
            <a:extLst>
              <a:ext uri="{FF2B5EF4-FFF2-40B4-BE49-F238E27FC236}">
                <a16:creationId xmlns:a16="http://schemas.microsoft.com/office/drawing/2014/main" id="{3941C8DF-E808-47D0-AE0C-57263209397C}"/>
              </a:ext>
            </a:extLst>
          </p:cNvPr>
          <p:cNvSpPr/>
          <p:nvPr/>
        </p:nvSpPr>
        <p:spPr>
          <a:xfrm>
            <a:off x="20815" y="2788323"/>
            <a:ext cx="4967536" cy="461665"/>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Figure 2: Preapplication serum concentrations of DHT and E2 during daily transdermal T treatment from Days 1-90 </a:t>
            </a:r>
            <a:endParaRPr kumimoji="0" lang="en-GB" sz="12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endParaRPr>
          </a:p>
        </p:txBody>
      </p:sp>
      <p:pic>
        <p:nvPicPr>
          <p:cNvPr id="4" name="Picture 3">
            <a:extLst>
              <a:ext uri="{FF2B5EF4-FFF2-40B4-BE49-F238E27FC236}">
                <a16:creationId xmlns:a16="http://schemas.microsoft.com/office/drawing/2014/main" id="{12AAC659-0F62-4A28-9E95-C11FEDFCF5D3}"/>
              </a:ext>
            </a:extLst>
          </p:cNvPr>
          <p:cNvPicPr>
            <a:picLocks noChangeAspect="1"/>
          </p:cNvPicPr>
          <p:nvPr/>
        </p:nvPicPr>
        <p:blipFill>
          <a:blip r:embed="rId3"/>
          <a:stretch>
            <a:fillRect/>
          </a:stretch>
        </p:blipFill>
        <p:spPr>
          <a:xfrm>
            <a:off x="6697535" y="3326687"/>
            <a:ext cx="2376536" cy="1926584"/>
          </a:xfrm>
          <a:prstGeom prst="rect">
            <a:avLst/>
          </a:prstGeom>
        </p:spPr>
      </p:pic>
      <p:pic>
        <p:nvPicPr>
          <p:cNvPr id="5" name="Picture 4">
            <a:extLst>
              <a:ext uri="{FF2B5EF4-FFF2-40B4-BE49-F238E27FC236}">
                <a16:creationId xmlns:a16="http://schemas.microsoft.com/office/drawing/2014/main" id="{C14BF4D7-D31E-4106-9DE8-EDCCCDDE2785}"/>
              </a:ext>
            </a:extLst>
          </p:cNvPr>
          <p:cNvPicPr>
            <a:picLocks noChangeAspect="1"/>
          </p:cNvPicPr>
          <p:nvPr/>
        </p:nvPicPr>
        <p:blipFill>
          <a:blip r:embed="rId4"/>
          <a:stretch>
            <a:fillRect/>
          </a:stretch>
        </p:blipFill>
        <p:spPr>
          <a:xfrm>
            <a:off x="9314541" y="3316800"/>
            <a:ext cx="2209679" cy="1923485"/>
          </a:xfrm>
          <a:prstGeom prst="rect">
            <a:avLst/>
          </a:prstGeom>
        </p:spPr>
      </p:pic>
      <p:pic>
        <p:nvPicPr>
          <p:cNvPr id="8" name="Picture 7">
            <a:extLst>
              <a:ext uri="{FF2B5EF4-FFF2-40B4-BE49-F238E27FC236}">
                <a16:creationId xmlns:a16="http://schemas.microsoft.com/office/drawing/2014/main" id="{8643D7B2-BB6F-4B30-9435-C3B7F3C2604A}"/>
              </a:ext>
            </a:extLst>
          </p:cNvPr>
          <p:cNvPicPr>
            <a:picLocks noChangeAspect="1"/>
          </p:cNvPicPr>
          <p:nvPr/>
        </p:nvPicPr>
        <p:blipFill>
          <a:blip r:embed="rId5"/>
          <a:stretch>
            <a:fillRect/>
          </a:stretch>
        </p:blipFill>
        <p:spPr>
          <a:xfrm>
            <a:off x="2455030" y="3326688"/>
            <a:ext cx="2533321" cy="1923485"/>
          </a:xfrm>
          <a:prstGeom prst="rect">
            <a:avLst/>
          </a:prstGeom>
        </p:spPr>
      </p:pic>
      <p:pic>
        <p:nvPicPr>
          <p:cNvPr id="9" name="Picture 8">
            <a:extLst>
              <a:ext uri="{FF2B5EF4-FFF2-40B4-BE49-F238E27FC236}">
                <a16:creationId xmlns:a16="http://schemas.microsoft.com/office/drawing/2014/main" id="{306792F6-59F0-4A13-9976-DAA3165BD7FE}"/>
              </a:ext>
            </a:extLst>
          </p:cNvPr>
          <p:cNvPicPr>
            <a:picLocks noChangeAspect="1"/>
          </p:cNvPicPr>
          <p:nvPr/>
        </p:nvPicPr>
        <p:blipFill>
          <a:blip r:embed="rId6"/>
          <a:stretch>
            <a:fillRect/>
          </a:stretch>
        </p:blipFill>
        <p:spPr>
          <a:xfrm>
            <a:off x="72205" y="3307278"/>
            <a:ext cx="2264039" cy="1911832"/>
          </a:xfrm>
          <a:prstGeom prst="rect">
            <a:avLst/>
          </a:prstGeom>
        </p:spPr>
      </p:pic>
      <p:pic>
        <p:nvPicPr>
          <p:cNvPr id="10" name="Picture 9">
            <a:extLst>
              <a:ext uri="{FF2B5EF4-FFF2-40B4-BE49-F238E27FC236}">
                <a16:creationId xmlns:a16="http://schemas.microsoft.com/office/drawing/2014/main" id="{6A239724-8BD3-445E-8A10-3FADF60D712A}"/>
              </a:ext>
            </a:extLst>
          </p:cNvPr>
          <p:cNvPicPr>
            <a:picLocks noChangeAspect="1"/>
          </p:cNvPicPr>
          <p:nvPr/>
        </p:nvPicPr>
        <p:blipFill>
          <a:blip r:embed="rId7"/>
          <a:stretch>
            <a:fillRect/>
          </a:stretch>
        </p:blipFill>
        <p:spPr>
          <a:xfrm>
            <a:off x="1212121" y="5215014"/>
            <a:ext cx="368377" cy="166711"/>
          </a:xfrm>
          <a:prstGeom prst="rect">
            <a:avLst/>
          </a:prstGeom>
        </p:spPr>
      </p:pic>
      <p:pic>
        <p:nvPicPr>
          <p:cNvPr id="17" name="Picture 16">
            <a:extLst>
              <a:ext uri="{FF2B5EF4-FFF2-40B4-BE49-F238E27FC236}">
                <a16:creationId xmlns:a16="http://schemas.microsoft.com/office/drawing/2014/main" id="{C574B1D7-1801-4F74-AF80-7BF624CB9C91}"/>
              </a:ext>
            </a:extLst>
          </p:cNvPr>
          <p:cNvPicPr>
            <a:picLocks noChangeAspect="1"/>
          </p:cNvPicPr>
          <p:nvPr/>
        </p:nvPicPr>
        <p:blipFill>
          <a:blip r:embed="rId7"/>
          <a:stretch>
            <a:fillRect/>
          </a:stretch>
        </p:blipFill>
        <p:spPr>
          <a:xfrm>
            <a:off x="7921306" y="5227376"/>
            <a:ext cx="368377" cy="166711"/>
          </a:xfrm>
          <a:prstGeom prst="rect">
            <a:avLst/>
          </a:prstGeom>
        </p:spPr>
      </p:pic>
      <p:pic>
        <p:nvPicPr>
          <p:cNvPr id="18" name="Picture 17">
            <a:extLst>
              <a:ext uri="{FF2B5EF4-FFF2-40B4-BE49-F238E27FC236}">
                <a16:creationId xmlns:a16="http://schemas.microsoft.com/office/drawing/2014/main" id="{0DA23E90-D30D-404C-AE28-911FBDC33045}"/>
              </a:ext>
            </a:extLst>
          </p:cNvPr>
          <p:cNvPicPr>
            <a:picLocks noChangeAspect="1"/>
          </p:cNvPicPr>
          <p:nvPr/>
        </p:nvPicPr>
        <p:blipFill>
          <a:blip r:embed="rId7"/>
          <a:stretch>
            <a:fillRect/>
          </a:stretch>
        </p:blipFill>
        <p:spPr>
          <a:xfrm>
            <a:off x="10458191" y="5201102"/>
            <a:ext cx="368377" cy="166711"/>
          </a:xfrm>
          <a:prstGeom prst="rect">
            <a:avLst/>
          </a:prstGeom>
        </p:spPr>
      </p:pic>
      <p:pic>
        <p:nvPicPr>
          <p:cNvPr id="19" name="Picture 18">
            <a:extLst>
              <a:ext uri="{FF2B5EF4-FFF2-40B4-BE49-F238E27FC236}">
                <a16:creationId xmlns:a16="http://schemas.microsoft.com/office/drawing/2014/main" id="{74D727FE-B283-4837-AC5C-C3D3DD02FD29}"/>
              </a:ext>
            </a:extLst>
          </p:cNvPr>
          <p:cNvPicPr>
            <a:picLocks noChangeAspect="1"/>
          </p:cNvPicPr>
          <p:nvPr/>
        </p:nvPicPr>
        <p:blipFill>
          <a:blip r:embed="rId7"/>
          <a:stretch>
            <a:fillRect/>
          </a:stretch>
        </p:blipFill>
        <p:spPr>
          <a:xfrm>
            <a:off x="3902319" y="5224943"/>
            <a:ext cx="368377" cy="166711"/>
          </a:xfrm>
          <a:prstGeom prst="rect">
            <a:avLst/>
          </a:prstGeom>
        </p:spPr>
      </p:pic>
      <p:sp>
        <p:nvSpPr>
          <p:cNvPr id="21" name="Rectangle 20">
            <a:extLst>
              <a:ext uri="{FF2B5EF4-FFF2-40B4-BE49-F238E27FC236}">
                <a16:creationId xmlns:a16="http://schemas.microsoft.com/office/drawing/2014/main" id="{43886416-685D-4641-8C0B-C06046308BD2}"/>
              </a:ext>
            </a:extLst>
          </p:cNvPr>
          <p:cNvSpPr/>
          <p:nvPr/>
        </p:nvSpPr>
        <p:spPr>
          <a:xfrm>
            <a:off x="6558788" y="2799380"/>
            <a:ext cx="5080640" cy="461665"/>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Figure 3: </a:t>
            </a:r>
            <a:r>
              <a:rPr kumimoji="0" lang="en-GB"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Percent change in serum LH and FSH from baseline values after transdermal T replacement therapy from days 1–90</a:t>
            </a:r>
            <a:r>
              <a:rPr kumimoji="0" lang="nl-NL"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  </a:t>
            </a:r>
            <a:endParaRPr kumimoji="0" lang="en-GB" sz="12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endParaRPr>
          </a:p>
        </p:txBody>
      </p:sp>
      <p:grpSp>
        <p:nvGrpSpPr>
          <p:cNvPr id="22" name="Group 5">
            <a:extLst>
              <a:ext uri="{FF2B5EF4-FFF2-40B4-BE49-F238E27FC236}">
                <a16:creationId xmlns:a16="http://schemas.microsoft.com/office/drawing/2014/main" id="{BFC8DE6D-2BCE-4E3D-A61A-DDCD48A542C7}"/>
              </a:ext>
            </a:extLst>
          </p:cNvPr>
          <p:cNvGrpSpPr>
            <a:grpSpLocks/>
          </p:cNvGrpSpPr>
          <p:nvPr/>
        </p:nvGrpSpPr>
        <p:grpSpPr bwMode="auto">
          <a:xfrm>
            <a:off x="5065512" y="2691920"/>
            <a:ext cx="1554861" cy="2660995"/>
            <a:chOff x="968" y="768"/>
            <a:chExt cx="4696" cy="2593"/>
          </a:xfrm>
        </p:grpSpPr>
        <p:pic>
          <p:nvPicPr>
            <p:cNvPr id="23" name="Picture 6" descr="white">
              <a:extLst>
                <a:ext uri="{FF2B5EF4-FFF2-40B4-BE49-F238E27FC236}">
                  <a16:creationId xmlns:a16="http://schemas.microsoft.com/office/drawing/2014/main" id="{999BE20F-7FCF-4A45-B9C4-72B3CD447B0F}"/>
                </a:ext>
              </a:extLst>
            </p:cNvPr>
            <p:cNvPicPr>
              <a:picLocks noChangeAspect="1" noChangeArrowheads="1"/>
            </p:cNvPicPr>
            <p:nvPr/>
          </p:nvPicPr>
          <p:blipFill>
            <a:blip r:embed="rId8">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7">
              <a:extLst>
                <a:ext uri="{FF2B5EF4-FFF2-40B4-BE49-F238E27FC236}">
                  <a16:creationId xmlns:a16="http://schemas.microsoft.com/office/drawing/2014/main" id="{6E99B84D-5F26-416B-8664-C53F172BBD63}"/>
                </a:ext>
              </a:extLst>
            </p:cNvPr>
            <p:cNvSpPr>
              <a:spLocks noChangeArrowheads="1"/>
            </p:cNvSpPr>
            <p:nvPr/>
          </p:nvSpPr>
          <p:spPr bwMode="auto">
            <a:xfrm>
              <a:off x="1077" y="841"/>
              <a:ext cx="4401" cy="235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rgbClr val="333333"/>
                  </a:solidFill>
                  <a:latin typeface="Verdana" panose="020B0604030504040204" pitchFamily="34" charset="0"/>
                  <a:cs typeface="Arial" panose="020B0604020202020204" pitchFamily="34" charset="0"/>
                </a:defRPr>
              </a:lvl1pPr>
              <a:lvl2pPr marL="742950" indent="-285750">
                <a:spcBef>
                  <a:spcPct val="20000"/>
                </a:spcBef>
                <a:buChar char="–"/>
                <a:defRPr sz="2400">
                  <a:solidFill>
                    <a:srgbClr val="333333"/>
                  </a:solidFill>
                  <a:latin typeface="Verdana" panose="020B0604030504040204" pitchFamily="34" charset="0"/>
                  <a:cs typeface="Arial" panose="020B0604020202020204" pitchFamily="34" charset="0"/>
                </a:defRPr>
              </a:lvl2pPr>
              <a:lvl3pPr marL="1143000" indent="-228600">
                <a:spcBef>
                  <a:spcPct val="20000"/>
                </a:spcBef>
                <a:buChar char="•"/>
                <a:defRPr sz="2000">
                  <a:solidFill>
                    <a:srgbClr val="333333"/>
                  </a:solidFill>
                  <a:latin typeface="Verdana" panose="020B0604030504040204" pitchFamily="34" charset="0"/>
                  <a:cs typeface="Arial" panose="020B0604020202020204" pitchFamily="34" charset="0"/>
                </a:defRPr>
              </a:lvl3pPr>
              <a:lvl4pPr marL="1600200" indent="-228600">
                <a:spcBef>
                  <a:spcPct val="20000"/>
                </a:spcBef>
                <a:buChar char="–"/>
                <a:defRPr>
                  <a:solidFill>
                    <a:srgbClr val="333333"/>
                  </a:solidFill>
                  <a:latin typeface="Verdana" panose="020B0604030504040204" pitchFamily="34" charset="0"/>
                  <a:cs typeface="Arial" panose="020B0604020202020204" pitchFamily="34" charset="0"/>
                </a:defRPr>
              </a:lvl4pPr>
              <a:lvl5pPr marL="2057400" indent="-228600">
                <a:spcBef>
                  <a:spcPct val="20000"/>
                </a:spcBef>
                <a:buChar char="»"/>
                <a:defRPr>
                  <a:solidFill>
                    <a:srgbClr val="333333"/>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9pPr>
            </a:lstStyle>
            <a:p>
              <a:pPr marL="0" marR="0" lvl="0" indent="0" algn="l" defTabSz="609585" rtl="0" eaLnBrk="1" fontAlgn="auto" latinLnBrk="0" hangingPunct="1">
                <a:lnSpc>
                  <a:spcPct val="100000"/>
                </a:lnSpc>
                <a:spcBef>
                  <a:spcPct val="0"/>
                </a:spcBef>
                <a:spcAft>
                  <a:spcPts val="0"/>
                </a:spcAft>
                <a:buClrTx/>
                <a:buSzTx/>
                <a:buFontTx/>
                <a:buNone/>
                <a:tabLst/>
                <a:defRPr/>
              </a:pPr>
              <a:endParaRPr kumimoji="0" lang="fr-BE" altLang="en-US" sz="1800" b="0" i="0" u="none" strike="noStrike" kern="1200" cap="none" spc="0" normalizeH="0" baseline="0" noProof="0">
                <a:ln>
                  <a:noFill/>
                </a:ln>
                <a:solidFill>
                  <a:prstClr val="black"/>
                </a:solidFill>
                <a:effectLst/>
                <a:uLnTx/>
                <a:uFillTx/>
                <a:latin typeface="Poppins Light"/>
                <a:ea typeface="+mn-ea"/>
                <a:cs typeface="Arial" panose="020B0604020202020204" pitchFamily="34" charset="0"/>
              </a:endParaRPr>
            </a:p>
          </p:txBody>
        </p:sp>
      </p:grpSp>
      <p:sp>
        <p:nvSpPr>
          <p:cNvPr id="25" name="Rectangle 24">
            <a:extLst>
              <a:ext uri="{FF2B5EF4-FFF2-40B4-BE49-F238E27FC236}">
                <a16:creationId xmlns:a16="http://schemas.microsoft.com/office/drawing/2014/main" id="{8B980213-E189-4FD9-B40C-47769FB8AC15}"/>
              </a:ext>
            </a:extLst>
          </p:cNvPr>
          <p:cNvSpPr/>
          <p:nvPr/>
        </p:nvSpPr>
        <p:spPr>
          <a:xfrm>
            <a:off x="5012118" y="2858013"/>
            <a:ext cx="1552401" cy="646331"/>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l-NL" sz="1200" b="1" i="0" u="sng"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Figures 2 &amp; 3</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l-NL" sz="1200" b="1" i="0" u="sng" strike="noStrike" kern="1200" cap="none" spc="0" normalizeH="0" baseline="0" noProof="0" dirty="0">
              <a:ln>
                <a:noFill/>
              </a:ln>
              <a:solidFill>
                <a:prstClr val="black"/>
              </a:solidFill>
              <a:effectLst/>
              <a:uLnTx/>
              <a:uFillTx/>
              <a:latin typeface="Poppins Light"/>
              <a:ea typeface="+mn-ea"/>
              <a:cs typeface="Arial" panose="020B0604020202020204"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nl-NL" sz="1200" b="1" i="0" u="sng"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Labels</a:t>
            </a:r>
            <a:endParaRPr kumimoji="0" lang="en-GB" sz="1200" b="0" i="0" u="sng" strike="noStrike" kern="1200" cap="none" spc="0" normalizeH="0" baseline="0" noProof="0" dirty="0">
              <a:ln>
                <a:noFill/>
              </a:ln>
              <a:solidFill>
                <a:prstClr val="black"/>
              </a:solidFill>
              <a:effectLst/>
              <a:uLnTx/>
              <a:uFillTx/>
              <a:latin typeface="Poppins Light"/>
              <a:ea typeface="+mn-ea"/>
              <a:cs typeface="Arial" panose="020B0604020202020204" pitchFamily="34" charset="0"/>
            </a:endParaRPr>
          </a:p>
        </p:txBody>
      </p:sp>
      <p:pic>
        <p:nvPicPr>
          <p:cNvPr id="13" name="Picture 12">
            <a:extLst>
              <a:ext uri="{FF2B5EF4-FFF2-40B4-BE49-F238E27FC236}">
                <a16:creationId xmlns:a16="http://schemas.microsoft.com/office/drawing/2014/main" id="{178F7FCE-2194-4FD3-B9F1-160B2D55B71A}"/>
              </a:ext>
            </a:extLst>
          </p:cNvPr>
          <p:cNvPicPr>
            <a:picLocks noChangeAspect="1"/>
          </p:cNvPicPr>
          <p:nvPr/>
        </p:nvPicPr>
        <p:blipFill>
          <a:blip r:embed="rId9"/>
          <a:stretch>
            <a:fillRect/>
          </a:stretch>
        </p:blipFill>
        <p:spPr>
          <a:xfrm>
            <a:off x="5207671" y="3711953"/>
            <a:ext cx="232891" cy="238811"/>
          </a:xfrm>
          <a:prstGeom prst="rect">
            <a:avLst/>
          </a:prstGeom>
        </p:spPr>
      </p:pic>
      <p:pic>
        <p:nvPicPr>
          <p:cNvPr id="14" name="Picture 13">
            <a:extLst>
              <a:ext uri="{FF2B5EF4-FFF2-40B4-BE49-F238E27FC236}">
                <a16:creationId xmlns:a16="http://schemas.microsoft.com/office/drawing/2014/main" id="{42E61875-33D5-49AC-9077-07719E7623E5}"/>
              </a:ext>
            </a:extLst>
          </p:cNvPr>
          <p:cNvPicPr>
            <a:picLocks noChangeAspect="1"/>
          </p:cNvPicPr>
          <p:nvPr/>
        </p:nvPicPr>
        <p:blipFill>
          <a:blip r:embed="rId10"/>
          <a:stretch>
            <a:fillRect/>
          </a:stretch>
        </p:blipFill>
        <p:spPr>
          <a:xfrm>
            <a:off x="5194545" y="4184298"/>
            <a:ext cx="259141" cy="256981"/>
          </a:xfrm>
          <a:prstGeom prst="rect">
            <a:avLst/>
          </a:prstGeom>
        </p:spPr>
      </p:pic>
      <p:pic>
        <p:nvPicPr>
          <p:cNvPr id="16" name="Picture 15">
            <a:extLst>
              <a:ext uri="{FF2B5EF4-FFF2-40B4-BE49-F238E27FC236}">
                <a16:creationId xmlns:a16="http://schemas.microsoft.com/office/drawing/2014/main" id="{E1AB5A13-700D-4612-86AF-C5E670774931}"/>
              </a:ext>
            </a:extLst>
          </p:cNvPr>
          <p:cNvPicPr>
            <a:picLocks noChangeAspect="1"/>
          </p:cNvPicPr>
          <p:nvPr/>
        </p:nvPicPr>
        <p:blipFill>
          <a:blip r:embed="rId11"/>
          <a:stretch>
            <a:fillRect/>
          </a:stretch>
        </p:blipFill>
        <p:spPr>
          <a:xfrm>
            <a:off x="5206405" y="4628698"/>
            <a:ext cx="288093" cy="272659"/>
          </a:xfrm>
          <a:prstGeom prst="rect">
            <a:avLst/>
          </a:prstGeom>
        </p:spPr>
      </p:pic>
      <p:sp>
        <p:nvSpPr>
          <p:cNvPr id="31" name="Rectangle 30">
            <a:extLst>
              <a:ext uri="{FF2B5EF4-FFF2-40B4-BE49-F238E27FC236}">
                <a16:creationId xmlns:a16="http://schemas.microsoft.com/office/drawing/2014/main" id="{ACCF2753-0B78-42D1-9A6A-F36D34E216F0}"/>
              </a:ext>
            </a:extLst>
          </p:cNvPr>
          <p:cNvSpPr/>
          <p:nvPr/>
        </p:nvSpPr>
        <p:spPr>
          <a:xfrm>
            <a:off x="5427933" y="3683415"/>
            <a:ext cx="1124292" cy="276999"/>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50mg T gel</a:t>
            </a:r>
            <a:endParaRPr kumimoji="0" lang="en-GB" sz="12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endParaRPr>
          </a:p>
        </p:txBody>
      </p:sp>
      <p:sp>
        <p:nvSpPr>
          <p:cNvPr id="32" name="Rectangle 31">
            <a:extLst>
              <a:ext uri="{FF2B5EF4-FFF2-40B4-BE49-F238E27FC236}">
                <a16:creationId xmlns:a16="http://schemas.microsoft.com/office/drawing/2014/main" id="{FCAA43F4-69F5-4CBD-BEB2-26A6141575C7}"/>
              </a:ext>
            </a:extLst>
          </p:cNvPr>
          <p:cNvSpPr/>
          <p:nvPr/>
        </p:nvSpPr>
        <p:spPr>
          <a:xfrm>
            <a:off x="5427933" y="4174290"/>
            <a:ext cx="1203876" cy="276999"/>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100mg T gel</a:t>
            </a:r>
            <a:endParaRPr kumimoji="0" lang="en-GB" sz="12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endParaRPr>
          </a:p>
        </p:txBody>
      </p:sp>
      <p:sp>
        <p:nvSpPr>
          <p:cNvPr id="33" name="Rectangle 32">
            <a:extLst>
              <a:ext uri="{FF2B5EF4-FFF2-40B4-BE49-F238E27FC236}">
                <a16:creationId xmlns:a16="http://schemas.microsoft.com/office/drawing/2014/main" id="{9CDC32ED-3BE0-4BB1-A9DF-08F7CCADD49A}"/>
              </a:ext>
            </a:extLst>
          </p:cNvPr>
          <p:cNvSpPr/>
          <p:nvPr/>
        </p:nvSpPr>
        <p:spPr>
          <a:xfrm>
            <a:off x="5427933" y="4651654"/>
            <a:ext cx="1209607" cy="276999"/>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5mg T patch</a:t>
            </a:r>
            <a:endParaRPr kumimoji="0" lang="en-GB" sz="12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endParaRPr>
          </a:p>
        </p:txBody>
      </p:sp>
      <p:sp>
        <p:nvSpPr>
          <p:cNvPr id="34" name="Rectangle 4">
            <a:extLst>
              <a:ext uri="{FF2B5EF4-FFF2-40B4-BE49-F238E27FC236}">
                <a16:creationId xmlns:a16="http://schemas.microsoft.com/office/drawing/2014/main" id="{882E6BC2-FE8A-49F8-8F95-2D42D9227614}"/>
              </a:ext>
            </a:extLst>
          </p:cNvPr>
          <p:cNvSpPr>
            <a:spLocks noGrp="1" noChangeArrowheads="1"/>
          </p:cNvSpPr>
          <p:nvPr>
            <p:ph type="title"/>
          </p:nvPr>
        </p:nvSpPr>
        <p:spPr>
          <a:xfrm>
            <a:off x="420070" y="291334"/>
            <a:ext cx="10652454" cy="783405"/>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Results of the 6 Month </a:t>
            </a:r>
            <a:r>
              <a:rPr lang="en-US" altLang="en-US" sz="3200" b="1" dirty="0" err="1"/>
              <a:t>AndroGel</a:t>
            </a:r>
            <a:r>
              <a:rPr lang="en-US" altLang="en-US" sz="3200" b="1" baseline="30000" dirty="0"/>
              <a:t>®</a:t>
            </a:r>
            <a:r>
              <a:rPr lang="en-US" altLang="en-US" sz="3200" b="1" dirty="0"/>
              <a:t> 1% Trial </a:t>
            </a:r>
            <a:endParaRPr lang="nl-NL" altLang="en-US" sz="3200" b="1" dirty="0"/>
          </a:p>
        </p:txBody>
      </p:sp>
    </p:spTree>
    <p:extLst>
      <p:ext uri="{BB962C8B-B14F-4D97-AF65-F5344CB8AC3E}">
        <p14:creationId xmlns:p14="http://schemas.microsoft.com/office/powerpoint/2010/main" val="751332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F52C2B10-A279-4ECA-91F4-55E243C940FE}"/>
              </a:ext>
            </a:extLst>
          </p:cNvPr>
          <p:cNvSpPr>
            <a:spLocks noGrp="1" noChangeArrowheads="1"/>
          </p:cNvSpPr>
          <p:nvPr>
            <p:ph type="title"/>
          </p:nvPr>
        </p:nvSpPr>
        <p:spPr>
          <a:xfrm>
            <a:off x="437987" y="351891"/>
            <a:ext cx="10652454" cy="71173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Sexual Function (6 Months)</a:t>
            </a:r>
            <a:endParaRPr lang="nl-NL" altLang="en-US" sz="3200" b="1" dirty="0"/>
          </a:p>
        </p:txBody>
      </p:sp>
      <p:sp>
        <p:nvSpPr>
          <p:cNvPr id="28675" name="Rectangle 5">
            <a:extLst>
              <a:ext uri="{FF2B5EF4-FFF2-40B4-BE49-F238E27FC236}">
                <a16:creationId xmlns:a16="http://schemas.microsoft.com/office/drawing/2014/main" id="{E9164FC2-29EC-463B-A23F-9C05714EE32B}"/>
              </a:ext>
            </a:extLst>
          </p:cNvPr>
          <p:cNvSpPr>
            <a:spLocks noGrp="1" noChangeArrowheads="1"/>
          </p:cNvSpPr>
          <p:nvPr>
            <p:ph type="body" idx="1"/>
          </p:nvPr>
        </p:nvSpPr>
        <p:spPr>
          <a:xfrm>
            <a:off x="83127" y="1341438"/>
            <a:ext cx="5508050" cy="4525962"/>
          </a:xfrm>
          <a:noFill/>
        </p:spPr>
        <p:txBody>
          <a:bodyPr/>
          <a:lstStyle/>
          <a:p>
            <a:pPr eaLnBrk="1" hangingPunct="1">
              <a:lnSpc>
                <a:spcPct val="90000"/>
              </a:lnSpc>
              <a:buFontTx/>
              <a:buNone/>
            </a:pPr>
            <a:endParaRPr lang="en-US" altLang="en-US" dirty="0"/>
          </a:p>
          <a:p>
            <a:pPr lvl="1" eaLnBrk="1" hangingPunct="1">
              <a:lnSpc>
                <a:spcPct val="90000"/>
              </a:lnSpc>
              <a:buFontTx/>
              <a:buChar char="•"/>
            </a:pPr>
            <a:r>
              <a:rPr lang="en-US" altLang="en-US" dirty="0">
                <a:solidFill>
                  <a:schemeClr val="accent5"/>
                </a:solidFill>
              </a:rPr>
              <a:t>Similar scores at baseline </a:t>
            </a:r>
          </a:p>
          <a:p>
            <a:pPr lvl="1" eaLnBrk="1" hangingPunct="1">
              <a:lnSpc>
                <a:spcPct val="90000"/>
              </a:lnSpc>
              <a:buFontTx/>
              <a:buChar char="•"/>
            </a:pPr>
            <a:r>
              <a:rPr lang="en-US" altLang="en-US" dirty="0">
                <a:solidFill>
                  <a:schemeClr val="accent5"/>
                </a:solidFill>
              </a:rPr>
              <a:t>Significant improvement compared to baseline in:</a:t>
            </a:r>
          </a:p>
          <a:p>
            <a:pPr lvl="2" eaLnBrk="1" hangingPunct="1">
              <a:lnSpc>
                <a:spcPct val="90000"/>
              </a:lnSpc>
              <a:buFont typeface="Verdana" panose="020B0604030504040204" pitchFamily="34" charset="0"/>
              <a:buChar char="–"/>
            </a:pPr>
            <a:r>
              <a:rPr lang="en-US" altLang="en-US" dirty="0">
                <a:solidFill>
                  <a:schemeClr val="accent5"/>
                </a:solidFill>
              </a:rPr>
              <a:t>Sexual motivation</a:t>
            </a:r>
          </a:p>
          <a:p>
            <a:pPr lvl="2" eaLnBrk="1" hangingPunct="1">
              <a:lnSpc>
                <a:spcPct val="90000"/>
              </a:lnSpc>
              <a:buFont typeface="Verdana" panose="020B0604030504040204" pitchFamily="34" charset="0"/>
              <a:buChar char="–"/>
            </a:pPr>
            <a:r>
              <a:rPr lang="en-US" altLang="en-US" dirty="0">
                <a:solidFill>
                  <a:schemeClr val="accent5"/>
                </a:solidFill>
              </a:rPr>
              <a:t>Sexual performance</a:t>
            </a:r>
          </a:p>
          <a:p>
            <a:pPr lvl="2" eaLnBrk="1" hangingPunct="1">
              <a:lnSpc>
                <a:spcPct val="90000"/>
              </a:lnSpc>
              <a:buFont typeface="Verdana" panose="020B0604030504040204" pitchFamily="34" charset="0"/>
              <a:buChar char="–"/>
            </a:pPr>
            <a:r>
              <a:rPr lang="en-US" altLang="en-US" dirty="0">
                <a:solidFill>
                  <a:schemeClr val="accent5"/>
                </a:solidFill>
              </a:rPr>
              <a:t>Sexual desire</a:t>
            </a:r>
          </a:p>
          <a:p>
            <a:pPr lvl="2" eaLnBrk="1" hangingPunct="1">
              <a:lnSpc>
                <a:spcPct val="90000"/>
              </a:lnSpc>
              <a:buFont typeface="Verdana" panose="020B0604030504040204" pitchFamily="34" charset="0"/>
              <a:buChar char="–"/>
            </a:pPr>
            <a:r>
              <a:rPr lang="en-US" altLang="en-US" dirty="0">
                <a:solidFill>
                  <a:schemeClr val="accent5"/>
                </a:solidFill>
              </a:rPr>
              <a:t>Satisfaction with erection</a:t>
            </a:r>
          </a:p>
          <a:p>
            <a:pPr lvl="2" eaLnBrk="1" hangingPunct="1">
              <a:lnSpc>
                <a:spcPct val="90000"/>
              </a:lnSpc>
              <a:buFont typeface="Verdana" panose="020B0604030504040204" pitchFamily="34" charset="0"/>
              <a:buChar char="–"/>
            </a:pPr>
            <a:r>
              <a:rPr lang="en-US" altLang="en-US" dirty="0">
                <a:solidFill>
                  <a:schemeClr val="accent5"/>
                </a:solidFill>
              </a:rPr>
              <a:t>For parameters (p=0.0001)</a:t>
            </a:r>
            <a:endParaRPr lang="nl-NL" altLang="en-US" dirty="0">
              <a:solidFill>
                <a:schemeClr val="accent5"/>
              </a:solidFill>
            </a:endParaRPr>
          </a:p>
        </p:txBody>
      </p:sp>
      <p:grpSp>
        <p:nvGrpSpPr>
          <p:cNvPr id="28676" name="Group 6">
            <a:extLst>
              <a:ext uri="{FF2B5EF4-FFF2-40B4-BE49-F238E27FC236}">
                <a16:creationId xmlns:a16="http://schemas.microsoft.com/office/drawing/2014/main" id="{C470347E-55BF-4420-BC65-B9B220F36E1A}"/>
              </a:ext>
            </a:extLst>
          </p:cNvPr>
          <p:cNvGrpSpPr>
            <a:grpSpLocks/>
          </p:cNvGrpSpPr>
          <p:nvPr/>
        </p:nvGrpSpPr>
        <p:grpSpPr bwMode="auto">
          <a:xfrm>
            <a:off x="5992813" y="1169377"/>
            <a:ext cx="4852622" cy="4961549"/>
            <a:chOff x="3434" y="688"/>
            <a:chExt cx="2696" cy="2918"/>
          </a:xfrm>
        </p:grpSpPr>
        <p:grpSp>
          <p:nvGrpSpPr>
            <p:cNvPr id="28681" name="Group 7">
              <a:extLst>
                <a:ext uri="{FF2B5EF4-FFF2-40B4-BE49-F238E27FC236}">
                  <a16:creationId xmlns:a16="http://schemas.microsoft.com/office/drawing/2014/main" id="{46A1EA54-9AA9-41E2-B3B2-46B5A12A810A}"/>
                </a:ext>
              </a:extLst>
            </p:cNvPr>
            <p:cNvGrpSpPr>
              <a:grpSpLocks/>
            </p:cNvGrpSpPr>
            <p:nvPr/>
          </p:nvGrpSpPr>
          <p:grpSpPr bwMode="auto">
            <a:xfrm>
              <a:off x="3434" y="688"/>
              <a:ext cx="2696" cy="2918"/>
              <a:chOff x="3149" y="688"/>
              <a:chExt cx="2981" cy="2918"/>
            </a:xfrm>
          </p:grpSpPr>
          <p:pic>
            <p:nvPicPr>
              <p:cNvPr id="28688" name="Picture 8" descr="white">
                <a:extLst>
                  <a:ext uri="{FF2B5EF4-FFF2-40B4-BE49-F238E27FC236}">
                    <a16:creationId xmlns:a16="http://schemas.microsoft.com/office/drawing/2014/main" id="{189ACD1B-6A6C-44B5-B77B-59AE0474DA77}"/>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3149" y="688"/>
                <a:ext cx="2981" cy="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AutoShape 9">
                <a:extLst>
                  <a:ext uri="{FF2B5EF4-FFF2-40B4-BE49-F238E27FC236}">
                    <a16:creationId xmlns:a16="http://schemas.microsoft.com/office/drawing/2014/main" id="{F1E8351F-D670-450B-917D-36DEB6D84BFB}"/>
                  </a:ext>
                </a:extLst>
              </p:cNvPr>
              <p:cNvSpPr>
                <a:spLocks noChangeArrowheads="1"/>
              </p:cNvSpPr>
              <p:nvPr/>
            </p:nvSpPr>
            <p:spPr bwMode="auto">
              <a:xfrm>
                <a:off x="3216" y="771"/>
                <a:ext cx="2794" cy="2643"/>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28682" name="Picture 10" descr="sex 2 2">
              <a:extLst>
                <a:ext uri="{FF2B5EF4-FFF2-40B4-BE49-F238E27FC236}">
                  <a16:creationId xmlns:a16="http://schemas.microsoft.com/office/drawing/2014/main" id="{41910396-7B7E-4F42-B4F3-73CD2A35C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 y="831"/>
              <a:ext cx="2368" cy="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11">
              <a:extLst>
                <a:ext uri="{FF2B5EF4-FFF2-40B4-BE49-F238E27FC236}">
                  <a16:creationId xmlns:a16="http://schemas.microsoft.com/office/drawing/2014/main" id="{32EE5D66-660A-4E18-AEF0-47A17C17C259}"/>
                </a:ext>
              </a:extLst>
            </p:cNvPr>
            <p:cNvSpPr txBox="1">
              <a:spLocks noChangeArrowheads="1"/>
            </p:cNvSpPr>
            <p:nvPr/>
          </p:nvSpPr>
          <p:spPr bwMode="auto">
            <a:xfrm>
              <a:off x="5293" y="2123"/>
              <a:ext cx="294" cy="12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3" panose="05040102010807070707" pitchFamily="18" charset="2"/>
                </a:rPr>
                <a:t>T patch</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3" panose="05040102010807070707" pitchFamily="18" charset="2"/>
              </a:endParaRPr>
            </a:p>
          </p:txBody>
        </p:sp>
        <p:sp>
          <p:nvSpPr>
            <p:cNvPr id="28684" name="Text Box 12">
              <a:extLst>
                <a:ext uri="{FF2B5EF4-FFF2-40B4-BE49-F238E27FC236}">
                  <a16:creationId xmlns:a16="http://schemas.microsoft.com/office/drawing/2014/main" id="{E6893EAB-C43F-4C06-9C1B-A20D61898E91}"/>
                </a:ext>
              </a:extLst>
            </p:cNvPr>
            <p:cNvSpPr txBox="1">
              <a:spLocks noChangeArrowheads="1"/>
            </p:cNvSpPr>
            <p:nvPr/>
          </p:nvSpPr>
          <p:spPr bwMode="auto">
            <a:xfrm>
              <a:off x="5293" y="2208"/>
              <a:ext cx="514" cy="11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50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3" panose="05040102010807070707" pitchFamily="18" charset="2"/>
              </a:endParaRPr>
            </a:p>
          </p:txBody>
        </p:sp>
        <p:sp>
          <p:nvSpPr>
            <p:cNvPr id="28685" name="Text Box 13">
              <a:extLst>
                <a:ext uri="{FF2B5EF4-FFF2-40B4-BE49-F238E27FC236}">
                  <a16:creationId xmlns:a16="http://schemas.microsoft.com/office/drawing/2014/main" id="{7CFC0256-B8A8-4965-8E27-CE8C02E9BBB3}"/>
                </a:ext>
              </a:extLst>
            </p:cNvPr>
            <p:cNvSpPr txBox="1">
              <a:spLocks noChangeArrowheads="1"/>
            </p:cNvSpPr>
            <p:nvPr/>
          </p:nvSpPr>
          <p:spPr bwMode="auto">
            <a:xfrm>
              <a:off x="5287" y="2270"/>
              <a:ext cx="546" cy="11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100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endParaRPr>
            </a:p>
          </p:txBody>
        </p:sp>
        <p:sp>
          <p:nvSpPr>
            <p:cNvPr id="28686" name="Text Box 14">
              <a:extLst>
                <a:ext uri="{FF2B5EF4-FFF2-40B4-BE49-F238E27FC236}">
                  <a16:creationId xmlns:a16="http://schemas.microsoft.com/office/drawing/2014/main" id="{FE807B47-1233-4C68-8217-DA39919C9A95}"/>
                </a:ext>
              </a:extLst>
            </p:cNvPr>
            <p:cNvSpPr txBox="1">
              <a:spLocks noChangeArrowheads="1"/>
            </p:cNvSpPr>
            <p:nvPr/>
          </p:nvSpPr>
          <p:spPr bwMode="auto">
            <a:xfrm>
              <a:off x="5293" y="2345"/>
              <a:ext cx="597" cy="11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50-75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endParaRPr>
            </a:p>
          </p:txBody>
        </p:sp>
        <p:sp>
          <p:nvSpPr>
            <p:cNvPr id="28687" name="Text Box 15">
              <a:extLst>
                <a:ext uri="{FF2B5EF4-FFF2-40B4-BE49-F238E27FC236}">
                  <a16:creationId xmlns:a16="http://schemas.microsoft.com/office/drawing/2014/main" id="{B5F22782-E490-4C52-92FC-4ECBE8E08CC2}"/>
                </a:ext>
              </a:extLst>
            </p:cNvPr>
            <p:cNvSpPr txBox="1">
              <a:spLocks noChangeArrowheads="1"/>
            </p:cNvSpPr>
            <p:nvPr/>
          </p:nvSpPr>
          <p:spPr bwMode="auto">
            <a:xfrm>
              <a:off x="5284" y="2415"/>
              <a:ext cx="629" cy="11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100-75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endParaRPr>
            </a:p>
          </p:txBody>
        </p:sp>
      </p:grpSp>
      <p:sp>
        <p:nvSpPr>
          <p:cNvPr id="28677" name="Text Box 16">
            <a:extLst>
              <a:ext uri="{FF2B5EF4-FFF2-40B4-BE49-F238E27FC236}">
                <a16:creationId xmlns:a16="http://schemas.microsoft.com/office/drawing/2014/main" id="{15CAAB9A-19C0-46BE-BCD5-898769D97FDE}"/>
              </a:ext>
            </a:extLst>
          </p:cNvPr>
          <p:cNvSpPr txBox="1">
            <a:spLocks noChangeArrowheads="1"/>
          </p:cNvSpPr>
          <p:nvPr/>
        </p:nvSpPr>
        <p:spPr bwMode="auto">
          <a:xfrm>
            <a:off x="8135206" y="5875392"/>
            <a:ext cx="484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Day</a:t>
            </a:r>
          </a:p>
        </p:txBody>
      </p:sp>
      <p:sp>
        <p:nvSpPr>
          <p:cNvPr id="28678" name="Text Box 17">
            <a:extLst>
              <a:ext uri="{FF2B5EF4-FFF2-40B4-BE49-F238E27FC236}">
                <a16:creationId xmlns:a16="http://schemas.microsoft.com/office/drawing/2014/main" id="{4760F7CA-D04A-4194-BD16-6741D33CEDA3}"/>
              </a:ext>
            </a:extLst>
          </p:cNvPr>
          <p:cNvSpPr txBox="1">
            <a:spLocks noChangeArrowheads="1"/>
          </p:cNvSpPr>
          <p:nvPr/>
        </p:nvSpPr>
        <p:spPr bwMode="auto">
          <a:xfrm rot="-5400000">
            <a:off x="5085361" y="4579144"/>
            <a:ext cx="160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Performance (0-7)</a:t>
            </a:r>
          </a:p>
        </p:txBody>
      </p:sp>
      <p:sp>
        <p:nvSpPr>
          <p:cNvPr id="28679" name="Text Box 18">
            <a:extLst>
              <a:ext uri="{FF2B5EF4-FFF2-40B4-BE49-F238E27FC236}">
                <a16:creationId xmlns:a16="http://schemas.microsoft.com/office/drawing/2014/main" id="{60EF2FD8-717B-4A7E-9225-2E080C43895F}"/>
              </a:ext>
            </a:extLst>
          </p:cNvPr>
          <p:cNvSpPr txBox="1">
            <a:spLocks noChangeArrowheads="1"/>
          </p:cNvSpPr>
          <p:nvPr/>
        </p:nvSpPr>
        <p:spPr bwMode="auto">
          <a:xfrm rot="-5400000">
            <a:off x="5182718" y="2311521"/>
            <a:ext cx="1436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Motivation (0-7)</a:t>
            </a:r>
          </a:p>
        </p:txBody>
      </p:sp>
      <p:sp>
        <p:nvSpPr>
          <p:cNvPr id="28680" name="Text Box 19">
            <a:extLst>
              <a:ext uri="{FF2B5EF4-FFF2-40B4-BE49-F238E27FC236}">
                <a16:creationId xmlns:a16="http://schemas.microsoft.com/office/drawing/2014/main" id="{D4204245-066D-45A9-AEAB-BB33046E06CF}"/>
              </a:ext>
            </a:extLst>
          </p:cNvPr>
          <p:cNvSpPr txBox="1">
            <a:spLocks noChangeArrowheads="1"/>
          </p:cNvSpPr>
          <p:nvPr/>
        </p:nvSpPr>
        <p:spPr bwMode="auto">
          <a:xfrm>
            <a:off x="1624136" y="5980052"/>
            <a:ext cx="5616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J Clin Endocrinol Metab. 2000; </a:t>
            </a:r>
            <a:r>
              <a:rPr kumimoji="0" lang="de-DE" altLang="en-US" sz="1100" b="1" i="0" u="none" strike="noStrike" kern="1200" cap="none" spc="0" normalizeH="0" baseline="0" noProof="0" dirty="0">
                <a:ln>
                  <a:noFill/>
                </a:ln>
                <a:solidFill>
                  <a:srgbClr val="006EAB"/>
                </a:solidFill>
                <a:effectLst/>
                <a:uLnTx/>
                <a:uFillTx/>
                <a:latin typeface="Poppins Light"/>
                <a:ea typeface="+mn-ea"/>
                <a:cs typeface="+mn-cs"/>
              </a:rPr>
              <a:t>85</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:2839-53</a:t>
            </a:r>
            <a:r>
              <a:rPr kumimoji="0" lang="de-DE" altLang="en-US" sz="1100" b="0" i="1" u="none" strike="noStrike" kern="1200" cap="none" spc="0" normalizeH="0" baseline="0" noProof="0" dirty="0">
                <a:ln>
                  <a:noFill/>
                </a:ln>
                <a:solidFill>
                  <a:srgbClr val="006EAB"/>
                </a:solidFill>
                <a:effectLst/>
                <a:uLnTx/>
                <a:uFillTx/>
                <a:latin typeface="Verdana" panose="020B0604030504040204" pitchFamily="34" charset="0"/>
                <a:ea typeface="+mn-ea"/>
                <a:cs typeface="+mn-cs"/>
              </a:rPr>
              <a: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98EAF40D-7300-4352-AFD4-76E6B0C8ADCA}"/>
              </a:ext>
            </a:extLst>
          </p:cNvPr>
          <p:cNvSpPr>
            <a:spLocks noGrp="1" noChangeArrowheads="1"/>
          </p:cNvSpPr>
          <p:nvPr>
            <p:ph type="title"/>
          </p:nvPr>
        </p:nvSpPr>
        <p:spPr>
          <a:xfrm>
            <a:off x="307846" y="262300"/>
            <a:ext cx="10652454" cy="853356"/>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Mood (6 Months)</a:t>
            </a:r>
            <a:endParaRPr lang="nl-NL" altLang="en-US" sz="3200" b="1" dirty="0"/>
          </a:p>
        </p:txBody>
      </p:sp>
      <p:sp>
        <p:nvSpPr>
          <p:cNvPr id="29699" name="Rectangle 5">
            <a:extLst>
              <a:ext uri="{FF2B5EF4-FFF2-40B4-BE49-F238E27FC236}">
                <a16:creationId xmlns:a16="http://schemas.microsoft.com/office/drawing/2014/main" id="{A0FE9D6B-0BCA-46B9-8A8E-CB31ABF1F8E6}"/>
              </a:ext>
            </a:extLst>
          </p:cNvPr>
          <p:cNvSpPr>
            <a:spLocks noGrp="1" noChangeArrowheads="1"/>
          </p:cNvSpPr>
          <p:nvPr>
            <p:ph type="body" idx="1"/>
          </p:nvPr>
        </p:nvSpPr>
        <p:spPr>
          <a:xfrm>
            <a:off x="243043" y="1462882"/>
            <a:ext cx="5261586" cy="4525963"/>
          </a:xfrm>
          <a:noFill/>
        </p:spPr>
        <p:txBody>
          <a:bodyPr/>
          <a:lstStyle/>
          <a:p>
            <a:pPr eaLnBrk="1" hangingPunct="1"/>
            <a:endParaRPr lang="en-US" altLang="en-US" dirty="0">
              <a:latin typeface="Verdana" panose="020B0604030504040204" pitchFamily="34" charset="0"/>
            </a:endParaRPr>
          </a:p>
          <a:p>
            <a:pPr lvl="1" eaLnBrk="1" hangingPunct="1">
              <a:buFontTx/>
              <a:buChar char="•"/>
            </a:pPr>
            <a:r>
              <a:rPr lang="en-US" altLang="en-US" dirty="0">
                <a:solidFill>
                  <a:schemeClr val="accent5"/>
                </a:solidFill>
              </a:rPr>
              <a:t>Similar scores at baseline</a:t>
            </a:r>
          </a:p>
          <a:p>
            <a:pPr lvl="1" eaLnBrk="1" hangingPunct="1">
              <a:buFontTx/>
              <a:buChar char="•"/>
            </a:pPr>
            <a:r>
              <a:rPr lang="en-US" altLang="en-US" dirty="0">
                <a:solidFill>
                  <a:schemeClr val="accent5"/>
                </a:solidFill>
              </a:rPr>
              <a:t>Positive Mood</a:t>
            </a:r>
          </a:p>
          <a:p>
            <a:pPr lvl="2" eaLnBrk="1" hangingPunct="1">
              <a:buFont typeface="Verdana" panose="020B0604030504040204" pitchFamily="34" charset="0"/>
              <a:buChar char="–"/>
            </a:pPr>
            <a:r>
              <a:rPr lang="en-US" altLang="en-US" dirty="0">
                <a:solidFill>
                  <a:schemeClr val="accent5"/>
                </a:solidFill>
              </a:rPr>
              <a:t>showed significant improvement (p=0.0001)</a:t>
            </a:r>
          </a:p>
          <a:p>
            <a:pPr lvl="1" eaLnBrk="1" hangingPunct="1">
              <a:buFontTx/>
              <a:buChar char="•"/>
            </a:pPr>
            <a:r>
              <a:rPr lang="en-US" altLang="en-US" dirty="0">
                <a:solidFill>
                  <a:schemeClr val="accent5"/>
                </a:solidFill>
              </a:rPr>
              <a:t>Negative Mood</a:t>
            </a:r>
          </a:p>
          <a:p>
            <a:pPr lvl="2" eaLnBrk="1" hangingPunct="1">
              <a:buFont typeface="Verdana" panose="020B0604030504040204" pitchFamily="34" charset="0"/>
              <a:buChar char="–"/>
            </a:pPr>
            <a:r>
              <a:rPr lang="en-US" altLang="en-US" dirty="0">
                <a:solidFill>
                  <a:schemeClr val="accent5"/>
                </a:solidFill>
              </a:rPr>
              <a:t>showed significant decreases (p=0.0001)</a:t>
            </a:r>
          </a:p>
          <a:p>
            <a:pPr lvl="2" eaLnBrk="1" hangingPunct="1">
              <a:spcBef>
                <a:spcPct val="40000"/>
              </a:spcBef>
              <a:spcAft>
                <a:spcPct val="10000"/>
              </a:spcAft>
            </a:pPr>
            <a:endParaRPr lang="en-US" altLang="en-US" dirty="0">
              <a:latin typeface="Verdana" panose="020B0604030504040204" pitchFamily="34" charset="0"/>
            </a:endParaRPr>
          </a:p>
        </p:txBody>
      </p:sp>
      <p:grpSp>
        <p:nvGrpSpPr>
          <p:cNvPr id="29700" name="Group 6">
            <a:extLst>
              <a:ext uri="{FF2B5EF4-FFF2-40B4-BE49-F238E27FC236}">
                <a16:creationId xmlns:a16="http://schemas.microsoft.com/office/drawing/2014/main" id="{62C3CDCC-D6D4-4DFE-9880-000E54163BD0}"/>
              </a:ext>
            </a:extLst>
          </p:cNvPr>
          <p:cNvGrpSpPr>
            <a:grpSpLocks/>
          </p:cNvGrpSpPr>
          <p:nvPr/>
        </p:nvGrpSpPr>
        <p:grpSpPr bwMode="auto">
          <a:xfrm>
            <a:off x="5745163" y="1115656"/>
            <a:ext cx="5070676" cy="5061431"/>
            <a:chOff x="3398" y="688"/>
            <a:chExt cx="2696" cy="2918"/>
          </a:xfrm>
        </p:grpSpPr>
        <p:grpSp>
          <p:nvGrpSpPr>
            <p:cNvPr id="29705" name="Group 7">
              <a:extLst>
                <a:ext uri="{FF2B5EF4-FFF2-40B4-BE49-F238E27FC236}">
                  <a16:creationId xmlns:a16="http://schemas.microsoft.com/office/drawing/2014/main" id="{60C39CFE-1840-4951-AACD-935FA4733863}"/>
                </a:ext>
              </a:extLst>
            </p:cNvPr>
            <p:cNvGrpSpPr>
              <a:grpSpLocks/>
            </p:cNvGrpSpPr>
            <p:nvPr/>
          </p:nvGrpSpPr>
          <p:grpSpPr bwMode="auto">
            <a:xfrm>
              <a:off x="3398" y="688"/>
              <a:ext cx="2696" cy="2918"/>
              <a:chOff x="3149" y="688"/>
              <a:chExt cx="2981" cy="2918"/>
            </a:xfrm>
          </p:grpSpPr>
          <p:pic>
            <p:nvPicPr>
              <p:cNvPr id="29712" name="Picture 8" descr="white">
                <a:extLst>
                  <a:ext uri="{FF2B5EF4-FFF2-40B4-BE49-F238E27FC236}">
                    <a16:creationId xmlns:a16="http://schemas.microsoft.com/office/drawing/2014/main" id="{D15A6883-1CCE-4191-AF75-6040D3484E4A}"/>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3149" y="688"/>
                <a:ext cx="2981" cy="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AutoShape 9">
                <a:extLst>
                  <a:ext uri="{FF2B5EF4-FFF2-40B4-BE49-F238E27FC236}">
                    <a16:creationId xmlns:a16="http://schemas.microsoft.com/office/drawing/2014/main" id="{5854898D-EF83-4702-B6E0-CF021321DB1F}"/>
                  </a:ext>
                </a:extLst>
              </p:cNvPr>
              <p:cNvSpPr>
                <a:spLocks noChangeArrowheads="1"/>
              </p:cNvSpPr>
              <p:nvPr/>
            </p:nvSpPr>
            <p:spPr bwMode="auto">
              <a:xfrm>
                <a:off x="3216" y="771"/>
                <a:ext cx="2794" cy="2643"/>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29706" name="Picture 10" descr="posneg2">
              <a:extLst>
                <a:ext uri="{FF2B5EF4-FFF2-40B4-BE49-F238E27FC236}">
                  <a16:creationId xmlns:a16="http://schemas.microsoft.com/office/drawing/2014/main" id="{28439EB0-135B-4605-A093-A1F5BA382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 y="906"/>
              <a:ext cx="2138"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 Box 11">
              <a:extLst>
                <a:ext uri="{FF2B5EF4-FFF2-40B4-BE49-F238E27FC236}">
                  <a16:creationId xmlns:a16="http://schemas.microsoft.com/office/drawing/2014/main" id="{235F54F7-01AE-4DEB-A935-E2222DCAE01B}"/>
                </a:ext>
              </a:extLst>
            </p:cNvPr>
            <p:cNvSpPr txBox="1">
              <a:spLocks noChangeArrowheads="1"/>
            </p:cNvSpPr>
            <p:nvPr/>
          </p:nvSpPr>
          <p:spPr bwMode="auto">
            <a:xfrm>
              <a:off x="5285" y="2128"/>
              <a:ext cx="281" cy="124"/>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3" panose="05040102010807070707" pitchFamily="18" charset="2"/>
                </a:rPr>
                <a:t>T patch</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3" panose="05040102010807070707" pitchFamily="18" charset="2"/>
              </a:endParaRPr>
            </a:p>
          </p:txBody>
        </p:sp>
        <p:sp>
          <p:nvSpPr>
            <p:cNvPr id="29708" name="Text Box 12">
              <a:extLst>
                <a:ext uri="{FF2B5EF4-FFF2-40B4-BE49-F238E27FC236}">
                  <a16:creationId xmlns:a16="http://schemas.microsoft.com/office/drawing/2014/main" id="{E7305B37-1DC5-4C2B-824C-34F7BEAFAB0E}"/>
                </a:ext>
              </a:extLst>
            </p:cNvPr>
            <p:cNvSpPr txBox="1">
              <a:spLocks noChangeArrowheads="1"/>
            </p:cNvSpPr>
            <p:nvPr/>
          </p:nvSpPr>
          <p:spPr bwMode="auto">
            <a:xfrm>
              <a:off x="5284" y="2211"/>
              <a:ext cx="492" cy="1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50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3" panose="05040102010807070707" pitchFamily="18" charset="2"/>
              </a:endParaRPr>
            </a:p>
          </p:txBody>
        </p:sp>
        <p:sp>
          <p:nvSpPr>
            <p:cNvPr id="29709" name="Text Box 13">
              <a:extLst>
                <a:ext uri="{FF2B5EF4-FFF2-40B4-BE49-F238E27FC236}">
                  <a16:creationId xmlns:a16="http://schemas.microsoft.com/office/drawing/2014/main" id="{A60EB6BF-6507-4422-8564-D85D317665BE}"/>
                </a:ext>
              </a:extLst>
            </p:cNvPr>
            <p:cNvSpPr txBox="1">
              <a:spLocks noChangeArrowheads="1"/>
            </p:cNvSpPr>
            <p:nvPr/>
          </p:nvSpPr>
          <p:spPr bwMode="auto">
            <a:xfrm>
              <a:off x="5283" y="2275"/>
              <a:ext cx="523" cy="1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100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endParaRPr>
            </a:p>
          </p:txBody>
        </p:sp>
        <p:sp>
          <p:nvSpPr>
            <p:cNvPr id="29710" name="Text Box 14">
              <a:extLst>
                <a:ext uri="{FF2B5EF4-FFF2-40B4-BE49-F238E27FC236}">
                  <a16:creationId xmlns:a16="http://schemas.microsoft.com/office/drawing/2014/main" id="{7C8ACA5F-5AF8-45AB-A9DB-8112DAE408CB}"/>
                </a:ext>
              </a:extLst>
            </p:cNvPr>
            <p:cNvSpPr txBox="1">
              <a:spLocks noChangeArrowheads="1"/>
            </p:cNvSpPr>
            <p:nvPr/>
          </p:nvSpPr>
          <p:spPr bwMode="auto">
            <a:xfrm>
              <a:off x="5291" y="2344"/>
              <a:ext cx="571" cy="1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50-75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endParaRPr>
            </a:p>
          </p:txBody>
        </p:sp>
        <p:sp>
          <p:nvSpPr>
            <p:cNvPr id="29711" name="Text Box 15">
              <a:extLst>
                <a:ext uri="{FF2B5EF4-FFF2-40B4-BE49-F238E27FC236}">
                  <a16:creationId xmlns:a16="http://schemas.microsoft.com/office/drawing/2014/main" id="{A13281EF-6D08-4C5A-9634-F52E7785E7E9}"/>
                </a:ext>
              </a:extLst>
            </p:cNvPr>
            <p:cNvSpPr txBox="1">
              <a:spLocks noChangeArrowheads="1"/>
            </p:cNvSpPr>
            <p:nvPr/>
          </p:nvSpPr>
          <p:spPr bwMode="auto">
            <a:xfrm>
              <a:off x="5283" y="2410"/>
              <a:ext cx="602" cy="1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100-75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endParaRPr>
            </a:p>
          </p:txBody>
        </p:sp>
      </p:grpSp>
      <p:sp>
        <p:nvSpPr>
          <p:cNvPr id="29701" name="Text Box 16">
            <a:extLst>
              <a:ext uri="{FF2B5EF4-FFF2-40B4-BE49-F238E27FC236}">
                <a16:creationId xmlns:a16="http://schemas.microsoft.com/office/drawing/2014/main" id="{5BEDDAAE-6F4A-4682-A5EA-272E32B02B29}"/>
              </a:ext>
            </a:extLst>
          </p:cNvPr>
          <p:cNvSpPr txBox="1">
            <a:spLocks noChangeArrowheads="1"/>
          </p:cNvSpPr>
          <p:nvPr/>
        </p:nvSpPr>
        <p:spPr bwMode="auto">
          <a:xfrm>
            <a:off x="7796314" y="5930110"/>
            <a:ext cx="484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Day</a:t>
            </a:r>
          </a:p>
        </p:txBody>
      </p:sp>
      <p:sp>
        <p:nvSpPr>
          <p:cNvPr id="29702" name="Text Box 17">
            <a:extLst>
              <a:ext uri="{FF2B5EF4-FFF2-40B4-BE49-F238E27FC236}">
                <a16:creationId xmlns:a16="http://schemas.microsoft.com/office/drawing/2014/main" id="{1D37B4E2-E157-454D-9AA7-B61F02701D8A}"/>
              </a:ext>
            </a:extLst>
          </p:cNvPr>
          <p:cNvSpPr txBox="1">
            <a:spLocks noChangeArrowheads="1"/>
          </p:cNvSpPr>
          <p:nvPr/>
        </p:nvSpPr>
        <p:spPr bwMode="auto">
          <a:xfrm rot="-5400000">
            <a:off x="4703735" y="4526758"/>
            <a:ext cx="1876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Negative moods (0-7)</a:t>
            </a:r>
          </a:p>
        </p:txBody>
      </p:sp>
      <p:sp>
        <p:nvSpPr>
          <p:cNvPr id="29703" name="Text Box 18">
            <a:extLst>
              <a:ext uri="{FF2B5EF4-FFF2-40B4-BE49-F238E27FC236}">
                <a16:creationId xmlns:a16="http://schemas.microsoft.com/office/drawing/2014/main" id="{2D12A4BA-127E-4FAD-967D-0CE7F23C2EFC}"/>
              </a:ext>
            </a:extLst>
          </p:cNvPr>
          <p:cNvSpPr txBox="1">
            <a:spLocks noChangeArrowheads="1"/>
          </p:cNvSpPr>
          <p:nvPr/>
        </p:nvSpPr>
        <p:spPr bwMode="auto">
          <a:xfrm rot="-5400000">
            <a:off x="4731518" y="2346763"/>
            <a:ext cx="17891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Positive moods (0-7)</a:t>
            </a:r>
          </a:p>
        </p:txBody>
      </p:sp>
      <p:sp>
        <p:nvSpPr>
          <p:cNvPr id="18" name="Text Box 19">
            <a:extLst>
              <a:ext uri="{FF2B5EF4-FFF2-40B4-BE49-F238E27FC236}">
                <a16:creationId xmlns:a16="http://schemas.microsoft.com/office/drawing/2014/main" id="{BDC48648-EB63-4858-870B-0293FA5B87F1}"/>
              </a:ext>
            </a:extLst>
          </p:cNvPr>
          <p:cNvSpPr txBox="1">
            <a:spLocks noChangeArrowheads="1"/>
          </p:cNvSpPr>
          <p:nvPr/>
        </p:nvSpPr>
        <p:spPr bwMode="auto">
          <a:xfrm>
            <a:off x="1624136" y="5980052"/>
            <a:ext cx="5616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J Clin Endocrinol Metab. 2000; </a:t>
            </a:r>
            <a:r>
              <a:rPr kumimoji="0" lang="de-DE" altLang="en-US" sz="1100" b="1" i="0" u="none" strike="noStrike" kern="1200" cap="none" spc="0" normalizeH="0" baseline="0" noProof="0" dirty="0">
                <a:ln>
                  <a:noFill/>
                </a:ln>
                <a:solidFill>
                  <a:srgbClr val="006EAB"/>
                </a:solidFill>
                <a:effectLst/>
                <a:uLnTx/>
                <a:uFillTx/>
                <a:latin typeface="Poppins Light"/>
                <a:ea typeface="+mn-ea"/>
                <a:cs typeface="+mn-cs"/>
              </a:rPr>
              <a:t>85</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:2839-53</a:t>
            </a:r>
            <a:r>
              <a:rPr kumimoji="0" lang="de-DE" altLang="en-US" sz="1100" b="0" i="1" u="none" strike="noStrike" kern="1200" cap="none" spc="0" normalizeH="0" baseline="0" noProof="0" dirty="0">
                <a:ln>
                  <a:noFill/>
                </a:ln>
                <a:solidFill>
                  <a:srgbClr val="006EAB"/>
                </a:solidFill>
                <a:effectLst/>
                <a:uLnTx/>
                <a:uFillTx/>
                <a:latin typeface="Verdana" panose="020B0604030504040204" pitchFamily="34" charset="0"/>
                <a:ea typeface="+mn-ea"/>
                <a:cs typeface="+mn-cs"/>
              </a:rPr>
              <a: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C1F1ADF1-7A11-49FA-84AC-391D1CE0030E}"/>
              </a:ext>
            </a:extLst>
          </p:cNvPr>
          <p:cNvSpPr>
            <a:spLocks noGrp="1" noChangeArrowheads="1"/>
          </p:cNvSpPr>
          <p:nvPr>
            <p:ph type="title"/>
          </p:nvPr>
        </p:nvSpPr>
        <p:spPr>
          <a:xfrm>
            <a:off x="681039" y="184744"/>
            <a:ext cx="9010650" cy="746126"/>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Body Composition (6 Months)</a:t>
            </a:r>
            <a:endParaRPr lang="nl-NL" altLang="en-US" sz="3200" b="1" dirty="0"/>
          </a:p>
        </p:txBody>
      </p:sp>
      <p:sp>
        <p:nvSpPr>
          <p:cNvPr id="30723" name="Rectangle 5">
            <a:extLst>
              <a:ext uri="{FF2B5EF4-FFF2-40B4-BE49-F238E27FC236}">
                <a16:creationId xmlns:a16="http://schemas.microsoft.com/office/drawing/2014/main" id="{43E611B4-C93D-4F12-B6D7-2B5CA49D69E5}"/>
              </a:ext>
            </a:extLst>
          </p:cNvPr>
          <p:cNvSpPr>
            <a:spLocks noGrp="1" noChangeArrowheads="1"/>
          </p:cNvSpPr>
          <p:nvPr>
            <p:ph idx="1"/>
          </p:nvPr>
        </p:nvSpPr>
        <p:spPr>
          <a:xfrm>
            <a:off x="481267" y="1091129"/>
            <a:ext cx="4886414" cy="2813903"/>
          </a:xfrm>
        </p:spPr>
        <p:txBody>
          <a:bodyPr/>
          <a:lstStyle/>
          <a:p>
            <a:pPr marL="0" indent="0">
              <a:lnSpc>
                <a:spcPct val="80000"/>
              </a:lnSpc>
            </a:pPr>
            <a:endParaRPr lang="en-US" altLang="en-US" sz="2000" dirty="0">
              <a:latin typeface="Verdana" panose="020B0604030504040204" pitchFamily="34" charset="0"/>
            </a:endParaRPr>
          </a:p>
          <a:p>
            <a:pPr marL="363538" lvl="1" indent="-184150">
              <a:lnSpc>
                <a:spcPct val="80000"/>
              </a:lnSpc>
              <a:buFontTx/>
              <a:buChar char="•"/>
            </a:pPr>
            <a:r>
              <a:rPr lang="en-US" altLang="en-US" dirty="0">
                <a:solidFill>
                  <a:schemeClr val="accent5"/>
                </a:solidFill>
              </a:rPr>
              <a:t>Similar scores at baseline</a:t>
            </a:r>
          </a:p>
          <a:p>
            <a:pPr marL="363538" lvl="1" indent="-184150">
              <a:lnSpc>
                <a:spcPct val="80000"/>
              </a:lnSpc>
              <a:buFontTx/>
              <a:buChar char="•"/>
            </a:pPr>
            <a:r>
              <a:rPr lang="en-US" altLang="en-US" dirty="0">
                <a:solidFill>
                  <a:schemeClr val="accent5"/>
                </a:solidFill>
              </a:rPr>
              <a:t>Increase in body mass</a:t>
            </a:r>
          </a:p>
          <a:p>
            <a:pPr marL="711200" lvl="2" indent="-168275">
              <a:lnSpc>
                <a:spcPct val="80000"/>
              </a:lnSpc>
              <a:buFont typeface="Arial" panose="020B0604020202020204" pitchFamily="34" charset="0"/>
              <a:buChar char="–"/>
            </a:pPr>
            <a:r>
              <a:rPr lang="en-US" altLang="en-US" dirty="0">
                <a:solidFill>
                  <a:schemeClr val="accent5"/>
                </a:solidFill>
              </a:rPr>
              <a:t>due to the increase in lean body mass</a:t>
            </a:r>
          </a:p>
          <a:p>
            <a:pPr marL="711200" lvl="2" indent="-168275">
              <a:lnSpc>
                <a:spcPct val="80000"/>
              </a:lnSpc>
              <a:buFont typeface="Arial" panose="020B0604020202020204" pitchFamily="34" charset="0"/>
              <a:buChar char="–"/>
            </a:pPr>
            <a:r>
              <a:rPr lang="en-US" altLang="en-US" dirty="0">
                <a:solidFill>
                  <a:schemeClr val="accent5"/>
                </a:solidFill>
              </a:rPr>
              <a:t>positively correlated with the increase in serum T from baseline</a:t>
            </a:r>
          </a:p>
          <a:p>
            <a:pPr marL="363538" lvl="1" indent="-184150">
              <a:lnSpc>
                <a:spcPct val="80000"/>
              </a:lnSpc>
              <a:buFontTx/>
              <a:buChar char="•"/>
            </a:pPr>
            <a:r>
              <a:rPr lang="en-US" altLang="en-US" dirty="0">
                <a:solidFill>
                  <a:schemeClr val="accent5"/>
                </a:solidFill>
              </a:rPr>
              <a:t>Fat mass and percent body fat significantly decreased with T gel</a:t>
            </a:r>
          </a:p>
        </p:txBody>
      </p:sp>
      <p:grpSp>
        <p:nvGrpSpPr>
          <p:cNvPr id="30725" name="Group 10">
            <a:extLst>
              <a:ext uri="{FF2B5EF4-FFF2-40B4-BE49-F238E27FC236}">
                <a16:creationId xmlns:a16="http://schemas.microsoft.com/office/drawing/2014/main" id="{545E4416-3D29-438B-A24A-F66F76BA442E}"/>
              </a:ext>
            </a:extLst>
          </p:cNvPr>
          <p:cNvGrpSpPr>
            <a:grpSpLocks/>
          </p:cNvGrpSpPr>
          <p:nvPr/>
        </p:nvGrpSpPr>
        <p:grpSpPr bwMode="auto">
          <a:xfrm>
            <a:off x="5580794" y="952356"/>
            <a:ext cx="5257117" cy="4938184"/>
            <a:chOff x="5457577" y="1227138"/>
            <a:chExt cx="4334123" cy="4786733"/>
          </a:xfrm>
        </p:grpSpPr>
        <p:grpSp>
          <p:nvGrpSpPr>
            <p:cNvPr id="30726" name="Group 5">
              <a:extLst>
                <a:ext uri="{FF2B5EF4-FFF2-40B4-BE49-F238E27FC236}">
                  <a16:creationId xmlns:a16="http://schemas.microsoft.com/office/drawing/2014/main" id="{DF36DA9E-2F91-43F2-8953-591A4C59AA96}"/>
                </a:ext>
              </a:extLst>
            </p:cNvPr>
            <p:cNvGrpSpPr>
              <a:grpSpLocks/>
            </p:cNvGrpSpPr>
            <p:nvPr/>
          </p:nvGrpSpPr>
          <p:grpSpPr bwMode="auto">
            <a:xfrm>
              <a:off x="5667375" y="1227138"/>
              <a:ext cx="4124325" cy="4729162"/>
              <a:chOff x="3434" y="717"/>
              <a:chExt cx="2598" cy="2979"/>
            </a:xfrm>
          </p:grpSpPr>
          <p:grpSp>
            <p:nvGrpSpPr>
              <p:cNvPr id="30740" name="Group 6">
                <a:extLst>
                  <a:ext uri="{FF2B5EF4-FFF2-40B4-BE49-F238E27FC236}">
                    <a16:creationId xmlns:a16="http://schemas.microsoft.com/office/drawing/2014/main" id="{E540B5D6-DF9F-46E8-A832-8D70C5CB5D5A}"/>
                  </a:ext>
                </a:extLst>
              </p:cNvPr>
              <p:cNvGrpSpPr>
                <a:grpSpLocks/>
              </p:cNvGrpSpPr>
              <p:nvPr/>
            </p:nvGrpSpPr>
            <p:grpSpPr bwMode="auto">
              <a:xfrm>
                <a:off x="3434" y="717"/>
                <a:ext cx="2598" cy="2979"/>
                <a:chOff x="3149" y="688"/>
                <a:chExt cx="2981" cy="2918"/>
              </a:xfrm>
            </p:grpSpPr>
            <p:pic>
              <p:nvPicPr>
                <p:cNvPr id="30747" name="Picture 7" descr="white">
                  <a:extLst>
                    <a:ext uri="{FF2B5EF4-FFF2-40B4-BE49-F238E27FC236}">
                      <a16:creationId xmlns:a16="http://schemas.microsoft.com/office/drawing/2014/main" id="{47419C40-DBD2-4FA9-8F31-279383FEEFB2}"/>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3149" y="688"/>
                  <a:ext cx="2981" cy="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8" name="AutoShape 8">
                  <a:extLst>
                    <a:ext uri="{FF2B5EF4-FFF2-40B4-BE49-F238E27FC236}">
                      <a16:creationId xmlns:a16="http://schemas.microsoft.com/office/drawing/2014/main" id="{5AD36C43-738B-4B3C-A131-96074F0FF3CA}"/>
                    </a:ext>
                  </a:extLst>
                </p:cNvPr>
                <p:cNvSpPr>
                  <a:spLocks noChangeArrowheads="1"/>
                </p:cNvSpPr>
                <p:nvPr/>
              </p:nvSpPr>
              <p:spPr bwMode="auto">
                <a:xfrm>
                  <a:off x="3216" y="771"/>
                  <a:ext cx="2794" cy="2643"/>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30741" name="Picture 9" descr="fatmass 2">
                <a:extLst>
                  <a:ext uri="{FF2B5EF4-FFF2-40B4-BE49-F238E27FC236}">
                    <a16:creationId xmlns:a16="http://schemas.microsoft.com/office/drawing/2014/main" id="{9C894303-23BF-4176-A4E3-136C5FEF2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9" y="1130"/>
                <a:ext cx="2318" cy="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2" name="Text Box 10">
                <a:extLst>
                  <a:ext uri="{FF2B5EF4-FFF2-40B4-BE49-F238E27FC236}">
                    <a16:creationId xmlns:a16="http://schemas.microsoft.com/office/drawing/2014/main" id="{C278F74E-DD5B-4C1C-B821-23358A4E02C5}"/>
                  </a:ext>
                </a:extLst>
              </p:cNvPr>
              <p:cNvSpPr txBox="1">
                <a:spLocks noChangeArrowheads="1"/>
              </p:cNvSpPr>
              <p:nvPr/>
            </p:nvSpPr>
            <p:spPr bwMode="auto">
              <a:xfrm>
                <a:off x="3898" y="826"/>
                <a:ext cx="295" cy="13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3" panose="05040102010807070707" pitchFamily="18" charset="2"/>
                  </a:rPr>
                  <a:t>T patch</a:t>
                </a:r>
                <a:endPar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3" panose="05040102010807070707" pitchFamily="18" charset="2"/>
                </a:endParaRPr>
              </a:p>
            </p:txBody>
          </p:sp>
          <p:sp>
            <p:nvSpPr>
              <p:cNvPr id="30743" name="Text Box 11">
                <a:extLst>
                  <a:ext uri="{FF2B5EF4-FFF2-40B4-BE49-F238E27FC236}">
                    <a16:creationId xmlns:a16="http://schemas.microsoft.com/office/drawing/2014/main" id="{DCC1655D-4470-4906-87A1-7F098EA5C8EC}"/>
                  </a:ext>
                </a:extLst>
              </p:cNvPr>
              <p:cNvSpPr txBox="1">
                <a:spLocks noChangeArrowheads="1"/>
              </p:cNvSpPr>
              <p:nvPr/>
            </p:nvSpPr>
            <p:spPr bwMode="auto">
              <a:xfrm>
                <a:off x="4450" y="835"/>
                <a:ext cx="540" cy="11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rPr>
                  <a:t>50 mg/day T gel</a:t>
                </a:r>
                <a:endPar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3" panose="05040102010807070707" pitchFamily="18" charset="2"/>
                </a:endParaRPr>
              </a:p>
            </p:txBody>
          </p:sp>
          <p:sp>
            <p:nvSpPr>
              <p:cNvPr id="30744" name="Text Box 12">
                <a:extLst>
                  <a:ext uri="{FF2B5EF4-FFF2-40B4-BE49-F238E27FC236}">
                    <a16:creationId xmlns:a16="http://schemas.microsoft.com/office/drawing/2014/main" id="{664C34A1-E507-4768-91CF-4D917F2773A0}"/>
                  </a:ext>
                </a:extLst>
              </p:cNvPr>
              <p:cNvSpPr txBox="1">
                <a:spLocks noChangeArrowheads="1"/>
              </p:cNvSpPr>
              <p:nvPr/>
            </p:nvSpPr>
            <p:spPr bwMode="auto">
              <a:xfrm>
                <a:off x="5215" y="838"/>
                <a:ext cx="574" cy="11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rPr>
                  <a:t>100 mg/day T gel</a:t>
                </a:r>
                <a:endPar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endParaRPr>
              </a:p>
            </p:txBody>
          </p:sp>
          <p:sp>
            <p:nvSpPr>
              <p:cNvPr id="30745" name="Text Box 13">
                <a:extLst>
                  <a:ext uri="{FF2B5EF4-FFF2-40B4-BE49-F238E27FC236}">
                    <a16:creationId xmlns:a16="http://schemas.microsoft.com/office/drawing/2014/main" id="{C8B99D5C-847C-49C7-9CFE-FB77D1E41C4C}"/>
                  </a:ext>
                </a:extLst>
              </p:cNvPr>
              <p:cNvSpPr txBox="1">
                <a:spLocks noChangeArrowheads="1"/>
              </p:cNvSpPr>
              <p:nvPr/>
            </p:nvSpPr>
            <p:spPr bwMode="auto">
              <a:xfrm>
                <a:off x="3901" y="973"/>
                <a:ext cx="632" cy="11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rPr>
                  <a:t>50-75 mg/day T gel</a:t>
                </a:r>
                <a:endPar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endParaRPr>
              </a:p>
            </p:txBody>
          </p:sp>
          <p:sp>
            <p:nvSpPr>
              <p:cNvPr id="30746" name="Text Box 14">
                <a:extLst>
                  <a:ext uri="{FF2B5EF4-FFF2-40B4-BE49-F238E27FC236}">
                    <a16:creationId xmlns:a16="http://schemas.microsoft.com/office/drawing/2014/main" id="{A4A2109C-E35F-4289-B851-590E03CDED83}"/>
                  </a:ext>
                </a:extLst>
              </p:cNvPr>
              <p:cNvSpPr txBox="1">
                <a:spLocks noChangeArrowheads="1"/>
              </p:cNvSpPr>
              <p:nvPr/>
            </p:nvSpPr>
            <p:spPr bwMode="auto">
              <a:xfrm>
                <a:off x="4813" y="973"/>
                <a:ext cx="666" cy="11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rPr>
                  <a:t>100-75 mg/day T gel</a:t>
                </a:r>
                <a:endPar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endParaRPr>
              </a:p>
            </p:txBody>
          </p:sp>
        </p:grpSp>
        <p:sp>
          <p:nvSpPr>
            <p:cNvPr id="30727" name="Text Box 15">
              <a:extLst>
                <a:ext uri="{FF2B5EF4-FFF2-40B4-BE49-F238E27FC236}">
                  <a16:creationId xmlns:a16="http://schemas.microsoft.com/office/drawing/2014/main" id="{7FC56B24-428A-49F4-BA23-11A241A412E5}"/>
                </a:ext>
              </a:extLst>
            </p:cNvPr>
            <p:cNvSpPr txBox="1">
              <a:spLocks noChangeArrowheads="1"/>
            </p:cNvSpPr>
            <p:nvPr/>
          </p:nvSpPr>
          <p:spPr bwMode="auto">
            <a:xfrm>
              <a:off x="6567757" y="5739390"/>
              <a:ext cx="401015" cy="26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Day</a:t>
              </a:r>
            </a:p>
          </p:txBody>
        </p:sp>
        <p:sp>
          <p:nvSpPr>
            <p:cNvPr id="30728" name="Text Box 16">
              <a:extLst>
                <a:ext uri="{FF2B5EF4-FFF2-40B4-BE49-F238E27FC236}">
                  <a16:creationId xmlns:a16="http://schemas.microsoft.com/office/drawing/2014/main" id="{2F0019D7-60D9-49F1-8873-A83FFD47905A}"/>
                </a:ext>
              </a:extLst>
            </p:cNvPr>
            <p:cNvSpPr txBox="1">
              <a:spLocks noChangeArrowheads="1"/>
            </p:cNvSpPr>
            <p:nvPr/>
          </p:nvSpPr>
          <p:spPr bwMode="auto">
            <a:xfrm rot="16200000">
              <a:off x="4966326" y="4459411"/>
              <a:ext cx="1217465" cy="22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Fat Mass (Kg)</a:t>
              </a:r>
            </a:p>
          </p:txBody>
        </p:sp>
        <p:sp>
          <p:nvSpPr>
            <p:cNvPr id="30729" name="Text Box 17">
              <a:extLst>
                <a:ext uri="{FF2B5EF4-FFF2-40B4-BE49-F238E27FC236}">
                  <a16:creationId xmlns:a16="http://schemas.microsoft.com/office/drawing/2014/main" id="{6C22C507-8241-4360-B52A-959A0388BA33}"/>
                </a:ext>
              </a:extLst>
            </p:cNvPr>
            <p:cNvSpPr txBox="1">
              <a:spLocks noChangeArrowheads="1"/>
            </p:cNvSpPr>
            <p:nvPr/>
          </p:nvSpPr>
          <p:spPr bwMode="auto">
            <a:xfrm rot="16200000">
              <a:off x="4685387" y="2591464"/>
              <a:ext cx="1772745" cy="22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Total Body Mass (Kg)</a:t>
              </a:r>
            </a:p>
          </p:txBody>
        </p:sp>
        <p:sp>
          <p:nvSpPr>
            <p:cNvPr id="30730" name="Text Box 18">
              <a:extLst>
                <a:ext uri="{FF2B5EF4-FFF2-40B4-BE49-F238E27FC236}">
                  <a16:creationId xmlns:a16="http://schemas.microsoft.com/office/drawing/2014/main" id="{2498CCC4-BB8B-411F-9C83-9ADB0F1D1785}"/>
                </a:ext>
              </a:extLst>
            </p:cNvPr>
            <p:cNvSpPr txBox="1">
              <a:spLocks noChangeArrowheads="1"/>
            </p:cNvSpPr>
            <p:nvPr/>
          </p:nvSpPr>
          <p:spPr bwMode="auto">
            <a:xfrm>
              <a:off x="6119813" y="1870075"/>
              <a:ext cx="844743" cy="2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Total Body Mass</a:t>
              </a:r>
            </a:p>
          </p:txBody>
        </p:sp>
        <p:sp>
          <p:nvSpPr>
            <p:cNvPr id="30731" name="Text Box 19">
              <a:extLst>
                <a:ext uri="{FF2B5EF4-FFF2-40B4-BE49-F238E27FC236}">
                  <a16:creationId xmlns:a16="http://schemas.microsoft.com/office/drawing/2014/main" id="{3092847A-73DD-41B3-9DC8-7E3376EC91F5}"/>
                </a:ext>
              </a:extLst>
            </p:cNvPr>
            <p:cNvSpPr txBox="1">
              <a:spLocks noChangeArrowheads="1"/>
            </p:cNvSpPr>
            <p:nvPr/>
          </p:nvSpPr>
          <p:spPr bwMode="auto">
            <a:xfrm>
              <a:off x="8067675" y="1870075"/>
              <a:ext cx="593646" cy="2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Lean Mass</a:t>
              </a:r>
            </a:p>
          </p:txBody>
        </p:sp>
        <p:sp>
          <p:nvSpPr>
            <p:cNvPr id="30732" name="Text Box 20">
              <a:extLst>
                <a:ext uri="{FF2B5EF4-FFF2-40B4-BE49-F238E27FC236}">
                  <a16:creationId xmlns:a16="http://schemas.microsoft.com/office/drawing/2014/main" id="{56EE3FBA-B297-466B-8A67-6D41C31FB9EE}"/>
                </a:ext>
              </a:extLst>
            </p:cNvPr>
            <p:cNvSpPr txBox="1">
              <a:spLocks noChangeArrowheads="1"/>
            </p:cNvSpPr>
            <p:nvPr/>
          </p:nvSpPr>
          <p:spPr bwMode="auto">
            <a:xfrm>
              <a:off x="6099175" y="3756025"/>
              <a:ext cx="523604" cy="2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Fat Mass</a:t>
              </a:r>
            </a:p>
          </p:txBody>
        </p:sp>
        <p:sp>
          <p:nvSpPr>
            <p:cNvPr id="30733" name="Text Box 21">
              <a:extLst>
                <a:ext uri="{FF2B5EF4-FFF2-40B4-BE49-F238E27FC236}">
                  <a16:creationId xmlns:a16="http://schemas.microsoft.com/office/drawing/2014/main" id="{6AB7F64D-3C38-42E2-B01D-32E47D9CD799}"/>
                </a:ext>
              </a:extLst>
            </p:cNvPr>
            <p:cNvSpPr txBox="1">
              <a:spLocks noChangeArrowheads="1"/>
            </p:cNvSpPr>
            <p:nvPr/>
          </p:nvSpPr>
          <p:spPr bwMode="auto">
            <a:xfrm>
              <a:off x="8067675" y="3757613"/>
              <a:ext cx="405985" cy="2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Fat</a:t>
              </a:r>
            </a:p>
          </p:txBody>
        </p:sp>
        <p:sp>
          <p:nvSpPr>
            <p:cNvPr id="30734" name="Line 22">
              <a:extLst>
                <a:ext uri="{FF2B5EF4-FFF2-40B4-BE49-F238E27FC236}">
                  <a16:creationId xmlns:a16="http://schemas.microsoft.com/office/drawing/2014/main" id="{D5BA2373-BE6D-4007-A40E-62308E99BD0F}"/>
                </a:ext>
              </a:extLst>
            </p:cNvPr>
            <p:cNvSpPr>
              <a:spLocks noChangeShapeType="1"/>
            </p:cNvSpPr>
            <p:nvPr/>
          </p:nvSpPr>
          <p:spPr bwMode="auto">
            <a:xfrm>
              <a:off x="6202363" y="1512888"/>
              <a:ext cx="231775" cy="0"/>
            </a:xfrm>
            <a:prstGeom prst="line">
              <a:avLst/>
            </a:prstGeom>
            <a:noFill/>
            <a:ln w="12700">
              <a:solidFill>
                <a:srgbClr val="305A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0735" name="Line 23">
              <a:extLst>
                <a:ext uri="{FF2B5EF4-FFF2-40B4-BE49-F238E27FC236}">
                  <a16:creationId xmlns:a16="http://schemas.microsoft.com/office/drawing/2014/main" id="{0A579942-2644-46C0-AFDD-D3925766A897}"/>
                </a:ext>
              </a:extLst>
            </p:cNvPr>
            <p:cNvSpPr>
              <a:spLocks noChangeShapeType="1"/>
            </p:cNvSpPr>
            <p:nvPr/>
          </p:nvSpPr>
          <p:spPr bwMode="auto">
            <a:xfrm>
              <a:off x="7073900" y="1512888"/>
              <a:ext cx="231775" cy="0"/>
            </a:xfrm>
            <a:prstGeom prst="line">
              <a:avLst/>
            </a:prstGeom>
            <a:noFill/>
            <a:ln w="12700">
              <a:solidFill>
                <a:srgbClr val="6EDC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0736" name="Line 24">
              <a:extLst>
                <a:ext uri="{FF2B5EF4-FFF2-40B4-BE49-F238E27FC236}">
                  <a16:creationId xmlns:a16="http://schemas.microsoft.com/office/drawing/2014/main" id="{841CC0E7-F043-4E0A-8C92-7C0AF8DCC482}"/>
                </a:ext>
              </a:extLst>
            </p:cNvPr>
            <p:cNvSpPr>
              <a:spLocks noChangeShapeType="1"/>
            </p:cNvSpPr>
            <p:nvPr/>
          </p:nvSpPr>
          <p:spPr bwMode="auto">
            <a:xfrm>
              <a:off x="8302625" y="1512888"/>
              <a:ext cx="231775" cy="0"/>
            </a:xfrm>
            <a:prstGeom prst="line">
              <a:avLst/>
            </a:prstGeom>
            <a:noFill/>
            <a:ln w="12700">
              <a:solidFill>
                <a:srgbClr val="3E92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0737" name="Line 25">
              <a:extLst>
                <a:ext uri="{FF2B5EF4-FFF2-40B4-BE49-F238E27FC236}">
                  <a16:creationId xmlns:a16="http://schemas.microsoft.com/office/drawing/2014/main" id="{C1D3640A-9078-4561-B07C-70C9B8B32C52}"/>
                </a:ext>
              </a:extLst>
            </p:cNvPr>
            <p:cNvSpPr>
              <a:spLocks noChangeShapeType="1"/>
            </p:cNvSpPr>
            <p:nvPr/>
          </p:nvSpPr>
          <p:spPr bwMode="auto">
            <a:xfrm>
              <a:off x="6202363" y="1712913"/>
              <a:ext cx="231775" cy="0"/>
            </a:xfrm>
            <a:prstGeom prst="line">
              <a:avLst/>
            </a:prstGeom>
            <a:noFill/>
            <a:ln w="12700">
              <a:solidFill>
                <a:srgbClr val="6EDCB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0738" name="Line 26">
              <a:extLst>
                <a:ext uri="{FF2B5EF4-FFF2-40B4-BE49-F238E27FC236}">
                  <a16:creationId xmlns:a16="http://schemas.microsoft.com/office/drawing/2014/main" id="{19FB7EE3-3578-4AB3-B0C6-DF553E7A7FEA}"/>
                </a:ext>
              </a:extLst>
            </p:cNvPr>
            <p:cNvSpPr>
              <a:spLocks noChangeShapeType="1"/>
            </p:cNvSpPr>
            <p:nvPr/>
          </p:nvSpPr>
          <p:spPr bwMode="auto">
            <a:xfrm>
              <a:off x="7654925" y="1714500"/>
              <a:ext cx="231775" cy="0"/>
            </a:xfrm>
            <a:prstGeom prst="line">
              <a:avLst/>
            </a:prstGeom>
            <a:noFill/>
            <a:ln w="12700">
              <a:solidFill>
                <a:srgbClr val="3E928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0739" name="Text Box 27">
              <a:extLst>
                <a:ext uri="{FF2B5EF4-FFF2-40B4-BE49-F238E27FC236}">
                  <a16:creationId xmlns:a16="http://schemas.microsoft.com/office/drawing/2014/main" id="{81FD73AB-72F5-40D0-A016-31FE33FC177B}"/>
                </a:ext>
              </a:extLst>
            </p:cNvPr>
            <p:cNvSpPr txBox="1">
              <a:spLocks noChangeArrowheads="1"/>
            </p:cNvSpPr>
            <p:nvPr/>
          </p:nvSpPr>
          <p:spPr bwMode="auto">
            <a:xfrm>
              <a:off x="8534400" y="5745367"/>
              <a:ext cx="401015" cy="26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Day</a:t>
              </a:r>
            </a:p>
          </p:txBody>
        </p:sp>
      </p:grpSp>
      <p:sp>
        <p:nvSpPr>
          <p:cNvPr id="29" name="Text Box 19">
            <a:extLst>
              <a:ext uri="{FF2B5EF4-FFF2-40B4-BE49-F238E27FC236}">
                <a16:creationId xmlns:a16="http://schemas.microsoft.com/office/drawing/2014/main" id="{821DF6B8-8BCD-444B-A0B9-CE5B8F19AFEC}"/>
              </a:ext>
            </a:extLst>
          </p:cNvPr>
          <p:cNvSpPr txBox="1">
            <a:spLocks noChangeArrowheads="1"/>
          </p:cNvSpPr>
          <p:nvPr/>
        </p:nvSpPr>
        <p:spPr bwMode="auto">
          <a:xfrm>
            <a:off x="1624136" y="5980052"/>
            <a:ext cx="5616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J Clin Endocrinol Metab. 2000; </a:t>
            </a:r>
            <a:r>
              <a:rPr kumimoji="0" lang="de-DE" altLang="en-US" sz="1100" b="1" i="0" u="none" strike="noStrike" kern="1200" cap="none" spc="0" normalizeH="0" baseline="0" noProof="0" dirty="0">
                <a:ln>
                  <a:noFill/>
                </a:ln>
                <a:solidFill>
                  <a:srgbClr val="006EAB"/>
                </a:solidFill>
                <a:effectLst/>
                <a:uLnTx/>
                <a:uFillTx/>
                <a:latin typeface="Poppins Light"/>
                <a:ea typeface="+mn-ea"/>
                <a:cs typeface="+mn-cs"/>
              </a:rPr>
              <a:t>85</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:2839-53</a:t>
            </a:r>
            <a:r>
              <a:rPr kumimoji="0" lang="de-DE" altLang="en-US" sz="1100" b="0" i="1" u="none" strike="noStrike" kern="1200" cap="none" spc="0" normalizeH="0" baseline="0" noProof="0" dirty="0">
                <a:ln>
                  <a:noFill/>
                </a:ln>
                <a:solidFill>
                  <a:srgbClr val="006EAB"/>
                </a:solidFill>
                <a:effectLst/>
                <a:uLnTx/>
                <a:uFillTx/>
                <a:latin typeface="Verdana" panose="020B0604030504040204" pitchFamily="34" charset="0"/>
                <a:ea typeface="+mn-ea"/>
                <a:cs typeface="+mn-cs"/>
              </a:rPr>
              <a: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1ACD05A1-4A5B-46AE-A3C2-803E780AD329}"/>
              </a:ext>
            </a:extLst>
          </p:cNvPr>
          <p:cNvSpPr>
            <a:spLocks noGrp="1" noChangeArrowheads="1"/>
          </p:cNvSpPr>
          <p:nvPr>
            <p:ph type="title"/>
          </p:nvPr>
        </p:nvSpPr>
        <p:spPr>
          <a:xfrm>
            <a:off x="439731" y="175690"/>
            <a:ext cx="10652454" cy="896741"/>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Muscle Strength (6 Months)</a:t>
            </a:r>
            <a:endParaRPr lang="nl-NL" altLang="en-US" sz="3200" b="1" dirty="0"/>
          </a:p>
        </p:txBody>
      </p:sp>
      <p:grpSp>
        <p:nvGrpSpPr>
          <p:cNvPr id="31747" name="Group 5">
            <a:extLst>
              <a:ext uri="{FF2B5EF4-FFF2-40B4-BE49-F238E27FC236}">
                <a16:creationId xmlns:a16="http://schemas.microsoft.com/office/drawing/2014/main" id="{A0083A52-7E28-46D7-8900-F5612AFFBF71}"/>
              </a:ext>
            </a:extLst>
          </p:cNvPr>
          <p:cNvGrpSpPr>
            <a:grpSpLocks/>
          </p:cNvGrpSpPr>
          <p:nvPr/>
        </p:nvGrpSpPr>
        <p:grpSpPr bwMode="auto">
          <a:xfrm>
            <a:off x="991087" y="1223352"/>
            <a:ext cx="9612435" cy="4032250"/>
            <a:chOff x="968" y="768"/>
            <a:chExt cx="4696" cy="2593"/>
          </a:xfrm>
          <a:noFill/>
        </p:grpSpPr>
        <p:pic>
          <p:nvPicPr>
            <p:cNvPr id="31765" name="Picture 6" descr="white">
              <a:extLst>
                <a:ext uri="{FF2B5EF4-FFF2-40B4-BE49-F238E27FC236}">
                  <a16:creationId xmlns:a16="http://schemas.microsoft.com/office/drawing/2014/main" id="{18CEB03B-057F-40AA-A6CA-1ADC52387626}"/>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66" name="AutoShape 7">
              <a:extLst>
                <a:ext uri="{FF2B5EF4-FFF2-40B4-BE49-F238E27FC236}">
                  <a16:creationId xmlns:a16="http://schemas.microsoft.com/office/drawing/2014/main" id="{47634B80-E0F4-4A91-934D-CC38F7D6574F}"/>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graphicFrame>
        <p:nvGraphicFramePr>
          <p:cNvPr id="27683" name="Group 35">
            <a:extLst>
              <a:ext uri="{FF2B5EF4-FFF2-40B4-BE49-F238E27FC236}">
                <a16:creationId xmlns:a16="http://schemas.microsoft.com/office/drawing/2014/main" id="{DA21D307-0F19-4D49-A5B9-71036D6E4A60}"/>
              </a:ext>
            </a:extLst>
          </p:cNvPr>
          <p:cNvGraphicFramePr>
            <a:graphicFrameLocks noGrp="1"/>
          </p:cNvGraphicFramePr>
          <p:nvPr/>
        </p:nvGraphicFramePr>
        <p:xfrm>
          <a:off x="1281600" y="1740878"/>
          <a:ext cx="8783777" cy="3127376"/>
        </p:xfrm>
        <a:graphic>
          <a:graphicData uri="http://schemas.openxmlformats.org/drawingml/2006/table">
            <a:tbl>
              <a:tblPr/>
              <a:tblGrid>
                <a:gridCol w="3435479">
                  <a:extLst>
                    <a:ext uri="{9D8B030D-6E8A-4147-A177-3AD203B41FA5}">
                      <a16:colId xmlns:a16="http://schemas.microsoft.com/office/drawing/2014/main" val="20000"/>
                    </a:ext>
                  </a:extLst>
                </a:gridCol>
                <a:gridCol w="1783341">
                  <a:extLst>
                    <a:ext uri="{9D8B030D-6E8A-4147-A177-3AD203B41FA5}">
                      <a16:colId xmlns:a16="http://schemas.microsoft.com/office/drawing/2014/main" val="20001"/>
                    </a:ext>
                  </a:extLst>
                </a:gridCol>
                <a:gridCol w="1781615">
                  <a:extLst>
                    <a:ext uri="{9D8B030D-6E8A-4147-A177-3AD203B41FA5}">
                      <a16:colId xmlns:a16="http://schemas.microsoft.com/office/drawing/2014/main" val="20002"/>
                    </a:ext>
                  </a:extLst>
                </a:gridCol>
                <a:gridCol w="1783342">
                  <a:extLst>
                    <a:ext uri="{9D8B030D-6E8A-4147-A177-3AD203B41FA5}">
                      <a16:colId xmlns:a16="http://schemas.microsoft.com/office/drawing/2014/main" val="20003"/>
                    </a:ext>
                  </a:extLst>
                </a:gridCol>
              </a:tblGrid>
              <a:tr h="1125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Increase in arm and leg muscle strength Day 90 compared to baseline </a:t>
                      </a:r>
                    </a:p>
                  </a:txBody>
                  <a:tcPr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T-gel 5g</a:t>
                      </a:r>
                      <a:br>
                        <a:rPr kumimoji="0" lang="en-US" sz="1600" b="1" i="0" u="none" strike="noStrike" cap="none" normalizeH="0" baseline="0" dirty="0">
                          <a:ln>
                            <a:noFill/>
                          </a:ln>
                          <a:solidFill>
                            <a:schemeClr val="accent5"/>
                          </a:solidFill>
                          <a:effectLst/>
                          <a:latin typeface="+mn-lt"/>
                        </a:rPr>
                      </a:br>
                      <a:r>
                        <a:rPr kumimoji="0" lang="en-US" sz="1600" b="1" i="0" u="none" strike="noStrike" cap="none" normalizeH="0" baseline="0" dirty="0">
                          <a:ln>
                            <a:noFill/>
                          </a:ln>
                          <a:solidFill>
                            <a:schemeClr val="accent5"/>
                          </a:solidFill>
                          <a:effectLst/>
                          <a:latin typeface="+mn-lt"/>
                        </a:rPr>
                        <a:t>n = 73</a:t>
                      </a:r>
                    </a:p>
                  </a:txBody>
                  <a:tcPr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T-gel 10 g </a:t>
                      </a:r>
                      <a:br>
                        <a:rPr kumimoji="0" lang="en-US" sz="1600" b="1" i="0" u="none" strike="noStrike" cap="none" normalizeH="0" baseline="0" dirty="0">
                          <a:ln>
                            <a:noFill/>
                          </a:ln>
                          <a:solidFill>
                            <a:schemeClr val="accent5"/>
                          </a:solidFill>
                          <a:effectLst/>
                          <a:latin typeface="+mn-lt"/>
                        </a:rPr>
                      </a:br>
                      <a:r>
                        <a:rPr kumimoji="0" lang="en-US" sz="1600" b="1" i="0" u="none" strike="noStrike" cap="none" normalizeH="0" baseline="0" dirty="0">
                          <a:ln>
                            <a:noFill/>
                          </a:ln>
                          <a:solidFill>
                            <a:schemeClr val="accent5"/>
                          </a:solidFill>
                          <a:effectLst/>
                          <a:latin typeface="+mn-lt"/>
                        </a:rPr>
                        <a:t>n = 78</a:t>
                      </a:r>
                    </a:p>
                  </a:txBody>
                  <a:tcPr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T-patch</a:t>
                      </a:r>
                    </a:p>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n = 76</a:t>
                      </a:r>
                    </a:p>
                  </a:txBody>
                  <a:tcPr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5675">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Leg muscle strength </a:t>
                      </a:r>
                    </a:p>
                    <a:p>
                      <a:pPr marL="288925" marR="0" lvl="0" indent="-288925"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accent5"/>
                          </a:solidFill>
                          <a:effectLst/>
                          <a:latin typeface="+mn-lt"/>
                        </a:rPr>
                        <a:t>with leg press exercises</a:t>
                      </a:r>
                    </a:p>
                  </a:txBody>
                  <a:tcPr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13.7 </a:t>
                      </a:r>
                      <a:r>
                        <a:rPr kumimoji="0" lang="en-US" sz="1600" b="0" i="0" u="none" strike="noStrike" cap="none" normalizeH="0" baseline="0" dirty="0">
                          <a:ln>
                            <a:noFill/>
                          </a:ln>
                          <a:solidFill>
                            <a:schemeClr val="accent5"/>
                          </a:solidFill>
                          <a:effectLst/>
                          <a:latin typeface="+mn-lt"/>
                          <a:sym typeface="Symbol" pitchFamily="18" charset="2"/>
                        </a:rPr>
                        <a:t></a:t>
                      </a:r>
                      <a:r>
                        <a:rPr kumimoji="0" lang="en-US" sz="1600" b="0" i="0" u="none" strike="noStrike" cap="none" normalizeH="0" baseline="0" dirty="0">
                          <a:ln>
                            <a:noFill/>
                          </a:ln>
                          <a:solidFill>
                            <a:schemeClr val="accent5"/>
                          </a:solidFill>
                          <a:effectLst/>
                          <a:latin typeface="+mn-lt"/>
                        </a:rPr>
                        <a:t> 3.4 kg</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(p=0.0003)</a:t>
                      </a:r>
                    </a:p>
                  </a:txBody>
                  <a:tcPr anchor="ctr" horzOverflow="overflow">
                    <a:lnL>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12.7 </a:t>
                      </a:r>
                      <a:r>
                        <a:rPr kumimoji="0" lang="en-US" sz="1600" b="0" i="0" u="none" strike="noStrike" cap="none" normalizeH="0" baseline="0" dirty="0">
                          <a:ln>
                            <a:noFill/>
                          </a:ln>
                          <a:solidFill>
                            <a:schemeClr val="accent5"/>
                          </a:solidFill>
                          <a:effectLst/>
                          <a:latin typeface="+mn-lt"/>
                          <a:sym typeface="Symbol" pitchFamily="18" charset="2"/>
                        </a:rPr>
                        <a:t></a:t>
                      </a:r>
                      <a:r>
                        <a:rPr kumimoji="0" lang="en-US" sz="1600" b="0" i="0" u="none" strike="noStrike" cap="none" normalizeH="0" baseline="0" dirty="0">
                          <a:ln>
                            <a:noFill/>
                          </a:ln>
                          <a:solidFill>
                            <a:schemeClr val="accent5"/>
                          </a:solidFill>
                          <a:effectLst/>
                          <a:latin typeface="+mn-lt"/>
                        </a:rPr>
                        <a:t> 2.7 kg</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(p=0.0001)</a:t>
                      </a:r>
                    </a:p>
                  </a:txBody>
                  <a:tcPr anchor="ctr" horzOverflow="overflow">
                    <a:lnL>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11.6 </a:t>
                      </a:r>
                      <a:r>
                        <a:rPr kumimoji="0" lang="en-US" sz="1600" b="0" i="0" u="none" strike="noStrike" cap="none" normalizeH="0" baseline="0" dirty="0">
                          <a:ln>
                            <a:noFill/>
                          </a:ln>
                          <a:solidFill>
                            <a:schemeClr val="accent5"/>
                          </a:solidFill>
                          <a:effectLst/>
                          <a:latin typeface="+mn-lt"/>
                          <a:sym typeface="Symbol" pitchFamily="18" charset="2"/>
                        </a:rPr>
                        <a:t></a:t>
                      </a:r>
                      <a:r>
                        <a:rPr kumimoji="0" lang="en-US" sz="1600" b="0" i="0" u="none" strike="noStrike" cap="none" normalizeH="0" baseline="0" dirty="0">
                          <a:ln>
                            <a:noFill/>
                          </a:ln>
                          <a:solidFill>
                            <a:schemeClr val="accent5"/>
                          </a:solidFill>
                          <a:effectLst/>
                          <a:latin typeface="+mn-lt"/>
                        </a:rPr>
                        <a:t> 2-5 kg</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(p=0.0001)</a:t>
                      </a:r>
                    </a:p>
                  </a:txBody>
                  <a:tcPr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6163">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Arm/chest muscle</a:t>
                      </a:r>
                    </a:p>
                    <a:p>
                      <a:pPr marL="288925" marR="0" lvl="0" indent="-288925"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strength</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 2.6 </a:t>
                      </a:r>
                      <a:r>
                        <a:rPr kumimoji="0" lang="en-US" sz="1600" b="0" i="0" u="none" strike="noStrike" cap="none" normalizeH="0" baseline="0">
                          <a:ln>
                            <a:noFill/>
                          </a:ln>
                          <a:solidFill>
                            <a:schemeClr val="accent5"/>
                          </a:solidFill>
                          <a:effectLst/>
                          <a:latin typeface="+mn-lt"/>
                          <a:sym typeface="Symbol" pitchFamily="18" charset="2"/>
                        </a:rPr>
                        <a:t></a:t>
                      </a:r>
                      <a:r>
                        <a:rPr kumimoji="0" lang="en-US" sz="1600" b="0" i="0" u="none" strike="noStrike" cap="none" normalizeH="0" baseline="0">
                          <a:ln>
                            <a:noFill/>
                          </a:ln>
                          <a:solidFill>
                            <a:schemeClr val="accent5"/>
                          </a:solidFill>
                          <a:effectLst/>
                          <a:latin typeface="+mn-lt"/>
                        </a:rPr>
                        <a:t> 0.7 kg</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a:ln>
                            <a:noFill/>
                          </a:ln>
                          <a:solidFill>
                            <a:schemeClr val="accent5"/>
                          </a:solidFill>
                          <a:effectLst/>
                          <a:latin typeface="+mn-lt"/>
                        </a:rPr>
                        <a:t>(p=0.0009) </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2.9 </a:t>
                      </a:r>
                      <a:r>
                        <a:rPr kumimoji="0" lang="en-US" sz="1600" b="0" i="0" u="none" strike="noStrike" cap="none" normalizeH="0" baseline="0">
                          <a:ln>
                            <a:noFill/>
                          </a:ln>
                          <a:solidFill>
                            <a:schemeClr val="accent5"/>
                          </a:solidFill>
                          <a:effectLst/>
                          <a:latin typeface="+mn-lt"/>
                          <a:sym typeface="Symbol" pitchFamily="18" charset="2"/>
                        </a:rPr>
                        <a:t></a:t>
                      </a:r>
                      <a:r>
                        <a:rPr kumimoji="0" lang="en-US" sz="1600" b="0" i="0" u="none" strike="noStrike" cap="none" normalizeH="0" baseline="0">
                          <a:ln>
                            <a:noFill/>
                          </a:ln>
                          <a:solidFill>
                            <a:schemeClr val="accent5"/>
                          </a:solidFill>
                          <a:effectLst/>
                          <a:latin typeface="+mn-lt"/>
                        </a:rPr>
                        <a:t> 0.8 kg </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a:ln>
                            <a:noFill/>
                          </a:ln>
                          <a:solidFill>
                            <a:schemeClr val="accent5"/>
                          </a:solidFill>
                          <a:effectLst/>
                          <a:latin typeface="+mn-lt"/>
                        </a:rPr>
                        <a:t>(p=0.0004)</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1.5 </a:t>
                      </a:r>
                      <a:r>
                        <a:rPr kumimoji="0" lang="en-US" sz="1600" b="0" i="0" u="none" strike="noStrike" cap="none" normalizeH="0" baseline="0" dirty="0">
                          <a:ln>
                            <a:noFill/>
                          </a:ln>
                          <a:solidFill>
                            <a:schemeClr val="accent5"/>
                          </a:solidFill>
                          <a:effectLst/>
                          <a:latin typeface="+mn-lt"/>
                          <a:sym typeface="Symbol" pitchFamily="18" charset="2"/>
                        </a:rPr>
                        <a:t></a:t>
                      </a:r>
                      <a:r>
                        <a:rPr kumimoji="0" lang="en-US" sz="1600" b="0" i="0" u="none" strike="noStrike" cap="none" normalizeH="0" baseline="0" dirty="0">
                          <a:ln>
                            <a:noFill/>
                          </a:ln>
                          <a:solidFill>
                            <a:schemeClr val="accent5"/>
                          </a:solidFill>
                          <a:effectLst/>
                          <a:latin typeface="+mn-lt"/>
                        </a:rPr>
                        <a:t> 0.8 kg </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(p=0.08)</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Text Box 19">
            <a:extLst>
              <a:ext uri="{FF2B5EF4-FFF2-40B4-BE49-F238E27FC236}">
                <a16:creationId xmlns:a16="http://schemas.microsoft.com/office/drawing/2014/main" id="{98AA10B0-F37B-418B-859A-41FE6577BBD7}"/>
              </a:ext>
            </a:extLst>
          </p:cNvPr>
          <p:cNvSpPr txBox="1">
            <a:spLocks noChangeArrowheads="1"/>
          </p:cNvSpPr>
          <p:nvPr/>
        </p:nvSpPr>
        <p:spPr bwMode="auto">
          <a:xfrm>
            <a:off x="1624136" y="5980052"/>
            <a:ext cx="5616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J Clin Endocrinol Metab. 2000; </a:t>
            </a:r>
            <a:r>
              <a:rPr kumimoji="0" lang="de-DE" altLang="en-US" sz="1100" b="1" i="0" u="none" strike="noStrike" kern="1200" cap="none" spc="0" normalizeH="0" baseline="0" noProof="0" dirty="0">
                <a:ln>
                  <a:noFill/>
                </a:ln>
                <a:solidFill>
                  <a:srgbClr val="006EAB"/>
                </a:solidFill>
                <a:effectLst/>
                <a:uLnTx/>
                <a:uFillTx/>
                <a:latin typeface="Poppins Light"/>
                <a:ea typeface="+mn-ea"/>
                <a:cs typeface="+mn-cs"/>
              </a:rPr>
              <a:t>85</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:2839-53</a:t>
            </a:r>
            <a:r>
              <a:rPr kumimoji="0" lang="de-DE" altLang="en-US" sz="1100" b="0" i="1" u="none" strike="noStrike" kern="1200" cap="none" spc="0" normalizeH="0" baseline="0" noProof="0" dirty="0">
                <a:ln>
                  <a:noFill/>
                </a:ln>
                <a:solidFill>
                  <a:srgbClr val="006EAB"/>
                </a:solidFill>
                <a:effectLst/>
                <a:uLnTx/>
                <a:uFillTx/>
                <a:latin typeface="Verdana" panose="020B0604030504040204" pitchFamily="34" charset="0"/>
                <a:ea typeface="+mn-ea"/>
                <a:cs typeface="+mn-cs"/>
              </a:rPr>
              <a: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553511" y="1149292"/>
            <a:ext cx="5444617" cy="622006"/>
          </a:xfrm>
        </p:spPr>
        <p:txBody>
          <a:bodyPr>
            <a:noAutofit/>
          </a:bodyPr>
          <a:lstStyle/>
          <a:p>
            <a:r>
              <a:rPr lang="en-GB" sz="4000" dirty="0" err="1"/>
              <a:t>AndroGel</a:t>
            </a:r>
            <a:r>
              <a:rPr lang="en-GB" sz="4000" dirty="0"/>
              <a:t> 1% </a:t>
            </a:r>
            <a:br>
              <a:rPr lang="en-GB" sz="4000" dirty="0"/>
            </a:br>
            <a:r>
              <a:rPr lang="en-GB" sz="4000" dirty="0"/>
              <a:t>Clinical Trials </a:t>
            </a:r>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553511" y="1872071"/>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280129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F44B47E4-7561-4346-A4CF-F962D58FD73E}"/>
              </a:ext>
            </a:extLst>
          </p:cNvPr>
          <p:cNvSpPr>
            <a:spLocks noGrp="1" noChangeArrowheads="1"/>
          </p:cNvSpPr>
          <p:nvPr>
            <p:ph type="title"/>
          </p:nvPr>
        </p:nvSpPr>
        <p:spPr>
          <a:xfrm>
            <a:off x="450232" y="298182"/>
            <a:ext cx="10652454" cy="791113"/>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Bone Mineral Density (6 Months)</a:t>
            </a:r>
            <a:endParaRPr lang="nl-NL" altLang="en-US" sz="3200" b="1" dirty="0"/>
          </a:p>
        </p:txBody>
      </p:sp>
      <p:sp>
        <p:nvSpPr>
          <p:cNvPr id="32771" name="Rectangle 5">
            <a:extLst>
              <a:ext uri="{FF2B5EF4-FFF2-40B4-BE49-F238E27FC236}">
                <a16:creationId xmlns:a16="http://schemas.microsoft.com/office/drawing/2014/main" id="{CFD15BD8-4345-46A7-AD03-72BA19675FAE}"/>
              </a:ext>
            </a:extLst>
          </p:cNvPr>
          <p:cNvSpPr>
            <a:spLocks noGrp="1" noChangeArrowheads="1"/>
          </p:cNvSpPr>
          <p:nvPr>
            <p:ph type="body" idx="1"/>
          </p:nvPr>
        </p:nvSpPr>
        <p:spPr>
          <a:xfrm>
            <a:off x="450231" y="1600201"/>
            <a:ext cx="6272541" cy="4525963"/>
          </a:xfrm>
          <a:noFill/>
        </p:spPr>
        <p:txBody>
          <a:bodyPr/>
          <a:lstStyle/>
          <a:p>
            <a:pPr marL="363538" lvl="1" indent="-184150">
              <a:buFontTx/>
              <a:buChar char="•"/>
              <a:tabLst>
                <a:tab pos="623888" algn="l"/>
              </a:tabLst>
            </a:pPr>
            <a:r>
              <a:rPr lang="en-US" altLang="en-US" dirty="0">
                <a:solidFill>
                  <a:schemeClr val="accent5"/>
                </a:solidFill>
              </a:rPr>
              <a:t>BMD increased with T gel in a dose dependent fashion </a:t>
            </a:r>
          </a:p>
          <a:p>
            <a:pPr marL="363538" lvl="1" indent="-184150">
              <a:buFontTx/>
              <a:buChar char="•"/>
              <a:tabLst>
                <a:tab pos="623888" algn="l"/>
              </a:tabLst>
            </a:pPr>
            <a:r>
              <a:rPr lang="en-US" altLang="en-US" dirty="0">
                <a:solidFill>
                  <a:schemeClr val="accent5"/>
                </a:solidFill>
              </a:rPr>
              <a:t>Significant increase in BMD with the 10 g dose at both</a:t>
            </a:r>
          </a:p>
          <a:p>
            <a:pPr marL="711200" lvl="2" indent="-168275">
              <a:buFont typeface="Arial" panose="020B0604020202020204" pitchFamily="34" charset="0"/>
              <a:buChar char="–"/>
              <a:tabLst>
                <a:tab pos="623888" algn="l"/>
              </a:tabLst>
            </a:pPr>
            <a:r>
              <a:rPr lang="en-US" altLang="en-US" dirty="0">
                <a:solidFill>
                  <a:schemeClr val="accent5"/>
                </a:solidFill>
              </a:rPr>
              <a:t>Hip (* p=0.0001) </a:t>
            </a:r>
          </a:p>
          <a:p>
            <a:pPr marL="711200" lvl="2" indent="-168275">
              <a:buFont typeface="Arial" panose="020B0604020202020204" pitchFamily="34" charset="0"/>
              <a:buChar char="–"/>
              <a:tabLst>
                <a:tab pos="623888" algn="l"/>
              </a:tabLst>
            </a:pPr>
            <a:r>
              <a:rPr lang="en-US" altLang="en-US" dirty="0">
                <a:solidFill>
                  <a:schemeClr val="accent5"/>
                </a:solidFill>
              </a:rPr>
              <a:t>Spine (* p=0.0001)</a:t>
            </a:r>
            <a:r>
              <a:rPr lang="en-US" altLang="en-US" sz="2000" dirty="0">
                <a:solidFill>
                  <a:schemeClr val="accent5"/>
                </a:solidFill>
              </a:rPr>
              <a:t> </a:t>
            </a:r>
          </a:p>
          <a:p>
            <a:pPr marL="363538" lvl="1" indent="-184150">
              <a:buFontTx/>
              <a:buChar char="•"/>
              <a:tabLst>
                <a:tab pos="623888" algn="l"/>
              </a:tabLst>
            </a:pPr>
            <a:r>
              <a:rPr lang="en-US" altLang="en-US" dirty="0">
                <a:solidFill>
                  <a:schemeClr val="accent5"/>
                </a:solidFill>
              </a:rPr>
              <a:t>Significant increase in hip BMD with patients titrated down to 7.5 g after Day 90</a:t>
            </a:r>
          </a:p>
          <a:p>
            <a:pPr marL="711200" lvl="2" indent="-168275">
              <a:buFont typeface="Arial" panose="020B0604020202020204" pitchFamily="34" charset="0"/>
              <a:buChar char="–"/>
              <a:tabLst>
                <a:tab pos="623888" algn="l"/>
              </a:tabLst>
            </a:pPr>
            <a:r>
              <a:rPr lang="en-US" altLang="en-US" dirty="0">
                <a:solidFill>
                  <a:schemeClr val="accent5"/>
                </a:solidFill>
              </a:rPr>
              <a:t>Hip (**p=0.016)</a:t>
            </a:r>
          </a:p>
          <a:p>
            <a:pPr marL="711200" lvl="2" indent="-168275">
              <a:tabLst>
                <a:tab pos="623888" algn="l"/>
              </a:tabLst>
            </a:pPr>
            <a:endParaRPr lang="nl-NL" altLang="en-US" dirty="0">
              <a:latin typeface="Verdana" panose="020B0604030504040204" pitchFamily="34" charset="0"/>
            </a:endParaRPr>
          </a:p>
        </p:txBody>
      </p:sp>
      <p:grpSp>
        <p:nvGrpSpPr>
          <p:cNvPr id="32772" name="Group 6">
            <a:extLst>
              <a:ext uri="{FF2B5EF4-FFF2-40B4-BE49-F238E27FC236}">
                <a16:creationId xmlns:a16="http://schemas.microsoft.com/office/drawing/2014/main" id="{54AEFE62-8821-4377-9611-6F913E530237}"/>
              </a:ext>
            </a:extLst>
          </p:cNvPr>
          <p:cNvGrpSpPr>
            <a:grpSpLocks/>
          </p:cNvGrpSpPr>
          <p:nvPr/>
        </p:nvGrpSpPr>
        <p:grpSpPr bwMode="auto">
          <a:xfrm>
            <a:off x="7328467" y="1089295"/>
            <a:ext cx="3960856" cy="4906694"/>
            <a:chOff x="3881" y="824"/>
            <a:chExt cx="2167" cy="2824"/>
          </a:xfrm>
        </p:grpSpPr>
        <p:grpSp>
          <p:nvGrpSpPr>
            <p:cNvPr id="32776" name="Group 7">
              <a:extLst>
                <a:ext uri="{FF2B5EF4-FFF2-40B4-BE49-F238E27FC236}">
                  <a16:creationId xmlns:a16="http://schemas.microsoft.com/office/drawing/2014/main" id="{3EB3333C-A972-4E37-BBEE-4E5E9B4E3157}"/>
                </a:ext>
              </a:extLst>
            </p:cNvPr>
            <p:cNvGrpSpPr>
              <a:grpSpLocks/>
            </p:cNvGrpSpPr>
            <p:nvPr/>
          </p:nvGrpSpPr>
          <p:grpSpPr bwMode="auto">
            <a:xfrm>
              <a:off x="3881" y="824"/>
              <a:ext cx="2167" cy="2824"/>
              <a:chOff x="968" y="768"/>
              <a:chExt cx="4696" cy="2593"/>
            </a:xfrm>
          </p:grpSpPr>
          <p:pic>
            <p:nvPicPr>
              <p:cNvPr id="32803" name="Picture 8" descr="white">
                <a:extLst>
                  <a:ext uri="{FF2B5EF4-FFF2-40B4-BE49-F238E27FC236}">
                    <a16:creationId xmlns:a16="http://schemas.microsoft.com/office/drawing/2014/main" id="{14E29060-F8D4-4BC6-8589-E4ED7A9FDDAF}"/>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4" name="AutoShape 9">
                <a:extLst>
                  <a:ext uri="{FF2B5EF4-FFF2-40B4-BE49-F238E27FC236}">
                    <a16:creationId xmlns:a16="http://schemas.microsoft.com/office/drawing/2014/main" id="{35AD255B-8295-413A-B858-2F238EA34015}"/>
                  </a:ext>
                </a:extLst>
              </p:cNvPr>
              <p:cNvSpPr>
                <a:spLocks noChangeArrowheads="1"/>
              </p:cNvSpPr>
              <p:nvPr/>
            </p:nvSpPr>
            <p:spPr bwMode="auto">
              <a:xfrm>
                <a:off x="1077" y="841"/>
                <a:ext cx="4401" cy="235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32777" name="Picture 10" descr="bmd chart2">
              <a:extLst>
                <a:ext uri="{FF2B5EF4-FFF2-40B4-BE49-F238E27FC236}">
                  <a16:creationId xmlns:a16="http://schemas.microsoft.com/office/drawing/2014/main" id="{D7B10D4C-9484-4476-BA38-40BC41944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 y="909"/>
              <a:ext cx="1944" cy="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11">
              <a:extLst>
                <a:ext uri="{FF2B5EF4-FFF2-40B4-BE49-F238E27FC236}">
                  <a16:creationId xmlns:a16="http://schemas.microsoft.com/office/drawing/2014/main" id="{1D288885-DB81-4408-A481-4A328F9D83EC}"/>
                </a:ext>
              </a:extLst>
            </p:cNvPr>
            <p:cNvSpPr txBox="1">
              <a:spLocks noChangeArrowheads="1"/>
            </p:cNvSpPr>
            <p:nvPr/>
          </p:nvSpPr>
          <p:spPr bwMode="auto">
            <a:xfrm>
              <a:off x="5503" y="1221"/>
              <a:ext cx="223" cy="231"/>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305A80"/>
                  </a:solidFill>
                  <a:effectLst/>
                  <a:uLnTx/>
                  <a:uFillTx/>
                  <a:latin typeface="Arial" panose="020B0604020202020204" pitchFamily="34" charset="0"/>
                  <a:ea typeface="+mn-ea"/>
                  <a:cs typeface="+mn-cs"/>
                </a:rPr>
                <a:t>*</a:t>
              </a:r>
            </a:p>
          </p:txBody>
        </p:sp>
        <p:sp>
          <p:nvSpPr>
            <p:cNvPr id="32779" name="Text Box 12">
              <a:extLst>
                <a:ext uri="{FF2B5EF4-FFF2-40B4-BE49-F238E27FC236}">
                  <a16:creationId xmlns:a16="http://schemas.microsoft.com/office/drawing/2014/main" id="{90709155-2C4A-4791-AD13-DA75938D22A6}"/>
                </a:ext>
              </a:extLst>
            </p:cNvPr>
            <p:cNvSpPr txBox="1">
              <a:spLocks noChangeArrowheads="1"/>
            </p:cNvSpPr>
            <p:nvPr/>
          </p:nvSpPr>
          <p:spPr bwMode="auto">
            <a:xfrm>
              <a:off x="5493" y="2323"/>
              <a:ext cx="223" cy="231"/>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305A80"/>
                  </a:solidFill>
                  <a:effectLst/>
                  <a:uLnTx/>
                  <a:uFillTx/>
                  <a:latin typeface="Arial" panose="020B0604020202020204" pitchFamily="34" charset="0"/>
                  <a:ea typeface="+mn-ea"/>
                  <a:cs typeface="+mn-cs"/>
                </a:rPr>
                <a:t>*</a:t>
              </a:r>
            </a:p>
          </p:txBody>
        </p:sp>
        <p:sp>
          <p:nvSpPr>
            <p:cNvPr id="32780" name="Text Box 13">
              <a:extLst>
                <a:ext uri="{FF2B5EF4-FFF2-40B4-BE49-F238E27FC236}">
                  <a16:creationId xmlns:a16="http://schemas.microsoft.com/office/drawing/2014/main" id="{D49C3EAD-9573-44B4-B1F8-A8900EC76EC7}"/>
                </a:ext>
              </a:extLst>
            </p:cNvPr>
            <p:cNvSpPr txBox="1">
              <a:spLocks noChangeArrowheads="1"/>
            </p:cNvSpPr>
            <p:nvPr/>
          </p:nvSpPr>
          <p:spPr bwMode="auto">
            <a:xfrm>
              <a:off x="5177" y="1161"/>
              <a:ext cx="327" cy="231"/>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305A80"/>
                  </a:solidFill>
                  <a:effectLst/>
                  <a:uLnTx/>
                  <a:uFillTx/>
                  <a:latin typeface="Arial" panose="020B0604020202020204" pitchFamily="34" charset="0"/>
                  <a:ea typeface="+mn-ea"/>
                  <a:cs typeface="+mn-cs"/>
                </a:rPr>
                <a:t>**</a:t>
              </a:r>
            </a:p>
          </p:txBody>
        </p:sp>
        <p:grpSp>
          <p:nvGrpSpPr>
            <p:cNvPr id="32781" name="Group 14">
              <a:extLst>
                <a:ext uri="{FF2B5EF4-FFF2-40B4-BE49-F238E27FC236}">
                  <a16:creationId xmlns:a16="http://schemas.microsoft.com/office/drawing/2014/main" id="{A3924CC5-4F1E-4212-B8CD-17F116D25371}"/>
                </a:ext>
              </a:extLst>
            </p:cNvPr>
            <p:cNvGrpSpPr>
              <a:grpSpLocks/>
            </p:cNvGrpSpPr>
            <p:nvPr/>
          </p:nvGrpSpPr>
          <p:grpSpPr bwMode="auto">
            <a:xfrm>
              <a:off x="4359" y="1930"/>
              <a:ext cx="1453" cy="352"/>
              <a:chOff x="4359" y="1930"/>
              <a:chExt cx="1453" cy="352"/>
            </a:xfrm>
          </p:grpSpPr>
          <p:sp>
            <p:nvSpPr>
              <p:cNvPr id="32793" name="Text Box 15">
                <a:extLst>
                  <a:ext uri="{FF2B5EF4-FFF2-40B4-BE49-F238E27FC236}">
                    <a16:creationId xmlns:a16="http://schemas.microsoft.com/office/drawing/2014/main" id="{686265CD-7755-4822-B5A0-C5BFC50E1363}"/>
                  </a:ext>
                </a:extLst>
              </p:cNvPr>
              <p:cNvSpPr txBox="1">
                <a:spLocks noChangeArrowheads="1"/>
              </p:cNvSpPr>
              <p:nvPr/>
            </p:nvSpPr>
            <p:spPr bwMode="auto">
              <a:xfrm>
                <a:off x="4359" y="1930"/>
                <a:ext cx="283"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Patch</a:t>
                </a:r>
              </a:p>
            </p:txBody>
          </p:sp>
          <p:sp>
            <p:nvSpPr>
              <p:cNvPr id="32794" name="Text Box 16">
                <a:extLst>
                  <a:ext uri="{FF2B5EF4-FFF2-40B4-BE49-F238E27FC236}">
                    <a16:creationId xmlns:a16="http://schemas.microsoft.com/office/drawing/2014/main" id="{09DE5F9D-C73F-4B8C-9311-07FD3EEF7BA5}"/>
                  </a:ext>
                </a:extLst>
              </p:cNvPr>
              <p:cNvSpPr txBox="1">
                <a:spLocks noChangeArrowheads="1"/>
              </p:cNvSpPr>
              <p:nvPr/>
            </p:nvSpPr>
            <p:spPr bwMode="auto">
              <a:xfrm>
                <a:off x="4627" y="1930"/>
                <a:ext cx="297"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50 mg</a:t>
                </a:r>
              </a:p>
            </p:txBody>
          </p:sp>
          <p:sp>
            <p:nvSpPr>
              <p:cNvPr id="32795" name="Text Box 17">
                <a:extLst>
                  <a:ext uri="{FF2B5EF4-FFF2-40B4-BE49-F238E27FC236}">
                    <a16:creationId xmlns:a16="http://schemas.microsoft.com/office/drawing/2014/main" id="{6F910D78-0A29-41A7-AF4E-0FD74FF7FCDC}"/>
                  </a:ext>
                </a:extLst>
              </p:cNvPr>
              <p:cNvSpPr txBox="1">
                <a:spLocks noChangeArrowheads="1"/>
              </p:cNvSpPr>
              <p:nvPr/>
            </p:nvSpPr>
            <p:spPr bwMode="auto">
              <a:xfrm>
                <a:off x="4909" y="1930"/>
                <a:ext cx="297" cy="2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50-</a:t>
                </a:r>
                <a:b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75 mg</a:t>
                </a:r>
              </a:p>
            </p:txBody>
          </p:sp>
          <p:sp>
            <p:nvSpPr>
              <p:cNvPr id="32796" name="Text Box 18">
                <a:extLst>
                  <a:ext uri="{FF2B5EF4-FFF2-40B4-BE49-F238E27FC236}">
                    <a16:creationId xmlns:a16="http://schemas.microsoft.com/office/drawing/2014/main" id="{7FCCB892-6D57-4251-A8AE-EF8773A19DD8}"/>
                  </a:ext>
                </a:extLst>
              </p:cNvPr>
              <p:cNvSpPr txBox="1">
                <a:spLocks noChangeArrowheads="1"/>
              </p:cNvSpPr>
              <p:nvPr/>
            </p:nvSpPr>
            <p:spPr bwMode="auto">
              <a:xfrm>
                <a:off x="5185" y="1930"/>
                <a:ext cx="297" cy="2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100-</a:t>
                </a:r>
                <a:b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75 mg</a:t>
                </a:r>
              </a:p>
            </p:txBody>
          </p:sp>
          <p:sp>
            <p:nvSpPr>
              <p:cNvPr id="32797" name="Text Box 19">
                <a:extLst>
                  <a:ext uri="{FF2B5EF4-FFF2-40B4-BE49-F238E27FC236}">
                    <a16:creationId xmlns:a16="http://schemas.microsoft.com/office/drawing/2014/main" id="{B1E9E288-CB31-4ED0-AD05-58154FBFC406}"/>
                  </a:ext>
                </a:extLst>
              </p:cNvPr>
              <p:cNvSpPr txBox="1">
                <a:spLocks noChangeArrowheads="1"/>
              </p:cNvSpPr>
              <p:nvPr/>
            </p:nvSpPr>
            <p:spPr bwMode="auto">
              <a:xfrm>
                <a:off x="5467" y="1930"/>
                <a:ext cx="333"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100 mg</a:t>
                </a:r>
              </a:p>
            </p:txBody>
          </p:sp>
          <p:sp>
            <p:nvSpPr>
              <p:cNvPr id="32798" name="Text Box 20">
                <a:extLst>
                  <a:ext uri="{FF2B5EF4-FFF2-40B4-BE49-F238E27FC236}">
                    <a16:creationId xmlns:a16="http://schemas.microsoft.com/office/drawing/2014/main" id="{5E9161B9-0524-47B7-AE72-3B20DAD9C8BD}"/>
                  </a:ext>
                </a:extLst>
              </p:cNvPr>
              <p:cNvSpPr txBox="1">
                <a:spLocks noChangeArrowheads="1"/>
              </p:cNvSpPr>
              <p:nvPr/>
            </p:nvSpPr>
            <p:spPr bwMode="auto">
              <a:xfrm>
                <a:off x="5053" y="2146"/>
                <a:ext cx="275"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 Gel</a:t>
                </a:r>
              </a:p>
            </p:txBody>
          </p:sp>
          <p:grpSp>
            <p:nvGrpSpPr>
              <p:cNvPr id="32799" name="Group 21">
                <a:extLst>
                  <a:ext uri="{FF2B5EF4-FFF2-40B4-BE49-F238E27FC236}">
                    <a16:creationId xmlns:a16="http://schemas.microsoft.com/office/drawing/2014/main" id="{A6CED934-DBB1-4D11-9616-BCB61F667E97}"/>
                  </a:ext>
                </a:extLst>
              </p:cNvPr>
              <p:cNvGrpSpPr>
                <a:grpSpLocks/>
              </p:cNvGrpSpPr>
              <p:nvPr/>
            </p:nvGrpSpPr>
            <p:grpSpPr bwMode="auto">
              <a:xfrm>
                <a:off x="4654" y="2082"/>
                <a:ext cx="1158" cy="69"/>
                <a:chOff x="4654" y="2082"/>
                <a:chExt cx="1158" cy="69"/>
              </a:xfrm>
            </p:grpSpPr>
            <p:sp>
              <p:nvSpPr>
                <p:cNvPr id="32800" name="Line 22">
                  <a:extLst>
                    <a:ext uri="{FF2B5EF4-FFF2-40B4-BE49-F238E27FC236}">
                      <a16:creationId xmlns:a16="http://schemas.microsoft.com/office/drawing/2014/main" id="{D0E4242F-EAE4-467A-BBDD-EF52C9D1DDDA}"/>
                    </a:ext>
                  </a:extLst>
                </p:cNvPr>
                <p:cNvSpPr>
                  <a:spLocks noChangeShapeType="1"/>
                </p:cNvSpPr>
                <p:nvPr/>
              </p:nvSpPr>
              <p:spPr bwMode="auto">
                <a:xfrm>
                  <a:off x="4654" y="2151"/>
                  <a:ext cx="1158" cy="0"/>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2801" name="Line 23">
                  <a:extLst>
                    <a:ext uri="{FF2B5EF4-FFF2-40B4-BE49-F238E27FC236}">
                      <a16:creationId xmlns:a16="http://schemas.microsoft.com/office/drawing/2014/main" id="{CF1713F4-A82B-4D52-9984-51ADC1097423}"/>
                    </a:ext>
                  </a:extLst>
                </p:cNvPr>
                <p:cNvSpPr>
                  <a:spLocks noChangeShapeType="1"/>
                </p:cNvSpPr>
                <p:nvPr/>
              </p:nvSpPr>
              <p:spPr bwMode="auto">
                <a:xfrm>
                  <a:off x="4656" y="2082"/>
                  <a:ext cx="0" cy="66"/>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2802" name="Line 24">
                  <a:extLst>
                    <a:ext uri="{FF2B5EF4-FFF2-40B4-BE49-F238E27FC236}">
                      <a16:creationId xmlns:a16="http://schemas.microsoft.com/office/drawing/2014/main" id="{7E339717-DC61-465D-81B8-E50D598C6FF3}"/>
                    </a:ext>
                  </a:extLst>
                </p:cNvPr>
                <p:cNvSpPr>
                  <a:spLocks noChangeShapeType="1"/>
                </p:cNvSpPr>
                <p:nvPr/>
              </p:nvSpPr>
              <p:spPr bwMode="auto">
                <a:xfrm>
                  <a:off x="5811" y="2085"/>
                  <a:ext cx="0" cy="66"/>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grpSp>
        </p:grpSp>
        <p:grpSp>
          <p:nvGrpSpPr>
            <p:cNvPr id="32782" name="Group 25">
              <a:extLst>
                <a:ext uri="{FF2B5EF4-FFF2-40B4-BE49-F238E27FC236}">
                  <a16:creationId xmlns:a16="http://schemas.microsoft.com/office/drawing/2014/main" id="{53AA3B21-47EE-4F3F-80BA-09BDD1778983}"/>
                </a:ext>
              </a:extLst>
            </p:cNvPr>
            <p:cNvGrpSpPr>
              <a:grpSpLocks/>
            </p:cNvGrpSpPr>
            <p:nvPr/>
          </p:nvGrpSpPr>
          <p:grpSpPr bwMode="auto">
            <a:xfrm>
              <a:off x="4362" y="3136"/>
              <a:ext cx="1453" cy="352"/>
              <a:chOff x="4359" y="1930"/>
              <a:chExt cx="1453" cy="352"/>
            </a:xfrm>
          </p:grpSpPr>
          <p:sp>
            <p:nvSpPr>
              <p:cNvPr id="32783" name="Text Box 26">
                <a:extLst>
                  <a:ext uri="{FF2B5EF4-FFF2-40B4-BE49-F238E27FC236}">
                    <a16:creationId xmlns:a16="http://schemas.microsoft.com/office/drawing/2014/main" id="{D1416FE9-2865-448E-AAE8-4EDDD957D402}"/>
                  </a:ext>
                </a:extLst>
              </p:cNvPr>
              <p:cNvSpPr txBox="1">
                <a:spLocks noChangeArrowheads="1"/>
              </p:cNvSpPr>
              <p:nvPr/>
            </p:nvSpPr>
            <p:spPr bwMode="auto">
              <a:xfrm>
                <a:off x="4359" y="1930"/>
                <a:ext cx="283"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Patch</a:t>
                </a:r>
              </a:p>
            </p:txBody>
          </p:sp>
          <p:sp>
            <p:nvSpPr>
              <p:cNvPr id="32784" name="Text Box 27">
                <a:extLst>
                  <a:ext uri="{FF2B5EF4-FFF2-40B4-BE49-F238E27FC236}">
                    <a16:creationId xmlns:a16="http://schemas.microsoft.com/office/drawing/2014/main" id="{A0D78644-5EC2-48B1-9905-EB3DA6124189}"/>
                  </a:ext>
                </a:extLst>
              </p:cNvPr>
              <p:cNvSpPr txBox="1">
                <a:spLocks noChangeArrowheads="1"/>
              </p:cNvSpPr>
              <p:nvPr/>
            </p:nvSpPr>
            <p:spPr bwMode="auto">
              <a:xfrm>
                <a:off x="4627" y="1930"/>
                <a:ext cx="297"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mg</a:t>
                </a:r>
              </a:p>
            </p:txBody>
          </p:sp>
          <p:sp>
            <p:nvSpPr>
              <p:cNvPr id="32785" name="Text Box 28">
                <a:extLst>
                  <a:ext uri="{FF2B5EF4-FFF2-40B4-BE49-F238E27FC236}">
                    <a16:creationId xmlns:a16="http://schemas.microsoft.com/office/drawing/2014/main" id="{B73DA797-F3CB-46B2-8AA0-1C50FE97CA7F}"/>
                  </a:ext>
                </a:extLst>
              </p:cNvPr>
              <p:cNvSpPr txBox="1">
                <a:spLocks noChangeArrowheads="1"/>
              </p:cNvSpPr>
              <p:nvPr/>
            </p:nvSpPr>
            <p:spPr bwMode="auto">
              <a:xfrm>
                <a:off x="4909" y="1930"/>
                <a:ext cx="297" cy="2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b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 mg</a:t>
                </a:r>
              </a:p>
            </p:txBody>
          </p:sp>
          <p:sp>
            <p:nvSpPr>
              <p:cNvPr id="32786" name="Text Box 29">
                <a:extLst>
                  <a:ext uri="{FF2B5EF4-FFF2-40B4-BE49-F238E27FC236}">
                    <a16:creationId xmlns:a16="http://schemas.microsoft.com/office/drawing/2014/main" id="{4B34B72E-90E2-4F23-8677-5B93BFB61A50}"/>
                  </a:ext>
                </a:extLst>
              </p:cNvPr>
              <p:cNvSpPr txBox="1">
                <a:spLocks noChangeArrowheads="1"/>
              </p:cNvSpPr>
              <p:nvPr/>
            </p:nvSpPr>
            <p:spPr bwMode="auto">
              <a:xfrm>
                <a:off x="5185" y="1930"/>
                <a:ext cx="297" cy="2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b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 mg</a:t>
                </a:r>
              </a:p>
            </p:txBody>
          </p:sp>
          <p:sp>
            <p:nvSpPr>
              <p:cNvPr id="32787" name="Text Box 30">
                <a:extLst>
                  <a:ext uri="{FF2B5EF4-FFF2-40B4-BE49-F238E27FC236}">
                    <a16:creationId xmlns:a16="http://schemas.microsoft.com/office/drawing/2014/main" id="{A7A9B227-6175-4EC9-B9D8-67B4F3D96836}"/>
                  </a:ext>
                </a:extLst>
              </p:cNvPr>
              <p:cNvSpPr txBox="1">
                <a:spLocks noChangeArrowheads="1"/>
              </p:cNvSpPr>
              <p:nvPr/>
            </p:nvSpPr>
            <p:spPr bwMode="auto">
              <a:xfrm>
                <a:off x="5467" y="1930"/>
                <a:ext cx="333"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 mg</a:t>
                </a:r>
              </a:p>
            </p:txBody>
          </p:sp>
          <p:sp>
            <p:nvSpPr>
              <p:cNvPr id="32788" name="Text Box 31">
                <a:extLst>
                  <a:ext uri="{FF2B5EF4-FFF2-40B4-BE49-F238E27FC236}">
                    <a16:creationId xmlns:a16="http://schemas.microsoft.com/office/drawing/2014/main" id="{548128B3-4D2F-42CA-BCE4-387CC4A6751C}"/>
                  </a:ext>
                </a:extLst>
              </p:cNvPr>
              <p:cNvSpPr txBox="1">
                <a:spLocks noChangeArrowheads="1"/>
              </p:cNvSpPr>
              <p:nvPr/>
            </p:nvSpPr>
            <p:spPr bwMode="auto">
              <a:xfrm>
                <a:off x="5053" y="2146"/>
                <a:ext cx="275"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 Gel</a:t>
                </a:r>
              </a:p>
            </p:txBody>
          </p:sp>
          <p:grpSp>
            <p:nvGrpSpPr>
              <p:cNvPr id="32789" name="Group 32">
                <a:extLst>
                  <a:ext uri="{FF2B5EF4-FFF2-40B4-BE49-F238E27FC236}">
                    <a16:creationId xmlns:a16="http://schemas.microsoft.com/office/drawing/2014/main" id="{A35DAC8F-7ED5-461E-A121-82A127144B89}"/>
                  </a:ext>
                </a:extLst>
              </p:cNvPr>
              <p:cNvGrpSpPr>
                <a:grpSpLocks/>
              </p:cNvGrpSpPr>
              <p:nvPr/>
            </p:nvGrpSpPr>
            <p:grpSpPr bwMode="auto">
              <a:xfrm>
                <a:off x="4654" y="2082"/>
                <a:ext cx="1158" cy="69"/>
                <a:chOff x="4654" y="2082"/>
                <a:chExt cx="1158" cy="69"/>
              </a:xfrm>
            </p:grpSpPr>
            <p:sp>
              <p:nvSpPr>
                <p:cNvPr id="32790" name="Line 33">
                  <a:extLst>
                    <a:ext uri="{FF2B5EF4-FFF2-40B4-BE49-F238E27FC236}">
                      <a16:creationId xmlns:a16="http://schemas.microsoft.com/office/drawing/2014/main" id="{95EB65F6-AE7B-47D8-BD9B-B3FD64253BA9}"/>
                    </a:ext>
                  </a:extLst>
                </p:cNvPr>
                <p:cNvSpPr>
                  <a:spLocks noChangeShapeType="1"/>
                </p:cNvSpPr>
                <p:nvPr/>
              </p:nvSpPr>
              <p:spPr bwMode="auto">
                <a:xfrm>
                  <a:off x="4654" y="2151"/>
                  <a:ext cx="1158" cy="0"/>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2791" name="Line 34">
                  <a:extLst>
                    <a:ext uri="{FF2B5EF4-FFF2-40B4-BE49-F238E27FC236}">
                      <a16:creationId xmlns:a16="http://schemas.microsoft.com/office/drawing/2014/main" id="{9312D6A6-BDBC-4BB2-B186-5E6C2CDCE411}"/>
                    </a:ext>
                  </a:extLst>
                </p:cNvPr>
                <p:cNvSpPr>
                  <a:spLocks noChangeShapeType="1"/>
                </p:cNvSpPr>
                <p:nvPr/>
              </p:nvSpPr>
              <p:spPr bwMode="auto">
                <a:xfrm>
                  <a:off x="4656" y="2082"/>
                  <a:ext cx="0" cy="66"/>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2792" name="Line 35">
                  <a:extLst>
                    <a:ext uri="{FF2B5EF4-FFF2-40B4-BE49-F238E27FC236}">
                      <a16:creationId xmlns:a16="http://schemas.microsoft.com/office/drawing/2014/main" id="{5EA5E5C1-9837-4252-AE36-671CFA347D4D}"/>
                    </a:ext>
                  </a:extLst>
                </p:cNvPr>
                <p:cNvSpPr>
                  <a:spLocks noChangeShapeType="1"/>
                </p:cNvSpPr>
                <p:nvPr/>
              </p:nvSpPr>
              <p:spPr bwMode="auto">
                <a:xfrm>
                  <a:off x="5811" y="2085"/>
                  <a:ext cx="0" cy="66"/>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grpSp>
        </p:grpSp>
      </p:grpSp>
      <p:sp>
        <p:nvSpPr>
          <p:cNvPr id="32773" name="Text Box 36">
            <a:extLst>
              <a:ext uri="{FF2B5EF4-FFF2-40B4-BE49-F238E27FC236}">
                <a16:creationId xmlns:a16="http://schemas.microsoft.com/office/drawing/2014/main" id="{92578957-5D66-4C23-9FC9-CD0040CDB735}"/>
              </a:ext>
            </a:extLst>
          </p:cNvPr>
          <p:cNvSpPr txBox="1">
            <a:spLocks noChangeArrowheads="1"/>
          </p:cNvSpPr>
          <p:nvPr/>
        </p:nvSpPr>
        <p:spPr bwMode="auto">
          <a:xfrm rot="-5400000">
            <a:off x="6162386" y="2133844"/>
            <a:ext cx="1946275" cy="244475"/>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Change in hip BMD (g/cm</a:t>
            </a:r>
            <a:r>
              <a:rPr kumimoji="0" lang="en-GB" altLang="en-US" sz="1000" b="0" i="0" u="none" strike="noStrike" kern="1200" cap="none" spc="0" normalizeH="0" baseline="30000" noProof="0" dirty="0">
                <a:ln>
                  <a:noFill/>
                </a:ln>
                <a:solidFill>
                  <a:srgbClr val="000000"/>
                </a:solidFill>
                <a:effectLst/>
                <a:uLnTx/>
                <a:uFillTx/>
                <a:latin typeface="Poppins Light"/>
                <a:ea typeface="+mn-ea"/>
                <a:cs typeface="+mn-cs"/>
              </a:rPr>
              <a:t>2</a:t>
            </a: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32774" name="Text Box 37">
            <a:extLst>
              <a:ext uri="{FF2B5EF4-FFF2-40B4-BE49-F238E27FC236}">
                <a16:creationId xmlns:a16="http://schemas.microsoft.com/office/drawing/2014/main" id="{38DA5C2E-614A-4CF8-B676-DB2271E46EBC}"/>
              </a:ext>
            </a:extLst>
          </p:cNvPr>
          <p:cNvSpPr txBox="1">
            <a:spLocks noChangeArrowheads="1"/>
          </p:cNvSpPr>
          <p:nvPr/>
        </p:nvSpPr>
        <p:spPr bwMode="auto">
          <a:xfrm rot="-5400000">
            <a:off x="6078248" y="4183306"/>
            <a:ext cx="2089150" cy="244475"/>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Change in spine BMD (g/cm</a:t>
            </a:r>
            <a:r>
              <a:rPr kumimoji="0" lang="en-GB" altLang="en-US" sz="1000" b="0" i="0" u="none" strike="noStrike" kern="1200" cap="none" spc="0" normalizeH="0" baseline="30000" noProof="0" dirty="0">
                <a:ln>
                  <a:noFill/>
                </a:ln>
                <a:solidFill>
                  <a:srgbClr val="000000"/>
                </a:solidFill>
                <a:effectLst/>
                <a:uLnTx/>
                <a:uFillTx/>
                <a:latin typeface="Poppins Light"/>
                <a:ea typeface="+mn-ea"/>
                <a:cs typeface="+mn-cs"/>
              </a:rPr>
              <a:t>2</a:t>
            </a: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32775" name="Text Box 38">
            <a:extLst>
              <a:ext uri="{FF2B5EF4-FFF2-40B4-BE49-F238E27FC236}">
                <a16:creationId xmlns:a16="http://schemas.microsoft.com/office/drawing/2014/main" id="{484C2B69-F909-4907-B120-21780122C18A}"/>
              </a:ext>
            </a:extLst>
          </p:cNvPr>
          <p:cNvSpPr txBox="1">
            <a:spLocks noChangeArrowheads="1"/>
          </p:cNvSpPr>
          <p:nvPr/>
        </p:nvSpPr>
        <p:spPr bwMode="auto">
          <a:xfrm>
            <a:off x="1663410" y="5995989"/>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Clin Endocrinol (</a:t>
            </a:r>
            <a:r>
              <a:rPr kumimoji="0" lang="en-US" altLang="en-US" sz="1100" b="0" i="1" u="none" strike="noStrike" kern="1200" cap="none" spc="0" normalizeH="0" baseline="0" noProof="0" dirty="0" err="1">
                <a:ln>
                  <a:noFill/>
                </a:ln>
                <a:solidFill>
                  <a:srgbClr val="006EAB"/>
                </a:solidFill>
                <a:effectLst/>
                <a:uLnTx/>
                <a:uFillTx/>
                <a:latin typeface="Poppins Light"/>
                <a:ea typeface="+mn-ea"/>
                <a:cs typeface="+mn-cs"/>
              </a:rPr>
              <a:t>Oxf</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2001;</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54</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:739-50.</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a:t>
            </a:r>
            <a:endParaRPr kumimoji="0" lang="de-DE" altLang="en-US" sz="1100" b="1"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4676D928-82DD-403F-AEEC-3D3AFE2ADA54}"/>
              </a:ext>
            </a:extLst>
          </p:cNvPr>
          <p:cNvSpPr>
            <a:spLocks noGrp="1" noChangeArrowheads="1"/>
          </p:cNvSpPr>
          <p:nvPr>
            <p:ph type="title"/>
          </p:nvPr>
        </p:nvSpPr>
        <p:spPr>
          <a:xfrm>
            <a:off x="395770" y="297523"/>
            <a:ext cx="10652454" cy="735549"/>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Compliance During the 6 Month Trial </a:t>
            </a:r>
            <a:endParaRPr lang="nl-NL" altLang="en-US" sz="3200" b="1" dirty="0"/>
          </a:p>
        </p:txBody>
      </p:sp>
      <p:grpSp>
        <p:nvGrpSpPr>
          <p:cNvPr id="33795" name="Group 5">
            <a:extLst>
              <a:ext uri="{FF2B5EF4-FFF2-40B4-BE49-F238E27FC236}">
                <a16:creationId xmlns:a16="http://schemas.microsoft.com/office/drawing/2014/main" id="{78F6B8E3-6B74-4BA8-B274-D38E7BFDC44A}"/>
              </a:ext>
            </a:extLst>
          </p:cNvPr>
          <p:cNvGrpSpPr>
            <a:grpSpLocks/>
          </p:cNvGrpSpPr>
          <p:nvPr/>
        </p:nvGrpSpPr>
        <p:grpSpPr bwMode="auto">
          <a:xfrm>
            <a:off x="1488708" y="1215635"/>
            <a:ext cx="8713788" cy="3134396"/>
            <a:chOff x="968" y="768"/>
            <a:chExt cx="4696" cy="2593"/>
          </a:xfrm>
          <a:noFill/>
        </p:grpSpPr>
        <p:pic>
          <p:nvPicPr>
            <p:cNvPr id="33814" name="Picture 6" descr="white">
              <a:extLst>
                <a:ext uri="{FF2B5EF4-FFF2-40B4-BE49-F238E27FC236}">
                  <a16:creationId xmlns:a16="http://schemas.microsoft.com/office/drawing/2014/main" id="{AD2F9646-194D-4B22-9326-EB5B655F73D0}"/>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815" name="AutoShape 7">
              <a:extLst>
                <a:ext uri="{FF2B5EF4-FFF2-40B4-BE49-F238E27FC236}">
                  <a16:creationId xmlns:a16="http://schemas.microsoft.com/office/drawing/2014/main" id="{0C67EFD0-6681-48C8-9B9B-75D5C5CB7FB7}"/>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graphicFrame>
        <p:nvGraphicFramePr>
          <p:cNvPr id="29727" name="Group 31">
            <a:extLst>
              <a:ext uri="{FF2B5EF4-FFF2-40B4-BE49-F238E27FC236}">
                <a16:creationId xmlns:a16="http://schemas.microsoft.com/office/drawing/2014/main" id="{F86D2988-E2E1-4995-8B9E-9500CBA04CB9}"/>
              </a:ext>
            </a:extLst>
          </p:cNvPr>
          <p:cNvGraphicFramePr>
            <a:graphicFrameLocks noGrp="1"/>
          </p:cNvGraphicFramePr>
          <p:nvPr/>
        </p:nvGraphicFramePr>
        <p:xfrm>
          <a:off x="1739243" y="1321611"/>
          <a:ext cx="7965508" cy="2699670"/>
        </p:xfrm>
        <a:graphic>
          <a:graphicData uri="http://schemas.openxmlformats.org/drawingml/2006/table">
            <a:tbl>
              <a:tblPr/>
              <a:tblGrid>
                <a:gridCol w="3115143">
                  <a:extLst>
                    <a:ext uri="{9D8B030D-6E8A-4147-A177-3AD203B41FA5}">
                      <a16:colId xmlns:a16="http://schemas.microsoft.com/office/drawing/2014/main" val="20000"/>
                    </a:ext>
                  </a:extLst>
                </a:gridCol>
                <a:gridCol w="1616789">
                  <a:extLst>
                    <a:ext uri="{9D8B030D-6E8A-4147-A177-3AD203B41FA5}">
                      <a16:colId xmlns:a16="http://schemas.microsoft.com/office/drawing/2014/main" val="20001"/>
                    </a:ext>
                  </a:extLst>
                </a:gridCol>
                <a:gridCol w="1616787">
                  <a:extLst>
                    <a:ext uri="{9D8B030D-6E8A-4147-A177-3AD203B41FA5}">
                      <a16:colId xmlns:a16="http://schemas.microsoft.com/office/drawing/2014/main" val="20002"/>
                    </a:ext>
                  </a:extLst>
                </a:gridCol>
                <a:gridCol w="1616789">
                  <a:extLst>
                    <a:ext uri="{9D8B030D-6E8A-4147-A177-3AD203B41FA5}">
                      <a16:colId xmlns:a16="http://schemas.microsoft.com/office/drawing/2014/main" val="20003"/>
                    </a:ext>
                  </a:extLst>
                </a:gridCol>
              </a:tblGrid>
              <a:tr h="1161705">
                <a:tc>
                  <a:txBody>
                    <a:bodyPr/>
                    <a:lstStyle/>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5"/>
                          </a:solidFill>
                          <a:effectLst/>
                          <a:latin typeface="+mn-lt"/>
                        </a:rPr>
                        <a:t>   Compliance</a:t>
                      </a:r>
                    </a:p>
                  </a:txBody>
                  <a:tcPr marT="45730" marB="45730"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5"/>
                          </a:solidFill>
                          <a:effectLst/>
                          <a:latin typeface="+mn-lt"/>
                        </a:rPr>
                        <a:t>  T-gel 5g</a:t>
                      </a:r>
                      <a:br>
                        <a:rPr kumimoji="0" lang="en-US" sz="2000" b="1" i="0" u="none" strike="noStrike" cap="none" normalizeH="0" baseline="0" dirty="0">
                          <a:ln>
                            <a:noFill/>
                          </a:ln>
                          <a:solidFill>
                            <a:schemeClr val="accent5"/>
                          </a:solidFill>
                          <a:effectLst/>
                          <a:latin typeface="+mn-lt"/>
                        </a:rPr>
                      </a:br>
                      <a:r>
                        <a:rPr kumimoji="0" lang="en-US" sz="2000" b="1" i="0" u="none" strike="noStrike" cap="none" normalizeH="0" baseline="0" dirty="0">
                          <a:ln>
                            <a:noFill/>
                          </a:ln>
                          <a:solidFill>
                            <a:schemeClr val="accent5"/>
                          </a:solidFill>
                          <a:effectLst/>
                          <a:latin typeface="+mn-lt"/>
                        </a:rPr>
                        <a:t>n = 73</a:t>
                      </a:r>
                    </a:p>
                  </a:txBody>
                  <a:tcPr marT="45730" marB="45730"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5"/>
                          </a:solidFill>
                          <a:effectLst/>
                          <a:latin typeface="+mn-lt"/>
                        </a:rPr>
                        <a:t>  T-gel 10 g </a:t>
                      </a:r>
                      <a:br>
                        <a:rPr kumimoji="0" lang="en-US" sz="2000" b="1" i="0" u="none" strike="noStrike" cap="none" normalizeH="0" baseline="0" dirty="0">
                          <a:ln>
                            <a:noFill/>
                          </a:ln>
                          <a:solidFill>
                            <a:schemeClr val="accent5"/>
                          </a:solidFill>
                          <a:effectLst/>
                          <a:latin typeface="+mn-lt"/>
                        </a:rPr>
                      </a:br>
                      <a:r>
                        <a:rPr kumimoji="0" lang="en-US" sz="2000" b="1" i="0" u="none" strike="noStrike" cap="none" normalizeH="0" baseline="0" dirty="0">
                          <a:ln>
                            <a:noFill/>
                          </a:ln>
                          <a:solidFill>
                            <a:schemeClr val="accent5"/>
                          </a:solidFill>
                          <a:effectLst/>
                          <a:latin typeface="+mn-lt"/>
                        </a:rPr>
                        <a:t>n = 78</a:t>
                      </a:r>
                    </a:p>
                  </a:txBody>
                  <a:tcPr marT="45730" marB="45730"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accent5"/>
                          </a:solidFill>
                          <a:effectLst/>
                          <a:latin typeface="+mn-lt"/>
                        </a:rPr>
                        <a:t>  T-patch</a:t>
                      </a:r>
                    </a:p>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accent5"/>
                          </a:solidFill>
                          <a:effectLst/>
                          <a:latin typeface="+mn-lt"/>
                        </a:rPr>
                        <a:t>    n = 76</a:t>
                      </a:r>
                    </a:p>
                  </a:txBody>
                  <a:tcPr marT="45730" marB="45730"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4960">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accent5"/>
                          </a:solidFill>
                          <a:effectLst/>
                          <a:latin typeface="+mn-lt"/>
                        </a:rPr>
                        <a:t>Day 1 - 90</a:t>
                      </a:r>
                    </a:p>
                  </a:txBody>
                  <a:tcPr marT="45730" marB="45730"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accent5"/>
                          </a:solidFill>
                          <a:effectLst/>
                          <a:latin typeface="+mn-lt"/>
                        </a:rPr>
                        <a:t>93.1%</a:t>
                      </a:r>
                    </a:p>
                  </a:txBody>
                  <a:tcPr marT="45730" marB="45730" anchor="ctr" horzOverflow="overflow">
                    <a:lnL>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5"/>
                          </a:solidFill>
                          <a:effectLst/>
                          <a:latin typeface="+mn-lt"/>
                        </a:rPr>
                        <a:t>96.0%</a:t>
                      </a:r>
                    </a:p>
                  </a:txBody>
                  <a:tcPr marT="45730" marB="45730" anchor="ctr" horzOverflow="overflow">
                    <a:lnL>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5"/>
                          </a:solidFill>
                          <a:effectLst/>
                          <a:latin typeface="+mn-lt"/>
                        </a:rPr>
                        <a:t>89.8%</a:t>
                      </a:r>
                    </a:p>
                  </a:txBody>
                  <a:tcPr marT="45730" marB="45730"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3005">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accent5"/>
                          </a:solidFill>
                          <a:effectLst/>
                          <a:latin typeface="+mn-lt"/>
                        </a:rPr>
                        <a:t>Day 1 - 180</a:t>
                      </a:r>
                    </a:p>
                  </a:txBody>
                  <a:tcPr marT="45730" marB="45730"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accent5"/>
                          </a:solidFill>
                          <a:effectLst/>
                          <a:latin typeface="+mn-lt"/>
                        </a:rPr>
                        <a:t>93.3%</a:t>
                      </a:r>
                    </a:p>
                  </a:txBody>
                  <a:tcPr marT="45730" marB="4573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5"/>
                          </a:solidFill>
                          <a:effectLst/>
                          <a:latin typeface="+mn-lt"/>
                        </a:rPr>
                        <a:t>96.5%</a:t>
                      </a:r>
                    </a:p>
                  </a:txBody>
                  <a:tcPr marT="45730" marB="4573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5"/>
                          </a:solidFill>
                          <a:effectLst/>
                          <a:latin typeface="+mn-lt"/>
                        </a:rPr>
                        <a:t>86.3%</a:t>
                      </a:r>
                    </a:p>
                  </a:txBody>
                  <a:tcPr marT="45730" marB="45730"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3812" name="Rectangle 32">
            <a:extLst>
              <a:ext uri="{FF2B5EF4-FFF2-40B4-BE49-F238E27FC236}">
                <a16:creationId xmlns:a16="http://schemas.microsoft.com/office/drawing/2014/main" id="{23564FBE-718D-42DF-AE5C-2A7C529CB448}"/>
              </a:ext>
            </a:extLst>
          </p:cNvPr>
          <p:cNvSpPr>
            <a:spLocks noGrp="1" noChangeArrowheads="1"/>
          </p:cNvSpPr>
          <p:nvPr>
            <p:ph type="body" idx="1"/>
          </p:nvPr>
        </p:nvSpPr>
        <p:spPr>
          <a:xfrm>
            <a:off x="526143" y="4429890"/>
            <a:ext cx="10785048" cy="1106499"/>
          </a:xfrm>
          <a:noFill/>
        </p:spPr>
        <p:txBody>
          <a:bodyPr>
            <a:normAutofit fontScale="85000" lnSpcReduction="20000"/>
          </a:bodyPr>
          <a:lstStyle/>
          <a:p>
            <a:pPr lvl="1" eaLnBrk="1" hangingPunct="1">
              <a:buFontTx/>
              <a:buChar char="•"/>
            </a:pPr>
            <a:r>
              <a:rPr lang="en-US" altLang="en-US" sz="1800" dirty="0">
                <a:solidFill>
                  <a:schemeClr val="accent5"/>
                </a:solidFill>
              </a:rPr>
              <a:t>Compliance with </a:t>
            </a:r>
            <a:r>
              <a:rPr lang="en-US" altLang="en-US" sz="1800" dirty="0" err="1">
                <a:solidFill>
                  <a:schemeClr val="accent5"/>
                </a:solidFill>
              </a:rPr>
              <a:t>AndroGel</a:t>
            </a:r>
            <a:r>
              <a:rPr lang="en-US" altLang="en-US" sz="1800" dirty="0">
                <a:solidFill>
                  <a:schemeClr val="accent5"/>
                </a:solidFill>
              </a:rPr>
              <a:t> was much better than with the patch</a:t>
            </a:r>
          </a:p>
          <a:p>
            <a:pPr lvl="1" eaLnBrk="1" hangingPunct="1">
              <a:buFontTx/>
              <a:buChar char="•"/>
            </a:pPr>
            <a:r>
              <a:rPr lang="en-GB" altLang="en-US" sz="1800" dirty="0">
                <a:solidFill>
                  <a:schemeClr val="accent5"/>
                </a:solidFill>
              </a:rPr>
              <a:t>After completion of day 90, the discontinuation rate (21/76, 27.6%) in the T patch group was higher (P=0.0002) than those in the T gel groups (50 mg: 6/73, 8.2%; 100 mg: 5/78, 6.4%). </a:t>
            </a:r>
          </a:p>
          <a:p>
            <a:pPr lvl="1" eaLnBrk="1" hangingPunct="1">
              <a:buFontTx/>
              <a:buChar char="•"/>
            </a:pPr>
            <a:r>
              <a:rPr lang="en-GB" altLang="en-US" sz="1800" dirty="0">
                <a:solidFill>
                  <a:schemeClr val="accent5"/>
                </a:solidFill>
              </a:rPr>
              <a:t>Most of the discontinuation in the T patch group was due to adverse skin reaction. 3 patients who were receiving the T patch until day 90 were switched to T gel 50 from days 91–180 because of skin irritation from the patches</a:t>
            </a:r>
            <a:endParaRPr lang="en-US" altLang="en-US" sz="1800" dirty="0">
              <a:solidFill>
                <a:schemeClr val="accent5"/>
              </a:solidFill>
            </a:endParaRPr>
          </a:p>
        </p:txBody>
      </p:sp>
      <p:sp>
        <p:nvSpPr>
          <p:cNvPr id="33813" name="Text Box 33">
            <a:extLst>
              <a:ext uri="{FF2B5EF4-FFF2-40B4-BE49-F238E27FC236}">
                <a16:creationId xmlns:a16="http://schemas.microsoft.com/office/drawing/2014/main" id="{6C888566-096B-4A7F-8FB6-8A465213FD61}"/>
              </a:ext>
            </a:extLst>
          </p:cNvPr>
          <p:cNvSpPr txBox="1">
            <a:spLocks noChangeArrowheads="1"/>
          </p:cNvSpPr>
          <p:nvPr/>
        </p:nvSpPr>
        <p:spPr bwMode="auto">
          <a:xfrm>
            <a:off x="1690966" y="5962615"/>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Swerdloff</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RS,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2000; </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85</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:4500-10.</a:t>
            </a:r>
            <a:endParaRPr kumimoji="0" lang="en-US" altLang="en-US" sz="1100" b="0"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a:extLst>
              <a:ext uri="{FF2B5EF4-FFF2-40B4-BE49-F238E27FC236}">
                <a16:creationId xmlns:a16="http://schemas.microsoft.com/office/drawing/2014/main" id="{239944A1-663B-4574-AE16-D243B06748FB}"/>
              </a:ext>
            </a:extLst>
          </p:cNvPr>
          <p:cNvSpPr>
            <a:spLocks noGrp="1" noChangeArrowheads="1"/>
          </p:cNvSpPr>
          <p:nvPr>
            <p:ph type="title"/>
          </p:nvPr>
        </p:nvSpPr>
        <p:spPr>
          <a:xfrm>
            <a:off x="343016" y="148153"/>
            <a:ext cx="10652454" cy="813337"/>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Safety Results During the 6 Month Trial </a:t>
            </a:r>
            <a:endParaRPr lang="nl-NL" altLang="en-US" sz="3200" b="1" dirty="0"/>
          </a:p>
        </p:txBody>
      </p:sp>
      <p:grpSp>
        <p:nvGrpSpPr>
          <p:cNvPr id="34820" name="Group 5">
            <a:extLst>
              <a:ext uri="{FF2B5EF4-FFF2-40B4-BE49-F238E27FC236}">
                <a16:creationId xmlns:a16="http://schemas.microsoft.com/office/drawing/2014/main" id="{EDE0CAE9-260C-446C-9672-B2E16AA60F18}"/>
              </a:ext>
            </a:extLst>
          </p:cNvPr>
          <p:cNvGrpSpPr>
            <a:grpSpLocks/>
          </p:cNvGrpSpPr>
          <p:nvPr/>
        </p:nvGrpSpPr>
        <p:grpSpPr bwMode="auto">
          <a:xfrm>
            <a:off x="448408" y="1008064"/>
            <a:ext cx="5649180" cy="4794859"/>
            <a:chOff x="968" y="768"/>
            <a:chExt cx="4696" cy="2593"/>
          </a:xfrm>
          <a:noFill/>
        </p:grpSpPr>
        <p:pic>
          <p:nvPicPr>
            <p:cNvPr id="34827" name="Picture 6" descr="white">
              <a:extLst>
                <a:ext uri="{FF2B5EF4-FFF2-40B4-BE49-F238E27FC236}">
                  <a16:creationId xmlns:a16="http://schemas.microsoft.com/office/drawing/2014/main" id="{856A284C-B96B-4784-A772-2A862426FE70}"/>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828" name="AutoShape 7">
              <a:extLst>
                <a:ext uri="{FF2B5EF4-FFF2-40B4-BE49-F238E27FC236}">
                  <a16:creationId xmlns:a16="http://schemas.microsoft.com/office/drawing/2014/main" id="{7C676A24-5262-498D-AAC4-0F780A4CB631}"/>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grpSp>
        <p:nvGrpSpPr>
          <p:cNvPr id="34821" name="Group 8">
            <a:extLst>
              <a:ext uri="{FF2B5EF4-FFF2-40B4-BE49-F238E27FC236}">
                <a16:creationId xmlns:a16="http://schemas.microsoft.com/office/drawing/2014/main" id="{4279B7E0-B7FA-4E2D-A6F4-2BC3D1ABD518}"/>
              </a:ext>
            </a:extLst>
          </p:cNvPr>
          <p:cNvGrpSpPr>
            <a:grpSpLocks/>
          </p:cNvGrpSpPr>
          <p:nvPr/>
        </p:nvGrpSpPr>
        <p:grpSpPr bwMode="auto">
          <a:xfrm>
            <a:off x="5915156" y="1008064"/>
            <a:ext cx="5409335" cy="4841872"/>
            <a:chOff x="968" y="768"/>
            <a:chExt cx="4696" cy="2593"/>
          </a:xfrm>
          <a:noFill/>
        </p:grpSpPr>
        <p:pic>
          <p:nvPicPr>
            <p:cNvPr id="34825" name="Picture 9" descr="white">
              <a:extLst>
                <a:ext uri="{FF2B5EF4-FFF2-40B4-BE49-F238E27FC236}">
                  <a16:creationId xmlns:a16="http://schemas.microsoft.com/office/drawing/2014/main" id="{F7B72C05-294C-4268-9CEE-8F7D9E6936A8}"/>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826" name="AutoShape 10">
              <a:extLst>
                <a:ext uri="{FF2B5EF4-FFF2-40B4-BE49-F238E27FC236}">
                  <a16:creationId xmlns:a16="http://schemas.microsoft.com/office/drawing/2014/main" id="{4642438C-098B-42B5-AF70-56BCD42FFB1F}"/>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sp>
        <p:nvSpPr>
          <p:cNvPr id="34822" name="Rectangle 11">
            <a:extLst>
              <a:ext uri="{FF2B5EF4-FFF2-40B4-BE49-F238E27FC236}">
                <a16:creationId xmlns:a16="http://schemas.microsoft.com/office/drawing/2014/main" id="{E35AAD09-B91A-44AB-A12E-CE15DE4F7CC6}"/>
              </a:ext>
            </a:extLst>
          </p:cNvPr>
          <p:cNvSpPr>
            <a:spLocks noChangeArrowheads="1"/>
          </p:cNvSpPr>
          <p:nvPr/>
        </p:nvSpPr>
        <p:spPr bwMode="auto">
          <a:xfrm>
            <a:off x="688254" y="1268413"/>
            <a:ext cx="5012648"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US" altLang="en-US" sz="1600" b="0" i="0" u="none" strike="noStrike" kern="1200" cap="none" spc="0" normalizeH="0" baseline="0" noProof="0" dirty="0">
              <a:ln>
                <a:noFill/>
              </a:ln>
              <a:solidFill>
                <a:srgbClr val="1C5A94"/>
              </a:solidFill>
              <a:effectLst/>
              <a:uLnTx/>
              <a:uFillTx/>
              <a:latin typeface="Verdana" panose="020B0604030504040204" pitchFamily="34" charset="0"/>
              <a:ea typeface="+mn-ea"/>
              <a:cs typeface="+mn-cs"/>
            </a:endParaRPr>
          </a:p>
          <a:p>
            <a:pPr marL="742950" marR="0" lvl="1" indent="-285750" algn="l" defTabSz="914400" rtl="0" eaLnBrk="1" fontAlgn="auto" latinLnBrk="0" hangingPunct="1">
              <a:lnSpc>
                <a:spcPct val="100000"/>
              </a:lnSpc>
              <a:spcBef>
                <a:spcPct val="35000"/>
              </a:spcBef>
              <a:spcAft>
                <a:spcPct val="15000"/>
              </a:spcAft>
              <a:buClrTx/>
              <a:buSzTx/>
              <a:buFontTx/>
              <a:buNone/>
              <a:tabLst/>
              <a:defRPr/>
            </a:pPr>
            <a:r>
              <a:rPr kumimoji="0" lang="en-US" altLang="en-US" sz="1600" b="1" i="0" u="sng" strike="noStrike" kern="1200" cap="none" spc="0" normalizeH="0" baseline="0" noProof="0" dirty="0">
                <a:ln>
                  <a:noFill/>
                </a:ln>
                <a:solidFill>
                  <a:srgbClr val="000000"/>
                </a:solidFill>
                <a:effectLst/>
                <a:uLnTx/>
                <a:uFillTx/>
                <a:latin typeface="Poppins Light"/>
                <a:ea typeface="+mn-ea"/>
                <a:cs typeface="+mn-cs"/>
              </a:rPr>
              <a:t>Prostate</a:t>
            </a:r>
            <a:r>
              <a:rPr kumimoji="0" lang="en-US" altLang="en-US" sz="1600" b="1" i="0" u="none" strike="noStrike" kern="1200" cap="none" spc="0" normalizeH="0" baseline="0" noProof="0" dirty="0">
                <a:ln>
                  <a:noFill/>
                </a:ln>
                <a:solidFill>
                  <a:srgbClr val="000000"/>
                </a:solidFill>
                <a:effectLst/>
                <a:uLnTx/>
                <a:uFillTx/>
                <a:latin typeface="Poppins Light"/>
                <a:ea typeface="+mn-ea"/>
                <a:cs typeface="+mn-cs"/>
              </a:rPr>
              <a:t> </a:t>
            </a:r>
            <a:endParaRPr kumimoji="0" lang="en-US" altLang="en-US"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zh-CN" sz="1600" b="1"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AE were reported by 3%,  3% and 5%  of patients for doses of  5, 7.5 and 10 g</a:t>
            </a:r>
            <a:endParaRPr kumimoji="0" lang="en-US" altLang="zh-CN" sz="1600" b="1" i="0" u="none" strike="noStrike" kern="1200" cap="none" spc="0" normalizeH="0" baseline="30000" noProof="0" dirty="0">
              <a:ln>
                <a:noFill/>
              </a:ln>
              <a:solidFill>
                <a:srgbClr val="000000"/>
              </a:solidFill>
              <a:effectLst/>
              <a:uLnTx/>
              <a:uFillTx/>
              <a:latin typeface="Poppins Light"/>
              <a:ea typeface="宋体" panose="02010600030101010101" pitchFamily="2" charset="-122"/>
              <a:cs typeface="+mn-cs"/>
            </a:endParaRPr>
          </a:p>
          <a:p>
            <a:pPr marL="1200150" marR="0" lvl="2" indent="-285750" algn="l" defTabSz="914400" rtl="0" eaLnBrk="1" fontAlgn="auto" latinLnBrk="0" hangingPunct="1">
              <a:lnSpc>
                <a:spcPct val="100000"/>
              </a:lnSpc>
              <a:spcBef>
                <a:spcPct val="20000"/>
              </a:spcBef>
              <a:spcAft>
                <a:spcPts val="0"/>
              </a:spcAft>
              <a:buClr>
                <a:srgbClr val="006EAB"/>
              </a:buClr>
              <a:buSzTx/>
              <a:buFont typeface="Calibri" panose="020F050202020403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E</a:t>
            </a:r>
            <a:r>
              <a:rPr kumimoji="0" lang="en-US" altLang="en-US" sz="1600" b="0" i="0" u="none" strike="noStrike" kern="1200" cap="none" spc="0" normalizeH="0" baseline="0" noProof="0" dirty="0">
                <a:ln>
                  <a:noFill/>
                </a:ln>
                <a:solidFill>
                  <a:srgbClr val="000000"/>
                </a:solidFill>
                <a:effectLst/>
                <a:uLnTx/>
                <a:uFillTx/>
                <a:latin typeface="Poppins Light"/>
                <a:ea typeface="+mn-ea"/>
                <a:cs typeface="+mn-cs"/>
              </a:rPr>
              <a:t>nlarged prostate (n=5)</a:t>
            </a:r>
          </a:p>
          <a:p>
            <a:pPr marL="1200150" marR="0" lvl="2" indent="-285750" algn="l" defTabSz="914400" rtl="0" eaLnBrk="1" fontAlgn="auto" latinLnBrk="0" hangingPunct="1">
              <a:lnSpc>
                <a:spcPct val="100000"/>
              </a:lnSpc>
              <a:spcBef>
                <a:spcPct val="20000"/>
              </a:spcBef>
              <a:spcAft>
                <a:spcPts val="0"/>
              </a:spcAft>
              <a:buClr>
                <a:srgbClr val="006EAB"/>
              </a:buClr>
              <a:buSzTx/>
              <a:buFont typeface="Calibri" panose="020F050202020403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Poppins Light"/>
                <a:ea typeface="+mn-ea"/>
                <a:cs typeface="+mn-cs"/>
              </a:rPr>
              <a:t>BPH (n=1)</a:t>
            </a:r>
          </a:p>
          <a:p>
            <a:pPr marL="1200150" marR="0" lvl="2" indent="-285750" algn="l" defTabSz="914400" rtl="0" eaLnBrk="1" fontAlgn="auto" latinLnBrk="0" hangingPunct="1">
              <a:lnSpc>
                <a:spcPct val="100000"/>
              </a:lnSpc>
              <a:spcBef>
                <a:spcPct val="20000"/>
              </a:spcBef>
              <a:spcAft>
                <a:spcPts val="0"/>
              </a:spcAft>
              <a:buClr>
                <a:srgbClr val="006EAB"/>
              </a:buClr>
              <a:buSzTx/>
              <a:buFont typeface="Calibri" panose="020F050202020403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Poppins Light"/>
                <a:ea typeface="+mn-ea"/>
                <a:cs typeface="+mn-cs"/>
              </a:rPr>
              <a:t>Elevated PSA (n=1)</a:t>
            </a:r>
          </a:p>
          <a:p>
            <a:pPr marL="742950" marR="0" lvl="1" indent="-2857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No prostate cancer cases were diagnosed. However, 2 cases were diagnosed in the 3-year long term study</a:t>
            </a:r>
          </a:p>
          <a:p>
            <a:pPr marL="1143000" marR="0" lvl="2" indent="-228600" algn="l" defTabSz="914400" rtl="0" eaLnBrk="1" fontAlgn="auto" latinLnBrk="0" hangingPunct="1">
              <a:lnSpc>
                <a:spcPct val="100000"/>
              </a:lnSpc>
              <a:spcBef>
                <a:spcPct val="20000"/>
              </a:spcBef>
              <a:spcAft>
                <a:spcPts val="0"/>
              </a:spcAft>
              <a:buClrTx/>
              <a:buSzTx/>
              <a:buFontTx/>
              <a:buChar char="•"/>
              <a:tabLst/>
              <a:defRPr/>
            </a:pPr>
            <a:endParaRPr kumimoji="0" lang="en-US" altLang="en-US" sz="1600" b="1" i="0" u="none" strike="noStrike" kern="1200" cap="none" spc="0" normalizeH="0" baseline="0" noProof="0" dirty="0">
              <a:ln>
                <a:noFill/>
              </a:ln>
              <a:solidFill>
                <a:srgbClr val="1C5A94"/>
              </a:solidFill>
              <a:effectLst/>
              <a:uLnTx/>
              <a:uFillTx/>
              <a:latin typeface="Verdana" panose="020B0604030504040204" pitchFamily="34" charset="0"/>
              <a:ea typeface="宋体" panose="02010600030101010101" pitchFamily="2" charset="-122"/>
              <a:cs typeface="+mn-cs"/>
            </a:endParaRPr>
          </a:p>
        </p:txBody>
      </p:sp>
      <p:sp>
        <p:nvSpPr>
          <p:cNvPr id="34823" name="Rectangle 12">
            <a:extLst>
              <a:ext uri="{FF2B5EF4-FFF2-40B4-BE49-F238E27FC236}">
                <a16:creationId xmlns:a16="http://schemas.microsoft.com/office/drawing/2014/main" id="{6675F1FE-DDB8-41E8-8144-C798C6971EED}"/>
              </a:ext>
            </a:extLst>
          </p:cNvPr>
          <p:cNvSpPr>
            <a:spLocks noChangeArrowheads="1"/>
          </p:cNvSpPr>
          <p:nvPr/>
        </p:nvSpPr>
        <p:spPr bwMode="auto">
          <a:xfrm>
            <a:off x="6138910" y="1296988"/>
            <a:ext cx="4891141"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US" altLang="en-US" sz="1600" b="0" i="0" u="none" strike="noStrike" kern="1200" cap="none" spc="0" normalizeH="0" baseline="0" noProof="0" dirty="0">
              <a:ln>
                <a:noFill/>
              </a:ln>
              <a:solidFill>
                <a:srgbClr val="1C5A94"/>
              </a:solidFill>
              <a:effectLst/>
              <a:uLnTx/>
              <a:uFillTx/>
              <a:latin typeface="Verdana" panose="020B0604030504040204" pitchFamily="34" charset="0"/>
              <a:ea typeface="+mn-ea"/>
              <a:cs typeface="+mn-cs"/>
            </a:endParaRPr>
          </a:p>
          <a:p>
            <a:pPr marL="742950" marR="0" lvl="1" indent="-285750" algn="l" defTabSz="914400" rtl="0" eaLnBrk="1" fontAlgn="auto" latinLnBrk="0" hangingPunct="1">
              <a:lnSpc>
                <a:spcPct val="100000"/>
              </a:lnSpc>
              <a:spcBef>
                <a:spcPct val="35000"/>
              </a:spcBef>
              <a:spcAft>
                <a:spcPct val="15000"/>
              </a:spcAft>
              <a:buClrTx/>
              <a:buSzTx/>
              <a:buFontTx/>
              <a:buNone/>
              <a:tabLst/>
              <a:defRPr/>
            </a:pPr>
            <a:r>
              <a:rPr kumimoji="0" lang="en-US" altLang="en-US" sz="1600" b="1" i="0" u="sng" strike="noStrike" kern="1200" cap="none" spc="0" normalizeH="0" baseline="0" noProof="0" dirty="0">
                <a:ln>
                  <a:noFill/>
                </a:ln>
                <a:solidFill>
                  <a:srgbClr val="000000"/>
                </a:solidFill>
                <a:effectLst/>
                <a:uLnTx/>
                <a:uFillTx/>
                <a:latin typeface="Poppins Light"/>
                <a:ea typeface="+mn-ea"/>
                <a:cs typeface="+mn-cs"/>
              </a:rPr>
              <a:t>Blood Chemistry</a:t>
            </a:r>
            <a:r>
              <a:rPr kumimoji="0" lang="en-US" altLang="en-US" sz="1600" b="0" i="0" u="sng" strike="noStrike" kern="1200" cap="none" spc="0" normalizeH="0" baseline="0" noProof="0" dirty="0">
                <a:ln>
                  <a:noFill/>
                </a:ln>
                <a:solidFill>
                  <a:srgbClr val="000000"/>
                </a:solidFill>
                <a:effectLst/>
                <a:uLnTx/>
                <a:uFillTx/>
                <a:latin typeface="Poppins Light"/>
                <a:ea typeface="+mn-ea"/>
                <a:cs typeface="+mn-cs"/>
              </a:rPr>
              <a:t> </a:t>
            </a:r>
            <a:endParaRPr kumimoji="0" lang="en-US" altLang="en-US" sz="1600" b="1" i="0" u="sng"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zh-CN" sz="16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Abnormal laboratory tests</a:t>
            </a:r>
            <a:br>
              <a:rPr kumimoji="0" lang="en-US" altLang="zh-CN" sz="16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br>
            <a:r>
              <a:rPr kumimoji="0" lang="en-US" altLang="zh-CN" sz="1600" b="1"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AE were reported by 6%,  5% and 3%  of patients for doses of  5, 7.5 and 10 g    </a:t>
            </a:r>
            <a:r>
              <a:rPr kumimoji="0" lang="en-US" altLang="zh-CN" sz="16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(n = 9)</a:t>
            </a:r>
          </a:p>
          <a:p>
            <a:pPr marL="1143000" marR="0" lvl="2" indent="-228600"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↑Hb or </a:t>
            </a:r>
            <a:r>
              <a:rPr kumimoji="0" lang="en-US" altLang="zh-CN" sz="1600" b="0" i="0" u="none" strike="noStrike" kern="1200" cap="none" spc="0" normalizeH="0" baseline="0" noProof="0" dirty="0" err="1">
                <a:ln>
                  <a:noFill/>
                </a:ln>
                <a:solidFill>
                  <a:srgbClr val="000000"/>
                </a:solidFill>
                <a:effectLst/>
                <a:uLnTx/>
                <a:uFillTx/>
                <a:latin typeface="Poppins Light"/>
                <a:ea typeface="宋体" panose="02010600030101010101" pitchFamily="2" charset="-122"/>
                <a:cs typeface="+mn-cs"/>
              </a:rPr>
              <a:t>Hct</a:t>
            </a:r>
            <a:endParaRPr kumimoji="0" lang="en-US" altLang="zh-CN" sz="16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endParaRPr>
          </a:p>
          <a:p>
            <a:pPr marL="1143000" marR="0" lvl="2" indent="-228600"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hyperlipidemia, ↓HDL cholesterol, ↑triglycerides </a:t>
            </a:r>
          </a:p>
          <a:p>
            <a:pPr marL="1143000" marR="0" lvl="2" indent="-228600"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hypokalemia, ↑glucose, </a:t>
            </a:r>
          </a:p>
          <a:p>
            <a:pPr marL="1143000" marR="0" lvl="2" indent="-228600"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↑creatinine, ↑total bilirubin </a:t>
            </a:r>
            <a:endParaRPr kumimoji="0" lang="en-US" altLang="en-US" sz="16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endParaRPr>
          </a:p>
        </p:txBody>
      </p:sp>
      <p:sp>
        <p:nvSpPr>
          <p:cNvPr id="34824" name="Text Box 13">
            <a:extLst>
              <a:ext uri="{FF2B5EF4-FFF2-40B4-BE49-F238E27FC236}">
                <a16:creationId xmlns:a16="http://schemas.microsoft.com/office/drawing/2014/main" id="{90652561-187F-4495-9301-2CABF839EB09}"/>
              </a:ext>
            </a:extLst>
          </p:cNvPr>
          <p:cNvSpPr txBox="1">
            <a:spLocks noChangeArrowheads="1"/>
          </p:cNvSpPr>
          <p:nvPr/>
        </p:nvSpPr>
        <p:spPr bwMode="auto">
          <a:xfrm>
            <a:off x="1475886" y="5739775"/>
            <a:ext cx="6121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J Clin Endocrinol Metab. 2000; </a:t>
            </a:r>
            <a:r>
              <a:rPr kumimoji="0" lang="de-DE" altLang="en-US" sz="1100" b="1" i="0" u="none" strike="noStrike" kern="1200" cap="none" spc="0" normalizeH="0" baseline="0" noProof="0" dirty="0">
                <a:ln>
                  <a:noFill/>
                </a:ln>
                <a:solidFill>
                  <a:srgbClr val="006EAB"/>
                </a:solidFill>
                <a:effectLst/>
                <a:uLnTx/>
                <a:uFillTx/>
                <a:latin typeface="Poppins Light"/>
                <a:ea typeface="+mn-ea"/>
                <a:cs typeface="+mn-cs"/>
              </a:rPr>
              <a:t>85</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:2839-53.</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:2085-98.</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US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AndroGel</a:t>
            </a:r>
            <a:r>
              <a:rPr kumimoji="0" lang="en-US" altLang="en-US" sz="1100" b="1" i="0" u="none" strike="noStrike" kern="1200" cap="none" spc="0" normalizeH="0" baseline="30000" noProof="0" dirty="0">
                <a:ln>
                  <a:noFill/>
                </a:ln>
                <a:solidFill>
                  <a:srgbClr val="006EAB"/>
                </a:solidFill>
                <a:effectLst/>
                <a:uLnTx/>
                <a:uFillTx/>
                <a:latin typeface="Poppins Light"/>
                <a:ea typeface="+mn-ea"/>
                <a:cs typeface="+mn-cs"/>
                <a:sym typeface="Symbol" panose="05050102010706020507" pitchFamily="18" charset="2"/>
              </a:rPr>
              <a:t></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Prescribing Information.  Dec 2007. </a:t>
            </a:r>
            <a:endParaRPr kumimoji="0" lang="de-DE" altLang="en-US" sz="1100" b="1"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4" name="Group 5">
            <a:extLst>
              <a:ext uri="{FF2B5EF4-FFF2-40B4-BE49-F238E27FC236}">
                <a16:creationId xmlns:a16="http://schemas.microsoft.com/office/drawing/2014/main" id="{82D310FE-796F-4BE9-96E6-6C1EB54AC25B}"/>
              </a:ext>
            </a:extLst>
          </p:cNvPr>
          <p:cNvGrpSpPr>
            <a:grpSpLocks/>
          </p:cNvGrpSpPr>
          <p:nvPr/>
        </p:nvGrpSpPr>
        <p:grpSpPr bwMode="auto">
          <a:xfrm>
            <a:off x="343016" y="1092323"/>
            <a:ext cx="5133364" cy="4446588"/>
            <a:chOff x="968" y="768"/>
            <a:chExt cx="4696" cy="2593"/>
          </a:xfrm>
          <a:noFill/>
        </p:grpSpPr>
        <p:pic>
          <p:nvPicPr>
            <p:cNvPr id="35851" name="Picture 6" descr="white">
              <a:extLst>
                <a:ext uri="{FF2B5EF4-FFF2-40B4-BE49-F238E27FC236}">
                  <a16:creationId xmlns:a16="http://schemas.microsoft.com/office/drawing/2014/main" id="{E22AEA15-FB10-4F73-B92F-AD010CCE1E30}"/>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852" name="AutoShape 7">
              <a:extLst>
                <a:ext uri="{FF2B5EF4-FFF2-40B4-BE49-F238E27FC236}">
                  <a16:creationId xmlns:a16="http://schemas.microsoft.com/office/drawing/2014/main" id="{9FA9D089-5062-4E0A-A461-E51DF170E877}"/>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grpSp>
        <p:nvGrpSpPr>
          <p:cNvPr id="35845" name="Group 8">
            <a:extLst>
              <a:ext uri="{FF2B5EF4-FFF2-40B4-BE49-F238E27FC236}">
                <a16:creationId xmlns:a16="http://schemas.microsoft.com/office/drawing/2014/main" id="{D5A89ED2-4374-4A33-94BF-2EC57D5A3473}"/>
              </a:ext>
            </a:extLst>
          </p:cNvPr>
          <p:cNvGrpSpPr>
            <a:grpSpLocks/>
          </p:cNvGrpSpPr>
          <p:nvPr/>
        </p:nvGrpSpPr>
        <p:grpSpPr bwMode="auto">
          <a:xfrm>
            <a:off x="5392209" y="1070098"/>
            <a:ext cx="6011414" cy="4459288"/>
            <a:chOff x="968" y="768"/>
            <a:chExt cx="4696" cy="2593"/>
          </a:xfrm>
          <a:noFill/>
        </p:grpSpPr>
        <p:pic>
          <p:nvPicPr>
            <p:cNvPr id="35849" name="Picture 9" descr="white">
              <a:extLst>
                <a:ext uri="{FF2B5EF4-FFF2-40B4-BE49-F238E27FC236}">
                  <a16:creationId xmlns:a16="http://schemas.microsoft.com/office/drawing/2014/main" id="{CB969450-E250-464C-B077-809DB5902C97}"/>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850" name="AutoShape 10">
              <a:extLst>
                <a:ext uri="{FF2B5EF4-FFF2-40B4-BE49-F238E27FC236}">
                  <a16:creationId xmlns:a16="http://schemas.microsoft.com/office/drawing/2014/main" id="{DF116E81-9576-4BA2-9A99-352EA23E675D}"/>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sp>
        <p:nvSpPr>
          <p:cNvPr id="35846" name="Rectangle 11">
            <a:extLst>
              <a:ext uri="{FF2B5EF4-FFF2-40B4-BE49-F238E27FC236}">
                <a16:creationId xmlns:a16="http://schemas.microsoft.com/office/drawing/2014/main" id="{FB165A7D-7B31-4356-8F63-B241DADDCCEF}"/>
              </a:ext>
            </a:extLst>
          </p:cNvPr>
          <p:cNvSpPr>
            <a:spLocks noChangeArrowheads="1"/>
          </p:cNvSpPr>
          <p:nvPr/>
        </p:nvSpPr>
        <p:spPr bwMode="auto">
          <a:xfrm>
            <a:off x="516053" y="1070098"/>
            <a:ext cx="4722424"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anose="020B0604030504040204" pitchFamily="34" charset="0"/>
              </a:defRPr>
            </a:lvl1pPr>
            <a:lvl2pPr marL="449263" indent="-187325" eaLnBrk="0" hangingPunct="0">
              <a:defRPr>
                <a:solidFill>
                  <a:schemeClr val="tx1"/>
                </a:solidFill>
                <a:latin typeface="Verdana" panose="020B0604030504040204" pitchFamily="34" charset="0"/>
              </a:defRPr>
            </a:lvl2pPr>
            <a:lvl3pPr marL="987425" indent="-65088"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Char char="•"/>
              <a:tabLst/>
              <a:defRPr/>
            </a:pPr>
            <a:endParaRPr kumimoji="0" lang="en-US" altLang="en-US" sz="1800" b="0" i="0" u="none" strike="noStrike" kern="1200" cap="none" spc="0" normalizeH="0" baseline="0" noProof="0" dirty="0">
              <a:ln>
                <a:noFill/>
              </a:ln>
              <a:solidFill>
                <a:srgbClr val="000000"/>
              </a:solidFill>
              <a:effectLst/>
              <a:uLnTx/>
              <a:uFillTx/>
              <a:latin typeface="Poppins Light"/>
              <a:ea typeface="+mn-ea"/>
              <a:cs typeface="+mn-cs"/>
            </a:endParaRPr>
          </a:p>
          <a:p>
            <a:pPr marL="449263" marR="0" lvl="1" indent="-187325" algn="l" defTabSz="914400" rtl="0" eaLnBrk="1" fontAlgn="auto" latinLnBrk="0" hangingPunct="1">
              <a:lnSpc>
                <a:spcPct val="100000"/>
              </a:lnSpc>
              <a:spcBef>
                <a:spcPct val="35000"/>
              </a:spcBef>
              <a:spcAft>
                <a:spcPct val="1500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Poppins Light"/>
                <a:ea typeface="+mn-ea"/>
                <a:cs typeface="+mn-cs"/>
              </a:rPr>
              <a:t>Skin Irritation</a:t>
            </a:r>
          </a:p>
          <a:p>
            <a:pPr marL="449263" marR="0" lvl="1" indent="-187325"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zh-CN" sz="18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5%,  3% and 4%  for doses </a:t>
            </a:r>
            <a:br>
              <a:rPr kumimoji="0" lang="en-US" altLang="zh-CN" sz="18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br>
            <a:r>
              <a:rPr kumimoji="0" lang="en-US" altLang="zh-CN" sz="18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of  5, 7.5 and 10 g </a:t>
            </a:r>
            <a:r>
              <a:rPr kumimoji="0" lang="en-US" altLang="zh-CN" sz="1800" b="0" i="0" u="none" strike="noStrike" kern="1200" cap="none" spc="0" normalizeH="0" baseline="0" noProof="0" dirty="0" err="1">
                <a:ln>
                  <a:noFill/>
                </a:ln>
                <a:solidFill>
                  <a:srgbClr val="000000"/>
                </a:solidFill>
                <a:effectLst/>
                <a:uLnTx/>
                <a:uFillTx/>
                <a:latin typeface="Poppins Light"/>
                <a:ea typeface="宋体" panose="02010600030101010101" pitchFamily="2" charset="-122"/>
                <a:cs typeface="+mn-cs"/>
              </a:rPr>
              <a:t>AndroGel</a:t>
            </a:r>
            <a:r>
              <a:rPr kumimoji="0" lang="en-US" altLang="zh-CN" sz="1800" b="0" i="0" u="none" strike="noStrike" kern="1200" cap="none" spc="0" normalizeH="0" baseline="30000" noProof="0" dirty="0">
                <a:ln>
                  <a:noFill/>
                </a:ln>
                <a:solidFill>
                  <a:srgbClr val="000000"/>
                </a:solidFill>
                <a:effectLst/>
                <a:uLnTx/>
                <a:uFillTx/>
                <a:latin typeface="Poppins Light"/>
                <a:ea typeface="宋体" panose="02010600030101010101" pitchFamily="2" charset="-122"/>
                <a:cs typeface="+mn-cs"/>
              </a:rPr>
              <a:t>®</a:t>
            </a:r>
          </a:p>
          <a:p>
            <a:pPr marL="449263" marR="0" lvl="1" indent="-187325"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zh-CN" sz="1800" b="0" i="0" u="none"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No skin reaction was severe enough to require treatment or discontinuation of </a:t>
            </a:r>
            <a:r>
              <a:rPr kumimoji="0" lang="en-US" altLang="zh-CN" sz="1800" b="0" i="0" u="none" strike="noStrike" kern="1200" cap="none" spc="0" normalizeH="0" baseline="0" noProof="0" dirty="0" err="1">
                <a:ln>
                  <a:noFill/>
                </a:ln>
                <a:solidFill>
                  <a:srgbClr val="000000"/>
                </a:solidFill>
                <a:effectLst/>
                <a:uLnTx/>
                <a:uFillTx/>
                <a:latin typeface="Poppins Light"/>
                <a:ea typeface="宋体" panose="02010600030101010101" pitchFamily="2" charset="-122"/>
                <a:cs typeface="+mn-cs"/>
              </a:rPr>
              <a:t>AndroGel</a:t>
            </a:r>
            <a:r>
              <a:rPr kumimoji="0" lang="en-US" altLang="zh-CN" sz="1800" b="0" i="0" u="none" strike="noStrike" kern="1200" cap="none" spc="0" normalizeH="0" baseline="30000" noProof="0" dirty="0">
                <a:ln>
                  <a:noFill/>
                </a:ln>
                <a:solidFill>
                  <a:srgbClr val="000000"/>
                </a:solidFill>
                <a:effectLst/>
                <a:uLnTx/>
                <a:uFillTx/>
                <a:latin typeface="Poppins Light"/>
                <a:ea typeface="宋体" panose="02010600030101010101" pitchFamily="2" charset="-122"/>
                <a:cs typeface="+mn-cs"/>
                <a:sym typeface="Symbol" panose="05050102010706020507" pitchFamily="18" charset="2"/>
              </a:rPr>
              <a:t></a:t>
            </a:r>
            <a:endParaRPr kumimoji="0" lang="en-US" altLang="en-US" sz="1800" b="0" i="0" u="none" strike="noStrike" kern="1200" cap="none" spc="0" normalizeH="0" baseline="0" noProof="0" dirty="0">
              <a:ln>
                <a:noFill/>
              </a:ln>
              <a:solidFill>
                <a:srgbClr val="000000"/>
              </a:solidFill>
              <a:effectLst/>
              <a:uLnTx/>
              <a:uFillTx/>
              <a:latin typeface="Poppins Light"/>
              <a:ea typeface="+mn-ea"/>
              <a:cs typeface="+mn-cs"/>
            </a:endParaRPr>
          </a:p>
          <a:p>
            <a:pPr marL="449263" marR="0" lvl="1" indent="-187325" algn="l" defTabSz="914400" rtl="0" eaLnBrk="1" fontAlgn="auto" latinLnBrk="0" hangingPunct="1">
              <a:lnSpc>
                <a:spcPct val="100000"/>
              </a:lnSpc>
              <a:spcBef>
                <a:spcPct val="20000"/>
              </a:spcBef>
              <a:spcAft>
                <a:spcPts val="0"/>
              </a:spcAft>
              <a:buClrTx/>
              <a:buSzTx/>
              <a:buFontTx/>
              <a:buChar char="–"/>
              <a:tabLst/>
              <a:defRPr/>
            </a:pPr>
            <a:endParaRPr kumimoji="0" lang="en-US" altLang="zh-CN" sz="1800" b="1" i="0" u="none" strike="noStrike" kern="1200" cap="none" spc="0" normalizeH="0" baseline="30000" noProof="0" dirty="0">
              <a:ln>
                <a:noFill/>
              </a:ln>
              <a:solidFill>
                <a:srgbClr val="000000"/>
              </a:solidFill>
              <a:effectLst/>
              <a:uLnTx/>
              <a:uFillTx/>
              <a:latin typeface="Poppins Light"/>
              <a:ea typeface="宋体" panose="02010600030101010101" pitchFamily="2" charset="-122"/>
              <a:cs typeface="+mn-cs"/>
            </a:endParaRPr>
          </a:p>
          <a:p>
            <a:pPr marL="449263" marR="0" lvl="1" indent="-187325" algn="l" defTabSz="914400" rtl="0" eaLnBrk="1" fontAlgn="auto" latinLnBrk="0" hangingPunct="1">
              <a:lnSpc>
                <a:spcPct val="100000"/>
              </a:lnSpc>
              <a:spcBef>
                <a:spcPct val="20000"/>
              </a:spcBef>
              <a:spcAft>
                <a:spcPts val="0"/>
              </a:spcAft>
              <a:buClrTx/>
              <a:buSzTx/>
              <a:buFontTx/>
              <a:buChar char="–"/>
              <a:tabLst/>
              <a:defRPr/>
            </a:pPr>
            <a:endParaRPr kumimoji="0" lang="en-US" altLang="en-US" sz="1800" b="0" i="0" u="none" strike="noStrike" kern="1200" cap="none" spc="0" normalizeH="0" baseline="0" noProof="0" dirty="0">
              <a:ln>
                <a:noFill/>
              </a:ln>
              <a:solidFill>
                <a:srgbClr val="000000"/>
              </a:solidFill>
              <a:effectLst/>
              <a:uLnTx/>
              <a:uFillTx/>
              <a:latin typeface="Poppins Light"/>
              <a:ea typeface="+mn-ea"/>
              <a:cs typeface="+mn-cs"/>
            </a:endParaRPr>
          </a:p>
          <a:p>
            <a:pPr marL="987425" marR="0" lvl="2" indent="-65088" algn="l" defTabSz="914400" rtl="0" eaLnBrk="1" fontAlgn="auto" latinLnBrk="0" hangingPunct="1">
              <a:lnSpc>
                <a:spcPct val="100000"/>
              </a:lnSpc>
              <a:spcBef>
                <a:spcPct val="20000"/>
              </a:spcBef>
              <a:spcAft>
                <a:spcPts val="0"/>
              </a:spcAft>
              <a:buClrTx/>
              <a:buSzTx/>
              <a:buFontTx/>
              <a:buChar char="•"/>
              <a:tabLst/>
              <a:defRPr/>
            </a:pPr>
            <a:endParaRPr kumimoji="0" lang="en-US" altLang="en-US" sz="1800" b="1" i="0" u="none" strike="noStrike" kern="1200" cap="none" spc="0" normalizeH="0" baseline="0" noProof="0" dirty="0">
              <a:ln>
                <a:noFill/>
              </a:ln>
              <a:solidFill>
                <a:srgbClr val="000000"/>
              </a:solidFill>
              <a:effectLst/>
              <a:uLnTx/>
              <a:uFillTx/>
              <a:latin typeface="Poppins Light"/>
              <a:ea typeface="+mn-ea"/>
              <a:cs typeface="+mn-cs"/>
            </a:endParaRPr>
          </a:p>
          <a:p>
            <a:pPr marL="987425" marR="0" lvl="2" indent="-65088" algn="l" defTabSz="914400" rtl="0" eaLnBrk="1" fontAlgn="auto" latinLnBrk="0" hangingPunct="1">
              <a:lnSpc>
                <a:spcPct val="100000"/>
              </a:lnSpc>
              <a:spcBef>
                <a:spcPct val="20000"/>
              </a:spcBef>
              <a:spcAft>
                <a:spcPts val="0"/>
              </a:spcAft>
              <a:buClrTx/>
              <a:buSzTx/>
              <a:buFontTx/>
              <a:buChar char="•"/>
              <a:tabLst/>
              <a:defRPr/>
            </a:pPr>
            <a:endParaRPr kumimoji="0" lang="en-US" altLang="en-US" sz="1800" b="1"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35847" name="Rectangle 12">
            <a:extLst>
              <a:ext uri="{FF2B5EF4-FFF2-40B4-BE49-F238E27FC236}">
                <a16:creationId xmlns:a16="http://schemas.microsoft.com/office/drawing/2014/main" id="{0C665B81-522A-421D-857E-DC739C09CD4F}"/>
              </a:ext>
            </a:extLst>
          </p:cNvPr>
          <p:cNvSpPr>
            <a:spLocks noChangeArrowheads="1"/>
          </p:cNvSpPr>
          <p:nvPr/>
        </p:nvSpPr>
        <p:spPr bwMode="auto">
          <a:xfrm>
            <a:off x="5577945" y="1060573"/>
            <a:ext cx="5239628" cy="37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anose="020B0604030504040204" pitchFamily="34" charset="0"/>
              </a:defRPr>
            </a:lvl1pPr>
            <a:lvl2pPr marL="623888" indent="-166688"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623888" marR="0" lvl="1" indent="-166688" algn="l" defTabSz="914400" rtl="0" eaLnBrk="1" fontAlgn="auto" latinLnBrk="0" hangingPunct="1">
              <a:lnSpc>
                <a:spcPct val="100000"/>
              </a:lnSpc>
              <a:spcBef>
                <a:spcPct val="35000"/>
              </a:spcBef>
              <a:spcAft>
                <a:spcPct val="1500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Poppins Light"/>
              <a:ea typeface="+mn-ea"/>
              <a:cs typeface="+mn-cs"/>
            </a:endParaRPr>
          </a:p>
          <a:p>
            <a:pPr marL="623888" marR="0" lvl="1" indent="-166688" algn="l" defTabSz="914400" rtl="0" eaLnBrk="1" fontAlgn="auto" latinLnBrk="0" hangingPunct="1">
              <a:lnSpc>
                <a:spcPct val="100000"/>
              </a:lnSpc>
              <a:spcBef>
                <a:spcPct val="35000"/>
              </a:spcBef>
              <a:spcAft>
                <a:spcPct val="1500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Poppins Light"/>
                <a:ea typeface="+mn-ea"/>
                <a:cs typeface="+mn-cs"/>
              </a:rPr>
              <a:t>Additional Side Effects in </a:t>
            </a:r>
            <a:r>
              <a:rPr kumimoji="0" lang="en-US" altLang="zh-CN" sz="1800" b="1" i="0" u="sng" strike="noStrike" kern="1200" cap="none" spc="0" normalizeH="0" baseline="0" noProof="0" dirty="0">
                <a:ln>
                  <a:noFill/>
                </a:ln>
                <a:solidFill>
                  <a:srgbClr val="000000"/>
                </a:solidFill>
                <a:effectLst/>
                <a:uLnTx/>
                <a:uFillTx/>
                <a:latin typeface="Poppins Light"/>
                <a:ea typeface="宋体" panose="02010600030101010101" pitchFamily="2" charset="-122"/>
                <a:cs typeface="+mn-cs"/>
                <a:sym typeface="Symbol" panose="05050102010706020507" pitchFamily="18" charset="2"/>
              </a:rPr>
              <a:t> </a:t>
            </a:r>
            <a:r>
              <a:rPr kumimoji="0" lang="en-US" altLang="zh-CN" sz="1800" b="1" i="0" u="sng" strike="noStrike" kern="1200" cap="none" spc="0" normalizeH="0" baseline="0" noProof="0" dirty="0">
                <a:ln>
                  <a:noFill/>
                </a:ln>
                <a:solidFill>
                  <a:srgbClr val="000000"/>
                </a:solidFill>
                <a:effectLst/>
                <a:uLnTx/>
                <a:uFillTx/>
                <a:latin typeface="Poppins Light"/>
                <a:ea typeface="宋体" panose="02010600030101010101" pitchFamily="2" charset="-122"/>
                <a:cs typeface="+mn-cs"/>
              </a:rPr>
              <a:t>1% of Patients</a:t>
            </a:r>
            <a:endParaRPr kumimoji="0" lang="en-US" altLang="en-US" sz="1800" b="1" i="0" u="sng" strike="noStrike" kern="1200" cap="none" spc="0" normalizeH="0" baseline="0" noProof="0" dirty="0">
              <a:ln>
                <a:noFill/>
              </a:ln>
              <a:solidFill>
                <a:srgbClr val="000000"/>
              </a:solidFill>
              <a:effectLst/>
              <a:uLnTx/>
              <a:uFillTx/>
              <a:latin typeface="Poppins Light"/>
              <a:ea typeface="+mn-ea"/>
              <a:cs typeface="+mn-cs"/>
            </a:endParaRPr>
          </a:p>
          <a:p>
            <a:pPr marL="623888" marR="0" lvl="1" indent="-166688"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Poppins Light"/>
                <a:ea typeface="+mn-ea"/>
                <a:cs typeface="+mn-cs"/>
              </a:rPr>
              <a:t>Acne, Libido decreased, Alopecia, Testis disorder</a:t>
            </a:r>
          </a:p>
          <a:p>
            <a:pPr marL="623888" marR="0" lvl="1" indent="-166688"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Poppins Light"/>
                <a:ea typeface="+mn-ea"/>
                <a:cs typeface="+mn-cs"/>
              </a:rPr>
              <a:t>Asthenia, Depression, Emotional lability, Nervousness</a:t>
            </a:r>
          </a:p>
          <a:p>
            <a:pPr marL="623888" marR="0" lvl="1" indent="-166688"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Poppins Light"/>
                <a:ea typeface="+mn-ea"/>
                <a:cs typeface="+mn-cs"/>
              </a:rPr>
              <a:t>Gynecomastia, Pain breast</a:t>
            </a:r>
          </a:p>
          <a:p>
            <a:pPr marL="623888" marR="0" lvl="1" indent="-166688"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Poppins Light"/>
                <a:ea typeface="+mn-ea"/>
                <a:cs typeface="+mn-cs"/>
              </a:rPr>
              <a:t>Headache, Hypertension</a:t>
            </a:r>
          </a:p>
        </p:txBody>
      </p:sp>
      <p:sp>
        <p:nvSpPr>
          <p:cNvPr id="35848" name="Text Box 13">
            <a:extLst>
              <a:ext uri="{FF2B5EF4-FFF2-40B4-BE49-F238E27FC236}">
                <a16:creationId xmlns:a16="http://schemas.microsoft.com/office/drawing/2014/main" id="{9F816F91-11E0-4323-BE2C-FBD7023E2633}"/>
              </a:ext>
            </a:extLst>
          </p:cNvPr>
          <p:cNvSpPr txBox="1">
            <a:spLocks noChangeArrowheads="1"/>
          </p:cNvSpPr>
          <p:nvPr/>
        </p:nvSpPr>
        <p:spPr bwMode="auto">
          <a:xfrm>
            <a:off x="1541220" y="5797427"/>
            <a:ext cx="576103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J Clin Endocrinol Metab. 2000; </a:t>
            </a:r>
            <a:r>
              <a:rPr kumimoji="0" lang="de-DE" altLang="en-US" sz="1100" b="1" i="0" u="none" strike="noStrike" kern="1200" cap="none" spc="0" normalizeH="0" baseline="0" noProof="0" dirty="0">
                <a:ln>
                  <a:noFill/>
                </a:ln>
                <a:solidFill>
                  <a:srgbClr val="006EAB"/>
                </a:solidFill>
                <a:effectLst/>
                <a:uLnTx/>
                <a:uFillTx/>
                <a:latin typeface="Poppins Light"/>
                <a:ea typeface="+mn-ea"/>
                <a:cs typeface="+mn-cs"/>
              </a:rPr>
              <a:t>85</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:2839-53.</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US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AndroGel</a:t>
            </a:r>
            <a:r>
              <a:rPr kumimoji="0" lang="en-US" altLang="en-US" sz="1100" b="1" i="0" u="none" strike="noStrike" kern="1200" cap="none" spc="0" normalizeH="0" baseline="30000" noProof="0" dirty="0">
                <a:ln>
                  <a:noFill/>
                </a:ln>
                <a:solidFill>
                  <a:srgbClr val="006EAB"/>
                </a:solidFill>
                <a:effectLst/>
                <a:uLnTx/>
                <a:uFillTx/>
                <a:latin typeface="Poppins Light"/>
                <a:ea typeface="+mn-ea"/>
                <a:cs typeface="+mn-cs"/>
                <a:sym typeface="Symbol" panose="05050102010706020507" pitchFamily="18" charset="2"/>
              </a:rPr>
              <a:t></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Prescribing Information.  Dec 2007.</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endParaRPr kumimoji="0" lang="de-DE"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
        <p:nvSpPr>
          <p:cNvPr id="14" name="Rectangle 4">
            <a:extLst>
              <a:ext uri="{FF2B5EF4-FFF2-40B4-BE49-F238E27FC236}">
                <a16:creationId xmlns:a16="http://schemas.microsoft.com/office/drawing/2014/main" id="{D431463C-E49A-4209-BB32-EFE9F4DC622B}"/>
              </a:ext>
            </a:extLst>
          </p:cNvPr>
          <p:cNvSpPr txBox="1">
            <a:spLocks noChangeArrowheads="1"/>
          </p:cNvSpPr>
          <p:nvPr/>
        </p:nvSpPr>
        <p:spPr>
          <a:xfrm>
            <a:off x="343016" y="148153"/>
            <a:ext cx="10652454" cy="813337"/>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a:ln>
                  <a:noFill/>
                </a:ln>
                <a:solidFill>
                  <a:srgbClr val="006EAB"/>
                </a:solidFill>
                <a:effectLst/>
                <a:uLnTx/>
                <a:uFillTx/>
                <a:latin typeface="Poppins Medium"/>
                <a:ea typeface="+mj-ea"/>
                <a:cs typeface="+mj-cs"/>
              </a:rPr>
              <a:t>Safety Results During the 6 Month Trial </a:t>
            </a:r>
            <a:endParaRPr kumimoji="0" lang="nl-NL" altLang="en-US" sz="3200" b="1" i="0" u="none" strike="noStrike" kern="1200" cap="none" spc="0" normalizeH="0" baseline="0" noProof="0" dirty="0">
              <a:ln>
                <a:noFill/>
              </a:ln>
              <a:solidFill>
                <a:srgbClr val="006EAB"/>
              </a:solidFill>
              <a:effectLst/>
              <a:uLnTx/>
              <a:uFillTx/>
              <a:latin typeface="Poppins Medium"/>
              <a:ea typeface="+mj-ea"/>
              <a:cs typeface="+mj-c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55B8C73F-85D6-4A7E-AF80-2FA6B192DCE7}"/>
              </a:ext>
            </a:extLst>
          </p:cNvPr>
          <p:cNvSpPr>
            <a:spLocks noGrp="1" noChangeArrowheads="1"/>
          </p:cNvSpPr>
          <p:nvPr>
            <p:ph type="title"/>
          </p:nvPr>
        </p:nvSpPr>
        <p:spPr>
          <a:xfrm>
            <a:off x="393372" y="338178"/>
            <a:ext cx="10652454" cy="620754"/>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Summary of the 6 Month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36867" name="Rectangle 5">
            <a:extLst>
              <a:ext uri="{FF2B5EF4-FFF2-40B4-BE49-F238E27FC236}">
                <a16:creationId xmlns:a16="http://schemas.microsoft.com/office/drawing/2014/main" id="{9091FB26-06BB-4C97-BB83-3737B244C5C1}"/>
              </a:ext>
            </a:extLst>
          </p:cNvPr>
          <p:cNvSpPr>
            <a:spLocks noGrp="1" noChangeArrowheads="1"/>
          </p:cNvSpPr>
          <p:nvPr>
            <p:ph type="body" idx="1"/>
          </p:nvPr>
        </p:nvSpPr>
        <p:spPr>
          <a:xfrm>
            <a:off x="393372" y="1272143"/>
            <a:ext cx="10866621" cy="4442857"/>
          </a:xfrm>
          <a:noFill/>
          <a:extLst>
            <a:ext uri="{91240B29-F687-4F45-9708-019B960494DF}">
              <a14:hiddenLine xmlns:a14="http://schemas.microsoft.com/office/drawing/2010/main" w="9525">
                <a:solidFill>
                  <a:srgbClr val="FF0000"/>
                </a:solidFill>
                <a:miter lim="800000"/>
                <a:headEnd/>
                <a:tailEnd/>
              </a14:hiddenLine>
            </a:ext>
          </a:extLst>
        </p:spPr>
        <p:txBody>
          <a:bodyPr>
            <a:normAutofit fontScale="92500" lnSpcReduction="10000"/>
          </a:bodyPr>
          <a:lstStyle/>
          <a:p>
            <a:pPr marL="711200" indent="-536575">
              <a:buNone/>
            </a:pPr>
            <a:r>
              <a:rPr lang="en-US" altLang="en-US" sz="2200" b="1" u="sng" dirty="0" err="1">
                <a:solidFill>
                  <a:schemeClr val="accent5"/>
                </a:solidFill>
              </a:rPr>
              <a:t>AndroGel</a:t>
            </a:r>
            <a:r>
              <a:rPr lang="en-US" altLang="en-US" sz="2200" b="1" u="sng" baseline="30000" dirty="0">
                <a:solidFill>
                  <a:schemeClr val="accent5"/>
                </a:solidFill>
              </a:rPr>
              <a:t>®</a:t>
            </a:r>
          </a:p>
          <a:p>
            <a:pPr marL="711200" indent="-536575">
              <a:lnSpc>
                <a:spcPct val="140000"/>
              </a:lnSpc>
            </a:pPr>
            <a:r>
              <a:rPr lang="en-US" altLang="en-US" sz="1800" dirty="0">
                <a:solidFill>
                  <a:schemeClr val="accent5"/>
                </a:solidFill>
              </a:rPr>
              <a:t>Normalized testosterone</a:t>
            </a:r>
          </a:p>
          <a:p>
            <a:pPr marL="711200" indent="-536575">
              <a:lnSpc>
                <a:spcPct val="140000"/>
              </a:lnSpc>
            </a:pPr>
            <a:r>
              <a:rPr lang="en-US" altLang="en-US" sz="1800" dirty="0">
                <a:solidFill>
                  <a:schemeClr val="accent5"/>
                </a:solidFill>
              </a:rPr>
              <a:t>Restored sexual function</a:t>
            </a:r>
          </a:p>
          <a:p>
            <a:pPr marL="711200" indent="-536575">
              <a:lnSpc>
                <a:spcPct val="140000"/>
              </a:lnSpc>
            </a:pPr>
            <a:r>
              <a:rPr lang="en-US" altLang="en-US" sz="1800" dirty="0">
                <a:solidFill>
                  <a:schemeClr val="accent5"/>
                </a:solidFill>
              </a:rPr>
              <a:t>Improved mood</a:t>
            </a:r>
          </a:p>
          <a:p>
            <a:pPr marL="711200" indent="-536575">
              <a:lnSpc>
                <a:spcPct val="140000"/>
              </a:lnSpc>
            </a:pPr>
            <a:r>
              <a:rPr lang="en-US" altLang="en-US" sz="1800" dirty="0">
                <a:solidFill>
                  <a:schemeClr val="accent5"/>
                </a:solidFill>
              </a:rPr>
              <a:t>Increased muscle strength BUT only up to 90 days</a:t>
            </a:r>
          </a:p>
          <a:p>
            <a:pPr marL="711200" indent="-536575">
              <a:lnSpc>
                <a:spcPct val="140000"/>
              </a:lnSpc>
            </a:pPr>
            <a:r>
              <a:rPr lang="en-US" altLang="en-US" sz="1800" dirty="0">
                <a:solidFill>
                  <a:schemeClr val="accent5"/>
                </a:solidFill>
              </a:rPr>
              <a:t>Decreased fat mass</a:t>
            </a:r>
          </a:p>
          <a:p>
            <a:pPr marL="711200" indent="-536575">
              <a:lnSpc>
                <a:spcPct val="140000"/>
              </a:lnSpc>
            </a:pPr>
            <a:r>
              <a:rPr lang="en-US" altLang="en-US" sz="1800" dirty="0">
                <a:solidFill>
                  <a:schemeClr val="accent5"/>
                </a:solidFill>
              </a:rPr>
              <a:t>Increased bone density</a:t>
            </a:r>
          </a:p>
          <a:p>
            <a:pPr marL="711200" indent="-536575">
              <a:lnSpc>
                <a:spcPct val="140000"/>
              </a:lnSpc>
            </a:pPr>
            <a:r>
              <a:rPr lang="en-GB" altLang="en-US" sz="1800" dirty="0">
                <a:solidFill>
                  <a:schemeClr val="accent5"/>
                </a:solidFill>
              </a:rPr>
              <a:t>The pharmacokinetic profile and the dose proportionality observed after testosterone gel application indicate that </a:t>
            </a:r>
            <a:r>
              <a:rPr lang="en-GB" altLang="en-US" sz="1800" dirty="0" err="1">
                <a:solidFill>
                  <a:schemeClr val="accent5"/>
                </a:solidFill>
              </a:rPr>
              <a:t>AndroGel</a:t>
            </a:r>
            <a:r>
              <a:rPr lang="en-GB" altLang="en-US" sz="1800" dirty="0">
                <a:solidFill>
                  <a:schemeClr val="accent5"/>
                </a:solidFill>
              </a:rPr>
              <a:t> 1% may provide dose flexibility and serum testosterone levels from the low to the high normal adult male range.</a:t>
            </a:r>
          </a:p>
          <a:p>
            <a:pPr marL="711200" indent="-536575">
              <a:lnSpc>
                <a:spcPct val="140000"/>
              </a:lnSpc>
            </a:pPr>
            <a:endParaRPr lang="en-US" altLang="en-US" sz="1800" dirty="0">
              <a:solidFill>
                <a:schemeClr val="accent5"/>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635577" y="1576450"/>
            <a:ext cx="10920845" cy="1960050"/>
          </a:xfrm>
        </p:spPr>
        <p:txBody>
          <a:bodyPr>
            <a:noAutofit/>
          </a:bodyPr>
          <a:lstStyle/>
          <a:p>
            <a:r>
              <a:rPr lang="en-GB" sz="2800" dirty="0">
                <a:effectLst/>
                <a:ea typeface="Calibri" panose="020F0502020204030204" pitchFamily="34" charset="0"/>
                <a:cs typeface="Calibri" panose="020F0502020204030204" pitchFamily="34" charset="0"/>
              </a:rPr>
              <a:t>Wang, C et al.</a:t>
            </a:r>
            <a:br>
              <a:rPr lang="en-GB" sz="28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800" dirty="0">
                <a:effectLst/>
                <a:ea typeface="Calibri" panose="020F0502020204030204" pitchFamily="34" charset="0"/>
                <a:cs typeface="Calibri" panose="020F0502020204030204" pitchFamily="34" charset="0"/>
              </a:rPr>
              <a:t>Long-Term Testosterone Gel Treatment Maintains Beneficial Effects on Sexual Function and Mood, Lean and Fat Mass, and Bone Mineral Density in Hypogonadal Men </a:t>
            </a:r>
            <a:br>
              <a:rPr lang="en-GB" sz="28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800" i="1" dirty="0">
                <a:effectLst/>
                <a:ea typeface="Calibri" panose="020F0502020204030204" pitchFamily="34" charset="0"/>
                <a:cs typeface="Calibri" panose="020F0502020204030204" pitchFamily="34" charset="0"/>
              </a:rPr>
              <a:t>J Clin Endocrinol </a:t>
            </a:r>
            <a:r>
              <a:rPr lang="en-GB" sz="2800" i="1" dirty="0" err="1">
                <a:effectLst/>
                <a:ea typeface="Calibri" panose="020F0502020204030204" pitchFamily="34" charset="0"/>
                <a:cs typeface="Calibri" panose="020F0502020204030204" pitchFamily="34" charset="0"/>
              </a:rPr>
              <a:t>Metab</a:t>
            </a:r>
            <a:r>
              <a:rPr lang="en-GB" sz="2800" i="1" dirty="0">
                <a:effectLst/>
                <a:ea typeface="Calibri" panose="020F0502020204030204" pitchFamily="34" charset="0"/>
                <a:cs typeface="Calibri" panose="020F0502020204030204" pitchFamily="34" charset="0"/>
              </a:rPr>
              <a:t>, May 2004, 89(5):2085–2098.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3200" i="1" dirty="0"/>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635577" y="3287713"/>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1904248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981" y="1272540"/>
          <a:ext cx="11263365" cy="3783111"/>
        </p:xfrm>
        <a:graphic>
          <a:graphicData uri="http://schemas.openxmlformats.org/drawingml/2006/table">
            <a:tbl>
              <a:tblPr firstRow="1" bandRow="1">
                <a:tableStyleId>{93296810-A885-4BE3-A3E7-6D5BEEA58F35}</a:tableStyleId>
              </a:tblPr>
              <a:tblGrid>
                <a:gridCol w="1656172">
                  <a:extLst>
                    <a:ext uri="{9D8B030D-6E8A-4147-A177-3AD203B41FA5}">
                      <a16:colId xmlns:a16="http://schemas.microsoft.com/office/drawing/2014/main" val="20000"/>
                    </a:ext>
                  </a:extLst>
                </a:gridCol>
                <a:gridCol w="9607193">
                  <a:extLst>
                    <a:ext uri="{9D8B030D-6E8A-4147-A177-3AD203B41FA5}">
                      <a16:colId xmlns:a16="http://schemas.microsoft.com/office/drawing/2014/main" val="20001"/>
                    </a:ext>
                  </a:extLst>
                </a:gridCol>
              </a:tblGrid>
              <a:tr h="40640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1" u="none" strike="noStrike" kern="1200" baseline="0" dirty="0">
                          <a:solidFill>
                            <a:schemeClr val="accent5"/>
                          </a:solidFill>
                          <a:latin typeface="+mn-lt"/>
                          <a:ea typeface="+mn-ea"/>
                          <a:cs typeface="+mn-cs"/>
                        </a:rPr>
                        <a:t>Long term open-label efficacy, outcome and safety follow up study of </a:t>
                      </a:r>
                      <a:r>
                        <a:rPr lang="en-GB" sz="1800" b="1" u="none" strike="noStrike" kern="1200" baseline="0" dirty="0" err="1">
                          <a:solidFill>
                            <a:schemeClr val="accent5"/>
                          </a:solidFill>
                          <a:latin typeface="+mn-lt"/>
                          <a:ea typeface="+mn-ea"/>
                          <a:cs typeface="+mn-cs"/>
                        </a:rPr>
                        <a:t>Swerdloff</a:t>
                      </a:r>
                      <a:r>
                        <a:rPr lang="en-GB" sz="1800" b="1" u="none" strike="noStrike" kern="1200" baseline="0" dirty="0">
                          <a:solidFill>
                            <a:schemeClr val="accent5"/>
                          </a:solidFill>
                          <a:latin typeface="+mn-lt"/>
                          <a:ea typeface="+mn-ea"/>
                          <a:cs typeface="+mn-cs"/>
                        </a:rPr>
                        <a:t>, RS et al 2000 </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679231">
                <a:tc>
                  <a:txBody>
                    <a:bodyPr/>
                    <a:lstStyle/>
                    <a:p>
                      <a:r>
                        <a:rPr lang="en-GB" sz="1500" dirty="0">
                          <a:solidFill>
                            <a:schemeClr val="accent5"/>
                          </a:solidFill>
                          <a:latin typeface="+mn-lt"/>
                          <a:cs typeface="Arial" panose="020B0604020202020204" pitchFamily="34" charset="0"/>
                        </a:rPr>
                        <a:t>Study design</a:t>
                      </a:r>
                    </a:p>
                    <a:p>
                      <a:endParaRPr lang="en-GB" sz="1500" dirty="0">
                        <a:solidFill>
                          <a:schemeClr val="accent5"/>
                        </a:solidFill>
                        <a:latin typeface="+mn-lt"/>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u="none" strike="noStrike" kern="1200" dirty="0">
                          <a:solidFill>
                            <a:schemeClr val="accent5"/>
                          </a:solidFill>
                          <a:effectLst/>
                          <a:latin typeface="+mn-lt"/>
                          <a:ea typeface="+mn-ea"/>
                          <a:cs typeface="Arial" panose="020B0604020202020204" pitchFamily="34" charset="0"/>
                        </a:rPr>
                        <a:t>36-month open-label follow-up study of the RCT by </a:t>
                      </a:r>
                      <a:r>
                        <a:rPr lang="en-GB" sz="1400" u="none" strike="noStrike" kern="1200" dirty="0" err="1">
                          <a:solidFill>
                            <a:schemeClr val="accent5"/>
                          </a:solidFill>
                          <a:effectLst/>
                          <a:latin typeface="+mn-lt"/>
                          <a:ea typeface="+mn-ea"/>
                          <a:cs typeface="Arial" panose="020B0604020202020204" pitchFamily="34" charset="0"/>
                        </a:rPr>
                        <a:t>Swerdloff</a:t>
                      </a:r>
                      <a:r>
                        <a:rPr lang="en-GB" sz="1400" u="none" strike="noStrike" kern="1200" dirty="0">
                          <a:solidFill>
                            <a:schemeClr val="accent5"/>
                          </a:solidFill>
                          <a:effectLst/>
                          <a:latin typeface="+mn-lt"/>
                          <a:ea typeface="+mn-ea"/>
                          <a:cs typeface="Arial" panose="020B0604020202020204" pitchFamily="34" charset="0"/>
                        </a:rPr>
                        <a:t>, RS et al 2000 (42 months total).</a:t>
                      </a:r>
                    </a:p>
                    <a:p>
                      <a:pPr marL="171450" indent="-171450">
                        <a:buFont typeface="Arial" panose="020B0604020202020204" pitchFamily="34" charset="0"/>
                        <a:buChar char="•"/>
                      </a:pPr>
                      <a:r>
                        <a:rPr lang="en-GB" sz="1400" u="none" strike="noStrike" kern="1200" dirty="0">
                          <a:solidFill>
                            <a:schemeClr val="accent5"/>
                          </a:solidFill>
                          <a:effectLst/>
                          <a:latin typeface="+mn-lt"/>
                          <a:ea typeface="+mn-ea"/>
                          <a:cs typeface="Arial" panose="020B0604020202020204" pitchFamily="34" charset="0"/>
                        </a:rPr>
                        <a:t>To evaluate the long term efficacy of T Gel</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1"/>
                  </a:ext>
                </a:extLst>
              </a:tr>
              <a:tr h="1710267">
                <a:tc>
                  <a:txBody>
                    <a:bodyPr/>
                    <a:lstStyle/>
                    <a:p>
                      <a:r>
                        <a:rPr lang="en-GB" sz="1500" dirty="0">
                          <a:solidFill>
                            <a:schemeClr val="accent5"/>
                          </a:solidFill>
                          <a:latin typeface="+mn-lt"/>
                          <a:cs typeface="Arial" panose="020B0604020202020204" pitchFamily="34" charset="0"/>
                        </a:rPr>
                        <a:t>Study treatment</a:t>
                      </a:r>
                    </a:p>
                    <a:p>
                      <a:endParaRPr lang="en-GB" sz="1500" dirty="0">
                        <a:solidFill>
                          <a:schemeClr val="accent5"/>
                        </a:solidFill>
                        <a:latin typeface="+mn-lt"/>
                        <a:cs typeface="Arial" panose="020B0604020202020204" pitchFamily="34" charset="0"/>
                      </a:endParaRPr>
                    </a:p>
                    <a:p>
                      <a:endParaRPr lang="en-GB" sz="1500" dirty="0">
                        <a:solidFill>
                          <a:schemeClr val="accent5"/>
                        </a:solidFill>
                        <a:latin typeface="+mn-lt"/>
                        <a:cs typeface="Arial" panose="020B0604020202020204" pitchFamily="34" charset="0"/>
                      </a:endParaRPr>
                    </a:p>
                    <a:p>
                      <a:endParaRPr lang="en-GB" sz="1500" dirty="0">
                        <a:solidFill>
                          <a:schemeClr val="accent5"/>
                        </a:solidFill>
                        <a:latin typeface="+mn-lt"/>
                        <a:cs typeface="Arial" panose="020B0604020202020204" pitchFamily="34" charset="0"/>
                      </a:endParaRPr>
                    </a:p>
                    <a:p>
                      <a:endParaRPr lang="en-GB" sz="1500" dirty="0">
                        <a:solidFill>
                          <a:schemeClr val="accent5"/>
                        </a:solidFill>
                        <a:latin typeface="+mn-lt"/>
                        <a:cs typeface="Arial" panose="020B0604020202020204" pitchFamily="34" charset="0"/>
                      </a:endParaRPr>
                    </a:p>
                    <a:p>
                      <a:endParaRPr lang="en-GB" sz="1500" dirty="0">
                        <a:solidFill>
                          <a:schemeClr val="accent5"/>
                        </a:solidFill>
                        <a:latin typeface="+mn-lt"/>
                        <a:cs typeface="Arial" panose="020B0604020202020204" pitchFamily="34" charset="0"/>
                      </a:endParaRPr>
                    </a:p>
                    <a:p>
                      <a:endParaRPr lang="en-GB" sz="1500" dirty="0">
                        <a:solidFill>
                          <a:schemeClr val="accent5"/>
                        </a:solidFill>
                        <a:latin typeface="+mn-lt"/>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none" strike="noStrike" kern="1200" dirty="0">
                          <a:solidFill>
                            <a:schemeClr val="accent5"/>
                          </a:solidFill>
                          <a:effectLst/>
                          <a:latin typeface="+mn-lt"/>
                          <a:ea typeface="+mn-ea"/>
                          <a:cs typeface="Arial" panose="020B0604020202020204" pitchFamily="34" charset="0"/>
                        </a:rPr>
                        <a:t>All patients were treated with T Gel at a dose of either 5g, 7.5g or 10g of gel daily (50mg, 75mg or 100mg testosterone respectively)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none" strike="noStrike" kern="1200" dirty="0">
                          <a:solidFill>
                            <a:schemeClr val="accent5"/>
                          </a:solidFill>
                          <a:effectLst/>
                          <a:latin typeface="+mn-lt"/>
                          <a:ea typeface="+mn-ea"/>
                          <a:cs typeface="Arial" panose="020B0604020202020204" pitchFamily="34" charset="0"/>
                        </a:rPr>
                        <a:t>All subjects previously on the T patch were assigned to 5g </a:t>
                      </a:r>
                      <a:r>
                        <a:rPr lang="en-GB" sz="1400" u="none" strike="noStrike" kern="1200" dirty="0" err="1">
                          <a:solidFill>
                            <a:schemeClr val="accent5"/>
                          </a:solidFill>
                          <a:effectLst/>
                          <a:latin typeface="+mn-lt"/>
                          <a:ea typeface="+mn-ea"/>
                          <a:cs typeface="Arial" panose="020B0604020202020204" pitchFamily="34" charset="0"/>
                        </a:rPr>
                        <a:t>AndroGel</a:t>
                      </a:r>
                      <a:endParaRPr lang="en-GB" sz="1400" u="none" strike="noStrike" kern="1200" dirty="0">
                        <a:solidFill>
                          <a:schemeClr val="accent5"/>
                        </a:solidFill>
                        <a:effectLst/>
                        <a:latin typeface="+mn-lt"/>
                        <a:ea typeface="+mn-ea"/>
                        <a:cs typeface="Arial" panose="020B0604020202020204" pitchFamily="34"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none" strike="noStrike" kern="1200" dirty="0">
                          <a:solidFill>
                            <a:schemeClr val="accent5"/>
                          </a:solidFill>
                          <a:effectLst/>
                          <a:latin typeface="+mn-lt"/>
                          <a:ea typeface="+mn-ea"/>
                          <a:cs typeface="Arial" panose="020B0604020202020204" pitchFamily="34" charset="0"/>
                        </a:rPr>
                        <a:t>Men previously on T gel 5g/day with levels &lt;10.4nmol/L (or T gel 10g/day with levels &gt;34.7nmol/L) </a:t>
                      </a:r>
                      <a:r>
                        <a:rPr lang="en-GB" sz="1400" b="0" i="0" u="none" strike="noStrike" kern="1200" baseline="0" dirty="0">
                          <a:solidFill>
                            <a:schemeClr val="accent5"/>
                          </a:solidFill>
                          <a:latin typeface="+mn-lt"/>
                          <a:cs typeface="Arial" panose="020B0604020202020204" pitchFamily="34" charset="0"/>
                        </a:rPr>
                        <a:t>were assigned to 7.5g/day gel group.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none" strike="noStrike" kern="1200" dirty="0">
                          <a:solidFill>
                            <a:schemeClr val="accent5"/>
                          </a:solidFill>
                          <a:effectLst/>
                          <a:latin typeface="+mn-lt"/>
                          <a:ea typeface="+mn-ea"/>
                          <a:cs typeface="Arial" panose="020B0604020202020204" pitchFamily="34" charset="0"/>
                        </a:rPr>
                        <a:t>Due to the long duration of the study, the study design allowed dose adjustment in increments of 2.5g/day (range min: 2.5g/day max: 10g/day) throughout the study period, depending on clinical symptoms and serum T levels.</a:t>
                      </a:r>
                      <a:endParaRPr lang="en-GB" sz="1400" b="1" i="0" u="none" strike="noStrike" kern="1200" cap="none" dirty="0">
                        <a:solidFill>
                          <a:schemeClr val="accent5"/>
                        </a:solidFill>
                        <a:effectLst/>
                        <a:latin typeface="+mn-lt"/>
                        <a:ea typeface="Verdana" panose="020B0604030504040204" pitchFamily="34" charset="0"/>
                        <a:cs typeface="Arial" panose="020B0604020202020204" pitchFamily="34" charset="0"/>
                      </a:endParaRPr>
                    </a:p>
                    <a:p>
                      <a:endParaRPr lang="en-GB" sz="900" baseline="30000" dirty="0">
                        <a:solidFill>
                          <a:schemeClr val="accent5"/>
                        </a:solidFill>
                        <a:latin typeface="+mn-lt"/>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2"/>
                  </a:ext>
                </a:extLst>
              </a:tr>
              <a:tr h="975360">
                <a:tc>
                  <a:txBody>
                    <a:bodyPr/>
                    <a:lstStyle/>
                    <a:p>
                      <a:r>
                        <a:rPr lang="en-GB" sz="1500" dirty="0">
                          <a:solidFill>
                            <a:schemeClr val="accent5"/>
                          </a:solidFill>
                          <a:latin typeface="+mn-lt"/>
                          <a:cs typeface="Arial" panose="020B0604020202020204" pitchFamily="34" charset="0"/>
                        </a:rPr>
                        <a:t>Study population</a:t>
                      </a:r>
                    </a:p>
                    <a:p>
                      <a:endParaRPr lang="en-GB" sz="1500" dirty="0">
                        <a:solidFill>
                          <a:schemeClr val="accent5"/>
                        </a:solidFill>
                        <a:latin typeface="+mn-lt"/>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u="none" strike="noStrike" kern="1200" dirty="0">
                          <a:solidFill>
                            <a:schemeClr val="accent5"/>
                          </a:solidFill>
                          <a:effectLst/>
                          <a:latin typeface="+mn-lt"/>
                          <a:cs typeface="Arial" panose="020B0604020202020204" pitchFamily="34" charset="0"/>
                        </a:rPr>
                        <a:t>A total of 163 subjects (aged 19-68 years) participated in the long-term study and were included in the safety analysis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none" strike="noStrike" kern="1200" dirty="0">
                          <a:solidFill>
                            <a:schemeClr val="accent5"/>
                          </a:solidFill>
                          <a:effectLst/>
                          <a:latin typeface="+mn-lt"/>
                          <a:cs typeface="Arial" panose="020B0604020202020204" pitchFamily="34" charset="0"/>
                        </a:rPr>
                        <a:t>123 subjects were included in the efficacy analysis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none" strike="noStrike" kern="1200" dirty="0">
                          <a:solidFill>
                            <a:schemeClr val="accent5"/>
                          </a:solidFill>
                          <a:effectLst/>
                          <a:latin typeface="+mn-lt"/>
                          <a:cs typeface="Arial" panose="020B0604020202020204" pitchFamily="34" charset="0"/>
                        </a:rPr>
                        <a:t>n=49 (primary hypogonadism), n=27 (secondary hypogonadism), n=47 (age-related/adult-onset hypogonadism)</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Rectangle 4">
            <a:extLst>
              <a:ext uri="{FF2B5EF4-FFF2-40B4-BE49-F238E27FC236}">
                <a16:creationId xmlns:a16="http://schemas.microsoft.com/office/drawing/2014/main" id="{265DC2CD-52AE-4AC3-99CE-2897C3C14C0C}"/>
              </a:ext>
            </a:extLst>
          </p:cNvPr>
          <p:cNvSpPr>
            <a:spLocks noGrp="1" noChangeArrowheads="1"/>
          </p:cNvSpPr>
          <p:nvPr>
            <p:ph type="title"/>
          </p:nvPr>
        </p:nvSpPr>
        <p:spPr>
          <a:xfrm>
            <a:off x="372589" y="230373"/>
            <a:ext cx="10652454" cy="669740"/>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3 Year </a:t>
            </a:r>
            <a:r>
              <a:rPr lang="en-US" altLang="en-US" sz="3200" b="1" dirty="0" err="1"/>
              <a:t>AndroGel</a:t>
            </a:r>
            <a:r>
              <a:rPr lang="en-US" altLang="en-US" sz="3200" b="1" baseline="30000" dirty="0"/>
              <a:t>®</a:t>
            </a:r>
            <a:r>
              <a:rPr lang="en-US" altLang="en-US" sz="3200" b="1" dirty="0"/>
              <a:t> 1% Open Label Trial </a:t>
            </a:r>
            <a:endParaRPr lang="nl-NL" altLang="en-US" sz="3200" b="1" dirty="0"/>
          </a:p>
        </p:txBody>
      </p:sp>
    </p:spTree>
    <p:extLst>
      <p:ext uri="{BB962C8B-B14F-4D97-AF65-F5344CB8AC3E}">
        <p14:creationId xmlns:p14="http://schemas.microsoft.com/office/powerpoint/2010/main" val="1246908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a:extLst>
              <a:ext uri="{FF2B5EF4-FFF2-40B4-BE49-F238E27FC236}">
                <a16:creationId xmlns:a16="http://schemas.microsoft.com/office/drawing/2014/main" id="{AD2BB42C-811E-4C09-87D3-865B93FE2D1F}"/>
              </a:ext>
            </a:extLst>
          </p:cNvPr>
          <p:cNvSpPr>
            <a:spLocks noGrp="1" noChangeArrowheads="1"/>
          </p:cNvSpPr>
          <p:nvPr>
            <p:ph type="body" idx="1"/>
          </p:nvPr>
        </p:nvSpPr>
        <p:spPr>
          <a:xfrm>
            <a:off x="675409" y="1341438"/>
            <a:ext cx="10214264" cy="4525962"/>
          </a:xfrm>
          <a:noFill/>
        </p:spPr>
        <p:txBody>
          <a:bodyPr>
            <a:normAutofit/>
          </a:bodyPr>
          <a:lstStyle/>
          <a:p>
            <a:pPr eaLnBrk="1" hangingPunct="1">
              <a:lnSpc>
                <a:spcPct val="90000"/>
              </a:lnSpc>
              <a:buFontTx/>
              <a:buNone/>
            </a:pPr>
            <a:r>
              <a:rPr lang="en-US" altLang="en-US" sz="2200" dirty="0">
                <a:solidFill>
                  <a:schemeClr val="accent5"/>
                </a:solidFill>
              </a:rPr>
              <a:t>Assessment Every 6 Months</a:t>
            </a:r>
          </a:p>
          <a:p>
            <a:pPr eaLnBrk="1" hangingPunct="1">
              <a:lnSpc>
                <a:spcPct val="90000"/>
              </a:lnSpc>
              <a:buFontTx/>
              <a:buNone/>
            </a:pPr>
            <a:endParaRPr lang="en-US" altLang="en-US" sz="1050" dirty="0">
              <a:solidFill>
                <a:schemeClr val="accent5"/>
              </a:solidFill>
            </a:endParaRPr>
          </a:p>
          <a:p>
            <a:pPr lvl="1" eaLnBrk="1" hangingPunct="1">
              <a:lnSpc>
                <a:spcPct val="90000"/>
              </a:lnSpc>
              <a:buFontTx/>
              <a:buChar char="•"/>
            </a:pPr>
            <a:r>
              <a:rPr lang="en-US" altLang="en-US" dirty="0">
                <a:solidFill>
                  <a:schemeClr val="accent5"/>
                </a:solidFill>
              </a:rPr>
              <a:t>Physical exam, AE assessment, skin irritation every 6 months</a:t>
            </a:r>
          </a:p>
          <a:p>
            <a:pPr lvl="1" eaLnBrk="1" hangingPunct="1">
              <a:lnSpc>
                <a:spcPct val="90000"/>
              </a:lnSpc>
              <a:buFontTx/>
              <a:buChar char="•"/>
            </a:pPr>
            <a:endParaRPr lang="en-US" altLang="en-US" sz="1400" dirty="0">
              <a:solidFill>
                <a:schemeClr val="accent5"/>
              </a:solidFill>
            </a:endParaRPr>
          </a:p>
          <a:p>
            <a:pPr lvl="1" eaLnBrk="1" hangingPunct="1">
              <a:lnSpc>
                <a:spcPct val="90000"/>
              </a:lnSpc>
              <a:buFontTx/>
              <a:buChar char="•"/>
            </a:pPr>
            <a:r>
              <a:rPr lang="en-US" altLang="en-US" dirty="0">
                <a:solidFill>
                  <a:schemeClr val="accent5"/>
                </a:solidFill>
              </a:rPr>
              <a:t>Blood samples every 6 months</a:t>
            </a:r>
            <a:r>
              <a:rPr lang="en-US" altLang="en-US" sz="2400" dirty="0">
                <a:solidFill>
                  <a:schemeClr val="accent5"/>
                </a:solidFill>
              </a:rPr>
              <a:t> </a:t>
            </a:r>
          </a:p>
          <a:p>
            <a:pPr lvl="2" eaLnBrk="1" hangingPunct="1">
              <a:lnSpc>
                <a:spcPct val="90000"/>
              </a:lnSpc>
              <a:buFont typeface="Verdana" panose="020B0604030504040204" pitchFamily="34" charset="0"/>
              <a:buChar char="–"/>
            </a:pPr>
            <a:r>
              <a:rPr lang="en-US" altLang="en-US" sz="1600" dirty="0">
                <a:solidFill>
                  <a:schemeClr val="accent5"/>
                </a:solidFill>
              </a:rPr>
              <a:t>Total T, Free T, DHT, E2, LH, FSH, SHBG, bone turnover markers</a:t>
            </a:r>
          </a:p>
          <a:p>
            <a:pPr lvl="2" eaLnBrk="1" hangingPunct="1">
              <a:lnSpc>
                <a:spcPct val="90000"/>
              </a:lnSpc>
              <a:buFont typeface="Verdana" panose="020B0604030504040204" pitchFamily="34" charset="0"/>
              <a:buChar char="–"/>
            </a:pPr>
            <a:r>
              <a:rPr lang="en-US" altLang="en-US" sz="1600" dirty="0">
                <a:solidFill>
                  <a:schemeClr val="accent5"/>
                </a:solidFill>
              </a:rPr>
              <a:t>Safety blood chemistry and PSA</a:t>
            </a:r>
          </a:p>
          <a:p>
            <a:pPr lvl="1" eaLnBrk="1" hangingPunct="1">
              <a:lnSpc>
                <a:spcPct val="90000"/>
              </a:lnSpc>
              <a:buFont typeface="Verdana" panose="020B0604030504040204" pitchFamily="34" charset="0"/>
              <a:buChar char="–"/>
            </a:pPr>
            <a:endParaRPr lang="en-US" altLang="en-US" sz="1400" dirty="0">
              <a:solidFill>
                <a:schemeClr val="accent5"/>
              </a:solidFill>
            </a:endParaRPr>
          </a:p>
          <a:p>
            <a:pPr lvl="1" eaLnBrk="1" hangingPunct="1">
              <a:lnSpc>
                <a:spcPct val="90000"/>
              </a:lnSpc>
              <a:buFontTx/>
              <a:buChar char="•"/>
            </a:pPr>
            <a:r>
              <a:rPr lang="en-US" altLang="en-US" dirty="0">
                <a:solidFill>
                  <a:schemeClr val="accent5"/>
                </a:solidFill>
              </a:rPr>
              <a:t>Questionnaire for sexual function and mood every 6 months </a:t>
            </a:r>
          </a:p>
          <a:p>
            <a:pPr lvl="1" eaLnBrk="1" hangingPunct="1">
              <a:lnSpc>
                <a:spcPct val="90000"/>
              </a:lnSpc>
              <a:buFontTx/>
              <a:buChar char="•"/>
            </a:pPr>
            <a:endParaRPr lang="en-US" altLang="en-US" sz="1400" dirty="0">
              <a:solidFill>
                <a:schemeClr val="accent5"/>
              </a:solidFill>
            </a:endParaRPr>
          </a:p>
          <a:p>
            <a:pPr lvl="1" eaLnBrk="1" hangingPunct="1">
              <a:lnSpc>
                <a:spcPct val="90000"/>
              </a:lnSpc>
              <a:buFontTx/>
              <a:buChar char="•"/>
            </a:pPr>
            <a:r>
              <a:rPr lang="en-US" altLang="en-US" dirty="0">
                <a:solidFill>
                  <a:schemeClr val="accent5"/>
                </a:solidFill>
              </a:rPr>
              <a:t>Body Composition and BMD at baseline, 6, 18 and 30 months</a:t>
            </a:r>
          </a:p>
          <a:p>
            <a:pPr lvl="1" eaLnBrk="1" hangingPunct="1">
              <a:lnSpc>
                <a:spcPct val="90000"/>
              </a:lnSpc>
              <a:buFontTx/>
              <a:buChar char="•"/>
            </a:pPr>
            <a:endParaRPr lang="en-US" altLang="en-US" sz="1400" dirty="0">
              <a:solidFill>
                <a:schemeClr val="accent5"/>
              </a:solidFill>
            </a:endParaRPr>
          </a:p>
          <a:p>
            <a:pPr lvl="1" eaLnBrk="1" hangingPunct="1">
              <a:lnSpc>
                <a:spcPct val="90000"/>
              </a:lnSpc>
              <a:buFontTx/>
              <a:buChar char="•"/>
            </a:pPr>
            <a:r>
              <a:rPr lang="en-US" altLang="en-US" dirty="0">
                <a:solidFill>
                  <a:schemeClr val="accent5"/>
                </a:solidFill>
              </a:rPr>
              <a:t>Muscle strength every 6 months</a:t>
            </a:r>
          </a:p>
          <a:p>
            <a:pPr lvl="1" eaLnBrk="1" hangingPunct="1">
              <a:lnSpc>
                <a:spcPct val="90000"/>
              </a:lnSpc>
            </a:pPr>
            <a:endParaRPr lang="en-US" altLang="en-US" dirty="0">
              <a:latin typeface="Verdana" panose="020B0604030504040204" pitchFamily="34" charset="0"/>
            </a:endParaRPr>
          </a:p>
          <a:p>
            <a:pPr lvl="1" eaLnBrk="1" hangingPunct="1">
              <a:lnSpc>
                <a:spcPct val="90000"/>
              </a:lnSpc>
            </a:pPr>
            <a:endParaRPr lang="en-US" altLang="en-US" dirty="0">
              <a:latin typeface="Verdana" panose="020B0604030504040204" pitchFamily="34" charset="0"/>
            </a:endParaRPr>
          </a:p>
          <a:p>
            <a:pPr lvl="1" eaLnBrk="1" hangingPunct="1">
              <a:lnSpc>
                <a:spcPct val="90000"/>
              </a:lnSpc>
            </a:pPr>
            <a:endParaRPr lang="en-US" altLang="en-US" sz="2400" dirty="0">
              <a:latin typeface="Verdana" panose="020B0604030504040204" pitchFamily="34" charset="0"/>
            </a:endParaRPr>
          </a:p>
          <a:p>
            <a:pPr lvl="1" eaLnBrk="1" hangingPunct="1">
              <a:lnSpc>
                <a:spcPct val="90000"/>
              </a:lnSpc>
            </a:pPr>
            <a:endParaRPr lang="en-US" altLang="en-US" sz="2400" dirty="0">
              <a:latin typeface="Verdana" panose="020B0604030504040204" pitchFamily="34" charset="0"/>
            </a:endParaRPr>
          </a:p>
          <a:p>
            <a:pPr lvl="1" eaLnBrk="1" hangingPunct="1">
              <a:lnSpc>
                <a:spcPct val="90000"/>
              </a:lnSpc>
            </a:pPr>
            <a:endParaRPr lang="en-US" altLang="en-US" sz="2400" dirty="0">
              <a:latin typeface="Verdana" panose="020B0604030504040204" pitchFamily="34" charset="0"/>
            </a:endParaRPr>
          </a:p>
        </p:txBody>
      </p:sp>
      <p:sp>
        <p:nvSpPr>
          <p:cNvPr id="38916" name="Text Box 6">
            <a:extLst>
              <a:ext uri="{FF2B5EF4-FFF2-40B4-BE49-F238E27FC236}">
                <a16:creationId xmlns:a16="http://schemas.microsoft.com/office/drawing/2014/main" id="{E03EB53B-0840-4C29-9872-808D36DBB273}"/>
              </a:ext>
            </a:extLst>
          </p:cNvPr>
          <p:cNvSpPr txBox="1">
            <a:spLocks noChangeArrowheads="1"/>
          </p:cNvSpPr>
          <p:nvPr/>
        </p:nvSpPr>
        <p:spPr bwMode="auto">
          <a:xfrm>
            <a:off x="1919289" y="6381750"/>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a:ln>
                  <a:noFill/>
                </a:ln>
                <a:solidFill>
                  <a:srgbClr val="006EAB"/>
                </a:solidFill>
                <a:effectLst/>
                <a:uLnTx/>
                <a:uFillTx/>
                <a:latin typeface="Verdana" panose="020B0604030504040204" pitchFamily="34" charset="0"/>
                <a:ea typeface="Gulim" panose="020B0600000101010101" pitchFamily="34" charset="-127"/>
                <a:cs typeface="+mn-cs"/>
              </a:rPr>
              <a:t>Wang C, </a:t>
            </a:r>
            <a:r>
              <a:rPr kumimoji="0" lang="en-US" altLang="en-US" sz="1100" b="1" i="0" u="none" strike="noStrike" kern="1200" cap="none" spc="0" normalizeH="0" baseline="0" noProof="0">
                <a:ln>
                  <a:noFill/>
                </a:ln>
                <a:solidFill>
                  <a:srgbClr val="006EAB"/>
                </a:solidFill>
                <a:effectLst/>
                <a:uLnTx/>
                <a:uFillTx/>
                <a:latin typeface="Verdana" panose="020B0604030504040204" pitchFamily="34" charset="0"/>
                <a:ea typeface="+mn-ea"/>
                <a:cs typeface="+mn-cs"/>
              </a:rPr>
              <a:t>Cunningham G</a:t>
            </a:r>
            <a:r>
              <a:rPr kumimoji="0" lang="en-US" altLang="ko-KR" sz="1100" b="1" i="0" u="none" strike="noStrike" kern="1200" cap="none" spc="0" normalizeH="0" baseline="0" noProof="0">
                <a:ln>
                  <a:noFill/>
                </a:ln>
                <a:solidFill>
                  <a:srgbClr val="006EAB"/>
                </a:solidFill>
                <a:effectLst/>
                <a:uLnTx/>
                <a:uFillTx/>
                <a:latin typeface="Verdana" panose="020B0604030504040204" pitchFamily="34" charset="0"/>
                <a:ea typeface="Gulim" panose="020B0600000101010101" pitchFamily="34" charset="-127"/>
                <a:cs typeface="+mn-cs"/>
              </a:rPr>
              <a:t> </a:t>
            </a:r>
            <a:r>
              <a:rPr kumimoji="0" lang="en-US" altLang="ko-KR" sz="1100" b="0" i="1" u="none" strike="noStrike" kern="1200" cap="none" spc="0" normalizeH="0" baseline="0" noProof="0">
                <a:ln>
                  <a:noFill/>
                </a:ln>
                <a:solidFill>
                  <a:srgbClr val="006EAB"/>
                </a:solidFill>
                <a:effectLst/>
                <a:uLnTx/>
                <a:uFillTx/>
                <a:latin typeface="Verdana" panose="020B0604030504040204" pitchFamily="34" charset="0"/>
                <a:ea typeface="Gulim" panose="020B0600000101010101" pitchFamily="34" charset="-127"/>
                <a:cs typeface="+mn-cs"/>
              </a:rPr>
              <a:t>et al. J Clin Endo Metab 2004; </a:t>
            </a:r>
            <a:r>
              <a:rPr kumimoji="0" lang="en-US" altLang="ko-KR" sz="1100" b="1" i="0" u="none" strike="noStrike" kern="1200" cap="none" spc="0" normalizeH="0" baseline="0" noProof="0">
                <a:ln>
                  <a:noFill/>
                </a:ln>
                <a:solidFill>
                  <a:srgbClr val="006EAB"/>
                </a:solidFill>
                <a:effectLst/>
                <a:uLnTx/>
                <a:uFillTx/>
                <a:latin typeface="Verdana" panose="020B0604030504040204" pitchFamily="34" charset="0"/>
                <a:ea typeface="Gulim" panose="020B0600000101010101" pitchFamily="34" charset="-127"/>
                <a:cs typeface="+mn-cs"/>
              </a:rPr>
              <a:t>89</a:t>
            </a:r>
            <a:r>
              <a:rPr kumimoji="0" lang="en-US" altLang="ko-KR" sz="1100" b="0" i="1" u="none" strike="noStrike" kern="1200" cap="none" spc="0" normalizeH="0" baseline="0" noProof="0">
                <a:ln>
                  <a:noFill/>
                </a:ln>
                <a:solidFill>
                  <a:srgbClr val="006EAB"/>
                </a:solidFill>
                <a:effectLst/>
                <a:uLnTx/>
                <a:uFillTx/>
                <a:latin typeface="Verdana" panose="020B0604030504040204" pitchFamily="34" charset="0"/>
                <a:ea typeface="Gulim" panose="020B0600000101010101" pitchFamily="34" charset="-127"/>
                <a:cs typeface="+mn-cs"/>
              </a:rPr>
              <a:t>:2085-98.</a:t>
            </a:r>
            <a:endParaRPr kumimoji="0" lang="en-US" altLang="en-US" sz="1100" b="0" i="1"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sp>
        <p:nvSpPr>
          <p:cNvPr id="5" name="Rectangle 4">
            <a:extLst>
              <a:ext uri="{FF2B5EF4-FFF2-40B4-BE49-F238E27FC236}">
                <a16:creationId xmlns:a16="http://schemas.microsoft.com/office/drawing/2014/main" id="{DAC3456D-06BD-40F9-A3BC-C8499A69322D}"/>
              </a:ext>
            </a:extLst>
          </p:cNvPr>
          <p:cNvSpPr txBox="1">
            <a:spLocks noChangeArrowheads="1"/>
          </p:cNvSpPr>
          <p:nvPr/>
        </p:nvSpPr>
        <p:spPr>
          <a:xfrm>
            <a:off x="372589" y="230373"/>
            <a:ext cx="10652454" cy="669740"/>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a:ln>
                  <a:noFill/>
                </a:ln>
                <a:solidFill>
                  <a:srgbClr val="006EAB"/>
                </a:solidFill>
                <a:effectLst/>
                <a:uLnTx/>
                <a:uFillTx/>
                <a:latin typeface="Poppins Medium"/>
                <a:ea typeface="+mj-ea"/>
                <a:cs typeface="+mj-cs"/>
              </a:rPr>
              <a:t>3 Year AndroGel</a:t>
            </a:r>
            <a:r>
              <a:rPr kumimoji="0" lang="en-US" altLang="en-US" sz="3200" b="1" i="0" u="none" strike="noStrike" kern="1200" cap="none" spc="0" normalizeH="0" baseline="30000" noProof="0">
                <a:ln>
                  <a:noFill/>
                </a:ln>
                <a:solidFill>
                  <a:srgbClr val="006EAB"/>
                </a:solidFill>
                <a:effectLst/>
                <a:uLnTx/>
                <a:uFillTx/>
                <a:latin typeface="Poppins Medium"/>
                <a:ea typeface="+mj-ea"/>
                <a:cs typeface="+mj-cs"/>
              </a:rPr>
              <a:t>®</a:t>
            </a:r>
            <a:r>
              <a:rPr kumimoji="0" lang="en-US" altLang="en-US" sz="3200" b="1" i="0" u="none" strike="noStrike" kern="1200" cap="none" spc="0" normalizeH="0" baseline="0" noProof="0">
                <a:ln>
                  <a:noFill/>
                </a:ln>
                <a:solidFill>
                  <a:srgbClr val="006EAB"/>
                </a:solidFill>
                <a:effectLst/>
                <a:uLnTx/>
                <a:uFillTx/>
                <a:latin typeface="Poppins Medium"/>
                <a:ea typeface="+mj-ea"/>
                <a:cs typeface="+mj-cs"/>
              </a:rPr>
              <a:t> 1% Open Label Trial </a:t>
            </a:r>
            <a:endParaRPr kumimoji="0" lang="nl-NL" altLang="en-US" sz="3200" b="1" i="0" u="none" strike="noStrike" kern="1200" cap="none" spc="0" normalizeH="0" baseline="0" noProof="0" dirty="0">
              <a:ln>
                <a:noFill/>
              </a:ln>
              <a:solidFill>
                <a:srgbClr val="006EAB"/>
              </a:solidFill>
              <a:effectLst/>
              <a:uLnTx/>
              <a:uFillTx/>
              <a:latin typeface="Poppins Medium"/>
              <a:ea typeface="+mj-ea"/>
              <a:cs typeface="+mj-cs"/>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a:extLst>
              <a:ext uri="{FF2B5EF4-FFF2-40B4-BE49-F238E27FC236}">
                <a16:creationId xmlns:a16="http://schemas.microsoft.com/office/drawing/2014/main" id="{4C1FB098-86E3-4B3A-99F4-4A15834A42F6}"/>
              </a:ext>
            </a:extLst>
          </p:cNvPr>
          <p:cNvSpPr>
            <a:spLocks noGrp="1" noChangeArrowheads="1"/>
          </p:cNvSpPr>
          <p:nvPr>
            <p:ph type="title"/>
          </p:nvPr>
        </p:nvSpPr>
        <p:spPr>
          <a:xfrm>
            <a:off x="389907" y="288925"/>
            <a:ext cx="10652454" cy="867313"/>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Patients Enrolled in the 3 Year </a:t>
            </a:r>
            <a:r>
              <a:rPr lang="en-US" altLang="en-US" sz="3200" b="1" dirty="0" err="1"/>
              <a:t>AndroGel</a:t>
            </a:r>
            <a:r>
              <a:rPr lang="en-US" altLang="en-US" sz="3200" b="1" baseline="30000" dirty="0"/>
              <a:t>®</a:t>
            </a:r>
            <a:r>
              <a:rPr lang="en-US" altLang="en-US" sz="3200" b="1" dirty="0"/>
              <a:t> 1% Trial</a:t>
            </a:r>
          </a:p>
        </p:txBody>
      </p:sp>
      <p:grpSp>
        <p:nvGrpSpPr>
          <p:cNvPr id="39940" name="Group 5">
            <a:extLst>
              <a:ext uri="{FF2B5EF4-FFF2-40B4-BE49-F238E27FC236}">
                <a16:creationId xmlns:a16="http://schemas.microsoft.com/office/drawing/2014/main" id="{214F5528-FFDC-46ED-8A31-59EB04B0A210}"/>
              </a:ext>
            </a:extLst>
          </p:cNvPr>
          <p:cNvGrpSpPr>
            <a:grpSpLocks/>
          </p:cNvGrpSpPr>
          <p:nvPr/>
        </p:nvGrpSpPr>
        <p:grpSpPr bwMode="auto">
          <a:xfrm>
            <a:off x="2019734" y="1229426"/>
            <a:ext cx="7454900" cy="4116388"/>
            <a:chOff x="968" y="768"/>
            <a:chExt cx="4696" cy="2593"/>
          </a:xfrm>
          <a:noFill/>
        </p:grpSpPr>
        <p:pic>
          <p:nvPicPr>
            <p:cNvPr id="39945" name="Picture 6" descr="white">
              <a:extLst>
                <a:ext uri="{FF2B5EF4-FFF2-40B4-BE49-F238E27FC236}">
                  <a16:creationId xmlns:a16="http://schemas.microsoft.com/office/drawing/2014/main" id="{8FEC9F41-D1EE-43AD-A01A-B4613B5D56BF}"/>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946" name="AutoShape 7">
              <a:extLst>
                <a:ext uri="{FF2B5EF4-FFF2-40B4-BE49-F238E27FC236}">
                  <a16:creationId xmlns:a16="http://schemas.microsoft.com/office/drawing/2014/main" id="{A8FAF18B-B179-46B3-A8DD-44B8470CEBC3}"/>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graphicFrame>
        <p:nvGraphicFramePr>
          <p:cNvPr id="39941" name="Object 8">
            <a:extLst>
              <a:ext uri="{FF2B5EF4-FFF2-40B4-BE49-F238E27FC236}">
                <a16:creationId xmlns:a16="http://schemas.microsoft.com/office/drawing/2014/main" id="{1DD74A31-5F2D-4A5E-B284-A1DF5A9AEB0B}"/>
              </a:ext>
            </a:extLst>
          </p:cNvPr>
          <p:cNvGraphicFramePr>
            <a:graphicFrameLocks noChangeAspect="1"/>
          </p:cNvGraphicFramePr>
          <p:nvPr/>
        </p:nvGraphicFramePr>
        <p:xfrm>
          <a:off x="2383272" y="1518351"/>
          <a:ext cx="6629400" cy="3479800"/>
        </p:xfrm>
        <a:graphic>
          <a:graphicData uri="http://schemas.openxmlformats.org/presentationml/2006/ole">
            <mc:AlternateContent xmlns:mc="http://schemas.openxmlformats.org/markup-compatibility/2006">
              <mc:Choice xmlns:v="urn:schemas-microsoft-com:vml" Requires="v">
                <p:oleObj name="Chart" r:id="rId4" imgW="8572500" imgH="4495800" progId="MSGraph.Chart.8">
                  <p:embed/>
                </p:oleObj>
              </mc:Choice>
              <mc:Fallback>
                <p:oleObj name="Chart" r:id="rId4" imgW="8572500" imgH="4495800" progId="MSGraph.Chart.8">
                  <p:embed/>
                  <p:pic>
                    <p:nvPicPr>
                      <p:cNvPr id="39941" name="Object 8">
                        <a:extLst>
                          <a:ext uri="{FF2B5EF4-FFF2-40B4-BE49-F238E27FC236}">
                            <a16:creationId xmlns:a16="http://schemas.microsoft.com/office/drawing/2014/main" id="{1DD74A31-5F2D-4A5E-B284-A1DF5A9AE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383272" y="1518351"/>
                        <a:ext cx="6629400" cy="347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Text Box 9">
            <a:extLst>
              <a:ext uri="{FF2B5EF4-FFF2-40B4-BE49-F238E27FC236}">
                <a16:creationId xmlns:a16="http://schemas.microsoft.com/office/drawing/2014/main" id="{79134A67-AB41-4906-8E52-593B23744FC2}"/>
              </a:ext>
            </a:extLst>
          </p:cNvPr>
          <p:cNvSpPr txBox="1">
            <a:spLocks noChangeArrowheads="1"/>
          </p:cNvSpPr>
          <p:nvPr/>
        </p:nvSpPr>
        <p:spPr bwMode="auto">
          <a:xfrm>
            <a:off x="4703909" y="5195167"/>
            <a:ext cx="828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Poppins Light"/>
                <a:ea typeface="+mn-ea"/>
                <a:cs typeface="+mn-cs"/>
              </a:rPr>
              <a:t>Months</a:t>
            </a:r>
          </a:p>
        </p:txBody>
      </p:sp>
      <p:sp>
        <p:nvSpPr>
          <p:cNvPr id="39943" name="Text Box 10">
            <a:extLst>
              <a:ext uri="{FF2B5EF4-FFF2-40B4-BE49-F238E27FC236}">
                <a16:creationId xmlns:a16="http://schemas.microsoft.com/office/drawing/2014/main" id="{12837B1A-C72C-48A1-B76E-175CA6271D92}"/>
              </a:ext>
            </a:extLst>
          </p:cNvPr>
          <p:cNvSpPr txBox="1">
            <a:spLocks noChangeArrowheads="1"/>
          </p:cNvSpPr>
          <p:nvPr/>
        </p:nvSpPr>
        <p:spPr bwMode="auto">
          <a:xfrm rot="16200000">
            <a:off x="837841" y="2955833"/>
            <a:ext cx="1966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Poppins Light"/>
                <a:ea typeface="+mn-ea"/>
                <a:cs typeface="+mn-cs"/>
              </a:rPr>
              <a:t>Number of Patients </a:t>
            </a:r>
          </a:p>
        </p:txBody>
      </p:sp>
      <p:sp>
        <p:nvSpPr>
          <p:cNvPr id="39944" name="Text Box 11">
            <a:extLst>
              <a:ext uri="{FF2B5EF4-FFF2-40B4-BE49-F238E27FC236}">
                <a16:creationId xmlns:a16="http://schemas.microsoft.com/office/drawing/2014/main" id="{B30CFE5E-CADF-4328-ADC1-8BF5380A0067}"/>
              </a:ext>
            </a:extLst>
          </p:cNvPr>
          <p:cNvSpPr txBox="1">
            <a:spLocks noChangeArrowheads="1"/>
          </p:cNvSpPr>
          <p:nvPr/>
        </p:nvSpPr>
        <p:spPr bwMode="auto">
          <a:xfrm>
            <a:off x="1772806" y="5988049"/>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5A4B3A7D-59D0-42F9-8102-CBDE9CF89243}"/>
              </a:ext>
            </a:extLst>
          </p:cNvPr>
          <p:cNvSpPr>
            <a:spLocks noGrp="1" noChangeArrowheads="1"/>
          </p:cNvSpPr>
          <p:nvPr>
            <p:ph type="title"/>
          </p:nvPr>
        </p:nvSpPr>
        <p:spPr>
          <a:xfrm>
            <a:off x="473778" y="217985"/>
            <a:ext cx="10652454" cy="792699"/>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Results of the 3 Year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40963" name="Rectangle 5">
            <a:extLst>
              <a:ext uri="{FF2B5EF4-FFF2-40B4-BE49-F238E27FC236}">
                <a16:creationId xmlns:a16="http://schemas.microsoft.com/office/drawing/2014/main" id="{B088142F-0C01-492D-8739-1C9CF2355BEF}"/>
              </a:ext>
            </a:extLst>
          </p:cNvPr>
          <p:cNvSpPr>
            <a:spLocks noChangeArrowheads="1"/>
          </p:cNvSpPr>
          <p:nvPr/>
        </p:nvSpPr>
        <p:spPr bwMode="auto">
          <a:xfrm>
            <a:off x="166255" y="4724792"/>
            <a:ext cx="11419609" cy="85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742950" marR="0" lvl="1" indent="-2857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GB" altLang="en-US" sz="1100" b="0" i="0" u="none" strike="noStrike" kern="1200" cap="none" spc="0" normalizeH="0" baseline="0" noProof="0" dirty="0">
                <a:ln>
                  <a:noFill/>
                </a:ln>
                <a:solidFill>
                  <a:srgbClr val="000000"/>
                </a:solidFill>
                <a:effectLst/>
                <a:uLnTx/>
                <a:uFillTx/>
                <a:latin typeface="Poppins Light"/>
                <a:ea typeface="+mn-ea"/>
                <a:cs typeface="+mn-cs"/>
              </a:rPr>
              <a:t>At 6 months, the beginning of the long-term study, mean serum T levels were at 14.1, 22.4 and 25.6 nmol/L for the 5g, 7.5g and 10g groups, respectively, which were significantly different between the groups (p = 0.012)</a:t>
            </a:r>
          </a:p>
          <a:p>
            <a:pPr marL="742950" marR="0" lvl="1" indent="-2857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GB" altLang="en-US" sz="1100" b="0" i="0" u="none" strike="noStrike" kern="1200" cap="none" spc="0" normalizeH="0" baseline="0" noProof="0" dirty="0">
                <a:ln>
                  <a:noFill/>
                </a:ln>
                <a:solidFill>
                  <a:srgbClr val="000000"/>
                </a:solidFill>
                <a:effectLst/>
                <a:uLnTx/>
                <a:uFillTx/>
                <a:latin typeface="Poppins Light"/>
                <a:ea typeface="+mn-ea"/>
                <a:cs typeface="+mn-cs"/>
              </a:rPr>
              <a:t>At 12 months the differences in T concentrations between the different dose groups became smaller but remained significant (p= 0.042) </a:t>
            </a:r>
          </a:p>
          <a:p>
            <a:pPr marL="742950" marR="0" lvl="1" indent="-2857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GB" altLang="en-US" sz="1100" b="0" i="0" u="none" strike="noStrike" kern="1200" cap="none" spc="0" normalizeH="0" baseline="0" noProof="0" dirty="0">
                <a:ln>
                  <a:noFill/>
                </a:ln>
                <a:solidFill>
                  <a:srgbClr val="000000"/>
                </a:solidFill>
                <a:effectLst/>
                <a:uLnTx/>
                <a:uFillTx/>
                <a:latin typeface="Poppins Light"/>
                <a:ea typeface="+mn-ea"/>
                <a:cs typeface="+mn-cs"/>
              </a:rPr>
              <a:t>Thereafter with dose adjustment for the subjects, serum T levels were not different between the three groups. </a:t>
            </a:r>
          </a:p>
          <a:p>
            <a:pPr marL="742950" marR="0" lvl="1" indent="-2857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GB" altLang="en-US" sz="1100" b="0" i="0" u="none" strike="noStrike" kern="1200" cap="none" spc="0" normalizeH="0" baseline="0" noProof="0" dirty="0">
                <a:ln>
                  <a:noFill/>
                </a:ln>
                <a:solidFill>
                  <a:srgbClr val="000000"/>
                </a:solidFill>
                <a:effectLst/>
                <a:uLnTx/>
                <a:uFillTx/>
                <a:latin typeface="Poppins Light"/>
                <a:ea typeface="+mn-ea"/>
                <a:cs typeface="+mn-cs"/>
              </a:rPr>
              <a:t>Serum free T followed the same pattern as serum T and also showed no significant differences among the dose groups after 12 months. </a:t>
            </a:r>
          </a:p>
          <a:p>
            <a:pPr marL="742950" marR="0" lvl="1" indent="-285750" algn="l" defTabSz="914400" rtl="0" eaLnBrk="1" fontAlgn="auto" latinLnBrk="0" hangingPunct="1">
              <a:lnSpc>
                <a:spcPct val="100000"/>
              </a:lnSpc>
              <a:spcBef>
                <a:spcPct val="20000"/>
              </a:spcBef>
              <a:spcAft>
                <a:spcPts val="0"/>
              </a:spcAft>
              <a:buClr>
                <a:srgbClr val="006EAB"/>
              </a:buClr>
              <a:buSzTx/>
              <a:buFontTx/>
              <a:buChar char="•"/>
              <a:tabLst/>
              <a:defRPr/>
            </a:pPr>
            <a:endParaRPr kumimoji="0" lang="en-US" altLang="en-US" sz="16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40964" name="Group 6">
            <a:extLst>
              <a:ext uri="{FF2B5EF4-FFF2-40B4-BE49-F238E27FC236}">
                <a16:creationId xmlns:a16="http://schemas.microsoft.com/office/drawing/2014/main" id="{1EFB2AA0-EEEB-41CB-9AC9-C558C422F582}"/>
              </a:ext>
            </a:extLst>
          </p:cNvPr>
          <p:cNvGrpSpPr>
            <a:grpSpLocks/>
          </p:cNvGrpSpPr>
          <p:nvPr/>
        </p:nvGrpSpPr>
        <p:grpSpPr bwMode="auto">
          <a:xfrm>
            <a:off x="1783197" y="1652732"/>
            <a:ext cx="8420676" cy="3147582"/>
            <a:chOff x="1001" y="1245"/>
            <a:chExt cx="4719" cy="1889"/>
          </a:xfrm>
        </p:grpSpPr>
        <p:grpSp>
          <p:nvGrpSpPr>
            <p:cNvPr id="40968" name="Group 7">
              <a:extLst>
                <a:ext uri="{FF2B5EF4-FFF2-40B4-BE49-F238E27FC236}">
                  <a16:creationId xmlns:a16="http://schemas.microsoft.com/office/drawing/2014/main" id="{7E513900-EAAC-43F8-8E83-A98816FBF764}"/>
                </a:ext>
              </a:extLst>
            </p:cNvPr>
            <p:cNvGrpSpPr>
              <a:grpSpLocks/>
            </p:cNvGrpSpPr>
            <p:nvPr/>
          </p:nvGrpSpPr>
          <p:grpSpPr bwMode="auto">
            <a:xfrm>
              <a:off x="1001" y="1245"/>
              <a:ext cx="4719" cy="1889"/>
              <a:chOff x="935" y="1245"/>
              <a:chExt cx="5153" cy="1889"/>
            </a:xfrm>
          </p:grpSpPr>
          <p:pic>
            <p:nvPicPr>
              <p:cNvPr id="40974" name="Picture 8" descr="white">
                <a:extLst>
                  <a:ext uri="{FF2B5EF4-FFF2-40B4-BE49-F238E27FC236}">
                    <a16:creationId xmlns:a16="http://schemas.microsoft.com/office/drawing/2014/main" id="{45955DE4-79D3-4671-B844-42622DEFEAD2}"/>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AutoShape 9">
                <a:extLst>
                  <a:ext uri="{FF2B5EF4-FFF2-40B4-BE49-F238E27FC236}">
                    <a16:creationId xmlns:a16="http://schemas.microsoft.com/office/drawing/2014/main" id="{CEF7EAB0-8F64-44CE-8509-50E8B6BB5C14}"/>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40969" name="Picture 10" descr="Tresults 2">
              <a:extLst>
                <a:ext uri="{FF2B5EF4-FFF2-40B4-BE49-F238E27FC236}">
                  <a16:creationId xmlns:a16="http://schemas.microsoft.com/office/drawing/2014/main" id="{2D969DB0-2CD7-4045-90AC-44198D97A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 y="1347"/>
              <a:ext cx="4174"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 Box 11">
              <a:extLst>
                <a:ext uri="{FF2B5EF4-FFF2-40B4-BE49-F238E27FC236}">
                  <a16:creationId xmlns:a16="http://schemas.microsoft.com/office/drawing/2014/main" id="{3C21A18A-A8D3-4FE7-A42A-A454EC2AF94E}"/>
                </a:ext>
              </a:extLst>
            </p:cNvPr>
            <p:cNvSpPr txBox="1">
              <a:spLocks noChangeArrowheads="1"/>
            </p:cNvSpPr>
            <p:nvPr/>
          </p:nvSpPr>
          <p:spPr bwMode="auto">
            <a:xfrm>
              <a:off x="2582" y="1398"/>
              <a:ext cx="371" cy="13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5 grams</a:t>
              </a:r>
            </a:p>
          </p:txBody>
        </p:sp>
        <p:sp>
          <p:nvSpPr>
            <p:cNvPr id="40971" name="Text Box 12">
              <a:extLst>
                <a:ext uri="{FF2B5EF4-FFF2-40B4-BE49-F238E27FC236}">
                  <a16:creationId xmlns:a16="http://schemas.microsoft.com/office/drawing/2014/main" id="{75998455-5DFB-4EFC-A23A-6CC789922D8A}"/>
                </a:ext>
              </a:extLst>
            </p:cNvPr>
            <p:cNvSpPr txBox="1">
              <a:spLocks noChangeArrowheads="1"/>
            </p:cNvSpPr>
            <p:nvPr/>
          </p:nvSpPr>
          <p:spPr bwMode="auto">
            <a:xfrm>
              <a:off x="2580" y="1490"/>
              <a:ext cx="436" cy="13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7.5 grams</a:t>
              </a:r>
            </a:p>
          </p:txBody>
        </p:sp>
        <p:sp>
          <p:nvSpPr>
            <p:cNvPr id="40972" name="Text Box 13">
              <a:extLst>
                <a:ext uri="{FF2B5EF4-FFF2-40B4-BE49-F238E27FC236}">
                  <a16:creationId xmlns:a16="http://schemas.microsoft.com/office/drawing/2014/main" id="{80F1EFE5-667D-4FA4-A7D8-A32B34DF2705}"/>
                </a:ext>
              </a:extLst>
            </p:cNvPr>
            <p:cNvSpPr txBox="1">
              <a:spLocks noChangeArrowheads="1"/>
            </p:cNvSpPr>
            <p:nvPr/>
          </p:nvSpPr>
          <p:spPr bwMode="auto">
            <a:xfrm>
              <a:off x="2582" y="1578"/>
              <a:ext cx="413" cy="13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10 grams</a:t>
              </a:r>
            </a:p>
          </p:txBody>
        </p:sp>
        <p:sp>
          <p:nvSpPr>
            <p:cNvPr id="40973" name="Text Box 14">
              <a:extLst>
                <a:ext uri="{FF2B5EF4-FFF2-40B4-BE49-F238E27FC236}">
                  <a16:creationId xmlns:a16="http://schemas.microsoft.com/office/drawing/2014/main" id="{8F060BC3-4DB8-4D19-BA0A-1B559447648E}"/>
                </a:ext>
              </a:extLst>
            </p:cNvPr>
            <p:cNvSpPr txBox="1">
              <a:spLocks noChangeArrowheads="1"/>
            </p:cNvSpPr>
            <p:nvPr/>
          </p:nvSpPr>
          <p:spPr bwMode="auto">
            <a:xfrm>
              <a:off x="2582" y="1658"/>
              <a:ext cx="548" cy="13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Normal range</a:t>
              </a:r>
            </a:p>
          </p:txBody>
        </p:sp>
      </p:grpSp>
      <p:sp>
        <p:nvSpPr>
          <p:cNvPr id="40965" name="Text Box 15">
            <a:extLst>
              <a:ext uri="{FF2B5EF4-FFF2-40B4-BE49-F238E27FC236}">
                <a16:creationId xmlns:a16="http://schemas.microsoft.com/office/drawing/2014/main" id="{E5C9C792-43A6-41DE-B435-F041FF93AFF8}"/>
              </a:ext>
            </a:extLst>
          </p:cNvPr>
          <p:cNvSpPr txBox="1">
            <a:spLocks noChangeArrowheads="1"/>
          </p:cNvSpPr>
          <p:nvPr/>
        </p:nvSpPr>
        <p:spPr bwMode="auto">
          <a:xfrm>
            <a:off x="2499121" y="4296359"/>
            <a:ext cx="3419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0966" name="Text Box 16">
            <a:extLst>
              <a:ext uri="{FF2B5EF4-FFF2-40B4-BE49-F238E27FC236}">
                <a16:creationId xmlns:a16="http://schemas.microsoft.com/office/drawing/2014/main" id="{5AC3E57F-B2C7-4498-BB92-FBE426B68DF7}"/>
              </a:ext>
            </a:extLst>
          </p:cNvPr>
          <p:cNvSpPr txBox="1">
            <a:spLocks noChangeArrowheads="1"/>
          </p:cNvSpPr>
          <p:nvPr/>
        </p:nvSpPr>
        <p:spPr bwMode="auto">
          <a:xfrm>
            <a:off x="6184468" y="4292734"/>
            <a:ext cx="3419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0967" name="Text Box 17">
            <a:extLst>
              <a:ext uri="{FF2B5EF4-FFF2-40B4-BE49-F238E27FC236}">
                <a16:creationId xmlns:a16="http://schemas.microsoft.com/office/drawing/2014/main" id="{EC8393CE-92A6-470C-9627-86E4668E99EE}"/>
              </a:ext>
            </a:extLst>
          </p:cNvPr>
          <p:cNvSpPr txBox="1">
            <a:spLocks noChangeArrowheads="1"/>
          </p:cNvSpPr>
          <p:nvPr/>
        </p:nvSpPr>
        <p:spPr bwMode="auto">
          <a:xfrm>
            <a:off x="1437122" y="5926618"/>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r>
              <a:rPr kumimoji="0" lang="en-US" altLang="ko-KR" sz="1100" b="0" i="1"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a:t>
            </a:r>
            <a:endParaRPr kumimoji="0" lang="en-US" altLang="en-US" sz="1100" b="0" i="1" u="none" strike="noStrike" kern="1200" cap="none" spc="0" normalizeH="0" baseline="0" noProof="0" dirty="0">
              <a:ln>
                <a:noFill/>
              </a:ln>
              <a:solidFill>
                <a:srgbClr val="006EAB"/>
              </a:solidFill>
              <a:effectLst/>
              <a:uLnTx/>
              <a:uFillTx/>
              <a:latin typeface="Verdana" panose="020B0604030504040204" pitchFamily="34" charset="0"/>
              <a:ea typeface="+mn-ea"/>
              <a:cs typeface="+mn-cs"/>
            </a:endParaRPr>
          </a:p>
        </p:txBody>
      </p:sp>
      <p:sp>
        <p:nvSpPr>
          <p:cNvPr id="17" name="TextBox 16">
            <a:extLst>
              <a:ext uri="{FF2B5EF4-FFF2-40B4-BE49-F238E27FC236}">
                <a16:creationId xmlns:a16="http://schemas.microsoft.com/office/drawing/2014/main" id="{543A4A89-0CF1-46B4-A676-8B65BF4572EE}"/>
              </a:ext>
            </a:extLst>
          </p:cNvPr>
          <p:cNvSpPr txBox="1"/>
          <p:nvPr/>
        </p:nvSpPr>
        <p:spPr>
          <a:xfrm>
            <a:off x="2499121" y="1125437"/>
            <a:ext cx="6094268" cy="369332"/>
          </a:xfrm>
          <a:prstGeom prst="rect">
            <a:avLst/>
          </a:prstGeom>
          <a:noFill/>
        </p:spPr>
        <p:txBody>
          <a:bodyPr wrap="square">
            <a:spAutoFit/>
          </a:bodyPr>
          <a:lstStyle/>
          <a:p>
            <a:pPr marL="457200" marR="0" lvl="1" indent="0" algn="ctr" defTabSz="914400" rtl="0" eaLnBrk="1" fontAlgn="auto" latinLnBrk="0" hangingPunct="1">
              <a:lnSpc>
                <a:spcPct val="100000"/>
              </a:lnSpc>
              <a:spcBef>
                <a:spcPct val="2000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Testosterone Levels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670956" y="1045028"/>
            <a:ext cx="10474037" cy="1960050"/>
          </a:xfrm>
        </p:spPr>
        <p:txBody>
          <a:bodyPr>
            <a:noAutofit/>
          </a:bodyPr>
          <a:lstStyle/>
          <a:p>
            <a:r>
              <a:rPr lang="en-GB" sz="3200" dirty="0" err="1"/>
              <a:t>Swerdloff</a:t>
            </a:r>
            <a:r>
              <a:rPr lang="en-GB" sz="3200" dirty="0"/>
              <a:t>, RS et al. </a:t>
            </a:r>
            <a:br>
              <a:rPr lang="en-GB" sz="3200" dirty="0"/>
            </a:br>
            <a:br>
              <a:rPr lang="en-GB" sz="3200" dirty="0"/>
            </a:br>
            <a:r>
              <a:rPr lang="en-GB" sz="3200" dirty="0"/>
              <a:t>Long-Term Pharmacokinetics of Transdermal Testosterone Gel in Hypogonadal Men </a:t>
            </a:r>
            <a:br>
              <a:rPr lang="en-GB" sz="3200" dirty="0"/>
            </a:br>
            <a:br>
              <a:rPr lang="en-GB" sz="3200" dirty="0"/>
            </a:br>
            <a:r>
              <a:rPr lang="en-GB" sz="3200" i="1" dirty="0"/>
              <a:t>J Clin Endocrinol </a:t>
            </a:r>
            <a:r>
              <a:rPr lang="en-GB" sz="3200" i="1" dirty="0" err="1"/>
              <a:t>Metab</a:t>
            </a:r>
            <a:r>
              <a:rPr lang="en-GB" sz="3200" i="1" dirty="0"/>
              <a:t>, 2000 Vol. 85 No. 12 </a:t>
            </a:r>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670956" y="3200120"/>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1407039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BBD0CE4B-9279-46A1-AAA7-AD0AE3FA8088}"/>
              </a:ext>
            </a:extLst>
          </p:cNvPr>
          <p:cNvSpPr>
            <a:spLocks noGrp="1" noChangeArrowheads="1"/>
          </p:cNvSpPr>
          <p:nvPr>
            <p:ph type="body" idx="1"/>
          </p:nvPr>
        </p:nvSpPr>
        <p:spPr>
          <a:xfrm>
            <a:off x="598323" y="1329014"/>
            <a:ext cx="10617529" cy="3141025"/>
          </a:xfrm>
          <a:noFill/>
        </p:spPr>
        <p:txBody>
          <a:bodyPr/>
          <a:lstStyle/>
          <a:p>
            <a:pPr lvl="1" eaLnBrk="1" hangingPunct="1">
              <a:buFontTx/>
              <a:buChar char="•"/>
            </a:pPr>
            <a:r>
              <a:rPr lang="en-US" altLang="en-US" dirty="0"/>
              <a:t>SHBG: No significant changes</a:t>
            </a:r>
          </a:p>
          <a:p>
            <a:pPr lvl="1" eaLnBrk="1" hangingPunct="1">
              <a:buFontTx/>
              <a:buChar char="•"/>
            </a:pPr>
            <a:r>
              <a:rPr lang="en-US" altLang="en-US" dirty="0"/>
              <a:t>DHT &amp; E2: significantly higher concentrations from baseline</a:t>
            </a: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1988" name="Group 4">
            <a:extLst>
              <a:ext uri="{FF2B5EF4-FFF2-40B4-BE49-F238E27FC236}">
                <a16:creationId xmlns:a16="http://schemas.microsoft.com/office/drawing/2014/main" id="{50A8B674-1FC3-4083-9A43-E5EAC3E94A71}"/>
              </a:ext>
            </a:extLst>
          </p:cNvPr>
          <p:cNvGrpSpPr>
            <a:grpSpLocks/>
          </p:cNvGrpSpPr>
          <p:nvPr/>
        </p:nvGrpSpPr>
        <p:grpSpPr bwMode="auto">
          <a:xfrm>
            <a:off x="1051067" y="2083223"/>
            <a:ext cx="9495705" cy="3565104"/>
            <a:chOff x="1001" y="1717"/>
            <a:chExt cx="4719" cy="1645"/>
          </a:xfrm>
        </p:grpSpPr>
        <p:grpSp>
          <p:nvGrpSpPr>
            <p:cNvPr id="41996" name="Group 5">
              <a:extLst>
                <a:ext uri="{FF2B5EF4-FFF2-40B4-BE49-F238E27FC236}">
                  <a16:creationId xmlns:a16="http://schemas.microsoft.com/office/drawing/2014/main" id="{AC6A713D-35ED-4A05-9F77-0C80C7B73A03}"/>
                </a:ext>
              </a:extLst>
            </p:cNvPr>
            <p:cNvGrpSpPr>
              <a:grpSpLocks/>
            </p:cNvGrpSpPr>
            <p:nvPr/>
          </p:nvGrpSpPr>
          <p:grpSpPr bwMode="auto">
            <a:xfrm>
              <a:off x="1001" y="1717"/>
              <a:ext cx="4719" cy="1645"/>
              <a:chOff x="935" y="1245"/>
              <a:chExt cx="5153" cy="1889"/>
            </a:xfrm>
          </p:grpSpPr>
          <p:pic>
            <p:nvPicPr>
              <p:cNvPr id="41998" name="Picture 6" descr="white">
                <a:extLst>
                  <a:ext uri="{FF2B5EF4-FFF2-40B4-BE49-F238E27FC236}">
                    <a16:creationId xmlns:a16="http://schemas.microsoft.com/office/drawing/2014/main" id="{AD372DA2-4F0A-466A-81B4-B7459B679501}"/>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9" name="AutoShape 7">
                <a:extLst>
                  <a:ext uri="{FF2B5EF4-FFF2-40B4-BE49-F238E27FC236}">
                    <a16:creationId xmlns:a16="http://schemas.microsoft.com/office/drawing/2014/main" id="{3E8AFF84-74EC-45AC-9F8C-FC61699A726E}"/>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41997" name="Picture 8" descr="shgb 2">
              <a:extLst>
                <a:ext uri="{FF2B5EF4-FFF2-40B4-BE49-F238E27FC236}">
                  <a16:creationId xmlns:a16="http://schemas.microsoft.com/office/drawing/2014/main" id="{1904EC49-61C4-47FA-9430-4D1C72312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 y="1791"/>
              <a:ext cx="4271" cy="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Text Box 9">
            <a:extLst>
              <a:ext uri="{FF2B5EF4-FFF2-40B4-BE49-F238E27FC236}">
                <a16:creationId xmlns:a16="http://schemas.microsoft.com/office/drawing/2014/main" id="{142EDA1B-AE40-4009-9282-81E1DB83A0E9}"/>
              </a:ext>
            </a:extLst>
          </p:cNvPr>
          <p:cNvSpPr txBox="1">
            <a:spLocks noChangeArrowheads="1"/>
          </p:cNvSpPr>
          <p:nvPr/>
        </p:nvSpPr>
        <p:spPr bwMode="auto">
          <a:xfrm>
            <a:off x="938646" y="5532555"/>
            <a:ext cx="398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1990" name="Text Box 10">
            <a:extLst>
              <a:ext uri="{FF2B5EF4-FFF2-40B4-BE49-F238E27FC236}">
                <a16:creationId xmlns:a16="http://schemas.microsoft.com/office/drawing/2014/main" id="{09D0079C-2CBB-4401-AEB0-C2FECB3D15B0}"/>
              </a:ext>
            </a:extLst>
          </p:cNvPr>
          <p:cNvSpPr txBox="1">
            <a:spLocks noChangeArrowheads="1"/>
          </p:cNvSpPr>
          <p:nvPr/>
        </p:nvSpPr>
        <p:spPr bwMode="auto">
          <a:xfrm>
            <a:off x="3806606" y="5528986"/>
            <a:ext cx="398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1991" name="Text Box 11">
            <a:extLst>
              <a:ext uri="{FF2B5EF4-FFF2-40B4-BE49-F238E27FC236}">
                <a16:creationId xmlns:a16="http://schemas.microsoft.com/office/drawing/2014/main" id="{DAF45D96-8F12-4C54-BD93-6F752574A666}"/>
              </a:ext>
            </a:extLst>
          </p:cNvPr>
          <p:cNvSpPr txBox="1">
            <a:spLocks noChangeArrowheads="1"/>
          </p:cNvSpPr>
          <p:nvPr/>
        </p:nvSpPr>
        <p:spPr bwMode="auto">
          <a:xfrm>
            <a:off x="7538663" y="5528986"/>
            <a:ext cx="2654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1992" name="Text Box 12">
            <a:extLst>
              <a:ext uri="{FF2B5EF4-FFF2-40B4-BE49-F238E27FC236}">
                <a16:creationId xmlns:a16="http://schemas.microsoft.com/office/drawing/2014/main" id="{E362040D-1F86-4C23-8560-BBA6251A62F1}"/>
              </a:ext>
            </a:extLst>
          </p:cNvPr>
          <p:cNvSpPr txBox="1">
            <a:spLocks noChangeArrowheads="1"/>
          </p:cNvSpPr>
          <p:nvPr/>
        </p:nvSpPr>
        <p:spPr bwMode="auto">
          <a:xfrm>
            <a:off x="1763714" y="6021798"/>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2085-98.</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
        <p:nvSpPr>
          <p:cNvPr id="41993" name="Text Box 13">
            <a:extLst>
              <a:ext uri="{FF2B5EF4-FFF2-40B4-BE49-F238E27FC236}">
                <a16:creationId xmlns:a16="http://schemas.microsoft.com/office/drawing/2014/main" id="{B8B8B9FF-D1F1-49B8-AF92-5B573B3A96B8}"/>
              </a:ext>
            </a:extLst>
          </p:cNvPr>
          <p:cNvSpPr txBox="1">
            <a:spLocks noChangeArrowheads="1"/>
          </p:cNvSpPr>
          <p:nvPr/>
        </p:nvSpPr>
        <p:spPr bwMode="auto">
          <a:xfrm>
            <a:off x="2559844" y="2442298"/>
            <a:ext cx="9350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BE" altLang="en-US" sz="1200" b="1" i="0" u="none" strike="noStrike" kern="1200" cap="none" spc="0" normalizeH="0" baseline="0" noProof="0" dirty="0">
                <a:ln>
                  <a:noFill/>
                </a:ln>
                <a:solidFill>
                  <a:srgbClr val="000000"/>
                </a:solidFill>
                <a:effectLst/>
                <a:uLnTx/>
                <a:uFillTx/>
                <a:latin typeface="Poppins Light"/>
                <a:ea typeface="+mn-ea"/>
                <a:cs typeface="+mn-cs"/>
              </a:rPr>
              <a:t>SHBG</a:t>
            </a:r>
          </a:p>
        </p:txBody>
      </p:sp>
      <p:sp>
        <p:nvSpPr>
          <p:cNvPr id="41994" name="Text Box 14">
            <a:extLst>
              <a:ext uri="{FF2B5EF4-FFF2-40B4-BE49-F238E27FC236}">
                <a16:creationId xmlns:a16="http://schemas.microsoft.com/office/drawing/2014/main" id="{A54864E1-BAD3-4F71-81C0-3DC1E49796B6}"/>
              </a:ext>
            </a:extLst>
          </p:cNvPr>
          <p:cNvSpPr txBox="1">
            <a:spLocks noChangeArrowheads="1"/>
          </p:cNvSpPr>
          <p:nvPr/>
        </p:nvSpPr>
        <p:spPr bwMode="auto">
          <a:xfrm>
            <a:off x="5357559" y="2463514"/>
            <a:ext cx="93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BE" altLang="en-US" sz="1200" b="1" i="0" u="none" strike="noStrike" kern="1200" cap="none" spc="0" normalizeH="0" baseline="0" noProof="0" dirty="0">
                <a:ln>
                  <a:noFill/>
                </a:ln>
                <a:solidFill>
                  <a:srgbClr val="000000"/>
                </a:solidFill>
                <a:effectLst/>
                <a:uLnTx/>
                <a:uFillTx/>
                <a:latin typeface="Poppins Light"/>
                <a:ea typeface="+mn-ea"/>
                <a:cs typeface="+mn-cs"/>
              </a:rPr>
              <a:t>DHT</a:t>
            </a:r>
          </a:p>
        </p:txBody>
      </p:sp>
      <p:sp>
        <p:nvSpPr>
          <p:cNvPr id="41995" name="Text Box 15">
            <a:extLst>
              <a:ext uri="{FF2B5EF4-FFF2-40B4-BE49-F238E27FC236}">
                <a16:creationId xmlns:a16="http://schemas.microsoft.com/office/drawing/2014/main" id="{29500C84-F5B8-4E23-BAEE-6558530966D3}"/>
              </a:ext>
            </a:extLst>
          </p:cNvPr>
          <p:cNvSpPr txBox="1">
            <a:spLocks noChangeArrowheads="1"/>
          </p:cNvSpPr>
          <p:nvPr/>
        </p:nvSpPr>
        <p:spPr bwMode="auto">
          <a:xfrm>
            <a:off x="8381711" y="2463514"/>
            <a:ext cx="93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BE" altLang="en-US" sz="1200" b="1" i="0" u="none" strike="noStrike" kern="1200" cap="none" spc="0" normalizeH="0" baseline="0" noProof="0" dirty="0">
                <a:ln>
                  <a:noFill/>
                </a:ln>
                <a:solidFill>
                  <a:srgbClr val="000000"/>
                </a:solidFill>
                <a:effectLst/>
                <a:uLnTx/>
                <a:uFillTx/>
                <a:latin typeface="Poppins Light"/>
                <a:ea typeface="+mn-ea"/>
                <a:cs typeface="+mn-cs"/>
              </a:rPr>
              <a:t>E2</a:t>
            </a:r>
          </a:p>
        </p:txBody>
      </p:sp>
      <p:sp>
        <p:nvSpPr>
          <p:cNvPr id="17" name="Rectangle 4">
            <a:extLst>
              <a:ext uri="{FF2B5EF4-FFF2-40B4-BE49-F238E27FC236}">
                <a16:creationId xmlns:a16="http://schemas.microsoft.com/office/drawing/2014/main" id="{4F11B24E-F355-4BE3-AF49-941B57568970}"/>
              </a:ext>
            </a:extLst>
          </p:cNvPr>
          <p:cNvSpPr>
            <a:spLocks noGrp="1" noChangeArrowheads="1"/>
          </p:cNvSpPr>
          <p:nvPr>
            <p:ph type="title"/>
          </p:nvPr>
        </p:nvSpPr>
        <p:spPr>
          <a:xfrm>
            <a:off x="463387" y="331972"/>
            <a:ext cx="10652454" cy="792699"/>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Results of the 3 Year </a:t>
            </a:r>
            <a:r>
              <a:rPr lang="en-US" altLang="en-US" sz="3200" b="1" dirty="0" err="1"/>
              <a:t>AndroGel</a:t>
            </a:r>
            <a:r>
              <a:rPr lang="en-US" altLang="en-US" sz="3200" b="1" baseline="30000" dirty="0"/>
              <a:t>®</a:t>
            </a:r>
            <a:r>
              <a:rPr lang="en-US" altLang="en-US" sz="3200" b="1" dirty="0"/>
              <a:t> 1% Trial </a:t>
            </a:r>
            <a:endParaRPr lang="nl-NL" altLang="en-US" sz="3200" b="1"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
            <a:extLst>
              <a:ext uri="{FF2B5EF4-FFF2-40B4-BE49-F238E27FC236}">
                <a16:creationId xmlns:a16="http://schemas.microsoft.com/office/drawing/2014/main" id="{C04FC966-34E3-424A-B538-3BD9F03AC978}"/>
              </a:ext>
            </a:extLst>
          </p:cNvPr>
          <p:cNvSpPr>
            <a:spLocks noGrp="1" noChangeArrowheads="1"/>
          </p:cNvSpPr>
          <p:nvPr>
            <p:ph type="body" idx="1"/>
          </p:nvPr>
        </p:nvSpPr>
        <p:spPr>
          <a:xfrm>
            <a:off x="463387" y="1407640"/>
            <a:ext cx="9750877" cy="523479"/>
          </a:xfrm>
          <a:noFill/>
        </p:spPr>
        <p:txBody>
          <a:bodyPr/>
          <a:lstStyle/>
          <a:p>
            <a:pPr lvl="1" eaLnBrk="1" hangingPunct="1">
              <a:buFontTx/>
              <a:buChar char="•"/>
            </a:pPr>
            <a:r>
              <a:rPr lang="en-US" altLang="en-US" dirty="0">
                <a:solidFill>
                  <a:schemeClr val="accent5"/>
                </a:solidFill>
              </a:rPr>
              <a:t>LH &amp; FSH: Long term suppression maintained from baseline (p&lt;0.0001) </a:t>
            </a:r>
          </a:p>
          <a:p>
            <a:pPr marL="457200" lvl="1" indent="0" eaLnBrk="1" hangingPunct="1">
              <a:buNone/>
            </a:pPr>
            <a:endParaRPr lang="en-US" altLang="en-US" b="1" dirty="0"/>
          </a:p>
          <a:p>
            <a:pPr lvl="1" eaLnBrk="1" hangingPunct="1"/>
            <a:endParaRPr lang="en-US" altLang="en-US" b="1" dirty="0"/>
          </a:p>
          <a:p>
            <a:pPr lvl="1" eaLnBrk="1" hangingPunct="1"/>
            <a:endParaRPr lang="en-US" altLang="en-US" dirty="0"/>
          </a:p>
          <a:p>
            <a:pPr lvl="1" eaLnBrk="1" hangingPunct="1"/>
            <a:endParaRPr lang="en-US" altLang="en-US" dirty="0"/>
          </a:p>
        </p:txBody>
      </p:sp>
      <p:grpSp>
        <p:nvGrpSpPr>
          <p:cNvPr id="43012" name="Group 6">
            <a:extLst>
              <a:ext uri="{FF2B5EF4-FFF2-40B4-BE49-F238E27FC236}">
                <a16:creationId xmlns:a16="http://schemas.microsoft.com/office/drawing/2014/main" id="{96B80C54-27BE-4AB1-BEBC-3DF54AD28F9D}"/>
              </a:ext>
            </a:extLst>
          </p:cNvPr>
          <p:cNvGrpSpPr>
            <a:grpSpLocks/>
          </p:cNvGrpSpPr>
          <p:nvPr/>
        </p:nvGrpSpPr>
        <p:grpSpPr bwMode="auto">
          <a:xfrm>
            <a:off x="1364964" y="1931119"/>
            <a:ext cx="9014280" cy="3765548"/>
            <a:chOff x="968" y="1329"/>
            <a:chExt cx="4834" cy="2106"/>
          </a:xfrm>
        </p:grpSpPr>
        <p:grpSp>
          <p:nvGrpSpPr>
            <p:cNvPr id="43019" name="Group 7">
              <a:extLst>
                <a:ext uri="{FF2B5EF4-FFF2-40B4-BE49-F238E27FC236}">
                  <a16:creationId xmlns:a16="http://schemas.microsoft.com/office/drawing/2014/main" id="{04C8D386-CDF7-466A-9350-CE16B616B5D0}"/>
                </a:ext>
              </a:extLst>
            </p:cNvPr>
            <p:cNvGrpSpPr>
              <a:grpSpLocks/>
            </p:cNvGrpSpPr>
            <p:nvPr/>
          </p:nvGrpSpPr>
          <p:grpSpPr bwMode="auto">
            <a:xfrm>
              <a:off x="968" y="1329"/>
              <a:ext cx="4834" cy="2106"/>
              <a:chOff x="1008" y="1329"/>
              <a:chExt cx="4834" cy="2106"/>
            </a:xfrm>
          </p:grpSpPr>
          <p:grpSp>
            <p:nvGrpSpPr>
              <p:cNvPr id="43022" name="Group 8">
                <a:extLst>
                  <a:ext uri="{FF2B5EF4-FFF2-40B4-BE49-F238E27FC236}">
                    <a16:creationId xmlns:a16="http://schemas.microsoft.com/office/drawing/2014/main" id="{62850CE5-4241-4410-B19B-90F3D072404D}"/>
                  </a:ext>
                </a:extLst>
              </p:cNvPr>
              <p:cNvGrpSpPr>
                <a:grpSpLocks/>
              </p:cNvGrpSpPr>
              <p:nvPr/>
            </p:nvGrpSpPr>
            <p:grpSpPr bwMode="auto">
              <a:xfrm>
                <a:off x="1008" y="1329"/>
                <a:ext cx="4834" cy="2106"/>
                <a:chOff x="935" y="1245"/>
                <a:chExt cx="5153" cy="1889"/>
              </a:xfrm>
            </p:grpSpPr>
            <p:pic>
              <p:nvPicPr>
                <p:cNvPr id="43024" name="Picture 9" descr="white">
                  <a:extLst>
                    <a:ext uri="{FF2B5EF4-FFF2-40B4-BE49-F238E27FC236}">
                      <a16:creationId xmlns:a16="http://schemas.microsoft.com/office/drawing/2014/main" id="{987BCADA-3522-4577-9DE4-BC17638F9522}"/>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5" name="AutoShape 10">
                  <a:extLst>
                    <a:ext uri="{FF2B5EF4-FFF2-40B4-BE49-F238E27FC236}">
                      <a16:creationId xmlns:a16="http://schemas.microsoft.com/office/drawing/2014/main" id="{3222B765-C990-4E0C-8857-D542667974AB}"/>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43023" name="Picture 11" descr="fsh 2">
                <a:extLst>
                  <a:ext uri="{FF2B5EF4-FFF2-40B4-BE49-F238E27FC236}">
                    <a16:creationId xmlns:a16="http://schemas.microsoft.com/office/drawing/2014/main" id="{66D825E8-4875-45EE-A76A-430B49655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 y="1430"/>
                <a:ext cx="4266"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20" name="Text Box 12">
              <a:extLst>
                <a:ext uri="{FF2B5EF4-FFF2-40B4-BE49-F238E27FC236}">
                  <a16:creationId xmlns:a16="http://schemas.microsoft.com/office/drawing/2014/main" id="{95230D0E-7E94-4D1F-819A-2BAC4CC4DA47}"/>
                </a:ext>
              </a:extLst>
            </p:cNvPr>
            <p:cNvSpPr txBox="1">
              <a:spLocks noChangeArrowheads="1"/>
            </p:cNvSpPr>
            <p:nvPr/>
          </p:nvSpPr>
          <p:spPr bwMode="auto">
            <a:xfrm>
              <a:off x="4738" y="1780"/>
              <a:ext cx="558"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Poppins Light"/>
                  <a:ea typeface="+mn-ea"/>
                  <a:cs typeface="+mn-cs"/>
                </a:rPr>
                <a:t>Primary failure</a:t>
              </a:r>
            </a:p>
          </p:txBody>
        </p:sp>
        <p:sp>
          <p:nvSpPr>
            <p:cNvPr id="43021" name="Text Box 13">
              <a:extLst>
                <a:ext uri="{FF2B5EF4-FFF2-40B4-BE49-F238E27FC236}">
                  <a16:creationId xmlns:a16="http://schemas.microsoft.com/office/drawing/2014/main" id="{A8C78C26-D33C-4CDC-835E-42D6590DD6A0}"/>
                </a:ext>
              </a:extLst>
            </p:cNvPr>
            <p:cNvSpPr txBox="1">
              <a:spLocks noChangeArrowheads="1"/>
            </p:cNvSpPr>
            <p:nvPr/>
          </p:nvSpPr>
          <p:spPr bwMode="auto">
            <a:xfrm>
              <a:off x="4737" y="1911"/>
              <a:ext cx="275"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900" b="0" i="0" u="none" strike="noStrike" kern="1200" cap="none" spc="0" normalizeH="0" baseline="0" noProof="0">
                  <a:ln>
                    <a:noFill/>
                  </a:ln>
                  <a:solidFill>
                    <a:srgbClr val="000000"/>
                  </a:solidFill>
                  <a:effectLst/>
                  <a:uLnTx/>
                  <a:uFillTx/>
                  <a:latin typeface="Poppins Light"/>
                  <a:ea typeface="+mn-ea"/>
                  <a:cs typeface="+mn-cs"/>
                </a:rPr>
                <a:t>Other</a:t>
              </a:r>
            </a:p>
          </p:txBody>
        </p:sp>
      </p:grpSp>
      <p:sp>
        <p:nvSpPr>
          <p:cNvPr id="43013" name="Text Box 14">
            <a:extLst>
              <a:ext uri="{FF2B5EF4-FFF2-40B4-BE49-F238E27FC236}">
                <a16:creationId xmlns:a16="http://schemas.microsoft.com/office/drawing/2014/main" id="{928AAFBE-1845-4D07-B13D-FAF20AE3F067}"/>
              </a:ext>
            </a:extLst>
          </p:cNvPr>
          <p:cNvSpPr txBox="1">
            <a:spLocks noChangeArrowheads="1"/>
          </p:cNvSpPr>
          <p:nvPr/>
        </p:nvSpPr>
        <p:spPr bwMode="auto">
          <a:xfrm>
            <a:off x="2661227" y="2398905"/>
            <a:ext cx="4478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FSH</a:t>
            </a:r>
          </a:p>
        </p:txBody>
      </p:sp>
      <p:sp>
        <p:nvSpPr>
          <p:cNvPr id="43014" name="Text Box 15">
            <a:extLst>
              <a:ext uri="{FF2B5EF4-FFF2-40B4-BE49-F238E27FC236}">
                <a16:creationId xmlns:a16="http://schemas.microsoft.com/office/drawing/2014/main" id="{DD48457D-11E4-4435-B3CA-72EB54593D59}"/>
              </a:ext>
            </a:extLst>
          </p:cNvPr>
          <p:cNvSpPr txBox="1">
            <a:spLocks noChangeArrowheads="1"/>
          </p:cNvSpPr>
          <p:nvPr/>
        </p:nvSpPr>
        <p:spPr bwMode="auto">
          <a:xfrm rot="16200000">
            <a:off x="1083497" y="3629192"/>
            <a:ext cx="13922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FSH (IU/L)</a:t>
            </a:r>
            <a:endParaRPr kumimoji="0" lang="fr-BE" altLang="en-US"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43015" name="Text Box 16">
            <a:extLst>
              <a:ext uri="{FF2B5EF4-FFF2-40B4-BE49-F238E27FC236}">
                <a16:creationId xmlns:a16="http://schemas.microsoft.com/office/drawing/2014/main" id="{A6241FD1-C37C-4DD2-BA64-8720972C27A1}"/>
              </a:ext>
            </a:extLst>
          </p:cNvPr>
          <p:cNvSpPr txBox="1">
            <a:spLocks noChangeArrowheads="1"/>
          </p:cNvSpPr>
          <p:nvPr/>
        </p:nvSpPr>
        <p:spPr bwMode="auto">
          <a:xfrm>
            <a:off x="6777760" y="2385522"/>
            <a:ext cx="3529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LH</a:t>
            </a:r>
          </a:p>
        </p:txBody>
      </p:sp>
      <p:sp>
        <p:nvSpPr>
          <p:cNvPr id="43016" name="Text Box 17">
            <a:extLst>
              <a:ext uri="{FF2B5EF4-FFF2-40B4-BE49-F238E27FC236}">
                <a16:creationId xmlns:a16="http://schemas.microsoft.com/office/drawing/2014/main" id="{31DD4642-728A-409B-9A50-0AAEA8E0DB50}"/>
              </a:ext>
            </a:extLst>
          </p:cNvPr>
          <p:cNvSpPr txBox="1">
            <a:spLocks noChangeArrowheads="1"/>
          </p:cNvSpPr>
          <p:nvPr/>
        </p:nvSpPr>
        <p:spPr bwMode="auto">
          <a:xfrm>
            <a:off x="7386842" y="5510206"/>
            <a:ext cx="1519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3017" name="Text Box 18">
            <a:extLst>
              <a:ext uri="{FF2B5EF4-FFF2-40B4-BE49-F238E27FC236}">
                <a16:creationId xmlns:a16="http://schemas.microsoft.com/office/drawing/2014/main" id="{61CEDA59-CE0E-4375-8B7F-6E31542720EE}"/>
              </a:ext>
            </a:extLst>
          </p:cNvPr>
          <p:cNvSpPr txBox="1">
            <a:spLocks noChangeArrowheads="1"/>
          </p:cNvSpPr>
          <p:nvPr/>
        </p:nvSpPr>
        <p:spPr bwMode="auto">
          <a:xfrm>
            <a:off x="3109107" y="5522429"/>
            <a:ext cx="15192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3018" name="Text Box 20">
            <a:extLst>
              <a:ext uri="{FF2B5EF4-FFF2-40B4-BE49-F238E27FC236}">
                <a16:creationId xmlns:a16="http://schemas.microsoft.com/office/drawing/2014/main" id="{20932ED7-A936-44E1-96A8-9E19CA2CCA29}"/>
              </a:ext>
            </a:extLst>
          </p:cNvPr>
          <p:cNvSpPr txBox="1">
            <a:spLocks noChangeArrowheads="1"/>
          </p:cNvSpPr>
          <p:nvPr/>
        </p:nvSpPr>
        <p:spPr bwMode="auto">
          <a:xfrm>
            <a:off x="1779616" y="604583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
        <p:nvSpPr>
          <p:cNvPr id="19" name="Rectangle 4">
            <a:extLst>
              <a:ext uri="{FF2B5EF4-FFF2-40B4-BE49-F238E27FC236}">
                <a16:creationId xmlns:a16="http://schemas.microsoft.com/office/drawing/2014/main" id="{26070540-140B-4C91-80F9-F0602FE29400}"/>
              </a:ext>
            </a:extLst>
          </p:cNvPr>
          <p:cNvSpPr>
            <a:spLocks noGrp="1" noChangeArrowheads="1"/>
          </p:cNvSpPr>
          <p:nvPr>
            <p:ph type="title"/>
          </p:nvPr>
        </p:nvSpPr>
        <p:spPr>
          <a:xfrm>
            <a:off x="463387" y="331972"/>
            <a:ext cx="10652454" cy="792699"/>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Results of the 3 Year </a:t>
            </a:r>
            <a:r>
              <a:rPr lang="en-US" altLang="en-US" sz="3200" b="1" dirty="0" err="1"/>
              <a:t>AndroGel</a:t>
            </a:r>
            <a:r>
              <a:rPr lang="en-US" altLang="en-US" sz="3200" b="1" baseline="30000" dirty="0"/>
              <a:t>®</a:t>
            </a:r>
            <a:r>
              <a:rPr lang="en-US" altLang="en-US" sz="3200" b="1" dirty="0"/>
              <a:t> 1% Trial </a:t>
            </a:r>
            <a:endParaRPr lang="nl-NL" altLang="en-US" sz="3200" b="1"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03186E1C-1D3C-4541-822C-592DB939EB9D}"/>
              </a:ext>
            </a:extLst>
          </p:cNvPr>
          <p:cNvSpPr>
            <a:spLocks noGrp="1" noChangeArrowheads="1"/>
          </p:cNvSpPr>
          <p:nvPr>
            <p:ph type="title"/>
          </p:nvPr>
        </p:nvSpPr>
        <p:spPr>
          <a:xfrm>
            <a:off x="216727" y="165342"/>
            <a:ext cx="10652454" cy="809860"/>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Sexual Function (3 Years)</a:t>
            </a:r>
            <a:endParaRPr lang="nl-NL" altLang="en-US" sz="3200" b="1" dirty="0"/>
          </a:p>
        </p:txBody>
      </p:sp>
      <p:sp>
        <p:nvSpPr>
          <p:cNvPr id="44035" name="Rectangle 5">
            <a:extLst>
              <a:ext uri="{FF2B5EF4-FFF2-40B4-BE49-F238E27FC236}">
                <a16:creationId xmlns:a16="http://schemas.microsoft.com/office/drawing/2014/main" id="{E06E3B20-3D88-4402-8FDE-85204D235FD6}"/>
              </a:ext>
            </a:extLst>
          </p:cNvPr>
          <p:cNvSpPr>
            <a:spLocks noGrp="1" noChangeArrowheads="1"/>
          </p:cNvSpPr>
          <p:nvPr>
            <p:ph type="body" idx="1"/>
          </p:nvPr>
        </p:nvSpPr>
        <p:spPr>
          <a:xfrm>
            <a:off x="71826" y="993198"/>
            <a:ext cx="11451692" cy="3141025"/>
          </a:xfrm>
          <a:noFill/>
        </p:spPr>
        <p:txBody>
          <a:bodyPr/>
          <a:lstStyle/>
          <a:p>
            <a:pPr lvl="1" eaLnBrk="1" hangingPunct="1">
              <a:buFontTx/>
              <a:buChar char="•"/>
            </a:pPr>
            <a:r>
              <a:rPr lang="en-GB" altLang="en-US" sz="1600" dirty="0">
                <a:solidFill>
                  <a:schemeClr val="accent5"/>
                </a:solidFill>
              </a:rPr>
              <a:t>After treatment with T Gel, Sexual Desire, Sexual Enjoyment and Sexual Activity improved, compared with baseline, and were maintained at the same level from 6 months until the end of the treatment period.</a:t>
            </a:r>
          </a:p>
          <a:p>
            <a:pPr lvl="1" eaLnBrk="1" hangingPunct="1">
              <a:buFontTx/>
              <a:buChar char="•"/>
            </a:pPr>
            <a:endParaRPr lang="en-US" altLang="en-US" sz="1600" dirty="0"/>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4036" name="Group 6">
            <a:extLst>
              <a:ext uri="{FF2B5EF4-FFF2-40B4-BE49-F238E27FC236}">
                <a16:creationId xmlns:a16="http://schemas.microsoft.com/office/drawing/2014/main" id="{E1910C0C-BDB7-43B2-B55E-F3CBBD6AFC09}"/>
              </a:ext>
            </a:extLst>
          </p:cNvPr>
          <p:cNvGrpSpPr>
            <a:grpSpLocks/>
          </p:cNvGrpSpPr>
          <p:nvPr/>
        </p:nvGrpSpPr>
        <p:grpSpPr bwMode="auto">
          <a:xfrm>
            <a:off x="1732253" y="1540825"/>
            <a:ext cx="8419666" cy="4314310"/>
            <a:chOff x="1024" y="1185"/>
            <a:chExt cx="4168" cy="2515"/>
          </a:xfrm>
        </p:grpSpPr>
        <p:grpSp>
          <p:nvGrpSpPr>
            <p:cNvPr id="44048" name="Group 7">
              <a:extLst>
                <a:ext uri="{FF2B5EF4-FFF2-40B4-BE49-F238E27FC236}">
                  <a16:creationId xmlns:a16="http://schemas.microsoft.com/office/drawing/2014/main" id="{6E16D726-504A-49A9-8E2D-FA90EC0A88B2}"/>
                </a:ext>
              </a:extLst>
            </p:cNvPr>
            <p:cNvGrpSpPr>
              <a:grpSpLocks/>
            </p:cNvGrpSpPr>
            <p:nvPr/>
          </p:nvGrpSpPr>
          <p:grpSpPr bwMode="auto">
            <a:xfrm>
              <a:off x="1024" y="1185"/>
              <a:ext cx="4168" cy="2515"/>
              <a:chOff x="1024" y="1185"/>
              <a:chExt cx="4168" cy="2515"/>
            </a:xfrm>
          </p:grpSpPr>
          <p:grpSp>
            <p:nvGrpSpPr>
              <p:cNvPr id="44052" name="Group 8">
                <a:extLst>
                  <a:ext uri="{FF2B5EF4-FFF2-40B4-BE49-F238E27FC236}">
                    <a16:creationId xmlns:a16="http://schemas.microsoft.com/office/drawing/2014/main" id="{BD6D5832-2525-496C-A981-1F69A17BAC40}"/>
                  </a:ext>
                </a:extLst>
              </p:cNvPr>
              <p:cNvGrpSpPr>
                <a:grpSpLocks/>
              </p:cNvGrpSpPr>
              <p:nvPr/>
            </p:nvGrpSpPr>
            <p:grpSpPr bwMode="auto">
              <a:xfrm>
                <a:off x="1024" y="1185"/>
                <a:ext cx="4168" cy="2515"/>
                <a:chOff x="1024" y="1185"/>
                <a:chExt cx="1046" cy="2515"/>
              </a:xfrm>
            </p:grpSpPr>
            <p:grpSp>
              <p:nvGrpSpPr>
                <p:cNvPr id="44055" name="Group 9">
                  <a:extLst>
                    <a:ext uri="{FF2B5EF4-FFF2-40B4-BE49-F238E27FC236}">
                      <a16:creationId xmlns:a16="http://schemas.microsoft.com/office/drawing/2014/main" id="{6E213E8D-1023-4E91-84C9-5156EDD4A9BF}"/>
                    </a:ext>
                  </a:extLst>
                </p:cNvPr>
                <p:cNvGrpSpPr>
                  <a:grpSpLocks/>
                </p:cNvGrpSpPr>
                <p:nvPr/>
              </p:nvGrpSpPr>
              <p:grpSpPr bwMode="auto">
                <a:xfrm>
                  <a:off x="1024" y="1185"/>
                  <a:ext cx="1046" cy="1298"/>
                  <a:chOff x="935" y="1245"/>
                  <a:chExt cx="5153" cy="1889"/>
                </a:xfrm>
              </p:grpSpPr>
              <p:pic>
                <p:nvPicPr>
                  <p:cNvPr id="44059" name="Picture 10" descr="white">
                    <a:extLst>
                      <a:ext uri="{FF2B5EF4-FFF2-40B4-BE49-F238E27FC236}">
                        <a16:creationId xmlns:a16="http://schemas.microsoft.com/office/drawing/2014/main" id="{BC7DF92F-6FE9-4769-A0FB-D82A7E8B3C30}"/>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0" name="AutoShape 11">
                    <a:extLst>
                      <a:ext uri="{FF2B5EF4-FFF2-40B4-BE49-F238E27FC236}">
                        <a16:creationId xmlns:a16="http://schemas.microsoft.com/office/drawing/2014/main" id="{ACA8B8B7-A4C8-41BA-BBB5-78C788102CE4}"/>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0000"/>
                      </a:solidFill>
                      <a:effectLst/>
                      <a:uLnTx/>
                      <a:uFillTx/>
                      <a:latin typeface="Poppins Light"/>
                      <a:ea typeface="+mn-ea"/>
                      <a:cs typeface="+mn-cs"/>
                    </a:endParaRPr>
                  </a:p>
                </p:txBody>
              </p:sp>
            </p:grpSp>
            <p:grpSp>
              <p:nvGrpSpPr>
                <p:cNvPr id="44056" name="Group 12">
                  <a:extLst>
                    <a:ext uri="{FF2B5EF4-FFF2-40B4-BE49-F238E27FC236}">
                      <a16:creationId xmlns:a16="http://schemas.microsoft.com/office/drawing/2014/main" id="{56C917DE-3FFB-4F13-81F4-0401B59A7969}"/>
                    </a:ext>
                  </a:extLst>
                </p:cNvPr>
                <p:cNvGrpSpPr>
                  <a:grpSpLocks/>
                </p:cNvGrpSpPr>
                <p:nvPr/>
              </p:nvGrpSpPr>
              <p:grpSpPr bwMode="auto">
                <a:xfrm>
                  <a:off x="1024" y="2402"/>
                  <a:ext cx="1046" cy="1298"/>
                  <a:chOff x="935" y="1245"/>
                  <a:chExt cx="5153" cy="1889"/>
                </a:xfrm>
              </p:grpSpPr>
              <p:pic>
                <p:nvPicPr>
                  <p:cNvPr id="44057" name="Picture 13" descr="white">
                    <a:extLst>
                      <a:ext uri="{FF2B5EF4-FFF2-40B4-BE49-F238E27FC236}">
                        <a16:creationId xmlns:a16="http://schemas.microsoft.com/office/drawing/2014/main" id="{26DCF554-02F8-41CF-BAA6-E69DC9A2CCAE}"/>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8" name="AutoShape 14">
                    <a:extLst>
                      <a:ext uri="{FF2B5EF4-FFF2-40B4-BE49-F238E27FC236}">
                        <a16:creationId xmlns:a16="http://schemas.microsoft.com/office/drawing/2014/main" id="{59299D10-1207-4918-AB8D-223DF1F8AFF2}"/>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0000"/>
                      </a:solidFill>
                      <a:effectLst/>
                      <a:uLnTx/>
                      <a:uFillTx/>
                      <a:latin typeface="Poppins Light"/>
                      <a:ea typeface="+mn-ea"/>
                      <a:cs typeface="+mn-cs"/>
                    </a:endParaRPr>
                  </a:p>
                </p:txBody>
              </p:sp>
            </p:grpSp>
          </p:grpSp>
          <p:pic>
            <p:nvPicPr>
              <p:cNvPr id="44053" name="Picture 15" descr="desact">
                <a:extLst>
                  <a:ext uri="{FF2B5EF4-FFF2-40B4-BE49-F238E27FC236}">
                    <a16:creationId xmlns:a16="http://schemas.microsoft.com/office/drawing/2014/main" id="{A30DD453-0392-4F6D-9028-A92BE6FFD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 y="1261"/>
                <a:ext cx="3494" cy="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4" name="Picture 16" descr="erect2">
                <a:extLst>
                  <a:ext uri="{FF2B5EF4-FFF2-40B4-BE49-F238E27FC236}">
                    <a16:creationId xmlns:a16="http://schemas.microsoft.com/office/drawing/2014/main" id="{ABB19170-A0A4-4E2F-A429-F22966E85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 y="2444"/>
                <a:ext cx="366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49" name="Text Box 17">
              <a:extLst>
                <a:ext uri="{FF2B5EF4-FFF2-40B4-BE49-F238E27FC236}">
                  <a16:creationId xmlns:a16="http://schemas.microsoft.com/office/drawing/2014/main" id="{B046E6BA-9344-4700-8247-324AB8A7D30E}"/>
                </a:ext>
              </a:extLst>
            </p:cNvPr>
            <p:cNvSpPr txBox="1">
              <a:spLocks noChangeArrowheads="1"/>
            </p:cNvSpPr>
            <p:nvPr/>
          </p:nvSpPr>
          <p:spPr bwMode="auto">
            <a:xfrm>
              <a:off x="3541" y="1559"/>
              <a:ext cx="145" cy="2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Poppins Light"/>
                  <a:ea typeface="+mn-ea"/>
                  <a:cs typeface="+mn-cs"/>
                </a:rPr>
                <a:t>*</a:t>
              </a:r>
            </a:p>
          </p:txBody>
        </p:sp>
        <p:sp>
          <p:nvSpPr>
            <p:cNvPr id="44050" name="Text Box 18">
              <a:extLst>
                <a:ext uri="{FF2B5EF4-FFF2-40B4-BE49-F238E27FC236}">
                  <a16:creationId xmlns:a16="http://schemas.microsoft.com/office/drawing/2014/main" id="{7883C648-A28F-4D6D-ACCF-1BDCDF94075B}"/>
                </a:ext>
              </a:extLst>
            </p:cNvPr>
            <p:cNvSpPr txBox="1">
              <a:spLocks noChangeArrowheads="1"/>
            </p:cNvSpPr>
            <p:nvPr/>
          </p:nvSpPr>
          <p:spPr bwMode="auto">
            <a:xfrm>
              <a:off x="1692" y="1473"/>
              <a:ext cx="145" cy="2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Poppins Light"/>
                  <a:ea typeface="+mn-ea"/>
                  <a:cs typeface="+mn-cs"/>
                </a:rPr>
                <a:t>*</a:t>
              </a:r>
            </a:p>
          </p:txBody>
        </p:sp>
        <p:sp>
          <p:nvSpPr>
            <p:cNvPr id="44051" name="Text Box 19">
              <a:extLst>
                <a:ext uri="{FF2B5EF4-FFF2-40B4-BE49-F238E27FC236}">
                  <a16:creationId xmlns:a16="http://schemas.microsoft.com/office/drawing/2014/main" id="{3B3A555E-EEC0-4B74-BB30-0BCB902890C0}"/>
                </a:ext>
              </a:extLst>
            </p:cNvPr>
            <p:cNvSpPr txBox="1">
              <a:spLocks noChangeArrowheads="1"/>
            </p:cNvSpPr>
            <p:nvPr/>
          </p:nvSpPr>
          <p:spPr bwMode="auto">
            <a:xfrm>
              <a:off x="1696" y="2713"/>
              <a:ext cx="145" cy="2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Poppins Light"/>
                  <a:ea typeface="+mn-ea"/>
                  <a:cs typeface="+mn-cs"/>
                </a:rPr>
                <a:t>*</a:t>
              </a:r>
            </a:p>
          </p:txBody>
        </p:sp>
      </p:grpSp>
      <p:sp>
        <p:nvSpPr>
          <p:cNvPr id="44037" name="Rectangle 20">
            <a:extLst>
              <a:ext uri="{FF2B5EF4-FFF2-40B4-BE49-F238E27FC236}">
                <a16:creationId xmlns:a16="http://schemas.microsoft.com/office/drawing/2014/main" id="{FD819410-FC1C-4031-9CEE-000215838FAC}"/>
              </a:ext>
            </a:extLst>
          </p:cNvPr>
          <p:cNvSpPr>
            <a:spLocks noChangeArrowheads="1"/>
          </p:cNvSpPr>
          <p:nvPr/>
        </p:nvSpPr>
        <p:spPr bwMode="auto">
          <a:xfrm>
            <a:off x="3587512" y="1714405"/>
            <a:ext cx="10411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Sexual Desire </a:t>
            </a:r>
          </a:p>
        </p:txBody>
      </p:sp>
      <p:sp>
        <p:nvSpPr>
          <p:cNvPr id="44038" name="Rectangle 21">
            <a:extLst>
              <a:ext uri="{FF2B5EF4-FFF2-40B4-BE49-F238E27FC236}">
                <a16:creationId xmlns:a16="http://schemas.microsoft.com/office/drawing/2014/main" id="{4435461E-E40E-4C1E-99B9-7170428397E0}"/>
              </a:ext>
            </a:extLst>
          </p:cNvPr>
          <p:cNvSpPr>
            <a:spLocks noChangeArrowheads="1"/>
          </p:cNvSpPr>
          <p:nvPr/>
        </p:nvSpPr>
        <p:spPr bwMode="auto">
          <a:xfrm>
            <a:off x="7407622" y="1729488"/>
            <a:ext cx="11174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Sexual Activity </a:t>
            </a:r>
          </a:p>
        </p:txBody>
      </p:sp>
      <p:sp>
        <p:nvSpPr>
          <p:cNvPr id="44039" name="Text Box 22">
            <a:extLst>
              <a:ext uri="{FF2B5EF4-FFF2-40B4-BE49-F238E27FC236}">
                <a16:creationId xmlns:a16="http://schemas.microsoft.com/office/drawing/2014/main" id="{98B70F71-D99B-4382-9F0C-51D85F119409}"/>
              </a:ext>
            </a:extLst>
          </p:cNvPr>
          <p:cNvSpPr txBox="1">
            <a:spLocks noChangeArrowheads="1"/>
          </p:cNvSpPr>
          <p:nvPr/>
        </p:nvSpPr>
        <p:spPr bwMode="auto">
          <a:xfrm rot="16200000">
            <a:off x="1514239" y="2479917"/>
            <a:ext cx="14313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Sexual desire (0-7)</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4040" name="Text Box 23">
            <a:extLst>
              <a:ext uri="{FF2B5EF4-FFF2-40B4-BE49-F238E27FC236}">
                <a16:creationId xmlns:a16="http://schemas.microsoft.com/office/drawing/2014/main" id="{9E11492E-4B1D-4DAB-9823-784A85B85B6A}"/>
              </a:ext>
            </a:extLst>
          </p:cNvPr>
          <p:cNvSpPr txBox="1">
            <a:spLocks noChangeArrowheads="1"/>
          </p:cNvSpPr>
          <p:nvPr/>
        </p:nvSpPr>
        <p:spPr bwMode="auto">
          <a:xfrm rot="16200000">
            <a:off x="5235721" y="2341541"/>
            <a:ext cx="15011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Sexual activity (0-7)</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4041" name="Rectangle 24">
            <a:extLst>
              <a:ext uri="{FF2B5EF4-FFF2-40B4-BE49-F238E27FC236}">
                <a16:creationId xmlns:a16="http://schemas.microsoft.com/office/drawing/2014/main" id="{83596BA7-C941-4576-86FE-3141499F8262}"/>
              </a:ext>
            </a:extLst>
          </p:cNvPr>
          <p:cNvSpPr>
            <a:spLocks noChangeArrowheads="1"/>
          </p:cNvSpPr>
          <p:nvPr/>
        </p:nvSpPr>
        <p:spPr bwMode="auto">
          <a:xfrm>
            <a:off x="3275601" y="3801819"/>
            <a:ext cx="18929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Satisfaction with Erection</a:t>
            </a:r>
          </a:p>
        </p:txBody>
      </p:sp>
      <p:sp>
        <p:nvSpPr>
          <p:cNvPr id="44042" name="Rectangle 25">
            <a:extLst>
              <a:ext uri="{FF2B5EF4-FFF2-40B4-BE49-F238E27FC236}">
                <a16:creationId xmlns:a16="http://schemas.microsoft.com/office/drawing/2014/main" id="{43FCC342-6C37-4696-9F45-38020D59D621}"/>
              </a:ext>
            </a:extLst>
          </p:cNvPr>
          <p:cNvSpPr>
            <a:spLocks noChangeArrowheads="1"/>
          </p:cNvSpPr>
          <p:nvPr/>
        </p:nvSpPr>
        <p:spPr bwMode="auto">
          <a:xfrm>
            <a:off x="7236678" y="3807628"/>
            <a:ext cx="14593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 Without Erections</a:t>
            </a:r>
          </a:p>
        </p:txBody>
      </p:sp>
      <p:sp>
        <p:nvSpPr>
          <p:cNvPr id="44043" name="Text Box 26">
            <a:extLst>
              <a:ext uri="{FF2B5EF4-FFF2-40B4-BE49-F238E27FC236}">
                <a16:creationId xmlns:a16="http://schemas.microsoft.com/office/drawing/2014/main" id="{6886819F-EBFA-4998-B761-67BF33AF1978}"/>
              </a:ext>
            </a:extLst>
          </p:cNvPr>
          <p:cNvSpPr txBox="1">
            <a:spLocks noChangeArrowheads="1"/>
          </p:cNvSpPr>
          <p:nvPr/>
        </p:nvSpPr>
        <p:spPr bwMode="auto">
          <a:xfrm rot="16200000">
            <a:off x="1614268" y="4387480"/>
            <a:ext cx="12313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Satisfaction (0-7)</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4044" name="Text Box 27">
            <a:extLst>
              <a:ext uri="{FF2B5EF4-FFF2-40B4-BE49-F238E27FC236}">
                <a16:creationId xmlns:a16="http://schemas.microsoft.com/office/drawing/2014/main" id="{3BAF0C4E-D057-431B-920B-8A1B6AFF014F}"/>
              </a:ext>
            </a:extLst>
          </p:cNvPr>
          <p:cNvSpPr txBox="1">
            <a:spLocks noChangeArrowheads="1"/>
          </p:cNvSpPr>
          <p:nvPr/>
        </p:nvSpPr>
        <p:spPr bwMode="auto">
          <a:xfrm>
            <a:off x="7132926" y="5728911"/>
            <a:ext cx="1666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a:ln>
                <a:noFill/>
              </a:ln>
              <a:solidFill>
                <a:srgbClr val="000000"/>
              </a:solidFill>
              <a:effectLst/>
              <a:uLnTx/>
              <a:uFillTx/>
              <a:latin typeface="Poppins Light"/>
              <a:ea typeface="+mn-ea"/>
              <a:cs typeface="+mn-cs"/>
            </a:endParaRPr>
          </a:p>
        </p:txBody>
      </p:sp>
      <p:sp>
        <p:nvSpPr>
          <p:cNvPr id="44045" name="Text Box 28">
            <a:extLst>
              <a:ext uri="{FF2B5EF4-FFF2-40B4-BE49-F238E27FC236}">
                <a16:creationId xmlns:a16="http://schemas.microsoft.com/office/drawing/2014/main" id="{A4DC739A-FD1F-4441-B9DB-748828D05DA1}"/>
              </a:ext>
            </a:extLst>
          </p:cNvPr>
          <p:cNvSpPr txBox="1">
            <a:spLocks noChangeArrowheads="1"/>
          </p:cNvSpPr>
          <p:nvPr/>
        </p:nvSpPr>
        <p:spPr bwMode="auto">
          <a:xfrm>
            <a:off x="3275601" y="5730666"/>
            <a:ext cx="1670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4046" name="Text Box 29">
            <a:extLst>
              <a:ext uri="{FF2B5EF4-FFF2-40B4-BE49-F238E27FC236}">
                <a16:creationId xmlns:a16="http://schemas.microsoft.com/office/drawing/2014/main" id="{79D94657-0355-4050-AD92-0051873EE54C}"/>
              </a:ext>
            </a:extLst>
          </p:cNvPr>
          <p:cNvSpPr txBox="1">
            <a:spLocks noChangeArrowheads="1"/>
          </p:cNvSpPr>
          <p:nvPr/>
        </p:nvSpPr>
        <p:spPr bwMode="auto">
          <a:xfrm rot="16200000">
            <a:off x="5229945" y="4369101"/>
            <a:ext cx="15126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Subjects without erections (%)</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4047" name="Text Box 31">
            <a:extLst>
              <a:ext uri="{FF2B5EF4-FFF2-40B4-BE49-F238E27FC236}">
                <a16:creationId xmlns:a16="http://schemas.microsoft.com/office/drawing/2014/main" id="{BACF739D-4798-4302-9883-42A8C56FA501}"/>
              </a:ext>
            </a:extLst>
          </p:cNvPr>
          <p:cNvSpPr txBox="1">
            <a:spLocks noChangeArrowheads="1"/>
          </p:cNvSpPr>
          <p:nvPr/>
        </p:nvSpPr>
        <p:spPr bwMode="auto">
          <a:xfrm>
            <a:off x="1553490" y="6047856"/>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a:extLst>
              <a:ext uri="{FF2B5EF4-FFF2-40B4-BE49-F238E27FC236}">
                <a16:creationId xmlns:a16="http://schemas.microsoft.com/office/drawing/2014/main" id="{05C50500-DD94-434E-920C-F4F2936839F8}"/>
              </a:ext>
            </a:extLst>
          </p:cNvPr>
          <p:cNvSpPr>
            <a:spLocks noGrp="1" noChangeArrowheads="1"/>
          </p:cNvSpPr>
          <p:nvPr>
            <p:ph type="body" idx="1"/>
          </p:nvPr>
        </p:nvSpPr>
        <p:spPr>
          <a:xfrm>
            <a:off x="261945" y="1062903"/>
            <a:ext cx="11105710" cy="3141025"/>
          </a:xfrm>
          <a:noFill/>
        </p:spPr>
        <p:txBody>
          <a:bodyPr/>
          <a:lstStyle/>
          <a:p>
            <a:pPr lvl="1" eaLnBrk="1" hangingPunct="1">
              <a:buFontTx/>
              <a:buChar char="•"/>
            </a:pPr>
            <a:r>
              <a:rPr lang="en-US" altLang="en-US" sz="1400" dirty="0">
                <a:solidFill>
                  <a:schemeClr val="accent5"/>
                </a:solidFill>
              </a:rPr>
              <a:t>Positive mood improved significantly and changes were sustained from baseline</a:t>
            </a:r>
          </a:p>
          <a:p>
            <a:pPr lvl="1" eaLnBrk="1" hangingPunct="1">
              <a:buFontTx/>
              <a:buChar char="•"/>
            </a:pPr>
            <a:r>
              <a:rPr lang="en-GB" altLang="en-US" sz="1400" dirty="0">
                <a:solidFill>
                  <a:schemeClr val="accent5"/>
                </a:solidFill>
              </a:rPr>
              <a:t>Negative mood parameters were decreased and remained significantly lower (p=0.0013) than baseline without further changes after 6 months of T Gel replacement therapy.</a:t>
            </a:r>
          </a:p>
          <a:p>
            <a:pPr lvl="1" eaLnBrk="1" hangingPunct="1">
              <a:buFontTx/>
              <a:buChar char="•"/>
            </a:pPr>
            <a:endParaRPr lang="en-US" altLang="en-US" sz="1400" dirty="0"/>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5060" name="Group 6">
            <a:extLst>
              <a:ext uri="{FF2B5EF4-FFF2-40B4-BE49-F238E27FC236}">
                <a16:creationId xmlns:a16="http://schemas.microsoft.com/office/drawing/2014/main" id="{3F1EFDE3-AFCC-4F09-847A-D4D1DDD2D762}"/>
              </a:ext>
            </a:extLst>
          </p:cNvPr>
          <p:cNvGrpSpPr>
            <a:grpSpLocks/>
          </p:cNvGrpSpPr>
          <p:nvPr/>
        </p:nvGrpSpPr>
        <p:grpSpPr bwMode="auto">
          <a:xfrm>
            <a:off x="1442317" y="1981634"/>
            <a:ext cx="8867775" cy="3254375"/>
            <a:chOff x="974" y="1308"/>
            <a:chExt cx="4644" cy="1948"/>
          </a:xfrm>
        </p:grpSpPr>
        <p:grpSp>
          <p:nvGrpSpPr>
            <p:cNvPr id="45067" name="Group 7">
              <a:extLst>
                <a:ext uri="{FF2B5EF4-FFF2-40B4-BE49-F238E27FC236}">
                  <a16:creationId xmlns:a16="http://schemas.microsoft.com/office/drawing/2014/main" id="{5962132B-D28B-4D15-A154-C66D9062ABE5}"/>
                </a:ext>
              </a:extLst>
            </p:cNvPr>
            <p:cNvGrpSpPr>
              <a:grpSpLocks/>
            </p:cNvGrpSpPr>
            <p:nvPr/>
          </p:nvGrpSpPr>
          <p:grpSpPr bwMode="auto">
            <a:xfrm>
              <a:off x="974" y="1308"/>
              <a:ext cx="4644" cy="1948"/>
              <a:chOff x="935" y="1245"/>
              <a:chExt cx="5153" cy="1889"/>
            </a:xfrm>
          </p:grpSpPr>
          <p:pic>
            <p:nvPicPr>
              <p:cNvPr id="45073" name="Picture 8" descr="white">
                <a:extLst>
                  <a:ext uri="{FF2B5EF4-FFF2-40B4-BE49-F238E27FC236}">
                    <a16:creationId xmlns:a16="http://schemas.microsoft.com/office/drawing/2014/main" id="{FAEC40E9-5A94-46D2-847C-3E0590E75AF3}"/>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4" name="AutoShape 9">
                <a:extLst>
                  <a:ext uri="{FF2B5EF4-FFF2-40B4-BE49-F238E27FC236}">
                    <a16:creationId xmlns:a16="http://schemas.microsoft.com/office/drawing/2014/main" id="{FF9ACF05-8B9F-4E2B-A897-8F41EC307A64}"/>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45068" name="Picture 10" descr="moods 2">
              <a:extLst>
                <a:ext uri="{FF2B5EF4-FFF2-40B4-BE49-F238E27FC236}">
                  <a16:creationId xmlns:a16="http://schemas.microsoft.com/office/drawing/2014/main" id="{FCAEFD02-9843-4F38-B91C-06F8ABF3B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 y="1489"/>
              <a:ext cx="392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Text Box 11">
              <a:extLst>
                <a:ext uri="{FF2B5EF4-FFF2-40B4-BE49-F238E27FC236}">
                  <a16:creationId xmlns:a16="http://schemas.microsoft.com/office/drawing/2014/main" id="{67E0C3CD-4687-4B05-8C08-571558EA87C7}"/>
                </a:ext>
              </a:extLst>
            </p:cNvPr>
            <p:cNvSpPr txBox="1">
              <a:spLocks noChangeArrowheads="1"/>
            </p:cNvSpPr>
            <p:nvPr/>
          </p:nvSpPr>
          <p:spPr bwMode="auto">
            <a:xfrm>
              <a:off x="2305" y="2705"/>
              <a:ext cx="839" cy="14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Poppins Light"/>
                  <a:ea typeface="+mn-ea"/>
                  <a:cs typeface="+mn-cs"/>
                </a:rPr>
                <a:t>p = 0.0022</a:t>
              </a:r>
            </a:p>
          </p:txBody>
        </p:sp>
        <p:sp>
          <p:nvSpPr>
            <p:cNvPr id="45070" name="Text Box 12">
              <a:extLst>
                <a:ext uri="{FF2B5EF4-FFF2-40B4-BE49-F238E27FC236}">
                  <a16:creationId xmlns:a16="http://schemas.microsoft.com/office/drawing/2014/main" id="{10A4641A-9B37-4F5D-90E2-355020B1A174}"/>
                </a:ext>
              </a:extLst>
            </p:cNvPr>
            <p:cNvSpPr txBox="1">
              <a:spLocks noChangeArrowheads="1"/>
            </p:cNvSpPr>
            <p:nvPr/>
          </p:nvSpPr>
          <p:spPr bwMode="auto">
            <a:xfrm>
              <a:off x="4345" y="2705"/>
              <a:ext cx="839" cy="14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305A80"/>
                  </a:solidFill>
                  <a:effectLst/>
                  <a:uLnTx/>
                  <a:uFillTx/>
                  <a:latin typeface="Arial" panose="020B0604020202020204" pitchFamily="34" charset="0"/>
                  <a:ea typeface="+mn-ea"/>
                  <a:cs typeface="+mn-cs"/>
                </a:rPr>
                <a:t> </a:t>
              </a:r>
              <a:r>
                <a:rPr kumimoji="0" lang="en-US" altLang="en-US" sz="1000" b="0" i="0" u="none" strike="noStrike" kern="1200" cap="none" spc="0" normalizeH="0" baseline="0" noProof="0" dirty="0">
                  <a:ln>
                    <a:noFill/>
                  </a:ln>
                  <a:solidFill>
                    <a:srgbClr val="000000"/>
                  </a:solidFill>
                  <a:effectLst/>
                  <a:uLnTx/>
                  <a:uFillTx/>
                  <a:latin typeface="Poppins Light"/>
                  <a:ea typeface="+mn-ea"/>
                  <a:cs typeface="+mn-cs"/>
                </a:rPr>
                <a:t>p = 0.0013</a:t>
              </a:r>
            </a:p>
          </p:txBody>
        </p:sp>
        <p:sp>
          <p:nvSpPr>
            <p:cNvPr id="45071" name="Text Box 13">
              <a:extLst>
                <a:ext uri="{FF2B5EF4-FFF2-40B4-BE49-F238E27FC236}">
                  <a16:creationId xmlns:a16="http://schemas.microsoft.com/office/drawing/2014/main" id="{FE845497-5FA4-4C12-ACC5-BAA85724F90A}"/>
                </a:ext>
              </a:extLst>
            </p:cNvPr>
            <p:cNvSpPr txBox="1">
              <a:spLocks noChangeArrowheads="1"/>
            </p:cNvSpPr>
            <p:nvPr/>
          </p:nvSpPr>
          <p:spPr bwMode="auto">
            <a:xfrm>
              <a:off x="1788" y="1960"/>
              <a:ext cx="96" cy="21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305A80"/>
                </a:solidFill>
                <a:effectLst/>
                <a:uLnTx/>
                <a:uFillTx/>
                <a:latin typeface="Arial" panose="020B0604020202020204" pitchFamily="34" charset="0"/>
                <a:ea typeface="+mn-ea"/>
                <a:cs typeface="+mn-cs"/>
              </a:endParaRPr>
            </a:p>
          </p:txBody>
        </p:sp>
        <p:sp>
          <p:nvSpPr>
            <p:cNvPr id="45072" name="Text Box 14">
              <a:extLst>
                <a:ext uri="{FF2B5EF4-FFF2-40B4-BE49-F238E27FC236}">
                  <a16:creationId xmlns:a16="http://schemas.microsoft.com/office/drawing/2014/main" id="{03F74CD8-1F81-4B50-9A84-DE276CE96BBF}"/>
                </a:ext>
              </a:extLst>
            </p:cNvPr>
            <p:cNvSpPr txBox="1">
              <a:spLocks noChangeArrowheads="1"/>
            </p:cNvSpPr>
            <p:nvPr/>
          </p:nvSpPr>
          <p:spPr bwMode="auto">
            <a:xfrm>
              <a:off x="3845" y="2031"/>
              <a:ext cx="96" cy="22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305A80"/>
                </a:solidFill>
                <a:effectLst/>
                <a:uLnTx/>
                <a:uFillTx/>
                <a:latin typeface="Arial" panose="020B0604020202020204" pitchFamily="34" charset="0"/>
                <a:ea typeface="+mn-ea"/>
                <a:cs typeface="+mn-cs"/>
              </a:endParaRPr>
            </a:p>
          </p:txBody>
        </p:sp>
      </p:grpSp>
      <p:sp>
        <p:nvSpPr>
          <p:cNvPr id="45061" name="Rectangle 15">
            <a:extLst>
              <a:ext uri="{FF2B5EF4-FFF2-40B4-BE49-F238E27FC236}">
                <a16:creationId xmlns:a16="http://schemas.microsoft.com/office/drawing/2014/main" id="{8191EDCE-5612-4314-8C50-1E64361D12ED}"/>
              </a:ext>
            </a:extLst>
          </p:cNvPr>
          <p:cNvSpPr>
            <a:spLocks noChangeArrowheads="1"/>
          </p:cNvSpPr>
          <p:nvPr/>
        </p:nvSpPr>
        <p:spPr bwMode="auto">
          <a:xfrm>
            <a:off x="3443505" y="2425329"/>
            <a:ext cx="11175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Positive Moods</a:t>
            </a:r>
          </a:p>
        </p:txBody>
      </p:sp>
      <p:sp>
        <p:nvSpPr>
          <p:cNvPr id="45062" name="Rectangle 16">
            <a:extLst>
              <a:ext uri="{FF2B5EF4-FFF2-40B4-BE49-F238E27FC236}">
                <a16:creationId xmlns:a16="http://schemas.microsoft.com/office/drawing/2014/main" id="{C68E636C-C889-4F62-BE6B-CE08FD48976D}"/>
              </a:ext>
            </a:extLst>
          </p:cNvPr>
          <p:cNvSpPr>
            <a:spLocks noChangeArrowheads="1"/>
          </p:cNvSpPr>
          <p:nvPr/>
        </p:nvSpPr>
        <p:spPr bwMode="auto">
          <a:xfrm>
            <a:off x="7266454" y="2412547"/>
            <a:ext cx="12256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Negative Moods</a:t>
            </a:r>
          </a:p>
        </p:txBody>
      </p:sp>
      <p:sp>
        <p:nvSpPr>
          <p:cNvPr id="45063" name="Text Box 17">
            <a:extLst>
              <a:ext uri="{FF2B5EF4-FFF2-40B4-BE49-F238E27FC236}">
                <a16:creationId xmlns:a16="http://schemas.microsoft.com/office/drawing/2014/main" id="{3FCEDE7D-DE73-4BD0-A491-877393F655AC}"/>
              </a:ext>
            </a:extLst>
          </p:cNvPr>
          <p:cNvSpPr txBox="1">
            <a:spLocks noChangeArrowheads="1"/>
          </p:cNvSpPr>
          <p:nvPr/>
        </p:nvSpPr>
        <p:spPr bwMode="auto">
          <a:xfrm rot="16200000">
            <a:off x="970035" y="3476264"/>
            <a:ext cx="2082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Poppins Light"/>
                <a:ea typeface="+mn-ea"/>
                <a:cs typeface="+mn-cs"/>
              </a:rPr>
              <a:t>Positive moods (0-7)</a:t>
            </a:r>
            <a:endParaRPr kumimoji="0" lang="fr-BE" altLang="en-US" sz="1200" b="0" i="0" u="none" strike="noStrike" kern="1200" cap="none" spc="0" normalizeH="0" baseline="0" noProof="0">
              <a:ln>
                <a:noFill/>
              </a:ln>
              <a:solidFill>
                <a:srgbClr val="000000"/>
              </a:solidFill>
              <a:effectLst/>
              <a:uLnTx/>
              <a:uFillTx/>
              <a:latin typeface="Poppins Light"/>
              <a:ea typeface="+mn-ea"/>
              <a:cs typeface="+mn-cs"/>
            </a:endParaRPr>
          </a:p>
        </p:txBody>
      </p:sp>
      <p:sp>
        <p:nvSpPr>
          <p:cNvPr id="45064" name="Text Box 18">
            <a:extLst>
              <a:ext uri="{FF2B5EF4-FFF2-40B4-BE49-F238E27FC236}">
                <a16:creationId xmlns:a16="http://schemas.microsoft.com/office/drawing/2014/main" id="{071C12A5-2F7B-4802-AA61-99585D601F52}"/>
              </a:ext>
            </a:extLst>
          </p:cNvPr>
          <p:cNvSpPr txBox="1">
            <a:spLocks noChangeArrowheads="1"/>
          </p:cNvSpPr>
          <p:nvPr/>
        </p:nvSpPr>
        <p:spPr bwMode="auto">
          <a:xfrm>
            <a:off x="7196410" y="5040621"/>
            <a:ext cx="1565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5065" name="Text Box 19">
            <a:extLst>
              <a:ext uri="{FF2B5EF4-FFF2-40B4-BE49-F238E27FC236}">
                <a16:creationId xmlns:a16="http://schemas.microsoft.com/office/drawing/2014/main" id="{8FD8836C-867F-41AA-BFA3-545592C02AC3}"/>
              </a:ext>
            </a:extLst>
          </p:cNvPr>
          <p:cNvSpPr txBox="1">
            <a:spLocks noChangeArrowheads="1"/>
          </p:cNvSpPr>
          <p:nvPr/>
        </p:nvSpPr>
        <p:spPr bwMode="auto">
          <a:xfrm>
            <a:off x="3219643" y="5048860"/>
            <a:ext cx="1565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5066" name="Text Box 21">
            <a:extLst>
              <a:ext uri="{FF2B5EF4-FFF2-40B4-BE49-F238E27FC236}">
                <a16:creationId xmlns:a16="http://schemas.microsoft.com/office/drawing/2014/main" id="{530AC1B6-E104-49CF-BDE0-B68AD1886772}"/>
              </a:ext>
            </a:extLst>
          </p:cNvPr>
          <p:cNvSpPr txBox="1">
            <a:spLocks noChangeArrowheads="1"/>
          </p:cNvSpPr>
          <p:nvPr/>
        </p:nvSpPr>
        <p:spPr bwMode="auto">
          <a:xfrm>
            <a:off x="1587352" y="5965219"/>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
        <p:nvSpPr>
          <p:cNvPr id="19" name="Rectangle 4">
            <a:extLst>
              <a:ext uri="{FF2B5EF4-FFF2-40B4-BE49-F238E27FC236}">
                <a16:creationId xmlns:a16="http://schemas.microsoft.com/office/drawing/2014/main" id="{B170524B-3099-4923-A6B2-9E2EB82E4858}"/>
              </a:ext>
            </a:extLst>
          </p:cNvPr>
          <p:cNvSpPr txBox="1">
            <a:spLocks noChangeArrowheads="1"/>
          </p:cNvSpPr>
          <p:nvPr/>
        </p:nvSpPr>
        <p:spPr>
          <a:xfrm>
            <a:off x="259732" y="179747"/>
            <a:ext cx="10652454" cy="809860"/>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Effects on Mood(3 Years)</a:t>
            </a:r>
            <a:endParaRPr kumimoji="0" lang="nl-NL" altLang="en-US" sz="3200" b="1" i="0" u="none" strike="noStrike" kern="1200" cap="none" spc="0" normalizeH="0" baseline="0" noProof="0" dirty="0">
              <a:ln>
                <a:noFill/>
              </a:ln>
              <a:solidFill>
                <a:srgbClr val="006EAB"/>
              </a:solidFill>
              <a:effectLst/>
              <a:uLnTx/>
              <a:uFillTx/>
              <a:latin typeface="Poppins Medium"/>
              <a:ea typeface="+mj-ea"/>
              <a:cs typeface="+mj-cs"/>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a:extLst>
              <a:ext uri="{FF2B5EF4-FFF2-40B4-BE49-F238E27FC236}">
                <a16:creationId xmlns:a16="http://schemas.microsoft.com/office/drawing/2014/main" id="{33359FF4-1C88-450F-8B73-DFDF190523CF}"/>
              </a:ext>
            </a:extLst>
          </p:cNvPr>
          <p:cNvSpPr>
            <a:spLocks noGrp="1" noChangeArrowheads="1"/>
          </p:cNvSpPr>
          <p:nvPr>
            <p:ph type="body" idx="1"/>
          </p:nvPr>
        </p:nvSpPr>
        <p:spPr>
          <a:xfrm>
            <a:off x="366824" y="1293092"/>
            <a:ext cx="8686800" cy="4525963"/>
          </a:xfrm>
          <a:noFill/>
        </p:spPr>
        <p:txBody>
          <a:bodyPr/>
          <a:lstStyle/>
          <a:p>
            <a:pPr lvl="1" eaLnBrk="1" hangingPunct="1">
              <a:buFontTx/>
              <a:buChar char="•"/>
            </a:pPr>
            <a:r>
              <a:rPr lang="en-US" altLang="en-US" dirty="0">
                <a:solidFill>
                  <a:schemeClr val="accent5"/>
                </a:solidFill>
              </a:rPr>
              <a:t>Lean and fat body mass changed significantly from baseline</a:t>
            </a:r>
          </a:p>
          <a:p>
            <a:pPr lvl="1" eaLnBrk="1" hangingPunct="1">
              <a:buClr>
                <a:srgbClr val="CC0000"/>
              </a:buClr>
              <a:buFontTx/>
              <a:buChar char="•"/>
            </a:pPr>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6084" name="Group 6">
            <a:extLst>
              <a:ext uri="{FF2B5EF4-FFF2-40B4-BE49-F238E27FC236}">
                <a16:creationId xmlns:a16="http://schemas.microsoft.com/office/drawing/2014/main" id="{9DB72C79-D6AE-4EE1-8DD6-AC4118CAF684}"/>
              </a:ext>
            </a:extLst>
          </p:cNvPr>
          <p:cNvGrpSpPr>
            <a:grpSpLocks/>
          </p:cNvGrpSpPr>
          <p:nvPr/>
        </p:nvGrpSpPr>
        <p:grpSpPr bwMode="auto">
          <a:xfrm>
            <a:off x="1711325" y="2133598"/>
            <a:ext cx="8178800" cy="3171825"/>
            <a:chOff x="1032" y="1341"/>
            <a:chExt cx="4519" cy="1931"/>
          </a:xfrm>
        </p:grpSpPr>
        <p:grpSp>
          <p:nvGrpSpPr>
            <p:cNvPr id="46092" name="Group 7">
              <a:extLst>
                <a:ext uri="{FF2B5EF4-FFF2-40B4-BE49-F238E27FC236}">
                  <a16:creationId xmlns:a16="http://schemas.microsoft.com/office/drawing/2014/main" id="{3CD82FA5-978D-4F3C-9779-81E41574F7AD}"/>
                </a:ext>
              </a:extLst>
            </p:cNvPr>
            <p:cNvGrpSpPr>
              <a:grpSpLocks/>
            </p:cNvGrpSpPr>
            <p:nvPr/>
          </p:nvGrpSpPr>
          <p:grpSpPr bwMode="auto">
            <a:xfrm>
              <a:off x="1032" y="1341"/>
              <a:ext cx="4519" cy="1931"/>
              <a:chOff x="1032" y="1341"/>
              <a:chExt cx="4519" cy="1931"/>
            </a:xfrm>
          </p:grpSpPr>
          <p:grpSp>
            <p:nvGrpSpPr>
              <p:cNvPr id="46097" name="Group 8">
                <a:extLst>
                  <a:ext uri="{FF2B5EF4-FFF2-40B4-BE49-F238E27FC236}">
                    <a16:creationId xmlns:a16="http://schemas.microsoft.com/office/drawing/2014/main" id="{7E72C43F-7E51-418D-B9B1-74246BF3EF40}"/>
                  </a:ext>
                </a:extLst>
              </p:cNvPr>
              <p:cNvGrpSpPr>
                <a:grpSpLocks/>
              </p:cNvGrpSpPr>
              <p:nvPr/>
            </p:nvGrpSpPr>
            <p:grpSpPr bwMode="auto">
              <a:xfrm>
                <a:off x="1032" y="1341"/>
                <a:ext cx="4519" cy="1931"/>
                <a:chOff x="935" y="1245"/>
                <a:chExt cx="5153" cy="1889"/>
              </a:xfrm>
            </p:grpSpPr>
            <p:pic>
              <p:nvPicPr>
                <p:cNvPr id="46099" name="Picture 9" descr="white">
                  <a:extLst>
                    <a:ext uri="{FF2B5EF4-FFF2-40B4-BE49-F238E27FC236}">
                      <a16:creationId xmlns:a16="http://schemas.microsoft.com/office/drawing/2014/main" id="{72062A19-0BFF-49E7-8753-DA97D3FF4ABC}"/>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0" name="AutoShape 10">
                  <a:extLst>
                    <a:ext uri="{FF2B5EF4-FFF2-40B4-BE49-F238E27FC236}">
                      <a16:creationId xmlns:a16="http://schemas.microsoft.com/office/drawing/2014/main" id="{1D9F5E09-F2BB-4344-A5FA-560466D2C6B4}"/>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46098" name="Picture 11" descr="body mass 2">
                <a:extLst>
                  <a:ext uri="{FF2B5EF4-FFF2-40B4-BE49-F238E27FC236}">
                    <a16:creationId xmlns:a16="http://schemas.microsoft.com/office/drawing/2014/main" id="{806186AE-F7D5-4748-A3E4-ABB2B12C9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 y="1493"/>
                <a:ext cx="3943" cy="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93" name="Text Box 12">
              <a:extLst>
                <a:ext uri="{FF2B5EF4-FFF2-40B4-BE49-F238E27FC236}">
                  <a16:creationId xmlns:a16="http://schemas.microsoft.com/office/drawing/2014/main" id="{39080E32-368D-41B3-8954-44CFFDD9403A}"/>
                </a:ext>
              </a:extLst>
            </p:cNvPr>
            <p:cNvSpPr txBox="1">
              <a:spLocks noChangeArrowheads="1"/>
            </p:cNvSpPr>
            <p:nvPr/>
          </p:nvSpPr>
          <p:spPr bwMode="auto">
            <a:xfrm>
              <a:off x="2449" y="2713"/>
              <a:ext cx="839" cy="14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Poppins Light"/>
                  <a:ea typeface="+mn-ea"/>
                  <a:cs typeface="+mn-cs"/>
                </a:rPr>
                <a:t>* p = 0.0001</a:t>
              </a:r>
            </a:p>
          </p:txBody>
        </p:sp>
        <p:sp>
          <p:nvSpPr>
            <p:cNvPr id="46094" name="Text Box 13">
              <a:extLst>
                <a:ext uri="{FF2B5EF4-FFF2-40B4-BE49-F238E27FC236}">
                  <a16:creationId xmlns:a16="http://schemas.microsoft.com/office/drawing/2014/main" id="{B79B5270-95CF-495D-8FB0-CDA92408A7E0}"/>
                </a:ext>
              </a:extLst>
            </p:cNvPr>
            <p:cNvSpPr txBox="1">
              <a:spLocks noChangeArrowheads="1"/>
            </p:cNvSpPr>
            <p:nvPr/>
          </p:nvSpPr>
          <p:spPr bwMode="auto">
            <a:xfrm>
              <a:off x="4569" y="2721"/>
              <a:ext cx="839" cy="141"/>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Poppins Light"/>
                  <a:ea typeface="+mn-ea"/>
                  <a:cs typeface="+mn-cs"/>
                </a:rPr>
                <a:t>* p = 0.0058</a:t>
              </a:r>
            </a:p>
          </p:txBody>
        </p:sp>
        <p:sp>
          <p:nvSpPr>
            <p:cNvPr id="46095" name="Text Box 14">
              <a:extLst>
                <a:ext uri="{FF2B5EF4-FFF2-40B4-BE49-F238E27FC236}">
                  <a16:creationId xmlns:a16="http://schemas.microsoft.com/office/drawing/2014/main" id="{359A96E4-0CD7-4B6A-80B1-1A199FB3340B}"/>
                </a:ext>
              </a:extLst>
            </p:cNvPr>
            <p:cNvSpPr txBox="1">
              <a:spLocks noChangeArrowheads="1"/>
            </p:cNvSpPr>
            <p:nvPr/>
          </p:nvSpPr>
          <p:spPr bwMode="auto">
            <a:xfrm>
              <a:off x="1776" y="2207"/>
              <a:ext cx="140" cy="18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305A80"/>
                  </a:solidFill>
                  <a:effectLst/>
                  <a:uLnTx/>
                  <a:uFillTx/>
                  <a:latin typeface="Arial" panose="020B0604020202020204" pitchFamily="34" charset="0"/>
                  <a:ea typeface="+mn-ea"/>
                  <a:cs typeface="+mn-cs"/>
                </a:rPr>
                <a:t>*</a:t>
              </a:r>
            </a:p>
          </p:txBody>
        </p:sp>
        <p:sp>
          <p:nvSpPr>
            <p:cNvPr id="46096" name="Text Box 15">
              <a:extLst>
                <a:ext uri="{FF2B5EF4-FFF2-40B4-BE49-F238E27FC236}">
                  <a16:creationId xmlns:a16="http://schemas.microsoft.com/office/drawing/2014/main" id="{A0541AD9-ACE1-40BC-93E0-90AE0AD20B46}"/>
                </a:ext>
              </a:extLst>
            </p:cNvPr>
            <p:cNvSpPr txBox="1">
              <a:spLocks noChangeArrowheads="1"/>
            </p:cNvSpPr>
            <p:nvPr/>
          </p:nvSpPr>
          <p:spPr bwMode="auto">
            <a:xfrm>
              <a:off x="3836" y="2010"/>
              <a:ext cx="141" cy="18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305A80"/>
                  </a:solidFill>
                  <a:effectLst/>
                  <a:uLnTx/>
                  <a:uFillTx/>
                  <a:latin typeface="Arial" panose="020B0604020202020204" pitchFamily="34" charset="0"/>
                  <a:ea typeface="+mn-ea"/>
                  <a:cs typeface="+mn-cs"/>
                </a:rPr>
                <a:t>*</a:t>
              </a:r>
            </a:p>
          </p:txBody>
        </p:sp>
      </p:grpSp>
      <p:sp>
        <p:nvSpPr>
          <p:cNvPr id="46085" name="Rectangle 16">
            <a:extLst>
              <a:ext uri="{FF2B5EF4-FFF2-40B4-BE49-F238E27FC236}">
                <a16:creationId xmlns:a16="http://schemas.microsoft.com/office/drawing/2014/main" id="{A968D94F-899E-4F14-A1A6-7132FAABFFDE}"/>
              </a:ext>
            </a:extLst>
          </p:cNvPr>
          <p:cNvSpPr>
            <a:spLocks noChangeArrowheads="1"/>
          </p:cNvSpPr>
          <p:nvPr/>
        </p:nvSpPr>
        <p:spPr bwMode="auto">
          <a:xfrm>
            <a:off x="3163696" y="2290937"/>
            <a:ext cx="18825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Lean Body Mass Change</a:t>
            </a:r>
          </a:p>
        </p:txBody>
      </p:sp>
      <p:sp>
        <p:nvSpPr>
          <p:cNvPr id="46086" name="Rectangle 17">
            <a:extLst>
              <a:ext uri="{FF2B5EF4-FFF2-40B4-BE49-F238E27FC236}">
                <a16:creationId xmlns:a16="http://schemas.microsoft.com/office/drawing/2014/main" id="{3976BD4B-A319-47E8-AC1D-B8325E59D4EA}"/>
              </a:ext>
            </a:extLst>
          </p:cNvPr>
          <p:cNvSpPr>
            <a:spLocks noChangeArrowheads="1"/>
          </p:cNvSpPr>
          <p:nvPr/>
        </p:nvSpPr>
        <p:spPr bwMode="auto">
          <a:xfrm>
            <a:off x="7076796" y="2290937"/>
            <a:ext cx="17428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Fat Body Mass Change</a:t>
            </a:r>
          </a:p>
        </p:txBody>
      </p:sp>
      <p:sp>
        <p:nvSpPr>
          <p:cNvPr id="46087" name="Text Box 18">
            <a:extLst>
              <a:ext uri="{FF2B5EF4-FFF2-40B4-BE49-F238E27FC236}">
                <a16:creationId xmlns:a16="http://schemas.microsoft.com/office/drawing/2014/main" id="{C7C07AA9-4562-46EF-9967-935B05BD5806}"/>
              </a:ext>
            </a:extLst>
          </p:cNvPr>
          <p:cNvSpPr txBox="1">
            <a:spLocks noChangeArrowheads="1"/>
          </p:cNvSpPr>
          <p:nvPr/>
        </p:nvSpPr>
        <p:spPr bwMode="auto">
          <a:xfrm rot="16200000">
            <a:off x="1125638" y="3405966"/>
            <a:ext cx="22740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Lean mass change (kg)</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6088" name="Text Box 19">
            <a:extLst>
              <a:ext uri="{FF2B5EF4-FFF2-40B4-BE49-F238E27FC236}">
                <a16:creationId xmlns:a16="http://schemas.microsoft.com/office/drawing/2014/main" id="{0749D3B5-6C59-4B95-907B-B7B70214768B}"/>
              </a:ext>
            </a:extLst>
          </p:cNvPr>
          <p:cNvSpPr txBox="1">
            <a:spLocks noChangeArrowheads="1"/>
          </p:cNvSpPr>
          <p:nvPr/>
        </p:nvSpPr>
        <p:spPr bwMode="auto">
          <a:xfrm>
            <a:off x="7041391" y="4884647"/>
            <a:ext cx="1504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6089" name="Text Box 20">
            <a:extLst>
              <a:ext uri="{FF2B5EF4-FFF2-40B4-BE49-F238E27FC236}">
                <a16:creationId xmlns:a16="http://schemas.microsoft.com/office/drawing/2014/main" id="{40F74EFC-FD2A-40C5-982F-BEC083949FB7}"/>
              </a:ext>
            </a:extLst>
          </p:cNvPr>
          <p:cNvSpPr txBox="1">
            <a:spLocks noChangeArrowheads="1"/>
          </p:cNvSpPr>
          <p:nvPr/>
        </p:nvSpPr>
        <p:spPr bwMode="auto">
          <a:xfrm>
            <a:off x="3311250" y="4880849"/>
            <a:ext cx="1504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6090" name="Text Box 21">
            <a:extLst>
              <a:ext uri="{FF2B5EF4-FFF2-40B4-BE49-F238E27FC236}">
                <a16:creationId xmlns:a16="http://schemas.microsoft.com/office/drawing/2014/main" id="{7010C119-C58B-4D8B-9204-C365FD7E078F}"/>
              </a:ext>
            </a:extLst>
          </p:cNvPr>
          <p:cNvSpPr txBox="1">
            <a:spLocks noChangeArrowheads="1"/>
          </p:cNvSpPr>
          <p:nvPr/>
        </p:nvSpPr>
        <p:spPr bwMode="auto">
          <a:xfrm rot="16200000">
            <a:off x="5076095" y="3115616"/>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Poppins Light"/>
                <a:ea typeface="+mn-ea"/>
                <a:cs typeface="+mn-cs"/>
              </a:rPr>
              <a:t>Fat mass change (kg)</a:t>
            </a:r>
            <a:endParaRPr kumimoji="0" lang="fr-BE" altLang="en-US" sz="1200" b="0" i="0" u="none" strike="noStrike" kern="1200" cap="none" spc="0" normalizeH="0" baseline="0" noProof="0">
              <a:ln>
                <a:noFill/>
              </a:ln>
              <a:solidFill>
                <a:srgbClr val="000000"/>
              </a:solidFill>
              <a:effectLst/>
              <a:uLnTx/>
              <a:uFillTx/>
              <a:latin typeface="Poppins Light"/>
              <a:ea typeface="+mn-ea"/>
              <a:cs typeface="+mn-cs"/>
            </a:endParaRPr>
          </a:p>
        </p:txBody>
      </p:sp>
      <p:sp>
        <p:nvSpPr>
          <p:cNvPr id="46091" name="Text Box 39">
            <a:extLst>
              <a:ext uri="{FF2B5EF4-FFF2-40B4-BE49-F238E27FC236}">
                <a16:creationId xmlns:a16="http://schemas.microsoft.com/office/drawing/2014/main" id="{109A50FA-5BE8-4F14-84D9-21614DE0300E}"/>
              </a:ext>
            </a:extLst>
          </p:cNvPr>
          <p:cNvSpPr txBox="1">
            <a:spLocks noChangeArrowheads="1"/>
          </p:cNvSpPr>
          <p:nvPr/>
        </p:nvSpPr>
        <p:spPr bwMode="auto">
          <a:xfrm>
            <a:off x="1485900" y="5965640"/>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
        <p:nvSpPr>
          <p:cNvPr id="21" name="Rectangle 4">
            <a:extLst>
              <a:ext uri="{FF2B5EF4-FFF2-40B4-BE49-F238E27FC236}">
                <a16:creationId xmlns:a16="http://schemas.microsoft.com/office/drawing/2014/main" id="{3BA1C758-D778-45F7-8197-294CA312089C}"/>
              </a:ext>
            </a:extLst>
          </p:cNvPr>
          <p:cNvSpPr txBox="1">
            <a:spLocks noChangeArrowheads="1"/>
          </p:cNvSpPr>
          <p:nvPr/>
        </p:nvSpPr>
        <p:spPr>
          <a:xfrm>
            <a:off x="301296" y="161564"/>
            <a:ext cx="10652454" cy="809860"/>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Effects on Body Composition (3 Years)</a:t>
            </a:r>
            <a:endParaRPr kumimoji="0" lang="nl-NL" altLang="en-US" sz="3200" b="1" i="0" u="none" strike="noStrike" kern="1200" cap="none" spc="0" normalizeH="0" baseline="0" noProof="0" dirty="0">
              <a:ln>
                <a:noFill/>
              </a:ln>
              <a:solidFill>
                <a:srgbClr val="006EAB"/>
              </a:solidFill>
              <a:effectLst/>
              <a:uLnTx/>
              <a:uFillTx/>
              <a:latin typeface="Poppins Medium"/>
              <a:ea typeface="+mj-ea"/>
              <a:cs typeface="+mj-cs"/>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5">
            <a:extLst>
              <a:ext uri="{FF2B5EF4-FFF2-40B4-BE49-F238E27FC236}">
                <a16:creationId xmlns:a16="http://schemas.microsoft.com/office/drawing/2014/main" id="{F809F7D3-DC41-493F-9026-1A7D132C9A2F}"/>
              </a:ext>
            </a:extLst>
          </p:cNvPr>
          <p:cNvSpPr>
            <a:spLocks noGrp="1" noChangeArrowheads="1"/>
          </p:cNvSpPr>
          <p:nvPr>
            <p:ph type="body" idx="1"/>
          </p:nvPr>
        </p:nvSpPr>
        <p:spPr>
          <a:xfrm>
            <a:off x="336221" y="1266161"/>
            <a:ext cx="10617529" cy="3141025"/>
          </a:xfrm>
          <a:noFill/>
        </p:spPr>
        <p:txBody>
          <a:bodyPr/>
          <a:lstStyle/>
          <a:p>
            <a:pPr lvl="1" eaLnBrk="1" hangingPunct="1">
              <a:buFontTx/>
              <a:buChar char="•"/>
            </a:pPr>
            <a:r>
              <a:rPr lang="en-US" altLang="en-US" dirty="0">
                <a:solidFill>
                  <a:schemeClr val="accent5"/>
                </a:solidFill>
              </a:rPr>
              <a:t>BMD showed significant gradual and progressive increase from baseline</a:t>
            </a:r>
          </a:p>
          <a:p>
            <a:pPr lvl="1" eaLnBrk="1" hangingPunct="1">
              <a:buFontTx/>
              <a:buNone/>
            </a:pPr>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7108" name="Group 6">
            <a:extLst>
              <a:ext uri="{FF2B5EF4-FFF2-40B4-BE49-F238E27FC236}">
                <a16:creationId xmlns:a16="http://schemas.microsoft.com/office/drawing/2014/main" id="{7D8CEC1B-B619-4E23-B111-AA1E1001526F}"/>
              </a:ext>
            </a:extLst>
          </p:cNvPr>
          <p:cNvGrpSpPr>
            <a:grpSpLocks/>
          </p:cNvGrpSpPr>
          <p:nvPr/>
        </p:nvGrpSpPr>
        <p:grpSpPr bwMode="auto">
          <a:xfrm>
            <a:off x="893618" y="1797627"/>
            <a:ext cx="10060132" cy="3969327"/>
            <a:chOff x="974" y="1308"/>
            <a:chExt cx="4644" cy="1948"/>
          </a:xfrm>
        </p:grpSpPr>
        <p:grpSp>
          <p:nvGrpSpPr>
            <p:cNvPr id="47116" name="Group 7">
              <a:extLst>
                <a:ext uri="{FF2B5EF4-FFF2-40B4-BE49-F238E27FC236}">
                  <a16:creationId xmlns:a16="http://schemas.microsoft.com/office/drawing/2014/main" id="{90921F4D-0F44-469E-9DC8-19ABA360CC71}"/>
                </a:ext>
              </a:extLst>
            </p:cNvPr>
            <p:cNvGrpSpPr>
              <a:grpSpLocks/>
            </p:cNvGrpSpPr>
            <p:nvPr/>
          </p:nvGrpSpPr>
          <p:grpSpPr bwMode="auto">
            <a:xfrm>
              <a:off x="974" y="1308"/>
              <a:ext cx="4644" cy="1948"/>
              <a:chOff x="974" y="1308"/>
              <a:chExt cx="4644" cy="1948"/>
            </a:xfrm>
          </p:grpSpPr>
          <p:grpSp>
            <p:nvGrpSpPr>
              <p:cNvPr id="47119" name="Group 8">
                <a:extLst>
                  <a:ext uri="{FF2B5EF4-FFF2-40B4-BE49-F238E27FC236}">
                    <a16:creationId xmlns:a16="http://schemas.microsoft.com/office/drawing/2014/main" id="{DEFC1DF9-9A58-4747-9592-1EEB0AABE5ED}"/>
                  </a:ext>
                </a:extLst>
              </p:cNvPr>
              <p:cNvGrpSpPr>
                <a:grpSpLocks/>
              </p:cNvGrpSpPr>
              <p:nvPr/>
            </p:nvGrpSpPr>
            <p:grpSpPr bwMode="auto">
              <a:xfrm>
                <a:off x="974" y="1308"/>
                <a:ext cx="4644" cy="1948"/>
                <a:chOff x="935" y="1245"/>
                <a:chExt cx="5153" cy="1889"/>
              </a:xfrm>
            </p:grpSpPr>
            <p:pic>
              <p:nvPicPr>
                <p:cNvPr id="47121" name="Picture 9" descr="white">
                  <a:extLst>
                    <a:ext uri="{FF2B5EF4-FFF2-40B4-BE49-F238E27FC236}">
                      <a16:creationId xmlns:a16="http://schemas.microsoft.com/office/drawing/2014/main" id="{E908AD68-66C0-4872-ABCB-C6662B8E5AE3}"/>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2" name="AutoShape 10">
                  <a:extLst>
                    <a:ext uri="{FF2B5EF4-FFF2-40B4-BE49-F238E27FC236}">
                      <a16:creationId xmlns:a16="http://schemas.microsoft.com/office/drawing/2014/main" id="{F9B708F7-9F90-4E91-93CF-A5785F908309}"/>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47120" name="Picture 11" descr="BMD 2">
                <a:extLst>
                  <a:ext uri="{FF2B5EF4-FFF2-40B4-BE49-F238E27FC236}">
                    <a16:creationId xmlns:a16="http://schemas.microsoft.com/office/drawing/2014/main" id="{6B21DB67-619A-46BC-B9E2-86BB6F3A4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 y="1430"/>
                <a:ext cx="4060" cy="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17" name="Text Box 12">
              <a:extLst>
                <a:ext uri="{FF2B5EF4-FFF2-40B4-BE49-F238E27FC236}">
                  <a16:creationId xmlns:a16="http://schemas.microsoft.com/office/drawing/2014/main" id="{01589EAE-FA52-4142-B074-12CE57B5CBEF}"/>
                </a:ext>
              </a:extLst>
            </p:cNvPr>
            <p:cNvSpPr txBox="1">
              <a:spLocks noChangeArrowheads="1"/>
            </p:cNvSpPr>
            <p:nvPr/>
          </p:nvSpPr>
          <p:spPr bwMode="auto">
            <a:xfrm>
              <a:off x="2401" y="2737"/>
              <a:ext cx="839" cy="1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Poppins Light"/>
                  <a:ea typeface="+mn-ea"/>
                  <a:cs typeface="+mn-cs"/>
                </a:rPr>
                <a:t>p = 0.0004</a:t>
              </a:r>
            </a:p>
          </p:txBody>
        </p:sp>
        <p:sp>
          <p:nvSpPr>
            <p:cNvPr id="47118" name="Text Box 13">
              <a:extLst>
                <a:ext uri="{FF2B5EF4-FFF2-40B4-BE49-F238E27FC236}">
                  <a16:creationId xmlns:a16="http://schemas.microsoft.com/office/drawing/2014/main" id="{39406DE0-EA8D-4687-B0B7-89DBEB1D344A}"/>
                </a:ext>
              </a:extLst>
            </p:cNvPr>
            <p:cNvSpPr txBox="1">
              <a:spLocks noChangeArrowheads="1"/>
            </p:cNvSpPr>
            <p:nvPr/>
          </p:nvSpPr>
          <p:spPr bwMode="auto">
            <a:xfrm>
              <a:off x="4513" y="2729"/>
              <a:ext cx="839" cy="1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Poppins Light"/>
                  <a:ea typeface="+mn-ea"/>
                  <a:cs typeface="+mn-cs"/>
                </a:rPr>
                <a:t>p = 0.0001</a:t>
              </a:r>
            </a:p>
          </p:txBody>
        </p:sp>
      </p:grpSp>
      <p:sp>
        <p:nvSpPr>
          <p:cNvPr id="47109" name="Rectangle 14">
            <a:extLst>
              <a:ext uri="{FF2B5EF4-FFF2-40B4-BE49-F238E27FC236}">
                <a16:creationId xmlns:a16="http://schemas.microsoft.com/office/drawing/2014/main" id="{E6705A91-128F-4F1A-A5D6-90547D0A2B0D}"/>
              </a:ext>
            </a:extLst>
          </p:cNvPr>
          <p:cNvSpPr>
            <a:spLocks noChangeArrowheads="1"/>
          </p:cNvSpPr>
          <p:nvPr/>
        </p:nvSpPr>
        <p:spPr bwMode="auto">
          <a:xfrm>
            <a:off x="3196668" y="2110943"/>
            <a:ext cx="1279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Change Hip BMD</a:t>
            </a:r>
          </a:p>
        </p:txBody>
      </p:sp>
      <p:sp>
        <p:nvSpPr>
          <p:cNvPr id="47110" name="Rectangle 15">
            <a:extLst>
              <a:ext uri="{FF2B5EF4-FFF2-40B4-BE49-F238E27FC236}">
                <a16:creationId xmlns:a16="http://schemas.microsoft.com/office/drawing/2014/main" id="{6BFE3232-6C7C-4DEB-9A1E-8E0ACB816DA5}"/>
              </a:ext>
            </a:extLst>
          </p:cNvPr>
          <p:cNvSpPr>
            <a:spLocks noChangeArrowheads="1"/>
          </p:cNvSpPr>
          <p:nvPr/>
        </p:nvSpPr>
        <p:spPr bwMode="auto">
          <a:xfrm>
            <a:off x="7707546" y="2110943"/>
            <a:ext cx="14577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Change Spine BMD</a:t>
            </a:r>
          </a:p>
        </p:txBody>
      </p:sp>
      <p:sp>
        <p:nvSpPr>
          <p:cNvPr id="47111" name="Text Box 16">
            <a:extLst>
              <a:ext uri="{FF2B5EF4-FFF2-40B4-BE49-F238E27FC236}">
                <a16:creationId xmlns:a16="http://schemas.microsoft.com/office/drawing/2014/main" id="{02C53D4F-1072-45E5-A623-193A1AC99B09}"/>
              </a:ext>
            </a:extLst>
          </p:cNvPr>
          <p:cNvSpPr txBox="1">
            <a:spLocks noChangeArrowheads="1"/>
          </p:cNvSpPr>
          <p:nvPr/>
        </p:nvSpPr>
        <p:spPr bwMode="auto">
          <a:xfrm rot="16200000">
            <a:off x="228586" y="3401372"/>
            <a:ext cx="23018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Change in hip BMD (g/cm</a:t>
            </a:r>
            <a:r>
              <a:rPr kumimoji="0" lang="en-US" altLang="en-US" sz="1200" b="0" i="0" u="none" strike="noStrike" kern="1200" cap="none" spc="0" normalizeH="0" baseline="30000" noProof="0" dirty="0">
                <a:ln>
                  <a:noFill/>
                </a:ln>
                <a:solidFill>
                  <a:srgbClr val="000000"/>
                </a:solidFill>
                <a:effectLst/>
                <a:uLnTx/>
                <a:uFillTx/>
                <a:latin typeface="Poppins Light"/>
                <a:ea typeface="+mn-ea"/>
                <a:cs typeface="+mn-cs"/>
              </a:rPr>
              <a:t>2</a:t>
            </a: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7112" name="Text Box 17">
            <a:extLst>
              <a:ext uri="{FF2B5EF4-FFF2-40B4-BE49-F238E27FC236}">
                <a16:creationId xmlns:a16="http://schemas.microsoft.com/office/drawing/2014/main" id="{69D08BE5-D235-4DAE-B0C8-2AE181279B7A}"/>
              </a:ext>
            </a:extLst>
          </p:cNvPr>
          <p:cNvSpPr txBox="1">
            <a:spLocks noChangeArrowheads="1"/>
          </p:cNvSpPr>
          <p:nvPr/>
        </p:nvSpPr>
        <p:spPr bwMode="auto">
          <a:xfrm>
            <a:off x="7602972" y="5298621"/>
            <a:ext cx="1504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7113" name="Text Box 18">
            <a:extLst>
              <a:ext uri="{FF2B5EF4-FFF2-40B4-BE49-F238E27FC236}">
                <a16:creationId xmlns:a16="http://schemas.microsoft.com/office/drawing/2014/main" id="{D69B2D53-5236-4CC7-BC58-52AC065F7D97}"/>
              </a:ext>
            </a:extLst>
          </p:cNvPr>
          <p:cNvSpPr txBox="1">
            <a:spLocks noChangeArrowheads="1"/>
          </p:cNvSpPr>
          <p:nvPr/>
        </p:nvSpPr>
        <p:spPr bwMode="auto">
          <a:xfrm>
            <a:off x="3084080" y="5298621"/>
            <a:ext cx="1504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7114" name="Text Box 19">
            <a:extLst>
              <a:ext uri="{FF2B5EF4-FFF2-40B4-BE49-F238E27FC236}">
                <a16:creationId xmlns:a16="http://schemas.microsoft.com/office/drawing/2014/main" id="{29E50E7C-8395-4777-9CEA-4641E0D241BC}"/>
              </a:ext>
            </a:extLst>
          </p:cNvPr>
          <p:cNvSpPr txBox="1">
            <a:spLocks noChangeArrowheads="1"/>
          </p:cNvSpPr>
          <p:nvPr/>
        </p:nvSpPr>
        <p:spPr bwMode="auto">
          <a:xfrm rot="16200000">
            <a:off x="4640125" y="3447738"/>
            <a:ext cx="26267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Change in spine BMD (g/cm</a:t>
            </a:r>
            <a:r>
              <a:rPr kumimoji="0" lang="en-US" altLang="en-US" sz="1200" b="0" i="0" u="none" strike="noStrike" kern="1200" cap="none" spc="0" normalizeH="0" baseline="30000" noProof="0" dirty="0">
                <a:ln>
                  <a:noFill/>
                </a:ln>
                <a:solidFill>
                  <a:srgbClr val="000000"/>
                </a:solidFill>
                <a:effectLst/>
                <a:uLnTx/>
                <a:uFillTx/>
                <a:latin typeface="Poppins Light"/>
                <a:ea typeface="+mn-ea"/>
                <a:cs typeface="+mn-cs"/>
              </a:rPr>
              <a:t>2</a:t>
            </a: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7115" name="Text Box 21">
            <a:extLst>
              <a:ext uri="{FF2B5EF4-FFF2-40B4-BE49-F238E27FC236}">
                <a16:creationId xmlns:a16="http://schemas.microsoft.com/office/drawing/2014/main" id="{C5F0FD5A-FB8C-486F-BE79-B2C87D99C1D7}"/>
              </a:ext>
            </a:extLst>
          </p:cNvPr>
          <p:cNvSpPr txBox="1">
            <a:spLocks noChangeArrowheads="1"/>
          </p:cNvSpPr>
          <p:nvPr/>
        </p:nvSpPr>
        <p:spPr bwMode="auto">
          <a:xfrm>
            <a:off x="1618241" y="5980791"/>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
        <p:nvSpPr>
          <p:cNvPr id="19" name="Rectangle 4">
            <a:extLst>
              <a:ext uri="{FF2B5EF4-FFF2-40B4-BE49-F238E27FC236}">
                <a16:creationId xmlns:a16="http://schemas.microsoft.com/office/drawing/2014/main" id="{7323CF57-8FFF-4E58-B5CF-1E4622008F36}"/>
              </a:ext>
            </a:extLst>
          </p:cNvPr>
          <p:cNvSpPr txBox="1">
            <a:spLocks noChangeArrowheads="1"/>
          </p:cNvSpPr>
          <p:nvPr/>
        </p:nvSpPr>
        <p:spPr>
          <a:xfrm>
            <a:off x="301296" y="161564"/>
            <a:ext cx="10652454" cy="809860"/>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Effects on Body Composition (3 Years)</a:t>
            </a:r>
            <a:endParaRPr kumimoji="0" lang="nl-NL" altLang="en-US" sz="3200" b="1" i="0" u="none" strike="noStrike" kern="1200" cap="none" spc="0" normalizeH="0" baseline="0" noProof="0" dirty="0">
              <a:ln>
                <a:noFill/>
              </a:ln>
              <a:solidFill>
                <a:srgbClr val="006EAB"/>
              </a:solidFill>
              <a:effectLst/>
              <a:uLnTx/>
              <a:uFillTx/>
              <a:latin typeface="Poppins Medium"/>
              <a:ea typeface="+mj-ea"/>
              <a:cs typeface="+mj-cs"/>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2" name="Group 5">
            <a:extLst>
              <a:ext uri="{FF2B5EF4-FFF2-40B4-BE49-F238E27FC236}">
                <a16:creationId xmlns:a16="http://schemas.microsoft.com/office/drawing/2014/main" id="{B362AC03-9C0F-42C7-B9AD-8DECE59E4172}"/>
              </a:ext>
            </a:extLst>
          </p:cNvPr>
          <p:cNvGrpSpPr>
            <a:grpSpLocks/>
          </p:cNvGrpSpPr>
          <p:nvPr/>
        </p:nvGrpSpPr>
        <p:grpSpPr bwMode="auto">
          <a:xfrm>
            <a:off x="904009" y="1267691"/>
            <a:ext cx="9931277" cy="4680961"/>
            <a:chOff x="968" y="768"/>
            <a:chExt cx="4696" cy="2593"/>
          </a:xfrm>
          <a:noFill/>
        </p:grpSpPr>
        <p:pic>
          <p:nvPicPr>
            <p:cNvPr id="48156" name="Picture 6" descr="white">
              <a:extLst>
                <a:ext uri="{FF2B5EF4-FFF2-40B4-BE49-F238E27FC236}">
                  <a16:creationId xmlns:a16="http://schemas.microsoft.com/office/drawing/2014/main" id="{420EB65D-06EC-4EB6-877E-CD1F6E8DA235}"/>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57" name="AutoShape 7">
              <a:extLst>
                <a:ext uri="{FF2B5EF4-FFF2-40B4-BE49-F238E27FC236}">
                  <a16:creationId xmlns:a16="http://schemas.microsoft.com/office/drawing/2014/main" id="{59D8B353-0436-49E5-8BF9-F7D87C5F271A}"/>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graphicFrame>
        <p:nvGraphicFramePr>
          <p:cNvPr id="15402" name="Group 42">
            <a:extLst>
              <a:ext uri="{FF2B5EF4-FFF2-40B4-BE49-F238E27FC236}">
                <a16:creationId xmlns:a16="http://schemas.microsoft.com/office/drawing/2014/main" id="{F1C28376-D99F-4968-969B-564D96D5B5F1}"/>
              </a:ext>
            </a:extLst>
          </p:cNvPr>
          <p:cNvGraphicFramePr>
            <a:graphicFrameLocks noGrp="1"/>
          </p:cNvGraphicFramePr>
          <p:nvPr/>
        </p:nvGraphicFramePr>
        <p:xfrm>
          <a:off x="1211451" y="1852442"/>
          <a:ext cx="9230476" cy="3637422"/>
        </p:xfrm>
        <a:graphic>
          <a:graphicData uri="http://schemas.openxmlformats.org/drawingml/2006/table">
            <a:tbl>
              <a:tblPr/>
              <a:tblGrid>
                <a:gridCol w="3921016">
                  <a:extLst>
                    <a:ext uri="{9D8B030D-6E8A-4147-A177-3AD203B41FA5}">
                      <a16:colId xmlns:a16="http://schemas.microsoft.com/office/drawing/2014/main" val="20000"/>
                    </a:ext>
                  </a:extLst>
                </a:gridCol>
                <a:gridCol w="1815505">
                  <a:extLst>
                    <a:ext uri="{9D8B030D-6E8A-4147-A177-3AD203B41FA5}">
                      <a16:colId xmlns:a16="http://schemas.microsoft.com/office/drawing/2014/main" val="20001"/>
                    </a:ext>
                  </a:extLst>
                </a:gridCol>
                <a:gridCol w="228428">
                  <a:extLst>
                    <a:ext uri="{9D8B030D-6E8A-4147-A177-3AD203B41FA5}">
                      <a16:colId xmlns:a16="http://schemas.microsoft.com/office/drawing/2014/main" val="20002"/>
                    </a:ext>
                  </a:extLst>
                </a:gridCol>
                <a:gridCol w="1455981">
                  <a:extLst>
                    <a:ext uri="{9D8B030D-6E8A-4147-A177-3AD203B41FA5}">
                      <a16:colId xmlns:a16="http://schemas.microsoft.com/office/drawing/2014/main" val="20003"/>
                    </a:ext>
                  </a:extLst>
                </a:gridCol>
                <a:gridCol w="238360">
                  <a:extLst>
                    <a:ext uri="{9D8B030D-6E8A-4147-A177-3AD203B41FA5}">
                      <a16:colId xmlns:a16="http://schemas.microsoft.com/office/drawing/2014/main" val="20004"/>
                    </a:ext>
                  </a:extLst>
                </a:gridCol>
                <a:gridCol w="1571186">
                  <a:extLst>
                    <a:ext uri="{9D8B030D-6E8A-4147-A177-3AD203B41FA5}">
                      <a16:colId xmlns:a16="http://schemas.microsoft.com/office/drawing/2014/main" val="20005"/>
                    </a:ext>
                  </a:extLst>
                </a:gridCol>
              </a:tblGrid>
              <a:tr h="779149">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5"/>
                          </a:solidFill>
                          <a:effectLst/>
                          <a:latin typeface="+mn-lt"/>
                        </a:rPr>
                        <a:t>After 36-month treatment</a:t>
                      </a:r>
                    </a:p>
                  </a:txBody>
                  <a:tcPr marT="45710" marB="45710"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  T-gel 5g</a:t>
                      </a:r>
                    </a:p>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   n = 62</a:t>
                      </a:r>
                    </a:p>
                  </a:txBody>
                  <a:tcPr marT="45710" marB="45710"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gridSpan="2">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 T-gel 7.5g </a:t>
                      </a:r>
                    </a:p>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   n = 22</a:t>
                      </a:r>
                    </a:p>
                  </a:txBody>
                  <a:tcPr marT="45710" marB="45710"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hMerge="1">
                  <a:txBody>
                    <a:bodyPr/>
                    <a:lstStyle/>
                    <a:p>
                      <a:endParaRPr lang="fr-BE"/>
                    </a:p>
                  </a:txBody>
                  <a:tcPr/>
                </a:tc>
                <a:tc gridSpan="2">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  T-gel 10 g </a:t>
                      </a:r>
                    </a:p>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     n = 39</a:t>
                      </a:r>
                    </a:p>
                  </a:txBody>
                  <a:tcPr marT="45710" marB="45710"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hMerge="1">
                  <a:txBody>
                    <a:bodyPr/>
                    <a:lstStyle/>
                    <a:p>
                      <a:endParaRPr lang="fr-BE"/>
                    </a:p>
                  </a:txBody>
                  <a:tcPr/>
                </a:tc>
                <a:extLst>
                  <a:ext uri="{0D108BD9-81ED-4DB2-BD59-A6C34878D82A}">
                    <a16:rowId xmlns:a16="http://schemas.microsoft.com/office/drawing/2014/main" val="10000"/>
                  </a:ext>
                </a:extLst>
              </a:tr>
              <a:tr h="702728">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5"/>
                          </a:solidFill>
                          <a:effectLst/>
                          <a:latin typeface="+mn-lt"/>
                        </a:rPr>
                        <a:t>Mean muscle strength</a:t>
                      </a:r>
                    </a:p>
                  </a:txBody>
                  <a:tcPr marT="45710" marB="45710"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5">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No statistically significant change over time</a:t>
                      </a:r>
                    </a:p>
                  </a:txBody>
                  <a:tcPr marT="45710" marB="45710"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646244">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5"/>
                          </a:solidFill>
                          <a:effectLst/>
                          <a:latin typeface="+mn-lt"/>
                        </a:rPr>
                        <a:t>Compliance to therapy</a:t>
                      </a:r>
                    </a:p>
                  </a:txBody>
                  <a:tcPr marT="45710" marB="45710"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117 %</a:t>
                      </a:r>
                    </a:p>
                  </a:txBody>
                  <a:tcPr marT="45710" marB="4571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gridSpan="2">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88.2 %</a:t>
                      </a:r>
                    </a:p>
                  </a:txBody>
                  <a:tcPr marT="45710" marB="4571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71.4 %</a:t>
                      </a:r>
                    </a:p>
                  </a:txBody>
                  <a:tcPr marT="45710" marB="45710"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1395">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5"/>
                          </a:solidFill>
                          <a:effectLst/>
                          <a:latin typeface="+mn-lt"/>
                        </a:rPr>
                        <a:t>Mean PSA levels</a:t>
                      </a:r>
                    </a:p>
                  </a:txBody>
                  <a:tcPr marT="45710" marB="45710"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5">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No further significant increases after 6 months </a:t>
                      </a:r>
                      <a:br>
                        <a:rPr kumimoji="0" lang="en-US" sz="1600" b="1" i="0" u="none" strike="noStrike" cap="none" normalizeH="0" baseline="0" dirty="0">
                          <a:ln>
                            <a:noFill/>
                          </a:ln>
                          <a:solidFill>
                            <a:schemeClr val="accent5"/>
                          </a:solidFill>
                          <a:effectLst/>
                          <a:latin typeface="+mn-lt"/>
                        </a:rPr>
                      </a:br>
                      <a:r>
                        <a:rPr kumimoji="0" lang="en-US" sz="1600" b="1" i="0" u="none" strike="noStrike" cap="none" normalizeH="0" baseline="0" dirty="0">
                          <a:ln>
                            <a:noFill/>
                          </a:ln>
                          <a:solidFill>
                            <a:schemeClr val="accent5"/>
                          </a:solidFill>
                          <a:effectLst/>
                          <a:latin typeface="+mn-lt"/>
                        </a:rPr>
                        <a:t>            with continued T treatment</a:t>
                      </a:r>
                    </a:p>
                  </a:txBody>
                  <a:tcPr marT="45710" marB="45710"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3"/>
                  </a:ext>
                </a:extLst>
              </a:tr>
              <a:tr h="647906">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Tolerance (skin irritation) [%]</a:t>
                      </a:r>
                    </a:p>
                  </a:txBody>
                  <a:tcPr marT="45710" marB="45710"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8.1 %</a:t>
                      </a:r>
                    </a:p>
                  </a:txBody>
                  <a:tcPr marT="45710" marB="4571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gridSpan="2">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13.6 %</a:t>
                      </a:r>
                    </a:p>
                  </a:txBody>
                  <a:tcPr marT="45710" marB="4571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10.3 %</a:t>
                      </a:r>
                    </a:p>
                  </a:txBody>
                  <a:tcPr marT="45710" marB="45710"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8155" name="Text Box 44">
            <a:extLst>
              <a:ext uri="{FF2B5EF4-FFF2-40B4-BE49-F238E27FC236}">
                <a16:creationId xmlns:a16="http://schemas.microsoft.com/office/drawing/2014/main" id="{A2283B6A-8094-4EA4-9985-7E1DFEAD92E6}"/>
              </a:ext>
            </a:extLst>
          </p:cNvPr>
          <p:cNvSpPr txBox="1">
            <a:spLocks noChangeArrowheads="1"/>
          </p:cNvSpPr>
          <p:nvPr/>
        </p:nvSpPr>
        <p:spPr bwMode="auto">
          <a:xfrm>
            <a:off x="1753323" y="5967969"/>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
        <p:nvSpPr>
          <p:cNvPr id="9" name="Rectangle 4">
            <a:extLst>
              <a:ext uri="{FF2B5EF4-FFF2-40B4-BE49-F238E27FC236}">
                <a16:creationId xmlns:a16="http://schemas.microsoft.com/office/drawing/2014/main" id="{FCF4B031-748C-4E15-BBFC-5EE589687633}"/>
              </a:ext>
            </a:extLst>
          </p:cNvPr>
          <p:cNvSpPr txBox="1">
            <a:spLocks noChangeArrowheads="1"/>
          </p:cNvSpPr>
          <p:nvPr/>
        </p:nvSpPr>
        <p:spPr>
          <a:xfrm>
            <a:off x="463387" y="331972"/>
            <a:ext cx="10652454" cy="792699"/>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a:ln>
                  <a:noFill/>
                </a:ln>
                <a:solidFill>
                  <a:srgbClr val="006EAB"/>
                </a:solidFill>
                <a:effectLst/>
                <a:uLnTx/>
                <a:uFillTx/>
                <a:latin typeface="Poppins Medium"/>
                <a:ea typeface="+mj-ea"/>
                <a:cs typeface="+mj-cs"/>
              </a:rPr>
              <a:t>Results of the 3 Year AndroGel</a:t>
            </a:r>
            <a:r>
              <a:rPr kumimoji="0" lang="en-US" altLang="en-US" sz="3200" b="1" i="0" u="none" strike="noStrike" kern="1200" cap="none" spc="0" normalizeH="0" baseline="30000" noProof="0">
                <a:ln>
                  <a:noFill/>
                </a:ln>
                <a:solidFill>
                  <a:srgbClr val="006EAB"/>
                </a:solidFill>
                <a:effectLst/>
                <a:uLnTx/>
                <a:uFillTx/>
                <a:latin typeface="Poppins Medium"/>
                <a:ea typeface="+mj-ea"/>
                <a:cs typeface="+mj-cs"/>
              </a:rPr>
              <a:t>®</a:t>
            </a:r>
            <a:r>
              <a:rPr kumimoji="0" lang="en-US" altLang="en-US" sz="3200" b="1" i="0" u="none" strike="noStrike" kern="1200" cap="none" spc="0" normalizeH="0" baseline="0" noProof="0">
                <a:ln>
                  <a:noFill/>
                </a:ln>
                <a:solidFill>
                  <a:srgbClr val="006EAB"/>
                </a:solidFill>
                <a:effectLst/>
                <a:uLnTx/>
                <a:uFillTx/>
                <a:latin typeface="Poppins Medium"/>
                <a:ea typeface="+mj-ea"/>
                <a:cs typeface="+mj-cs"/>
              </a:rPr>
              <a:t> 1% Trial </a:t>
            </a:r>
            <a:endParaRPr kumimoji="0" lang="nl-NL" altLang="en-US" sz="3200" b="1" i="0" u="none" strike="noStrike" kern="1200" cap="none" spc="0" normalizeH="0" baseline="0" noProof="0" dirty="0">
              <a:ln>
                <a:noFill/>
              </a:ln>
              <a:solidFill>
                <a:srgbClr val="006EAB"/>
              </a:solidFill>
              <a:effectLst/>
              <a:uLnTx/>
              <a:uFillTx/>
              <a:latin typeface="Poppins Medium"/>
              <a:ea typeface="+mj-ea"/>
              <a:cs typeface="+mj-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a:extLst>
              <a:ext uri="{FF2B5EF4-FFF2-40B4-BE49-F238E27FC236}">
                <a16:creationId xmlns:a16="http://schemas.microsoft.com/office/drawing/2014/main" id="{F03A2EFD-0101-446C-ABD9-859AEC397495}"/>
              </a:ext>
            </a:extLst>
          </p:cNvPr>
          <p:cNvSpPr>
            <a:spLocks noGrp="1" noChangeArrowheads="1"/>
          </p:cNvSpPr>
          <p:nvPr>
            <p:ph type="title"/>
          </p:nvPr>
        </p:nvSpPr>
        <p:spPr>
          <a:xfrm>
            <a:off x="403763" y="306382"/>
            <a:ext cx="10652454" cy="872074"/>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Safety Results During the 3 Year Trial </a:t>
            </a:r>
            <a:endParaRPr lang="nl-NL" altLang="en-US" sz="3200" b="1" dirty="0"/>
          </a:p>
        </p:txBody>
      </p:sp>
      <p:grpSp>
        <p:nvGrpSpPr>
          <p:cNvPr id="49156" name="Group 5">
            <a:extLst>
              <a:ext uri="{FF2B5EF4-FFF2-40B4-BE49-F238E27FC236}">
                <a16:creationId xmlns:a16="http://schemas.microsoft.com/office/drawing/2014/main" id="{BE63F713-26CB-45F7-9CA9-D608A57F5593}"/>
              </a:ext>
            </a:extLst>
          </p:cNvPr>
          <p:cNvGrpSpPr>
            <a:grpSpLocks/>
          </p:cNvGrpSpPr>
          <p:nvPr/>
        </p:nvGrpSpPr>
        <p:grpSpPr bwMode="auto">
          <a:xfrm>
            <a:off x="727364" y="1355724"/>
            <a:ext cx="5440074" cy="4421619"/>
            <a:chOff x="968" y="768"/>
            <a:chExt cx="4696" cy="2593"/>
          </a:xfrm>
          <a:noFill/>
        </p:grpSpPr>
        <p:pic>
          <p:nvPicPr>
            <p:cNvPr id="49163" name="Picture 6" descr="white">
              <a:extLst>
                <a:ext uri="{FF2B5EF4-FFF2-40B4-BE49-F238E27FC236}">
                  <a16:creationId xmlns:a16="http://schemas.microsoft.com/office/drawing/2014/main" id="{B5C01A00-2A43-4978-99D1-A229ADD38603}"/>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164" name="AutoShape 7">
              <a:extLst>
                <a:ext uri="{FF2B5EF4-FFF2-40B4-BE49-F238E27FC236}">
                  <a16:creationId xmlns:a16="http://schemas.microsoft.com/office/drawing/2014/main" id="{E0C0A6D2-74C4-4102-8A6F-95A9A41EEB12}"/>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grpSp>
        <p:nvGrpSpPr>
          <p:cNvPr id="49157" name="Group 8">
            <a:extLst>
              <a:ext uri="{FF2B5EF4-FFF2-40B4-BE49-F238E27FC236}">
                <a16:creationId xmlns:a16="http://schemas.microsoft.com/office/drawing/2014/main" id="{170529B0-C128-4136-9B68-6B3228F78C4A}"/>
              </a:ext>
            </a:extLst>
          </p:cNvPr>
          <p:cNvGrpSpPr>
            <a:grpSpLocks/>
          </p:cNvGrpSpPr>
          <p:nvPr/>
        </p:nvGrpSpPr>
        <p:grpSpPr bwMode="auto">
          <a:xfrm>
            <a:off x="6311901" y="1355726"/>
            <a:ext cx="4732123" cy="4421619"/>
            <a:chOff x="968" y="768"/>
            <a:chExt cx="4696" cy="2593"/>
          </a:xfrm>
          <a:noFill/>
        </p:grpSpPr>
        <p:pic>
          <p:nvPicPr>
            <p:cNvPr id="49161" name="Picture 9" descr="white">
              <a:extLst>
                <a:ext uri="{FF2B5EF4-FFF2-40B4-BE49-F238E27FC236}">
                  <a16:creationId xmlns:a16="http://schemas.microsoft.com/office/drawing/2014/main" id="{4F6754D7-1F53-4BB3-B65C-7FBB9A971E76}"/>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162" name="AutoShape 10">
              <a:extLst>
                <a:ext uri="{FF2B5EF4-FFF2-40B4-BE49-F238E27FC236}">
                  <a16:creationId xmlns:a16="http://schemas.microsoft.com/office/drawing/2014/main" id="{4E63868B-6228-4AFA-B121-20517218A6AB}"/>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sp>
        <p:nvSpPr>
          <p:cNvPr id="49158" name="Rectangle 11">
            <a:extLst>
              <a:ext uri="{FF2B5EF4-FFF2-40B4-BE49-F238E27FC236}">
                <a16:creationId xmlns:a16="http://schemas.microsoft.com/office/drawing/2014/main" id="{5D3E8D6B-D6D4-48DC-AAF2-A105F0C9DA12}"/>
              </a:ext>
            </a:extLst>
          </p:cNvPr>
          <p:cNvSpPr>
            <a:spLocks noChangeArrowheads="1"/>
          </p:cNvSpPr>
          <p:nvPr/>
        </p:nvSpPr>
        <p:spPr bwMode="auto">
          <a:xfrm>
            <a:off x="853635" y="1610591"/>
            <a:ext cx="5044839" cy="3757070"/>
          </a:xfrm>
          <a:prstGeom prst="rect">
            <a:avLst/>
          </a:prstGeom>
          <a:noFill/>
          <a:ln>
            <a:noFill/>
          </a:ln>
          <a:effectLst/>
        </p:spPr>
        <p:txBody>
          <a:bodyPr/>
          <a:lstStyle>
            <a:lvl1pPr eaLnBrk="0" hangingPunct="0">
              <a:defRPr>
                <a:solidFill>
                  <a:schemeClr val="tx1"/>
                </a:solidFill>
                <a:latin typeface="Verdana" panose="020B0604030504040204" pitchFamily="34" charset="0"/>
              </a:defRPr>
            </a:lvl1pPr>
            <a:lvl2pPr marL="363538" indent="-184150" eaLnBrk="0" hangingPunct="0">
              <a:defRPr>
                <a:solidFill>
                  <a:schemeClr val="tx1"/>
                </a:solidFill>
                <a:latin typeface="Verdana" panose="020B0604030504040204" pitchFamily="34" charset="0"/>
              </a:defRPr>
            </a:lvl2pPr>
            <a:lvl3pPr marL="711200" indent="-168275"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Char char="•"/>
              <a:tabLst/>
              <a:defRPr/>
            </a:pPr>
            <a:endParaRPr kumimoji="0" lang="en-US" altLang="en-US" sz="1800" b="0" i="0" u="none" strike="noStrike" kern="1200" cap="none" spc="0" normalizeH="0" baseline="0" noProof="0" dirty="0">
              <a:ln>
                <a:noFill/>
              </a:ln>
              <a:solidFill>
                <a:srgbClr val="1C5A94"/>
              </a:solidFill>
              <a:effectLst/>
              <a:uLnTx/>
              <a:uFillTx/>
              <a:latin typeface="Verdana" panose="020B0604030504040204" pitchFamily="34" charset="0"/>
              <a:ea typeface="+mn-ea"/>
              <a:cs typeface="+mn-cs"/>
            </a:endParaRPr>
          </a:p>
          <a:p>
            <a:pPr marL="363538" marR="0" lvl="1" indent="-184150" algn="l" defTabSz="914400" rtl="0" eaLnBrk="1" fontAlgn="auto" latinLnBrk="0" hangingPunct="1">
              <a:lnSpc>
                <a:spcPct val="100000"/>
              </a:lnSpc>
              <a:spcBef>
                <a:spcPct val="35000"/>
              </a:spcBef>
              <a:spcAft>
                <a:spcPct val="1500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Prostate </a:t>
            </a:r>
            <a:endParaRPr kumimoji="0" lang="en-US" altLang="en-US" sz="1800" b="0" i="0" u="none" strike="noStrike" kern="1200" cap="none" spc="0" normalizeH="0" baseline="0" noProof="0" dirty="0">
              <a:ln>
                <a:noFill/>
              </a:ln>
              <a:solidFill>
                <a:srgbClr val="000000"/>
              </a:solidFill>
              <a:effectLst/>
              <a:uLnTx/>
              <a:uFillTx/>
              <a:latin typeface="Poppins Light"/>
              <a:ea typeface="+mn-ea"/>
              <a:cs typeface="+mn-cs"/>
            </a:endParaRPr>
          </a:p>
          <a:p>
            <a:pPr marL="363538" marR="0" lvl="1" indent="-184150" algn="l" defTabSz="914400" rtl="0" eaLnBrk="1" fontAlgn="auto" latinLnBrk="0" hangingPunct="1">
              <a:lnSpc>
                <a:spcPct val="100000"/>
              </a:lnSpc>
              <a:spcBef>
                <a:spcPct val="20000"/>
              </a:spcBef>
              <a:spcAft>
                <a:spcPts val="0"/>
              </a:spcAft>
              <a:buClrTx/>
              <a:buSzTx/>
              <a:buFontTx/>
              <a:buChar char="•"/>
              <a:tabLst/>
              <a:defRPr/>
            </a:pPr>
            <a:r>
              <a:rPr kumimoji="0" lang="en-US" altLang="zh-CN" sz="1800" b="1"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E</a:t>
            </a: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nlarged prostate 11.7% (n=19)</a:t>
            </a:r>
            <a:b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br>
            <a:r>
              <a:rPr kumimoji="0" lang="en-US" altLang="en-US" sz="16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(most were enlarged at baseline)</a:t>
            </a:r>
          </a:p>
          <a:p>
            <a:pPr marL="363538" marR="0" lvl="1" indent="-184150" algn="l" defTabSz="914400" rtl="0" eaLnBrk="1" fontAlgn="auto" latinLnBrk="0" hangingPunct="1">
              <a:lnSpc>
                <a:spcPct val="100000"/>
              </a:lnSpc>
              <a:spcBef>
                <a:spcPct val="2000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Prostate cancer 1.2% (n=2)</a:t>
            </a:r>
          </a:p>
          <a:p>
            <a:pPr marL="363538" marR="0" lvl="1" indent="-184150" algn="l" defTabSz="914400" rtl="0" eaLnBrk="1" fontAlgn="auto" latinLnBrk="0" hangingPunct="1">
              <a:lnSpc>
                <a:spcPct val="100000"/>
              </a:lnSpc>
              <a:spcBef>
                <a:spcPct val="2000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Urinary symptoms 3.7% (n=6)</a:t>
            </a:r>
            <a:r>
              <a:rPr kumimoji="0" lang="en-US" altLang="zh-CN" sz="1800" b="1"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 </a:t>
            </a:r>
            <a:endParaRPr kumimoji="0" lang="en-US" altLang="en-US" sz="1800" b="0" i="0" u="none" strike="noStrike" kern="1200" cap="none" spc="0" normalizeH="0" baseline="0" noProof="0" dirty="0">
              <a:ln>
                <a:noFill/>
              </a:ln>
              <a:solidFill>
                <a:srgbClr val="000000"/>
              </a:solidFill>
              <a:effectLst/>
              <a:uLnTx/>
              <a:uFillTx/>
              <a:latin typeface="Poppins Light"/>
              <a:ea typeface="+mn-ea"/>
              <a:cs typeface="+mn-cs"/>
            </a:endParaRPr>
          </a:p>
          <a:p>
            <a:pPr marL="711200" marR="0" lvl="2" indent="-168275"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nocturia, urinary hesitancy, urinary incontinence, urinary retention, urinary urgency and weak urinary stream</a:t>
            </a:r>
            <a:r>
              <a:rPr kumimoji="0" lang="en-US" altLang="zh-CN" sz="1600" b="1"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 </a:t>
            </a:r>
            <a:endParaRPr kumimoji="0" lang="en-US" altLang="en-US" sz="1600" b="1"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9159" name="Rectangle 12">
            <a:extLst>
              <a:ext uri="{FF2B5EF4-FFF2-40B4-BE49-F238E27FC236}">
                <a16:creationId xmlns:a16="http://schemas.microsoft.com/office/drawing/2014/main" id="{4CD56C43-342D-4756-9396-71A94D3953D1}"/>
              </a:ext>
            </a:extLst>
          </p:cNvPr>
          <p:cNvSpPr>
            <a:spLocks noChangeArrowheads="1"/>
          </p:cNvSpPr>
          <p:nvPr/>
        </p:nvSpPr>
        <p:spPr bwMode="auto">
          <a:xfrm>
            <a:off x="6421739" y="1503487"/>
            <a:ext cx="4434853" cy="3447184"/>
          </a:xfrm>
          <a:prstGeom prst="rect">
            <a:avLst/>
          </a:prstGeom>
          <a:noFill/>
          <a:ln>
            <a:noFill/>
          </a:ln>
          <a:effectLst/>
        </p:spPr>
        <p:txBody>
          <a:bodyPr/>
          <a:lstStyle>
            <a:lvl1pPr eaLnBrk="0" hangingPunct="0">
              <a:defRPr>
                <a:solidFill>
                  <a:schemeClr val="tx1"/>
                </a:solidFill>
                <a:latin typeface="Verdana" panose="020B0604030504040204" pitchFamily="34" charset="0"/>
              </a:defRPr>
            </a:lvl1pPr>
            <a:lvl2pPr marL="444500" indent="-187325" eaLnBrk="0" hangingPunct="0">
              <a:defRPr>
                <a:solidFill>
                  <a:schemeClr val="tx1"/>
                </a:solidFill>
                <a:latin typeface="Verdana" panose="020B0604030504040204" pitchFamily="34" charset="0"/>
              </a:defRPr>
            </a:lvl2pPr>
            <a:lvl3pPr marL="812800" indent="-188913"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Char char="•"/>
              <a:tabLst/>
              <a:defRPr/>
            </a:pPr>
            <a:endParaRPr kumimoji="0" lang="en-US" altLang="en-US" sz="1800" b="0" i="0" u="none" strike="noStrike" kern="1200" cap="none" spc="0" normalizeH="0" baseline="0" noProof="0" dirty="0">
              <a:ln>
                <a:noFill/>
              </a:ln>
              <a:solidFill>
                <a:srgbClr val="000000"/>
              </a:solidFill>
              <a:effectLst/>
              <a:uLnTx/>
              <a:uFillTx/>
              <a:latin typeface="Poppins Light"/>
              <a:ea typeface="+mn-ea"/>
              <a:cs typeface="+mn-cs"/>
            </a:endParaRPr>
          </a:p>
          <a:p>
            <a:pPr marL="444500" marR="0" lvl="1" indent="-187325" algn="l" defTabSz="914400" rtl="0" eaLnBrk="1" fontAlgn="auto" latinLnBrk="0" hangingPunct="1">
              <a:lnSpc>
                <a:spcPct val="100000"/>
              </a:lnSpc>
              <a:spcBef>
                <a:spcPct val="35000"/>
              </a:spcBef>
              <a:spcAft>
                <a:spcPct val="1500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Blood Chemistry</a:t>
            </a:r>
            <a:r>
              <a:rPr kumimoji="0" lang="en-US" altLang="en-US" sz="1800" b="0" i="0" u="none" strike="noStrike" kern="1200" cap="none" spc="0" normalizeH="0" baseline="0" noProof="0" dirty="0">
                <a:ln>
                  <a:noFill/>
                </a:ln>
                <a:solidFill>
                  <a:srgbClr val="000000"/>
                </a:solidFill>
                <a:effectLst/>
                <a:uLnTx/>
                <a:uFillTx/>
                <a:latin typeface="Poppins Light"/>
                <a:ea typeface="+mn-ea"/>
                <a:cs typeface="+mn-cs"/>
              </a:rPr>
              <a:t> </a:t>
            </a:r>
            <a:endParaRPr kumimoji="0" lang="en-US" altLang="en-US" sz="1800" b="1" i="0" u="none" strike="noStrike" kern="1200" cap="none" spc="0" normalizeH="0" baseline="0" noProof="0" dirty="0">
              <a:ln>
                <a:noFill/>
              </a:ln>
              <a:solidFill>
                <a:srgbClr val="000000"/>
              </a:solidFill>
              <a:effectLst/>
              <a:uLnTx/>
              <a:uFillTx/>
              <a:latin typeface="Poppins Light"/>
              <a:ea typeface="+mn-ea"/>
              <a:cs typeface="+mn-cs"/>
            </a:endParaRPr>
          </a:p>
          <a:p>
            <a:pPr marL="444500" marR="0" lvl="1" indent="-187325" algn="l" defTabSz="914400" rtl="0" eaLnBrk="1" fontAlgn="auto" latinLnBrk="0" hangingPunct="1">
              <a:lnSpc>
                <a:spcPct val="100000"/>
              </a:lnSpc>
              <a:spcBef>
                <a:spcPct val="20000"/>
              </a:spcBef>
              <a:spcAft>
                <a:spcPts val="0"/>
              </a:spcAft>
              <a:buClrTx/>
              <a:buSzTx/>
              <a:buFontTx/>
              <a:buChar char="•"/>
              <a:tabLst/>
              <a:defRPr/>
            </a:pPr>
            <a:r>
              <a:rPr kumimoji="0" lang="en-US" altLang="zh-CN" sz="18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Abnormal laboratory tests</a:t>
            </a:r>
            <a:br>
              <a:rPr kumimoji="0" lang="en-US" altLang="zh-CN" sz="18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br>
            <a:r>
              <a:rPr kumimoji="0" lang="en-US" altLang="zh-CN" sz="1800" b="1"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AE were reported by 9.3% </a:t>
            </a:r>
            <a:br>
              <a:rPr kumimoji="0" lang="en-US" altLang="zh-CN" sz="1800" b="1"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br>
            <a:r>
              <a:rPr kumimoji="0" lang="en-US" altLang="zh-CN" sz="18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(n = 15)</a:t>
            </a:r>
          </a:p>
          <a:p>
            <a:pPr marL="812800" marR="0" lvl="2" indent="-188913"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↑Hb or </a:t>
            </a:r>
            <a:r>
              <a:rPr kumimoji="0" lang="en-US" altLang="zh-CN" sz="1600" b="0" i="0" u="none" strike="noStrike" kern="1200" cap="none" spc="0" normalizeH="0" baseline="0" noProof="0" dirty="0" err="1">
                <a:ln>
                  <a:noFill/>
                </a:ln>
                <a:solidFill>
                  <a:srgbClr val="000000"/>
                </a:solidFill>
                <a:effectLst/>
                <a:uLnTx/>
                <a:uFillTx/>
                <a:latin typeface="Poppins Light"/>
                <a:ea typeface="SimSun" panose="02010600030101010101" pitchFamily="2" charset="-122"/>
                <a:cs typeface="+mn-cs"/>
              </a:rPr>
              <a:t>Hct</a:t>
            </a:r>
            <a:r>
              <a:rPr kumimoji="0" lang="en-US" altLang="zh-CN" sz="16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 </a:t>
            </a:r>
          </a:p>
          <a:p>
            <a:pPr marL="812800" marR="0" lvl="2" indent="-188913"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↑AST, ↑ ALT</a:t>
            </a:r>
          </a:p>
          <a:p>
            <a:pPr marL="812800" marR="0" lvl="2" indent="-188913"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↑testosterone</a:t>
            </a:r>
          </a:p>
          <a:p>
            <a:pPr marL="812800" marR="0" lvl="2" indent="-188913"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↑cholesterol, ↑cholesterol/LDL ratio, </a:t>
            </a:r>
            <a:br>
              <a:rPr kumimoji="0" lang="en-US" altLang="zh-CN" sz="16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br>
            <a:r>
              <a:rPr kumimoji="0" lang="en-US" altLang="zh-CN" sz="16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 triglycerides, ↑HDL</a:t>
            </a:r>
          </a:p>
          <a:p>
            <a:pPr marL="812800" marR="0" lvl="2" indent="-188913"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rPr>
              <a:t>↑creatinine </a:t>
            </a:r>
            <a:endParaRPr kumimoji="0" lang="en-US" altLang="en-US" sz="1600" b="0" i="0" u="none" strike="noStrike" kern="1200" cap="none" spc="0" normalizeH="0" baseline="0" noProof="0" dirty="0">
              <a:ln>
                <a:noFill/>
              </a:ln>
              <a:solidFill>
                <a:srgbClr val="000000"/>
              </a:solidFill>
              <a:effectLst/>
              <a:uLnTx/>
              <a:uFillTx/>
              <a:latin typeface="Poppins Light"/>
              <a:ea typeface="SimSun" panose="02010600030101010101" pitchFamily="2" charset="-122"/>
              <a:cs typeface="+mn-cs"/>
            </a:endParaRPr>
          </a:p>
        </p:txBody>
      </p:sp>
      <p:sp>
        <p:nvSpPr>
          <p:cNvPr id="49160" name="Text Box 13">
            <a:extLst>
              <a:ext uri="{FF2B5EF4-FFF2-40B4-BE49-F238E27FC236}">
                <a16:creationId xmlns:a16="http://schemas.microsoft.com/office/drawing/2014/main" id="{91F304AA-49D8-4E5E-BE27-923F001480D3}"/>
              </a:ext>
            </a:extLst>
          </p:cNvPr>
          <p:cNvSpPr txBox="1">
            <a:spLocks noChangeArrowheads="1"/>
          </p:cNvSpPr>
          <p:nvPr/>
        </p:nvSpPr>
        <p:spPr bwMode="auto">
          <a:xfrm>
            <a:off x="1564988" y="5901824"/>
            <a:ext cx="53371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US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AndroGel</a:t>
            </a:r>
            <a:r>
              <a:rPr kumimoji="0" lang="en-US" altLang="en-US" sz="1100" b="1" i="0" u="none" strike="noStrike" kern="1200" cap="none" spc="0" normalizeH="0" baseline="30000" noProof="0" dirty="0">
                <a:ln>
                  <a:noFill/>
                </a:ln>
                <a:solidFill>
                  <a:srgbClr val="006EAB"/>
                </a:solidFill>
                <a:effectLst/>
                <a:uLnTx/>
                <a:uFillTx/>
                <a:latin typeface="Poppins Light"/>
                <a:ea typeface="+mn-ea"/>
                <a:cs typeface="+mn-cs"/>
                <a:sym typeface="Symbol" panose="05050102010706020507" pitchFamily="18" charset="2"/>
              </a:rPr>
              <a:t></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Prescribing Information.  Dec 2007. </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03763" y="1259296"/>
          <a:ext cx="7028102" cy="4339407"/>
        </p:xfrm>
        <a:graphic>
          <a:graphicData uri="http://schemas.openxmlformats.org/drawingml/2006/table">
            <a:tbl>
              <a:tblPr firstRow="1" bandRow="1">
                <a:tableStyleId>{93296810-A885-4BE3-A3E7-6D5BEEA58F35}</a:tableStyleId>
              </a:tblPr>
              <a:tblGrid>
                <a:gridCol w="907381">
                  <a:extLst>
                    <a:ext uri="{9D8B030D-6E8A-4147-A177-3AD203B41FA5}">
                      <a16:colId xmlns:a16="http://schemas.microsoft.com/office/drawing/2014/main" val="20000"/>
                    </a:ext>
                  </a:extLst>
                </a:gridCol>
                <a:gridCol w="6120721">
                  <a:extLst>
                    <a:ext uri="{9D8B030D-6E8A-4147-A177-3AD203B41FA5}">
                      <a16:colId xmlns:a16="http://schemas.microsoft.com/office/drawing/2014/main" val="20001"/>
                    </a:ext>
                  </a:extLst>
                </a:gridCol>
              </a:tblGrid>
              <a:tr h="515261">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700" b="1" u="none" strike="noStrike" kern="1200" baseline="0" dirty="0">
                          <a:solidFill>
                            <a:schemeClr val="accent5"/>
                          </a:solidFill>
                          <a:latin typeface="+mn-lt"/>
                          <a:ea typeface="+mn-ea"/>
                          <a:cs typeface="+mn-cs"/>
                        </a:rPr>
                        <a:t>The effect of long-term T gel application on safety parameters</a:t>
                      </a:r>
                      <a:endParaRPr lang="en-GB" sz="1700" dirty="0">
                        <a:solidFill>
                          <a:schemeClr val="accent5"/>
                        </a:solidFill>
                      </a:endParaRP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3824146">
                <a:tc>
                  <a:txBody>
                    <a:bodyPr/>
                    <a:lstStyle/>
                    <a:p>
                      <a:r>
                        <a:rPr lang="en-GB" sz="1500" dirty="0">
                          <a:solidFill>
                            <a:schemeClr val="accent5"/>
                          </a:solidFill>
                          <a:latin typeface="+mn-lt"/>
                          <a:cs typeface="Arial" panose="020B0604020202020204" pitchFamily="34" charset="0"/>
                        </a:rPr>
                        <a:t>Safety</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r>
                        <a:rPr lang="en-GB" sz="1300" b="1" u="sng" kern="1200" dirty="0">
                          <a:solidFill>
                            <a:schemeClr val="accent5"/>
                          </a:solidFill>
                          <a:effectLst/>
                          <a:latin typeface="+mn-lt"/>
                          <a:ea typeface="+mn-ea"/>
                          <a:cs typeface="Arial" panose="020B0604020202020204" pitchFamily="34" charset="0"/>
                        </a:rPr>
                        <a:t>Skin Irritation</a:t>
                      </a:r>
                    </a:p>
                    <a:p>
                      <a:pPr marL="171450" indent="-171450">
                        <a:buFont typeface="Arial" panose="020B0604020202020204" pitchFamily="34" charset="0"/>
                        <a:buChar char="•"/>
                      </a:pPr>
                      <a:r>
                        <a:rPr lang="en-GB" sz="1200" b="0" i="0" u="none" strike="noStrike" kern="1200" baseline="0" dirty="0">
                          <a:solidFill>
                            <a:schemeClr val="accent5"/>
                          </a:solidFill>
                          <a:latin typeface="+mn-lt"/>
                          <a:ea typeface="+mn-ea"/>
                          <a:cs typeface="Arial" panose="020B0604020202020204" pitchFamily="34" charset="0"/>
                        </a:rPr>
                        <a:t>Application site skin reaction occurred in 12/163 subjects (one was classified as moderate).</a:t>
                      </a:r>
                    </a:p>
                    <a:p>
                      <a:pPr marL="171450" indent="-171450">
                        <a:buFont typeface="Arial" panose="020B0604020202020204" pitchFamily="34" charset="0"/>
                        <a:buChar char="•"/>
                      </a:pPr>
                      <a:r>
                        <a:rPr lang="en-GB" sz="1200" b="0" i="0" u="none" strike="noStrike" kern="1200" baseline="0" dirty="0">
                          <a:solidFill>
                            <a:schemeClr val="accent5"/>
                          </a:solidFill>
                          <a:latin typeface="+mn-lt"/>
                          <a:ea typeface="+mn-ea"/>
                          <a:cs typeface="Arial" panose="020B0604020202020204" pitchFamily="34" charset="0"/>
                        </a:rPr>
                        <a:t>One subject discontinued after 12 months of T Gel (5g) because of worsening erythema and rash.</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500" b="0" i="0" u="sng" strike="noStrike" kern="1200" baseline="0" dirty="0">
                        <a:solidFill>
                          <a:schemeClr val="accent5"/>
                        </a:solidFill>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sng" strike="noStrike" kern="1200" baseline="0" dirty="0">
                          <a:solidFill>
                            <a:schemeClr val="accent5"/>
                          </a:solidFill>
                          <a:latin typeface="+mn-lt"/>
                          <a:cs typeface="Arial" panose="020B0604020202020204" pitchFamily="34" charset="0"/>
                        </a:rPr>
                        <a:t>IPSS &amp; PSA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accent5"/>
                          </a:solidFill>
                          <a:latin typeface="+mn-lt"/>
                          <a:cs typeface="Arial" panose="020B0604020202020204" pitchFamily="34" charset="0"/>
                        </a:rPr>
                        <a:t>Mean IPSS score did not change significantly across time with T gel. None of the individual scores showed any clinically meaningful changes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accent5"/>
                          </a:solidFill>
                          <a:latin typeface="+mn-lt"/>
                          <a:cs typeface="Arial" panose="020B0604020202020204" pitchFamily="34" charset="0"/>
                        </a:rPr>
                        <a:t>Baseline PSA level was 0.85ng/ml. With T replacement there were significant increases in PSA levels over time.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accent5"/>
                          </a:solidFill>
                          <a:latin typeface="+mn-lt"/>
                          <a:cs typeface="Arial" panose="020B0604020202020204" pitchFamily="34" charset="0"/>
                        </a:rPr>
                        <a:t>Mean serum PSA was 1.11ng/ml at month 6 and showed no further significant increases with continued T treatment (P = 0.150).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accent5"/>
                          </a:solidFill>
                          <a:latin typeface="+mn-lt"/>
                          <a:cs typeface="Arial" panose="020B0604020202020204" pitchFamily="34" charset="0"/>
                        </a:rPr>
                        <a:t>3 subjects (1.8%) aged &gt;63 years whose serum PSA rose above the predetermined critical value of 5.5 ng/dl had T treatment stopped and had confirmed </a:t>
                      </a:r>
                      <a:r>
                        <a:rPr lang="en-GB" sz="1200" b="0" i="0" u="none" strike="noStrike" kern="1200" baseline="0" dirty="0" err="1">
                          <a:solidFill>
                            <a:schemeClr val="accent5"/>
                          </a:solidFill>
                          <a:latin typeface="+mn-lt"/>
                          <a:cs typeface="Arial" panose="020B0604020202020204" pitchFamily="34" charset="0"/>
                        </a:rPr>
                        <a:t>PCa</a:t>
                      </a:r>
                      <a:r>
                        <a:rPr lang="en-GB" sz="1200" b="0" i="0" u="none" strike="noStrike" kern="1200" baseline="0" dirty="0">
                          <a:solidFill>
                            <a:schemeClr val="accent5"/>
                          </a:solidFill>
                          <a:latin typeface="+mn-lt"/>
                          <a:cs typeface="Arial" panose="020B0604020202020204" pitchFamily="34" charset="0"/>
                        </a:rPr>
                        <a:t> on biopsy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500" b="0" i="0" u="sng" strike="noStrike" kern="1200" baseline="0" dirty="0">
                        <a:solidFill>
                          <a:schemeClr val="accent5"/>
                        </a:solidFill>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sng" strike="noStrike" kern="1200" baseline="0" dirty="0">
                          <a:solidFill>
                            <a:schemeClr val="accent5"/>
                          </a:solidFill>
                          <a:latin typeface="+mn-lt"/>
                          <a:cs typeface="Arial" panose="020B0604020202020204" pitchFamily="34" charset="0"/>
                        </a:rPr>
                        <a:t>Haematocrit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accent5"/>
                          </a:solidFill>
                          <a:latin typeface="+mn-lt"/>
                          <a:cs typeface="Arial" panose="020B0604020202020204" pitchFamily="34" charset="0"/>
                        </a:rPr>
                        <a:t>Except for the anticipated increase in haematocrit and haemoglobin, there were no clinically significant changes in blood counts or biochemistry. </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Footer Placeholder 3"/>
          <p:cNvSpPr>
            <a:spLocks noGrp="1"/>
          </p:cNvSpPr>
          <p:nvPr>
            <p:ph type="ftr" sz="quarter" idx="11"/>
          </p:nvPr>
        </p:nvSpPr>
        <p:spPr>
          <a:xfrm>
            <a:off x="1433946" y="6114998"/>
            <a:ext cx="10508562" cy="467432"/>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T – Testosterone; IPSS – International Prostate Symptom Score; PSA - prostate-specific antigen; </a:t>
            </a:r>
            <a:r>
              <a:rPr kumimoji="0" lang="en-GB" sz="1000" b="0" i="0" u="none" strike="noStrike" kern="1200" cap="none" spc="0" normalizeH="0" baseline="0" noProof="0" dirty="0" err="1">
                <a:ln>
                  <a:noFill/>
                </a:ln>
                <a:solidFill>
                  <a:srgbClr val="000000"/>
                </a:solidFill>
                <a:effectLst/>
                <a:uLnTx/>
                <a:uFillTx/>
                <a:latin typeface="Poppins Light"/>
                <a:ea typeface="+mn-ea"/>
                <a:cs typeface="Arial" panose="020B0604020202020204" pitchFamily="34" charset="0"/>
              </a:rPr>
              <a:t>PCa</a:t>
            </a:r>
            <a:r>
              <a:rPr kumimoji="0" lang="en-GB" sz="10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 Prostate Cancer; HGB – Haemoglobin; HCT - Haematocrit</a:t>
            </a:r>
            <a:br>
              <a:rPr kumimoji="0" lang="en-GB" sz="1067"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br>
            <a:endParaRPr kumimoji="0" lang="en-GB" sz="1067"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4C6E4982-4C52-4B5F-A4D0-5DAA8DB0CFA4}"/>
              </a:ext>
            </a:extLst>
          </p:cNvPr>
          <p:cNvPicPr>
            <a:picLocks noChangeAspect="1"/>
          </p:cNvPicPr>
          <p:nvPr/>
        </p:nvPicPr>
        <p:blipFill>
          <a:blip r:embed="rId3"/>
          <a:stretch>
            <a:fillRect/>
          </a:stretch>
        </p:blipFill>
        <p:spPr>
          <a:xfrm>
            <a:off x="8540025" y="1778841"/>
            <a:ext cx="2025700" cy="1619959"/>
          </a:xfrm>
          <a:prstGeom prst="rect">
            <a:avLst/>
          </a:prstGeom>
        </p:spPr>
      </p:pic>
      <p:grpSp>
        <p:nvGrpSpPr>
          <p:cNvPr id="2" name="Group 1">
            <a:extLst>
              <a:ext uri="{FF2B5EF4-FFF2-40B4-BE49-F238E27FC236}">
                <a16:creationId xmlns:a16="http://schemas.microsoft.com/office/drawing/2014/main" id="{BCD49947-9C86-4BEE-AE5B-D5EA399E57CA}"/>
              </a:ext>
            </a:extLst>
          </p:cNvPr>
          <p:cNvGrpSpPr/>
          <p:nvPr/>
        </p:nvGrpSpPr>
        <p:grpSpPr>
          <a:xfrm>
            <a:off x="7616419" y="3643669"/>
            <a:ext cx="3862183" cy="1858489"/>
            <a:chOff x="6043305" y="3125474"/>
            <a:chExt cx="2838407" cy="1239359"/>
          </a:xfrm>
        </p:grpSpPr>
        <p:pic>
          <p:nvPicPr>
            <p:cNvPr id="5" name="Picture 4">
              <a:extLst>
                <a:ext uri="{FF2B5EF4-FFF2-40B4-BE49-F238E27FC236}">
                  <a16:creationId xmlns:a16="http://schemas.microsoft.com/office/drawing/2014/main" id="{84502612-585C-4E09-BF1C-E346D55D0B92}"/>
                </a:ext>
              </a:extLst>
            </p:cNvPr>
            <p:cNvPicPr>
              <a:picLocks noChangeAspect="1"/>
            </p:cNvPicPr>
            <p:nvPr/>
          </p:nvPicPr>
          <p:blipFill>
            <a:blip r:embed="rId4"/>
            <a:stretch>
              <a:fillRect/>
            </a:stretch>
          </p:blipFill>
          <p:spPr>
            <a:xfrm>
              <a:off x="6043305" y="3125474"/>
              <a:ext cx="2838407" cy="1122505"/>
            </a:xfrm>
            <a:prstGeom prst="rect">
              <a:avLst/>
            </a:prstGeom>
          </p:spPr>
        </p:pic>
        <p:pic>
          <p:nvPicPr>
            <p:cNvPr id="12" name="Picture 11">
              <a:extLst>
                <a:ext uri="{FF2B5EF4-FFF2-40B4-BE49-F238E27FC236}">
                  <a16:creationId xmlns:a16="http://schemas.microsoft.com/office/drawing/2014/main" id="{6386AE39-0939-4B55-AD43-D8C043A87ABC}"/>
                </a:ext>
              </a:extLst>
            </p:cNvPr>
            <p:cNvPicPr>
              <a:picLocks noChangeAspect="1"/>
            </p:cNvPicPr>
            <p:nvPr/>
          </p:nvPicPr>
          <p:blipFill>
            <a:blip r:embed="rId5"/>
            <a:stretch>
              <a:fillRect/>
            </a:stretch>
          </p:blipFill>
          <p:spPr>
            <a:xfrm>
              <a:off x="6722084" y="4247979"/>
              <a:ext cx="360454" cy="107224"/>
            </a:xfrm>
            <a:prstGeom prst="rect">
              <a:avLst/>
            </a:prstGeom>
          </p:spPr>
        </p:pic>
        <p:pic>
          <p:nvPicPr>
            <p:cNvPr id="13" name="Picture 12">
              <a:extLst>
                <a:ext uri="{FF2B5EF4-FFF2-40B4-BE49-F238E27FC236}">
                  <a16:creationId xmlns:a16="http://schemas.microsoft.com/office/drawing/2014/main" id="{E81E0517-6EB7-4DD9-B597-07B2400F2EBF}"/>
                </a:ext>
              </a:extLst>
            </p:cNvPr>
            <p:cNvPicPr>
              <a:picLocks noChangeAspect="1"/>
            </p:cNvPicPr>
            <p:nvPr/>
          </p:nvPicPr>
          <p:blipFill>
            <a:blip r:embed="rId5"/>
            <a:stretch>
              <a:fillRect/>
            </a:stretch>
          </p:blipFill>
          <p:spPr>
            <a:xfrm>
              <a:off x="8108012" y="4257609"/>
              <a:ext cx="360454" cy="107224"/>
            </a:xfrm>
            <a:prstGeom prst="rect">
              <a:avLst/>
            </a:prstGeom>
          </p:spPr>
        </p:pic>
      </p:grpSp>
      <p:pic>
        <p:nvPicPr>
          <p:cNvPr id="14" name="Picture 13">
            <a:extLst>
              <a:ext uri="{FF2B5EF4-FFF2-40B4-BE49-F238E27FC236}">
                <a16:creationId xmlns:a16="http://schemas.microsoft.com/office/drawing/2014/main" id="{26003494-C7FB-4FCA-9F29-123DB262D9EB}"/>
              </a:ext>
            </a:extLst>
          </p:cNvPr>
          <p:cNvPicPr>
            <a:picLocks noChangeAspect="1"/>
          </p:cNvPicPr>
          <p:nvPr/>
        </p:nvPicPr>
        <p:blipFill>
          <a:blip r:embed="rId5"/>
          <a:stretch>
            <a:fillRect/>
          </a:stretch>
        </p:blipFill>
        <p:spPr>
          <a:xfrm>
            <a:off x="9489632" y="3398800"/>
            <a:ext cx="480605" cy="142965"/>
          </a:xfrm>
          <a:prstGeom prst="rect">
            <a:avLst/>
          </a:prstGeom>
        </p:spPr>
      </p:pic>
      <p:sp>
        <p:nvSpPr>
          <p:cNvPr id="15" name="Rectangle 14">
            <a:extLst>
              <a:ext uri="{FF2B5EF4-FFF2-40B4-BE49-F238E27FC236}">
                <a16:creationId xmlns:a16="http://schemas.microsoft.com/office/drawing/2014/main" id="{A94168EA-60BA-47F5-8ABB-0F6602D8ABCB}"/>
              </a:ext>
            </a:extLst>
          </p:cNvPr>
          <p:cNvSpPr/>
          <p:nvPr/>
        </p:nvSpPr>
        <p:spPr>
          <a:xfrm>
            <a:off x="7616419" y="1223682"/>
            <a:ext cx="3862183" cy="5025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33"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Figure 1: Haemoglobin (HGB), haematocrit </a:t>
            </a:r>
            <a:r>
              <a:rPr kumimoji="0" lang="en-GB" sz="1333"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(HCT) and PSA concentrations over time</a:t>
            </a:r>
          </a:p>
        </p:txBody>
      </p:sp>
      <p:sp>
        <p:nvSpPr>
          <p:cNvPr id="19" name="Footer Placeholder 3">
            <a:extLst>
              <a:ext uri="{FF2B5EF4-FFF2-40B4-BE49-F238E27FC236}">
                <a16:creationId xmlns:a16="http://schemas.microsoft.com/office/drawing/2014/main" id="{3EB3F870-5E83-4D62-A3DF-C1B73CD25A73}"/>
              </a:ext>
            </a:extLst>
          </p:cNvPr>
          <p:cNvSpPr txBox="1">
            <a:spLocks/>
          </p:cNvSpPr>
          <p:nvPr/>
        </p:nvSpPr>
        <p:spPr>
          <a:xfrm>
            <a:off x="8048458" y="5749556"/>
            <a:ext cx="3007759" cy="242898"/>
          </a:xfrm>
          <a:prstGeom prst="rect">
            <a:avLst/>
          </a:prstGeom>
        </p:spPr>
        <p:txBody>
          <a:bodyPr vert="horz" lIns="121920" tIns="60960" rIns="121920" bIns="60960" rtlCol="0" anchor="ctr"/>
          <a:lstStyle>
            <a:defPPr>
              <a:defRPr lang="en-US"/>
            </a:defPPr>
            <a:lvl1pPr marL="0" algn="l" defTabSz="457200" rtl="0" eaLnBrk="1" latinLnBrk="0" hangingPunct="1">
              <a:defRPr sz="500" kern="1200">
                <a:solidFill>
                  <a:schemeClr val="tx1">
                    <a:tint val="75000"/>
                  </a:schemeClr>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Figure 1:  Adapted from Wang et al.  </a:t>
            </a:r>
            <a:endParaRPr kumimoji="0" lang="en-GB" sz="933"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0" name="Rectangle 4">
            <a:extLst>
              <a:ext uri="{FF2B5EF4-FFF2-40B4-BE49-F238E27FC236}">
                <a16:creationId xmlns:a16="http://schemas.microsoft.com/office/drawing/2014/main" id="{3E17B29E-D9B3-4645-AA4B-501FA7D69C51}"/>
              </a:ext>
            </a:extLst>
          </p:cNvPr>
          <p:cNvSpPr>
            <a:spLocks noGrp="1" noChangeArrowheads="1"/>
          </p:cNvSpPr>
          <p:nvPr>
            <p:ph type="title"/>
          </p:nvPr>
        </p:nvSpPr>
        <p:spPr>
          <a:xfrm>
            <a:off x="403763" y="306382"/>
            <a:ext cx="10652454" cy="872074"/>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Safety Results During the 3 Year Trial </a:t>
            </a:r>
            <a:endParaRPr lang="nl-NL" altLang="en-US" sz="3200" b="1" dirty="0"/>
          </a:p>
        </p:txBody>
      </p:sp>
    </p:spTree>
    <p:extLst>
      <p:ext uri="{BB962C8B-B14F-4D97-AF65-F5344CB8AC3E}">
        <p14:creationId xmlns:p14="http://schemas.microsoft.com/office/powerpoint/2010/main" val="1475998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5">
            <a:extLst>
              <a:ext uri="{FF2B5EF4-FFF2-40B4-BE49-F238E27FC236}">
                <a16:creationId xmlns:a16="http://schemas.microsoft.com/office/drawing/2014/main" id="{BA1DCD66-6F8D-4F2F-9449-7AA643D0B5DC}"/>
              </a:ext>
            </a:extLst>
          </p:cNvPr>
          <p:cNvSpPr>
            <a:spLocks noGrp="1" noChangeArrowheads="1"/>
          </p:cNvSpPr>
          <p:nvPr>
            <p:ph type="body" idx="1"/>
          </p:nvPr>
        </p:nvSpPr>
        <p:spPr>
          <a:xfrm>
            <a:off x="403763" y="1594261"/>
            <a:ext cx="10617529" cy="3141025"/>
          </a:xfrm>
          <a:noFill/>
        </p:spPr>
        <p:txBody>
          <a:bodyPr>
            <a:normAutofit lnSpcReduction="10000"/>
          </a:bodyPr>
          <a:lstStyle/>
          <a:p>
            <a:pPr marL="0" indent="0">
              <a:buNone/>
              <a:tabLst>
                <a:tab pos="0" algn="l"/>
              </a:tabLst>
            </a:pPr>
            <a:r>
              <a:rPr lang="en-US" altLang="en-US" sz="2200" dirty="0">
                <a:solidFill>
                  <a:schemeClr val="accent5"/>
                </a:solidFill>
              </a:rPr>
              <a:t>Additional Side Effects r</a:t>
            </a:r>
            <a:r>
              <a:rPr lang="en-US" altLang="zh-CN" sz="2200" dirty="0">
                <a:solidFill>
                  <a:schemeClr val="accent5"/>
                </a:solidFill>
                <a:ea typeface="SimSun" panose="02010600030101010101" pitchFamily="2" charset="-122"/>
              </a:rPr>
              <a:t>eported by 2 or more subjects in at least 1 treatment group</a:t>
            </a:r>
            <a:endParaRPr lang="en-US" altLang="en-US" sz="2200" dirty="0">
              <a:solidFill>
                <a:schemeClr val="accent5"/>
              </a:solidFill>
            </a:endParaRPr>
          </a:p>
          <a:p>
            <a:pPr marL="828675" lvl="1">
              <a:lnSpc>
                <a:spcPct val="130000"/>
              </a:lnSpc>
              <a:buFontTx/>
              <a:buChar char="•"/>
              <a:tabLst>
                <a:tab pos="0" algn="l"/>
              </a:tabLst>
            </a:pPr>
            <a:r>
              <a:rPr lang="en-US" altLang="en-US" dirty="0">
                <a:solidFill>
                  <a:schemeClr val="accent5"/>
                </a:solidFill>
              </a:rPr>
              <a:t>Acne</a:t>
            </a:r>
          </a:p>
          <a:p>
            <a:pPr marL="828675" lvl="1">
              <a:lnSpc>
                <a:spcPct val="130000"/>
              </a:lnSpc>
              <a:buFontTx/>
              <a:buChar char="•"/>
              <a:tabLst>
                <a:tab pos="0" algn="l"/>
              </a:tabLst>
            </a:pPr>
            <a:r>
              <a:rPr lang="en-US" altLang="en-US" dirty="0">
                <a:solidFill>
                  <a:schemeClr val="accent5"/>
                </a:solidFill>
              </a:rPr>
              <a:t>Pruritus</a:t>
            </a:r>
          </a:p>
          <a:p>
            <a:pPr marL="828675" lvl="1">
              <a:lnSpc>
                <a:spcPct val="130000"/>
              </a:lnSpc>
              <a:buFontTx/>
              <a:buChar char="•"/>
              <a:tabLst>
                <a:tab pos="0" algn="l"/>
              </a:tabLst>
            </a:pPr>
            <a:r>
              <a:rPr lang="en-US" altLang="en-US" dirty="0">
                <a:solidFill>
                  <a:schemeClr val="accent5"/>
                </a:solidFill>
              </a:rPr>
              <a:t>Skin dry</a:t>
            </a:r>
          </a:p>
          <a:p>
            <a:pPr marL="828675" lvl="1">
              <a:lnSpc>
                <a:spcPct val="130000"/>
              </a:lnSpc>
              <a:buFontTx/>
              <a:buChar char="•"/>
              <a:tabLst>
                <a:tab pos="0" algn="l"/>
              </a:tabLst>
            </a:pPr>
            <a:r>
              <a:rPr lang="en-US" altLang="en-US" dirty="0">
                <a:solidFill>
                  <a:schemeClr val="accent5"/>
                </a:solidFill>
              </a:rPr>
              <a:t>Testis disorder</a:t>
            </a:r>
          </a:p>
          <a:p>
            <a:pPr marL="828675" lvl="1">
              <a:lnSpc>
                <a:spcPct val="130000"/>
              </a:lnSpc>
              <a:buFontTx/>
              <a:buChar char="•"/>
              <a:tabLst>
                <a:tab pos="0" algn="l"/>
              </a:tabLst>
            </a:pPr>
            <a:r>
              <a:rPr lang="en-US" altLang="en-US" dirty="0">
                <a:solidFill>
                  <a:schemeClr val="accent5"/>
                </a:solidFill>
              </a:rPr>
              <a:t>Gynecomastia</a:t>
            </a:r>
          </a:p>
          <a:p>
            <a:pPr marL="828675" lvl="1">
              <a:lnSpc>
                <a:spcPct val="130000"/>
              </a:lnSpc>
              <a:buFontTx/>
              <a:buChar char="•"/>
              <a:tabLst>
                <a:tab pos="0" algn="l"/>
              </a:tabLst>
            </a:pPr>
            <a:r>
              <a:rPr lang="en-US" altLang="en-US" dirty="0">
                <a:solidFill>
                  <a:schemeClr val="accent5"/>
                </a:solidFill>
              </a:rPr>
              <a:t>Anemia</a:t>
            </a:r>
          </a:p>
          <a:p>
            <a:pPr marL="0" indent="0">
              <a:buClr>
                <a:srgbClr val="CC0000"/>
              </a:buClr>
              <a:tabLst>
                <a:tab pos="0" algn="l"/>
              </a:tabLst>
            </a:pPr>
            <a:endParaRPr lang="nl-NL" altLang="en-US" sz="2900" b="1" dirty="0">
              <a:solidFill>
                <a:srgbClr val="305A80"/>
              </a:solidFill>
              <a:latin typeface="Verdana" panose="020B0604030504040204" pitchFamily="34" charset="0"/>
            </a:endParaRPr>
          </a:p>
        </p:txBody>
      </p:sp>
      <p:sp>
        <p:nvSpPr>
          <p:cNvPr id="50180" name="Text Box 6">
            <a:extLst>
              <a:ext uri="{FF2B5EF4-FFF2-40B4-BE49-F238E27FC236}">
                <a16:creationId xmlns:a16="http://schemas.microsoft.com/office/drawing/2014/main" id="{2A1E27CB-90A9-4AF7-9992-C1D8398C67B7}"/>
              </a:ext>
            </a:extLst>
          </p:cNvPr>
          <p:cNvSpPr txBox="1">
            <a:spLocks noChangeArrowheads="1"/>
          </p:cNvSpPr>
          <p:nvPr/>
        </p:nvSpPr>
        <p:spPr bwMode="auto">
          <a:xfrm>
            <a:off x="1680586" y="5864515"/>
            <a:ext cx="53371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a:t>
            </a:r>
            <a:r>
              <a:rPr kumimoji="0" lang="en-US" altLang="ko-KR" sz="1100" b="0"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J Clin Endo </a:t>
            </a:r>
            <a:r>
              <a:rPr kumimoji="0" lang="en-US" altLang="ko-KR" sz="1100" b="0" i="0"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US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AndroGel</a:t>
            </a:r>
            <a:r>
              <a:rPr kumimoji="0" lang="en-US" altLang="en-US" sz="1100" b="1" i="0" u="none" strike="noStrike" kern="1200" cap="none" spc="0" normalizeH="0" baseline="30000" noProof="0" dirty="0">
                <a:ln>
                  <a:noFill/>
                </a:ln>
                <a:solidFill>
                  <a:srgbClr val="006EAB"/>
                </a:solidFill>
                <a:effectLst/>
                <a:uLnTx/>
                <a:uFillTx/>
                <a:latin typeface="Poppins Light"/>
                <a:ea typeface="+mn-ea"/>
                <a:cs typeface="+mn-cs"/>
                <a:sym typeface="Symbol" panose="05050102010706020507" pitchFamily="18" charset="2"/>
              </a:rPr>
              <a:t></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Prescribing Information.  Dec 2007. </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
        <p:nvSpPr>
          <p:cNvPr id="5" name="Rectangle 4">
            <a:extLst>
              <a:ext uri="{FF2B5EF4-FFF2-40B4-BE49-F238E27FC236}">
                <a16:creationId xmlns:a16="http://schemas.microsoft.com/office/drawing/2014/main" id="{B1BF1A46-4590-4793-A4CC-E6BF71907F7C}"/>
              </a:ext>
            </a:extLst>
          </p:cNvPr>
          <p:cNvSpPr txBox="1">
            <a:spLocks noChangeArrowheads="1"/>
          </p:cNvSpPr>
          <p:nvPr/>
        </p:nvSpPr>
        <p:spPr>
          <a:xfrm>
            <a:off x="403763" y="306382"/>
            <a:ext cx="10652454" cy="872074"/>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a:ln>
                  <a:noFill/>
                </a:ln>
                <a:solidFill>
                  <a:srgbClr val="006EAB"/>
                </a:solidFill>
                <a:effectLst/>
                <a:uLnTx/>
                <a:uFillTx/>
                <a:latin typeface="Poppins Medium"/>
                <a:ea typeface="+mj-ea"/>
                <a:cs typeface="+mj-cs"/>
              </a:rPr>
              <a:t>Safety Results During the 3 Year Trial </a:t>
            </a:r>
            <a:endParaRPr kumimoji="0" lang="nl-NL" altLang="en-US" sz="3200" b="1" i="0" u="none" strike="noStrike" kern="1200" cap="none" spc="0" normalizeH="0" baseline="0" noProof="0" dirty="0">
              <a:ln>
                <a:noFill/>
              </a:ln>
              <a:solidFill>
                <a:srgbClr val="006EAB"/>
              </a:solidFill>
              <a:effectLst/>
              <a:uLnTx/>
              <a:uFillTx/>
              <a:latin typeface="Poppins Medium"/>
              <a:ea typeface="+mj-ea"/>
              <a:cs typeface="+mj-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FE7B1628-008D-4E6E-B580-E038A3B752B3}"/>
              </a:ext>
            </a:extLst>
          </p:cNvPr>
          <p:cNvSpPr>
            <a:spLocks noGrp="1" noChangeArrowheads="1"/>
          </p:cNvSpPr>
          <p:nvPr>
            <p:ph type="title"/>
          </p:nvPr>
        </p:nvSpPr>
        <p:spPr>
          <a:xfrm>
            <a:off x="653842" y="372320"/>
            <a:ext cx="10652454" cy="732085"/>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err="1"/>
              <a:t>AndroGel</a:t>
            </a:r>
            <a:r>
              <a:rPr lang="en-US" altLang="en-US" sz="3200" b="1" baseline="30000" dirty="0"/>
              <a:t>®</a:t>
            </a:r>
            <a:r>
              <a:rPr lang="en-US" altLang="en-US" sz="3200" b="1" dirty="0"/>
              <a:t> 1% Clinical Trials </a:t>
            </a:r>
            <a:endParaRPr lang="nl-NL" altLang="en-US" sz="3200" b="1" dirty="0"/>
          </a:p>
        </p:txBody>
      </p:sp>
      <p:sp>
        <p:nvSpPr>
          <p:cNvPr id="18435" name="Rectangle 5">
            <a:extLst>
              <a:ext uri="{FF2B5EF4-FFF2-40B4-BE49-F238E27FC236}">
                <a16:creationId xmlns:a16="http://schemas.microsoft.com/office/drawing/2014/main" id="{394854B1-D25E-474B-82F9-9817E0FA6AA4}"/>
              </a:ext>
            </a:extLst>
          </p:cNvPr>
          <p:cNvSpPr>
            <a:spLocks noGrp="1" noChangeArrowheads="1"/>
          </p:cNvSpPr>
          <p:nvPr>
            <p:ph type="body" idx="1"/>
          </p:nvPr>
        </p:nvSpPr>
        <p:spPr>
          <a:xfrm>
            <a:off x="787235" y="1604652"/>
            <a:ext cx="10617529" cy="3141025"/>
          </a:xfrm>
          <a:noFill/>
        </p:spPr>
        <p:txBody>
          <a:bodyPr>
            <a:normAutofit lnSpcReduction="10000"/>
          </a:bodyPr>
          <a:lstStyle/>
          <a:p>
            <a:pPr eaLnBrk="1" hangingPunct="1">
              <a:buFontTx/>
              <a:buNone/>
            </a:pPr>
            <a:r>
              <a:rPr lang="en-US" altLang="en-US" sz="2200" b="1" u="sng" dirty="0">
                <a:solidFill>
                  <a:schemeClr val="accent5"/>
                </a:solidFill>
              </a:rPr>
              <a:t>Major Trials</a:t>
            </a:r>
          </a:p>
          <a:p>
            <a:pPr eaLnBrk="1" hangingPunct="1">
              <a:buFontTx/>
              <a:buNone/>
            </a:pPr>
            <a:endParaRPr lang="en-US" altLang="en-US" sz="2200" b="1" u="sng" dirty="0">
              <a:solidFill>
                <a:schemeClr val="accent5"/>
              </a:solidFill>
            </a:endParaRPr>
          </a:p>
          <a:p>
            <a:pPr lvl="1" eaLnBrk="1" hangingPunct="1">
              <a:buFontTx/>
              <a:buChar char="•"/>
            </a:pPr>
            <a:r>
              <a:rPr lang="en-US" altLang="en-US" dirty="0">
                <a:solidFill>
                  <a:schemeClr val="accent5"/>
                </a:solidFill>
              </a:rPr>
              <a:t>6 month (180 day) clinical trial</a:t>
            </a:r>
          </a:p>
          <a:p>
            <a:pPr lvl="2" eaLnBrk="1" hangingPunct="1">
              <a:buFont typeface="Arial" panose="020B0604020202020204" pitchFamily="34" charset="0"/>
              <a:buChar char="–"/>
            </a:pPr>
            <a:r>
              <a:rPr lang="en-US" altLang="en-US" dirty="0">
                <a:solidFill>
                  <a:schemeClr val="accent5"/>
                </a:solidFill>
              </a:rPr>
              <a:t>First 90 days, randomized, double blind to </a:t>
            </a:r>
            <a:r>
              <a:rPr lang="en-US" altLang="en-US" dirty="0" err="1">
                <a:solidFill>
                  <a:schemeClr val="accent5"/>
                </a:solidFill>
              </a:rPr>
              <a:t>AndroGel</a:t>
            </a:r>
            <a:r>
              <a:rPr lang="en-US" altLang="en-US" dirty="0">
                <a:solidFill>
                  <a:schemeClr val="accent5"/>
                </a:solidFill>
              </a:rPr>
              <a:t> dose, parallel groups</a:t>
            </a:r>
          </a:p>
          <a:p>
            <a:pPr lvl="2" eaLnBrk="1" hangingPunct="1">
              <a:buFont typeface="Arial" panose="020B0604020202020204" pitchFamily="34" charset="0"/>
              <a:buChar char="–"/>
            </a:pPr>
            <a:r>
              <a:rPr lang="en-US" altLang="en-US" dirty="0">
                <a:solidFill>
                  <a:schemeClr val="accent5"/>
                </a:solidFill>
              </a:rPr>
              <a:t>Second 90 days, open label</a:t>
            </a:r>
          </a:p>
          <a:p>
            <a:pPr lvl="2" eaLnBrk="1" hangingPunct="1">
              <a:buFont typeface="Arial" panose="020B0604020202020204" pitchFamily="34" charset="0"/>
              <a:buChar char="–"/>
            </a:pPr>
            <a:r>
              <a:rPr lang="en-US" altLang="en-US" dirty="0">
                <a:solidFill>
                  <a:schemeClr val="accent5"/>
                </a:solidFill>
              </a:rPr>
              <a:t>T- patch and T-gel groups</a:t>
            </a:r>
          </a:p>
          <a:p>
            <a:pPr lvl="2" eaLnBrk="1" hangingPunct="1">
              <a:buFont typeface="Arial" panose="020B0604020202020204" pitchFamily="34" charset="0"/>
              <a:buChar char="–"/>
            </a:pPr>
            <a:endParaRPr lang="en-US" altLang="en-US" dirty="0">
              <a:solidFill>
                <a:schemeClr val="accent5"/>
              </a:solidFill>
            </a:endParaRPr>
          </a:p>
          <a:p>
            <a:pPr lvl="1" eaLnBrk="1" hangingPunct="1">
              <a:buFontTx/>
              <a:buChar char="•"/>
            </a:pPr>
            <a:r>
              <a:rPr lang="en-US" altLang="en-US" dirty="0">
                <a:solidFill>
                  <a:schemeClr val="accent5"/>
                </a:solidFill>
              </a:rPr>
              <a:t>3-year follow-up clinical trial (extension of above)</a:t>
            </a:r>
            <a:r>
              <a:rPr lang="en-US" altLang="en-US" sz="2200" dirty="0">
                <a:solidFill>
                  <a:schemeClr val="accent5"/>
                </a:solidFill>
              </a:rPr>
              <a:t> </a:t>
            </a:r>
          </a:p>
          <a:p>
            <a:pPr lvl="2" eaLnBrk="1" hangingPunct="1">
              <a:buFont typeface="Arial" panose="020B0604020202020204" pitchFamily="34" charset="0"/>
              <a:buChar char="–"/>
            </a:pPr>
            <a:r>
              <a:rPr lang="en-US" altLang="en-US" dirty="0">
                <a:solidFill>
                  <a:schemeClr val="accent5"/>
                </a:solidFill>
              </a:rPr>
              <a:t>Open label trial </a:t>
            </a:r>
          </a:p>
          <a:p>
            <a:pPr lvl="2" eaLnBrk="1" hangingPunct="1">
              <a:buFont typeface="Arial" panose="020B0604020202020204" pitchFamily="34" charset="0"/>
              <a:buChar char="–"/>
            </a:pPr>
            <a:r>
              <a:rPr lang="en-US" altLang="en-US" dirty="0">
                <a:solidFill>
                  <a:schemeClr val="accent5"/>
                </a:solidFill>
              </a:rPr>
              <a:t>T-gel groups only as T-patch patients were switched to T-gel</a:t>
            </a:r>
            <a:endParaRPr lang="nl-NL" altLang="en-US" dirty="0">
              <a:solidFill>
                <a:schemeClr val="accent5"/>
              </a:solidFill>
            </a:endParaRPr>
          </a:p>
        </p:txBody>
      </p:sp>
      <p:sp>
        <p:nvSpPr>
          <p:cNvPr id="18436" name="Text Box 6">
            <a:extLst>
              <a:ext uri="{FF2B5EF4-FFF2-40B4-BE49-F238E27FC236}">
                <a16:creationId xmlns:a16="http://schemas.microsoft.com/office/drawing/2014/main" id="{F5ABEA05-9C59-4994-B4F0-D9582AF9E381}"/>
              </a:ext>
            </a:extLst>
          </p:cNvPr>
          <p:cNvSpPr txBox="1">
            <a:spLocks noChangeArrowheads="1"/>
          </p:cNvSpPr>
          <p:nvPr/>
        </p:nvSpPr>
        <p:spPr bwMode="auto">
          <a:xfrm>
            <a:off x="1616354" y="5774993"/>
            <a:ext cx="60483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Wang C, </a:t>
            </a:r>
            <a:r>
              <a:rPr kumimoji="0" lang="en-US" altLang="ko-KR" sz="1100" b="1" i="0"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Swerdloff</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RS </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et al. J Clin Endocrinol </a:t>
            </a:r>
            <a:r>
              <a:rPr kumimoji="0" lang="en-US" altLang="ko-KR" sz="1100" b="0" i="1"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2000; </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85</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2839-2853.</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et al</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J Clin Endocrinol </a:t>
            </a:r>
            <a:r>
              <a:rPr kumimoji="0" lang="en-US" altLang="ko-KR" sz="1100" b="0" i="1"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89</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2085-2098.</a:t>
            </a:r>
            <a:endParaRPr kumimoji="0" lang="en-US" altLang="en-US" sz="1100" b="0"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a:extLst>
              <a:ext uri="{FF2B5EF4-FFF2-40B4-BE49-F238E27FC236}">
                <a16:creationId xmlns:a16="http://schemas.microsoft.com/office/drawing/2014/main" id="{2B34FB0A-592D-43E0-AF5D-623776C9F35C}"/>
              </a:ext>
            </a:extLst>
          </p:cNvPr>
          <p:cNvSpPr>
            <a:spLocks noGrp="1" noChangeArrowheads="1"/>
          </p:cNvSpPr>
          <p:nvPr>
            <p:ph type="title"/>
          </p:nvPr>
        </p:nvSpPr>
        <p:spPr>
          <a:xfrm>
            <a:off x="424544" y="360362"/>
            <a:ext cx="10652454" cy="80482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Summary of the 3 Year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51203" name="Rectangle 5">
            <a:extLst>
              <a:ext uri="{FF2B5EF4-FFF2-40B4-BE49-F238E27FC236}">
                <a16:creationId xmlns:a16="http://schemas.microsoft.com/office/drawing/2014/main" id="{867DF40E-EFC9-41BE-9D9E-C2202EAD6CEE}"/>
              </a:ext>
            </a:extLst>
          </p:cNvPr>
          <p:cNvSpPr>
            <a:spLocks noGrp="1" noChangeArrowheads="1"/>
          </p:cNvSpPr>
          <p:nvPr>
            <p:ph type="body" idx="1"/>
          </p:nvPr>
        </p:nvSpPr>
        <p:spPr>
          <a:xfrm>
            <a:off x="543294" y="1411678"/>
            <a:ext cx="10617529" cy="3141025"/>
          </a:xfrm>
          <a:noFill/>
        </p:spPr>
        <p:txBody>
          <a:bodyPr>
            <a:normAutofit fontScale="92500" lnSpcReduction="20000"/>
          </a:bodyPr>
          <a:lstStyle/>
          <a:p>
            <a:pPr eaLnBrk="1" hangingPunct="1">
              <a:buFontTx/>
              <a:buNone/>
            </a:pPr>
            <a:r>
              <a:rPr lang="en-US" altLang="en-US" sz="2200" dirty="0" err="1">
                <a:solidFill>
                  <a:schemeClr val="accent5"/>
                </a:solidFill>
              </a:rPr>
              <a:t>AndroGel</a:t>
            </a:r>
            <a:r>
              <a:rPr lang="en-US" altLang="en-US" sz="2200" baseline="30000" dirty="0">
                <a:solidFill>
                  <a:schemeClr val="accent5"/>
                </a:solidFill>
              </a:rPr>
              <a:t>®</a:t>
            </a:r>
          </a:p>
          <a:p>
            <a:pPr eaLnBrk="1" hangingPunct="1">
              <a:lnSpc>
                <a:spcPct val="140000"/>
              </a:lnSpc>
              <a:buFont typeface="Wingdings" panose="05000000000000000000" pitchFamily="2" charset="2"/>
              <a:buChar char="ü"/>
            </a:pPr>
            <a:r>
              <a:rPr lang="en-US" altLang="en-US" sz="2000" b="1" dirty="0">
                <a:solidFill>
                  <a:schemeClr val="accent5"/>
                </a:solidFill>
              </a:rPr>
              <a:t> </a:t>
            </a:r>
            <a:r>
              <a:rPr lang="en-US" altLang="en-US" sz="2000" dirty="0">
                <a:solidFill>
                  <a:schemeClr val="accent5"/>
                </a:solidFill>
              </a:rPr>
              <a:t>Normalized testosterone</a:t>
            </a:r>
          </a:p>
          <a:p>
            <a:pPr eaLnBrk="1" hangingPunct="1">
              <a:lnSpc>
                <a:spcPct val="140000"/>
              </a:lnSpc>
              <a:buFont typeface="Wingdings" panose="05000000000000000000" pitchFamily="2" charset="2"/>
              <a:buChar char="ü"/>
            </a:pPr>
            <a:r>
              <a:rPr lang="en-US" altLang="en-US" sz="2000" dirty="0">
                <a:solidFill>
                  <a:schemeClr val="accent5"/>
                </a:solidFill>
              </a:rPr>
              <a:t> Restored sexual function</a:t>
            </a:r>
          </a:p>
          <a:p>
            <a:pPr eaLnBrk="1" hangingPunct="1">
              <a:lnSpc>
                <a:spcPct val="140000"/>
              </a:lnSpc>
              <a:buFont typeface="Wingdings" panose="05000000000000000000" pitchFamily="2" charset="2"/>
              <a:buChar char="ü"/>
            </a:pPr>
            <a:r>
              <a:rPr lang="en-US" altLang="en-US" sz="2000" dirty="0">
                <a:solidFill>
                  <a:schemeClr val="accent5"/>
                </a:solidFill>
              </a:rPr>
              <a:t> Improved mood</a:t>
            </a:r>
          </a:p>
          <a:p>
            <a:pPr eaLnBrk="1" hangingPunct="1">
              <a:lnSpc>
                <a:spcPct val="140000"/>
              </a:lnSpc>
              <a:buFont typeface="Wingdings" panose="05000000000000000000" pitchFamily="2" charset="2"/>
              <a:buChar char="ü"/>
            </a:pPr>
            <a:r>
              <a:rPr lang="en-US" altLang="en-US" sz="2000" dirty="0">
                <a:solidFill>
                  <a:schemeClr val="accent5"/>
                </a:solidFill>
              </a:rPr>
              <a:t> Did NOT Increase muscle strength</a:t>
            </a:r>
          </a:p>
          <a:p>
            <a:pPr eaLnBrk="1" hangingPunct="1">
              <a:lnSpc>
                <a:spcPct val="140000"/>
              </a:lnSpc>
              <a:buFont typeface="Wingdings" panose="05000000000000000000" pitchFamily="2" charset="2"/>
              <a:buChar char="ü"/>
            </a:pPr>
            <a:r>
              <a:rPr lang="en-US" altLang="en-US" sz="2000" dirty="0">
                <a:solidFill>
                  <a:schemeClr val="accent5"/>
                </a:solidFill>
              </a:rPr>
              <a:t> Decreased fat mass</a:t>
            </a:r>
          </a:p>
          <a:p>
            <a:pPr eaLnBrk="1" hangingPunct="1">
              <a:lnSpc>
                <a:spcPct val="140000"/>
              </a:lnSpc>
              <a:buFont typeface="Wingdings" panose="05000000000000000000" pitchFamily="2" charset="2"/>
              <a:buChar char="ü"/>
            </a:pPr>
            <a:r>
              <a:rPr lang="en-US" altLang="en-US" sz="2000" dirty="0">
                <a:solidFill>
                  <a:schemeClr val="accent5"/>
                </a:solidFill>
              </a:rPr>
              <a:t> Increased bone density</a:t>
            </a:r>
          </a:p>
        </p:txBody>
      </p:sp>
      <p:sp>
        <p:nvSpPr>
          <p:cNvPr id="51204" name="Text Box 6">
            <a:extLst>
              <a:ext uri="{FF2B5EF4-FFF2-40B4-BE49-F238E27FC236}">
                <a16:creationId xmlns:a16="http://schemas.microsoft.com/office/drawing/2014/main" id="{1242B1C9-D2FB-494B-976E-19C5E38DA009}"/>
              </a:ext>
            </a:extLst>
          </p:cNvPr>
          <p:cNvSpPr txBox="1">
            <a:spLocks noChangeArrowheads="1"/>
          </p:cNvSpPr>
          <p:nvPr/>
        </p:nvSpPr>
        <p:spPr bwMode="auto">
          <a:xfrm>
            <a:off x="1660814" y="5925560"/>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Verdana" panose="020B0604030504040204" pitchFamily="34" charset="0"/>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et al</a:t>
            </a:r>
            <a:r>
              <a:rPr kumimoji="0" lang="en-US" altLang="ko-KR" sz="1100" b="0" i="0"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 J Clin Endo </a:t>
            </a:r>
            <a:r>
              <a:rPr kumimoji="0" lang="en-US" altLang="ko-KR" sz="1100" b="0" i="0" u="none" strike="noStrike" kern="1200" cap="none" spc="0" normalizeH="0" baseline="0" noProof="0" dirty="0" err="1">
                <a:ln>
                  <a:noFill/>
                </a:ln>
                <a:solidFill>
                  <a:srgbClr val="006EAB"/>
                </a:solidFill>
                <a:effectLst/>
                <a:uLnTx/>
                <a:uFillTx/>
                <a:latin typeface="Verdana" panose="020B0604030504040204" pitchFamily="34" charset="0"/>
                <a:ea typeface="Gulim"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89</a:t>
            </a:r>
            <a:r>
              <a:rPr kumimoji="0" lang="en-US" altLang="ko-KR" sz="1100" b="0" i="0"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:2085-98.</a:t>
            </a:r>
            <a:endParaRPr kumimoji="0" lang="en-US" altLang="en-US" sz="1100" b="0" i="0" u="none" strike="noStrike" kern="1200" cap="none" spc="0" normalizeH="0" baseline="0" noProof="0" dirty="0">
              <a:ln>
                <a:noFill/>
              </a:ln>
              <a:solidFill>
                <a:srgbClr val="006EAB"/>
              </a:solidFill>
              <a:effectLst/>
              <a:uLnTx/>
              <a:uFillTx/>
              <a:latin typeface="Verdana" panose="020B0604030504040204" pitchFamily="34" charset="0"/>
              <a:ea typeface="+mn-ea"/>
              <a:cs typeface="+mn-cs"/>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a:extLst>
              <a:ext uri="{FF2B5EF4-FFF2-40B4-BE49-F238E27FC236}">
                <a16:creationId xmlns:a16="http://schemas.microsoft.com/office/drawing/2014/main" id="{2B34FB0A-592D-43E0-AF5D-623776C9F35C}"/>
              </a:ext>
            </a:extLst>
          </p:cNvPr>
          <p:cNvSpPr>
            <a:spLocks noGrp="1" noChangeArrowheads="1"/>
          </p:cNvSpPr>
          <p:nvPr>
            <p:ph type="title"/>
          </p:nvPr>
        </p:nvSpPr>
        <p:spPr>
          <a:xfrm>
            <a:off x="424544" y="360362"/>
            <a:ext cx="10652454" cy="80482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Summary of the 3 Year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51204" name="Text Box 6">
            <a:extLst>
              <a:ext uri="{FF2B5EF4-FFF2-40B4-BE49-F238E27FC236}">
                <a16:creationId xmlns:a16="http://schemas.microsoft.com/office/drawing/2014/main" id="{1242B1C9-D2FB-494B-976E-19C5E38DA009}"/>
              </a:ext>
            </a:extLst>
          </p:cNvPr>
          <p:cNvSpPr txBox="1">
            <a:spLocks noChangeArrowheads="1"/>
          </p:cNvSpPr>
          <p:nvPr/>
        </p:nvSpPr>
        <p:spPr bwMode="auto">
          <a:xfrm>
            <a:off x="1660814" y="5925560"/>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Verdana" panose="020B0604030504040204" pitchFamily="34" charset="0"/>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et al</a:t>
            </a:r>
            <a:r>
              <a:rPr kumimoji="0" lang="en-US" altLang="ko-KR" sz="1100" b="0" i="0"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 J Clin Endo </a:t>
            </a:r>
            <a:r>
              <a:rPr kumimoji="0" lang="en-US" altLang="ko-KR" sz="1100" b="0" i="0" u="none" strike="noStrike" kern="1200" cap="none" spc="0" normalizeH="0" baseline="0" noProof="0" dirty="0" err="1">
                <a:ln>
                  <a:noFill/>
                </a:ln>
                <a:solidFill>
                  <a:srgbClr val="006EAB"/>
                </a:solidFill>
                <a:effectLst/>
                <a:uLnTx/>
                <a:uFillTx/>
                <a:latin typeface="Verdana" panose="020B0604030504040204" pitchFamily="34" charset="0"/>
                <a:ea typeface="Gulim"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89</a:t>
            </a:r>
            <a:r>
              <a:rPr kumimoji="0" lang="en-US" altLang="ko-KR" sz="1100" b="0" i="0"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:2085-98.</a:t>
            </a:r>
            <a:endParaRPr kumimoji="0" lang="en-US" altLang="en-US" sz="1100" b="0" i="0" u="none" strike="noStrike" kern="1200" cap="none" spc="0" normalizeH="0" baseline="0" noProof="0" dirty="0">
              <a:ln>
                <a:noFill/>
              </a:ln>
              <a:solidFill>
                <a:srgbClr val="006EAB"/>
              </a:solidFill>
              <a:effectLst/>
              <a:uLnTx/>
              <a:uFillTx/>
              <a:latin typeface="Verdana" panose="020B0604030504040204" pitchFamily="34" charset="0"/>
              <a:ea typeface="+mn-ea"/>
              <a:cs typeface="+mn-cs"/>
            </a:endParaRPr>
          </a:p>
        </p:txBody>
      </p:sp>
      <p:graphicFrame>
        <p:nvGraphicFramePr>
          <p:cNvPr id="7" name="Content Placeholder 5">
            <a:extLst>
              <a:ext uri="{FF2B5EF4-FFF2-40B4-BE49-F238E27FC236}">
                <a16:creationId xmlns:a16="http://schemas.microsoft.com/office/drawing/2014/main" id="{763CA596-81D2-469A-BE0C-38F3E52CD6D0}"/>
              </a:ext>
            </a:extLst>
          </p:cNvPr>
          <p:cNvGraphicFramePr>
            <a:graphicFrameLocks noGrp="1"/>
          </p:cNvGraphicFramePr>
          <p:nvPr>
            <p:ph idx="1"/>
          </p:nvPr>
        </p:nvGraphicFramePr>
        <p:xfrm>
          <a:off x="339328" y="1703233"/>
          <a:ext cx="10986764" cy="3451533"/>
        </p:xfrm>
        <a:graphic>
          <a:graphicData uri="http://schemas.openxmlformats.org/drawingml/2006/table">
            <a:tbl>
              <a:tblPr firstRow="1" bandRow="1">
                <a:tableStyleId>{93296810-A885-4BE3-A3E7-6D5BEEA58F35}</a:tableStyleId>
              </a:tblPr>
              <a:tblGrid>
                <a:gridCol w="1662691">
                  <a:extLst>
                    <a:ext uri="{9D8B030D-6E8A-4147-A177-3AD203B41FA5}">
                      <a16:colId xmlns:a16="http://schemas.microsoft.com/office/drawing/2014/main" val="20000"/>
                    </a:ext>
                  </a:extLst>
                </a:gridCol>
                <a:gridCol w="9324073">
                  <a:extLst>
                    <a:ext uri="{9D8B030D-6E8A-4147-A177-3AD203B41FA5}">
                      <a16:colId xmlns:a16="http://schemas.microsoft.com/office/drawing/2014/main" val="20001"/>
                    </a:ext>
                  </a:extLst>
                </a:gridCol>
              </a:tblGrid>
              <a:tr h="69088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1" u="none" strike="noStrike" kern="1200" baseline="0" dirty="0" err="1">
                          <a:solidFill>
                            <a:schemeClr val="accent5"/>
                          </a:solidFill>
                          <a:latin typeface="+mn-lt"/>
                          <a:ea typeface="+mn-ea"/>
                          <a:cs typeface="+mn-cs"/>
                        </a:rPr>
                        <a:t>AndroGel</a:t>
                      </a:r>
                      <a:r>
                        <a:rPr lang="en-GB" sz="2400" b="1" u="none" strike="noStrike" kern="1200" baseline="0" dirty="0">
                          <a:solidFill>
                            <a:schemeClr val="accent5"/>
                          </a:solidFill>
                          <a:latin typeface="+mn-lt"/>
                          <a:ea typeface="+mn-ea"/>
                          <a:cs typeface="+mn-cs"/>
                        </a:rPr>
                        <a:t> is well tolerated and effective when used in the long-term treatment of hypogonadal men.</a:t>
                      </a:r>
                      <a:endParaRPr lang="en-GB" sz="2800" dirty="0">
                        <a:solidFill>
                          <a:schemeClr val="accent5"/>
                        </a:solidFill>
                        <a:latin typeface="+mn-lt"/>
                      </a:endParaRP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2598093">
                <a:tc>
                  <a:txBody>
                    <a:bodyPr/>
                    <a:lstStyle/>
                    <a:p>
                      <a:endParaRPr lang="en-GB" sz="1600" dirty="0">
                        <a:solidFill>
                          <a:schemeClr val="accent5"/>
                        </a:solidFill>
                        <a:latin typeface="+mn-lt"/>
                        <a:cs typeface="Arial" panose="020B0604020202020204" pitchFamily="34" charset="0"/>
                      </a:endParaRPr>
                    </a:p>
                    <a:p>
                      <a:r>
                        <a:rPr lang="en-GB" sz="1600" dirty="0">
                          <a:solidFill>
                            <a:schemeClr val="accent5"/>
                          </a:solidFill>
                          <a:latin typeface="+mn-lt"/>
                          <a:cs typeface="Arial" panose="020B0604020202020204" pitchFamily="34" charset="0"/>
                        </a:rPr>
                        <a:t>Conclusions</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GB" sz="1600" b="0" i="0" kern="1200" dirty="0">
                        <a:solidFill>
                          <a:schemeClr val="accent5"/>
                        </a:solidFill>
                        <a:effectLst/>
                        <a:latin typeface="+mn-lt"/>
                        <a:ea typeface="+mn-ea"/>
                        <a:cs typeface="Arial" panose="020B0604020202020204" pitchFamily="34" charset="0"/>
                      </a:endParaRPr>
                    </a:p>
                    <a:p>
                      <a:pPr marL="171450" indent="-171450">
                        <a:buFont typeface="Arial" panose="020B0604020202020204" pitchFamily="34" charset="0"/>
                        <a:buChar char="•"/>
                      </a:pPr>
                      <a:r>
                        <a:rPr lang="en-GB" sz="1600" b="0" i="0" kern="1200" dirty="0" err="1">
                          <a:solidFill>
                            <a:schemeClr val="accent5"/>
                          </a:solidFill>
                          <a:effectLst/>
                          <a:latin typeface="+mn-lt"/>
                          <a:ea typeface="+mn-ea"/>
                          <a:cs typeface="Arial" panose="020B0604020202020204" pitchFamily="34" charset="0"/>
                        </a:rPr>
                        <a:t>AndroGel</a:t>
                      </a:r>
                      <a:r>
                        <a:rPr lang="en-GB" sz="1600" b="0" i="0" kern="1200" dirty="0">
                          <a:solidFill>
                            <a:schemeClr val="accent5"/>
                          </a:solidFill>
                          <a:effectLst/>
                          <a:latin typeface="+mn-lt"/>
                          <a:ea typeface="+mn-ea"/>
                          <a:cs typeface="Arial" panose="020B0604020202020204" pitchFamily="34" charset="0"/>
                        </a:rPr>
                        <a:t> replacement in hypogonadal men led to the restoration of serum T and free T into the adult male range, which was sustained with long term treatment.</a:t>
                      </a:r>
                    </a:p>
                    <a:p>
                      <a:pPr marL="171450" indent="-171450">
                        <a:buFont typeface="Arial" panose="020B0604020202020204" pitchFamily="34" charset="0"/>
                        <a:buChar char="•"/>
                      </a:pPr>
                      <a:r>
                        <a:rPr lang="en-GB" sz="1600" b="0" i="0" kern="1200" dirty="0">
                          <a:solidFill>
                            <a:schemeClr val="accent5"/>
                          </a:solidFill>
                          <a:effectLst/>
                          <a:latin typeface="+mn-lt"/>
                          <a:ea typeface="+mn-ea"/>
                          <a:cs typeface="Arial" panose="020B0604020202020204" pitchFamily="34" charset="0"/>
                        </a:rPr>
                        <a:t>Long term effects on other hormone assays and improvements in mood, sexual function, and body composition were also sustained with long term treatment.</a:t>
                      </a:r>
                    </a:p>
                    <a:p>
                      <a:pPr marL="171450" indent="-171450">
                        <a:buFont typeface="Arial" panose="020B0604020202020204" pitchFamily="34" charset="0"/>
                        <a:buChar char="•"/>
                      </a:pPr>
                      <a:r>
                        <a:rPr lang="en-GB" sz="1600" b="0" i="0" kern="1200" dirty="0">
                          <a:solidFill>
                            <a:schemeClr val="accent5"/>
                          </a:solidFill>
                          <a:effectLst/>
                          <a:latin typeface="+mn-lt"/>
                          <a:ea typeface="+mn-ea"/>
                          <a:cs typeface="Arial" panose="020B0604020202020204" pitchFamily="34" charset="0"/>
                        </a:rPr>
                        <a:t>The safety parameters were comparable with other delivery systems.</a:t>
                      </a:r>
                    </a:p>
                    <a:p>
                      <a:pPr marL="171450" indent="-171450">
                        <a:buFont typeface="Arial" panose="020B0604020202020204" pitchFamily="34" charset="0"/>
                        <a:buChar char="•"/>
                      </a:pPr>
                      <a:r>
                        <a:rPr lang="en-GB" sz="1600" b="0" i="0" kern="1200" dirty="0">
                          <a:solidFill>
                            <a:schemeClr val="accent5"/>
                          </a:solidFill>
                          <a:effectLst/>
                          <a:latin typeface="+mn-lt"/>
                          <a:ea typeface="+mn-ea"/>
                          <a:cs typeface="Arial" panose="020B0604020202020204" pitchFamily="34" charset="0"/>
                        </a:rPr>
                        <a:t>The authors note that the benefits of androgen replacement must be weighed against potential risks. As with all androgen replacement, continuous vigilance is required for the monitoring of serum PSA, haematocrit and haemoglobin.</a:t>
                      </a:r>
                      <a:endParaRPr lang="en-GB" sz="900" kern="1200" dirty="0">
                        <a:solidFill>
                          <a:schemeClr val="accent5"/>
                        </a:solidFill>
                        <a:effectLst/>
                        <a:latin typeface="+mn-lt"/>
                        <a:ea typeface="+mn-ea"/>
                        <a:cs typeface="Arial" panose="020B0604020202020204" pitchFamily="34" charset="0"/>
                      </a:endParaRP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524184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552450" y="1951470"/>
            <a:ext cx="10920845" cy="1960050"/>
          </a:xfrm>
        </p:spPr>
        <p:txBody>
          <a:bodyPr>
            <a:noAutofit/>
          </a:bodyPr>
          <a:lstStyle/>
          <a:p>
            <a:r>
              <a:rPr lang="en-GB" sz="2800" dirty="0" err="1">
                <a:effectLst/>
                <a:ea typeface="Calibri" panose="020F0502020204030204" pitchFamily="34" charset="0"/>
                <a:cs typeface="Calibri" panose="020F0502020204030204" pitchFamily="34" charset="0"/>
              </a:rPr>
              <a:t>Behre</a:t>
            </a:r>
            <a:r>
              <a:rPr lang="en-GB" sz="2800" dirty="0">
                <a:effectLst/>
                <a:ea typeface="Calibri" panose="020F0502020204030204" pitchFamily="34" charset="0"/>
                <a:cs typeface="Calibri" panose="020F0502020204030204" pitchFamily="34" charset="0"/>
              </a:rPr>
              <a:t>, HM et al </a:t>
            </a:r>
            <a:br>
              <a:rPr lang="en-GB" sz="28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400" dirty="0">
                <a:effectLst/>
                <a:ea typeface="Calibri" panose="020F0502020204030204" pitchFamily="34" charset="0"/>
                <a:cs typeface="Calibri" panose="020F0502020204030204" pitchFamily="34" charset="0"/>
              </a:rPr>
              <a:t>A randomized, double-blind, placebo-controlled trial of testosterone gel on body composition and health-related quality-of-life in men with hypogonadal to low-normal levels of serum testosterone and symptoms of androgen deficiency over 6 months with 12 months open-label follow-up (The PADAM Study)</a:t>
            </a:r>
            <a:br>
              <a:rPr lang="en-GB" sz="24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400" i="1" dirty="0">
                <a:effectLst/>
                <a:ea typeface="Calibri" panose="020F0502020204030204" pitchFamily="34" charset="0"/>
                <a:cs typeface="Calibri" panose="020F0502020204030204" pitchFamily="34" charset="0"/>
              </a:rPr>
              <a:t>The Aging Male, 2012; 15(4): 198–207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3200" i="1" dirty="0"/>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625186" y="3724132"/>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3914737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7100-BC56-40C6-ACEE-05C88672E95E}"/>
              </a:ext>
            </a:extLst>
          </p:cNvPr>
          <p:cNvSpPr>
            <a:spLocks noGrp="1"/>
          </p:cNvSpPr>
          <p:nvPr>
            <p:ph type="title"/>
          </p:nvPr>
        </p:nvSpPr>
        <p:spPr>
          <a:xfrm>
            <a:off x="518063" y="338178"/>
            <a:ext cx="10652454" cy="620754"/>
          </a:xfrm>
        </p:spPr>
        <p:txBody>
          <a:bodyPr/>
          <a:lstStyle/>
          <a:p>
            <a:r>
              <a:rPr lang="en-GB" b="1" dirty="0"/>
              <a:t>Ai</a:t>
            </a:r>
            <a:r>
              <a:rPr lang="en-GB" sz="3200" b="1" dirty="0"/>
              <a:t>ms</a:t>
            </a:r>
            <a:r>
              <a:rPr lang="en-GB" b="1" dirty="0"/>
              <a:t> &amp; Objectives</a:t>
            </a:r>
          </a:p>
        </p:txBody>
      </p:sp>
      <p:sp>
        <p:nvSpPr>
          <p:cNvPr id="3" name="Content Placeholder 2">
            <a:extLst>
              <a:ext uri="{FF2B5EF4-FFF2-40B4-BE49-F238E27FC236}">
                <a16:creationId xmlns:a16="http://schemas.microsoft.com/office/drawing/2014/main" id="{346E37A3-919D-400D-BD94-D038462D3FA0}"/>
              </a:ext>
            </a:extLst>
          </p:cNvPr>
          <p:cNvSpPr>
            <a:spLocks noGrp="1"/>
          </p:cNvSpPr>
          <p:nvPr>
            <p:ph idx="1"/>
          </p:nvPr>
        </p:nvSpPr>
        <p:spPr>
          <a:xfrm>
            <a:off x="518063" y="1144484"/>
            <a:ext cx="10579428" cy="4569031"/>
          </a:xfrm>
        </p:spPr>
        <p:txBody>
          <a:bodyPr>
            <a:normAutofit/>
          </a:bodyPr>
          <a:lstStyle/>
          <a:p>
            <a:r>
              <a:rPr lang="en-GB" sz="1800" dirty="0">
                <a:solidFill>
                  <a:schemeClr val="accent5"/>
                </a:solidFill>
              </a:rPr>
              <a:t>The aim of this randomized, placebo-controlled study was to investigate the efficacy and safety of treatment with a 1% testosterone gel in men aged 50-80 years with hypogonadal to low-normal total serum testosterone (&lt;15.0nmol/l) along with putative symptoms of testosterone deficiency.</a:t>
            </a:r>
          </a:p>
          <a:p>
            <a:pPr marL="0" indent="0">
              <a:buNone/>
            </a:pPr>
            <a:endParaRPr lang="en-GB" sz="1200" dirty="0">
              <a:solidFill>
                <a:schemeClr val="accent5"/>
              </a:solidFill>
            </a:endParaRPr>
          </a:p>
          <a:p>
            <a:r>
              <a:rPr lang="en-GB" sz="1800" dirty="0">
                <a:solidFill>
                  <a:schemeClr val="accent5"/>
                </a:solidFill>
              </a:rPr>
              <a:t>The primary objective was the assessment of changes in lean body mass (LBM) after 6 months of treatment with </a:t>
            </a:r>
            <a:r>
              <a:rPr lang="en-GB" sz="1800" dirty="0" err="1">
                <a:solidFill>
                  <a:schemeClr val="accent5"/>
                </a:solidFill>
              </a:rPr>
              <a:t>AndroGel</a:t>
            </a:r>
            <a:r>
              <a:rPr lang="en-GB" sz="1800" dirty="0">
                <a:solidFill>
                  <a:schemeClr val="accent5"/>
                </a:solidFill>
              </a:rPr>
              <a:t> compared with placebo.</a:t>
            </a:r>
          </a:p>
          <a:p>
            <a:pPr marL="0" indent="0">
              <a:buNone/>
            </a:pPr>
            <a:endParaRPr lang="en-GB" sz="1200" dirty="0">
              <a:solidFill>
                <a:schemeClr val="accent5"/>
              </a:solidFill>
            </a:endParaRPr>
          </a:p>
          <a:p>
            <a:r>
              <a:rPr lang="en-GB" sz="1800" dirty="0">
                <a:solidFill>
                  <a:schemeClr val="accent5"/>
                </a:solidFill>
              </a:rPr>
              <a:t>A secondary study objective was assessment of changes in LBM during open label treatment with </a:t>
            </a:r>
            <a:r>
              <a:rPr lang="en-GB" sz="1800" dirty="0" err="1">
                <a:solidFill>
                  <a:schemeClr val="accent5"/>
                </a:solidFill>
              </a:rPr>
              <a:t>AndroGel</a:t>
            </a:r>
            <a:r>
              <a:rPr lang="en-GB" sz="1800" dirty="0">
                <a:solidFill>
                  <a:schemeClr val="accent5"/>
                </a:solidFill>
              </a:rPr>
              <a:t> from study month 6 to 18, and assessment of changes in LBM in subgroups of patients. </a:t>
            </a:r>
          </a:p>
          <a:p>
            <a:endParaRPr lang="en-GB" sz="1200" dirty="0">
              <a:solidFill>
                <a:schemeClr val="accent5"/>
              </a:solidFill>
            </a:endParaRPr>
          </a:p>
          <a:p>
            <a:r>
              <a:rPr lang="en-GB" sz="1800" dirty="0">
                <a:solidFill>
                  <a:schemeClr val="accent5"/>
                </a:solidFill>
              </a:rPr>
              <a:t>Other secondary study objectives were assessment of changes in T serum levels, fat mass, total body mass, bone density, health-related quality of life (</a:t>
            </a:r>
            <a:r>
              <a:rPr lang="en-GB" sz="1800" dirty="0" err="1">
                <a:solidFill>
                  <a:schemeClr val="accent5"/>
                </a:solidFill>
              </a:rPr>
              <a:t>HRQoL</a:t>
            </a:r>
            <a:r>
              <a:rPr lang="en-GB" sz="1800" dirty="0">
                <a:solidFill>
                  <a:schemeClr val="accent5"/>
                </a:solidFill>
              </a:rPr>
              <a:t>) as assessed by the Ageing Male Symptoms (AMS) rating scale and monitoring of safety parameters.</a:t>
            </a:r>
          </a:p>
        </p:txBody>
      </p:sp>
      <p:sp>
        <p:nvSpPr>
          <p:cNvPr id="4" name="Text Box 4">
            <a:extLst>
              <a:ext uri="{FF2B5EF4-FFF2-40B4-BE49-F238E27FC236}">
                <a16:creationId xmlns:a16="http://schemas.microsoft.com/office/drawing/2014/main" id="{68A76641-21A7-4DA9-9E96-9E85A09E94FC}"/>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6EAB"/>
                </a:solidFill>
                <a:effectLst/>
                <a:uLnTx/>
                <a:uFillTx/>
                <a:latin typeface="Poppins Light"/>
                <a:ea typeface="Calibri" panose="020F0502020204030204" pitchFamily="34" charset="0"/>
                <a:cs typeface="Calibri" panose="020F0502020204030204" pitchFamily="34" charset="0"/>
              </a:rPr>
              <a:t>Behre</a:t>
            </a:r>
            <a:r>
              <a:rPr kumimoji="0" lang="en-GB" sz="1200" b="0" i="0" u="none" strike="noStrike" kern="1200" cap="none" spc="0" normalizeH="0" baseline="0" noProof="0" dirty="0">
                <a:ln>
                  <a:noFill/>
                </a:ln>
                <a:solidFill>
                  <a:srgbClr val="006EAB"/>
                </a:solidFill>
                <a:effectLst/>
                <a:uLnTx/>
                <a:uFillTx/>
                <a:latin typeface="Poppins Light"/>
                <a:ea typeface="Calibri" panose="020F0502020204030204" pitchFamily="34" charset="0"/>
                <a:cs typeface="Calibri" panose="020F0502020204030204" pitchFamily="34" charset="0"/>
              </a:rPr>
              <a:t>, HM et al. The Aging Male, 2012; 15(4): 198–207</a:t>
            </a:r>
            <a:endParaRPr kumimoji="0" lang="en-US" altLang="en-US" sz="1200" b="0" i="0" u="none" strike="noStrike" kern="1200" cap="none" spc="0" normalizeH="0" baseline="0" noProof="0" dirty="0">
              <a:ln>
                <a:noFill/>
              </a:ln>
              <a:solidFill>
                <a:srgbClr val="006EAB"/>
              </a:solidFill>
              <a:effectLst/>
              <a:uLnTx/>
              <a:uFillTx/>
              <a:latin typeface="Poppins Light"/>
              <a:ea typeface="+mn-ea"/>
              <a:cs typeface="+mn-cs"/>
            </a:endParaRPr>
          </a:p>
        </p:txBody>
      </p:sp>
    </p:spTree>
    <p:extLst>
      <p:ext uri="{BB962C8B-B14F-4D97-AF65-F5344CB8AC3E}">
        <p14:creationId xmlns:p14="http://schemas.microsoft.com/office/powerpoint/2010/main" val="4166604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F984144D-6D08-423C-8E59-CD2598FB56E1}"/>
              </a:ext>
            </a:extLst>
          </p:cNvPr>
          <p:cNvSpPr>
            <a:spLocks noGrp="1" noChangeArrowheads="1"/>
          </p:cNvSpPr>
          <p:nvPr>
            <p:ph idx="1"/>
          </p:nvPr>
        </p:nvSpPr>
        <p:spPr>
          <a:xfrm>
            <a:off x="467591" y="1052512"/>
            <a:ext cx="10879281" cy="4752975"/>
          </a:xfrm>
        </p:spPr>
        <p:txBody>
          <a:bodyPr>
            <a:normAutofit lnSpcReduction="10000"/>
          </a:bodyPr>
          <a:lstStyle/>
          <a:p>
            <a:pPr>
              <a:lnSpc>
                <a:spcPct val="75000"/>
              </a:lnSpc>
              <a:spcBef>
                <a:spcPct val="0"/>
              </a:spcBef>
            </a:pPr>
            <a:r>
              <a:rPr lang="en-GB" altLang="en-US" sz="1600" dirty="0">
                <a:solidFill>
                  <a:schemeClr val="accent5"/>
                </a:solidFill>
              </a:rPr>
              <a:t>Phase IV study, randomised, double blind</a:t>
            </a:r>
            <a:br>
              <a:rPr lang="en-GB" altLang="en-US" sz="1600" dirty="0">
                <a:solidFill>
                  <a:schemeClr val="accent5"/>
                </a:solidFill>
              </a:rPr>
            </a:br>
            <a:endParaRPr lang="en-GB" altLang="en-US" sz="1600" dirty="0">
              <a:solidFill>
                <a:schemeClr val="accent5"/>
              </a:solidFill>
            </a:endParaRPr>
          </a:p>
          <a:p>
            <a:pPr>
              <a:lnSpc>
                <a:spcPct val="75000"/>
              </a:lnSpc>
            </a:pPr>
            <a:r>
              <a:rPr lang="en-GB" altLang="en-US" sz="1600" dirty="0">
                <a:solidFill>
                  <a:schemeClr val="accent5"/>
                </a:solidFill>
              </a:rPr>
              <a:t>Efficacy and Safety of Testogel</a:t>
            </a:r>
            <a:r>
              <a:rPr lang="en-GB" altLang="en-US" sz="1600" baseline="30000" dirty="0">
                <a:solidFill>
                  <a:schemeClr val="accent5"/>
                </a:solidFill>
              </a:rPr>
              <a:t>®</a:t>
            </a:r>
            <a:r>
              <a:rPr lang="en-GB" altLang="en-US" sz="1600" dirty="0">
                <a:solidFill>
                  <a:schemeClr val="accent5"/>
                </a:solidFill>
              </a:rPr>
              <a:t> in Men with Partial Androgen Deficiency of Aging Males (PADAM)</a:t>
            </a:r>
            <a:br>
              <a:rPr lang="en-GB" altLang="en-US" sz="1600" dirty="0">
                <a:solidFill>
                  <a:schemeClr val="accent5"/>
                </a:solidFill>
              </a:rPr>
            </a:br>
            <a:endParaRPr lang="en-GB" altLang="en-US" sz="1600" dirty="0">
              <a:solidFill>
                <a:schemeClr val="accent5"/>
              </a:solidFill>
            </a:endParaRPr>
          </a:p>
          <a:p>
            <a:pPr>
              <a:lnSpc>
                <a:spcPct val="75000"/>
              </a:lnSpc>
            </a:pPr>
            <a:r>
              <a:rPr lang="en-GB" altLang="en-US" sz="1600" dirty="0">
                <a:solidFill>
                  <a:schemeClr val="accent5"/>
                </a:solidFill>
              </a:rPr>
              <a:t>362 men aged </a:t>
            </a:r>
          </a:p>
          <a:p>
            <a:pPr lvl="1">
              <a:lnSpc>
                <a:spcPct val="75000"/>
              </a:lnSpc>
            </a:pPr>
            <a:r>
              <a:rPr lang="en-GB" altLang="en-US" sz="1600" b="1" dirty="0">
                <a:solidFill>
                  <a:schemeClr val="accent5"/>
                </a:solidFill>
                <a:sym typeface="Symbol" panose="05050102010706020507" pitchFamily="18" charset="2"/>
              </a:rPr>
              <a:t>50 to 80 year</a:t>
            </a:r>
            <a:r>
              <a:rPr lang="en-GB" altLang="en-US" sz="1600" dirty="0">
                <a:solidFill>
                  <a:schemeClr val="accent5"/>
                </a:solidFill>
                <a:sym typeface="Symbol" panose="05050102010706020507" pitchFamily="18" charset="2"/>
              </a:rPr>
              <a:t>s</a:t>
            </a:r>
          </a:p>
          <a:p>
            <a:pPr lvl="1">
              <a:lnSpc>
                <a:spcPct val="75000"/>
              </a:lnSpc>
            </a:pPr>
            <a:r>
              <a:rPr lang="en-GB" altLang="en-US" sz="1600" b="1" dirty="0">
                <a:solidFill>
                  <a:schemeClr val="accent5"/>
                </a:solidFill>
                <a:sym typeface="Symbol" panose="05050102010706020507" pitchFamily="18" charset="2"/>
              </a:rPr>
              <a:t>Total testosterone &lt;15nmol/L </a:t>
            </a:r>
          </a:p>
          <a:p>
            <a:pPr lvl="1">
              <a:lnSpc>
                <a:spcPct val="75000"/>
              </a:lnSpc>
            </a:pPr>
            <a:r>
              <a:rPr lang="en-GB" altLang="en-US" sz="1600" b="1" dirty="0">
                <a:solidFill>
                  <a:schemeClr val="accent5"/>
                </a:solidFill>
                <a:sym typeface="Symbol" panose="05050102010706020507" pitchFamily="18" charset="2"/>
              </a:rPr>
              <a:t>AMS rating scale total score &gt; 36</a:t>
            </a:r>
            <a:r>
              <a:rPr lang="en-GB" altLang="en-US" sz="1600" dirty="0">
                <a:solidFill>
                  <a:schemeClr val="accent5"/>
                </a:solidFill>
                <a:sym typeface="Symbol" panose="05050102010706020507" pitchFamily="18" charset="2"/>
              </a:rPr>
              <a:t> </a:t>
            </a:r>
            <a:r>
              <a:rPr lang="en-GB" altLang="en-US" sz="1600" b="1" dirty="0">
                <a:solidFill>
                  <a:schemeClr val="accent5"/>
                </a:solidFill>
                <a:sym typeface="Symbol" panose="05050102010706020507" pitchFamily="18" charset="2"/>
              </a:rPr>
              <a:t>with typical symptoms of PADAM</a:t>
            </a:r>
          </a:p>
          <a:p>
            <a:pPr lvl="2">
              <a:lnSpc>
                <a:spcPct val="75000"/>
              </a:lnSpc>
              <a:buFont typeface="Calibri" panose="020F0502020204030204" pitchFamily="34" charset="0"/>
              <a:buChar char="‐"/>
            </a:pPr>
            <a:r>
              <a:rPr lang="en-GB" altLang="en-US" sz="1400" dirty="0">
                <a:solidFill>
                  <a:schemeClr val="accent5"/>
                </a:solidFill>
                <a:sym typeface="Symbol" panose="05050102010706020507" pitchFamily="18" charset="2"/>
              </a:rPr>
              <a:t>Total AMS scores and scores for the psychological, somatic, and sexual subscales were calculated</a:t>
            </a:r>
            <a:br>
              <a:rPr lang="en-GB" altLang="en-US" sz="1400" b="1" dirty="0">
                <a:solidFill>
                  <a:schemeClr val="accent5"/>
                </a:solidFill>
                <a:sym typeface="Symbol" panose="05050102010706020507" pitchFamily="18" charset="2"/>
              </a:rPr>
            </a:br>
            <a:endParaRPr lang="en-GB" altLang="en-US" sz="1400" b="1" dirty="0">
              <a:solidFill>
                <a:schemeClr val="accent5"/>
              </a:solidFill>
              <a:sym typeface="Symbol" panose="05050102010706020507" pitchFamily="18" charset="2"/>
            </a:endParaRPr>
          </a:p>
          <a:p>
            <a:pPr>
              <a:lnSpc>
                <a:spcPct val="75000"/>
              </a:lnSpc>
            </a:pPr>
            <a:r>
              <a:rPr lang="en-GB" altLang="en-US" sz="1600" dirty="0">
                <a:solidFill>
                  <a:schemeClr val="accent5"/>
                </a:solidFill>
              </a:rPr>
              <a:t>First 6 months: 2 treatment arms (5g Testogel</a:t>
            </a:r>
            <a:r>
              <a:rPr lang="en-GB" altLang="en-US" sz="1600" baseline="30000" dirty="0">
                <a:solidFill>
                  <a:schemeClr val="accent5"/>
                </a:solidFill>
              </a:rPr>
              <a:t>®</a:t>
            </a:r>
            <a:r>
              <a:rPr lang="en-GB" altLang="en-US" sz="1600" dirty="0">
                <a:solidFill>
                  <a:schemeClr val="accent5"/>
                </a:solidFill>
              </a:rPr>
              <a:t> 1%vs. placebo)</a:t>
            </a:r>
          </a:p>
          <a:p>
            <a:pPr lvl="1">
              <a:lnSpc>
                <a:spcPct val="75000"/>
              </a:lnSpc>
            </a:pPr>
            <a:r>
              <a:rPr lang="en-GB" altLang="en-US" sz="1600" dirty="0">
                <a:solidFill>
                  <a:schemeClr val="accent5"/>
                </a:solidFill>
              </a:rPr>
              <a:t>Depending on clinical response and serum testosterone levels, dose could be increased to 7.5 g after 3 months. </a:t>
            </a:r>
          </a:p>
          <a:p>
            <a:pPr marL="0" indent="0">
              <a:lnSpc>
                <a:spcPct val="75000"/>
              </a:lnSpc>
              <a:buNone/>
            </a:pPr>
            <a:endParaRPr lang="en-GB" altLang="en-US" sz="1600" dirty="0">
              <a:solidFill>
                <a:schemeClr val="accent5"/>
              </a:solidFill>
            </a:endParaRPr>
          </a:p>
          <a:p>
            <a:pPr>
              <a:lnSpc>
                <a:spcPct val="75000"/>
              </a:lnSpc>
            </a:pPr>
            <a:r>
              <a:rPr lang="en-GB" altLang="en-US" sz="1600" dirty="0">
                <a:solidFill>
                  <a:schemeClr val="accent5"/>
                </a:solidFill>
              </a:rPr>
              <a:t>Follow up period: 12 months, open label, active treatment</a:t>
            </a:r>
          </a:p>
          <a:p>
            <a:pPr>
              <a:lnSpc>
                <a:spcPct val="75000"/>
              </a:lnSpc>
            </a:pPr>
            <a:endParaRPr lang="en-GB" altLang="en-US" sz="1600" dirty="0">
              <a:solidFill>
                <a:schemeClr val="accent5"/>
              </a:solidFill>
            </a:endParaRPr>
          </a:p>
          <a:p>
            <a:pPr>
              <a:lnSpc>
                <a:spcPct val="75000"/>
              </a:lnSpc>
            </a:pPr>
            <a:r>
              <a:rPr lang="en-GB" altLang="en-US" sz="1600" dirty="0">
                <a:solidFill>
                  <a:schemeClr val="accent5"/>
                </a:solidFill>
              </a:rPr>
              <a:t>30 centres in 8 countries</a:t>
            </a:r>
          </a:p>
          <a:p>
            <a:pPr>
              <a:lnSpc>
                <a:spcPct val="75000"/>
              </a:lnSpc>
            </a:pPr>
            <a:endParaRPr lang="en-GB" altLang="en-US" sz="1600" dirty="0">
              <a:solidFill>
                <a:schemeClr val="accent5"/>
              </a:solidFill>
            </a:endParaRPr>
          </a:p>
          <a:p>
            <a:pPr>
              <a:lnSpc>
                <a:spcPct val="75000"/>
              </a:lnSpc>
            </a:pPr>
            <a:r>
              <a:rPr lang="en-GB" altLang="en-US" sz="1600" dirty="0">
                <a:solidFill>
                  <a:schemeClr val="accent5"/>
                </a:solidFill>
              </a:rPr>
              <a:t>Final analysis after all patients completed 18 months treatment</a:t>
            </a:r>
          </a:p>
        </p:txBody>
      </p:sp>
      <p:sp>
        <p:nvSpPr>
          <p:cNvPr id="53251" name="Rectangle 17">
            <a:extLst>
              <a:ext uri="{FF2B5EF4-FFF2-40B4-BE49-F238E27FC236}">
                <a16:creationId xmlns:a16="http://schemas.microsoft.com/office/drawing/2014/main" id="{D2DF53B9-F7FF-418B-9AB6-2609AEDC1EF9}"/>
              </a:ext>
            </a:extLst>
          </p:cNvPr>
          <p:cNvSpPr txBox="1">
            <a:spLocks noChangeArrowheads="1"/>
          </p:cNvSpPr>
          <p:nvPr/>
        </p:nvSpPr>
        <p:spPr bwMode="auto">
          <a:xfrm>
            <a:off x="467592" y="266101"/>
            <a:ext cx="5029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335" tIns="46674" rIns="93335" bIns="46674"/>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006EAB"/>
                </a:solidFill>
                <a:effectLst/>
                <a:uLnTx/>
                <a:uFillTx/>
                <a:latin typeface="Poppins Medium"/>
                <a:ea typeface="+mn-ea"/>
                <a:cs typeface="+mn-cs"/>
              </a:rPr>
              <a:t>Patients &amp; Methods</a:t>
            </a:r>
          </a:p>
        </p:txBody>
      </p:sp>
      <p:sp>
        <p:nvSpPr>
          <p:cNvPr id="53252" name="Text Box 4">
            <a:extLst>
              <a:ext uri="{FF2B5EF4-FFF2-40B4-BE49-F238E27FC236}">
                <a16:creationId xmlns:a16="http://schemas.microsoft.com/office/drawing/2014/main" id="{3E347841-A668-4EE5-B480-89385AB734F8}"/>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6EAB"/>
                </a:solidFill>
                <a:effectLst/>
                <a:uLnTx/>
                <a:uFillTx/>
                <a:latin typeface="Poppins Light"/>
                <a:ea typeface="Calibri" panose="020F0502020204030204" pitchFamily="34" charset="0"/>
                <a:cs typeface="Calibri" panose="020F0502020204030204" pitchFamily="34" charset="0"/>
              </a:rPr>
              <a:t>Behre</a:t>
            </a:r>
            <a:r>
              <a:rPr kumimoji="0" lang="en-GB" sz="1200" b="0" i="0" u="none" strike="noStrike" kern="1200" cap="none" spc="0" normalizeH="0" baseline="0" noProof="0" dirty="0">
                <a:ln>
                  <a:noFill/>
                </a:ln>
                <a:solidFill>
                  <a:srgbClr val="006EAB"/>
                </a:solidFill>
                <a:effectLst/>
                <a:uLnTx/>
                <a:uFillTx/>
                <a:latin typeface="Poppins Light"/>
                <a:ea typeface="Calibri" panose="020F0502020204030204" pitchFamily="34" charset="0"/>
                <a:cs typeface="Calibri" panose="020F0502020204030204" pitchFamily="34" charset="0"/>
              </a:rPr>
              <a:t>, HM et al. The Aging Male, 2012; 15(4): 198–207</a:t>
            </a:r>
            <a:endParaRPr kumimoji="0" lang="en-US" altLang="en-US" sz="1200" b="0"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7">
            <a:extLst>
              <a:ext uri="{FF2B5EF4-FFF2-40B4-BE49-F238E27FC236}">
                <a16:creationId xmlns:a16="http://schemas.microsoft.com/office/drawing/2014/main" id="{4BFE9560-DFD2-4CC4-8D8C-DDF27A53AA0A}"/>
              </a:ext>
            </a:extLst>
          </p:cNvPr>
          <p:cNvSpPr>
            <a:spLocks noGrp="1" noChangeArrowheads="1"/>
          </p:cNvSpPr>
          <p:nvPr>
            <p:ph type="title" idx="4294967295"/>
          </p:nvPr>
        </p:nvSpPr>
        <p:spPr>
          <a:xfrm>
            <a:off x="259773" y="133592"/>
            <a:ext cx="11357264" cy="1076325"/>
          </a:xfrm>
        </p:spPr>
        <p:txBody>
          <a:bodyPr vert="horz" lIns="93335" tIns="46674" rIns="93335" bIns="46674" rtlCol="0" anchor="t">
            <a:normAutofit/>
          </a:bodyPr>
          <a:lstStyle/>
          <a:p>
            <a:pPr eaLnBrk="1" hangingPunct="1"/>
            <a:r>
              <a:rPr lang="en-GB" altLang="en-US" sz="3200" b="1" dirty="0"/>
              <a:t>Improvements in LBM independent of age &amp; baseline serum testosterone level</a:t>
            </a:r>
          </a:p>
        </p:txBody>
      </p:sp>
      <p:sp>
        <p:nvSpPr>
          <p:cNvPr id="54275" name="Text Box 21">
            <a:extLst>
              <a:ext uri="{FF2B5EF4-FFF2-40B4-BE49-F238E27FC236}">
                <a16:creationId xmlns:a16="http://schemas.microsoft.com/office/drawing/2014/main" id="{D7A9D3C2-6D57-4C71-A9CB-95220DDB727F}"/>
              </a:ext>
            </a:extLst>
          </p:cNvPr>
          <p:cNvSpPr txBox="1">
            <a:spLocks noChangeArrowheads="1"/>
          </p:cNvSpPr>
          <p:nvPr/>
        </p:nvSpPr>
        <p:spPr bwMode="auto">
          <a:xfrm>
            <a:off x="2708693" y="5374721"/>
            <a:ext cx="48143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Age group: &lt;65 years: placebo n=121; testosterone gel n=115</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                    ≥65 years: placebo n=57;  testosterone gel n=68</a:t>
            </a:r>
          </a:p>
        </p:txBody>
      </p:sp>
      <p:sp>
        <p:nvSpPr>
          <p:cNvPr id="54276" name="Text Box 18">
            <a:extLst>
              <a:ext uri="{FF2B5EF4-FFF2-40B4-BE49-F238E27FC236}">
                <a16:creationId xmlns:a16="http://schemas.microsoft.com/office/drawing/2014/main" id="{5FAB4628-A1A6-4F2F-AB95-DB8B536F6F5D}"/>
              </a:ext>
            </a:extLst>
          </p:cNvPr>
          <p:cNvSpPr txBox="1">
            <a:spLocks noChangeArrowheads="1"/>
          </p:cNvSpPr>
          <p:nvPr/>
        </p:nvSpPr>
        <p:spPr bwMode="auto">
          <a:xfrm rot="16200000">
            <a:off x="1108038" y="3151667"/>
            <a:ext cx="30292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Change in lean body mass (kg)</a:t>
            </a:r>
          </a:p>
        </p:txBody>
      </p:sp>
      <p:pic>
        <p:nvPicPr>
          <p:cNvPr id="54277" name="Picture 12">
            <a:extLst>
              <a:ext uri="{FF2B5EF4-FFF2-40B4-BE49-F238E27FC236}">
                <a16:creationId xmlns:a16="http://schemas.microsoft.com/office/drawing/2014/main" id="{E89D1C82-9D6A-40E6-AFCB-E3B836D7A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927" y="1703113"/>
            <a:ext cx="5832635" cy="347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8" name="Text Box 26">
            <a:extLst>
              <a:ext uri="{FF2B5EF4-FFF2-40B4-BE49-F238E27FC236}">
                <a16:creationId xmlns:a16="http://schemas.microsoft.com/office/drawing/2014/main" id="{9B78AF6D-8F93-4E4F-B1B3-E2E2B9A0DF7D}"/>
              </a:ext>
            </a:extLst>
          </p:cNvPr>
          <p:cNvSpPr txBox="1">
            <a:spLocks noChangeArrowheads="1"/>
          </p:cNvSpPr>
          <p:nvPr/>
        </p:nvSpPr>
        <p:spPr bwMode="auto">
          <a:xfrm>
            <a:off x="5796684" y="1953422"/>
            <a:ext cx="25876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Placebo (6 months)</a:t>
            </a:r>
          </a:p>
        </p:txBody>
      </p:sp>
      <p:sp>
        <p:nvSpPr>
          <p:cNvPr id="54279" name="Rectangle 50">
            <a:extLst>
              <a:ext uri="{FF2B5EF4-FFF2-40B4-BE49-F238E27FC236}">
                <a16:creationId xmlns:a16="http://schemas.microsoft.com/office/drawing/2014/main" id="{E9A2DEBF-A4A6-4C9D-9155-D88B25793B51}"/>
              </a:ext>
            </a:extLst>
          </p:cNvPr>
          <p:cNvSpPr>
            <a:spLocks noChangeArrowheads="1"/>
          </p:cNvSpPr>
          <p:nvPr/>
        </p:nvSpPr>
        <p:spPr bwMode="auto">
          <a:xfrm>
            <a:off x="5686570" y="2038569"/>
            <a:ext cx="161925" cy="187325"/>
          </a:xfrm>
          <a:prstGeom prst="rect">
            <a:avLst/>
          </a:prstGeom>
          <a:solidFill>
            <a:srgbClr val="979797"/>
          </a:solidFill>
          <a:ln>
            <a:noFill/>
          </a:ln>
          <a:extLst>
            <a:ext uri="{91240B29-F687-4F45-9708-019B960494DF}">
              <a14:hiddenLine xmlns:a14="http://schemas.microsoft.com/office/drawing/2010/main" w="6350">
                <a:solidFill>
                  <a:schemeClr val="tx1"/>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1" i="0" u="none" strike="noStrike" kern="1200" cap="none" spc="0" normalizeH="0" baseline="0" noProof="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54280" name="Rectangle 52">
            <a:extLst>
              <a:ext uri="{FF2B5EF4-FFF2-40B4-BE49-F238E27FC236}">
                <a16:creationId xmlns:a16="http://schemas.microsoft.com/office/drawing/2014/main" id="{99EE5644-D703-4DD4-A860-5EED50BCF552}"/>
              </a:ext>
            </a:extLst>
          </p:cNvPr>
          <p:cNvSpPr>
            <a:spLocks noChangeArrowheads="1"/>
          </p:cNvSpPr>
          <p:nvPr/>
        </p:nvSpPr>
        <p:spPr bwMode="auto">
          <a:xfrm>
            <a:off x="5661746" y="2328071"/>
            <a:ext cx="161925" cy="185738"/>
          </a:xfrm>
          <a:prstGeom prst="rect">
            <a:avLst/>
          </a:prstGeom>
          <a:solidFill>
            <a:srgbClr val="00A2E8"/>
          </a:solidFill>
          <a:ln w="9525">
            <a:solidFill>
              <a:srgbClr val="0070C0"/>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1" i="0" u="none" strike="noStrike" kern="1200" cap="none" spc="0" normalizeH="0" baseline="0" noProof="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54281" name="Text Box 26">
            <a:extLst>
              <a:ext uri="{FF2B5EF4-FFF2-40B4-BE49-F238E27FC236}">
                <a16:creationId xmlns:a16="http://schemas.microsoft.com/office/drawing/2014/main" id="{94A34B58-E998-4AC2-9C88-736DD0623B52}"/>
              </a:ext>
            </a:extLst>
          </p:cNvPr>
          <p:cNvSpPr txBox="1">
            <a:spLocks noChangeArrowheads="1"/>
          </p:cNvSpPr>
          <p:nvPr/>
        </p:nvSpPr>
        <p:spPr bwMode="auto">
          <a:xfrm>
            <a:off x="5796683" y="2242346"/>
            <a:ext cx="36187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Transdermal testosterone gel only</a:t>
            </a:r>
            <a:endPar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endParaRPr>
          </a:p>
        </p:txBody>
      </p:sp>
      <p:sp>
        <p:nvSpPr>
          <p:cNvPr id="10" name="Text Box 4">
            <a:extLst>
              <a:ext uri="{FF2B5EF4-FFF2-40B4-BE49-F238E27FC236}">
                <a16:creationId xmlns:a16="http://schemas.microsoft.com/office/drawing/2014/main" id="{9C2A7330-329B-4A8E-8326-96B7EF8CABC1}"/>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6EAB"/>
                </a:solidFill>
                <a:effectLst/>
                <a:uLnTx/>
                <a:uFillTx/>
                <a:latin typeface="Poppins Light"/>
                <a:ea typeface="Calibri" panose="020F0502020204030204" pitchFamily="34" charset="0"/>
                <a:cs typeface="Calibri" panose="020F0502020204030204" pitchFamily="34" charset="0"/>
              </a:rPr>
              <a:t>Behre</a:t>
            </a:r>
            <a:r>
              <a:rPr kumimoji="0" lang="en-GB" sz="1200" b="0" i="0" u="none" strike="noStrike" kern="1200" cap="none" spc="0" normalizeH="0" baseline="0" noProof="0" dirty="0">
                <a:ln>
                  <a:noFill/>
                </a:ln>
                <a:solidFill>
                  <a:srgbClr val="006EAB"/>
                </a:solidFill>
                <a:effectLst/>
                <a:uLnTx/>
                <a:uFillTx/>
                <a:latin typeface="Poppins Light"/>
                <a:ea typeface="Calibri" panose="020F0502020204030204" pitchFamily="34" charset="0"/>
                <a:cs typeface="Calibri" panose="020F0502020204030204" pitchFamily="34" charset="0"/>
              </a:rPr>
              <a:t>, HM et al. The Aging Male, 2012; 15(4): 198–207</a:t>
            </a:r>
            <a:endParaRPr kumimoji="0" lang="en-US" altLang="en-US" sz="120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12" name="TextBox 11">
            <a:extLst>
              <a:ext uri="{FF2B5EF4-FFF2-40B4-BE49-F238E27FC236}">
                <a16:creationId xmlns:a16="http://schemas.microsoft.com/office/drawing/2014/main" id="{A8EC3E27-1ADC-45BD-955D-7546E90AB734}"/>
              </a:ext>
            </a:extLst>
          </p:cNvPr>
          <p:cNvSpPr txBox="1"/>
          <p:nvPr/>
        </p:nvSpPr>
        <p:spPr>
          <a:xfrm>
            <a:off x="145039" y="1272573"/>
            <a:ext cx="1135726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Mean (SD) changes in lean body mass at 6 months with testosterone versus placebo in all patients (a), in patients grouped by age (b) and by baseline serum total testosterone levels (c).</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 name="Line 20">
            <a:extLst>
              <a:ext uri="{FF2B5EF4-FFF2-40B4-BE49-F238E27FC236}">
                <a16:creationId xmlns:a16="http://schemas.microsoft.com/office/drawing/2014/main" id="{5F70A4D1-1AAA-4097-875A-EF97E15DB765}"/>
              </a:ext>
            </a:extLst>
          </p:cNvPr>
          <p:cNvSpPr>
            <a:spLocks noChangeShapeType="1"/>
          </p:cNvSpPr>
          <p:nvPr/>
        </p:nvSpPr>
        <p:spPr bwMode="auto">
          <a:xfrm flipV="1">
            <a:off x="5598679" y="1404217"/>
            <a:ext cx="0" cy="3384550"/>
          </a:xfrm>
          <a:prstGeom prst="line">
            <a:avLst/>
          </a:prstGeom>
          <a:noFill/>
          <a:ln w="19050">
            <a:solidFill>
              <a:schemeClr val="tx1"/>
            </a:solidFill>
            <a:prstDash val="dash"/>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55299" name="Rectangle 4">
            <a:extLst>
              <a:ext uri="{FF2B5EF4-FFF2-40B4-BE49-F238E27FC236}">
                <a16:creationId xmlns:a16="http://schemas.microsoft.com/office/drawing/2014/main" id="{F6FC03EE-18F1-4D1F-9CBD-811F4B45336B}"/>
              </a:ext>
            </a:extLst>
          </p:cNvPr>
          <p:cNvSpPr>
            <a:spLocks noChangeArrowheads="1"/>
          </p:cNvSpPr>
          <p:nvPr/>
        </p:nvSpPr>
        <p:spPr bwMode="auto">
          <a:xfrm>
            <a:off x="5309755" y="-332507"/>
            <a:ext cx="7821613"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a:ln>
                <a:noFill/>
              </a:ln>
              <a:solidFill>
                <a:srgbClr val="58595B"/>
              </a:solidFill>
              <a:effectLst/>
              <a:uLnTx/>
              <a:uFillTx/>
              <a:latin typeface="Verdana" panose="020B0604030504040204" pitchFamily="34" charset="0"/>
              <a:ea typeface="MS PGothic" panose="020B0600070205080204" pitchFamily="34" charset="-128"/>
              <a:cs typeface="+mn-cs"/>
            </a:endParaRPr>
          </a:p>
        </p:txBody>
      </p:sp>
      <p:sp>
        <p:nvSpPr>
          <p:cNvPr id="55300" name="Rectangle 17">
            <a:extLst>
              <a:ext uri="{FF2B5EF4-FFF2-40B4-BE49-F238E27FC236}">
                <a16:creationId xmlns:a16="http://schemas.microsoft.com/office/drawing/2014/main" id="{631E8422-6424-48D1-9401-DDBA935EA1B2}"/>
              </a:ext>
            </a:extLst>
          </p:cNvPr>
          <p:cNvSpPr>
            <a:spLocks noGrp="1" noChangeArrowheads="1"/>
          </p:cNvSpPr>
          <p:nvPr>
            <p:ph type="title" idx="4294967295"/>
          </p:nvPr>
        </p:nvSpPr>
        <p:spPr>
          <a:xfrm>
            <a:off x="256744" y="373527"/>
            <a:ext cx="11210921" cy="554304"/>
          </a:xfrm>
        </p:spPr>
        <p:txBody>
          <a:bodyPr vert="horz" lIns="93335" tIns="46674" rIns="93335" bIns="46674" rtlCol="0" anchor="t">
            <a:normAutofit/>
          </a:bodyPr>
          <a:lstStyle/>
          <a:p>
            <a:pPr eaLnBrk="1" hangingPunct="1"/>
            <a:r>
              <a:rPr lang="en-GB" altLang="en-US" sz="3200" b="1" dirty="0"/>
              <a:t>Improvements in LBM independent of age</a:t>
            </a:r>
          </a:p>
        </p:txBody>
      </p:sp>
      <p:sp>
        <p:nvSpPr>
          <p:cNvPr id="55301" name="Text Box 21">
            <a:extLst>
              <a:ext uri="{FF2B5EF4-FFF2-40B4-BE49-F238E27FC236}">
                <a16:creationId xmlns:a16="http://schemas.microsoft.com/office/drawing/2014/main" id="{AD3CCD4D-4BCC-42CD-90DB-4E7C59749FB0}"/>
              </a:ext>
            </a:extLst>
          </p:cNvPr>
          <p:cNvSpPr txBox="1">
            <a:spLocks noChangeArrowheads="1"/>
          </p:cNvSpPr>
          <p:nvPr/>
        </p:nvSpPr>
        <p:spPr bwMode="auto">
          <a:xfrm>
            <a:off x="3271404" y="5117227"/>
            <a:ext cx="461553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Age group: &lt;65 years: placebo n=121; testosterone gel n=115</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                    ≥65 years: placebo n=57;  testosterone gel n=68</a:t>
            </a:r>
          </a:p>
        </p:txBody>
      </p:sp>
      <p:sp>
        <p:nvSpPr>
          <p:cNvPr id="55302" name="Text Box 39">
            <a:extLst>
              <a:ext uri="{FF2B5EF4-FFF2-40B4-BE49-F238E27FC236}">
                <a16:creationId xmlns:a16="http://schemas.microsoft.com/office/drawing/2014/main" id="{99DE1971-6BEF-42C6-A216-3378D2D39BD4}"/>
              </a:ext>
            </a:extLst>
          </p:cNvPr>
          <p:cNvSpPr txBox="1">
            <a:spLocks noChangeArrowheads="1"/>
          </p:cNvSpPr>
          <p:nvPr/>
        </p:nvSpPr>
        <p:spPr bwMode="auto">
          <a:xfrm>
            <a:off x="8376838" y="2829913"/>
            <a:ext cx="185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   p&lt;0.005</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 p&lt;0.0001</a:t>
            </a:r>
          </a:p>
        </p:txBody>
      </p:sp>
      <p:sp>
        <p:nvSpPr>
          <p:cNvPr id="55303" name="Text Box 3">
            <a:extLst>
              <a:ext uri="{FF2B5EF4-FFF2-40B4-BE49-F238E27FC236}">
                <a16:creationId xmlns:a16="http://schemas.microsoft.com/office/drawing/2014/main" id="{4B63FCCB-EFE5-4BB9-A29A-8ED0D602943A}"/>
              </a:ext>
            </a:extLst>
          </p:cNvPr>
          <p:cNvSpPr txBox="1">
            <a:spLocks noChangeArrowheads="1"/>
          </p:cNvSpPr>
          <p:nvPr/>
        </p:nvSpPr>
        <p:spPr bwMode="auto">
          <a:xfrm>
            <a:off x="3657167" y="1151805"/>
            <a:ext cx="10336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4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&lt;65 years</a:t>
            </a:r>
          </a:p>
        </p:txBody>
      </p:sp>
      <p:grpSp>
        <p:nvGrpSpPr>
          <p:cNvPr id="55304" name="Group 5">
            <a:extLst>
              <a:ext uri="{FF2B5EF4-FFF2-40B4-BE49-F238E27FC236}">
                <a16:creationId xmlns:a16="http://schemas.microsoft.com/office/drawing/2014/main" id="{FCEA44D2-4EC5-4ADA-A0E6-3AE6839A05A4}"/>
              </a:ext>
            </a:extLst>
          </p:cNvPr>
          <p:cNvGrpSpPr>
            <a:grpSpLocks/>
          </p:cNvGrpSpPr>
          <p:nvPr/>
        </p:nvGrpSpPr>
        <p:grpSpPr bwMode="auto">
          <a:xfrm>
            <a:off x="6060643" y="3823568"/>
            <a:ext cx="60325" cy="727075"/>
            <a:chOff x="4097" y="3043"/>
            <a:chExt cx="46" cy="647"/>
          </a:xfrm>
        </p:grpSpPr>
        <p:sp>
          <p:nvSpPr>
            <p:cNvPr id="16390" name="Line 6">
              <a:extLst>
                <a:ext uri="{FF2B5EF4-FFF2-40B4-BE49-F238E27FC236}">
                  <a16:creationId xmlns:a16="http://schemas.microsoft.com/office/drawing/2014/main" id="{764E1A5E-62C9-4E6C-BC0B-9672D5A97AC2}"/>
                </a:ext>
              </a:extLst>
            </p:cNvPr>
            <p:cNvSpPr>
              <a:spLocks noChangeShapeType="1"/>
            </p:cNvSpPr>
            <p:nvPr/>
          </p:nvSpPr>
          <p:spPr bwMode="auto">
            <a:xfrm>
              <a:off x="4097" y="3690"/>
              <a:ext cx="46"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391" name="Line 7">
              <a:extLst>
                <a:ext uri="{FF2B5EF4-FFF2-40B4-BE49-F238E27FC236}">
                  <a16:creationId xmlns:a16="http://schemas.microsoft.com/office/drawing/2014/main" id="{A959DC50-7B81-42FF-BD95-AD93A86DA5CB}"/>
                </a:ext>
              </a:extLst>
            </p:cNvPr>
            <p:cNvSpPr>
              <a:spLocks noChangeShapeType="1"/>
            </p:cNvSpPr>
            <p:nvPr/>
          </p:nvSpPr>
          <p:spPr bwMode="auto">
            <a:xfrm rot="-5400000">
              <a:off x="3799" y="3367"/>
              <a:ext cx="647"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grpSp>
      <p:grpSp>
        <p:nvGrpSpPr>
          <p:cNvPr id="55305" name="Group 8">
            <a:extLst>
              <a:ext uri="{FF2B5EF4-FFF2-40B4-BE49-F238E27FC236}">
                <a16:creationId xmlns:a16="http://schemas.microsoft.com/office/drawing/2014/main" id="{58091B21-43ED-44C1-A99A-CEA1A9871103}"/>
              </a:ext>
            </a:extLst>
          </p:cNvPr>
          <p:cNvGrpSpPr>
            <a:grpSpLocks/>
          </p:cNvGrpSpPr>
          <p:nvPr/>
        </p:nvGrpSpPr>
        <p:grpSpPr bwMode="auto">
          <a:xfrm rot="10800000">
            <a:off x="3663517" y="1558206"/>
            <a:ext cx="61912" cy="1392237"/>
            <a:chOff x="4097" y="3043"/>
            <a:chExt cx="46" cy="647"/>
          </a:xfrm>
        </p:grpSpPr>
        <p:sp>
          <p:nvSpPr>
            <p:cNvPr id="16393" name="Line 9">
              <a:extLst>
                <a:ext uri="{FF2B5EF4-FFF2-40B4-BE49-F238E27FC236}">
                  <a16:creationId xmlns:a16="http://schemas.microsoft.com/office/drawing/2014/main" id="{026B59B8-5BB5-4313-BA10-F758E8E1332B}"/>
                </a:ext>
              </a:extLst>
            </p:cNvPr>
            <p:cNvSpPr>
              <a:spLocks noChangeShapeType="1"/>
            </p:cNvSpPr>
            <p:nvPr/>
          </p:nvSpPr>
          <p:spPr bwMode="auto">
            <a:xfrm>
              <a:off x="4115" y="3689"/>
              <a:ext cx="46"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394" name="Line 10">
              <a:extLst>
                <a:ext uri="{FF2B5EF4-FFF2-40B4-BE49-F238E27FC236}">
                  <a16:creationId xmlns:a16="http://schemas.microsoft.com/office/drawing/2014/main" id="{8FB7AFB4-F50B-4534-8205-D679729B67B5}"/>
                </a:ext>
              </a:extLst>
            </p:cNvPr>
            <p:cNvSpPr>
              <a:spLocks noChangeShapeType="1"/>
            </p:cNvSpPr>
            <p:nvPr/>
          </p:nvSpPr>
          <p:spPr bwMode="auto">
            <a:xfrm rot="-5400000">
              <a:off x="3803" y="3366"/>
              <a:ext cx="647"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grpSp>
      <p:grpSp>
        <p:nvGrpSpPr>
          <p:cNvPr id="55306" name="Group 11">
            <a:extLst>
              <a:ext uri="{FF2B5EF4-FFF2-40B4-BE49-F238E27FC236}">
                <a16:creationId xmlns:a16="http://schemas.microsoft.com/office/drawing/2014/main" id="{A0813596-E017-4C99-B4D7-24146AE1B3C9}"/>
              </a:ext>
            </a:extLst>
          </p:cNvPr>
          <p:cNvGrpSpPr>
            <a:grpSpLocks/>
          </p:cNvGrpSpPr>
          <p:nvPr/>
        </p:nvGrpSpPr>
        <p:grpSpPr bwMode="auto">
          <a:xfrm rot="10800000">
            <a:off x="6451167" y="1564555"/>
            <a:ext cx="61912" cy="1333500"/>
            <a:chOff x="4097" y="3043"/>
            <a:chExt cx="46" cy="647"/>
          </a:xfrm>
        </p:grpSpPr>
        <p:sp>
          <p:nvSpPr>
            <p:cNvPr id="16396" name="Line 12">
              <a:extLst>
                <a:ext uri="{FF2B5EF4-FFF2-40B4-BE49-F238E27FC236}">
                  <a16:creationId xmlns:a16="http://schemas.microsoft.com/office/drawing/2014/main" id="{9C02925C-5D33-4886-A970-C7C6866F9DC1}"/>
                </a:ext>
              </a:extLst>
            </p:cNvPr>
            <p:cNvSpPr>
              <a:spLocks noChangeShapeType="1"/>
            </p:cNvSpPr>
            <p:nvPr/>
          </p:nvSpPr>
          <p:spPr bwMode="auto">
            <a:xfrm>
              <a:off x="4115" y="3690"/>
              <a:ext cx="46"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397" name="Line 13">
              <a:extLst>
                <a:ext uri="{FF2B5EF4-FFF2-40B4-BE49-F238E27FC236}">
                  <a16:creationId xmlns:a16="http://schemas.microsoft.com/office/drawing/2014/main" id="{7B17F159-A07B-44AD-AEA4-A4F7C936357D}"/>
                </a:ext>
              </a:extLst>
            </p:cNvPr>
            <p:cNvSpPr>
              <a:spLocks noChangeShapeType="1"/>
            </p:cNvSpPr>
            <p:nvPr/>
          </p:nvSpPr>
          <p:spPr bwMode="auto">
            <a:xfrm rot="-5400000">
              <a:off x="3796" y="3367"/>
              <a:ext cx="647"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grpSp>
      <p:grpSp>
        <p:nvGrpSpPr>
          <p:cNvPr id="55307" name="Group 14">
            <a:extLst>
              <a:ext uri="{FF2B5EF4-FFF2-40B4-BE49-F238E27FC236}">
                <a16:creationId xmlns:a16="http://schemas.microsoft.com/office/drawing/2014/main" id="{5976CFCD-152B-4F5B-9D08-2349E30E2CD1}"/>
              </a:ext>
            </a:extLst>
          </p:cNvPr>
          <p:cNvGrpSpPr>
            <a:grpSpLocks/>
          </p:cNvGrpSpPr>
          <p:nvPr/>
        </p:nvGrpSpPr>
        <p:grpSpPr bwMode="auto">
          <a:xfrm>
            <a:off x="3271405" y="2717080"/>
            <a:ext cx="61913" cy="984250"/>
            <a:chOff x="1972" y="2120"/>
            <a:chExt cx="46" cy="786"/>
          </a:xfrm>
        </p:grpSpPr>
        <p:sp>
          <p:nvSpPr>
            <p:cNvPr id="16399" name="Line 15">
              <a:extLst>
                <a:ext uri="{FF2B5EF4-FFF2-40B4-BE49-F238E27FC236}">
                  <a16:creationId xmlns:a16="http://schemas.microsoft.com/office/drawing/2014/main" id="{C2A4C1AB-862C-4661-8F99-DEE03EDFEC16}"/>
                </a:ext>
              </a:extLst>
            </p:cNvPr>
            <p:cNvSpPr>
              <a:spLocks noChangeShapeType="1"/>
            </p:cNvSpPr>
            <p:nvPr/>
          </p:nvSpPr>
          <p:spPr bwMode="auto">
            <a:xfrm rot="10800000">
              <a:off x="1972" y="2120"/>
              <a:ext cx="46"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00" name="Line 16">
              <a:extLst>
                <a:ext uri="{FF2B5EF4-FFF2-40B4-BE49-F238E27FC236}">
                  <a16:creationId xmlns:a16="http://schemas.microsoft.com/office/drawing/2014/main" id="{9F42A214-DAE9-4EAF-95C0-A64009BB1A89}"/>
                </a:ext>
              </a:extLst>
            </p:cNvPr>
            <p:cNvSpPr>
              <a:spLocks noChangeShapeType="1"/>
            </p:cNvSpPr>
            <p:nvPr/>
          </p:nvSpPr>
          <p:spPr bwMode="auto">
            <a:xfrm rot="5400000">
              <a:off x="1606" y="2517"/>
              <a:ext cx="778"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grpSp>
      <p:sp>
        <p:nvSpPr>
          <p:cNvPr id="55308" name="Text Box 18">
            <a:extLst>
              <a:ext uri="{FF2B5EF4-FFF2-40B4-BE49-F238E27FC236}">
                <a16:creationId xmlns:a16="http://schemas.microsoft.com/office/drawing/2014/main" id="{B93F6E4C-E203-4BEC-BD78-3C2ACA828080}"/>
              </a:ext>
            </a:extLst>
          </p:cNvPr>
          <p:cNvSpPr txBox="1">
            <a:spLocks noChangeArrowheads="1"/>
          </p:cNvSpPr>
          <p:nvPr/>
        </p:nvSpPr>
        <p:spPr bwMode="auto">
          <a:xfrm rot="16200000">
            <a:off x="648716" y="2875930"/>
            <a:ext cx="30292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400" b="1"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Change in lean body mass (kg)</a:t>
            </a:r>
          </a:p>
        </p:txBody>
      </p:sp>
      <p:sp>
        <p:nvSpPr>
          <p:cNvPr id="55309" name="Text Box 19">
            <a:extLst>
              <a:ext uri="{FF2B5EF4-FFF2-40B4-BE49-F238E27FC236}">
                <a16:creationId xmlns:a16="http://schemas.microsoft.com/office/drawing/2014/main" id="{236B7674-09F4-4161-8F69-6E9103CFC1C9}"/>
              </a:ext>
            </a:extLst>
          </p:cNvPr>
          <p:cNvSpPr txBox="1">
            <a:spLocks noChangeArrowheads="1"/>
          </p:cNvSpPr>
          <p:nvPr/>
        </p:nvSpPr>
        <p:spPr bwMode="auto">
          <a:xfrm>
            <a:off x="6568643" y="1162918"/>
            <a:ext cx="1040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4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≥65 years</a:t>
            </a:r>
          </a:p>
        </p:txBody>
      </p:sp>
      <p:grpSp>
        <p:nvGrpSpPr>
          <p:cNvPr id="55310" name="Group 22">
            <a:extLst>
              <a:ext uri="{FF2B5EF4-FFF2-40B4-BE49-F238E27FC236}">
                <a16:creationId xmlns:a16="http://schemas.microsoft.com/office/drawing/2014/main" id="{5A79B3FC-91DA-4F79-A0F8-76DDB0A9E1F4}"/>
              </a:ext>
            </a:extLst>
          </p:cNvPr>
          <p:cNvGrpSpPr>
            <a:grpSpLocks/>
          </p:cNvGrpSpPr>
          <p:nvPr/>
        </p:nvGrpSpPr>
        <p:grpSpPr bwMode="auto">
          <a:xfrm rot="10800000">
            <a:off x="4674755" y="1620118"/>
            <a:ext cx="60325" cy="1465263"/>
            <a:chOff x="4097" y="3043"/>
            <a:chExt cx="46" cy="647"/>
          </a:xfrm>
        </p:grpSpPr>
        <p:sp>
          <p:nvSpPr>
            <p:cNvPr id="16407" name="Line 23">
              <a:extLst>
                <a:ext uri="{FF2B5EF4-FFF2-40B4-BE49-F238E27FC236}">
                  <a16:creationId xmlns:a16="http://schemas.microsoft.com/office/drawing/2014/main" id="{A1A032D7-1019-459F-A964-C62C423A67A5}"/>
                </a:ext>
              </a:extLst>
            </p:cNvPr>
            <p:cNvSpPr>
              <a:spLocks noChangeShapeType="1"/>
            </p:cNvSpPr>
            <p:nvPr/>
          </p:nvSpPr>
          <p:spPr bwMode="auto">
            <a:xfrm>
              <a:off x="4115" y="3689"/>
              <a:ext cx="46"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08" name="Line 24">
              <a:extLst>
                <a:ext uri="{FF2B5EF4-FFF2-40B4-BE49-F238E27FC236}">
                  <a16:creationId xmlns:a16="http://schemas.microsoft.com/office/drawing/2014/main" id="{666C51B3-0883-422D-96F6-FBEC13584FF5}"/>
                </a:ext>
              </a:extLst>
            </p:cNvPr>
            <p:cNvSpPr>
              <a:spLocks noChangeShapeType="1"/>
            </p:cNvSpPr>
            <p:nvPr/>
          </p:nvSpPr>
          <p:spPr bwMode="auto">
            <a:xfrm rot="-5400000">
              <a:off x="3811" y="3366"/>
              <a:ext cx="647"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grpSp>
      <p:grpSp>
        <p:nvGrpSpPr>
          <p:cNvPr id="55311" name="Group 25">
            <a:extLst>
              <a:ext uri="{FF2B5EF4-FFF2-40B4-BE49-F238E27FC236}">
                <a16:creationId xmlns:a16="http://schemas.microsoft.com/office/drawing/2014/main" id="{E1788A0F-1828-496E-A032-D461D103F92A}"/>
              </a:ext>
            </a:extLst>
          </p:cNvPr>
          <p:cNvGrpSpPr>
            <a:grpSpLocks/>
          </p:cNvGrpSpPr>
          <p:nvPr/>
        </p:nvGrpSpPr>
        <p:grpSpPr bwMode="auto">
          <a:xfrm rot="10800000">
            <a:off x="5065280" y="1513756"/>
            <a:ext cx="60325" cy="1355725"/>
            <a:chOff x="4097" y="3043"/>
            <a:chExt cx="46" cy="647"/>
          </a:xfrm>
        </p:grpSpPr>
        <p:sp>
          <p:nvSpPr>
            <p:cNvPr id="16410" name="Line 26">
              <a:extLst>
                <a:ext uri="{FF2B5EF4-FFF2-40B4-BE49-F238E27FC236}">
                  <a16:creationId xmlns:a16="http://schemas.microsoft.com/office/drawing/2014/main" id="{0A171C26-DA82-42A0-BA0D-04B3F656533C}"/>
                </a:ext>
              </a:extLst>
            </p:cNvPr>
            <p:cNvSpPr>
              <a:spLocks noChangeShapeType="1"/>
            </p:cNvSpPr>
            <p:nvPr/>
          </p:nvSpPr>
          <p:spPr bwMode="auto">
            <a:xfrm>
              <a:off x="4115" y="3690"/>
              <a:ext cx="46"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11" name="Line 27">
              <a:extLst>
                <a:ext uri="{FF2B5EF4-FFF2-40B4-BE49-F238E27FC236}">
                  <a16:creationId xmlns:a16="http://schemas.microsoft.com/office/drawing/2014/main" id="{6BFB8314-E1C2-4F62-888A-3C51758C8638}"/>
                </a:ext>
              </a:extLst>
            </p:cNvPr>
            <p:cNvSpPr>
              <a:spLocks noChangeShapeType="1"/>
            </p:cNvSpPr>
            <p:nvPr/>
          </p:nvSpPr>
          <p:spPr bwMode="auto">
            <a:xfrm rot="-5400000">
              <a:off x="3799" y="3366"/>
              <a:ext cx="647"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grpSp>
      <p:grpSp>
        <p:nvGrpSpPr>
          <p:cNvPr id="55312" name="Group 28">
            <a:extLst>
              <a:ext uri="{FF2B5EF4-FFF2-40B4-BE49-F238E27FC236}">
                <a16:creationId xmlns:a16="http://schemas.microsoft.com/office/drawing/2014/main" id="{71E841EE-3440-44AC-BAD4-F688C60F58F3}"/>
              </a:ext>
            </a:extLst>
          </p:cNvPr>
          <p:cNvGrpSpPr>
            <a:grpSpLocks/>
          </p:cNvGrpSpPr>
          <p:nvPr/>
        </p:nvGrpSpPr>
        <p:grpSpPr bwMode="auto">
          <a:xfrm rot="10800000">
            <a:off x="7465579" y="1810617"/>
            <a:ext cx="50800" cy="1423988"/>
            <a:chOff x="4097" y="3043"/>
            <a:chExt cx="46" cy="647"/>
          </a:xfrm>
        </p:grpSpPr>
        <p:sp>
          <p:nvSpPr>
            <p:cNvPr id="16413" name="Line 29">
              <a:extLst>
                <a:ext uri="{FF2B5EF4-FFF2-40B4-BE49-F238E27FC236}">
                  <a16:creationId xmlns:a16="http://schemas.microsoft.com/office/drawing/2014/main" id="{B627363C-16A5-433B-9903-D1A38F27C00D}"/>
                </a:ext>
              </a:extLst>
            </p:cNvPr>
            <p:cNvSpPr>
              <a:spLocks noChangeShapeType="1"/>
            </p:cNvSpPr>
            <p:nvPr/>
          </p:nvSpPr>
          <p:spPr bwMode="auto">
            <a:xfrm>
              <a:off x="4114" y="3689"/>
              <a:ext cx="46"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14" name="Line 30">
              <a:extLst>
                <a:ext uri="{FF2B5EF4-FFF2-40B4-BE49-F238E27FC236}">
                  <a16:creationId xmlns:a16="http://schemas.microsoft.com/office/drawing/2014/main" id="{60B2C16A-B88A-49D6-AF8E-D2BC3DC4184E}"/>
                </a:ext>
              </a:extLst>
            </p:cNvPr>
            <p:cNvSpPr>
              <a:spLocks noChangeShapeType="1"/>
            </p:cNvSpPr>
            <p:nvPr/>
          </p:nvSpPr>
          <p:spPr bwMode="auto">
            <a:xfrm rot="-5400000">
              <a:off x="3799" y="3366"/>
              <a:ext cx="647"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grpSp>
      <p:grpSp>
        <p:nvGrpSpPr>
          <p:cNvPr id="55313" name="Group 31">
            <a:extLst>
              <a:ext uri="{FF2B5EF4-FFF2-40B4-BE49-F238E27FC236}">
                <a16:creationId xmlns:a16="http://schemas.microsoft.com/office/drawing/2014/main" id="{07ED101C-C7B9-4DD5-9B4E-F94E1A71D7E4}"/>
              </a:ext>
            </a:extLst>
          </p:cNvPr>
          <p:cNvGrpSpPr>
            <a:grpSpLocks/>
          </p:cNvGrpSpPr>
          <p:nvPr/>
        </p:nvGrpSpPr>
        <p:grpSpPr bwMode="auto">
          <a:xfrm rot="10800000">
            <a:off x="7859279" y="1678856"/>
            <a:ext cx="50800" cy="1423987"/>
            <a:chOff x="4097" y="3043"/>
            <a:chExt cx="46" cy="647"/>
          </a:xfrm>
        </p:grpSpPr>
        <p:sp>
          <p:nvSpPr>
            <p:cNvPr id="16416" name="Line 32">
              <a:extLst>
                <a:ext uri="{FF2B5EF4-FFF2-40B4-BE49-F238E27FC236}">
                  <a16:creationId xmlns:a16="http://schemas.microsoft.com/office/drawing/2014/main" id="{6011E7FC-71AD-47C9-9610-7812B7047F1D}"/>
                </a:ext>
              </a:extLst>
            </p:cNvPr>
            <p:cNvSpPr>
              <a:spLocks noChangeShapeType="1"/>
            </p:cNvSpPr>
            <p:nvPr/>
          </p:nvSpPr>
          <p:spPr bwMode="auto">
            <a:xfrm>
              <a:off x="4114" y="3689"/>
              <a:ext cx="46"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17" name="Line 33">
              <a:extLst>
                <a:ext uri="{FF2B5EF4-FFF2-40B4-BE49-F238E27FC236}">
                  <a16:creationId xmlns:a16="http://schemas.microsoft.com/office/drawing/2014/main" id="{5C6FFB3B-6053-4627-A00E-1CE6DA6A12C7}"/>
                </a:ext>
              </a:extLst>
            </p:cNvPr>
            <p:cNvSpPr>
              <a:spLocks noChangeShapeType="1"/>
            </p:cNvSpPr>
            <p:nvPr/>
          </p:nvSpPr>
          <p:spPr bwMode="auto">
            <a:xfrm rot="-5400000">
              <a:off x="3799" y="3366"/>
              <a:ext cx="647" cy="0"/>
            </a:xfrm>
            <a:prstGeom prst="line">
              <a:avLst/>
            </a:prstGeom>
            <a:noFill/>
            <a:ln w="127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grpSp>
      <p:grpSp>
        <p:nvGrpSpPr>
          <p:cNvPr id="55314" name="Group 34">
            <a:extLst>
              <a:ext uri="{FF2B5EF4-FFF2-40B4-BE49-F238E27FC236}">
                <a16:creationId xmlns:a16="http://schemas.microsoft.com/office/drawing/2014/main" id="{229C7E7A-66BB-4C9D-BCB8-D6192DC78ABA}"/>
              </a:ext>
            </a:extLst>
          </p:cNvPr>
          <p:cNvGrpSpPr>
            <a:grpSpLocks/>
          </p:cNvGrpSpPr>
          <p:nvPr/>
        </p:nvGrpSpPr>
        <p:grpSpPr bwMode="auto">
          <a:xfrm>
            <a:off x="3068205" y="4666536"/>
            <a:ext cx="2329163" cy="287644"/>
            <a:chOff x="1402" y="3696"/>
            <a:chExt cx="1748" cy="227"/>
          </a:xfrm>
        </p:grpSpPr>
        <p:sp>
          <p:nvSpPr>
            <p:cNvPr id="55370" name="Text Box 35">
              <a:extLst>
                <a:ext uri="{FF2B5EF4-FFF2-40B4-BE49-F238E27FC236}">
                  <a16:creationId xmlns:a16="http://schemas.microsoft.com/office/drawing/2014/main" id="{DF7B038C-610F-4C45-B72C-20BC590C19B5}"/>
                </a:ext>
              </a:extLst>
            </p:cNvPr>
            <p:cNvSpPr txBox="1">
              <a:spLocks noChangeArrowheads="1"/>
            </p:cNvSpPr>
            <p:nvPr/>
          </p:nvSpPr>
          <p:spPr bwMode="auto">
            <a:xfrm>
              <a:off x="1402" y="3704"/>
              <a:ext cx="68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200" b="1"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6 months</a:t>
              </a:r>
            </a:p>
          </p:txBody>
        </p:sp>
        <p:sp>
          <p:nvSpPr>
            <p:cNvPr id="55371" name="Text Box 36">
              <a:extLst>
                <a:ext uri="{FF2B5EF4-FFF2-40B4-BE49-F238E27FC236}">
                  <a16:creationId xmlns:a16="http://schemas.microsoft.com/office/drawing/2014/main" id="{8915850F-A492-4206-86F3-E4D87CF32A85}"/>
                </a:ext>
              </a:extLst>
            </p:cNvPr>
            <p:cNvSpPr txBox="1">
              <a:spLocks noChangeArrowheads="1"/>
            </p:cNvSpPr>
            <p:nvPr/>
          </p:nvSpPr>
          <p:spPr bwMode="auto">
            <a:xfrm>
              <a:off x="2435" y="3696"/>
              <a:ext cx="71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200" b="1"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18 months</a:t>
              </a:r>
            </a:p>
          </p:txBody>
        </p:sp>
      </p:grpSp>
      <p:sp>
        <p:nvSpPr>
          <p:cNvPr id="55315" name="Text Box 37">
            <a:extLst>
              <a:ext uri="{FF2B5EF4-FFF2-40B4-BE49-F238E27FC236}">
                <a16:creationId xmlns:a16="http://schemas.microsoft.com/office/drawing/2014/main" id="{5C888F19-A7C7-4D2C-8DFD-759C8362ACE7}"/>
              </a:ext>
            </a:extLst>
          </p:cNvPr>
          <p:cNvSpPr txBox="1">
            <a:spLocks noChangeArrowheads="1"/>
          </p:cNvSpPr>
          <p:nvPr/>
        </p:nvSpPr>
        <p:spPr bwMode="auto">
          <a:xfrm>
            <a:off x="5862205" y="4677642"/>
            <a:ext cx="907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6 months</a:t>
            </a:r>
          </a:p>
        </p:txBody>
      </p:sp>
      <p:sp>
        <p:nvSpPr>
          <p:cNvPr id="55316" name="Text Box 38">
            <a:extLst>
              <a:ext uri="{FF2B5EF4-FFF2-40B4-BE49-F238E27FC236}">
                <a16:creationId xmlns:a16="http://schemas.microsoft.com/office/drawing/2014/main" id="{C073D0CC-418C-48CC-8A45-AB286869C264}"/>
              </a:ext>
            </a:extLst>
          </p:cNvPr>
          <p:cNvSpPr txBox="1">
            <a:spLocks noChangeArrowheads="1"/>
          </p:cNvSpPr>
          <p:nvPr/>
        </p:nvSpPr>
        <p:spPr bwMode="auto">
          <a:xfrm>
            <a:off x="7238568" y="4666531"/>
            <a:ext cx="9527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18 months</a:t>
            </a:r>
          </a:p>
        </p:txBody>
      </p:sp>
      <p:sp>
        <p:nvSpPr>
          <p:cNvPr id="55317" name="Text Box 40">
            <a:extLst>
              <a:ext uri="{FF2B5EF4-FFF2-40B4-BE49-F238E27FC236}">
                <a16:creationId xmlns:a16="http://schemas.microsoft.com/office/drawing/2014/main" id="{AE8D7F49-EDC1-443E-BC4C-4D8BF5598EDB}"/>
              </a:ext>
            </a:extLst>
          </p:cNvPr>
          <p:cNvSpPr txBox="1">
            <a:spLocks noChangeArrowheads="1"/>
          </p:cNvSpPr>
          <p:nvPr/>
        </p:nvSpPr>
        <p:spPr bwMode="auto">
          <a:xfrm>
            <a:off x="3385705" y="248213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1600" b="1"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sp>
        <p:nvSpPr>
          <p:cNvPr id="55318" name="Text Box 41">
            <a:extLst>
              <a:ext uri="{FF2B5EF4-FFF2-40B4-BE49-F238E27FC236}">
                <a16:creationId xmlns:a16="http://schemas.microsoft.com/office/drawing/2014/main" id="{F51C00F0-F523-4C71-9FB2-0EF3E1717DD5}"/>
              </a:ext>
            </a:extLst>
          </p:cNvPr>
          <p:cNvSpPr txBox="1">
            <a:spLocks noChangeArrowheads="1"/>
          </p:cNvSpPr>
          <p:nvPr/>
        </p:nvSpPr>
        <p:spPr bwMode="auto">
          <a:xfrm>
            <a:off x="6035243" y="2448792"/>
            <a:ext cx="503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sp>
        <p:nvSpPr>
          <p:cNvPr id="55319" name="Rectangle 49">
            <a:extLst>
              <a:ext uri="{FF2B5EF4-FFF2-40B4-BE49-F238E27FC236}">
                <a16:creationId xmlns:a16="http://schemas.microsoft.com/office/drawing/2014/main" id="{936F5E53-5297-40FE-B27B-8D1798093F50}"/>
              </a:ext>
            </a:extLst>
          </p:cNvPr>
          <p:cNvSpPr>
            <a:spLocks noChangeArrowheads="1"/>
          </p:cNvSpPr>
          <p:nvPr/>
        </p:nvSpPr>
        <p:spPr bwMode="auto">
          <a:xfrm>
            <a:off x="3080904" y="3672756"/>
            <a:ext cx="400050" cy="52387"/>
          </a:xfrm>
          <a:prstGeom prst="rect">
            <a:avLst/>
          </a:prstGeom>
          <a:solidFill>
            <a:srgbClr val="979797"/>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55320" name="Rectangle 50">
            <a:extLst>
              <a:ext uri="{FF2B5EF4-FFF2-40B4-BE49-F238E27FC236}">
                <a16:creationId xmlns:a16="http://schemas.microsoft.com/office/drawing/2014/main" id="{F3209C34-3D00-404A-9413-5446FA06E6D8}"/>
              </a:ext>
            </a:extLst>
          </p:cNvPr>
          <p:cNvSpPr>
            <a:spLocks noChangeArrowheads="1"/>
          </p:cNvSpPr>
          <p:nvPr/>
        </p:nvSpPr>
        <p:spPr bwMode="auto">
          <a:xfrm>
            <a:off x="4498542" y="3042518"/>
            <a:ext cx="400050" cy="708025"/>
          </a:xfrm>
          <a:prstGeom prst="rect">
            <a:avLst/>
          </a:prstGeom>
          <a:solidFill>
            <a:srgbClr val="006EAB"/>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55321" name="Rectangle 51">
            <a:extLst>
              <a:ext uri="{FF2B5EF4-FFF2-40B4-BE49-F238E27FC236}">
                <a16:creationId xmlns:a16="http://schemas.microsoft.com/office/drawing/2014/main" id="{388782B3-0FAE-4CF1-9E9E-D145F53BD048}"/>
              </a:ext>
            </a:extLst>
          </p:cNvPr>
          <p:cNvSpPr>
            <a:spLocks noChangeArrowheads="1"/>
          </p:cNvSpPr>
          <p:nvPr/>
        </p:nvSpPr>
        <p:spPr bwMode="auto">
          <a:xfrm>
            <a:off x="5897129" y="3750542"/>
            <a:ext cx="401638" cy="84138"/>
          </a:xfrm>
          <a:prstGeom prst="rect">
            <a:avLst/>
          </a:prstGeom>
          <a:solidFill>
            <a:srgbClr val="979797"/>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55322" name="Rectangle 52">
            <a:extLst>
              <a:ext uri="{FF2B5EF4-FFF2-40B4-BE49-F238E27FC236}">
                <a16:creationId xmlns:a16="http://schemas.microsoft.com/office/drawing/2014/main" id="{BCCFB507-CF0E-4649-928A-286BC4B67AC2}"/>
              </a:ext>
            </a:extLst>
          </p:cNvPr>
          <p:cNvSpPr>
            <a:spLocks noChangeArrowheads="1"/>
          </p:cNvSpPr>
          <p:nvPr/>
        </p:nvSpPr>
        <p:spPr bwMode="auto">
          <a:xfrm>
            <a:off x="7295718" y="3225080"/>
            <a:ext cx="401637" cy="525462"/>
          </a:xfrm>
          <a:prstGeom prst="rect">
            <a:avLst/>
          </a:prstGeom>
          <a:solidFill>
            <a:srgbClr val="006EAB"/>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55323" name="Rectangle 53">
            <a:extLst>
              <a:ext uri="{FF2B5EF4-FFF2-40B4-BE49-F238E27FC236}">
                <a16:creationId xmlns:a16="http://schemas.microsoft.com/office/drawing/2014/main" id="{E9193086-97B8-412C-BAE4-AAB64690A870}"/>
              </a:ext>
            </a:extLst>
          </p:cNvPr>
          <p:cNvSpPr>
            <a:spLocks noChangeArrowheads="1"/>
          </p:cNvSpPr>
          <p:nvPr/>
        </p:nvSpPr>
        <p:spPr bwMode="auto">
          <a:xfrm>
            <a:off x="3500004" y="2942506"/>
            <a:ext cx="395288" cy="808037"/>
          </a:xfrm>
          <a:prstGeom prst="rect">
            <a:avLst/>
          </a:prstGeom>
          <a:solidFill>
            <a:schemeClr val="accent3"/>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55324" name="Rectangle 54">
            <a:extLst>
              <a:ext uri="{FF2B5EF4-FFF2-40B4-BE49-F238E27FC236}">
                <a16:creationId xmlns:a16="http://schemas.microsoft.com/office/drawing/2014/main" id="{17DE65FB-8536-4FF8-9540-2F9DF6D05AB4}"/>
              </a:ext>
            </a:extLst>
          </p:cNvPr>
          <p:cNvSpPr>
            <a:spLocks noChangeArrowheads="1"/>
          </p:cNvSpPr>
          <p:nvPr/>
        </p:nvSpPr>
        <p:spPr bwMode="auto">
          <a:xfrm>
            <a:off x="4898592" y="2866306"/>
            <a:ext cx="393700" cy="884237"/>
          </a:xfrm>
          <a:prstGeom prst="rect">
            <a:avLst/>
          </a:prstGeom>
          <a:solidFill>
            <a:schemeClr val="accent3"/>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55325" name="Rectangle 55">
            <a:extLst>
              <a:ext uri="{FF2B5EF4-FFF2-40B4-BE49-F238E27FC236}">
                <a16:creationId xmlns:a16="http://schemas.microsoft.com/office/drawing/2014/main" id="{AC330937-C632-4218-8357-6A45569654D8}"/>
              </a:ext>
            </a:extLst>
          </p:cNvPr>
          <p:cNvSpPr>
            <a:spLocks noChangeArrowheads="1"/>
          </p:cNvSpPr>
          <p:nvPr/>
        </p:nvSpPr>
        <p:spPr bwMode="auto">
          <a:xfrm>
            <a:off x="6298767" y="2890118"/>
            <a:ext cx="393700" cy="860425"/>
          </a:xfrm>
          <a:prstGeom prst="rect">
            <a:avLst/>
          </a:prstGeom>
          <a:solidFill>
            <a:schemeClr val="accent3"/>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55326" name="Rectangle 56">
            <a:extLst>
              <a:ext uri="{FF2B5EF4-FFF2-40B4-BE49-F238E27FC236}">
                <a16:creationId xmlns:a16="http://schemas.microsoft.com/office/drawing/2014/main" id="{D663E667-80B4-4E9A-B8C4-B722AF03E9BC}"/>
              </a:ext>
            </a:extLst>
          </p:cNvPr>
          <p:cNvSpPr>
            <a:spLocks noChangeArrowheads="1"/>
          </p:cNvSpPr>
          <p:nvPr/>
        </p:nvSpPr>
        <p:spPr bwMode="auto">
          <a:xfrm>
            <a:off x="7697354" y="3072680"/>
            <a:ext cx="393700" cy="677862"/>
          </a:xfrm>
          <a:prstGeom prst="rect">
            <a:avLst/>
          </a:prstGeom>
          <a:solidFill>
            <a:schemeClr val="accent3"/>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16441" name="Line 57">
            <a:extLst>
              <a:ext uri="{FF2B5EF4-FFF2-40B4-BE49-F238E27FC236}">
                <a16:creationId xmlns:a16="http://schemas.microsoft.com/office/drawing/2014/main" id="{13402730-D9B1-4613-97BD-E01F56525703}"/>
              </a:ext>
            </a:extLst>
          </p:cNvPr>
          <p:cNvSpPr>
            <a:spLocks noChangeShapeType="1"/>
          </p:cNvSpPr>
          <p:nvPr/>
        </p:nvSpPr>
        <p:spPr bwMode="auto">
          <a:xfrm>
            <a:off x="2801504" y="1418506"/>
            <a:ext cx="1588" cy="3368675"/>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42" name="Line 58">
            <a:extLst>
              <a:ext uri="{FF2B5EF4-FFF2-40B4-BE49-F238E27FC236}">
                <a16:creationId xmlns:a16="http://schemas.microsoft.com/office/drawing/2014/main" id="{9B5B516C-DF7F-41D0-A89F-B514DAA60C11}"/>
              </a:ext>
            </a:extLst>
          </p:cNvPr>
          <p:cNvSpPr>
            <a:spLocks noChangeShapeType="1"/>
          </p:cNvSpPr>
          <p:nvPr/>
        </p:nvSpPr>
        <p:spPr bwMode="auto">
          <a:xfrm>
            <a:off x="2753880" y="4782417"/>
            <a:ext cx="47625" cy="158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43" name="Line 59">
            <a:extLst>
              <a:ext uri="{FF2B5EF4-FFF2-40B4-BE49-F238E27FC236}">
                <a16:creationId xmlns:a16="http://schemas.microsoft.com/office/drawing/2014/main" id="{BAE1DFDA-7476-4C77-975B-167F7753EC85}"/>
              </a:ext>
            </a:extLst>
          </p:cNvPr>
          <p:cNvSpPr>
            <a:spLocks noChangeShapeType="1"/>
          </p:cNvSpPr>
          <p:nvPr/>
        </p:nvSpPr>
        <p:spPr bwMode="auto">
          <a:xfrm>
            <a:off x="2753880" y="4528417"/>
            <a:ext cx="47625" cy="158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44" name="Line 60">
            <a:extLst>
              <a:ext uri="{FF2B5EF4-FFF2-40B4-BE49-F238E27FC236}">
                <a16:creationId xmlns:a16="http://schemas.microsoft.com/office/drawing/2014/main" id="{587DB5DC-855B-4984-88EB-A2100A3D8CA6}"/>
              </a:ext>
            </a:extLst>
          </p:cNvPr>
          <p:cNvSpPr>
            <a:spLocks noChangeShapeType="1"/>
          </p:cNvSpPr>
          <p:nvPr/>
        </p:nvSpPr>
        <p:spPr bwMode="auto">
          <a:xfrm>
            <a:off x="2753880" y="4269656"/>
            <a:ext cx="47625" cy="1587"/>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47" name="Line 63">
            <a:extLst>
              <a:ext uri="{FF2B5EF4-FFF2-40B4-BE49-F238E27FC236}">
                <a16:creationId xmlns:a16="http://schemas.microsoft.com/office/drawing/2014/main" id="{64FCC2AE-3AEE-4BFF-94E8-2548E210A399}"/>
              </a:ext>
            </a:extLst>
          </p:cNvPr>
          <p:cNvSpPr>
            <a:spLocks noChangeShapeType="1"/>
          </p:cNvSpPr>
          <p:nvPr/>
        </p:nvSpPr>
        <p:spPr bwMode="auto">
          <a:xfrm>
            <a:off x="2753880" y="3491781"/>
            <a:ext cx="47625" cy="1587"/>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48" name="Line 64">
            <a:extLst>
              <a:ext uri="{FF2B5EF4-FFF2-40B4-BE49-F238E27FC236}">
                <a16:creationId xmlns:a16="http://schemas.microsoft.com/office/drawing/2014/main" id="{054E9DC0-EE08-4612-8046-162955A7D6ED}"/>
              </a:ext>
            </a:extLst>
          </p:cNvPr>
          <p:cNvSpPr>
            <a:spLocks noChangeShapeType="1"/>
          </p:cNvSpPr>
          <p:nvPr/>
        </p:nvSpPr>
        <p:spPr bwMode="auto">
          <a:xfrm>
            <a:off x="2753880" y="3233017"/>
            <a:ext cx="47625" cy="158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49" name="Line 65">
            <a:extLst>
              <a:ext uri="{FF2B5EF4-FFF2-40B4-BE49-F238E27FC236}">
                <a16:creationId xmlns:a16="http://schemas.microsoft.com/office/drawing/2014/main" id="{419B83A8-9E0D-43F2-91D0-5743B2EE8002}"/>
              </a:ext>
            </a:extLst>
          </p:cNvPr>
          <p:cNvSpPr>
            <a:spLocks noChangeShapeType="1"/>
          </p:cNvSpPr>
          <p:nvPr/>
        </p:nvSpPr>
        <p:spPr bwMode="auto">
          <a:xfrm>
            <a:off x="2753880" y="2974255"/>
            <a:ext cx="47625" cy="0"/>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50" name="Line 66">
            <a:extLst>
              <a:ext uri="{FF2B5EF4-FFF2-40B4-BE49-F238E27FC236}">
                <a16:creationId xmlns:a16="http://schemas.microsoft.com/office/drawing/2014/main" id="{754A93F3-D14A-4986-97AC-762D7FB140C7}"/>
              </a:ext>
            </a:extLst>
          </p:cNvPr>
          <p:cNvSpPr>
            <a:spLocks noChangeShapeType="1"/>
          </p:cNvSpPr>
          <p:nvPr/>
        </p:nvSpPr>
        <p:spPr bwMode="auto">
          <a:xfrm>
            <a:off x="2753880" y="2713906"/>
            <a:ext cx="47625" cy="1587"/>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51" name="Line 67">
            <a:extLst>
              <a:ext uri="{FF2B5EF4-FFF2-40B4-BE49-F238E27FC236}">
                <a16:creationId xmlns:a16="http://schemas.microsoft.com/office/drawing/2014/main" id="{98F19ECB-2133-482E-B5EA-7A929D11C08C}"/>
              </a:ext>
            </a:extLst>
          </p:cNvPr>
          <p:cNvSpPr>
            <a:spLocks noChangeShapeType="1"/>
          </p:cNvSpPr>
          <p:nvPr/>
        </p:nvSpPr>
        <p:spPr bwMode="auto">
          <a:xfrm>
            <a:off x="2753880" y="2455142"/>
            <a:ext cx="47625" cy="158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52" name="Line 68">
            <a:extLst>
              <a:ext uri="{FF2B5EF4-FFF2-40B4-BE49-F238E27FC236}">
                <a16:creationId xmlns:a16="http://schemas.microsoft.com/office/drawing/2014/main" id="{B0A3AC76-5A6B-428C-BC40-2E6709B6F61A}"/>
              </a:ext>
            </a:extLst>
          </p:cNvPr>
          <p:cNvSpPr>
            <a:spLocks noChangeShapeType="1"/>
          </p:cNvSpPr>
          <p:nvPr/>
        </p:nvSpPr>
        <p:spPr bwMode="auto">
          <a:xfrm>
            <a:off x="2753880" y="2196381"/>
            <a:ext cx="47625" cy="1587"/>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53" name="Line 69">
            <a:extLst>
              <a:ext uri="{FF2B5EF4-FFF2-40B4-BE49-F238E27FC236}">
                <a16:creationId xmlns:a16="http://schemas.microsoft.com/office/drawing/2014/main" id="{E2723AF9-F28A-43D0-BA02-84110724450D}"/>
              </a:ext>
            </a:extLst>
          </p:cNvPr>
          <p:cNvSpPr>
            <a:spLocks noChangeShapeType="1"/>
          </p:cNvSpPr>
          <p:nvPr/>
        </p:nvSpPr>
        <p:spPr bwMode="auto">
          <a:xfrm>
            <a:off x="2753880" y="1937617"/>
            <a:ext cx="47625" cy="0"/>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54" name="Line 70">
            <a:extLst>
              <a:ext uri="{FF2B5EF4-FFF2-40B4-BE49-F238E27FC236}">
                <a16:creationId xmlns:a16="http://schemas.microsoft.com/office/drawing/2014/main" id="{01530265-7FA7-45CC-897F-8E81AD2E0010}"/>
              </a:ext>
            </a:extLst>
          </p:cNvPr>
          <p:cNvSpPr>
            <a:spLocks noChangeShapeType="1"/>
          </p:cNvSpPr>
          <p:nvPr/>
        </p:nvSpPr>
        <p:spPr bwMode="auto">
          <a:xfrm>
            <a:off x="2753880" y="1677267"/>
            <a:ext cx="47625" cy="158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55" name="Line 71">
            <a:extLst>
              <a:ext uri="{FF2B5EF4-FFF2-40B4-BE49-F238E27FC236}">
                <a16:creationId xmlns:a16="http://schemas.microsoft.com/office/drawing/2014/main" id="{231AD092-E0FC-491A-A663-6783C2D0BF97}"/>
              </a:ext>
            </a:extLst>
          </p:cNvPr>
          <p:cNvSpPr>
            <a:spLocks noChangeShapeType="1"/>
          </p:cNvSpPr>
          <p:nvPr/>
        </p:nvSpPr>
        <p:spPr bwMode="auto">
          <a:xfrm>
            <a:off x="2753880" y="1428031"/>
            <a:ext cx="47625" cy="1587"/>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grpSp>
        <p:nvGrpSpPr>
          <p:cNvPr id="55340" name="Group 91">
            <a:extLst>
              <a:ext uri="{FF2B5EF4-FFF2-40B4-BE49-F238E27FC236}">
                <a16:creationId xmlns:a16="http://schemas.microsoft.com/office/drawing/2014/main" id="{5A609765-4A90-4D7B-9F1F-916801DA2FA1}"/>
              </a:ext>
            </a:extLst>
          </p:cNvPr>
          <p:cNvGrpSpPr>
            <a:grpSpLocks/>
          </p:cNvGrpSpPr>
          <p:nvPr/>
        </p:nvGrpSpPr>
        <p:grpSpPr bwMode="auto">
          <a:xfrm>
            <a:off x="2753880" y="3750542"/>
            <a:ext cx="5641975" cy="260350"/>
            <a:chOff x="2084189" y="4722813"/>
            <a:chExt cx="7556302" cy="325438"/>
          </a:xfrm>
        </p:grpSpPr>
        <p:sp>
          <p:nvSpPr>
            <p:cNvPr id="16445" name="Line 61">
              <a:extLst>
                <a:ext uri="{FF2B5EF4-FFF2-40B4-BE49-F238E27FC236}">
                  <a16:creationId xmlns:a16="http://schemas.microsoft.com/office/drawing/2014/main" id="{E0A548DC-2882-4960-B61D-31A07D8D1F06}"/>
                </a:ext>
              </a:extLst>
            </p:cNvPr>
            <p:cNvSpPr>
              <a:spLocks noChangeShapeType="1"/>
            </p:cNvSpPr>
            <p:nvPr/>
          </p:nvSpPr>
          <p:spPr bwMode="auto">
            <a:xfrm>
              <a:off x="2084189" y="5046267"/>
              <a:ext cx="63784" cy="1984"/>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46" name="Line 62">
              <a:extLst>
                <a:ext uri="{FF2B5EF4-FFF2-40B4-BE49-F238E27FC236}">
                  <a16:creationId xmlns:a16="http://schemas.microsoft.com/office/drawing/2014/main" id="{9922C6CE-A223-4344-A499-C3455A741E6B}"/>
                </a:ext>
              </a:extLst>
            </p:cNvPr>
            <p:cNvSpPr>
              <a:spLocks noChangeShapeType="1"/>
            </p:cNvSpPr>
            <p:nvPr/>
          </p:nvSpPr>
          <p:spPr bwMode="auto">
            <a:xfrm>
              <a:off x="2084189" y="4722813"/>
              <a:ext cx="63784" cy="1985"/>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56" name="Line 72">
              <a:extLst>
                <a:ext uri="{FF2B5EF4-FFF2-40B4-BE49-F238E27FC236}">
                  <a16:creationId xmlns:a16="http://schemas.microsoft.com/office/drawing/2014/main" id="{804FD3E1-1D5F-4E93-B476-8FAD52860F4D}"/>
                </a:ext>
              </a:extLst>
            </p:cNvPr>
            <p:cNvSpPr>
              <a:spLocks noChangeShapeType="1"/>
            </p:cNvSpPr>
            <p:nvPr/>
          </p:nvSpPr>
          <p:spPr bwMode="auto">
            <a:xfrm>
              <a:off x="2147973" y="4722813"/>
              <a:ext cx="7492518" cy="1985"/>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58" name="Line 74">
              <a:extLst>
                <a:ext uri="{FF2B5EF4-FFF2-40B4-BE49-F238E27FC236}">
                  <a16:creationId xmlns:a16="http://schemas.microsoft.com/office/drawing/2014/main" id="{E0CDCFCD-2E0C-405D-81D7-33101CD4E35F}"/>
                </a:ext>
              </a:extLst>
            </p:cNvPr>
            <p:cNvSpPr>
              <a:spLocks noChangeShapeType="1"/>
            </p:cNvSpPr>
            <p:nvPr/>
          </p:nvSpPr>
          <p:spPr bwMode="auto">
            <a:xfrm flipV="1">
              <a:off x="4021103" y="4722813"/>
              <a:ext cx="2125" cy="75406"/>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6460" name="Line 76">
              <a:extLst>
                <a:ext uri="{FF2B5EF4-FFF2-40B4-BE49-F238E27FC236}">
                  <a16:creationId xmlns:a16="http://schemas.microsoft.com/office/drawing/2014/main" id="{EDF0CACF-B621-4398-9DA0-EEA9831C6A7C}"/>
                </a:ext>
              </a:extLst>
            </p:cNvPr>
            <p:cNvSpPr>
              <a:spLocks noChangeShapeType="1"/>
            </p:cNvSpPr>
            <p:nvPr/>
          </p:nvSpPr>
          <p:spPr bwMode="auto">
            <a:xfrm flipV="1">
              <a:off x="7767362" y="4722813"/>
              <a:ext cx="2125" cy="75406"/>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03" name="Line 76">
              <a:extLst>
                <a:ext uri="{FF2B5EF4-FFF2-40B4-BE49-F238E27FC236}">
                  <a16:creationId xmlns:a16="http://schemas.microsoft.com/office/drawing/2014/main" id="{67E310E2-1B3C-4F82-80A7-24D37758FC0B}"/>
                </a:ext>
              </a:extLst>
            </p:cNvPr>
            <p:cNvSpPr>
              <a:spLocks noChangeShapeType="1"/>
            </p:cNvSpPr>
            <p:nvPr/>
          </p:nvSpPr>
          <p:spPr bwMode="auto">
            <a:xfrm flipV="1">
              <a:off x="9627734" y="4722813"/>
              <a:ext cx="0" cy="75406"/>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grpSp>
      <p:sp>
        <p:nvSpPr>
          <p:cNvPr id="55341" name="Rectangle 78">
            <a:extLst>
              <a:ext uri="{FF2B5EF4-FFF2-40B4-BE49-F238E27FC236}">
                <a16:creationId xmlns:a16="http://schemas.microsoft.com/office/drawing/2014/main" id="{40586E91-81D3-4402-96CE-87C2DDA14C9D}"/>
              </a:ext>
            </a:extLst>
          </p:cNvPr>
          <p:cNvSpPr>
            <a:spLocks noChangeArrowheads="1"/>
          </p:cNvSpPr>
          <p:nvPr/>
        </p:nvSpPr>
        <p:spPr bwMode="auto">
          <a:xfrm>
            <a:off x="2383992" y="4696692"/>
            <a:ext cx="2500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-1.6</a:t>
            </a:r>
            <a:endParaRPr kumimoji="0" lang="en-GB" altLang="en-US" sz="1200" b="1"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55342" name="Rectangle 79">
            <a:extLst>
              <a:ext uri="{FF2B5EF4-FFF2-40B4-BE49-F238E27FC236}">
                <a16:creationId xmlns:a16="http://schemas.microsoft.com/office/drawing/2014/main" id="{96E2CFDD-70E8-415D-8FC3-FB69A6AB9355}"/>
              </a:ext>
            </a:extLst>
          </p:cNvPr>
          <p:cNvSpPr>
            <a:spLocks noChangeArrowheads="1"/>
          </p:cNvSpPr>
          <p:nvPr/>
        </p:nvSpPr>
        <p:spPr bwMode="auto">
          <a:xfrm>
            <a:off x="2383992" y="4436342"/>
            <a:ext cx="2420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-1.2</a:t>
            </a:r>
            <a:endParaRPr kumimoji="0" lang="en-GB" altLang="en-US" sz="1200" b="1"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55343" name="Rectangle 80">
            <a:extLst>
              <a:ext uri="{FF2B5EF4-FFF2-40B4-BE49-F238E27FC236}">
                <a16:creationId xmlns:a16="http://schemas.microsoft.com/office/drawing/2014/main" id="{B2A960FE-19D3-4A66-BFC7-2F65E1171027}"/>
              </a:ext>
            </a:extLst>
          </p:cNvPr>
          <p:cNvSpPr>
            <a:spLocks noChangeArrowheads="1"/>
          </p:cNvSpPr>
          <p:nvPr/>
        </p:nvSpPr>
        <p:spPr bwMode="auto">
          <a:xfrm>
            <a:off x="2383992" y="4177580"/>
            <a:ext cx="2997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-0.8</a:t>
            </a:r>
            <a:endParaRPr kumimoji="0" lang="en-GB" altLang="en-US" sz="1200" b="1"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55344" name="Rectangle 81">
            <a:extLst>
              <a:ext uri="{FF2B5EF4-FFF2-40B4-BE49-F238E27FC236}">
                <a16:creationId xmlns:a16="http://schemas.microsoft.com/office/drawing/2014/main" id="{54267023-0EBE-4804-AD96-05AAF11AB15F}"/>
              </a:ext>
            </a:extLst>
          </p:cNvPr>
          <p:cNvSpPr>
            <a:spLocks noChangeArrowheads="1"/>
          </p:cNvSpPr>
          <p:nvPr/>
        </p:nvSpPr>
        <p:spPr bwMode="auto">
          <a:xfrm>
            <a:off x="2383992" y="3918817"/>
            <a:ext cx="2981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-0.4</a:t>
            </a:r>
            <a:endParaRPr kumimoji="0" lang="en-GB" altLang="en-US" sz="1200" b="1"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55345" name="Rectangle 82">
            <a:extLst>
              <a:ext uri="{FF2B5EF4-FFF2-40B4-BE49-F238E27FC236}">
                <a16:creationId xmlns:a16="http://schemas.microsoft.com/office/drawing/2014/main" id="{80100696-D9E5-430E-9E5C-A9E737CF03C8}"/>
              </a:ext>
            </a:extLst>
          </p:cNvPr>
          <p:cNvSpPr>
            <a:spLocks noChangeArrowheads="1"/>
          </p:cNvSpPr>
          <p:nvPr/>
        </p:nvSpPr>
        <p:spPr bwMode="auto">
          <a:xfrm>
            <a:off x="2585604" y="3660055"/>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0</a:t>
            </a:r>
            <a:endParaRPr kumimoji="0" lang="en-GB" altLang="en-US" sz="1200" b="1"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55346" name="Rectangle 83">
            <a:extLst>
              <a:ext uri="{FF2B5EF4-FFF2-40B4-BE49-F238E27FC236}">
                <a16:creationId xmlns:a16="http://schemas.microsoft.com/office/drawing/2014/main" id="{7345BA2A-76A2-4F84-BDAA-B82BEB410489}"/>
              </a:ext>
            </a:extLst>
          </p:cNvPr>
          <p:cNvSpPr>
            <a:spLocks noChangeArrowheads="1"/>
          </p:cNvSpPr>
          <p:nvPr/>
        </p:nvSpPr>
        <p:spPr bwMode="auto">
          <a:xfrm>
            <a:off x="2441142" y="3399705"/>
            <a:ext cx="2180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0.4</a:t>
            </a:r>
            <a:endParaRPr kumimoji="0" lang="en-GB" altLang="en-US" sz="1200" b="1"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55347" name="Rectangle 84">
            <a:extLst>
              <a:ext uri="{FF2B5EF4-FFF2-40B4-BE49-F238E27FC236}">
                <a16:creationId xmlns:a16="http://schemas.microsoft.com/office/drawing/2014/main" id="{56AFA58B-F00E-46AD-B096-2E3D399A3E2F}"/>
              </a:ext>
            </a:extLst>
          </p:cNvPr>
          <p:cNvSpPr>
            <a:spLocks noChangeArrowheads="1"/>
          </p:cNvSpPr>
          <p:nvPr/>
        </p:nvSpPr>
        <p:spPr bwMode="auto">
          <a:xfrm>
            <a:off x="2441142" y="3140942"/>
            <a:ext cx="2196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0.8</a:t>
            </a:r>
            <a:endParaRPr kumimoji="0" lang="en-GB" altLang="en-US" sz="1200" b="1"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55348" name="Rectangle 85">
            <a:extLst>
              <a:ext uri="{FF2B5EF4-FFF2-40B4-BE49-F238E27FC236}">
                <a16:creationId xmlns:a16="http://schemas.microsoft.com/office/drawing/2014/main" id="{A661B7DA-A45F-4D69-9A4E-252A2FA70414}"/>
              </a:ext>
            </a:extLst>
          </p:cNvPr>
          <p:cNvSpPr>
            <a:spLocks noChangeArrowheads="1"/>
          </p:cNvSpPr>
          <p:nvPr/>
        </p:nvSpPr>
        <p:spPr bwMode="auto">
          <a:xfrm>
            <a:off x="2472416" y="2871577"/>
            <a:ext cx="161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1.2</a:t>
            </a:r>
            <a:endParaRPr kumimoji="0" lang="en-GB" altLang="en-US" sz="1200" b="1"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sp>
        <p:nvSpPr>
          <p:cNvPr id="55349" name="Rectangle 86">
            <a:extLst>
              <a:ext uri="{FF2B5EF4-FFF2-40B4-BE49-F238E27FC236}">
                <a16:creationId xmlns:a16="http://schemas.microsoft.com/office/drawing/2014/main" id="{596330A4-D62C-4897-A177-E885B92425F0}"/>
              </a:ext>
            </a:extLst>
          </p:cNvPr>
          <p:cNvSpPr>
            <a:spLocks noChangeArrowheads="1"/>
          </p:cNvSpPr>
          <p:nvPr/>
        </p:nvSpPr>
        <p:spPr bwMode="auto">
          <a:xfrm>
            <a:off x="2461763" y="263292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1.6</a:t>
            </a:r>
            <a:endParaRPr kumimoji="0" lang="en-GB" altLang="en-US" sz="1200" b="1"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sp>
        <p:nvSpPr>
          <p:cNvPr id="55350" name="Rectangle 87">
            <a:extLst>
              <a:ext uri="{FF2B5EF4-FFF2-40B4-BE49-F238E27FC236}">
                <a16:creationId xmlns:a16="http://schemas.microsoft.com/office/drawing/2014/main" id="{ED59ECD1-D31A-423A-898D-A785DF7F5AB5}"/>
              </a:ext>
            </a:extLst>
          </p:cNvPr>
          <p:cNvSpPr>
            <a:spLocks noChangeArrowheads="1"/>
          </p:cNvSpPr>
          <p:nvPr/>
        </p:nvSpPr>
        <p:spPr bwMode="auto">
          <a:xfrm>
            <a:off x="2457017" y="2363067"/>
            <a:ext cx="2115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2.0</a:t>
            </a:r>
            <a:endParaRPr kumimoji="0" lang="en-GB" altLang="en-US" sz="1200" b="1"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55351" name="Rectangle 88">
            <a:extLst>
              <a:ext uri="{FF2B5EF4-FFF2-40B4-BE49-F238E27FC236}">
                <a16:creationId xmlns:a16="http://schemas.microsoft.com/office/drawing/2014/main" id="{D002684F-2605-4D07-B427-950B7E507A3A}"/>
              </a:ext>
            </a:extLst>
          </p:cNvPr>
          <p:cNvSpPr>
            <a:spLocks noChangeArrowheads="1"/>
          </p:cNvSpPr>
          <p:nvPr/>
        </p:nvSpPr>
        <p:spPr bwMode="auto">
          <a:xfrm>
            <a:off x="2441142" y="2104305"/>
            <a:ext cx="2115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2.4</a:t>
            </a:r>
            <a:endParaRPr kumimoji="0" lang="en-GB" altLang="en-US" sz="1200" b="1"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55352" name="Rectangle 89">
            <a:extLst>
              <a:ext uri="{FF2B5EF4-FFF2-40B4-BE49-F238E27FC236}">
                <a16:creationId xmlns:a16="http://schemas.microsoft.com/office/drawing/2014/main" id="{134BB880-7611-40EB-AE39-64A8A20D4A38}"/>
              </a:ext>
            </a:extLst>
          </p:cNvPr>
          <p:cNvSpPr>
            <a:spLocks noChangeArrowheads="1"/>
          </p:cNvSpPr>
          <p:nvPr/>
        </p:nvSpPr>
        <p:spPr bwMode="auto">
          <a:xfrm>
            <a:off x="2441142" y="1845542"/>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2.8</a:t>
            </a:r>
            <a:endParaRPr kumimoji="0" lang="en-GB" altLang="en-US" sz="1200" b="1"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sp>
        <p:nvSpPr>
          <p:cNvPr id="55353" name="Rectangle 90">
            <a:extLst>
              <a:ext uri="{FF2B5EF4-FFF2-40B4-BE49-F238E27FC236}">
                <a16:creationId xmlns:a16="http://schemas.microsoft.com/office/drawing/2014/main" id="{51F2D8CB-9BC2-42EA-BC8A-5ACBA1FE6F23}"/>
              </a:ext>
            </a:extLst>
          </p:cNvPr>
          <p:cNvSpPr>
            <a:spLocks noChangeArrowheads="1"/>
          </p:cNvSpPr>
          <p:nvPr/>
        </p:nvSpPr>
        <p:spPr bwMode="auto">
          <a:xfrm>
            <a:off x="2441142" y="1586780"/>
            <a:ext cx="206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3.2</a:t>
            </a:r>
            <a:endParaRPr kumimoji="0" lang="en-GB" altLang="en-US" sz="1200" b="1"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sp>
        <p:nvSpPr>
          <p:cNvPr id="55354" name="Rectangle 91">
            <a:extLst>
              <a:ext uri="{FF2B5EF4-FFF2-40B4-BE49-F238E27FC236}">
                <a16:creationId xmlns:a16="http://schemas.microsoft.com/office/drawing/2014/main" id="{37990C46-DF3A-4140-936D-AD66C66A2835}"/>
              </a:ext>
            </a:extLst>
          </p:cNvPr>
          <p:cNvSpPr>
            <a:spLocks noChangeArrowheads="1"/>
          </p:cNvSpPr>
          <p:nvPr/>
        </p:nvSpPr>
        <p:spPr bwMode="auto">
          <a:xfrm>
            <a:off x="2441142" y="1326430"/>
            <a:ext cx="2148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3.6</a:t>
            </a:r>
            <a:endParaRPr kumimoji="0" lang="en-GB" altLang="en-US" sz="1200" b="1"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grpSp>
        <p:nvGrpSpPr>
          <p:cNvPr id="55355" name="Group 91">
            <a:extLst>
              <a:ext uri="{FF2B5EF4-FFF2-40B4-BE49-F238E27FC236}">
                <a16:creationId xmlns:a16="http://schemas.microsoft.com/office/drawing/2014/main" id="{E00A20A4-B06C-4655-8A67-FAD38336E73F}"/>
              </a:ext>
            </a:extLst>
          </p:cNvPr>
          <p:cNvGrpSpPr>
            <a:grpSpLocks/>
          </p:cNvGrpSpPr>
          <p:nvPr/>
        </p:nvGrpSpPr>
        <p:grpSpPr bwMode="auto">
          <a:xfrm>
            <a:off x="8357049" y="1350012"/>
            <a:ext cx="2746375" cy="1381125"/>
            <a:chOff x="6235500" y="1115427"/>
            <a:chExt cx="2747136" cy="1380350"/>
          </a:xfrm>
        </p:grpSpPr>
        <p:sp>
          <p:nvSpPr>
            <p:cNvPr id="55357" name="Text Box 26">
              <a:extLst>
                <a:ext uri="{FF2B5EF4-FFF2-40B4-BE49-F238E27FC236}">
                  <a16:creationId xmlns:a16="http://schemas.microsoft.com/office/drawing/2014/main" id="{3F71040A-3403-4AE2-881B-E4F56D26EC2C}"/>
                </a:ext>
              </a:extLst>
            </p:cNvPr>
            <p:cNvSpPr txBox="1">
              <a:spLocks noChangeArrowheads="1"/>
            </p:cNvSpPr>
            <p:nvPr/>
          </p:nvSpPr>
          <p:spPr bwMode="auto">
            <a:xfrm>
              <a:off x="6449871" y="1164612"/>
              <a:ext cx="1714662" cy="27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Placebo (6 months)</a:t>
              </a:r>
            </a:p>
          </p:txBody>
        </p:sp>
        <p:sp>
          <p:nvSpPr>
            <p:cNvPr id="55358" name="Rectangle 50">
              <a:extLst>
                <a:ext uri="{FF2B5EF4-FFF2-40B4-BE49-F238E27FC236}">
                  <a16:creationId xmlns:a16="http://schemas.microsoft.com/office/drawing/2014/main" id="{5D729789-291E-417C-866D-43FCA1D81152}"/>
                </a:ext>
              </a:extLst>
            </p:cNvPr>
            <p:cNvSpPr>
              <a:spLocks noChangeArrowheads="1"/>
            </p:cNvSpPr>
            <p:nvPr/>
          </p:nvSpPr>
          <p:spPr bwMode="auto">
            <a:xfrm>
              <a:off x="6313310" y="1205864"/>
              <a:ext cx="161970" cy="176113"/>
            </a:xfrm>
            <a:prstGeom prst="rect">
              <a:avLst/>
            </a:prstGeom>
            <a:solidFill>
              <a:srgbClr val="979797"/>
            </a:solidFill>
            <a:ln>
              <a:noFill/>
            </a:ln>
            <a:extLst>
              <a:ext uri="{91240B29-F687-4F45-9708-019B960494DF}">
                <a14:hiddenLine xmlns:a14="http://schemas.microsoft.com/office/drawing/2010/main" w="6350">
                  <a:solidFill>
                    <a:schemeClr val="tx1"/>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1" i="0" u="none" strike="noStrike" kern="1200" cap="none" spc="0" normalizeH="0" baseline="0" noProof="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55359" name="Rectangle 52">
              <a:extLst>
                <a:ext uri="{FF2B5EF4-FFF2-40B4-BE49-F238E27FC236}">
                  <a16:creationId xmlns:a16="http://schemas.microsoft.com/office/drawing/2014/main" id="{16B1FE6F-8D26-4F50-8B27-975F945DF10C}"/>
                </a:ext>
              </a:extLst>
            </p:cNvPr>
            <p:cNvSpPr>
              <a:spLocks noChangeArrowheads="1"/>
            </p:cNvSpPr>
            <p:nvPr/>
          </p:nvSpPr>
          <p:spPr bwMode="auto">
            <a:xfrm>
              <a:off x="6314897" y="1571558"/>
              <a:ext cx="161970" cy="176114"/>
            </a:xfrm>
            <a:prstGeom prst="rect">
              <a:avLst/>
            </a:prstGeom>
            <a:solidFill>
              <a:schemeClr val="accent3"/>
            </a:solidFill>
            <a:ln>
              <a:noFill/>
            </a:ln>
            <a:extLst>
              <a:ext uri="{91240B29-F687-4F45-9708-019B960494DF}">
                <a14:hiddenLine xmlns:a14="http://schemas.microsoft.com/office/drawing/2010/main" w="6350">
                  <a:solidFill>
                    <a:schemeClr val="tx1"/>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1" i="0" u="none" strike="noStrike" kern="1200" cap="none" spc="0" normalizeH="0" baseline="0" noProof="0" dirty="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55360" name="Rectangle 55">
              <a:extLst>
                <a:ext uri="{FF2B5EF4-FFF2-40B4-BE49-F238E27FC236}">
                  <a16:creationId xmlns:a16="http://schemas.microsoft.com/office/drawing/2014/main" id="{C5F361E2-ABEF-4570-8CC2-CD6C19BCFDF9}"/>
                </a:ext>
              </a:extLst>
            </p:cNvPr>
            <p:cNvSpPr>
              <a:spLocks noChangeArrowheads="1"/>
            </p:cNvSpPr>
            <p:nvPr/>
          </p:nvSpPr>
          <p:spPr bwMode="auto">
            <a:xfrm>
              <a:off x="6235500" y="1115427"/>
              <a:ext cx="2747136" cy="138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round/>
                  <a:headEnd/>
                  <a:tailEnd/>
                </a14:hiddenLine>
              </a:ext>
            </a:extLst>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BE" altLang="en-US" sz="2000" b="1" i="0" u="none" strike="noStrike" kern="1200" cap="none" spc="0" normalizeH="0" baseline="0" noProof="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55361" name="Rectangle 52">
              <a:extLst>
                <a:ext uri="{FF2B5EF4-FFF2-40B4-BE49-F238E27FC236}">
                  <a16:creationId xmlns:a16="http://schemas.microsoft.com/office/drawing/2014/main" id="{E66BB016-7500-4793-B71F-4024CDAD45B6}"/>
                </a:ext>
              </a:extLst>
            </p:cNvPr>
            <p:cNvSpPr>
              <a:spLocks noChangeArrowheads="1"/>
            </p:cNvSpPr>
            <p:nvPr/>
          </p:nvSpPr>
          <p:spPr bwMode="auto">
            <a:xfrm>
              <a:off x="6314896" y="2002852"/>
              <a:ext cx="161970" cy="176114"/>
            </a:xfrm>
            <a:prstGeom prst="rect">
              <a:avLst/>
            </a:prstGeom>
            <a:solidFill>
              <a:srgbClr val="006EAB"/>
            </a:solidFill>
            <a:ln>
              <a:noFill/>
            </a:ln>
            <a:extLst>
              <a:ext uri="{91240B29-F687-4F45-9708-019B960494DF}">
                <a14:hiddenLine xmlns:a14="http://schemas.microsoft.com/office/drawing/2010/main" w="6350">
                  <a:solidFill>
                    <a:schemeClr val="tx1"/>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1" i="0" u="none" strike="noStrike" kern="1200" cap="none" spc="0" normalizeH="0" baseline="0" noProof="0">
                <a:ln>
                  <a:noFill/>
                </a:ln>
                <a:solidFill>
                  <a:srgbClr val="006EAB"/>
                </a:solidFill>
                <a:effectLst/>
                <a:uLnTx/>
                <a:uFillTx/>
                <a:latin typeface="Verdana" panose="020B0604030504040204" pitchFamily="34" charset="0"/>
                <a:ea typeface="MS PGothic" panose="020B0600070205080204" pitchFamily="34" charset="-128"/>
                <a:cs typeface="+mn-cs"/>
              </a:endParaRPr>
            </a:p>
          </p:txBody>
        </p:sp>
        <p:sp>
          <p:nvSpPr>
            <p:cNvPr id="55362" name="Text Box 26">
              <a:extLst>
                <a:ext uri="{FF2B5EF4-FFF2-40B4-BE49-F238E27FC236}">
                  <a16:creationId xmlns:a16="http://schemas.microsoft.com/office/drawing/2014/main" id="{4A10317B-8D83-4AF4-9D07-3DCFB69948D0}"/>
                </a:ext>
              </a:extLst>
            </p:cNvPr>
            <p:cNvSpPr txBox="1">
              <a:spLocks noChangeArrowheads="1"/>
            </p:cNvSpPr>
            <p:nvPr/>
          </p:nvSpPr>
          <p:spPr bwMode="auto">
            <a:xfrm>
              <a:off x="6449871" y="1490640"/>
              <a:ext cx="2116999" cy="46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Transdermal testosterone</a:t>
              </a:r>
              <a:br>
                <a:rPr kumimoji="0" lang="en-US"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br>
              <a:r>
                <a:rPr kumimoji="0" lang="en-US"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 gel only</a:t>
              </a:r>
              <a:endPar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endParaRPr>
            </a:p>
          </p:txBody>
        </p:sp>
        <p:sp>
          <p:nvSpPr>
            <p:cNvPr id="55363" name="Text Box 26">
              <a:extLst>
                <a:ext uri="{FF2B5EF4-FFF2-40B4-BE49-F238E27FC236}">
                  <a16:creationId xmlns:a16="http://schemas.microsoft.com/office/drawing/2014/main" id="{2AAFDD6B-7C8B-46B2-8B91-9B6CE81B75D8}"/>
                </a:ext>
              </a:extLst>
            </p:cNvPr>
            <p:cNvSpPr txBox="1">
              <a:spLocks noChangeArrowheads="1"/>
            </p:cNvSpPr>
            <p:nvPr/>
          </p:nvSpPr>
          <p:spPr bwMode="auto">
            <a:xfrm>
              <a:off x="6449871" y="1936214"/>
              <a:ext cx="2394203" cy="46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Transdermal testosterone gel</a:t>
              </a:r>
              <a:br>
                <a:rPr kumimoji="0" lang="en-US"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br>
              <a:r>
                <a:rPr kumimoji="0" lang="en-US"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following 6 months’ placebo</a:t>
              </a:r>
              <a:endParaRPr kumimoji="0" lang="en-GB" altLang="en-US" sz="12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endParaRPr>
            </a:p>
          </p:txBody>
        </p:sp>
      </p:grpSp>
      <p:sp>
        <p:nvSpPr>
          <p:cNvPr id="92" name="Text Box 4">
            <a:extLst>
              <a:ext uri="{FF2B5EF4-FFF2-40B4-BE49-F238E27FC236}">
                <a16:creationId xmlns:a16="http://schemas.microsoft.com/office/drawing/2014/main" id="{5427AA5D-CF7F-46B4-B2A2-5DC04DDEB1B5}"/>
              </a:ext>
            </a:extLst>
          </p:cNvPr>
          <p:cNvSpPr txBox="1">
            <a:spLocks noChangeArrowheads="1"/>
          </p:cNvSpPr>
          <p:nvPr/>
        </p:nvSpPr>
        <p:spPr bwMode="auto">
          <a:xfrm>
            <a:off x="1536547" y="6052297"/>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6EAB"/>
                </a:solidFill>
                <a:effectLst/>
                <a:uLnTx/>
                <a:uFillTx/>
                <a:latin typeface="Poppins Light"/>
                <a:ea typeface="Calibri" panose="020F0502020204030204" pitchFamily="34" charset="0"/>
                <a:cs typeface="Calibri" panose="020F0502020204030204" pitchFamily="34" charset="0"/>
              </a:rPr>
              <a:t>Behre</a:t>
            </a:r>
            <a:r>
              <a:rPr kumimoji="0" lang="en-GB" sz="1200" b="0" i="0" u="none" strike="noStrike" kern="1200" cap="none" spc="0" normalizeH="0" baseline="0" noProof="0" dirty="0">
                <a:ln>
                  <a:noFill/>
                </a:ln>
                <a:solidFill>
                  <a:srgbClr val="006EAB"/>
                </a:solidFill>
                <a:effectLst/>
                <a:uLnTx/>
                <a:uFillTx/>
                <a:latin typeface="Poppins Light"/>
                <a:ea typeface="Calibri" panose="020F0502020204030204" pitchFamily="34" charset="0"/>
                <a:cs typeface="Calibri" panose="020F0502020204030204" pitchFamily="34" charset="0"/>
              </a:rPr>
              <a:t>, HM et al. The Aging Male, 2012; 15(4): 198–207</a:t>
            </a:r>
            <a:endParaRPr kumimoji="0" lang="en-US" altLang="en-US" sz="1200" b="0"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581477-66D4-4917-A521-1B9A89987862}"/>
              </a:ext>
            </a:extLst>
          </p:cNvPr>
          <p:cNvSpPr txBox="1"/>
          <p:nvPr/>
        </p:nvSpPr>
        <p:spPr>
          <a:xfrm>
            <a:off x="737755" y="4523406"/>
            <a:ext cx="11210921" cy="141577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Significant decreases in fat mass were associated with testosterone therapy. </a:t>
            </a: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This decrease in fat mass was similar across subgroups of age, baseline total testosterone &amp; baseline BMI. </a:t>
            </a: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The effect on body fat mass was more pronounced in the obese population (i.e. BMI ≥30 kg/m2). </a:t>
            </a: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Changes in bone mineral density, bone mass, and total body mass were not significantly different between the randomized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p:txBody>
      </p:sp>
      <p:pic>
        <p:nvPicPr>
          <p:cNvPr id="9" name="Picture 8">
            <a:extLst>
              <a:ext uri="{FF2B5EF4-FFF2-40B4-BE49-F238E27FC236}">
                <a16:creationId xmlns:a16="http://schemas.microsoft.com/office/drawing/2014/main" id="{76133D0C-9213-45DD-83D6-C7B938522FE7}"/>
              </a:ext>
            </a:extLst>
          </p:cNvPr>
          <p:cNvPicPr>
            <a:picLocks noChangeAspect="1"/>
          </p:cNvPicPr>
          <p:nvPr/>
        </p:nvPicPr>
        <p:blipFill>
          <a:blip r:embed="rId3"/>
          <a:stretch>
            <a:fillRect/>
          </a:stretch>
        </p:blipFill>
        <p:spPr>
          <a:xfrm>
            <a:off x="3411248" y="1195997"/>
            <a:ext cx="4527408" cy="3286769"/>
          </a:xfrm>
          <a:prstGeom prst="rect">
            <a:avLst/>
          </a:prstGeom>
        </p:spPr>
      </p:pic>
      <p:sp>
        <p:nvSpPr>
          <p:cNvPr id="10" name="Rectangle 76">
            <a:extLst>
              <a:ext uri="{FF2B5EF4-FFF2-40B4-BE49-F238E27FC236}">
                <a16:creationId xmlns:a16="http://schemas.microsoft.com/office/drawing/2014/main" id="{3E08DB95-2BE5-42B2-9F3E-408294123A42}"/>
              </a:ext>
            </a:extLst>
          </p:cNvPr>
          <p:cNvSpPr>
            <a:spLocks noChangeArrowheads="1"/>
          </p:cNvSpPr>
          <p:nvPr/>
        </p:nvSpPr>
        <p:spPr bwMode="auto">
          <a:xfrm rot="16200000">
            <a:off x="1973376" y="2754742"/>
            <a:ext cx="248305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Change in fat mass from baseline</a:t>
            </a:r>
            <a:endParaRPr kumimoji="0" lang="en-GB" altLang="en-US" sz="1100" b="0"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sp>
        <p:nvSpPr>
          <p:cNvPr id="11" name="Rectangle 17">
            <a:extLst>
              <a:ext uri="{FF2B5EF4-FFF2-40B4-BE49-F238E27FC236}">
                <a16:creationId xmlns:a16="http://schemas.microsoft.com/office/drawing/2014/main" id="{847A84CB-47BE-47A1-88F9-FADC8D548E8E}"/>
              </a:ext>
            </a:extLst>
          </p:cNvPr>
          <p:cNvSpPr txBox="1">
            <a:spLocks noChangeArrowheads="1"/>
          </p:cNvSpPr>
          <p:nvPr/>
        </p:nvSpPr>
        <p:spPr>
          <a:xfrm>
            <a:off x="255878" y="236577"/>
            <a:ext cx="11210921" cy="554304"/>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006EAB"/>
                </a:solidFill>
                <a:effectLst/>
                <a:uLnTx/>
                <a:uFillTx/>
                <a:latin typeface="Poppins Medium"/>
                <a:ea typeface="+mj-ea"/>
                <a:cs typeface="+mj-cs"/>
              </a:rPr>
              <a:t>Changes in fat mass, BMD and total body mass</a:t>
            </a:r>
          </a:p>
        </p:txBody>
      </p:sp>
      <p:sp>
        <p:nvSpPr>
          <p:cNvPr id="12" name="Text Box 4">
            <a:extLst>
              <a:ext uri="{FF2B5EF4-FFF2-40B4-BE49-F238E27FC236}">
                <a16:creationId xmlns:a16="http://schemas.microsoft.com/office/drawing/2014/main" id="{54E0D999-C379-4FA3-A87C-2BE8B4C98DC8}"/>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6EAB"/>
                </a:solidFill>
                <a:effectLst/>
                <a:uLnTx/>
                <a:uFillTx/>
                <a:latin typeface="Poppins Light"/>
                <a:ea typeface="Calibri" panose="020F0502020204030204" pitchFamily="34" charset="0"/>
                <a:cs typeface="Calibri" panose="020F0502020204030204" pitchFamily="34" charset="0"/>
              </a:rPr>
              <a:t>Behre</a:t>
            </a:r>
            <a:r>
              <a:rPr kumimoji="0" lang="en-GB" sz="1200" b="0" i="0" u="none" strike="noStrike" kern="1200" cap="none" spc="0" normalizeH="0" baseline="0" noProof="0" dirty="0">
                <a:ln>
                  <a:noFill/>
                </a:ln>
                <a:solidFill>
                  <a:srgbClr val="006EAB"/>
                </a:solidFill>
                <a:effectLst/>
                <a:uLnTx/>
                <a:uFillTx/>
                <a:latin typeface="Poppins Light"/>
                <a:ea typeface="Calibri" panose="020F0502020204030204" pitchFamily="34" charset="0"/>
                <a:cs typeface="Calibri" panose="020F0502020204030204" pitchFamily="34" charset="0"/>
              </a:rPr>
              <a:t>, HM et al. The Aging Male, 2012; 15(4): 198–207</a:t>
            </a:r>
            <a:endParaRPr kumimoji="0" lang="en-US" altLang="en-US" sz="120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13" name="Text Box 3">
            <a:extLst>
              <a:ext uri="{FF2B5EF4-FFF2-40B4-BE49-F238E27FC236}">
                <a16:creationId xmlns:a16="http://schemas.microsoft.com/office/drawing/2014/main" id="{59361890-C098-4FF1-A1B6-864CF2695742}"/>
              </a:ext>
            </a:extLst>
          </p:cNvPr>
          <p:cNvSpPr txBox="1">
            <a:spLocks noChangeArrowheads="1"/>
          </p:cNvSpPr>
          <p:nvPr/>
        </p:nvSpPr>
        <p:spPr bwMode="auto">
          <a:xfrm>
            <a:off x="5317161" y="999128"/>
            <a:ext cx="9590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4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FAT MASS</a:t>
            </a:r>
          </a:p>
        </p:txBody>
      </p:sp>
    </p:spTree>
    <p:extLst>
      <p:ext uri="{BB962C8B-B14F-4D97-AF65-F5344CB8AC3E}">
        <p14:creationId xmlns:p14="http://schemas.microsoft.com/office/powerpoint/2010/main" val="3452802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5B30834-3D0E-4980-B88E-738A429D254C}"/>
              </a:ext>
            </a:extLst>
          </p:cNvPr>
          <p:cNvSpPr txBox="1">
            <a:spLocks noChangeArrowheads="1"/>
          </p:cNvSpPr>
          <p:nvPr/>
        </p:nvSpPr>
        <p:spPr>
          <a:xfrm>
            <a:off x="196272" y="223046"/>
            <a:ext cx="11347157" cy="709613"/>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006EAB"/>
                </a:solidFill>
                <a:effectLst/>
                <a:uLnTx/>
                <a:uFillTx/>
                <a:latin typeface="Poppins Medium"/>
                <a:ea typeface="+mj-ea"/>
                <a:cs typeface="+mj-cs"/>
              </a:rPr>
              <a:t>Improvements in Health-Related Quality of Life (AMS) </a:t>
            </a:r>
          </a:p>
        </p:txBody>
      </p:sp>
      <p:sp>
        <p:nvSpPr>
          <p:cNvPr id="4" name="TextBox 3">
            <a:extLst>
              <a:ext uri="{FF2B5EF4-FFF2-40B4-BE49-F238E27FC236}">
                <a16:creationId xmlns:a16="http://schemas.microsoft.com/office/drawing/2014/main" id="{2DA3E863-0A74-4C7A-B4F2-CF1FED230C17}"/>
              </a:ext>
            </a:extLst>
          </p:cNvPr>
          <p:cNvSpPr txBox="1"/>
          <p:nvPr/>
        </p:nvSpPr>
        <p:spPr>
          <a:xfrm>
            <a:off x="290945" y="5090775"/>
            <a:ext cx="1125248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Poppins Light"/>
                <a:ea typeface="+mn-ea"/>
                <a:cs typeface="+mn-cs"/>
              </a:rPr>
              <a:t>While AMS scale scores improved in both the </a:t>
            </a:r>
            <a:r>
              <a:rPr kumimoji="0" lang="en-GB" altLang="en-US" sz="1600" b="0" i="0" u="none" strike="noStrike" kern="1200" cap="none" spc="0" normalizeH="0" baseline="0" noProof="0" dirty="0" err="1">
                <a:ln>
                  <a:noFill/>
                </a:ln>
                <a:solidFill>
                  <a:srgbClr val="000000"/>
                </a:solidFill>
                <a:effectLst/>
                <a:uLnTx/>
                <a:uFillTx/>
                <a:latin typeface="Poppins Light"/>
                <a:ea typeface="+mn-ea"/>
                <a:cs typeface="+mn-cs"/>
              </a:rPr>
              <a:t>AndroGel</a:t>
            </a:r>
            <a:r>
              <a:rPr kumimoji="0" lang="en-GB" altLang="en-US" sz="1600" b="0" i="0" u="none" strike="noStrike" kern="1200" cap="none" spc="0" normalizeH="0" baseline="30000" noProof="0" dirty="0">
                <a:ln>
                  <a:noFill/>
                </a:ln>
                <a:solidFill>
                  <a:srgbClr val="000000"/>
                </a:solidFill>
                <a:effectLst/>
                <a:uLnTx/>
                <a:uFillTx/>
                <a:latin typeface="Poppins Light"/>
                <a:ea typeface="+mn-ea"/>
                <a:cs typeface="+mn-cs"/>
              </a:rPr>
              <a:t>®</a:t>
            </a:r>
            <a:r>
              <a:rPr kumimoji="0" lang="en-GB" altLang="en-US" sz="1600" b="0" i="0" u="none" strike="noStrike" kern="1200" cap="none" spc="0" normalizeH="0" baseline="0" noProof="0" dirty="0">
                <a:ln>
                  <a:noFill/>
                </a:ln>
                <a:solidFill>
                  <a:srgbClr val="000000"/>
                </a:solidFill>
                <a:effectLst/>
                <a:uLnTx/>
                <a:uFillTx/>
                <a:latin typeface="Poppins Light"/>
                <a:ea typeface="+mn-ea"/>
                <a:cs typeface="+mn-cs"/>
              </a:rPr>
              <a:t> 1% and the placebo group at 6 months, </a:t>
            </a:r>
            <a:r>
              <a:rPr kumimoji="0" lang="en-GB" altLang="en-US" sz="1600" b="0" i="0" u="none" strike="noStrike" kern="1200" cap="none" spc="0" normalizeH="0" baseline="0" noProof="0" dirty="0" err="1">
                <a:ln>
                  <a:noFill/>
                </a:ln>
                <a:solidFill>
                  <a:srgbClr val="000000"/>
                </a:solidFill>
                <a:effectLst/>
                <a:uLnTx/>
                <a:uFillTx/>
                <a:latin typeface="Poppins Light"/>
                <a:ea typeface="+mn-ea"/>
                <a:cs typeface="+mn-cs"/>
              </a:rPr>
              <a:t>AndroGel</a:t>
            </a:r>
            <a:r>
              <a:rPr kumimoji="0" lang="en-GB" altLang="en-US" sz="1600" b="0" i="0" u="none" strike="noStrike" kern="1200" cap="none" spc="0" normalizeH="0" baseline="30000" noProof="0" dirty="0">
                <a:ln>
                  <a:noFill/>
                </a:ln>
                <a:solidFill>
                  <a:srgbClr val="000000"/>
                </a:solidFill>
                <a:effectLst/>
                <a:uLnTx/>
                <a:uFillTx/>
                <a:latin typeface="Poppins Light"/>
                <a:ea typeface="+mn-ea"/>
                <a:cs typeface="+mn-cs"/>
              </a:rPr>
              <a:t>®</a:t>
            </a:r>
            <a:r>
              <a:rPr kumimoji="0" lang="en-GB" altLang="en-US" sz="1600" b="0" i="0" u="none" strike="noStrike" kern="1200" cap="none" spc="0" normalizeH="0" baseline="0" noProof="0" dirty="0">
                <a:ln>
                  <a:noFill/>
                </a:ln>
                <a:solidFill>
                  <a:srgbClr val="000000"/>
                </a:solidFill>
                <a:effectLst/>
                <a:uLnTx/>
                <a:uFillTx/>
                <a:latin typeface="Poppins Light"/>
                <a:ea typeface="+mn-ea"/>
                <a:cs typeface="+mn-cs"/>
              </a:rPr>
              <a:t> 1% therapy was associated with significantly greater decreases in the mean AMS total score (p=0.002)</a:t>
            </a:r>
            <a:endParaRPr kumimoji="0" lang="fr-BE" altLang="en-US" sz="16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7" name="Text Box 3">
            <a:extLst>
              <a:ext uri="{FF2B5EF4-FFF2-40B4-BE49-F238E27FC236}">
                <a16:creationId xmlns:a16="http://schemas.microsoft.com/office/drawing/2014/main" id="{71FE9AED-33B8-42A1-8EB6-524AD723A1F7}"/>
              </a:ext>
            </a:extLst>
          </p:cNvPr>
          <p:cNvSpPr txBox="1">
            <a:spLocks noChangeArrowheads="1"/>
          </p:cNvSpPr>
          <p:nvPr/>
        </p:nvSpPr>
        <p:spPr bwMode="auto">
          <a:xfrm>
            <a:off x="5174241" y="1157625"/>
            <a:ext cx="12844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4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TOTAL SCORE</a:t>
            </a:r>
          </a:p>
        </p:txBody>
      </p:sp>
      <p:sp>
        <p:nvSpPr>
          <p:cNvPr id="8" name="TextBox 7">
            <a:extLst>
              <a:ext uri="{FF2B5EF4-FFF2-40B4-BE49-F238E27FC236}">
                <a16:creationId xmlns:a16="http://schemas.microsoft.com/office/drawing/2014/main" id="{DD020B10-A102-4AEB-9F00-D95CF9CD4E22}"/>
              </a:ext>
            </a:extLst>
          </p:cNvPr>
          <p:cNvSpPr txBox="1"/>
          <p:nvPr/>
        </p:nvSpPr>
        <p:spPr>
          <a:xfrm>
            <a:off x="1467597" y="5794275"/>
            <a:ext cx="998219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Changes in outcomes during the trial according to treatment status. Error bars represent standard error (SE). *: </a:t>
            </a:r>
            <a:r>
              <a:rPr kumimoji="0" lang="en-GB" sz="1200" b="0" i="1" u="none" strike="noStrike" kern="1200" cap="none" spc="0" normalizeH="0" baseline="0" noProof="0" dirty="0">
                <a:ln>
                  <a:noFill/>
                </a:ln>
                <a:solidFill>
                  <a:srgbClr val="006EAB"/>
                </a:solidFill>
                <a:effectLst/>
                <a:uLnTx/>
                <a:uFillTx/>
                <a:latin typeface="Poppins Light"/>
                <a:ea typeface="+mn-ea"/>
                <a:cs typeface="+mn-cs"/>
              </a:rPr>
              <a:t>p </a:t>
            </a:r>
            <a:r>
              <a:rPr kumimoji="0" lang="en-GB" sz="1200" b="0" i="0" u="none" strike="noStrike" kern="1200" cap="none" spc="0" normalizeH="0" baseline="0" noProof="0" dirty="0">
                <a:ln>
                  <a:noFill/>
                </a:ln>
                <a:solidFill>
                  <a:srgbClr val="006EAB"/>
                </a:solidFill>
                <a:effectLst/>
                <a:uLnTx/>
                <a:uFillTx/>
                <a:latin typeface="Poppins Light"/>
                <a:ea typeface="+mn-ea"/>
                <a:cs typeface="+mn-cs"/>
              </a:rPr>
              <a:t>&lt; 0.05 for difference between the two groups. **: </a:t>
            </a:r>
            <a:r>
              <a:rPr kumimoji="0" lang="en-GB" sz="1200" b="0" i="1" u="none" strike="noStrike" kern="1200" cap="none" spc="0" normalizeH="0" baseline="0" noProof="0" dirty="0">
                <a:ln>
                  <a:noFill/>
                </a:ln>
                <a:solidFill>
                  <a:srgbClr val="006EAB"/>
                </a:solidFill>
                <a:effectLst/>
                <a:uLnTx/>
                <a:uFillTx/>
                <a:latin typeface="Poppins Light"/>
                <a:ea typeface="+mn-ea"/>
                <a:cs typeface="+mn-cs"/>
              </a:rPr>
              <a:t>p </a:t>
            </a:r>
            <a:r>
              <a:rPr kumimoji="0" lang="en-GB" sz="1200" b="0" i="0" u="none" strike="noStrike" kern="1200" cap="none" spc="0" normalizeH="0" baseline="0" noProof="0" dirty="0">
                <a:ln>
                  <a:noFill/>
                </a:ln>
                <a:solidFill>
                  <a:srgbClr val="006EAB"/>
                </a:solidFill>
                <a:effectLst/>
                <a:uLnTx/>
                <a:uFillTx/>
                <a:latin typeface="Poppins Light"/>
                <a:ea typeface="+mn-ea"/>
                <a:cs typeface="+mn-cs"/>
              </a:rPr>
              <a:t>&lt; 0.001 for difference between the two groups. </a:t>
            </a:r>
          </a:p>
        </p:txBody>
      </p:sp>
      <p:sp>
        <p:nvSpPr>
          <p:cNvPr id="9" name="Rectangle 76">
            <a:extLst>
              <a:ext uri="{FF2B5EF4-FFF2-40B4-BE49-F238E27FC236}">
                <a16:creationId xmlns:a16="http://schemas.microsoft.com/office/drawing/2014/main" id="{2540F96C-E99F-4606-B71B-DB2A7D665276}"/>
              </a:ext>
            </a:extLst>
          </p:cNvPr>
          <p:cNvSpPr>
            <a:spLocks noChangeArrowheads="1"/>
          </p:cNvSpPr>
          <p:nvPr/>
        </p:nvSpPr>
        <p:spPr bwMode="auto">
          <a:xfrm rot="16200000">
            <a:off x="1774629" y="3104335"/>
            <a:ext cx="28597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Change from baseline in total AMS score</a:t>
            </a:r>
            <a:endParaRPr kumimoji="0" lang="en-GB" altLang="en-US" sz="1100" b="0"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pic>
        <p:nvPicPr>
          <p:cNvPr id="11" name="Picture 10">
            <a:extLst>
              <a:ext uri="{FF2B5EF4-FFF2-40B4-BE49-F238E27FC236}">
                <a16:creationId xmlns:a16="http://schemas.microsoft.com/office/drawing/2014/main" id="{99D4E746-CC70-4B49-971E-5C47A2CE52BA}"/>
              </a:ext>
            </a:extLst>
          </p:cNvPr>
          <p:cNvPicPr>
            <a:picLocks noChangeAspect="1"/>
          </p:cNvPicPr>
          <p:nvPr/>
        </p:nvPicPr>
        <p:blipFill>
          <a:blip r:embed="rId2"/>
          <a:stretch>
            <a:fillRect/>
          </a:stretch>
        </p:blipFill>
        <p:spPr>
          <a:xfrm>
            <a:off x="3419907" y="1479236"/>
            <a:ext cx="4562475" cy="3419475"/>
          </a:xfrm>
          <a:prstGeom prst="rect">
            <a:avLst/>
          </a:prstGeom>
        </p:spPr>
      </p:pic>
    </p:spTree>
    <p:extLst>
      <p:ext uri="{BB962C8B-B14F-4D97-AF65-F5344CB8AC3E}">
        <p14:creationId xmlns:p14="http://schemas.microsoft.com/office/powerpoint/2010/main" val="1628647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380590-602D-4EC4-8895-4DF15C680B56}"/>
              </a:ext>
            </a:extLst>
          </p:cNvPr>
          <p:cNvSpPr txBox="1"/>
          <p:nvPr/>
        </p:nvSpPr>
        <p:spPr>
          <a:xfrm>
            <a:off x="590402" y="5069497"/>
            <a:ext cx="104179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dirty="0" err="1">
                <a:ln>
                  <a:noFill/>
                </a:ln>
                <a:solidFill>
                  <a:srgbClr val="000000"/>
                </a:solidFill>
                <a:effectLst/>
                <a:uLnTx/>
                <a:uFillTx/>
                <a:latin typeface="Poppins Light"/>
                <a:ea typeface="+mn-ea"/>
                <a:cs typeface="+mn-cs"/>
              </a:rPr>
              <a:t>AndroGel</a:t>
            </a:r>
            <a:r>
              <a:rPr kumimoji="0" lang="en-GB" altLang="en-US" sz="1600" b="0" i="0" u="none" strike="noStrike" kern="1200" cap="none" spc="0" normalizeH="0" baseline="30000" noProof="0" dirty="0">
                <a:ln>
                  <a:noFill/>
                </a:ln>
                <a:solidFill>
                  <a:srgbClr val="000000"/>
                </a:solidFill>
                <a:effectLst/>
                <a:uLnTx/>
                <a:uFillTx/>
                <a:latin typeface="Poppins Light"/>
                <a:ea typeface="+mn-ea"/>
                <a:cs typeface="+mn-cs"/>
              </a:rPr>
              <a:t>®</a:t>
            </a:r>
            <a:r>
              <a:rPr kumimoji="0" lang="en-GB" altLang="en-US" sz="1600" b="0" i="0" u="none" strike="noStrike" kern="1200" cap="none" spc="0" normalizeH="0" baseline="0" noProof="0" dirty="0">
                <a:ln>
                  <a:noFill/>
                </a:ln>
                <a:solidFill>
                  <a:srgbClr val="000000"/>
                </a:solidFill>
                <a:effectLst/>
                <a:uLnTx/>
                <a:uFillTx/>
                <a:latin typeface="Poppins Light"/>
                <a:ea typeface="+mn-ea"/>
                <a:cs typeface="+mn-cs"/>
              </a:rPr>
              <a:t> 1% therapy was associated with significantly greater decreases in the mean AMS psychological subscale score (p=0.049), and sexual subscale score (p&lt;0.001)</a:t>
            </a: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 name="Rectangle 2">
            <a:extLst>
              <a:ext uri="{FF2B5EF4-FFF2-40B4-BE49-F238E27FC236}">
                <a16:creationId xmlns:a16="http://schemas.microsoft.com/office/drawing/2014/main" id="{27CA469E-644C-4CF8-85FE-68013EE54CF0}"/>
              </a:ext>
            </a:extLst>
          </p:cNvPr>
          <p:cNvSpPr txBox="1">
            <a:spLocks noChangeArrowheads="1"/>
          </p:cNvSpPr>
          <p:nvPr/>
        </p:nvSpPr>
        <p:spPr>
          <a:xfrm>
            <a:off x="196272" y="223046"/>
            <a:ext cx="11347157" cy="709613"/>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006EAB"/>
                </a:solidFill>
                <a:effectLst/>
                <a:uLnTx/>
                <a:uFillTx/>
                <a:latin typeface="Poppins Medium"/>
                <a:ea typeface="+mj-ea"/>
                <a:cs typeface="+mj-cs"/>
              </a:rPr>
              <a:t>Improvements in Health-Related Quality of Life (AMS) </a:t>
            </a:r>
          </a:p>
        </p:txBody>
      </p:sp>
      <p:sp>
        <p:nvSpPr>
          <p:cNvPr id="9" name="Text Box 3">
            <a:extLst>
              <a:ext uri="{FF2B5EF4-FFF2-40B4-BE49-F238E27FC236}">
                <a16:creationId xmlns:a16="http://schemas.microsoft.com/office/drawing/2014/main" id="{10F03A5C-EED1-41D8-B93A-A7F6E9EC615A}"/>
              </a:ext>
            </a:extLst>
          </p:cNvPr>
          <p:cNvSpPr txBox="1">
            <a:spLocks noChangeArrowheads="1"/>
          </p:cNvSpPr>
          <p:nvPr/>
        </p:nvSpPr>
        <p:spPr bwMode="auto">
          <a:xfrm>
            <a:off x="8135651" y="1188338"/>
            <a:ext cx="14112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4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SEXUAL SCORE</a:t>
            </a:r>
          </a:p>
        </p:txBody>
      </p:sp>
      <p:sp>
        <p:nvSpPr>
          <p:cNvPr id="10" name="Text Box 3">
            <a:extLst>
              <a:ext uri="{FF2B5EF4-FFF2-40B4-BE49-F238E27FC236}">
                <a16:creationId xmlns:a16="http://schemas.microsoft.com/office/drawing/2014/main" id="{5D8FCC2C-FF92-4FC0-B872-E3B3B2248BC8}"/>
              </a:ext>
            </a:extLst>
          </p:cNvPr>
          <p:cNvSpPr txBox="1">
            <a:spLocks noChangeArrowheads="1"/>
          </p:cNvSpPr>
          <p:nvPr/>
        </p:nvSpPr>
        <p:spPr bwMode="auto">
          <a:xfrm>
            <a:off x="2528283" y="1203728"/>
            <a:ext cx="2218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4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PSYCHOLOGICAL SCORE</a:t>
            </a:r>
          </a:p>
        </p:txBody>
      </p:sp>
      <p:sp>
        <p:nvSpPr>
          <p:cNvPr id="11" name="TextBox 10">
            <a:extLst>
              <a:ext uri="{FF2B5EF4-FFF2-40B4-BE49-F238E27FC236}">
                <a16:creationId xmlns:a16="http://schemas.microsoft.com/office/drawing/2014/main" id="{0E79E580-B4F5-44CC-999D-F9EABF7A0438}"/>
              </a:ext>
            </a:extLst>
          </p:cNvPr>
          <p:cNvSpPr txBox="1"/>
          <p:nvPr/>
        </p:nvSpPr>
        <p:spPr>
          <a:xfrm>
            <a:off x="1394979" y="5817704"/>
            <a:ext cx="998219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Changes in outcomes during the trial according to treatment status. Error bars represent standard error (SE). *: </a:t>
            </a:r>
            <a:r>
              <a:rPr kumimoji="0" lang="en-GB" sz="1200" b="0" i="1" u="none" strike="noStrike" kern="1200" cap="none" spc="0" normalizeH="0" baseline="0" noProof="0" dirty="0">
                <a:ln>
                  <a:noFill/>
                </a:ln>
                <a:solidFill>
                  <a:srgbClr val="006EAB"/>
                </a:solidFill>
                <a:effectLst/>
                <a:uLnTx/>
                <a:uFillTx/>
                <a:latin typeface="Poppins Light"/>
                <a:ea typeface="+mn-ea"/>
                <a:cs typeface="+mn-cs"/>
              </a:rPr>
              <a:t>p </a:t>
            </a:r>
            <a:r>
              <a:rPr kumimoji="0" lang="en-GB" sz="1200" b="0" i="0" u="none" strike="noStrike" kern="1200" cap="none" spc="0" normalizeH="0" baseline="0" noProof="0" dirty="0">
                <a:ln>
                  <a:noFill/>
                </a:ln>
                <a:solidFill>
                  <a:srgbClr val="006EAB"/>
                </a:solidFill>
                <a:effectLst/>
                <a:uLnTx/>
                <a:uFillTx/>
                <a:latin typeface="Poppins Light"/>
                <a:ea typeface="+mn-ea"/>
                <a:cs typeface="+mn-cs"/>
              </a:rPr>
              <a:t>&lt; 0.05 for difference between the two groups. **: </a:t>
            </a:r>
            <a:r>
              <a:rPr kumimoji="0" lang="en-GB" sz="1200" b="0" i="1" u="none" strike="noStrike" kern="1200" cap="none" spc="0" normalizeH="0" baseline="0" noProof="0" dirty="0">
                <a:ln>
                  <a:noFill/>
                </a:ln>
                <a:solidFill>
                  <a:srgbClr val="006EAB"/>
                </a:solidFill>
                <a:effectLst/>
                <a:uLnTx/>
                <a:uFillTx/>
                <a:latin typeface="Poppins Light"/>
                <a:ea typeface="+mn-ea"/>
                <a:cs typeface="+mn-cs"/>
              </a:rPr>
              <a:t>p </a:t>
            </a:r>
            <a:r>
              <a:rPr kumimoji="0" lang="en-GB" sz="1200" b="0" i="0" u="none" strike="noStrike" kern="1200" cap="none" spc="0" normalizeH="0" baseline="0" noProof="0" dirty="0">
                <a:ln>
                  <a:noFill/>
                </a:ln>
                <a:solidFill>
                  <a:srgbClr val="006EAB"/>
                </a:solidFill>
                <a:effectLst/>
                <a:uLnTx/>
                <a:uFillTx/>
                <a:latin typeface="Poppins Light"/>
                <a:ea typeface="+mn-ea"/>
                <a:cs typeface="+mn-cs"/>
              </a:rPr>
              <a:t>&lt; 0.001 for difference between the two groups. </a:t>
            </a:r>
          </a:p>
        </p:txBody>
      </p:sp>
      <p:sp>
        <p:nvSpPr>
          <p:cNvPr id="12" name="Rectangle 76">
            <a:extLst>
              <a:ext uri="{FF2B5EF4-FFF2-40B4-BE49-F238E27FC236}">
                <a16:creationId xmlns:a16="http://schemas.microsoft.com/office/drawing/2014/main" id="{5CDE0F4A-AB04-45F5-9465-1950E942D838}"/>
              </a:ext>
            </a:extLst>
          </p:cNvPr>
          <p:cNvSpPr>
            <a:spLocks noChangeArrowheads="1"/>
          </p:cNvSpPr>
          <p:nvPr/>
        </p:nvSpPr>
        <p:spPr bwMode="auto">
          <a:xfrm rot="16200000">
            <a:off x="-703960" y="3104336"/>
            <a:ext cx="34111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Change from baseline in psychological subscale</a:t>
            </a:r>
            <a:endParaRPr kumimoji="0" lang="en-GB" altLang="en-US" sz="1100" b="0"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sp>
        <p:nvSpPr>
          <p:cNvPr id="13" name="Rectangle 76">
            <a:extLst>
              <a:ext uri="{FF2B5EF4-FFF2-40B4-BE49-F238E27FC236}">
                <a16:creationId xmlns:a16="http://schemas.microsoft.com/office/drawing/2014/main" id="{3D57DF69-151A-49FD-AE41-08FF726A25F6}"/>
              </a:ext>
            </a:extLst>
          </p:cNvPr>
          <p:cNvSpPr>
            <a:spLocks noChangeArrowheads="1"/>
          </p:cNvSpPr>
          <p:nvPr/>
        </p:nvSpPr>
        <p:spPr bwMode="auto">
          <a:xfrm rot="16200000">
            <a:off x="4854727" y="3070377"/>
            <a:ext cx="289342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Change from baseline in sexual subscale</a:t>
            </a:r>
            <a:endParaRPr kumimoji="0" lang="en-GB" altLang="en-US" sz="1100" b="0"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pic>
        <p:nvPicPr>
          <p:cNvPr id="15" name="Picture 14">
            <a:extLst>
              <a:ext uri="{FF2B5EF4-FFF2-40B4-BE49-F238E27FC236}">
                <a16:creationId xmlns:a16="http://schemas.microsoft.com/office/drawing/2014/main" id="{037EA5AC-7A57-491B-A018-0A8C397507E5}"/>
              </a:ext>
            </a:extLst>
          </p:cNvPr>
          <p:cNvPicPr>
            <a:picLocks noChangeAspect="1"/>
          </p:cNvPicPr>
          <p:nvPr/>
        </p:nvPicPr>
        <p:blipFill>
          <a:blip r:embed="rId2"/>
          <a:stretch>
            <a:fillRect/>
          </a:stretch>
        </p:blipFill>
        <p:spPr>
          <a:xfrm>
            <a:off x="1121785" y="1483379"/>
            <a:ext cx="4524375" cy="3371850"/>
          </a:xfrm>
          <a:prstGeom prst="rect">
            <a:avLst/>
          </a:prstGeom>
        </p:spPr>
      </p:pic>
      <p:pic>
        <p:nvPicPr>
          <p:cNvPr id="17" name="Picture 16">
            <a:extLst>
              <a:ext uri="{FF2B5EF4-FFF2-40B4-BE49-F238E27FC236}">
                <a16:creationId xmlns:a16="http://schemas.microsoft.com/office/drawing/2014/main" id="{492AE3BE-07CB-495C-9BF2-ABDD53EBEA9E}"/>
              </a:ext>
            </a:extLst>
          </p:cNvPr>
          <p:cNvPicPr>
            <a:picLocks noChangeAspect="1"/>
          </p:cNvPicPr>
          <p:nvPr/>
        </p:nvPicPr>
        <p:blipFill>
          <a:blip r:embed="rId3"/>
          <a:stretch>
            <a:fillRect/>
          </a:stretch>
        </p:blipFill>
        <p:spPr>
          <a:xfrm>
            <a:off x="6386076" y="1483379"/>
            <a:ext cx="4591050" cy="3343275"/>
          </a:xfrm>
          <a:prstGeom prst="rect">
            <a:avLst/>
          </a:prstGeom>
        </p:spPr>
      </p:pic>
    </p:spTree>
    <p:extLst>
      <p:ext uri="{BB962C8B-B14F-4D97-AF65-F5344CB8AC3E}">
        <p14:creationId xmlns:p14="http://schemas.microsoft.com/office/powerpoint/2010/main" val="34163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DC62677E-E563-4318-A279-DC24AD7D7F08}"/>
              </a:ext>
            </a:extLst>
          </p:cNvPr>
          <p:cNvSpPr>
            <a:spLocks noGrp="1" noChangeArrowheads="1"/>
          </p:cNvSpPr>
          <p:nvPr>
            <p:ph type="title"/>
          </p:nvPr>
        </p:nvSpPr>
        <p:spPr>
          <a:xfrm>
            <a:off x="536447" y="305286"/>
            <a:ext cx="10652454" cy="719600"/>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err="1"/>
              <a:t>AndroGel</a:t>
            </a:r>
            <a:r>
              <a:rPr lang="en-US" altLang="en-US" sz="3200" b="1" baseline="30000" dirty="0"/>
              <a:t>®</a:t>
            </a:r>
            <a:r>
              <a:rPr lang="en-US" altLang="en-US" sz="3200" b="1" dirty="0"/>
              <a:t> - Main Clinical Trials</a:t>
            </a:r>
          </a:p>
        </p:txBody>
      </p:sp>
      <p:grpSp>
        <p:nvGrpSpPr>
          <p:cNvPr id="19459" name="Group 5">
            <a:extLst>
              <a:ext uri="{FF2B5EF4-FFF2-40B4-BE49-F238E27FC236}">
                <a16:creationId xmlns:a16="http://schemas.microsoft.com/office/drawing/2014/main" id="{2A69928E-F584-4F5A-8FD3-6D57FA9C4F6F}"/>
              </a:ext>
            </a:extLst>
          </p:cNvPr>
          <p:cNvGrpSpPr>
            <a:grpSpLocks/>
          </p:cNvGrpSpPr>
          <p:nvPr/>
        </p:nvGrpSpPr>
        <p:grpSpPr bwMode="auto">
          <a:xfrm>
            <a:off x="606669" y="958363"/>
            <a:ext cx="10467731" cy="4835768"/>
            <a:chOff x="968" y="768"/>
            <a:chExt cx="4696" cy="2593"/>
          </a:xfrm>
          <a:noFill/>
        </p:grpSpPr>
        <p:pic>
          <p:nvPicPr>
            <p:cNvPr id="19470" name="Picture 6" descr="white">
              <a:extLst>
                <a:ext uri="{FF2B5EF4-FFF2-40B4-BE49-F238E27FC236}">
                  <a16:creationId xmlns:a16="http://schemas.microsoft.com/office/drawing/2014/main" id="{8171E1F5-24BF-49B2-B6EE-E2F4E44F525A}"/>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71" name="AutoShape 7">
              <a:extLst>
                <a:ext uri="{FF2B5EF4-FFF2-40B4-BE49-F238E27FC236}">
                  <a16:creationId xmlns:a16="http://schemas.microsoft.com/office/drawing/2014/main" id="{E2B55165-C3C9-4702-A9EF-C1A18F7DE4C6}"/>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graphicFrame>
        <p:nvGraphicFramePr>
          <p:cNvPr id="42013" name="Group 29">
            <a:extLst>
              <a:ext uri="{FF2B5EF4-FFF2-40B4-BE49-F238E27FC236}">
                <a16:creationId xmlns:a16="http://schemas.microsoft.com/office/drawing/2014/main" id="{65B4EBA0-F8C9-4BEF-A94A-E4CDA91D8CEE}"/>
              </a:ext>
            </a:extLst>
          </p:cNvPr>
          <p:cNvGraphicFramePr>
            <a:graphicFrameLocks noGrp="1"/>
          </p:cNvGraphicFramePr>
          <p:nvPr/>
        </p:nvGraphicFramePr>
        <p:xfrm>
          <a:off x="889596" y="1247274"/>
          <a:ext cx="9810154" cy="4104646"/>
        </p:xfrm>
        <a:graphic>
          <a:graphicData uri="http://schemas.openxmlformats.org/drawingml/2006/table">
            <a:tbl>
              <a:tblPr/>
              <a:tblGrid>
                <a:gridCol w="3051801">
                  <a:extLst>
                    <a:ext uri="{9D8B030D-6E8A-4147-A177-3AD203B41FA5}">
                      <a16:colId xmlns:a16="http://schemas.microsoft.com/office/drawing/2014/main" val="20000"/>
                    </a:ext>
                  </a:extLst>
                </a:gridCol>
                <a:gridCol w="6758353">
                  <a:extLst>
                    <a:ext uri="{9D8B030D-6E8A-4147-A177-3AD203B41FA5}">
                      <a16:colId xmlns:a16="http://schemas.microsoft.com/office/drawing/2014/main" val="20001"/>
                    </a:ext>
                  </a:extLst>
                </a:gridCol>
              </a:tblGrid>
              <a:tr h="325804">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Type of Trial</a:t>
                      </a:r>
                    </a:p>
                  </a:txBody>
                  <a:tcPr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Publications</a:t>
                      </a:r>
                    </a:p>
                  </a:txBody>
                  <a:tcPr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89388">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altLang="ko-KR" sz="1600" b="1" i="0" u="sng" strike="noStrike" cap="none" normalizeH="0" baseline="0" dirty="0">
                          <a:ln>
                            <a:noFill/>
                          </a:ln>
                          <a:solidFill>
                            <a:schemeClr val="accent5"/>
                          </a:solidFill>
                          <a:effectLst/>
                          <a:latin typeface="+mn-lt"/>
                          <a:ea typeface="굴림" pitchFamily="34" charset="-127"/>
                        </a:rPr>
                        <a:t>6-month trial</a:t>
                      </a:r>
                    </a:p>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altLang="ko-KR" sz="1600" b="0" i="0" u="none" strike="noStrike" cap="none" normalizeH="0" baseline="0" dirty="0">
                          <a:ln>
                            <a:noFill/>
                          </a:ln>
                          <a:solidFill>
                            <a:schemeClr val="accent5"/>
                          </a:solidFill>
                          <a:effectLst/>
                          <a:latin typeface="+mn-lt"/>
                          <a:ea typeface="굴림" pitchFamily="34" charset="-127"/>
                        </a:rPr>
                        <a:t>    90-day randomized,</a:t>
                      </a:r>
                      <a:br>
                        <a:rPr kumimoji="0" lang="en-US" altLang="ko-KR" sz="1600" b="0" i="0" u="none" strike="noStrike" cap="none" normalizeH="0" baseline="0" dirty="0">
                          <a:ln>
                            <a:noFill/>
                          </a:ln>
                          <a:solidFill>
                            <a:schemeClr val="accent5"/>
                          </a:solidFill>
                          <a:effectLst/>
                          <a:latin typeface="+mn-lt"/>
                          <a:ea typeface="굴림" pitchFamily="34" charset="-127"/>
                        </a:rPr>
                      </a:br>
                      <a:r>
                        <a:rPr kumimoji="0" lang="en-US" altLang="ko-KR" sz="1600" b="0" i="0" u="none" strike="noStrike" cap="none" normalizeH="0" baseline="0" dirty="0">
                          <a:ln>
                            <a:noFill/>
                          </a:ln>
                          <a:solidFill>
                            <a:schemeClr val="accent5"/>
                          </a:solidFill>
                          <a:effectLst/>
                          <a:latin typeface="+mn-lt"/>
                          <a:ea typeface="굴림" pitchFamily="34" charset="-127"/>
                        </a:rPr>
                        <a:t>double blind, </a:t>
                      </a:r>
                      <a:br>
                        <a:rPr kumimoji="0" lang="en-US" altLang="ko-KR" sz="1600" b="0" i="0" u="none" strike="noStrike" cap="none" normalizeH="0" baseline="0" dirty="0">
                          <a:ln>
                            <a:noFill/>
                          </a:ln>
                          <a:solidFill>
                            <a:schemeClr val="accent5"/>
                          </a:solidFill>
                          <a:effectLst/>
                          <a:latin typeface="+mn-lt"/>
                          <a:ea typeface="굴림" pitchFamily="34" charset="-127"/>
                        </a:rPr>
                      </a:br>
                      <a:r>
                        <a:rPr kumimoji="0" lang="en-US" altLang="ko-KR" sz="1600" b="0" i="0" u="none" strike="noStrike" cap="none" normalizeH="0" baseline="0" dirty="0">
                          <a:ln>
                            <a:noFill/>
                          </a:ln>
                          <a:solidFill>
                            <a:schemeClr val="accent5"/>
                          </a:solidFill>
                          <a:effectLst/>
                          <a:latin typeface="+mn-lt"/>
                          <a:ea typeface="굴림" pitchFamily="34" charset="-127"/>
                        </a:rPr>
                        <a:t>parallel groups</a:t>
                      </a:r>
                    </a:p>
                    <a:p>
                      <a:pPr marL="288925" marR="0" lvl="0" indent="-288925"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a:ln>
                            <a:noFill/>
                          </a:ln>
                          <a:solidFill>
                            <a:schemeClr val="accent5"/>
                          </a:solidFill>
                          <a:effectLst/>
                          <a:latin typeface="+mn-lt"/>
                          <a:ea typeface="굴림" pitchFamily="34" charset="-127"/>
                        </a:rPr>
                        <a:t>+ </a:t>
                      </a:r>
                      <a:br>
                        <a:rPr kumimoji="0" lang="en-US" altLang="ko-KR" sz="1600" b="0" i="0" u="none" strike="noStrike" cap="none" normalizeH="0" baseline="0" dirty="0">
                          <a:ln>
                            <a:noFill/>
                          </a:ln>
                          <a:solidFill>
                            <a:schemeClr val="accent5"/>
                          </a:solidFill>
                          <a:effectLst/>
                          <a:latin typeface="+mn-lt"/>
                          <a:ea typeface="굴림" pitchFamily="34" charset="-127"/>
                        </a:rPr>
                      </a:br>
                      <a:r>
                        <a:rPr kumimoji="0" lang="en-US" altLang="ko-KR" sz="1600" b="0" i="0" u="none" strike="noStrike" cap="none" normalizeH="0" baseline="0" dirty="0">
                          <a:ln>
                            <a:noFill/>
                          </a:ln>
                          <a:solidFill>
                            <a:schemeClr val="accent5"/>
                          </a:solidFill>
                          <a:effectLst/>
                          <a:latin typeface="+mn-lt"/>
                          <a:ea typeface="굴림" pitchFamily="34" charset="-127"/>
                        </a:rPr>
                        <a:t>90-day open label extension</a:t>
                      </a:r>
                    </a:p>
                    <a:p>
                      <a:pPr marL="288925" marR="0" lvl="0" indent="-288925" algn="ctr" defTabSz="914400" rtl="0" eaLnBrk="1" fontAlgn="base" latinLnBrk="0" hangingPunct="1">
                        <a:lnSpc>
                          <a:spcPct val="100000"/>
                        </a:lnSpc>
                        <a:spcBef>
                          <a:spcPct val="0"/>
                        </a:spcBef>
                        <a:spcAft>
                          <a:spcPct val="0"/>
                        </a:spcAft>
                        <a:buClrTx/>
                        <a:buSzTx/>
                        <a:buFontTx/>
                        <a:buNone/>
                        <a:tabLst/>
                      </a:pPr>
                      <a:endParaRPr kumimoji="0" lang="en-US" altLang="ko-KR" sz="1600" b="0" i="0" u="none" strike="noStrike" cap="none" normalizeH="0" baseline="0" dirty="0">
                        <a:ln>
                          <a:noFill/>
                        </a:ln>
                        <a:solidFill>
                          <a:schemeClr val="accent5"/>
                        </a:solidFill>
                        <a:effectLst/>
                        <a:latin typeface="+mn-lt"/>
                        <a:ea typeface="굴림" pitchFamily="34" charset="-127"/>
                      </a:endParaRPr>
                    </a:p>
                    <a:p>
                      <a:pPr marL="288925" marR="0" lvl="0" indent="-288925"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a:ln>
                            <a:noFill/>
                          </a:ln>
                          <a:solidFill>
                            <a:schemeClr val="accent5"/>
                          </a:solidFill>
                          <a:effectLst/>
                          <a:latin typeface="+mn-lt"/>
                          <a:ea typeface="굴림" pitchFamily="34" charset="-127"/>
                        </a:rPr>
                        <a:t>180 days = 6 month</a:t>
                      </a:r>
                    </a:p>
                    <a:p>
                      <a:pPr marL="288925" marR="0" lvl="0" indent="-288925"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accent5"/>
                        </a:solidFill>
                        <a:effectLst/>
                        <a:latin typeface="+mn-lt"/>
                      </a:endParaRPr>
                    </a:p>
                  </a:txBody>
                  <a:tcPr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altLang="ko-KR" sz="1200" b="0" i="0" u="none" strike="noStrike" cap="none" normalizeH="0" baseline="0" dirty="0">
                          <a:ln>
                            <a:noFill/>
                          </a:ln>
                          <a:solidFill>
                            <a:schemeClr val="accent5"/>
                          </a:solidFill>
                          <a:effectLst/>
                          <a:latin typeface="+mn-lt"/>
                          <a:ea typeface="굴림" pitchFamily="34" charset="-127"/>
                        </a:rPr>
                        <a:t>      </a:t>
                      </a:r>
                      <a:r>
                        <a:rPr kumimoji="0" lang="en-US" altLang="ko-KR" sz="1200" b="1" i="0" u="none" strike="noStrike" cap="none" normalizeH="0" baseline="0" dirty="0" err="1">
                          <a:ln>
                            <a:noFill/>
                          </a:ln>
                          <a:solidFill>
                            <a:schemeClr val="accent5"/>
                          </a:solidFill>
                          <a:effectLst/>
                          <a:latin typeface="+mn-lt"/>
                          <a:ea typeface="굴림" pitchFamily="34" charset="-127"/>
                        </a:rPr>
                        <a:t>Swerdloff</a:t>
                      </a:r>
                      <a:r>
                        <a:rPr kumimoji="0" lang="en-US" altLang="ko-KR" sz="1200" b="1" i="0" u="none" strike="noStrike" cap="none" normalizeH="0" baseline="0" dirty="0">
                          <a:ln>
                            <a:noFill/>
                          </a:ln>
                          <a:solidFill>
                            <a:schemeClr val="accent5"/>
                          </a:solidFill>
                          <a:effectLst/>
                          <a:latin typeface="+mn-lt"/>
                          <a:ea typeface="굴림" pitchFamily="34" charset="-127"/>
                        </a:rPr>
                        <a:t> RS, </a:t>
                      </a:r>
                      <a:r>
                        <a:rPr kumimoji="0" lang="en-US" sz="1200" b="1" i="0" u="none" strike="noStrike" cap="none" normalizeH="0" baseline="0" dirty="0">
                          <a:ln>
                            <a:noFill/>
                          </a:ln>
                          <a:solidFill>
                            <a:schemeClr val="accent5"/>
                          </a:solidFill>
                          <a:effectLst/>
                          <a:latin typeface="+mn-lt"/>
                          <a:ea typeface="굴림" pitchFamily="34" charset="-127"/>
                        </a:rPr>
                        <a:t>Wang C</a:t>
                      </a:r>
                      <a:r>
                        <a:rPr kumimoji="0" lang="en-US" altLang="ko-KR" sz="1200" b="1" i="0" u="none" strike="noStrike" cap="none" normalizeH="0" baseline="0" dirty="0">
                          <a:ln>
                            <a:noFill/>
                          </a:ln>
                          <a:solidFill>
                            <a:schemeClr val="accent5"/>
                          </a:solidFill>
                          <a:effectLst/>
                          <a:latin typeface="+mn-lt"/>
                          <a:ea typeface="굴림" pitchFamily="34" charset="-127"/>
                        </a:rPr>
                        <a:t> </a:t>
                      </a:r>
                      <a:r>
                        <a:rPr kumimoji="0" lang="en-US" altLang="ko-KR" sz="1200" b="1" i="1" u="none" strike="noStrike" cap="none" normalizeH="0" baseline="0" dirty="0">
                          <a:ln>
                            <a:noFill/>
                          </a:ln>
                          <a:solidFill>
                            <a:schemeClr val="accent5"/>
                          </a:solidFill>
                          <a:effectLst/>
                          <a:latin typeface="+mn-lt"/>
                          <a:ea typeface="굴림" pitchFamily="34" charset="-127"/>
                        </a:rPr>
                        <a:t>et al. </a:t>
                      </a:r>
                      <a:r>
                        <a:rPr kumimoji="0" lang="en-US" altLang="zh-CN" sz="1200" b="0" i="1" u="none" strike="noStrike" cap="none" normalizeH="0" baseline="0" dirty="0">
                          <a:ln>
                            <a:noFill/>
                          </a:ln>
                          <a:solidFill>
                            <a:schemeClr val="accent5"/>
                          </a:solidFill>
                          <a:effectLst/>
                          <a:latin typeface="+mn-lt"/>
                          <a:ea typeface="Batang" pitchFamily="18" charset="-127"/>
                        </a:rPr>
                        <a:t>Long-term pharmacokinetics of transdermal testosterone gel in hypogonadal men.</a:t>
                      </a:r>
                      <a:br>
                        <a:rPr kumimoji="0" lang="en-US" altLang="zh-CN" sz="1200" b="0" i="1" u="none" strike="noStrike" cap="none" normalizeH="0" baseline="0" dirty="0">
                          <a:ln>
                            <a:noFill/>
                          </a:ln>
                          <a:solidFill>
                            <a:schemeClr val="accent5"/>
                          </a:solidFill>
                          <a:effectLst/>
                          <a:latin typeface="+mn-lt"/>
                          <a:ea typeface="Batang" pitchFamily="18" charset="-127"/>
                        </a:rPr>
                      </a:br>
                      <a:r>
                        <a:rPr kumimoji="0" lang="en-US" altLang="ko-KR" sz="1200" b="0" i="0" u="none" strike="noStrike" cap="none" normalizeH="0" baseline="0" dirty="0">
                          <a:ln>
                            <a:noFill/>
                          </a:ln>
                          <a:solidFill>
                            <a:schemeClr val="accent5"/>
                          </a:solidFill>
                          <a:effectLst/>
                          <a:latin typeface="+mn-lt"/>
                          <a:ea typeface="굴림" pitchFamily="34" charset="-127"/>
                        </a:rPr>
                        <a:t>J Clin Endo </a:t>
                      </a:r>
                      <a:r>
                        <a:rPr kumimoji="0" lang="en-US" altLang="ko-KR" sz="1200" b="0" i="0" u="none" strike="noStrike" cap="none" normalizeH="0" baseline="0" dirty="0" err="1">
                          <a:ln>
                            <a:noFill/>
                          </a:ln>
                          <a:solidFill>
                            <a:schemeClr val="accent5"/>
                          </a:solidFill>
                          <a:effectLst/>
                          <a:latin typeface="+mn-lt"/>
                          <a:ea typeface="굴림" pitchFamily="34" charset="-127"/>
                        </a:rPr>
                        <a:t>Metab</a:t>
                      </a:r>
                      <a:r>
                        <a:rPr kumimoji="0" lang="en-US" altLang="ko-KR" sz="1200" b="1" i="0" u="none" strike="noStrike" cap="none" normalizeH="0" baseline="0" dirty="0">
                          <a:ln>
                            <a:noFill/>
                          </a:ln>
                          <a:solidFill>
                            <a:schemeClr val="accent5"/>
                          </a:solidFill>
                          <a:effectLst/>
                          <a:latin typeface="+mn-lt"/>
                          <a:ea typeface="굴림" pitchFamily="34" charset="-127"/>
                        </a:rPr>
                        <a:t> 2000</a:t>
                      </a:r>
                      <a:r>
                        <a:rPr kumimoji="0" lang="en-US" altLang="ko-KR" sz="1200" b="0" i="0" u="none" strike="noStrike" cap="none" normalizeH="0" baseline="0" dirty="0">
                          <a:ln>
                            <a:noFill/>
                          </a:ln>
                          <a:solidFill>
                            <a:schemeClr val="accent5"/>
                          </a:solidFill>
                          <a:effectLst/>
                          <a:latin typeface="+mn-lt"/>
                          <a:ea typeface="굴림" pitchFamily="34" charset="-127"/>
                        </a:rPr>
                        <a:t>; 85: 4500-10.</a:t>
                      </a:r>
                      <a:r>
                        <a:rPr kumimoji="0" lang="en-US" altLang="ko-KR" sz="1200" b="1" i="0" u="none" strike="noStrike" cap="none" normalizeH="0" baseline="0" dirty="0">
                          <a:ln>
                            <a:noFill/>
                          </a:ln>
                          <a:solidFill>
                            <a:schemeClr val="accent5"/>
                          </a:solidFill>
                          <a:effectLst/>
                          <a:latin typeface="+mn-lt"/>
                          <a:ea typeface="굴림" pitchFamily="34" charset="-127"/>
                        </a:rPr>
                        <a:t> </a:t>
                      </a:r>
                      <a:r>
                        <a:rPr kumimoji="0" lang="en-US" altLang="ko-KR" sz="1200" b="0" i="0" u="none" strike="noStrike" cap="none" normalizeH="0" baseline="0" dirty="0">
                          <a:ln>
                            <a:noFill/>
                          </a:ln>
                          <a:solidFill>
                            <a:schemeClr val="accent5"/>
                          </a:solidFill>
                          <a:effectLst/>
                          <a:latin typeface="+mn-lt"/>
                          <a:ea typeface="굴림" pitchFamily="34" charset="-127"/>
                        </a:rPr>
                        <a:t>(</a:t>
                      </a:r>
                      <a:r>
                        <a:rPr kumimoji="0" lang="en-US" altLang="ko-KR" sz="1200" b="1" i="0" u="none" strike="noStrike" cap="none" normalizeH="0" baseline="0" dirty="0">
                          <a:ln>
                            <a:noFill/>
                          </a:ln>
                          <a:solidFill>
                            <a:schemeClr val="accent5"/>
                          </a:solidFill>
                          <a:effectLst/>
                          <a:latin typeface="+mn-lt"/>
                          <a:ea typeface="굴림" pitchFamily="34" charset="-127"/>
                        </a:rPr>
                        <a:t>Pharmacokinetics</a:t>
                      </a:r>
                      <a:r>
                        <a:rPr kumimoji="0" lang="en-US" altLang="ko-KR" sz="1200" b="0" i="0" u="none" strike="noStrike" cap="none" normalizeH="0" baseline="0" dirty="0">
                          <a:ln>
                            <a:noFill/>
                          </a:ln>
                          <a:solidFill>
                            <a:schemeClr val="accent5"/>
                          </a:solidFill>
                          <a:effectLst/>
                          <a:latin typeface="+mn-lt"/>
                          <a:ea typeface="굴림" pitchFamily="34" charset="-127"/>
                        </a:rPr>
                        <a:t>)</a:t>
                      </a:r>
                    </a:p>
                    <a:p>
                      <a:pPr marL="288925" marR="0" lvl="0" indent="-288925" algn="l" defTabSz="914400" rtl="0" eaLnBrk="1" fontAlgn="base" latinLnBrk="0" hangingPunct="1">
                        <a:lnSpc>
                          <a:spcPct val="100000"/>
                        </a:lnSpc>
                        <a:spcBef>
                          <a:spcPct val="20000"/>
                        </a:spcBef>
                        <a:spcAft>
                          <a:spcPct val="0"/>
                        </a:spcAft>
                        <a:buClrTx/>
                        <a:buSzTx/>
                        <a:buFontTx/>
                        <a:buNone/>
                        <a:tabLst/>
                      </a:pPr>
                      <a:endParaRPr kumimoji="0" lang="en-US" altLang="ko-KR" sz="1200" b="0" i="0" u="none" strike="noStrike" cap="none" normalizeH="0" baseline="0" dirty="0">
                        <a:ln>
                          <a:noFill/>
                        </a:ln>
                        <a:solidFill>
                          <a:schemeClr val="accent5"/>
                        </a:solidFill>
                        <a:effectLst/>
                        <a:latin typeface="+mn-lt"/>
                        <a:ea typeface="굴림" pitchFamily="34" charset="-127"/>
                      </a:endParaRPr>
                    </a:p>
                    <a:p>
                      <a:pPr marL="288925" marR="0" lvl="0" indent="-288925" algn="l" defTabSz="914400" rtl="0" eaLnBrk="1" fontAlgn="base" latinLnBrk="0" hangingPunct="1">
                        <a:lnSpc>
                          <a:spcPct val="100000"/>
                        </a:lnSpc>
                        <a:spcBef>
                          <a:spcPct val="20000"/>
                        </a:spcBef>
                        <a:spcAft>
                          <a:spcPct val="0"/>
                        </a:spcAft>
                        <a:buClrTx/>
                        <a:buSzTx/>
                        <a:buFontTx/>
                        <a:buNone/>
                        <a:tabLst/>
                      </a:pPr>
                      <a:endParaRPr kumimoji="0" lang="en-US" altLang="ko-KR" sz="1200" b="0" i="0" u="none" strike="noStrike" cap="none" normalizeH="0" baseline="0" dirty="0">
                        <a:ln>
                          <a:noFill/>
                        </a:ln>
                        <a:solidFill>
                          <a:schemeClr val="accent5"/>
                        </a:solidFill>
                        <a:effectLst/>
                        <a:latin typeface="+mn-lt"/>
                        <a:ea typeface="굴림" pitchFamily="34" charset="-127"/>
                      </a:endParaRPr>
                    </a:p>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altLang="ko-KR" sz="1200" b="0" i="0" u="none" strike="noStrike" cap="none" normalizeH="0" baseline="0" dirty="0">
                          <a:ln>
                            <a:noFill/>
                          </a:ln>
                          <a:solidFill>
                            <a:schemeClr val="accent5"/>
                          </a:solidFill>
                          <a:effectLst/>
                          <a:latin typeface="+mn-lt"/>
                          <a:ea typeface="Batang" pitchFamily="18" charset="-127"/>
                        </a:rPr>
                        <a:t>      </a:t>
                      </a:r>
                      <a:r>
                        <a:rPr kumimoji="0" lang="en-US" altLang="ko-KR" sz="1200" b="1" i="0" u="none" strike="noStrike" cap="none" normalizeH="0" baseline="0" dirty="0">
                          <a:ln>
                            <a:noFill/>
                          </a:ln>
                          <a:solidFill>
                            <a:schemeClr val="accent5"/>
                          </a:solidFill>
                          <a:effectLst/>
                          <a:latin typeface="+mn-lt"/>
                          <a:ea typeface="Batang" pitchFamily="18" charset="-127"/>
                        </a:rPr>
                        <a:t>Wang C, </a:t>
                      </a:r>
                      <a:r>
                        <a:rPr kumimoji="0" lang="en-US" altLang="ko-KR" sz="1200" b="1" i="0" u="none" strike="noStrike" cap="none" normalizeH="0" baseline="0" dirty="0" err="1">
                          <a:ln>
                            <a:noFill/>
                          </a:ln>
                          <a:solidFill>
                            <a:schemeClr val="accent5"/>
                          </a:solidFill>
                          <a:effectLst/>
                          <a:latin typeface="+mn-lt"/>
                          <a:ea typeface="굴림" pitchFamily="34" charset="-127"/>
                        </a:rPr>
                        <a:t>Swerdloff</a:t>
                      </a:r>
                      <a:r>
                        <a:rPr kumimoji="0" lang="en-US" altLang="ko-KR" sz="1200" b="1" i="0" u="none" strike="noStrike" cap="none" normalizeH="0" baseline="0" dirty="0">
                          <a:ln>
                            <a:noFill/>
                          </a:ln>
                          <a:solidFill>
                            <a:schemeClr val="accent5"/>
                          </a:solidFill>
                          <a:effectLst/>
                          <a:latin typeface="+mn-lt"/>
                          <a:ea typeface="굴림" pitchFamily="34" charset="-127"/>
                        </a:rPr>
                        <a:t> RS</a:t>
                      </a:r>
                      <a:r>
                        <a:rPr kumimoji="0" lang="en-US" altLang="ko-KR" sz="1200" b="1" i="0" u="none" strike="noStrike" cap="none" normalizeH="0" baseline="0" dirty="0">
                          <a:ln>
                            <a:noFill/>
                          </a:ln>
                          <a:solidFill>
                            <a:schemeClr val="accent5"/>
                          </a:solidFill>
                          <a:effectLst/>
                          <a:latin typeface="+mn-lt"/>
                          <a:ea typeface="Batang" pitchFamily="18" charset="-127"/>
                        </a:rPr>
                        <a:t> </a:t>
                      </a:r>
                      <a:r>
                        <a:rPr kumimoji="0" lang="en-US" altLang="ko-KR" sz="1200" b="1" i="1" u="none" strike="noStrike" cap="none" normalizeH="0" baseline="0" dirty="0">
                          <a:ln>
                            <a:noFill/>
                          </a:ln>
                          <a:solidFill>
                            <a:schemeClr val="accent5"/>
                          </a:solidFill>
                          <a:effectLst/>
                          <a:latin typeface="+mn-lt"/>
                          <a:ea typeface="Batang" pitchFamily="18" charset="-127"/>
                        </a:rPr>
                        <a:t>et al. </a:t>
                      </a:r>
                      <a:r>
                        <a:rPr kumimoji="0" lang="en-US" altLang="zh-CN" sz="1200" b="0" i="1" u="none" strike="noStrike" cap="none" normalizeH="0" baseline="0" dirty="0">
                          <a:ln>
                            <a:noFill/>
                          </a:ln>
                          <a:solidFill>
                            <a:schemeClr val="accent5"/>
                          </a:solidFill>
                          <a:effectLst/>
                          <a:latin typeface="+mn-lt"/>
                          <a:ea typeface="Batang" pitchFamily="18" charset="-127"/>
                        </a:rPr>
                        <a:t>Transdermal testosterone gel improves sexual function, mood, muscle strength, and body composition parameters in hypogonadal men.</a:t>
                      </a:r>
                      <a:br>
                        <a:rPr kumimoji="0" lang="en-US" altLang="zh-CN" sz="1200" b="1" i="1" u="none" strike="noStrike" cap="none" normalizeH="0" baseline="0" dirty="0">
                          <a:ln>
                            <a:noFill/>
                          </a:ln>
                          <a:solidFill>
                            <a:schemeClr val="accent5"/>
                          </a:solidFill>
                          <a:effectLst/>
                          <a:latin typeface="+mn-lt"/>
                          <a:ea typeface="Batang" pitchFamily="18" charset="-127"/>
                        </a:rPr>
                      </a:br>
                      <a:r>
                        <a:rPr kumimoji="0" lang="en-US" altLang="ko-KR" sz="1200" b="0" i="0" u="none" strike="noStrike" cap="none" normalizeH="0" baseline="0" dirty="0">
                          <a:ln>
                            <a:noFill/>
                          </a:ln>
                          <a:solidFill>
                            <a:schemeClr val="accent5"/>
                          </a:solidFill>
                          <a:effectLst/>
                          <a:latin typeface="+mn-lt"/>
                          <a:ea typeface="Batang" pitchFamily="18" charset="-127"/>
                        </a:rPr>
                        <a:t>J Clin Endo </a:t>
                      </a:r>
                      <a:r>
                        <a:rPr kumimoji="0" lang="en-US" altLang="ko-KR" sz="1200" b="0" i="0" u="none" strike="noStrike" cap="none" normalizeH="0" baseline="0" dirty="0" err="1">
                          <a:ln>
                            <a:noFill/>
                          </a:ln>
                          <a:solidFill>
                            <a:schemeClr val="accent5"/>
                          </a:solidFill>
                          <a:effectLst/>
                          <a:latin typeface="+mn-lt"/>
                          <a:ea typeface="Batang" pitchFamily="18" charset="-127"/>
                        </a:rPr>
                        <a:t>Metab</a:t>
                      </a:r>
                      <a:r>
                        <a:rPr kumimoji="0" lang="en-US" altLang="ko-KR" sz="1200" b="0" i="0" u="none" strike="noStrike" cap="none" normalizeH="0" baseline="0" dirty="0">
                          <a:ln>
                            <a:noFill/>
                          </a:ln>
                          <a:solidFill>
                            <a:schemeClr val="accent5"/>
                          </a:solidFill>
                          <a:effectLst/>
                          <a:latin typeface="+mn-lt"/>
                          <a:ea typeface="Batang" pitchFamily="18" charset="-127"/>
                        </a:rPr>
                        <a:t>.</a:t>
                      </a:r>
                      <a:r>
                        <a:rPr kumimoji="0" lang="en-US" altLang="ko-KR" sz="1200" b="1" i="0" u="none" strike="noStrike" cap="none" normalizeH="0" baseline="0" dirty="0">
                          <a:ln>
                            <a:noFill/>
                          </a:ln>
                          <a:solidFill>
                            <a:schemeClr val="accent5"/>
                          </a:solidFill>
                          <a:effectLst/>
                          <a:latin typeface="+mn-lt"/>
                          <a:ea typeface="Batang" pitchFamily="18" charset="-127"/>
                        </a:rPr>
                        <a:t> 2000 </a:t>
                      </a:r>
                      <a:r>
                        <a:rPr kumimoji="0" lang="en-US" altLang="ko-KR" sz="1200" b="0" i="0" u="none" strike="noStrike" cap="none" normalizeH="0" baseline="0" dirty="0">
                          <a:ln>
                            <a:noFill/>
                          </a:ln>
                          <a:solidFill>
                            <a:schemeClr val="accent5"/>
                          </a:solidFill>
                          <a:effectLst/>
                          <a:latin typeface="+mn-lt"/>
                          <a:ea typeface="Batang" pitchFamily="18" charset="-127"/>
                        </a:rPr>
                        <a:t>;85: 2839-53.</a:t>
                      </a:r>
                      <a:r>
                        <a:rPr kumimoji="0" lang="en-US" altLang="ko-KR" sz="1200" b="1" i="0" u="none" strike="noStrike" cap="none" normalizeH="0" baseline="0" dirty="0">
                          <a:ln>
                            <a:noFill/>
                          </a:ln>
                          <a:solidFill>
                            <a:schemeClr val="accent5"/>
                          </a:solidFill>
                          <a:effectLst/>
                          <a:latin typeface="+mn-lt"/>
                          <a:ea typeface="굴림" pitchFamily="34" charset="-127"/>
                        </a:rPr>
                        <a:t> </a:t>
                      </a:r>
                      <a:r>
                        <a:rPr kumimoji="0" lang="en-US" altLang="ko-KR" sz="1200" b="0" i="0" u="none" strike="noStrike" cap="none" normalizeH="0" baseline="0" dirty="0">
                          <a:ln>
                            <a:noFill/>
                          </a:ln>
                          <a:solidFill>
                            <a:schemeClr val="accent5"/>
                          </a:solidFill>
                          <a:effectLst/>
                          <a:latin typeface="+mn-lt"/>
                          <a:ea typeface="굴림" pitchFamily="34" charset="-127"/>
                        </a:rPr>
                        <a:t>(</a:t>
                      </a:r>
                      <a:r>
                        <a:rPr kumimoji="0" lang="en-US" altLang="ko-KR" sz="1200" b="1" i="0" u="none" strike="noStrike" cap="none" normalizeH="0" baseline="0" dirty="0">
                          <a:ln>
                            <a:noFill/>
                          </a:ln>
                          <a:solidFill>
                            <a:schemeClr val="accent5"/>
                          </a:solidFill>
                          <a:effectLst/>
                          <a:latin typeface="+mn-lt"/>
                          <a:ea typeface="굴림" pitchFamily="34" charset="-127"/>
                        </a:rPr>
                        <a:t>Clinical Features</a:t>
                      </a:r>
                      <a:r>
                        <a:rPr kumimoji="0" lang="en-US" altLang="ko-KR" sz="1200" b="0" i="0" u="none" strike="noStrike" cap="none" normalizeH="0" baseline="0" dirty="0">
                          <a:ln>
                            <a:noFill/>
                          </a:ln>
                          <a:solidFill>
                            <a:schemeClr val="accent5"/>
                          </a:solidFill>
                          <a:effectLst/>
                          <a:latin typeface="+mn-lt"/>
                          <a:ea typeface="굴림" pitchFamily="34" charset="-127"/>
                        </a:rPr>
                        <a:t>)</a:t>
                      </a:r>
                    </a:p>
                    <a:p>
                      <a:pPr marL="288925" marR="0" lvl="0" indent="-288925" algn="l" defTabSz="914400" rtl="0" eaLnBrk="1" fontAlgn="base" latinLnBrk="0" hangingPunct="1">
                        <a:lnSpc>
                          <a:spcPct val="100000"/>
                        </a:lnSpc>
                        <a:spcBef>
                          <a:spcPct val="20000"/>
                        </a:spcBef>
                        <a:spcAft>
                          <a:spcPct val="0"/>
                        </a:spcAft>
                        <a:buClrTx/>
                        <a:buSzTx/>
                        <a:buFontTx/>
                        <a:buNone/>
                        <a:tabLst/>
                      </a:pPr>
                      <a:endParaRPr kumimoji="0" lang="en-US" altLang="ko-KR" sz="1200" b="0" i="0" u="none" strike="noStrike" cap="none" normalizeH="0" baseline="0" dirty="0">
                        <a:ln>
                          <a:noFill/>
                        </a:ln>
                        <a:solidFill>
                          <a:schemeClr val="accent5"/>
                        </a:solidFill>
                        <a:effectLst/>
                        <a:latin typeface="+mn-lt"/>
                        <a:ea typeface="굴림" pitchFamily="34" charset="-127"/>
                      </a:endParaRPr>
                    </a:p>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altLang="ko-KR" sz="1200" b="0" i="0" u="none" strike="noStrike" cap="none" normalizeH="0" baseline="0" dirty="0">
                          <a:ln>
                            <a:noFill/>
                          </a:ln>
                          <a:solidFill>
                            <a:schemeClr val="accent5"/>
                          </a:solidFill>
                          <a:effectLst/>
                          <a:latin typeface="+mn-lt"/>
                          <a:ea typeface="Batang" pitchFamily="18" charset="-127"/>
                        </a:rPr>
                        <a:t>      </a:t>
                      </a:r>
                      <a:r>
                        <a:rPr kumimoji="0" lang="en-US" altLang="ko-KR" sz="1200" b="1" i="0" u="none" strike="noStrike" cap="none" normalizeH="0" baseline="0" dirty="0">
                          <a:ln>
                            <a:noFill/>
                          </a:ln>
                          <a:solidFill>
                            <a:schemeClr val="accent5"/>
                          </a:solidFill>
                          <a:effectLst/>
                          <a:latin typeface="+mn-lt"/>
                          <a:ea typeface="Batang" pitchFamily="18" charset="-127"/>
                        </a:rPr>
                        <a:t>Wang C, </a:t>
                      </a:r>
                      <a:r>
                        <a:rPr kumimoji="0" lang="en-US" altLang="ko-KR" sz="1200" b="1" i="0" u="none" strike="noStrike" cap="none" normalizeH="0" baseline="0" dirty="0" err="1">
                          <a:ln>
                            <a:noFill/>
                          </a:ln>
                          <a:solidFill>
                            <a:schemeClr val="accent5"/>
                          </a:solidFill>
                          <a:effectLst/>
                          <a:latin typeface="+mn-lt"/>
                          <a:ea typeface="굴림" pitchFamily="34" charset="-127"/>
                        </a:rPr>
                        <a:t>Swerdloff</a:t>
                      </a:r>
                      <a:r>
                        <a:rPr kumimoji="0" lang="en-US" altLang="ko-KR" sz="1200" b="1" i="0" u="none" strike="noStrike" cap="none" normalizeH="0" baseline="0" dirty="0">
                          <a:ln>
                            <a:noFill/>
                          </a:ln>
                          <a:solidFill>
                            <a:schemeClr val="accent5"/>
                          </a:solidFill>
                          <a:effectLst/>
                          <a:latin typeface="+mn-lt"/>
                          <a:ea typeface="굴림" pitchFamily="34" charset="-127"/>
                        </a:rPr>
                        <a:t> RS</a:t>
                      </a:r>
                      <a:r>
                        <a:rPr kumimoji="0" lang="en-US" altLang="ko-KR" sz="1200" b="1" i="0" u="none" strike="noStrike" cap="none" normalizeH="0" baseline="0" dirty="0">
                          <a:ln>
                            <a:noFill/>
                          </a:ln>
                          <a:solidFill>
                            <a:schemeClr val="accent5"/>
                          </a:solidFill>
                          <a:effectLst/>
                          <a:latin typeface="+mn-lt"/>
                          <a:ea typeface="Batang" pitchFamily="18" charset="-127"/>
                        </a:rPr>
                        <a:t> </a:t>
                      </a:r>
                      <a:r>
                        <a:rPr kumimoji="0" lang="en-US" altLang="ko-KR" sz="1200" b="1" i="1" u="none" strike="noStrike" cap="none" normalizeH="0" baseline="0" dirty="0">
                          <a:ln>
                            <a:noFill/>
                          </a:ln>
                          <a:solidFill>
                            <a:schemeClr val="accent5"/>
                          </a:solidFill>
                          <a:effectLst/>
                          <a:latin typeface="+mn-lt"/>
                          <a:ea typeface="Batang" pitchFamily="18" charset="-127"/>
                        </a:rPr>
                        <a:t>et al. </a:t>
                      </a:r>
                      <a:r>
                        <a:rPr kumimoji="0" lang="en-US" altLang="zh-CN" sz="1200" b="0" i="1" u="none" strike="noStrike" cap="none" normalizeH="0" baseline="0" dirty="0">
                          <a:ln>
                            <a:noFill/>
                          </a:ln>
                          <a:solidFill>
                            <a:schemeClr val="accent5"/>
                          </a:solidFill>
                          <a:effectLst/>
                          <a:latin typeface="+mn-lt"/>
                          <a:ea typeface="Batang" pitchFamily="18" charset="-127"/>
                        </a:rPr>
                        <a:t>Effects of transdermal testosterone gel on bone turnover markers and bone mineral density in hypogonadal men.</a:t>
                      </a:r>
                      <a:br>
                        <a:rPr kumimoji="0" lang="en-US" altLang="zh-CN" sz="1200" b="0" i="1" u="none" strike="noStrike" cap="none" normalizeH="0" baseline="0" dirty="0">
                          <a:ln>
                            <a:noFill/>
                          </a:ln>
                          <a:solidFill>
                            <a:schemeClr val="accent5"/>
                          </a:solidFill>
                          <a:effectLst/>
                          <a:latin typeface="+mn-lt"/>
                          <a:ea typeface="宋体" pitchFamily="2" charset="-122"/>
                        </a:rPr>
                      </a:br>
                      <a:r>
                        <a:rPr kumimoji="0" lang="en-US" altLang="ko-KR" sz="1200" b="0" i="0" u="none" strike="noStrike" cap="none" normalizeH="0" baseline="0" dirty="0">
                          <a:ln>
                            <a:noFill/>
                          </a:ln>
                          <a:solidFill>
                            <a:schemeClr val="accent5"/>
                          </a:solidFill>
                          <a:effectLst/>
                          <a:latin typeface="+mn-lt"/>
                          <a:ea typeface="Batang" pitchFamily="18" charset="-127"/>
                        </a:rPr>
                        <a:t>Clin Endocrinol</a:t>
                      </a:r>
                      <a:r>
                        <a:rPr kumimoji="0" lang="en-US" altLang="ko-KR" sz="1200" b="1" i="0" u="none" strike="noStrike" cap="none" normalizeH="0" baseline="0" dirty="0">
                          <a:ln>
                            <a:noFill/>
                          </a:ln>
                          <a:solidFill>
                            <a:schemeClr val="accent5"/>
                          </a:solidFill>
                          <a:effectLst/>
                          <a:latin typeface="+mn-lt"/>
                          <a:ea typeface="Batang" pitchFamily="18" charset="-127"/>
                        </a:rPr>
                        <a:t> 2001</a:t>
                      </a:r>
                      <a:r>
                        <a:rPr kumimoji="0" lang="en-US" altLang="ko-KR" sz="1200" b="0" i="0" u="none" strike="noStrike" cap="none" normalizeH="0" baseline="0" dirty="0">
                          <a:ln>
                            <a:noFill/>
                          </a:ln>
                          <a:solidFill>
                            <a:schemeClr val="accent5"/>
                          </a:solidFill>
                          <a:effectLst/>
                          <a:latin typeface="+mn-lt"/>
                          <a:ea typeface="Batang" pitchFamily="18" charset="-127"/>
                        </a:rPr>
                        <a:t>; 54: 739-50. </a:t>
                      </a:r>
                      <a:r>
                        <a:rPr kumimoji="0" lang="en-US" altLang="ko-KR" sz="1200" b="0" i="0" u="none" strike="noStrike" cap="none" normalizeH="0" baseline="0" dirty="0">
                          <a:ln>
                            <a:noFill/>
                          </a:ln>
                          <a:solidFill>
                            <a:schemeClr val="accent5"/>
                          </a:solidFill>
                          <a:effectLst/>
                          <a:latin typeface="+mn-lt"/>
                          <a:ea typeface="굴림" pitchFamily="34" charset="-127"/>
                        </a:rPr>
                        <a:t>(</a:t>
                      </a:r>
                      <a:r>
                        <a:rPr kumimoji="0" lang="en-US" altLang="ko-KR" sz="1200" b="1" i="0" u="none" strike="noStrike" cap="none" normalizeH="0" baseline="0" dirty="0">
                          <a:ln>
                            <a:noFill/>
                          </a:ln>
                          <a:solidFill>
                            <a:schemeClr val="accent5"/>
                          </a:solidFill>
                          <a:effectLst/>
                          <a:latin typeface="+mn-lt"/>
                          <a:ea typeface="굴림" pitchFamily="34" charset="-127"/>
                        </a:rPr>
                        <a:t>Clinical Features</a:t>
                      </a:r>
                      <a:r>
                        <a:rPr kumimoji="0" lang="en-US" altLang="ko-KR" sz="1200" b="0" i="0" u="none" strike="noStrike" cap="none" normalizeH="0" baseline="0" dirty="0">
                          <a:ln>
                            <a:noFill/>
                          </a:ln>
                          <a:solidFill>
                            <a:schemeClr val="accent5"/>
                          </a:solidFill>
                          <a:effectLst/>
                          <a:latin typeface="+mn-lt"/>
                          <a:ea typeface="굴림" pitchFamily="34" charset="-127"/>
                        </a:rPr>
                        <a:t>)</a:t>
                      </a:r>
                      <a:endParaRPr kumimoji="0" lang="en-US" sz="1200" b="0" i="0" u="none" strike="noStrike" cap="none" normalizeH="0" baseline="0" dirty="0">
                        <a:ln>
                          <a:noFill/>
                        </a:ln>
                        <a:solidFill>
                          <a:schemeClr val="accent5"/>
                        </a:solidFill>
                        <a:effectLst/>
                        <a:latin typeface="+mn-lt"/>
                        <a:ea typeface="Batang" pitchFamily="18" charset="-127"/>
                      </a:endParaRPr>
                    </a:p>
                  </a:txBody>
                  <a:tcPr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9978">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altLang="ko-KR" sz="1600" b="0" i="0" u="none" strike="noStrike" cap="none" normalizeH="0" baseline="0" dirty="0">
                          <a:ln>
                            <a:noFill/>
                          </a:ln>
                          <a:solidFill>
                            <a:schemeClr val="accent5"/>
                          </a:solidFill>
                          <a:effectLst/>
                          <a:latin typeface="+mn-lt"/>
                          <a:ea typeface="굴림" pitchFamily="34" charset="-127"/>
                        </a:rPr>
                        <a:t> </a:t>
                      </a:r>
                      <a:r>
                        <a:rPr kumimoji="0" lang="en-US" altLang="ko-KR" sz="1600" b="1" i="0" u="sng" strike="noStrike" cap="none" normalizeH="0" baseline="0" dirty="0">
                          <a:ln>
                            <a:noFill/>
                          </a:ln>
                          <a:solidFill>
                            <a:schemeClr val="accent5"/>
                          </a:solidFill>
                          <a:effectLst/>
                          <a:latin typeface="+mn-lt"/>
                          <a:ea typeface="굴림" pitchFamily="34" charset="-127"/>
                        </a:rPr>
                        <a:t>3-year trial</a:t>
                      </a:r>
                    </a:p>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altLang="ko-KR" sz="1600" b="1" i="0" u="none" strike="noStrike" cap="none" normalizeH="0" baseline="0" dirty="0">
                          <a:ln>
                            <a:noFill/>
                          </a:ln>
                          <a:solidFill>
                            <a:schemeClr val="accent5"/>
                          </a:solidFill>
                          <a:effectLst/>
                          <a:latin typeface="+mn-lt"/>
                          <a:ea typeface="굴림" pitchFamily="34" charset="-127"/>
                        </a:rPr>
                        <a:t>      </a:t>
                      </a:r>
                      <a:r>
                        <a:rPr kumimoji="0" lang="en-US" altLang="ko-KR" sz="1600" b="0" i="0" u="none" strike="noStrike" cap="none" normalizeH="0" baseline="0" dirty="0">
                          <a:ln>
                            <a:noFill/>
                          </a:ln>
                          <a:solidFill>
                            <a:schemeClr val="accent5"/>
                          </a:solidFill>
                          <a:effectLst/>
                          <a:latin typeface="+mn-lt"/>
                          <a:ea typeface="굴림" pitchFamily="34" charset="-127"/>
                        </a:rPr>
                        <a:t>36-month extension </a:t>
                      </a:r>
                      <a:br>
                        <a:rPr kumimoji="0" lang="en-US" altLang="ko-KR" sz="1600" b="0" i="0" u="none" strike="noStrike" cap="none" normalizeH="0" baseline="0" dirty="0">
                          <a:ln>
                            <a:noFill/>
                          </a:ln>
                          <a:solidFill>
                            <a:schemeClr val="accent5"/>
                          </a:solidFill>
                          <a:effectLst/>
                          <a:latin typeface="+mn-lt"/>
                          <a:ea typeface="굴림" pitchFamily="34" charset="-127"/>
                        </a:rPr>
                      </a:br>
                      <a:r>
                        <a:rPr kumimoji="0" lang="en-US" altLang="ko-KR" sz="1600" b="0" i="0" u="none" strike="noStrike" cap="none" normalizeH="0" baseline="0" dirty="0">
                          <a:ln>
                            <a:noFill/>
                          </a:ln>
                          <a:solidFill>
                            <a:schemeClr val="accent5"/>
                          </a:solidFill>
                          <a:effectLst/>
                          <a:latin typeface="+mn-lt"/>
                          <a:ea typeface="굴림" pitchFamily="34" charset="-127"/>
                        </a:rPr>
                        <a:t>of trial above</a:t>
                      </a:r>
                      <a:endParaRPr kumimoji="0" lang="en-US" sz="1600" b="0" i="0" u="none" strike="noStrike" cap="none" normalizeH="0" baseline="0" dirty="0">
                        <a:ln>
                          <a:noFill/>
                        </a:ln>
                        <a:solidFill>
                          <a:schemeClr val="accent5"/>
                        </a:solidFill>
                        <a:effectLst/>
                        <a:latin typeface="+mn-lt"/>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altLang="ko-KR" sz="1200" b="0" i="0" u="none" strike="noStrike" cap="none" normalizeH="0" baseline="0" dirty="0">
                          <a:ln>
                            <a:noFill/>
                          </a:ln>
                          <a:solidFill>
                            <a:schemeClr val="accent5"/>
                          </a:solidFill>
                          <a:effectLst/>
                          <a:latin typeface="+mn-lt"/>
                          <a:ea typeface="Batang" pitchFamily="18" charset="-127"/>
                        </a:rPr>
                        <a:t>      </a:t>
                      </a:r>
                      <a:r>
                        <a:rPr kumimoji="0" lang="en-US" altLang="ko-KR" sz="1200" b="1" i="0" u="none" strike="noStrike" cap="none" normalizeH="0" baseline="0" dirty="0">
                          <a:ln>
                            <a:noFill/>
                          </a:ln>
                          <a:solidFill>
                            <a:schemeClr val="accent5"/>
                          </a:solidFill>
                          <a:effectLst/>
                          <a:latin typeface="+mn-lt"/>
                          <a:ea typeface="Batang" pitchFamily="18" charset="-127"/>
                        </a:rPr>
                        <a:t>Wang C, </a:t>
                      </a:r>
                      <a:r>
                        <a:rPr kumimoji="0" lang="en-US" sz="1200" b="1" i="0" u="none" strike="noStrike" cap="none" normalizeH="0" baseline="0" dirty="0">
                          <a:ln>
                            <a:noFill/>
                          </a:ln>
                          <a:solidFill>
                            <a:schemeClr val="accent5"/>
                          </a:solidFill>
                          <a:effectLst/>
                          <a:latin typeface="+mn-lt"/>
                          <a:ea typeface="굴림" pitchFamily="34" charset="-127"/>
                        </a:rPr>
                        <a:t>Cunningham G</a:t>
                      </a:r>
                      <a:r>
                        <a:rPr kumimoji="0" lang="en-US" altLang="ko-KR" sz="1200" b="1" i="0" u="none" strike="noStrike" cap="none" normalizeH="0" baseline="0" dirty="0">
                          <a:ln>
                            <a:noFill/>
                          </a:ln>
                          <a:solidFill>
                            <a:schemeClr val="accent5"/>
                          </a:solidFill>
                          <a:effectLst/>
                          <a:latin typeface="+mn-lt"/>
                          <a:ea typeface="Batang" pitchFamily="18" charset="-127"/>
                        </a:rPr>
                        <a:t> </a:t>
                      </a:r>
                      <a:r>
                        <a:rPr kumimoji="0" lang="en-US" altLang="ko-KR" sz="1200" b="1" i="1" u="none" strike="noStrike" cap="none" normalizeH="0" baseline="0" dirty="0">
                          <a:ln>
                            <a:noFill/>
                          </a:ln>
                          <a:solidFill>
                            <a:schemeClr val="accent5"/>
                          </a:solidFill>
                          <a:effectLst/>
                          <a:latin typeface="+mn-lt"/>
                          <a:ea typeface="Batang" pitchFamily="18" charset="-127"/>
                        </a:rPr>
                        <a:t>et al. </a:t>
                      </a:r>
                      <a:r>
                        <a:rPr kumimoji="0" lang="en-US" altLang="zh-CN" sz="1200" b="0" i="1" u="none" strike="noStrike" cap="none" normalizeH="0" baseline="0" dirty="0">
                          <a:ln>
                            <a:noFill/>
                          </a:ln>
                          <a:solidFill>
                            <a:schemeClr val="accent5"/>
                          </a:solidFill>
                          <a:effectLst/>
                          <a:latin typeface="+mn-lt"/>
                          <a:ea typeface="Batang" pitchFamily="18" charset="-127"/>
                        </a:rPr>
                        <a:t>Long-term testosterone gel (</a:t>
                      </a:r>
                      <a:r>
                        <a:rPr kumimoji="0" lang="en-US" altLang="zh-CN" sz="1200" b="0" i="1" u="none" strike="noStrike" cap="none" normalizeH="0" baseline="0" dirty="0" err="1">
                          <a:ln>
                            <a:noFill/>
                          </a:ln>
                          <a:solidFill>
                            <a:schemeClr val="accent5"/>
                          </a:solidFill>
                          <a:effectLst/>
                          <a:latin typeface="+mn-lt"/>
                          <a:ea typeface="Batang" pitchFamily="18" charset="-127"/>
                        </a:rPr>
                        <a:t>AndroGel</a:t>
                      </a:r>
                      <a:r>
                        <a:rPr kumimoji="0" lang="en-US" altLang="zh-CN" sz="1200" b="0" i="1" u="none" strike="noStrike" cap="none" normalizeH="0" baseline="0" dirty="0">
                          <a:ln>
                            <a:noFill/>
                          </a:ln>
                          <a:solidFill>
                            <a:schemeClr val="accent5"/>
                          </a:solidFill>
                          <a:effectLst/>
                          <a:latin typeface="+mn-lt"/>
                          <a:ea typeface="Batang" pitchFamily="18" charset="-127"/>
                        </a:rPr>
                        <a:t>) treatment maintains beneficial effects on sexual function and mood, lean and fat mass, and bone mineral density in hypogonadal men.</a:t>
                      </a:r>
                      <a:br>
                        <a:rPr kumimoji="0" lang="en-US" altLang="zh-CN" sz="1200" b="0" i="1" u="none" strike="noStrike" cap="none" normalizeH="0" baseline="0" dirty="0">
                          <a:ln>
                            <a:noFill/>
                          </a:ln>
                          <a:solidFill>
                            <a:schemeClr val="accent5"/>
                          </a:solidFill>
                          <a:effectLst/>
                          <a:latin typeface="+mn-lt"/>
                          <a:ea typeface="Batang" pitchFamily="18" charset="-127"/>
                        </a:rPr>
                      </a:br>
                      <a:r>
                        <a:rPr kumimoji="0" lang="en-US" altLang="ko-KR" sz="1200" b="0" i="0" u="none" strike="noStrike" cap="none" normalizeH="0" baseline="0" dirty="0">
                          <a:ln>
                            <a:noFill/>
                          </a:ln>
                          <a:solidFill>
                            <a:schemeClr val="accent5"/>
                          </a:solidFill>
                          <a:effectLst/>
                          <a:latin typeface="+mn-lt"/>
                          <a:ea typeface="Batang" pitchFamily="18" charset="-127"/>
                        </a:rPr>
                        <a:t>J Clin Endo </a:t>
                      </a:r>
                      <a:r>
                        <a:rPr kumimoji="0" lang="en-US" altLang="ko-KR" sz="1200" b="0" i="0" u="none" strike="noStrike" cap="none" normalizeH="0" baseline="0" dirty="0" err="1">
                          <a:ln>
                            <a:noFill/>
                          </a:ln>
                          <a:solidFill>
                            <a:schemeClr val="accent5"/>
                          </a:solidFill>
                          <a:effectLst/>
                          <a:latin typeface="+mn-lt"/>
                          <a:ea typeface="Batang" pitchFamily="18" charset="-127"/>
                        </a:rPr>
                        <a:t>Metab</a:t>
                      </a:r>
                      <a:r>
                        <a:rPr kumimoji="0" lang="en-US" altLang="ko-KR" sz="1200" b="1" i="0" u="none" strike="noStrike" cap="none" normalizeH="0" baseline="0" dirty="0">
                          <a:ln>
                            <a:noFill/>
                          </a:ln>
                          <a:solidFill>
                            <a:schemeClr val="accent5"/>
                          </a:solidFill>
                          <a:effectLst/>
                          <a:latin typeface="+mn-lt"/>
                          <a:ea typeface="Batang" pitchFamily="18" charset="-127"/>
                        </a:rPr>
                        <a:t> 2004</a:t>
                      </a:r>
                      <a:r>
                        <a:rPr kumimoji="0" lang="en-US" altLang="ko-KR" sz="1200" b="0" i="0" u="none" strike="noStrike" cap="none" normalizeH="0" baseline="0" dirty="0">
                          <a:ln>
                            <a:noFill/>
                          </a:ln>
                          <a:solidFill>
                            <a:schemeClr val="accent5"/>
                          </a:solidFill>
                          <a:effectLst/>
                          <a:latin typeface="+mn-lt"/>
                          <a:ea typeface="Batang" pitchFamily="18" charset="-127"/>
                        </a:rPr>
                        <a:t>; 89: 2085-98.</a:t>
                      </a:r>
                      <a:r>
                        <a:rPr kumimoji="0" lang="en-US" altLang="ko-KR" sz="1200" b="1" i="0" u="none" strike="noStrike" cap="none" normalizeH="0" baseline="0" dirty="0">
                          <a:ln>
                            <a:noFill/>
                          </a:ln>
                          <a:solidFill>
                            <a:schemeClr val="accent5"/>
                          </a:solidFill>
                          <a:effectLst/>
                          <a:latin typeface="+mn-lt"/>
                          <a:ea typeface="굴림" pitchFamily="34" charset="-127"/>
                        </a:rPr>
                        <a:t> </a:t>
                      </a:r>
                      <a:r>
                        <a:rPr kumimoji="0" lang="en-US" altLang="ko-KR" sz="1200" b="0" i="0" u="none" strike="noStrike" cap="none" normalizeH="0" baseline="0" dirty="0">
                          <a:ln>
                            <a:noFill/>
                          </a:ln>
                          <a:solidFill>
                            <a:schemeClr val="accent5"/>
                          </a:solidFill>
                          <a:effectLst/>
                          <a:latin typeface="+mn-lt"/>
                          <a:ea typeface="굴림" pitchFamily="34" charset="-127"/>
                        </a:rPr>
                        <a:t>(</a:t>
                      </a:r>
                      <a:r>
                        <a:rPr kumimoji="0" lang="en-US" altLang="ko-KR" sz="1200" b="1" i="0" u="none" strike="noStrike" cap="none" normalizeH="0" baseline="0" dirty="0">
                          <a:ln>
                            <a:noFill/>
                          </a:ln>
                          <a:solidFill>
                            <a:schemeClr val="accent5"/>
                          </a:solidFill>
                          <a:effectLst/>
                          <a:latin typeface="+mn-lt"/>
                          <a:ea typeface="굴림" pitchFamily="34" charset="-127"/>
                        </a:rPr>
                        <a:t>Clinical Features</a:t>
                      </a:r>
                      <a:r>
                        <a:rPr kumimoji="0" lang="en-US" altLang="ko-KR" sz="1200" b="0" i="0" u="none" strike="noStrike" cap="none" normalizeH="0" baseline="0" dirty="0">
                          <a:ln>
                            <a:noFill/>
                          </a:ln>
                          <a:solidFill>
                            <a:schemeClr val="accent5"/>
                          </a:solidFill>
                          <a:effectLst/>
                          <a:latin typeface="+mn-lt"/>
                          <a:ea typeface="굴림" pitchFamily="34" charset="-127"/>
                        </a:rPr>
                        <a:t>)</a:t>
                      </a:r>
                      <a:endParaRPr kumimoji="0" lang="en-US" sz="1200" b="1" i="0" u="none" strike="noStrike" cap="none" normalizeH="0" baseline="0" dirty="0">
                        <a:ln>
                          <a:noFill/>
                        </a:ln>
                        <a:solidFill>
                          <a:schemeClr val="accent5"/>
                        </a:solidFill>
                        <a:effectLst/>
                        <a:latin typeface="+mn-lt"/>
                        <a:ea typeface="굴림" pitchFamily="34" charset="-127"/>
                      </a:endParaRP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E0A9D-8848-49FC-A7A3-C85CEB8DF9E2}"/>
              </a:ext>
            </a:extLst>
          </p:cNvPr>
          <p:cNvSpPr txBox="1"/>
          <p:nvPr/>
        </p:nvSpPr>
        <p:spPr>
          <a:xfrm>
            <a:off x="612050" y="4955417"/>
            <a:ext cx="105156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err="1">
                <a:ln>
                  <a:noFill/>
                </a:ln>
                <a:solidFill>
                  <a:srgbClr val="000000"/>
                </a:solidFill>
                <a:effectLst/>
                <a:uLnTx/>
                <a:uFillTx/>
                <a:latin typeface="Poppins Light"/>
                <a:ea typeface="+mn-ea"/>
                <a:cs typeface="+mn-cs"/>
              </a:rPr>
              <a:t>AndroGel</a:t>
            </a:r>
            <a:r>
              <a:rPr kumimoji="0" lang="en-GB" altLang="en-US" sz="1800" b="0" i="0" u="none" strike="noStrike" kern="1200" cap="none" spc="0" normalizeH="0" baseline="30000" noProof="0" dirty="0">
                <a:ln>
                  <a:noFill/>
                </a:ln>
                <a:solidFill>
                  <a:srgbClr val="000000"/>
                </a:solidFill>
                <a:effectLst/>
                <a:uLnTx/>
                <a:uFillTx/>
                <a:latin typeface="Poppins Light"/>
                <a:ea typeface="+mn-ea"/>
                <a:cs typeface="+mn-cs"/>
              </a:rPr>
              <a:t>®</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 1% therapy was associated with a decrease that approached statistical significance for the somatic subscale score (p=0.053)</a:t>
            </a: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 name="Rectangle 2">
            <a:extLst>
              <a:ext uri="{FF2B5EF4-FFF2-40B4-BE49-F238E27FC236}">
                <a16:creationId xmlns:a16="http://schemas.microsoft.com/office/drawing/2014/main" id="{CE3C1F96-5403-4FF3-A5C6-92690391C7D1}"/>
              </a:ext>
            </a:extLst>
          </p:cNvPr>
          <p:cNvSpPr txBox="1">
            <a:spLocks noChangeArrowheads="1"/>
          </p:cNvSpPr>
          <p:nvPr/>
        </p:nvSpPr>
        <p:spPr>
          <a:xfrm>
            <a:off x="196272" y="223046"/>
            <a:ext cx="11347157" cy="709613"/>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006EAB"/>
                </a:solidFill>
                <a:effectLst/>
                <a:uLnTx/>
                <a:uFillTx/>
                <a:latin typeface="Poppins Medium"/>
                <a:ea typeface="+mj-ea"/>
                <a:cs typeface="+mj-cs"/>
              </a:rPr>
              <a:t>Improvements in Health-Related Quality of Life (AMS) </a:t>
            </a:r>
          </a:p>
        </p:txBody>
      </p:sp>
      <p:sp>
        <p:nvSpPr>
          <p:cNvPr id="7" name="Text Box 3">
            <a:extLst>
              <a:ext uri="{FF2B5EF4-FFF2-40B4-BE49-F238E27FC236}">
                <a16:creationId xmlns:a16="http://schemas.microsoft.com/office/drawing/2014/main" id="{C47A2636-D214-41BB-9C38-E0A4FF499DBF}"/>
              </a:ext>
            </a:extLst>
          </p:cNvPr>
          <p:cNvSpPr txBox="1">
            <a:spLocks noChangeArrowheads="1"/>
          </p:cNvSpPr>
          <p:nvPr/>
        </p:nvSpPr>
        <p:spPr bwMode="auto">
          <a:xfrm>
            <a:off x="5086302" y="1206274"/>
            <a:ext cx="1567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4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SOMATIC SCORE</a:t>
            </a:r>
          </a:p>
        </p:txBody>
      </p:sp>
      <p:sp>
        <p:nvSpPr>
          <p:cNvPr id="9" name="TextBox 8">
            <a:extLst>
              <a:ext uri="{FF2B5EF4-FFF2-40B4-BE49-F238E27FC236}">
                <a16:creationId xmlns:a16="http://schemas.microsoft.com/office/drawing/2014/main" id="{5F6EE734-8493-475C-BA2D-883DE92BC7F7}"/>
              </a:ext>
            </a:extLst>
          </p:cNvPr>
          <p:cNvSpPr txBox="1"/>
          <p:nvPr/>
        </p:nvSpPr>
        <p:spPr>
          <a:xfrm>
            <a:off x="1436542" y="5861520"/>
            <a:ext cx="998219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Changes in outcomes during the trial according to treatment status. Error bars represent standard error (SE). *: </a:t>
            </a:r>
            <a:r>
              <a:rPr kumimoji="0" lang="en-GB" sz="1200" b="0" i="1" u="none" strike="noStrike" kern="1200" cap="none" spc="0" normalizeH="0" baseline="0" noProof="0" dirty="0">
                <a:ln>
                  <a:noFill/>
                </a:ln>
                <a:solidFill>
                  <a:srgbClr val="006EAB"/>
                </a:solidFill>
                <a:effectLst/>
                <a:uLnTx/>
                <a:uFillTx/>
                <a:latin typeface="Poppins Light"/>
                <a:ea typeface="+mn-ea"/>
                <a:cs typeface="+mn-cs"/>
              </a:rPr>
              <a:t>p </a:t>
            </a:r>
            <a:r>
              <a:rPr kumimoji="0" lang="en-GB" sz="1200" b="0" i="0" u="none" strike="noStrike" kern="1200" cap="none" spc="0" normalizeH="0" baseline="0" noProof="0" dirty="0">
                <a:ln>
                  <a:noFill/>
                </a:ln>
                <a:solidFill>
                  <a:srgbClr val="006EAB"/>
                </a:solidFill>
                <a:effectLst/>
                <a:uLnTx/>
                <a:uFillTx/>
                <a:latin typeface="Poppins Light"/>
                <a:ea typeface="+mn-ea"/>
                <a:cs typeface="+mn-cs"/>
              </a:rPr>
              <a:t>&lt; 0.05 for difference between the two groups. **: </a:t>
            </a:r>
            <a:r>
              <a:rPr kumimoji="0" lang="en-GB" sz="1200" b="0" i="1" u="none" strike="noStrike" kern="1200" cap="none" spc="0" normalizeH="0" baseline="0" noProof="0" dirty="0">
                <a:ln>
                  <a:noFill/>
                </a:ln>
                <a:solidFill>
                  <a:srgbClr val="006EAB"/>
                </a:solidFill>
                <a:effectLst/>
                <a:uLnTx/>
                <a:uFillTx/>
                <a:latin typeface="Poppins Light"/>
                <a:ea typeface="+mn-ea"/>
                <a:cs typeface="+mn-cs"/>
              </a:rPr>
              <a:t>p </a:t>
            </a:r>
            <a:r>
              <a:rPr kumimoji="0" lang="en-GB" sz="1200" b="0" i="0" u="none" strike="noStrike" kern="1200" cap="none" spc="0" normalizeH="0" baseline="0" noProof="0" dirty="0">
                <a:ln>
                  <a:noFill/>
                </a:ln>
                <a:solidFill>
                  <a:srgbClr val="006EAB"/>
                </a:solidFill>
                <a:effectLst/>
                <a:uLnTx/>
                <a:uFillTx/>
                <a:latin typeface="Poppins Light"/>
                <a:ea typeface="+mn-ea"/>
                <a:cs typeface="+mn-cs"/>
              </a:rPr>
              <a:t>&lt; 0.001 for difference between the two groups. </a:t>
            </a:r>
          </a:p>
        </p:txBody>
      </p:sp>
      <p:sp>
        <p:nvSpPr>
          <p:cNvPr id="10" name="Rectangle 76">
            <a:extLst>
              <a:ext uri="{FF2B5EF4-FFF2-40B4-BE49-F238E27FC236}">
                <a16:creationId xmlns:a16="http://schemas.microsoft.com/office/drawing/2014/main" id="{5B20FC80-CF09-469B-86A5-CB8FE1932F27}"/>
              </a:ext>
            </a:extLst>
          </p:cNvPr>
          <p:cNvSpPr>
            <a:spLocks noChangeArrowheads="1"/>
          </p:cNvSpPr>
          <p:nvPr/>
        </p:nvSpPr>
        <p:spPr bwMode="auto">
          <a:xfrm rot="16200000">
            <a:off x="1903521" y="3106057"/>
            <a:ext cx="302166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Change from baseline in somatic subscale</a:t>
            </a:r>
            <a:endParaRPr kumimoji="0" lang="en-GB" altLang="en-US" sz="1100" b="0"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pic>
        <p:nvPicPr>
          <p:cNvPr id="12" name="Picture 11">
            <a:extLst>
              <a:ext uri="{FF2B5EF4-FFF2-40B4-BE49-F238E27FC236}">
                <a16:creationId xmlns:a16="http://schemas.microsoft.com/office/drawing/2014/main" id="{F1F47993-3A8E-473E-960A-357B72BB8A75}"/>
              </a:ext>
            </a:extLst>
          </p:cNvPr>
          <p:cNvPicPr>
            <a:picLocks noChangeAspect="1"/>
          </p:cNvPicPr>
          <p:nvPr/>
        </p:nvPicPr>
        <p:blipFill>
          <a:blip r:embed="rId2"/>
          <a:stretch>
            <a:fillRect/>
          </a:stretch>
        </p:blipFill>
        <p:spPr>
          <a:xfrm>
            <a:off x="3583850" y="1510840"/>
            <a:ext cx="4572000" cy="3381375"/>
          </a:xfrm>
          <a:prstGeom prst="rect">
            <a:avLst/>
          </a:prstGeom>
        </p:spPr>
      </p:pic>
    </p:spTree>
    <p:extLst>
      <p:ext uri="{BB962C8B-B14F-4D97-AF65-F5344CB8AC3E}">
        <p14:creationId xmlns:p14="http://schemas.microsoft.com/office/powerpoint/2010/main" val="1356739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9">
            <a:extLst>
              <a:ext uri="{FF2B5EF4-FFF2-40B4-BE49-F238E27FC236}">
                <a16:creationId xmlns:a16="http://schemas.microsoft.com/office/drawing/2014/main" id="{3CC8A049-64FB-46FE-8667-900A2747A0AF}"/>
              </a:ext>
            </a:extLst>
          </p:cNvPr>
          <p:cNvSpPr txBox="1">
            <a:spLocks/>
          </p:cNvSpPr>
          <p:nvPr/>
        </p:nvSpPr>
        <p:spPr>
          <a:xfrm>
            <a:off x="399257" y="359570"/>
            <a:ext cx="7991475" cy="573087"/>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006EAB"/>
                </a:solidFill>
                <a:effectLst/>
                <a:uLnTx/>
                <a:uFillTx/>
                <a:latin typeface="Poppins Medium"/>
                <a:ea typeface="+mj-ea"/>
                <a:cs typeface="+mj-cs"/>
              </a:rPr>
              <a:t>Safety Data – Adverse Events</a:t>
            </a:r>
          </a:p>
        </p:txBody>
      </p:sp>
      <p:sp>
        <p:nvSpPr>
          <p:cNvPr id="5" name="Text Box 4">
            <a:extLst>
              <a:ext uri="{FF2B5EF4-FFF2-40B4-BE49-F238E27FC236}">
                <a16:creationId xmlns:a16="http://schemas.microsoft.com/office/drawing/2014/main" id="{ADF9CC07-2B32-46DB-AEDD-CE56FD995805}"/>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6EAB"/>
                </a:solidFill>
                <a:effectLst/>
                <a:uLnTx/>
                <a:uFillTx/>
                <a:latin typeface="Poppins Light"/>
                <a:ea typeface="Calibri" panose="020F0502020204030204" pitchFamily="34" charset="0"/>
                <a:cs typeface="Calibri" panose="020F0502020204030204" pitchFamily="34" charset="0"/>
              </a:rPr>
              <a:t>Behre</a:t>
            </a:r>
            <a:r>
              <a:rPr kumimoji="0" lang="en-GB" sz="1200" b="0" i="0" u="none" strike="noStrike" kern="1200" cap="none" spc="0" normalizeH="0" baseline="0" noProof="0" dirty="0">
                <a:ln>
                  <a:noFill/>
                </a:ln>
                <a:solidFill>
                  <a:srgbClr val="006EAB"/>
                </a:solidFill>
                <a:effectLst/>
                <a:uLnTx/>
                <a:uFillTx/>
                <a:latin typeface="Poppins Light"/>
                <a:ea typeface="Calibri" panose="020F0502020204030204" pitchFamily="34" charset="0"/>
                <a:cs typeface="Calibri" panose="020F0502020204030204" pitchFamily="34" charset="0"/>
              </a:rPr>
              <a:t>, HM et al. The Aging Male, 2012; 15(4): 198–207</a:t>
            </a:r>
            <a:endParaRPr kumimoji="0" lang="en-US" altLang="en-US" sz="120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7" name="TextBox 6">
            <a:extLst>
              <a:ext uri="{FF2B5EF4-FFF2-40B4-BE49-F238E27FC236}">
                <a16:creationId xmlns:a16="http://schemas.microsoft.com/office/drawing/2014/main" id="{663CA52B-7596-476F-9BD6-B6223C2A09AC}"/>
              </a:ext>
            </a:extLst>
          </p:cNvPr>
          <p:cNvSpPr txBox="1"/>
          <p:nvPr/>
        </p:nvSpPr>
        <p:spPr>
          <a:xfrm>
            <a:off x="399257" y="1194736"/>
            <a:ext cx="10916443"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During the double-blind treatment phase, 10/183 (5.5%) and 12/179 (6.7%) patients in the testosterone and placebo groups, respectively, discontinued the study due to adverse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Adverse event profiles were similar in the groups receiving testosterone and placebo.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The number of patients experiencing one or more serious adverse events was 7/183 (3.8%) and 6/179 (3.4%) in testosterone and placebo groups, respectively.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Five patients experienced serious adverse events considered to be potentially related to the study medication (testosterone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One patient in the testosterone group died of coronary artery disease; this cause of death was not considered related to the study medication.</a:t>
            </a:r>
          </a:p>
        </p:txBody>
      </p:sp>
    </p:spTree>
    <p:extLst>
      <p:ext uri="{BB962C8B-B14F-4D97-AF65-F5344CB8AC3E}">
        <p14:creationId xmlns:p14="http://schemas.microsoft.com/office/powerpoint/2010/main" val="3029594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9">
            <a:extLst>
              <a:ext uri="{FF2B5EF4-FFF2-40B4-BE49-F238E27FC236}">
                <a16:creationId xmlns:a16="http://schemas.microsoft.com/office/drawing/2014/main" id="{3CC8A049-64FB-46FE-8667-900A2747A0AF}"/>
              </a:ext>
            </a:extLst>
          </p:cNvPr>
          <p:cNvSpPr txBox="1">
            <a:spLocks/>
          </p:cNvSpPr>
          <p:nvPr/>
        </p:nvSpPr>
        <p:spPr>
          <a:xfrm>
            <a:off x="399257" y="359570"/>
            <a:ext cx="7991475" cy="573087"/>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006EAB"/>
                </a:solidFill>
                <a:effectLst/>
                <a:uLnTx/>
                <a:uFillTx/>
                <a:latin typeface="Poppins Medium"/>
                <a:ea typeface="+mj-ea"/>
                <a:cs typeface="+mj-cs"/>
              </a:rPr>
              <a:t>Safety Data – Haematocrit</a:t>
            </a:r>
          </a:p>
        </p:txBody>
      </p:sp>
      <p:sp>
        <p:nvSpPr>
          <p:cNvPr id="5" name="Text Box 4">
            <a:extLst>
              <a:ext uri="{FF2B5EF4-FFF2-40B4-BE49-F238E27FC236}">
                <a16:creationId xmlns:a16="http://schemas.microsoft.com/office/drawing/2014/main" id="{ADF9CC07-2B32-46DB-AEDD-CE56FD995805}"/>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6EAB"/>
                </a:solidFill>
                <a:effectLst/>
                <a:uLnTx/>
                <a:uFillTx/>
                <a:latin typeface="Poppins Light"/>
                <a:ea typeface="Calibri" panose="020F0502020204030204" pitchFamily="34" charset="0"/>
                <a:cs typeface="Calibri" panose="020F0502020204030204" pitchFamily="34" charset="0"/>
              </a:rPr>
              <a:t>Behre</a:t>
            </a:r>
            <a:r>
              <a:rPr kumimoji="0" lang="en-GB" sz="1200" b="0" i="0" u="none" strike="noStrike" kern="1200" cap="none" spc="0" normalizeH="0" baseline="0" noProof="0" dirty="0">
                <a:ln>
                  <a:noFill/>
                </a:ln>
                <a:solidFill>
                  <a:srgbClr val="006EAB"/>
                </a:solidFill>
                <a:effectLst/>
                <a:uLnTx/>
                <a:uFillTx/>
                <a:latin typeface="Poppins Light"/>
                <a:ea typeface="Calibri" panose="020F0502020204030204" pitchFamily="34" charset="0"/>
                <a:cs typeface="Calibri" panose="020F0502020204030204" pitchFamily="34" charset="0"/>
              </a:rPr>
              <a:t>, HM et al. The Aging Male, 2012; 15(4): 198–207</a:t>
            </a:r>
            <a:endParaRPr kumimoji="0" lang="en-US" altLang="en-US" sz="120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7" name="TextBox 6">
            <a:extLst>
              <a:ext uri="{FF2B5EF4-FFF2-40B4-BE49-F238E27FC236}">
                <a16:creationId xmlns:a16="http://schemas.microsoft.com/office/drawing/2014/main" id="{663CA52B-7596-476F-9BD6-B6223C2A09AC}"/>
              </a:ext>
            </a:extLst>
          </p:cNvPr>
          <p:cNvSpPr txBox="1"/>
          <p:nvPr/>
        </p:nvSpPr>
        <p:spPr>
          <a:xfrm>
            <a:off x="399257" y="1388352"/>
            <a:ext cx="10916443" cy="203132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The number of patients in the testosterone group that discontinued the study due to increased haematocrit (&gt;54%) during the first 6 months of treatment was 2/183 (1.1%).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No patients in the placebo group discontinued due to an increased haematocrit.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In the 12 months extension period 21/249 patients left the study because of elevations of the haematocrit.</a:t>
            </a:r>
          </a:p>
        </p:txBody>
      </p:sp>
    </p:spTree>
    <p:extLst>
      <p:ext uri="{BB962C8B-B14F-4D97-AF65-F5344CB8AC3E}">
        <p14:creationId xmlns:p14="http://schemas.microsoft.com/office/powerpoint/2010/main" val="760408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9">
            <a:extLst>
              <a:ext uri="{FF2B5EF4-FFF2-40B4-BE49-F238E27FC236}">
                <a16:creationId xmlns:a16="http://schemas.microsoft.com/office/drawing/2014/main" id="{3CC8A049-64FB-46FE-8667-900A2747A0AF}"/>
              </a:ext>
            </a:extLst>
          </p:cNvPr>
          <p:cNvSpPr txBox="1">
            <a:spLocks/>
          </p:cNvSpPr>
          <p:nvPr/>
        </p:nvSpPr>
        <p:spPr>
          <a:xfrm>
            <a:off x="399257" y="359570"/>
            <a:ext cx="7991475" cy="573087"/>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006EAB"/>
                </a:solidFill>
                <a:effectLst/>
                <a:uLnTx/>
                <a:uFillTx/>
                <a:latin typeface="Poppins Medium"/>
                <a:ea typeface="+mj-ea"/>
                <a:cs typeface="+mj-cs"/>
              </a:rPr>
              <a:t>Safety Data – Prostate</a:t>
            </a:r>
          </a:p>
        </p:txBody>
      </p:sp>
      <p:sp>
        <p:nvSpPr>
          <p:cNvPr id="5" name="Text Box 4">
            <a:extLst>
              <a:ext uri="{FF2B5EF4-FFF2-40B4-BE49-F238E27FC236}">
                <a16:creationId xmlns:a16="http://schemas.microsoft.com/office/drawing/2014/main" id="{ADF9CC07-2B32-46DB-AEDD-CE56FD995805}"/>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6EAB"/>
                </a:solidFill>
                <a:effectLst/>
                <a:uLnTx/>
                <a:uFillTx/>
                <a:latin typeface="Poppins Light"/>
                <a:ea typeface="Calibri" panose="020F0502020204030204" pitchFamily="34" charset="0"/>
                <a:cs typeface="Calibri" panose="020F0502020204030204" pitchFamily="34" charset="0"/>
              </a:rPr>
              <a:t>Behre</a:t>
            </a:r>
            <a:r>
              <a:rPr kumimoji="0" lang="en-GB" sz="1200" b="0" i="0" u="none" strike="noStrike" kern="1200" cap="none" spc="0" normalizeH="0" baseline="0" noProof="0" dirty="0">
                <a:ln>
                  <a:noFill/>
                </a:ln>
                <a:solidFill>
                  <a:srgbClr val="006EAB"/>
                </a:solidFill>
                <a:effectLst/>
                <a:uLnTx/>
                <a:uFillTx/>
                <a:latin typeface="Poppins Light"/>
                <a:ea typeface="Calibri" panose="020F0502020204030204" pitchFamily="34" charset="0"/>
                <a:cs typeface="Calibri" panose="020F0502020204030204" pitchFamily="34" charset="0"/>
              </a:rPr>
              <a:t>, HM et al. The Aging Male, 2012; 15(4): 198–207</a:t>
            </a:r>
            <a:endParaRPr kumimoji="0" lang="en-US" altLang="en-US" sz="120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7" name="TextBox 6">
            <a:extLst>
              <a:ext uri="{FF2B5EF4-FFF2-40B4-BE49-F238E27FC236}">
                <a16:creationId xmlns:a16="http://schemas.microsoft.com/office/drawing/2014/main" id="{663CA52B-7596-476F-9BD6-B6223C2A09AC}"/>
              </a:ext>
            </a:extLst>
          </p:cNvPr>
          <p:cNvSpPr txBox="1"/>
          <p:nvPr/>
        </p:nvSpPr>
        <p:spPr>
          <a:xfrm>
            <a:off x="399255" y="1124203"/>
            <a:ext cx="10916443" cy="203132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Mean International Prostate Symptom Score (IPSS) at baseline and 6 months, respectively, were 7.1 and 6.4 in the testosterone group and 8.1 and 8.7 in the placebo group.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Subsequent treatment with testosterone gel until month 18 resulted in mean values of 6.1.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Abnormal digital rectal examinations at baseline and 6 months were reported in 14.4% and 9.8% of testosterone-treated patients, and 13.6% and 8.5% of patients in the placebo group. </a:t>
            </a:r>
          </a:p>
        </p:txBody>
      </p:sp>
      <p:sp>
        <p:nvSpPr>
          <p:cNvPr id="8" name="TextBox 7">
            <a:extLst>
              <a:ext uri="{FF2B5EF4-FFF2-40B4-BE49-F238E27FC236}">
                <a16:creationId xmlns:a16="http://schemas.microsoft.com/office/drawing/2014/main" id="{5E4698D8-5522-45C1-936E-2DAAAC8E13C6}"/>
              </a:ext>
            </a:extLst>
          </p:cNvPr>
          <p:cNvSpPr txBox="1"/>
          <p:nvPr/>
        </p:nvSpPr>
        <p:spPr>
          <a:xfrm>
            <a:off x="2153118" y="3290500"/>
            <a:ext cx="740871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Discontinuations due to increases of serum PSA &gt;1 ng/mL and/or &gt;50% above value at screening</a:t>
            </a:r>
          </a:p>
        </p:txBody>
      </p:sp>
      <p:pic>
        <p:nvPicPr>
          <p:cNvPr id="10" name="Picture 9">
            <a:extLst>
              <a:ext uri="{FF2B5EF4-FFF2-40B4-BE49-F238E27FC236}">
                <a16:creationId xmlns:a16="http://schemas.microsoft.com/office/drawing/2014/main" id="{524F921D-5E90-4E54-8BFA-909C8ABA0D01}"/>
              </a:ext>
            </a:extLst>
          </p:cNvPr>
          <p:cNvPicPr>
            <a:picLocks noChangeAspect="1"/>
          </p:cNvPicPr>
          <p:nvPr/>
        </p:nvPicPr>
        <p:blipFill>
          <a:blip r:embed="rId3"/>
          <a:stretch>
            <a:fillRect/>
          </a:stretch>
        </p:blipFill>
        <p:spPr>
          <a:xfrm>
            <a:off x="1560836" y="3576611"/>
            <a:ext cx="8593282" cy="2195116"/>
          </a:xfrm>
          <a:prstGeom prst="rect">
            <a:avLst/>
          </a:prstGeom>
        </p:spPr>
      </p:pic>
    </p:spTree>
    <p:extLst>
      <p:ext uri="{BB962C8B-B14F-4D97-AF65-F5344CB8AC3E}">
        <p14:creationId xmlns:p14="http://schemas.microsoft.com/office/powerpoint/2010/main" val="943217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62" name="Straight Connector 104">
            <a:extLst>
              <a:ext uri="{FF2B5EF4-FFF2-40B4-BE49-F238E27FC236}">
                <a16:creationId xmlns:a16="http://schemas.microsoft.com/office/drawing/2014/main" id="{08A04508-A137-4584-A9C7-B9AE046E896C}"/>
              </a:ext>
            </a:extLst>
          </p:cNvPr>
          <p:cNvCxnSpPr>
            <a:cxnSpLocks noChangeShapeType="1"/>
          </p:cNvCxnSpPr>
          <p:nvPr/>
        </p:nvCxnSpPr>
        <p:spPr bwMode="auto">
          <a:xfrm>
            <a:off x="6032356" y="1557339"/>
            <a:ext cx="431800" cy="1587"/>
          </a:xfrm>
          <a:prstGeom prst="line">
            <a:avLst/>
          </a:prstGeom>
          <a:noFill/>
          <a:ln w="38100" algn="ctr">
            <a:solidFill>
              <a:srgbClr val="979797"/>
            </a:solidFill>
            <a:round/>
            <a:headEnd/>
            <a:tailEnd/>
          </a:ln>
          <a:extLst>
            <a:ext uri="{909E8E84-426E-40DD-AFC4-6F175D3DCCD1}">
              <a14:hiddenFill xmlns:a14="http://schemas.microsoft.com/office/drawing/2010/main">
                <a:noFill/>
              </a14:hiddenFill>
            </a:ext>
          </a:extLst>
        </p:spPr>
      </p:cxnSp>
      <p:sp>
        <p:nvSpPr>
          <p:cNvPr id="92163" name="Title 109">
            <a:extLst>
              <a:ext uri="{FF2B5EF4-FFF2-40B4-BE49-F238E27FC236}">
                <a16:creationId xmlns:a16="http://schemas.microsoft.com/office/drawing/2014/main" id="{BEE6F50C-5F48-4E44-AE06-8D155EDC0166}"/>
              </a:ext>
            </a:extLst>
          </p:cNvPr>
          <p:cNvSpPr>
            <a:spLocks noGrp="1"/>
          </p:cNvSpPr>
          <p:nvPr>
            <p:ph type="title" idx="4294967295"/>
          </p:nvPr>
        </p:nvSpPr>
        <p:spPr>
          <a:xfrm>
            <a:off x="399257" y="359570"/>
            <a:ext cx="7991475" cy="573087"/>
          </a:xfrm>
        </p:spPr>
        <p:txBody>
          <a:bodyPr vert="horz" lIns="93335" tIns="46674" rIns="93335" bIns="46674" rtlCol="0" anchor="t">
            <a:normAutofit/>
          </a:bodyPr>
          <a:lstStyle/>
          <a:p>
            <a:pPr eaLnBrk="1" hangingPunct="1"/>
            <a:r>
              <a:rPr lang="en-GB" altLang="en-US" sz="3200" b="1" dirty="0"/>
              <a:t>Safety Data – Mean PSA Levels</a:t>
            </a:r>
          </a:p>
        </p:txBody>
      </p:sp>
      <p:cxnSp>
        <p:nvCxnSpPr>
          <p:cNvPr id="92164" name="Straight Connector 103">
            <a:extLst>
              <a:ext uri="{FF2B5EF4-FFF2-40B4-BE49-F238E27FC236}">
                <a16:creationId xmlns:a16="http://schemas.microsoft.com/office/drawing/2014/main" id="{09C39F33-3CEA-47B4-A903-FBC7C4AFC037}"/>
              </a:ext>
            </a:extLst>
          </p:cNvPr>
          <p:cNvCxnSpPr>
            <a:cxnSpLocks noChangeShapeType="1"/>
          </p:cNvCxnSpPr>
          <p:nvPr/>
        </p:nvCxnSpPr>
        <p:spPr bwMode="auto">
          <a:xfrm>
            <a:off x="6222856" y="1995489"/>
            <a:ext cx="431800" cy="1587"/>
          </a:xfrm>
          <a:prstGeom prst="line">
            <a:avLst/>
          </a:prstGeom>
          <a:noFill/>
          <a:ln w="38100" algn="ctr">
            <a:solidFill>
              <a:srgbClr val="3E9282"/>
            </a:solidFill>
            <a:round/>
            <a:headEnd/>
            <a:tailEnd/>
          </a:ln>
          <a:extLst>
            <a:ext uri="{909E8E84-426E-40DD-AFC4-6F175D3DCCD1}">
              <a14:hiddenFill xmlns:a14="http://schemas.microsoft.com/office/drawing/2010/main">
                <a:noFill/>
              </a14:hiddenFill>
            </a:ext>
          </a:extLst>
        </p:spPr>
      </p:cxnSp>
      <p:sp>
        <p:nvSpPr>
          <p:cNvPr id="92165" name="Freeform 92">
            <a:extLst>
              <a:ext uri="{FF2B5EF4-FFF2-40B4-BE49-F238E27FC236}">
                <a16:creationId xmlns:a16="http://schemas.microsoft.com/office/drawing/2014/main" id="{E6171247-76F1-499C-B713-9A6E7D1F28B2}"/>
              </a:ext>
            </a:extLst>
          </p:cNvPr>
          <p:cNvSpPr>
            <a:spLocks noChangeArrowheads="1"/>
          </p:cNvSpPr>
          <p:nvPr/>
        </p:nvSpPr>
        <p:spPr bwMode="auto">
          <a:xfrm>
            <a:off x="2644632" y="2592388"/>
            <a:ext cx="5095875" cy="476250"/>
          </a:xfrm>
          <a:custGeom>
            <a:avLst/>
            <a:gdLst>
              <a:gd name="T0" fmla="*/ 0 w 5095875"/>
              <a:gd name="T1" fmla="*/ 476250 h 476250"/>
              <a:gd name="T2" fmla="*/ 1019175 w 5095875"/>
              <a:gd name="T3" fmla="*/ 371475 h 476250"/>
              <a:gd name="T4" fmla="*/ 2043113 w 5095875"/>
              <a:gd name="T5" fmla="*/ 200025 h 476250"/>
              <a:gd name="T6" fmla="*/ 3057526 w 5095875"/>
              <a:gd name="T7" fmla="*/ 142875 h 476250"/>
              <a:gd name="T8" fmla="*/ 4071938 w 5095875"/>
              <a:gd name="T9" fmla="*/ 52387 h 476250"/>
              <a:gd name="T10" fmla="*/ 5095875 w 5095875"/>
              <a:gd name="T11" fmla="*/ 0 h 476250"/>
              <a:gd name="T12" fmla="*/ 0 60000 65536"/>
              <a:gd name="T13" fmla="*/ 0 60000 65536"/>
              <a:gd name="T14" fmla="*/ 0 60000 65536"/>
              <a:gd name="T15" fmla="*/ 0 60000 65536"/>
              <a:gd name="T16" fmla="*/ 0 60000 65536"/>
              <a:gd name="T17" fmla="*/ 0 60000 65536"/>
              <a:gd name="T18" fmla="*/ 0 w 5095875"/>
              <a:gd name="T19" fmla="*/ 0 h 476250"/>
              <a:gd name="T20" fmla="*/ 5095875 w 5095875"/>
              <a:gd name="T21" fmla="*/ 476250 h 476250"/>
            </a:gdLst>
            <a:ahLst/>
            <a:cxnLst>
              <a:cxn ang="T12">
                <a:pos x="T0" y="T1"/>
              </a:cxn>
              <a:cxn ang="T13">
                <a:pos x="T2" y="T3"/>
              </a:cxn>
              <a:cxn ang="T14">
                <a:pos x="T4" y="T5"/>
              </a:cxn>
              <a:cxn ang="T15">
                <a:pos x="T6" y="T7"/>
              </a:cxn>
              <a:cxn ang="T16">
                <a:pos x="T8" y="T9"/>
              </a:cxn>
              <a:cxn ang="T17">
                <a:pos x="T10" y="T11"/>
              </a:cxn>
            </a:cxnLst>
            <a:rect l="T18" t="T19" r="T20" b="T21"/>
            <a:pathLst>
              <a:path w="5095875" h="476250">
                <a:moveTo>
                  <a:pt x="0" y="476250"/>
                </a:moveTo>
                <a:lnTo>
                  <a:pt x="1019175" y="371475"/>
                </a:lnTo>
                <a:lnTo>
                  <a:pt x="2043112" y="200025"/>
                </a:lnTo>
                <a:lnTo>
                  <a:pt x="3057525" y="142875"/>
                </a:lnTo>
                <a:lnTo>
                  <a:pt x="4071937" y="52387"/>
                </a:lnTo>
                <a:lnTo>
                  <a:pt x="5095875" y="0"/>
                </a:lnTo>
              </a:path>
            </a:pathLst>
          </a:custGeom>
          <a:noFill/>
          <a:ln w="38100" algn="ctr">
            <a:solidFill>
              <a:srgbClr val="3E9282"/>
            </a:solidFill>
            <a:round/>
            <a:headEnd/>
            <a:tailEnd/>
          </a:ln>
          <a:extLst>
            <a:ext uri="{909E8E84-426E-40DD-AFC4-6F175D3DCCD1}">
              <a14:hiddenFill xmlns:a14="http://schemas.microsoft.com/office/drawing/2010/main">
                <a:solidFill>
                  <a:srgbClr val="3E9282"/>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92166" name="Rectangle 85">
            <a:extLst>
              <a:ext uri="{FF2B5EF4-FFF2-40B4-BE49-F238E27FC236}">
                <a16:creationId xmlns:a16="http://schemas.microsoft.com/office/drawing/2014/main" id="{08545110-C533-4B77-A038-CD66E98B0D17}"/>
              </a:ext>
            </a:extLst>
          </p:cNvPr>
          <p:cNvSpPr>
            <a:spLocks noChangeArrowheads="1"/>
          </p:cNvSpPr>
          <p:nvPr/>
        </p:nvSpPr>
        <p:spPr bwMode="auto">
          <a:xfrm>
            <a:off x="6670531" y="2597151"/>
            <a:ext cx="100012" cy="100013"/>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FR" altLang="en-US" sz="2100" b="0" i="0" u="none" strike="noStrike" kern="1200" cap="none" spc="0" normalizeH="0" baseline="0" noProof="0">
              <a:ln>
                <a:noFill/>
              </a:ln>
              <a:solidFill>
                <a:srgbClr val="006EAB"/>
              </a:solidFill>
              <a:effectLst/>
              <a:uLnTx/>
              <a:uFillTx/>
              <a:latin typeface="Arial Narrow" panose="020B0606020202030204" pitchFamily="34" charset="0"/>
              <a:ea typeface="MS PGothic" panose="020B0600070205080204" pitchFamily="34" charset="-128"/>
              <a:cs typeface="+mn-cs"/>
            </a:endParaRPr>
          </a:p>
        </p:txBody>
      </p:sp>
      <p:sp>
        <p:nvSpPr>
          <p:cNvPr id="92167" name="Freeform 90">
            <a:extLst>
              <a:ext uri="{FF2B5EF4-FFF2-40B4-BE49-F238E27FC236}">
                <a16:creationId xmlns:a16="http://schemas.microsoft.com/office/drawing/2014/main" id="{47937A23-571A-4D14-83FA-6E03725466D2}"/>
              </a:ext>
            </a:extLst>
          </p:cNvPr>
          <p:cNvSpPr>
            <a:spLocks noChangeArrowheads="1"/>
          </p:cNvSpPr>
          <p:nvPr/>
        </p:nvSpPr>
        <p:spPr bwMode="auto">
          <a:xfrm>
            <a:off x="4668693" y="2636838"/>
            <a:ext cx="3048000" cy="482600"/>
          </a:xfrm>
          <a:custGeom>
            <a:avLst/>
            <a:gdLst>
              <a:gd name="T0" fmla="*/ 0 w 3048000"/>
              <a:gd name="T1" fmla="*/ 482600 h 482600"/>
              <a:gd name="T2" fmla="*/ 1014413 w 3048000"/>
              <a:gd name="T3" fmla="*/ 225425 h 482600"/>
              <a:gd name="T4" fmla="*/ 2038350 w 3048000"/>
              <a:gd name="T5" fmla="*/ 0 h 482600"/>
              <a:gd name="T6" fmla="*/ 3048000 w 3048000"/>
              <a:gd name="T7" fmla="*/ 82550 h 482600"/>
              <a:gd name="T8" fmla="*/ 0 60000 65536"/>
              <a:gd name="T9" fmla="*/ 0 60000 65536"/>
              <a:gd name="T10" fmla="*/ 0 60000 65536"/>
              <a:gd name="T11" fmla="*/ 0 60000 65536"/>
              <a:gd name="T12" fmla="*/ 0 w 3048000"/>
              <a:gd name="T13" fmla="*/ 0 h 482600"/>
              <a:gd name="T14" fmla="*/ 3048000 w 3048000"/>
              <a:gd name="T15" fmla="*/ 482600 h 482600"/>
            </a:gdLst>
            <a:ahLst/>
            <a:cxnLst>
              <a:cxn ang="T8">
                <a:pos x="T0" y="T1"/>
              </a:cxn>
              <a:cxn ang="T9">
                <a:pos x="T2" y="T3"/>
              </a:cxn>
              <a:cxn ang="T10">
                <a:pos x="T4" y="T5"/>
              </a:cxn>
              <a:cxn ang="T11">
                <a:pos x="T6" y="T7"/>
              </a:cxn>
            </a:cxnLst>
            <a:rect l="T12" t="T13" r="T14" b="T15"/>
            <a:pathLst>
              <a:path w="3048000" h="482600">
                <a:moveTo>
                  <a:pt x="0" y="482600"/>
                </a:moveTo>
                <a:lnTo>
                  <a:pt x="1014413" y="225425"/>
                </a:lnTo>
                <a:lnTo>
                  <a:pt x="2038350" y="0"/>
                </a:lnTo>
                <a:lnTo>
                  <a:pt x="3048000" y="82550"/>
                </a:lnTo>
              </a:path>
            </a:pathLst>
          </a:custGeom>
          <a:noFill/>
          <a:ln w="38100" algn="ctr">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92168" name="Freeform 89">
            <a:extLst>
              <a:ext uri="{FF2B5EF4-FFF2-40B4-BE49-F238E27FC236}">
                <a16:creationId xmlns:a16="http://schemas.microsoft.com/office/drawing/2014/main" id="{76654051-0E99-4D2E-A632-6FAE70A72462}"/>
              </a:ext>
            </a:extLst>
          </p:cNvPr>
          <p:cNvSpPr>
            <a:spLocks noChangeArrowheads="1"/>
          </p:cNvSpPr>
          <p:nvPr/>
        </p:nvSpPr>
        <p:spPr bwMode="auto">
          <a:xfrm>
            <a:off x="2644631" y="2990850"/>
            <a:ext cx="2043112" cy="109538"/>
          </a:xfrm>
          <a:custGeom>
            <a:avLst/>
            <a:gdLst>
              <a:gd name="T0" fmla="*/ 0 w 2043112"/>
              <a:gd name="T1" fmla="*/ 0 h 109538"/>
              <a:gd name="T2" fmla="*/ 1019175 w 2043112"/>
              <a:gd name="T3" fmla="*/ 57150 h 109538"/>
              <a:gd name="T4" fmla="*/ 2043112 w 2043112"/>
              <a:gd name="T5" fmla="*/ 109538 h 109538"/>
              <a:gd name="T6" fmla="*/ 0 60000 65536"/>
              <a:gd name="T7" fmla="*/ 0 60000 65536"/>
              <a:gd name="T8" fmla="*/ 0 60000 65536"/>
              <a:gd name="T9" fmla="*/ 0 w 2043112"/>
              <a:gd name="T10" fmla="*/ 0 h 109538"/>
              <a:gd name="T11" fmla="*/ 2043112 w 2043112"/>
              <a:gd name="T12" fmla="*/ 109538 h 109538"/>
            </a:gdLst>
            <a:ahLst/>
            <a:cxnLst>
              <a:cxn ang="T6">
                <a:pos x="T0" y="T1"/>
              </a:cxn>
              <a:cxn ang="T7">
                <a:pos x="T2" y="T3"/>
              </a:cxn>
              <a:cxn ang="T8">
                <a:pos x="T4" y="T5"/>
              </a:cxn>
            </a:cxnLst>
            <a:rect l="T9" t="T10" r="T11" b="T12"/>
            <a:pathLst>
              <a:path w="2043112" h="109538">
                <a:moveTo>
                  <a:pt x="0" y="0"/>
                </a:moveTo>
                <a:lnTo>
                  <a:pt x="1019175" y="57150"/>
                </a:lnTo>
                <a:lnTo>
                  <a:pt x="2043112" y="109538"/>
                </a:lnTo>
              </a:path>
            </a:pathLst>
          </a:custGeom>
          <a:noFill/>
          <a:ln w="38100" algn="ctr">
            <a:solidFill>
              <a:srgbClr val="979797"/>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92169" name="Text Box 4">
            <a:extLst>
              <a:ext uri="{FF2B5EF4-FFF2-40B4-BE49-F238E27FC236}">
                <a16:creationId xmlns:a16="http://schemas.microsoft.com/office/drawing/2014/main" id="{16D927A5-5CEA-4AF0-9E67-0118543973AD}"/>
              </a:ext>
            </a:extLst>
          </p:cNvPr>
          <p:cNvSpPr txBox="1">
            <a:spLocks noChangeArrowheads="1"/>
          </p:cNvSpPr>
          <p:nvPr/>
        </p:nvSpPr>
        <p:spPr bwMode="auto">
          <a:xfrm rot="16200000">
            <a:off x="1258466" y="3245436"/>
            <a:ext cx="14229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PSA (ng/ml)</a:t>
            </a:r>
          </a:p>
        </p:txBody>
      </p:sp>
      <p:sp>
        <p:nvSpPr>
          <p:cNvPr id="92170" name="Text Box 10">
            <a:extLst>
              <a:ext uri="{FF2B5EF4-FFF2-40B4-BE49-F238E27FC236}">
                <a16:creationId xmlns:a16="http://schemas.microsoft.com/office/drawing/2014/main" id="{AA22A24A-2336-4E68-8760-2E6E3F9B3C9F}"/>
              </a:ext>
            </a:extLst>
          </p:cNvPr>
          <p:cNvSpPr txBox="1">
            <a:spLocks noChangeArrowheads="1"/>
          </p:cNvSpPr>
          <p:nvPr/>
        </p:nvSpPr>
        <p:spPr bwMode="auto">
          <a:xfrm>
            <a:off x="4525818" y="4905375"/>
            <a:ext cx="31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600" b="0"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6</a:t>
            </a:r>
          </a:p>
        </p:txBody>
      </p:sp>
      <p:sp>
        <p:nvSpPr>
          <p:cNvPr id="92171" name="Text Box 11">
            <a:extLst>
              <a:ext uri="{FF2B5EF4-FFF2-40B4-BE49-F238E27FC236}">
                <a16:creationId xmlns:a16="http://schemas.microsoft.com/office/drawing/2014/main" id="{E37D0FE7-9FAD-4785-8339-2784281E1484}"/>
              </a:ext>
            </a:extLst>
          </p:cNvPr>
          <p:cNvSpPr txBox="1">
            <a:spLocks noChangeArrowheads="1"/>
          </p:cNvSpPr>
          <p:nvPr/>
        </p:nvSpPr>
        <p:spPr bwMode="auto">
          <a:xfrm>
            <a:off x="6545596" y="4918075"/>
            <a:ext cx="3609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600" b="0"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12</a:t>
            </a:r>
          </a:p>
        </p:txBody>
      </p:sp>
      <p:sp>
        <p:nvSpPr>
          <p:cNvPr id="16" name="Line 50">
            <a:extLst>
              <a:ext uri="{FF2B5EF4-FFF2-40B4-BE49-F238E27FC236}">
                <a16:creationId xmlns:a16="http://schemas.microsoft.com/office/drawing/2014/main" id="{ECE287DA-1B21-4B26-BDD8-BF68C21C1E15}"/>
              </a:ext>
            </a:extLst>
          </p:cNvPr>
          <p:cNvSpPr>
            <a:spLocks noChangeShapeType="1"/>
          </p:cNvSpPr>
          <p:nvPr/>
        </p:nvSpPr>
        <p:spPr bwMode="auto">
          <a:xfrm flipV="1">
            <a:off x="5714857" y="4864101"/>
            <a:ext cx="1587" cy="53975"/>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17" name="Line 47">
            <a:extLst>
              <a:ext uri="{FF2B5EF4-FFF2-40B4-BE49-F238E27FC236}">
                <a16:creationId xmlns:a16="http://schemas.microsoft.com/office/drawing/2014/main" id="{3F05C8E3-2F84-4A8A-9EF4-62F85ED1AAA8}"/>
              </a:ext>
            </a:extLst>
          </p:cNvPr>
          <p:cNvSpPr>
            <a:spLocks noChangeShapeType="1"/>
          </p:cNvSpPr>
          <p:nvPr/>
        </p:nvSpPr>
        <p:spPr bwMode="auto">
          <a:xfrm>
            <a:off x="2647807" y="4864100"/>
            <a:ext cx="5089525" cy="158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grpSp>
        <p:nvGrpSpPr>
          <p:cNvPr id="92174" name="Group 69">
            <a:extLst>
              <a:ext uri="{FF2B5EF4-FFF2-40B4-BE49-F238E27FC236}">
                <a16:creationId xmlns:a16="http://schemas.microsoft.com/office/drawing/2014/main" id="{8DE38CF1-9C80-4D13-B45A-51E983F06F20}"/>
              </a:ext>
            </a:extLst>
          </p:cNvPr>
          <p:cNvGrpSpPr>
            <a:grpSpLocks/>
          </p:cNvGrpSpPr>
          <p:nvPr/>
        </p:nvGrpSpPr>
        <p:grpSpPr bwMode="auto">
          <a:xfrm>
            <a:off x="2604944" y="1989139"/>
            <a:ext cx="2079625" cy="2928937"/>
            <a:chOff x="1582144" y="1628802"/>
            <a:chExt cx="2584435" cy="3427421"/>
          </a:xfrm>
        </p:grpSpPr>
        <p:sp>
          <p:nvSpPr>
            <p:cNvPr id="19" name="Line 36">
              <a:extLst>
                <a:ext uri="{FF2B5EF4-FFF2-40B4-BE49-F238E27FC236}">
                  <a16:creationId xmlns:a16="http://schemas.microsoft.com/office/drawing/2014/main" id="{A9A2AB2D-9647-4208-8053-D4A01D4A6E97}"/>
                </a:ext>
              </a:extLst>
            </p:cNvPr>
            <p:cNvSpPr>
              <a:spLocks noChangeShapeType="1"/>
            </p:cNvSpPr>
            <p:nvPr/>
          </p:nvSpPr>
          <p:spPr bwMode="auto">
            <a:xfrm>
              <a:off x="1633438" y="1628802"/>
              <a:ext cx="1973" cy="3364260"/>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20" name="Line 37">
              <a:extLst>
                <a:ext uri="{FF2B5EF4-FFF2-40B4-BE49-F238E27FC236}">
                  <a16:creationId xmlns:a16="http://schemas.microsoft.com/office/drawing/2014/main" id="{D63EBC49-7BF8-42E8-A9CA-85E0E776B4C7}"/>
                </a:ext>
              </a:extLst>
            </p:cNvPr>
            <p:cNvSpPr>
              <a:spLocks noChangeShapeType="1"/>
            </p:cNvSpPr>
            <p:nvPr/>
          </p:nvSpPr>
          <p:spPr bwMode="auto">
            <a:xfrm>
              <a:off x="1582144" y="4993062"/>
              <a:ext cx="51294" cy="185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21" name="Line 38">
              <a:extLst>
                <a:ext uri="{FF2B5EF4-FFF2-40B4-BE49-F238E27FC236}">
                  <a16:creationId xmlns:a16="http://schemas.microsoft.com/office/drawing/2014/main" id="{5678EB86-A71E-428C-9C59-3BE92DB8E698}"/>
                </a:ext>
              </a:extLst>
            </p:cNvPr>
            <p:cNvSpPr>
              <a:spLocks noChangeShapeType="1"/>
            </p:cNvSpPr>
            <p:nvPr/>
          </p:nvSpPr>
          <p:spPr bwMode="auto">
            <a:xfrm>
              <a:off x="1582144" y="4658679"/>
              <a:ext cx="51294" cy="185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22" name="Line 39">
              <a:extLst>
                <a:ext uri="{FF2B5EF4-FFF2-40B4-BE49-F238E27FC236}">
                  <a16:creationId xmlns:a16="http://schemas.microsoft.com/office/drawing/2014/main" id="{45A70507-C109-4812-90AE-4A504AC719DD}"/>
                </a:ext>
              </a:extLst>
            </p:cNvPr>
            <p:cNvSpPr>
              <a:spLocks noChangeShapeType="1"/>
            </p:cNvSpPr>
            <p:nvPr/>
          </p:nvSpPr>
          <p:spPr bwMode="auto">
            <a:xfrm>
              <a:off x="1582144" y="4326155"/>
              <a:ext cx="51294" cy="1857"/>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23" name="Line 40">
              <a:extLst>
                <a:ext uri="{FF2B5EF4-FFF2-40B4-BE49-F238E27FC236}">
                  <a16:creationId xmlns:a16="http://schemas.microsoft.com/office/drawing/2014/main" id="{8D8C193D-1EB8-4C04-B395-4A94D7D55C2A}"/>
                </a:ext>
              </a:extLst>
            </p:cNvPr>
            <p:cNvSpPr>
              <a:spLocks noChangeShapeType="1"/>
            </p:cNvSpPr>
            <p:nvPr/>
          </p:nvSpPr>
          <p:spPr bwMode="auto">
            <a:xfrm>
              <a:off x="1582144" y="3982483"/>
              <a:ext cx="51294" cy="185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24" name="Line 41">
              <a:extLst>
                <a:ext uri="{FF2B5EF4-FFF2-40B4-BE49-F238E27FC236}">
                  <a16:creationId xmlns:a16="http://schemas.microsoft.com/office/drawing/2014/main" id="{9873CD97-D261-4C90-BB57-2F893F30E258}"/>
                </a:ext>
              </a:extLst>
            </p:cNvPr>
            <p:cNvSpPr>
              <a:spLocks noChangeShapeType="1"/>
            </p:cNvSpPr>
            <p:nvPr/>
          </p:nvSpPr>
          <p:spPr bwMode="auto">
            <a:xfrm>
              <a:off x="1582144" y="3648101"/>
              <a:ext cx="51294" cy="185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25" name="Line 42">
              <a:extLst>
                <a:ext uri="{FF2B5EF4-FFF2-40B4-BE49-F238E27FC236}">
                  <a16:creationId xmlns:a16="http://schemas.microsoft.com/office/drawing/2014/main" id="{81B1F4D8-0DC6-495F-BE90-D7574D9C1988}"/>
                </a:ext>
              </a:extLst>
            </p:cNvPr>
            <p:cNvSpPr>
              <a:spLocks noChangeShapeType="1"/>
            </p:cNvSpPr>
            <p:nvPr/>
          </p:nvSpPr>
          <p:spPr bwMode="auto">
            <a:xfrm>
              <a:off x="1582144" y="3310003"/>
              <a:ext cx="51294" cy="185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26" name="Line 43">
              <a:extLst>
                <a:ext uri="{FF2B5EF4-FFF2-40B4-BE49-F238E27FC236}">
                  <a16:creationId xmlns:a16="http://schemas.microsoft.com/office/drawing/2014/main" id="{1887FED2-44E9-4930-A3DF-2FFF65BF0C40}"/>
                </a:ext>
              </a:extLst>
            </p:cNvPr>
            <p:cNvSpPr>
              <a:spLocks noChangeShapeType="1"/>
            </p:cNvSpPr>
            <p:nvPr/>
          </p:nvSpPr>
          <p:spPr bwMode="auto">
            <a:xfrm>
              <a:off x="1582144" y="2637522"/>
              <a:ext cx="51294" cy="185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27" name="Line 44">
              <a:extLst>
                <a:ext uri="{FF2B5EF4-FFF2-40B4-BE49-F238E27FC236}">
                  <a16:creationId xmlns:a16="http://schemas.microsoft.com/office/drawing/2014/main" id="{4F7EDE5E-7718-45F2-88D2-A600109CF348}"/>
                </a:ext>
              </a:extLst>
            </p:cNvPr>
            <p:cNvSpPr>
              <a:spLocks noChangeShapeType="1"/>
            </p:cNvSpPr>
            <p:nvPr/>
          </p:nvSpPr>
          <p:spPr bwMode="auto">
            <a:xfrm>
              <a:off x="1582144" y="2310570"/>
              <a:ext cx="51294" cy="0"/>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28" name="Line 45">
              <a:extLst>
                <a:ext uri="{FF2B5EF4-FFF2-40B4-BE49-F238E27FC236}">
                  <a16:creationId xmlns:a16="http://schemas.microsoft.com/office/drawing/2014/main" id="{987E7F84-1920-4890-90C5-F3212A7E2762}"/>
                </a:ext>
              </a:extLst>
            </p:cNvPr>
            <p:cNvSpPr>
              <a:spLocks noChangeShapeType="1"/>
            </p:cNvSpPr>
            <p:nvPr/>
          </p:nvSpPr>
          <p:spPr bwMode="auto">
            <a:xfrm>
              <a:off x="1582144" y="1968757"/>
              <a:ext cx="51294" cy="185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29" name="Line 46">
              <a:extLst>
                <a:ext uri="{FF2B5EF4-FFF2-40B4-BE49-F238E27FC236}">
                  <a16:creationId xmlns:a16="http://schemas.microsoft.com/office/drawing/2014/main" id="{D39C589E-7327-47B8-85F1-9FCEF981D590}"/>
                </a:ext>
              </a:extLst>
            </p:cNvPr>
            <p:cNvSpPr>
              <a:spLocks noChangeShapeType="1"/>
            </p:cNvSpPr>
            <p:nvPr/>
          </p:nvSpPr>
          <p:spPr bwMode="auto">
            <a:xfrm>
              <a:off x="1582144" y="1628802"/>
              <a:ext cx="51294" cy="1857"/>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30" name="Line 48">
              <a:extLst>
                <a:ext uri="{FF2B5EF4-FFF2-40B4-BE49-F238E27FC236}">
                  <a16:creationId xmlns:a16="http://schemas.microsoft.com/office/drawing/2014/main" id="{A1423897-C355-4424-9E98-EBEA497A6D0A}"/>
                </a:ext>
              </a:extLst>
            </p:cNvPr>
            <p:cNvSpPr>
              <a:spLocks noChangeShapeType="1"/>
            </p:cNvSpPr>
            <p:nvPr/>
          </p:nvSpPr>
          <p:spPr bwMode="auto">
            <a:xfrm flipV="1">
              <a:off x="1633438" y="4993062"/>
              <a:ext cx="1973" cy="63161"/>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31" name="Line 43">
              <a:extLst>
                <a:ext uri="{FF2B5EF4-FFF2-40B4-BE49-F238E27FC236}">
                  <a16:creationId xmlns:a16="http://schemas.microsoft.com/office/drawing/2014/main" id="{0C5201AD-9981-4E28-9C60-274AF7CE83BE}"/>
                </a:ext>
              </a:extLst>
            </p:cNvPr>
            <p:cNvSpPr>
              <a:spLocks noChangeShapeType="1"/>
            </p:cNvSpPr>
            <p:nvPr/>
          </p:nvSpPr>
          <p:spPr bwMode="auto">
            <a:xfrm>
              <a:off x="1582144" y="2979336"/>
              <a:ext cx="51294" cy="1858"/>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32" name="Line 36">
              <a:extLst>
                <a:ext uri="{FF2B5EF4-FFF2-40B4-BE49-F238E27FC236}">
                  <a16:creationId xmlns:a16="http://schemas.microsoft.com/office/drawing/2014/main" id="{9B4782F1-286C-4CE5-8A20-D3A70D2620C9}"/>
                </a:ext>
              </a:extLst>
            </p:cNvPr>
            <p:cNvSpPr>
              <a:spLocks noChangeShapeType="1"/>
            </p:cNvSpPr>
            <p:nvPr/>
          </p:nvSpPr>
          <p:spPr bwMode="auto">
            <a:xfrm>
              <a:off x="4164607" y="1628802"/>
              <a:ext cx="1972" cy="3364260"/>
            </a:xfrm>
            <a:prstGeom prst="line">
              <a:avLst/>
            </a:prstGeom>
            <a:noFill/>
            <a:ln w="19050">
              <a:solidFill>
                <a:schemeClr val="tx1"/>
              </a:solidFill>
              <a:prstDash val="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grpSp>
      <p:sp>
        <p:nvSpPr>
          <p:cNvPr id="33" name="Line 50">
            <a:extLst>
              <a:ext uri="{FF2B5EF4-FFF2-40B4-BE49-F238E27FC236}">
                <a16:creationId xmlns:a16="http://schemas.microsoft.com/office/drawing/2014/main" id="{C93B5249-7D4A-481F-B8F9-BA6FE107A32F}"/>
              </a:ext>
            </a:extLst>
          </p:cNvPr>
          <p:cNvSpPr>
            <a:spLocks noChangeShapeType="1"/>
          </p:cNvSpPr>
          <p:nvPr/>
        </p:nvSpPr>
        <p:spPr bwMode="auto">
          <a:xfrm flipV="1">
            <a:off x="7735743" y="4864101"/>
            <a:ext cx="0" cy="53975"/>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92176" name="Rectangle 56">
            <a:extLst>
              <a:ext uri="{FF2B5EF4-FFF2-40B4-BE49-F238E27FC236}">
                <a16:creationId xmlns:a16="http://schemas.microsoft.com/office/drawing/2014/main" id="{7C5AB921-27CB-4CB0-86F9-9C479A448F34}"/>
              </a:ext>
            </a:extLst>
          </p:cNvPr>
          <p:cNvSpPr>
            <a:spLocks noChangeArrowheads="1"/>
          </p:cNvSpPr>
          <p:nvPr/>
        </p:nvSpPr>
        <p:spPr bwMode="auto">
          <a:xfrm>
            <a:off x="2243455" y="1866901"/>
            <a:ext cx="2805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2.0</a:t>
            </a:r>
            <a:endParaRPr kumimoji="0" lang="en-GB" altLang="en-US" sz="1600" b="0"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sp>
        <p:nvSpPr>
          <p:cNvPr id="92177" name="Text Box 26">
            <a:extLst>
              <a:ext uri="{FF2B5EF4-FFF2-40B4-BE49-F238E27FC236}">
                <a16:creationId xmlns:a16="http://schemas.microsoft.com/office/drawing/2014/main" id="{C0A2CBC0-ED9B-4336-BA5C-5DE0244E6BA0}"/>
              </a:ext>
            </a:extLst>
          </p:cNvPr>
          <p:cNvSpPr txBox="1">
            <a:spLocks noChangeArrowheads="1"/>
          </p:cNvSpPr>
          <p:nvPr/>
        </p:nvSpPr>
        <p:spPr bwMode="auto">
          <a:xfrm>
            <a:off x="6851506" y="1300036"/>
            <a:ext cx="39378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Placebo/ </a:t>
            </a:r>
            <a:r>
              <a:rPr kumimoji="0" lang="en-US" altLang="en-US" sz="14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testosterone gel following 6 months’ placebo</a:t>
            </a:r>
            <a:endParaRPr kumimoji="0" lang="en-GB" altLang="en-US" sz="14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endParaRPr>
          </a:p>
        </p:txBody>
      </p:sp>
      <p:sp>
        <p:nvSpPr>
          <p:cNvPr id="92178" name="Rectangle 55">
            <a:extLst>
              <a:ext uri="{FF2B5EF4-FFF2-40B4-BE49-F238E27FC236}">
                <a16:creationId xmlns:a16="http://schemas.microsoft.com/office/drawing/2014/main" id="{032D64A9-38AA-4CB8-B09C-72AEFE3E1914}"/>
              </a:ext>
            </a:extLst>
          </p:cNvPr>
          <p:cNvSpPr>
            <a:spLocks noChangeArrowheads="1"/>
          </p:cNvSpPr>
          <p:nvPr/>
        </p:nvSpPr>
        <p:spPr bwMode="auto">
          <a:xfrm>
            <a:off x="5903768" y="1311276"/>
            <a:ext cx="549347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round/>
                <a:headEnd/>
                <a:tailEnd/>
              </a14:hiddenLine>
            </a:ext>
          </a:extLst>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BE" altLang="en-US" sz="2000" b="1" i="0" u="none" strike="noStrike" kern="1200" cap="none" spc="0" normalizeH="0" baseline="0" noProof="0">
              <a:ln>
                <a:noFill/>
              </a:ln>
              <a:solidFill>
                <a:srgbClr val="006EAB"/>
              </a:solidFill>
              <a:effectLst/>
              <a:uLnTx/>
              <a:uFillTx/>
              <a:latin typeface="Arial Narrow" panose="020B0606020202030204" pitchFamily="34" charset="0"/>
              <a:ea typeface="MS PGothic" panose="020B0600070205080204" pitchFamily="34" charset="-128"/>
              <a:cs typeface="+mn-cs"/>
            </a:endParaRPr>
          </a:p>
        </p:txBody>
      </p:sp>
      <p:sp>
        <p:nvSpPr>
          <p:cNvPr id="37" name="Text Box 26">
            <a:extLst>
              <a:ext uri="{FF2B5EF4-FFF2-40B4-BE49-F238E27FC236}">
                <a16:creationId xmlns:a16="http://schemas.microsoft.com/office/drawing/2014/main" id="{BE568B86-4F27-4CB0-85DC-8EE2F9FF78AB}"/>
              </a:ext>
            </a:extLst>
          </p:cNvPr>
          <p:cNvSpPr txBox="1">
            <a:spLocks noChangeArrowheads="1"/>
          </p:cNvSpPr>
          <p:nvPr/>
        </p:nvSpPr>
        <p:spPr bwMode="auto">
          <a:xfrm>
            <a:off x="7115032" y="1660525"/>
            <a:ext cx="184731" cy="338554"/>
          </a:xfrm>
          <a:prstGeom prst="rect">
            <a:avLst/>
          </a:prstGeom>
          <a:noFill/>
          <a:ln w="12700">
            <a:noFill/>
            <a:miter lim="800000"/>
            <a:headEnd/>
            <a:tailEnd/>
          </a:ln>
          <a:effectLst/>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6EAB"/>
              </a:solidFill>
              <a:effectLst/>
              <a:uLnTx/>
              <a:uFillTx/>
              <a:latin typeface="Poppins Light"/>
              <a:ea typeface="ＭＳ Ｐゴシック" pitchFamily="34" charset="-128"/>
              <a:cs typeface="+mn-cs"/>
            </a:endParaRPr>
          </a:p>
        </p:txBody>
      </p:sp>
      <p:sp>
        <p:nvSpPr>
          <p:cNvPr id="92180" name="Text Box 26">
            <a:extLst>
              <a:ext uri="{FF2B5EF4-FFF2-40B4-BE49-F238E27FC236}">
                <a16:creationId xmlns:a16="http://schemas.microsoft.com/office/drawing/2014/main" id="{EB914E48-8AE5-4802-AD13-73C6A5FB9C65}"/>
              </a:ext>
            </a:extLst>
          </p:cNvPr>
          <p:cNvSpPr txBox="1">
            <a:spLocks noChangeArrowheads="1"/>
          </p:cNvSpPr>
          <p:nvPr/>
        </p:nvSpPr>
        <p:spPr bwMode="auto">
          <a:xfrm>
            <a:off x="6856268" y="1845222"/>
            <a:ext cx="35917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Transdermal testosterone gel only</a:t>
            </a:r>
            <a:endParaRPr kumimoji="0" lang="en-GB" altLang="en-US" sz="14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endParaRPr>
          </a:p>
        </p:txBody>
      </p:sp>
      <p:sp>
        <p:nvSpPr>
          <p:cNvPr id="92181" name="Rectangle 56">
            <a:extLst>
              <a:ext uri="{FF2B5EF4-FFF2-40B4-BE49-F238E27FC236}">
                <a16:creationId xmlns:a16="http://schemas.microsoft.com/office/drawing/2014/main" id="{6ACEE58B-26A7-4F88-90AE-319CCA4A3A44}"/>
              </a:ext>
            </a:extLst>
          </p:cNvPr>
          <p:cNvSpPr>
            <a:spLocks noChangeArrowheads="1"/>
          </p:cNvSpPr>
          <p:nvPr/>
        </p:nvSpPr>
        <p:spPr bwMode="auto">
          <a:xfrm>
            <a:off x="2299561" y="2154239"/>
            <a:ext cx="2244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1.8</a:t>
            </a:r>
            <a:endParaRPr kumimoji="0" lang="en-GB" altLang="en-US" sz="1600" b="0"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sp>
        <p:nvSpPr>
          <p:cNvPr id="92182" name="Rectangle 56">
            <a:extLst>
              <a:ext uri="{FF2B5EF4-FFF2-40B4-BE49-F238E27FC236}">
                <a16:creationId xmlns:a16="http://schemas.microsoft.com/office/drawing/2014/main" id="{58C559B7-5CF6-4844-915A-6070E163B713}"/>
              </a:ext>
            </a:extLst>
          </p:cNvPr>
          <p:cNvSpPr>
            <a:spLocks noChangeArrowheads="1"/>
          </p:cNvSpPr>
          <p:nvPr/>
        </p:nvSpPr>
        <p:spPr bwMode="auto">
          <a:xfrm>
            <a:off x="2297957" y="2447926"/>
            <a:ext cx="2260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1.6</a:t>
            </a:r>
            <a:endParaRPr kumimoji="0" lang="en-GB" altLang="en-US" sz="1600" b="0"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sp>
        <p:nvSpPr>
          <p:cNvPr id="92183" name="Rectangle 56">
            <a:extLst>
              <a:ext uri="{FF2B5EF4-FFF2-40B4-BE49-F238E27FC236}">
                <a16:creationId xmlns:a16="http://schemas.microsoft.com/office/drawing/2014/main" id="{D188A67E-9420-439C-B6E1-B09AA9BE0D59}"/>
              </a:ext>
            </a:extLst>
          </p:cNvPr>
          <p:cNvSpPr>
            <a:spLocks noChangeArrowheads="1"/>
          </p:cNvSpPr>
          <p:nvPr/>
        </p:nvSpPr>
        <p:spPr bwMode="auto">
          <a:xfrm>
            <a:off x="2302767" y="2725739"/>
            <a:ext cx="221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1.4</a:t>
            </a:r>
            <a:endParaRPr kumimoji="0" lang="en-GB" altLang="en-US" sz="1600" b="0"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sp>
        <p:nvSpPr>
          <p:cNvPr id="92184" name="Rectangle 56">
            <a:extLst>
              <a:ext uri="{FF2B5EF4-FFF2-40B4-BE49-F238E27FC236}">
                <a16:creationId xmlns:a16="http://schemas.microsoft.com/office/drawing/2014/main" id="{FE1096EA-C5EC-42A6-A526-9CAE8679F4FC}"/>
              </a:ext>
            </a:extLst>
          </p:cNvPr>
          <p:cNvSpPr>
            <a:spLocks noChangeArrowheads="1"/>
          </p:cNvSpPr>
          <p:nvPr/>
        </p:nvSpPr>
        <p:spPr bwMode="auto">
          <a:xfrm>
            <a:off x="2310781" y="3021014"/>
            <a:ext cx="213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1.2</a:t>
            </a:r>
            <a:endParaRPr kumimoji="0" lang="en-GB" altLang="en-US" sz="1600" b="0"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sp>
        <p:nvSpPr>
          <p:cNvPr id="92185" name="Rectangle 56">
            <a:extLst>
              <a:ext uri="{FF2B5EF4-FFF2-40B4-BE49-F238E27FC236}">
                <a16:creationId xmlns:a16="http://schemas.microsoft.com/office/drawing/2014/main" id="{FE9A3FF6-B69B-45D1-95A1-03CDCCAD11A2}"/>
              </a:ext>
            </a:extLst>
          </p:cNvPr>
          <p:cNvSpPr>
            <a:spLocks noChangeArrowheads="1"/>
          </p:cNvSpPr>
          <p:nvPr/>
        </p:nvSpPr>
        <p:spPr bwMode="auto">
          <a:xfrm>
            <a:off x="2301163" y="3302001"/>
            <a:ext cx="2228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1.0</a:t>
            </a:r>
            <a:endParaRPr kumimoji="0" lang="en-GB" altLang="en-US" sz="1600" b="0"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92186" name="Rectangle 56">
            <a:extLst>
              <a:ext uri="{FF2B5EF4-FFF2-40B4-BE49-F238E27FC236}">
                <a16:creationId xmlns:a16="http://schemas.microsoft.com/office/drawing/2014/main" id="{C89657B7-CEC2-449C-9EAB-03C988594B36}"/>
              </a:ext>
            </a:extLst>
          </p:cNvPr>
          <p:cNvSpPr>
            <a:spLocks noChangeArrowheads="1"/>
          </p:cNvSpPr>
          <p:nvPr/>
        </p:nvSpPr>
        <p:spPr bwMode="auto">
          <a:xfrm>
            <a:off x="2232234" y="3587751"/>
            <a:ext cx="291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0.8</a:t>
            </a:r>
            <a:endParaRPr kumimoji="0" lang="en-GB" altLang="en-US" sz="1600" b="0"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92187" name="Rectangle 56">
            <a:extLst>
              <a:ext uri="{FF2B5EF4-FFF2-40B4-BE49-F238E27FC236}">
                <a16:creationId xmlns:a16="http://schemas.microsoft.com/office/drawing/2014/main" id="{A470AC1A-729A-4922-AE21-808C2C58E96A}"/>
              </a:ext>
            </a:extLst>
          </p:cNvPr>
          <p:cNvSpPr>
            <a:spLocks noChangeArrowheads="1"/>
          </p:cNvSpPr>
          <p:nvPr/>
        </p:nvSpPr>
        <p:spPr bwMode="auto">
          <a:xfrm>
            <a:off x="2230631" y="3878264"/>
            <a:ext cx="2933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0.6</a:t>
            </a:r>
            <a:endParaRPr kumimoji="0" lang="en-GB" altLang="en-US" sz="1600" b="0"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92188" name="Rectangle 56">
            <a:extLst>
              <a:ext uri="{FF2B5EF4-FFF2-40B4-BE49-F238E27FC236}">
                <a16:creationId xmlns:a16="http://schemas.microsoft.com/office/drawing/2014/main" id="{D09A7DA7-AC94-4DC8-A78A-D9A23279DF89}"/>
              </a:ext>
            </a:extLst>
          </p:cNvPr>
          <p:cNvSpPr>
            <a:spLocks noChangeArrowheads="1"/>
          </p:cNvSpPr>
          <p:nvPr/>
        </p:nvSpPr>
        <p:spPr bwMode="auto">
          <a:xfrm>
            <a:off x="2235440" y="4168776"/>
            <a:ext cx="288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0.4</a:t>
            </a:r>
            <a:endParaRPr kumimoji="0" lang="en-GB" altLang="en-US" sz="1600" b="0"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92189" name="Rectangle 56">
            <a:extLst>
              <a:ext uri="{FF2B5EF4-FFF2-40B4-BE49-F238E27FC236}">
                <a16:creationId xmlns:a16="http://schemas.microsoft.com/office/drawing/2014/main" id="{EEF23097-749A-4A94-836A-B55B3819CA0F}"/>
              </a:ext>
            </a:extLst>
          </p:cNvPr>
          <p:cNvSpPr>
            <a:spLocks noChangeArrowheads="1"/>
          </p:cNvSpPr>
          <p:nvPr/>
        </p:nvSpPr>
        <p:spPr bwMode="auto">
          <a:xfrm>
            <a:off x="2243455" y="4449764"/>
            <a:ext cx="2805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0.2</a:t>
            </a:r>
            <a:endParaRPr kumimoji="0" lang="en-GB" altLang="en-US" sz="1600" b="0" i="0" u="none" strike="noStrike" kern="1200" cap="none" spc="0" normalizeH="0" baseline="0" noProof="0">
              <a:ln>
                <a:noFill/>
              </a:ln>
              <a:solidFill>
                <a:srgbClr val="006EAB"/>
              </a:solidFill>
              <a:effectLst/>
              <a:uLnTx/>
              <a:uFillTx/>
              <a:latin typeface="Poppins Light"/>
              <a:ea typeface="MS PGothic" panose="020B0600070205080204" pitchFamily="34" charset="-128"/>
              <a:cs typeface="+mn-cs"/>
            </a:endParaRPr>
          </a:p>
        </p:txBody>
      </p:sp>
      <p:sp>
        <p:nvSpPr>
          <p:cNvPr id="92190" name="Rectangle 56">
            <a:extLst>
              <a:ext uri="{FF2B5EF4-FFF2-40B4-BE49-F238E27FC236}">
                <a16:creationId xmlns:a16="http://schemas.microsoft.com/office/drawing/2014/main" id="{2027F7AB-610C-4DE6-A67E-DB2A1FECA05A}"/>
              </a:ext>
            </a:extLst>
          </p:cNvPr>
          <p:cNvSpPr>
            <a:spLocks noChangeArrowheads="1"/>
          </p:cNvSpPr>
          <p:nvPr/>
        </p:nvSpPr>
        <p:spPr bwMode="auto">
          <a:xfrm>
            <a:off x="2233837" y="4735514"/>
            <a:ext cx="2901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0.0</a:t>
            </a:r>
            <a:endParaRPr kumimoji="0" lang="en-GB" altLang="en-US" sz="1600" b="0" i="0" u="none" strike="noStrike" kern="1200" cap="none" spc="0" normalizeH="0" baseline="0" noProof="0" dirty="0">
              <a:ln>
                <a:noFill/>
              </a:ln>
              <a:solidFill>
                <a:srgbClr val="006EAB"/>
              </a:solidFill>
              <a:effectLst/>
              <a:uLnTx/>
              <a:uFillTx/>
              <a:latin typeface="Poppins Light"/>
              <a:ea typeface="MS PGothic" panose="020B0600070205080204" pitchFamily="34" charset="-128"/>
              <a:cs typeface="+mn-cs"/>
            </a:endParaRPr>
          </a:p>
        </p:txBody>
      </p:sp>
      <p:sp>
        <p:nvSpPr>
          <p:cNvPr id="92191" name="Rectangle 76">
            <a:extLst>
              <a:ext uri="{FF2B5EF4-FFF2-40B4-BE49-F238E27FC236}">
                <a16:creationId xmlns:a16="http://schemas.microsoft.com/office/drawing/2014/main" id="{3C63F3B7-BABB-41B9-8214-AE02E67DB149}"/>
              </a:ext>
            </a:extLst>
          </p:cNvPr>
          <p:cNvSpPr>
            <a:spLocks noChangeArrowheads="1"/>
          </p:cNvSpPr>
          <p:nvPr/>
        </p:nvSpPr>
        <p:spPr bwMode="auto">
          <a:xfrm>
            <a:off x="4627418" y="2749551"/>
            <a:ext cx="101600" cy="100013"/>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FR" altLang="en-US" sz="2100" b="0" i="0" u="none" strike="noStrike" kern="1200" cap="none" spc="0" normalizeH="0" baseline="0" noProof="0">
              <a:ln>
                <a:noFill/>
              </a:ln>
              <a:solidFill>
                <a:srgbClr val="006EAB"/>
              </a:solidFill>
              <a:effectLst/>
              <a:uLnTx/>
              <a:uFillTx/>
              <a:latin typeface="Arial Narrow" panose="020B0606020202030204" pitchFamily="34" charset="0"/>
              <a:ea typeface="MS PGothic" panose="020B0600070205080204" pitchFamily="34" charset="-128"/>
              <a:cs typeface="+mn-cs"/>
            </a:endParaRPr>
          </a:p>
        </p:txBody>
      </p:sp>
      <p:sp>
        <p:nvSpPr>
          <p:cNvPr id="92192" name="Rectangle 77">
            <a:extLst>
              <a:ext uri="{FF2B5EF4-FFF2-40B4-BE49-F238E27FC236}">
                <a16:creationId xmlns:a16="http://schemas.microsoft.com/office/drawing/2014/main" id="{85D70689-5BB2-4541-9428-EFEAD1D83D24}"/>
              </a:ext>
            </a:extLst>
          </p:cNvPr>
          <p:cNvSpPr>
            <a:spLocks noChangeArrowheads="1"/>
          </p:cNvSpPr>
          <p:nvPr/>
        </p:nvSpPr>
        <p:spPr bwMode="auto">
          <a:xfrm>
            <a:off x="5651356" y="2687638"/>
            <a:ext cx="101600" cy="100012"/>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FR" altLang="en-US" sz="2100" b="0" i="0" u="none" strike="noStrike" kern="1200" cap="none" spc="0" normalizeH="0" baseline="0" noProof="0">
              <a:ln>
                <a:noFill/>
              </a:ln>
              <a:solidFill>
                <a:srgbClr val="006EAB"/>
              </a:solidFill>
              <a:effectLst/>
              <a:uLnTx/>
              <a:uFillTx/>
              <a:latin typeface="Arial Narrow" panose="020B0606020202030204" pitchFamily="34" charset="0"/>
              <a:ea typeface="MS PGothic" panose="020B0600070205080204" pitchFamily="34" charset="-128"/>
              <a:cs typeface="+mn-cs"/>
            </a:endParaRPr>
          </a:p>
        </p:txBody>
      </p:sp>
      <p:sp>
        <p:nvSpPr>
          <p:cNvPr id="51" name="Rectangle 50">
            <a:extLst>
              <a:ext uri="{FF2B5EF4-FFF2-40B4-BE49-F238E27FC236}">
                <a16:creationId xmlns:a16="http://schemas.microsoft.com/office/drawing/2014/main" id="{B03A9E61-D8FA-4C59-A65A-97563B52406C}"/>
              </a:ext>
            </a:extLst>
          </p:cNvPr>
          <p:cNvSpPr/>
          <p:nvPr/>
        </p:nvSpPr>
        <p:spPr bwMode="auto">
          <a:xfrm rot="18900000">
            <a:off x="4636943" y="3048001"/>
            <a:ext cx="101600" cy="100013"/>
          </a:xfrm>
          <a:prstGeom prst="rect">
            <a:avLst/>
          </a:prstGeom>
          <a:solidFill>
            <a:schemeClr val="accent6"/>
          </a:solidFill>
          <a:ln w="6350" cap="flat" cmpd="sng" algn="ctr">
            <a:solidFill>
              <a:schemeClr val="tx1"/>
            </a:solidFill>
            <a:prstDash val="solid"/>
            <a:round/>
            <a:headEnd type="none" w="med" len="med"/>
            <a:tailEnd type="none" w="med" len="med"/>
          </a:ln>
          <a:effectLst/>
        </p:spPr>
        <p:txBody>
          <a:body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srgbClr val="006EAB"/>
              </a:solidFill>
              <a:effectLst/>
              <a:uLnTx/>
              <a:uFillTx/>
              <a:latin typeface="Arial Narrow" pitchFamily="34" charset="0"/>
              <a:ea typeface="ＭＳ Ｐゴシック" pitchFamily="34" charset="-128"/>
              <a:cs typeface="+mn-cs"/>
            </a:endParaRPr>
          </a:p>
        </p:txBody>
      </p:sp>
      <p:sp>
        <p:nvSpPr>
          <p:cNvPr id="92194" name="Rectangle 79">
            <a:extLst>
              <a:ext uri="{FF2B5EF4-FFF2-40B4-BE49-F238E27FC236}">
                <a16:creationId xmlns:a16="http://schemas.microsoft.com/office/drawing/2014/main" id="{2F0EE58E-F05C-4E1F-B676-BE028C527F61}"/>
              </a:ext>
            </a:extLst>
          </p:cNvPr>
          <p:cNvSpPr>
            <a:spLocks noChangeArrowheads="1"/>
          </p:cNvSpPr>
          <p:nvPr/>
        </p:nvSpPr>
        <p:spPr bwMode="auto">
          <a:xfrm rot="18900000">
            <a:off x="5651356" y="2801938"/>
            <a:ext cx="101600" cy="100012"/>
          </a:xfrm>
          <a:prstGeom prst="rect">
            <a:avLst/>
          </a:prstGeom>
          <a:solidFill>
            <a:schemeClr val="folHlink"/>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FR" altLang="en-US" sz="2100" b="0" i="0" u="none" strike="noStrike" kern="1200" cap="none" spc="0" normalizeH="0" baseline="0" noProof="0">
              <a:ln>
                <a:noFill/>
              </a:ln>
              <a:solidFill>
                <a:srgbClr val="006EAB"/>
              </a:solidFill>
              <a:effectLst/>
              <a:uLnTx/>
              <a:uFillTx/>
              <a:latin typeface="Arial Narrow" panose="020B0606020202030204" pitchFamily="34" charset="0"/>
              <a:ea typeface="MS PGothic" panose="020B0600070205080204" pitchFamily="34" charset="-128"/>
              <a:cs typeface="+mn-cs"/>
            </a:endParaRPr>
          </a:p>
        </p:txBody>
      </p:sp>
      <p:sp>
        <p:nvSpPr>
          <p:cNvPr id="92195" name="Rectangle 80">
            <a:extLst>
              <a:ext uri="{FF2B5EF4-FFF2-40B4-BE49-F238E27FC236}">
                <a16:creationId xmlns:a16="http://schemas.microsoft.com/office/drawing/2014/main" id="{B4CA02E8-B091-4395-91E9-44ED4CA4B00A}"/>
              </a:ext>
            </a:extLst>
          </p:cNvPr>
          <p:cNvSpPr>
            <a:spLocks noChangeArrowheads="1"/>
          </p:cNvSpPr>
          <p:nvPr/>
        </p:nvSpPr>
        <p:spPr bwMode="auto">
          <a:xfrm>
            <a:off x="3613006" y="2911476"/>
            <a:ext cx="100012" cy="100013"/>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FR" altLang="en-US" sz="2100" b="0" i="0" u="none" strike="noStrike" kern="1200" cap="none" spc="0" normalizeH="0" baseline="0" noProof="0">
              <a:ln>
                <a:noFill/>
              </a:ln>
              <a:solidFill>
                <a:srgbClr val="006EAB"/>
              </a:solidFill>
              <a:effectLst/>
              <a:uLnTx/>
              <a:uFillTx/>
              <a:latin typeface="Arial Narrow" panose="020B0606020202030204" pitchFamily="34" charset="0"/>
              <a:ea typeface="MS PGothic" panose="020B0600070205080204" pitchFamily="34" charset="-128"/>
              <a:cs typeface="+mn-cs"/>
            </a:endParaRPr>
          </a:p>
        </p:txBody>
      </p:sp>
      <p:sp>
        <p:nvSpPr>
          <p:cNvPr id="54" name="Rectangle 53">
            <a:extLst>
              <a:ext uri="{FF2B5EF4-FFF2-40B4-BE49-F238E27FC236}">
                <a16:creationId xmlns:a16="http://schemas.microsoft.com/office/drawing/2014/main" id="{FECA304E-5C75-4510-9325-251FF2DA266D}"/>
              </a:ext>
            </a:extLst>
          </p:cNvPr>
          <p:cNvSpPr/>
          <p:nvPr/>
        </p:nvSpPr>
        <p:spPr bwMode="auto">
          <a:xfrm rot="18900000">
            <a:off x="3613006" y="3000376"/>
            <a:ext cx="100012" cy="100013"/>
          </a:xfrm>
          <a:prstGeom prst="rect">
            <a:avLst/>
          </a:prstGeom>
          <a:solidFill>
            <a:schemeClr val="accent6"/>
          </a:solidFill>
          <a:ln w="6350" cap="flat" cmpd="sng" algn="ctr">
            <a:solidFill>
              <a:schemeClr val="tx1"/>
            </a:solidFill>
            <a:prstDash val="solid"/>
            <a:round/>
            <a:headEnd type="none" w="med" len="med"/>
            <a:tailEnd type="none" w="med" len="med"/>
          </a:ln>
          <a:effectLst/>
        </p:spPr>
        <p:txBody>
          <a:body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srgbClr val="006EAB"/>
              </a:solidFill>
              <a:effectLst/>
              <a:uLnTx/>
              <a:uFillTx/>
              <a:latin typeface="Arial Narrow" pitchFamily="34" charset="0"/>
              <a:ea typeface="ＭＳ Ｐゴシック" pitchFamily="34" charset="-128"/>
              <a:cs typeface="+mn-cs"/>
            </a:endParaRPr>
          </a:p>
        </p:txBody>
      </p:sp>
      <p:sp>
        <p:nvSpPr>
          <p:cNvPr id="92197" name="Rectangle 83">
            <a:extLst>
              <a:ext uri="{FF2B5EF4-FFF2-40B4-BE49-F238E27FC236}">
                <a16:creationId xmlns:a16="http://schemas.microsoft.com/office/drawing/2014/main" id="{D53A1EB2-EB6A-42E0-9B85-D7550324FE7B}"/>
              </a:ext>
            </a:extLst>
          </p:cNvPr>
          <p:cNvSpPr>
            <a:spLocks noChangeArrowheads="1"/>
          </p:cNvSpPr>
          <p:nvPr/>
        </p:nvSpPr>
        <p:spPr bwMode="auto">
          <a:xfrm>
            <a:off x="2595418" y="3017838"/>
            <a:ext cx="101600" cy="100012"/>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FR" altLang="en-US" sz="2100" b="0" i="0" u="none" strike="noStrike" kern="1200" cap="none" spc="0" normalizeH="0" baseline="0" noProof="0">
              <a:ln>
                <a:noFill/>
              </a:ln>
              <a:solidFill>
                <a:srgbClr val="006EAB"/>
              </a:solidFill>
              <a:effectLst/>
              <a:uLnTx/>
              <a:uFillTx/>
              <a:latin typeface="Arial Narrow" panose="020B0606020202030204" pitchFamily="34" charset="0"/>
              <a:ea typeface="MS PGothic" panose="020B0600070205080204" pitchFamily="34" charset="-128"/>
              <a:cs typeface="+mn-cs"/>
            </a:endParaRPr>
          </a:p>
        </p:txBody>
      </p:sp>
      <p:sp>
        <p:nvSpPr>
          <p:cNvPr id="56" name="Rectangle 55">
            <a:extLst>
              <a:ext uri="{FF2B5EF4-FFF2-40B4-BE49-F238E27FC236}">
                <a16:creationId xmlns:a16="http://schemas.microsoft.com/office/drawing/2014/main" id="{D26C0269-C440-4469-AAAD-D40C237DF64C}"/>
              </a:ext>
            </a:extLst>
          </p:cNvPr>
          <p:cNvSpPr/>
          <p:nvPr/>
        </p:nvSpPr>
        <p:spPr bwMode="auto">
          <a:xfrm rot="18900000">
            <a:off x="2595418" y="2940051"/>
            <a:ext cx="101600" cy="100013"/>
          </a:xfrm>
          <a:prstGeom prst="rect">
            <a:avLst/>
          </a:prstGeom>
          <a:solidFill>
            <a:schemeClr val="accent6"/>
          </a:solidFill>
          <a:ln w="6350" cap="flat" cmpd="sng" algn="ctr">
            <a:solidFill>
              <a:schemeClr val="tx1"/>
            </a:solidFill>
            <a:prstDash val="solid"/>
            <a:round/>
            <a:headEnd type="none" w="med" len="med"/>
            <a:tailEnd type="none" w="med" len="med"/>
          </a:ln>
          <a:effectLst/>
        </p:spPr>
        <p:txBody>
          <a:body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srgbClr val="006EAB"/>
              </a:solidFill>
              <a:effectLst/>
              <a:uLnTx/>
              <a:uFillTx/>
              <a:latin typeface="Arial Narrow" pitchFamily="34" charset="0"/>
              <a:ea typeface="ＭＳ Ｐゴシック" pitchFamily="34" charset="-128"/>
              <a:cs typeface="+mn-cs"/>
            </a:endParaRPr>
          </a:p>
        </p:txBody>
      </p:sp>
      <p:sp>
        <p:nvSpPr>
          <p:cNvPr id="92199" name="Rectangle 86">
            <a:extLst>
              <a:ext uri="{FF2B5EF4-FFF2-40B4-BE49-F238E27FC236}">
                <a16:creationId xmlns:a16="http://schemas.microsoft.com/office/drawing/2014/main" id="{7DBBFFB2-C71D-47C9-A931-8984E96DC728}"/>
              </a:ext>
            </a:extLst>
          </p:cNvPr>
          <p:cNvSpPr>
            <a:spLocks noChangeArrowheads="1"/>
          </p:cNvSpPr>
          <p:nvPr/>
        </p:nvSpPr>
        <p:spPr bwMode="auto">
          <a:xfrm rot="18900000">
            <a:off x="6670531" y="2566988"/>
            <a:ext cx="100012" cy="100012"/>
          </a:xfrm>
          <a:prstGeom prst="rect">
            <a:avLst/>
          </a:prstGeom>
          <a:solidFill>
            <a:schemeClr val="folHlink"/>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FR" altLang="en-US" sz="2100" b="0" i="0" u="none" strike="noStrike" kern="1200" cap="none" spc="0" normalizeH="0" baseline="0" noProof="0">
              <a:ln>
                <a:noFill/>
              </a:ln>
              <a:solidFill>
                <a:srgbClr val="006EAB"/>
              </a:solidFill>
              <a:effectLst/>
              <a:uLnTx/>
              <a:uFillTx/>
              <a:latin typeface="Arial Narrow" panose="020B0606020202030204" pitchFamily="34" charset="0"/>
              <a:ea typeface="MS PGothic" panose="020B0600070205080204" pitchFamily="34" charset="-128"/>
              <a:cs typeface="+mn-cs"/>
            </a:endParaRPr>
          </a:p>
        </p:txBody>
      </p:sp>
      <p:sp>
        <p:nvSpPr>
          <p:cNvPr id="92200" name="Rectangle 87">
            <a:extLst>
              <a:ext uri="{FF2B5EF4-FFF2-40B4-BE49-F238E27FC236}">
                <a16:creationId xmlns:a16="http://schemas.microsoft.com/office/drawing/2014/main" id="{3BB49F23-3EFA-4361-A81E-9A486DD56ABF}"/>
              </a:ext>
            </a:extLst>
          </p:cNvPr>
          <p:cNvSpPr>
            <a:spLocks noChangeArrowheads="1"/>
          </p:cNvSpPr>
          <p:nvPr/>
        </p:nvSpPr>
        <p:spPr bwMode="auto">
          <a:xfrm>
            <a:off x="7684944" y="2544763"/>
            <a:ext cx="100013" cy="100012"/>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FR" altLang="en-US" sz="2100" b="0" i="0" u="none" strike="noStrike" kern="1200" cap="none" spc="0" normalizeH="0" baseline="0" noProof="0">
              <a:ln>
                <a:noFill/>
              </a:ln>
              <a:solidFill>
                <a:srgbClr val="006EAB"/>
              </a:solidFill>
              <a:effectLst/>
              <a:uLnTx/>
              <a:uFillTx/>
              <a:latin typeface="Arial Narrow" panose="020B0606020202030204" pitchFamily="34" charset="0"/>
              <a:ea typeface="MS PGothic" panose="020B0600070205080204" pitchFamily="34" charset="-128"/>
              <a:cs typeface="+mn-cs"/>
            </a:endParaRPr>
          </a:p>
        </p:txBody>
      </p:sp>
      <p:sp>
        <p:nvSpPr>
          <p:cNvPr id="92201" name="Rectangle 88">
            <a:extLst>
              <a:ext uri="{FF2B5EF4-FFF2-40B4-BE49-F238E27FC236}">
                <a16:creationId xmlns:a16="http://schemas.microsoft.com/office/drawing/2014/main" id="{1D645866-8DA7-403B-B174-A08CF45CE643}"/>
              </a:ext>
            </a:extLst>
          </p:cNvPr>
          <p:cNvSpPr>
            <a:spLocks noChangeArrowheads="1"/>
          </p:cNvSpPr>
          <p:nvPr/>
        </p:nvSpPr>
        <p:spPr bwMode="auto">
          <a:xfrm rot="18900000">
            <a:off x="7684944" y="2647951"/>
            <a:ext cx="100013" cy="100013"/>
          </a:xfrm>
          <a:prstGeom prst="rect">
            <a:avLst/>
          </a:prstGeom>
          <a:solidFill>
            <a:schemeClr val="folHlink"/>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FR" altLang="en-US" sz="2100" b="0" i="0" u="none" strike="noStrike" kern="1200" cap="none" spc="0" normalizeH="0" baseline="0" noProof="0">
              <a:ln>
                <a:noFill/>
              </a:ln>
              <a:solidFill>
                <a:srgbClr val="006EAB"/>
              </a:solidFill>
              <a:effectLst/>
              <a:uLnTx/>
              <a:uFillTx/>
              <a:latin typeface="Arial Narrow" panose="020B0606020202030204" pitchFamily="34" charset="0"/>
              <a:ea typeface="MS PGothic" panose="020B0600070205080204" pitchFamily="34" charset="-128"/>
              <a:cs typeface="+mn-cs"/>
            </a:endParaRPr>
          </a:p>
        </p:txBody>
      </p:sp>
      <p:sp>
        <p:nvSpPr>
          <p:cNvPr id="92202" name="Text Box 10">
            <a:extLst>
              <a:ext uri="{FF2B5EF4-FFF2-40B4-BE49-F238E27FC236}">
                <a16:creationId xmlns:a16="http://schemas.microsoft.com/office/drawing/2014/main" id="{3DC3E45E-5E03-4035-938E-A593F445BBCA}"/>
              </a:ext>
            </a:extLst>
          </p:cNvPr>
          <p:cNvSpPr txBox="1">
            <a:spLocks noChangeArrowheads="1"/>
          </p:cNvSpPr>
          <p:nvPr/>
        </p:nvSpPr>
        <p:spPr bwMode="auto">
          <a:xfrm>
            <a:off x="3501882" y="4905375"/>
            <a:ext cx="312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600" b="0"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3</a:t>
            </a:r>
          </a:p>
        </p:txBody>
      </p:sp>
      <p:sp>
        <p:nvSpPr>
          <p:cNvPr id="92203" name="Text Box 10">
            <a:extLst>
              <a:ext uri="{FF2B5EF4-FFF2-40B4-BE49-F238E27FC236}">
                <a16:creationId xmlns:a16="http://schemas.microsoft.com/office/drawing/2014/main" id="{42A0596A-4089-46F7-B4B1-F40774B794FD}"/>
              </a:ext>
            </a:extLst>
          </p:cNvPr>
          <p:cNvSpPr txBox="1">
            <a:spLocks noChangeArrowheads="1"/>
          </p:cNvSpPr>
          <p:nvPr/>
        </p:nvSpPr>
        <p:spPr bwMode="auto">
          <a:xfrm>
            <a:off x="2136631" y="4905375"/>
            <a:ext cx="1033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600" b="0"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Baseline</a:t>
            </a:r>
          </a:p>
        </p:txBody>
      </p:sp>
      <p:sp>
        <p:nvSpPr>
          <p:cNvPr id="92204" name="Text Box 11">
            <a:extLst>
              <a:ext uri="{FF2B5EF4-FFF2-40B4-BE49-F238E27FC236}">
                <a16:creationId xmlns:a16="http://schemas.microsoft.com/office/drawing/2014/main" id="{8F3E78A1-890B-48B1-AE16-EE71EEA834DB}"/>
              </a:ext>
            </a:extLst>
          </p:cNvPr>
          <p:cNvSpPr txBox="1">
            <a:spLocks noChangeArrowheads="1"/>
          </p:cNvSpPr>
          <p:nvPr/>
        </p:nvSpPr>
        <p:spPr bwMode="auto">
          <a:xfrm>
            <a:off x="5554518" y="4918075"/>
            <a:ext cx="31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600" b="0"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9</a:t>
            </a:r>
          </a:p>
        </p:txBody>
      </p:sp>
      <p:sp>
        <p:nvSpPr>
          <p:cNvPr id="92205" name="Text Box 11">
            <a:extLst>
              <a:ext uri="{FF2B5EF4-FFF2-40B4-BE49-F238E27FC236}">
                <a16:creationId xmlns:a16="http://schemas.microsoft.com/office/drawing/2014/main" id="{EE7D54C1-4D3F-4E89-97C8-2AB61F38C736}"/>
              </a:ext>
            </a:extLst>
          </p:cNvPr>
          <p:cNvSpPr txBox="1">
            <a:spLocks noChangeArrowheads="1"/>
          </p:cNvSpPr>
          <p:nvPr/>
        </p:nvSpPr>
        <p:spPr bwMode="auto">
          <a:xfrm>
            <a:off x="7535348" y="4918075"/>
            <a:ext cx="3722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600" b="0" i="0" u="none" strike="noStrike" kern="1200" cap="none" spc="0" normalizeH="0" baseline="0" noProof="0">
                <a:ln>
                  <a:noFill/>
                </a:ln>
                <a:solidFill>
                  <a:srgbClr val="000000"/>
                </a:solidFill>
                <a:effectLst/>
                <a:uLnTx/>
                <a:uFillTx/>
                <a:latin typeface="Poppins Light"/>
                <a:ea typeface="MS PGothic" panose="020B0600070205080204" pitchFamily="34" charset="-128"/>
                <a:cs typeface="+mn-cs"/>
              </a:rPr>
              <a:t>18</a:t>
            </a:r>
          </a:p>
        </p:txBody>
      </p:sp>
      <p:sp>
        <p:nvSpPr>
          <p:cNvPr id="64" name="Line 50">
            <a:extLst>
              <a:ext uri="{FF2B5EF4-FFF2-40B4-BE49-F238E27FC236}">
                <a16:creationId xmlns:a16="http://schemas.microsoft.com/office/drawing/2014/main" id="{6CE87F0C-E889-4864-A1C7-F0EF2F06356F}"/>
              </a:ext>
            </a:extLst>
          </p:cNvPr>
          <p:cNvSpPr>
            <a:spLocks noChangeShapeType="1"/>
          </p:cNvSpPr>
          <p:nvPr/>
        </p:nvSpPr>
        <p:spPr bwMode="auto">
          <a:xfrm flipV="1">
            <a:off x="4684568" y="4864101"/>
            <a:ext cx="1588" cy="53975"/>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65" name="Line 50">
            <a:extLst>
              <a:ext uri="{FF2B5EF4-FFF2-40B4-BE49-F238E27FC236}">
                <a16:creationId xmlns:a16="http://schemas.microsoft.com/office/drawing/2014/main" id="{6584751D-075B-4E0A-8499-C0DB319E9F55}"/>
              </a:ext>
            </a:extLst>
          </p:cNvPr>
          <p:cNvSpPr>
            <a:spLocks noChangeShapeType="1"/>
          </p:cNvSpPr>
          <p:nvPr/>
        </p:nvSpPr>
        <p:spPr bwMode="auto">
          <a:xfrm flipV="1">
            <a:off x="3673331" y="4864101"/>
            <a:ext cx="0" cy="53975"/>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66" name="Line 50">
            <a:extLst>
              <a:ext uri="{FF2B5EF4-FFF2-40B4-BE49-F238E27FC236}">
                <a16:creationId xmlns:a16="http://schemas.microsoft.com/office/drawing/2014/main" id="{31F24C46-A157-422E-BA96-ADDA8C31AA6B}"/>
              </a:ext>
            </a:extLst>
          </p:cNvPr>
          <p:cNvSpPr>
            <a:spLocks noChangeShapeType="1"/>
          </p:cNvSpPr>
          <p:nvPr/>
        </p:nvSpPr>
        <p:spPr bwMode="auto">
          <a:xfrm flipV="1">
            <a:off x="6745143" y="4864101"/>
            <a:ext cx="0" cy="53975"/>
          </a:xfrm>
          <a:prstGeom prst="line">
            <a:avLst/>
          </a:prstGeom>
          <a:noFill/>
          <a:ln w="190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EAB"/>
              </a:solidFill>
              <a:effectLst/>
              <a:uLnTx/>
              <a:uFillTx/>
              <a:latin typeface="Poppins Light"/>
              <a:ea typeface="ＭＳ Ｐゴシック" pitchFamily="34" charset="-128"/>
              <a:cs typeface="+mn-cs"/>
            </a:endParaRPr>
          </a:p>
        </p:txBody>
      </p:sp>
      <p:sp>
        <p:nvSpPr>
          <p:cNvPr id="92209" name="Rectangle 100">
            <a:extLst>
              <a:ext uri="{FF2B5EF4-FFF2-40B4-BE49-F238E27FC236}">
                <a16:creationId xmlns:a16="http://schemas.microsoft.com/office/drawing/2014/main" id="{DBFE52D2-CC24-4300-BED8-0D906310F61D}"/>
              </a:ext>
            </a:extLst>
          </p:cNvPr>
          <p:cNvSpPr>
            <a:spLocks noChangeArrowheads="1"/>
          </p:cNvSpPr>
          <p:nvPr/>
        </p:nvSpPr>
        <p:spPr bwMode="auto">
          <a:xfrm>
            <a:off x="6375256" y="1949451"/>
            <a:ext cx="100012" cy="100013"/>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FR" altLang="en-US" sz="2100" b="0" i="0" u="none" strike="noStrike" kern="1200" cap="none" spc="0" normalizeH="0" baseline="0" noProof="0">
              <a:ln>
                <a:noFill/>
              </a:ln>
              <a:solidFill>
                <a:srgbClr val="006EAB"/>
              </a:solidFill>
              <a:effectLst/>
              <a:uLnTx/>
              <a:uFillTx/>
              <a:latin typeface="Arial Narrow" panose="020B0606020202030204" pitchFamily="34" charset="0"/>
              <a:ea typeface="MS PGothic" panose="020B0600070205080204" pitchFamily="34" charset="-128"/>
              <a:cs typeface="+mn-cs"/>
            </a:endParaRPr>
          </a:p>
        </p:txBody>
      </p:sp>
      <p:sp>
        <p:nvSpPr>
          <p:cNvPr id="92210" name="Rectangle 101">
            <a:extLst>
              <a:ext uri="{FF2B5EF4-FFF2-40B4-BE49-F238E27FC236}">
                <a16:creationId xmlns:a16="http://schemas.microsoft.com/office/drawing/2014/main" id="{C8176784-4BF3-44D6-A8FB-38A23E6D2E73}"/>
              </a:ext>
            </a:extLst>
          </p:cNvPr>
          <p:cNvSpPr>
            <a:spLocks noChangeArrowheads="1"/>
          </p:cNvSpPr>
          <p:nvPr/>
        </p:nvSpPr>
        <p:spPr bwMode="auto">
          <a:xfrm rot="18900000">
            <a:off x="6184756" y="1506538"/>
            <a:ext cx="100012" cy="100012"/>
          </a:xfrm>
          <a:prstGeom prst="rect">
            <a:avLst/>
          </a:prstGeom>
          <a:solidFill>
            <a:srgbClr val="979797"/>
          </a:solidFill>
          <a:ln w="6350" algn="ctr">
            <a:solidFill>
              <a:srgbClr val="979797"/>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FR" altLang="en-US" sz="2100" b="0" i="0" u="none" strike="noStrike" kern="1200" cap="none" spc="0" normalizeH="0" baseline="0" noProof="0">
              <a:ln>
                <a:noFill/>
              </a:ln>
              <a:solidFill>
                <a:srgbClr val="006EAB"/>
              </a:solidFill>
              <a:effectLst/>
              <a:uLnTx/>
              <a:uFillTx/>
              <a:latin typeface="Arial Narrow" panose="020B0606020202030204" pitchFamily="34" charset="0"/>
              <a:ea typeface="MS PGothic" panose="020B0600070205080204" pitchFamily="34" charset="-128"/>
              <a:cs typeface="+mn-cs"/>
            </a:endParaRPr>
          </a:p>
        </p:txBody>
      </p:sp>
      <p:cxnSp>
        <p:nvCxnSpPr>
          <p:cNvPr id="92211" name="Straight Connector 105">
            <a:extLst>
              <a:ext uri="{FF2B5EF4-FFF2-40B4-BE49-F238E27FC236}">
                <a16:creationId xmlns:a16="http://schemas.microsoft.com/office/drawing/2014/main" id="{83BA737E-2D95-4209-91B7-89BD7E9D0966}"/>
              </a:ext>
            </a:extLst>
          </p:cNvPr>
          <p:cNvCxnSpPr>
            <a:cxnSpLocks noChangeShapeType="1"/>
          </p:cNvCxnSpPr>
          <p:nvPr/>
        </p:nvCxnSpPr>
        <p:spPr bwMode="auto">
          <a:xfrm>
            <a:off x="6424468" y="1557339"/>
            <a:ext cx="431800" cy="1587"/>
          </a:xfrm>
          <a:prstGeom prst="line">
            <a:avLst/>
          </a:prstGeom>
          <a:noFill/>
          <a:ln w="38100" algn="ctr">
            <a:solidFill>
              <a:schemeClr val="folHlink"/>
            </a:solidFill>
            <a:round/>
            <a:headEnd/>
            <a:tailEnd/>
          </a:ln>
          <a:extLst>
            <a:ext uri="{909E8E84-426E-40DD-AFC4-6F175D3DCCD1}">
              <a14:hiddenFill xmlns:a14="http://schemas.microsoft.com/office/drawing/2010/main">
                <a:noFill/>
              </a14:hiddenFill>
            </a:ext>
          </a:extLst>
        </p:spPr>
      </p:cxnSp>
      <p:sp>
        <p:nvSpPr>
          <p:cNvPr id="92212" name="Rectangle 106">
            <a:extLst>
              <a:ext uri="{FF2B5EF4-FFF2-40B4-BE49-F238E27FC236}">
                <a16:creationId xmlns:a16="http://schemas.microsoft.com/office/drawing/2014/main" id="{F8669E98-0266-4CDC-B468-D95060946621}"/>
              </a:ext>
            </a:extLst>
          </p:cNvPr>
          <p:cNvSpPr>
            <a:spLocks noChangeArrowheads="1"/>
          </p:cNvSpPr>
          <p:nvPr/>
        </p:nvSpPr>
        <p:spPr bwMode="auto">
          <a:xfrm rot="18900000">
            <a:off x="6587981" y="1506538"/>
            <a:ext cx="100012" cy="100012"/>
          </a:xfrm>
          <a:prstGeom prst="rect">
            <a:avLst/>
          </a:prstGeom>
          <a:solidFill>
            <a:schemeClr val="folHlink"/>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fr-FR" altLang="en-US" sz="2100" b="0" i="0" u="none" strike="noStrike" kern="1200" cap="none" spc="0" normalizeH="0" baseline="0" noProof="0">
              <a:ln>
                <a:noFill/>
              </a:ln>
              <a:solidFill>
                <a:srgbClr val="006EAB"/>
              </a:solidFill>
              <a:effectLst/>
              <a:uLnTx/>
              <a:uFillTx/>
              <a:latin typeface="Arial Narrow" panose="020B0606020202030204" pitchFamily="34" charset="0"/>
              <a:ea typeface="MS PGothic" panose="020B0600070205080204" pitchFamily="34" charset="-128"/>
              <a:cs typeface="+mn-cs"/>
            </a:endParaRPr>
          </a:p>
        </p:txBody>
      </p:sp>
      <p:sp>
        <p:nvSpPr>
          <p:cNvPr id="92213" name="Text Box 11">
            <a:extLst>
              <a:ext uri="{FF2B5EF4-FFF2-40B4-BE49-F238E27FC236}">
                <a16:creationId xmlns:a16="http://schemas.microsoft.com/office/drawing/2014/main" id="{47B6729D-7774-491D-A273-7F112EE407D0}"/>
              </a:ext>
            </a:extLst>
          </p:cNvPr>
          <p:cNvSpPr txBox="1">
            <a:spLocks noChangeArrowheads="1"/>
          </p:cNvSpPr>
          <p:nvPr/>
        </p:nvSpPr>
        <p:spPr bwMode="auto">
          <a:xfrm>
            <a:off x="4168458" y="5302329"/>
            <a:ext cx="16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tab pos="1563688" algn="ctr"/>
                <a:tab pos="4703763" algn="ctr"/>
              </a:tabLst>
              <a:defRPr/>
            </a:pPr>
            <a:r>
              <a:rPr kumimoji="0" lang="en-GB" altLang="en-US" sz="1600" b="1" i="0" u="none" strike="noStrike" kern="1200" cap="none" spc="0" normalizeH="0" baseline="0" noProof="0" dirty="0">
                <a:ln>
                  <a:noFill/>
                </a:ln>
                <a:solidFill>
                  <a:srgbClr val="000000"/>
                </a:solidFill>
                <a:effectLst/>
                <a:uLnTx/>
                <a:uFillTx/>
                <a:latin typeface="Poppins Light"/>
                <a:ea typeface="MS PGothic" panose="020B0600070205080204" pitchFamily="34" charset="-128"/>
                <a:cs typeface="+mn-cs"/>
              </a:rPr>
              <a:t>Time (months)</a:t>
            </a:r>
          </a:p>
        </p:txBody>
      </p:sp>
      <p:sp>
        <p:nvSpPr>
          <p:cNvPr id="69" name="Text Box 4">
            <a:extLst>
              <a:ext uri="{FF2B5EF4-FFF2-40B4-BE49-F238E27FC236}">
                <a16:creationId xmlns:a16="http://schemas.microsoft.com/office/drawing/2014/main" id="{43ED87F4-03FE-4B42-979D-8EA84DAF86DB}"/>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6EAB"/>
                </a:solidFill>
                <a:effectLst/>
                <a:uLnTx/>
                <a:uFillTx/>
                <a:latin typeface="Poppins Light"/>
                <a:ea typeface="Calibri" panose="020F0502020204030204" pitchFamily="34" charset="0"/>
                <a:cs typeface="Calibri" panose="020F0502020204030204" pitchFamily="34" charset="0"/>
              </a:rPr>
              <a:t>Behre</a:t>
            </a:r>
            <a:r>
              <a:rPr kumimoji="0" lang="en-GB" sz="1200" b="0" i="0" u="none" strike="noStrike" kern="1200" cap="none" spc="0" normalizeH="0" baseline="0" noProof="0" dirty="0">
                <a:ln>
                  <a:noFill/>
                </a:ln>
                <a:solidFill>
                  <a:srgbClr val="006EAB"/>
                </a:solidFill>
                <a:effectLst/>
                <a:uLnTx/>
                <a:uFillTx/>
                <a:latin typeface="Poppins Light"/>
                <a:ea typeface="Calibri" panose="020F0502020204030204" pitchFamily="34" charset="0"/>
                <a:cs typeface="Calibri" panose="020F0502020204030204" pitchFamily="34" charset="0"/>
              </a:rPr>
              <a:t>, HM et al. The Aging Male, 2012; 15(4): 198–207</a:t>
            </a:r>
            <a:endParaRPr kumimoji="0" lang="en-US" altLang="en-US" sz="1200" b="0"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46FF876-02C5-4EC3-9BB1-57B6BB502C72}"/>
              </a:ext>
            </a:extLst>
          </p:cNvPr>
          <p:cNvSpPr>
            <a:spLocks noGrp="1" noChangeArrowheads="1"/>
          </p:cNvSpPr>
          <p:nvPr>
            <p:ph type="title" idx="4294967295"/>
          </p:nvPr>
        </p:nvSpPr>
        <p:spPr/>
        <p:txBody>
          <a:bodyPr vert="horz" lIns="93335" tIns="46674" rIns="93335" bIns="46674" rtlCol="0" anchor="t">
            <a:normAutofit/>
          </a:bodyPr>
          <a:lstStyle/>
          <a:p>
            <a:pPr eaLnBrk="1" hangingPunct="1"/>
            <a:r>
              <a:rPr lang="en-GB" altLang="en-US" sz="3200" b="1" dirty="0"/>
              <a:t>SUMMARY</a:t>
            </a:r>
          </a:p>
        </p:txBody>
      </p:sp>
      <p:sp>
        <p:nvSpPr>
          <p:cNvPr id="60419" name="Rectangle 3">
            <a:extLst>
              <a:ext uri="{FF2B5EF4-FFF2-40B4-BE49-F238E27FC236}">
                <a16:creationId xmlns:a16="http://schemas.microsoft.com/office/drawing/2014/main" id="{99A366B4-13E8-475F-AD4C-7533B1CE3DFD}"/>
              </a:ext>
            </a:extLst>
          </p:cNvPr>
          <p:cNvSpPr>
            <a:spLocks noGrp="1" noChangeArrowheads="1"/>
          </p:cNvSpPr>
          <p:nvPr>
            <p:ph idx="4294967295"/>
          </p:nvPr>
        </p:nvSpPr>
        <p:spPr>
          <a:xfrm>
            <a:off x="402360" y="1155701"/>
            <a:ext cx="10927687" cy="4486563"/>
          </a:xfrm>
        </p:spPr>
        <p:txBody>
          <a:bodyPr vert="horz" lIns="93335" tIns="46674" rIns="93335" bIns="46674" rtlCol="0">
            <a:normAutofit/>
          </a:bodyPr>
          <a:lstStyle/>
          <a:p>
            <a:pPr defTabSz="933450"/>
            <a:r>
              <a:rPr lang="en-GB" altLang="en-US" sz="1800" dirty="0">
                <a:solidFill>
                  <a:schemeClr val="accent5"/>
                </a:solidFill>
              </a:rPr>
              <a:t>This large, randomized, double-blind, placebo-controlled study demonstrated that 6 months’ treatment with testosterone improves lean body mass and </a:t>
            </a:r>
            <a:r>
              <a:rPr lang="en-GB" altLang="en-US" sz="1800" dirty="0" err="1">
                <a:solidFill>
                  <a:schemeClr val="accent5"/>
                </a:solidFill>
              </a:rPr>
              <a:t>HRQoL</a:t>
            </a:r>
            <a:r>
              <a:rPr lang="en-GB" altLang="en-US" sz="1800" dirty="0">
                <a:solidFill>
                  <a:schemeClr val="accent5"/>
                </a:solidFill>
              </a:rPr>
              <a:t> and decreases fat mass in men with serum total T &lt; 15.0 nmol/L and symptoms of androgen deficiency.</a:t>
            </a:r>
          </a:p>
          <a:p>
            <a:pPr defTabSz="933450"/>
            <a:r>
              <a:rPr lang="en-GB" altLang="en-US" sz="1800" dirty="0">
                <a:solidFill>
                  <a:schemeClr val="accent5"/>
                </a:solidFill>
              </a:rPr>
              <a:t>Treatment increased median testosterone levels by approximately 7 nmol/L</a:t>
            </a:r>
          </a:p>
          <a:p>
            <a:pPr defTabSz="933450"/>
            <a:r>
              <a:rPr lang="en-GB" altLang="en-US" sz="1800" dirty="0">
                <a:solidFill>
                  <a:schemeClr val="accent5"/>
                </a:solidFill>
              </a:rPr>
              <a:t>Testosterone therapy was associated with improvements in cardiovascular and metabolic profiles in this population</a:t>
            </a:r>
          </a:p>
          <a:p>
            <a:pPr defTabSz="933450"/>
            <a:r>
              <a:rPr lang="en-GB" altLang="en-US" sz="1800" dirty="0">
                <a:solidFill>
                  <a:schemeClr val="accent5"/>
                </a:solidFill>
              </a:rPr>
              <a:t>At the end of the 6-month double-blind study period, 89% of the original 362 patients (i.e. patients from both the </a:t>
            </a:r>
            <a:r>
              <a:rPr lang="en-GB" altLang="en-US" sz="1800" dirty="0" err="1">
                <a:solidFill>
                  <a:schemeClr val="accent5"/>
                </a:solidFill>
              </a:rPr>
              <a:t>AndroGel</a:t>
            </a:r>
            <a:r>
              <a:rPr lang="en-GB" altLang="en-US" sz="1800" baseline="30000" dirty="0">
                <a:solidFill>
                  <a:schemeClr val="accent5"/>
                </a:solidFill>
              </a:rPr>
              <a:t>®</a:t>
            </a:r>
            <a:r>
              <a:rPr lang="en-GB" altLang="en-US" sz="1800" dirty="0">
                <a:solidFill>
                  <a:schemeClr val="accent5"/>
                </a:solidFill>
              </a:rPr>
              <a:t> 1% and the placebo group) elected to continue with </a:t>
            </a:r>
            <a:r>
              <a:rPr lang="en-GB" altLang="en-US" sz="1800" dirty="0" err="1">
                <a:solidFill>
                  <a:schemeClr val="accent5"/>
                </a:solidFill>
              </a:rPr>
              <a:t>AndroGel</a:t>
            </a:r>
            <a:r>
              <a:rPr lang="en-GB" altLang="en-US" sz="1800" baseline="30000" dirty="0">
                <a:solidFill>
                  <a:schemeClr val="accent5"/>
                </a:solidFill>
              </a:rPr>
              <a:t>®</a:t>
            </a:r>
            <a:r>
              <a:rPr lang="en-GB" altLang="en-US" sz="1800" dirty="0">
                <a:solidFill>
                  <a:schemeClr val="accent5"/>
                </a:solidFill>
              </a:rPr>
              <a:t> 1% treatment in a 12-month open-label extension phase.  </a:t>
            </a:r>
          </a:p>
          <a:p>
            <a:pPr defTabSz="933450"/>
            <a:r>
              <a:rPr lang="en-GB" altLang="en-US" sz="1800" dirty="0">
                <a:solidFill>
                  <a:schemeClr val="accent5"/>
                </a:solidFill>
              </a:rPr>
              <a:t>Over this 12-month period there was a progressive decrease in scores on the AMS scale and its subscales indicating progressive improvement of </a:t>
            </a:r>
            <a:r>
              <a:rPr lang="en-GB" altLang="en-US" sz="1800" dirty="0" err="1">
                <a:solidFill>
                  <a:schemeClr val="accent5"/>
                </a:solidFill>
              </a:rPr>
              <a:t>HRQoL</a:t>
            </a:r>
            <a:r>
              <a:rPr lang="en-GB" altLang="en-US" sz="1800" dirty="0">
                <a:solidFill>
                  <a:schemeClr val="accent5"/>
                </a:solidFill>
              </a:rPr>
              <a:t>.</a:t>
            </a:r>
          </a:p>
          <a:p>
            <a:pPr defTabSz="933450"/>
            <a:r>
              <a:rPr lang="en-GB" altLang="en-US" sz="1800" dirty="0">
                <a:solidFill>
                  <a:schemeClr val="accent5"/>
                </a:solidFill>
              </a:rPr>
              <a:t>Transdermal testosterone gel preparation</a:t>
            </a:r>
            <a:r>
              <a:rPr lang="en-US" altLang="en-US" sz="1800" dirty="0">
                <a:solidFill>
                  <a:schemeClr val="accent5"/>
                </a:solidFill>
              </a:rPr>
              <a:t> </a:t>
            </a:r>
            <a:r>
              <a:rPr lang="en-GB" altLang="en-US" sz="1800" dirty="0">
                <a:solidFill>
                  <a:schemeClr val="accent5"/>
                </a:solidFill>
              </a:rPr>
              <a:t>possesses good safety and efficacy profiles when used in the treatment of late-onset hypogonadism</a:t>
            </a:r>
          </a:p>
        </p:txBody>
      </p:sp>
      <p:sp>
        <p:nvSpPr>
          <p:cNvPr id="60420" name="Text Box 4">
            <a:extLst>
              <a:ext uri="{FF2B5EF4-FFF2-40B4-BE49-F238E27FC236}">
                <a16:creationId xmlns:a16="http://schemas.microsoft.com/office/drawing/2014/main" id="{C8C529B9-D09F-4E0A-8769-720E9E3E36A8}"/>
              </a:ext>
            </a:extLst>
          </p:cNvPr>
          <p:cNvSpPr txBox="1">
            <a:spLocks noChangeArrowheads="1"/>
          </p:cNvSpPr>
          <p:nvPr/>
        </p:nvSpPr>
        <p:spPr bwMode="auto">
          <a:xfrm>
            <a:off x="1774825" y="6381750"/>
            <a:ext cx="828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1" i="0" u="none" strike="noStrike" kern="1200" cap="none" spc="0" normalizeH="0" baseline="0" noProof="0">
                <a:ln>
                  <a:noFill/>
                </a:ln>
                <a:solidFill>
                  <a:srgbClr val="006EAB"/>
                </a:solidFill>
                <a:effectLst/>
                <a:uLnTx/>
                <a:uFillTx/>
                <a:latin typeface="Verdana" panose="020B0604030504040204" pitchFamily="34" charset="0"/>
                <a:ea typeface="+mn-ea"/>
                <a:cs typeface="+mn-cs"/>
              </a:rPr>
              <a:t>Bouloux PM</a:t>
            </a:r>
            <a:r>
              <a:rPr kumimoji="0" lang="en-US" altLang="en-US" sz="1200" b="0" i="0" u="none" strike="noStrike" kern="1200" cap="none" spc="0" normalizeH="0" baseline="0" noProof="0">
                <a:ln>
                  <a:noFill/>
                </a:ln>
                <a:solidFill>
                  <a:srgbClr val="006EAB"/>
                </a:solidFill>
                <a:effectLst/>
                <a:uLnTx/>
                <a:uFillTx/>
                <a:latin typeface="Verdana" panose="020B0604030504040204" pitchFamily="34" charset="0"/>
                <a:ea typeface="+mn-ea"/>
                <a:cs typeface="+mn-cs"/>
              </a:rPr>
              <a:t> </a:t>
            </a:r>
            <a:r>
              <a:rPr kumimoji="0" lang="en-US" altLang="en-US" sz="1200" b="0" i="1" u="none" strike="noStrike" kern="1200" cap="none" spc="0" normalizeH="0" baseline="0" noProof="0">
                <a:ln>
                  <a:noFill/>
                </a:ln>
                <a:solidFill>
                  <a:srgbClr val="006EAB"/>
                </a:solidFill>
                <a:effectLst/>
                <a:uLnTx/>
                <a:uFillTx/>
                <a:latin typeface="Verdana" panose="020B0604030504040204" pitchFamily="34" charset="0"/>
                <a:ea typeface="+mn-ea"/>
                <a:cs typeface="+mn-cs"/>
              </a:rPr>
              <a:t>et al. Results presented at the EAU Congress, Italy 2008.</a:t>
            </a:r>
          </a:p>
        </p:txBody>
      </p:sp>
      <p:sp>
        <p:nvSpPr>
          <p:cNvPr id="5" name="Text Box 4">
            <a:extLst>
              <a:ext uri="{FF2B5EF4-FFF2-40B4-BE49-F238E27FC236}">
                <a16:creationId xmlns:a16="http://schemas.microsoft.com/office/drawing/2014/main" id="{89ADD64B-735F-4E1D-AD9E-6943097CA04F}"/>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6EAB"/>
                </a:solidFill>
                <a:effectLst/>
                <a:uLnTx/>
                <a:uFillTx/>
                <a:latin typeface="Poppins Light"/>
                <a:ea typeface="Calibri" panose="020F0502020204030204" pitchFamily="34" charset="0"/>
                <a:cs typeface="Calibri" panose="020F0502020204030204" pitchFamily="34" charset="0"/>
              </a:rPr>
              <a:t>Behre</a:t>
            </a:r>
            <a:r>
              <a:rPr kumimoji="0" lang="en-GB" sz="1200" b="0" i="0" u="none" strike="noStrike" kern="1200" cap="none" spc="0" normalizeH="0" baseline="0" noProof="0" dirty="0">
                <a:ln>
                  <a:noFill/>
                </a:ln>
                <a:solidFill>
                  <a:srgbClr val="006EAB"/>
                </a:solidFill>
                <a:effectLst/>
                <a:uLnTx/>
                <a:uFillTx/>
                <a:latin typeface="Poppins Light"/>
                <a:ea typeface="Calibri" panose="020F0502020204030204" pitchFamily="34" charset="0"/>
                <a:cs typeface="Calibri" panose="020F0502020204030204" pitchFamily="34" charset="0"/>
              </a:rPr>
              <a:t>, HM et al. The Aging Male, 2012; 15(4): 198–207</a:t>
            </a:r>
            <a:endParaRPr kumimoji="0" lang="en-US" altLang="en-US" sz="1200" b="0"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552450" y="1951470"/>
            <a:ext cx="10920845" cy="1960050"/>
          </a:xfrm>
        </p:spPr>
        <p:txBody>
          <a:bodyPr>
            <a:noAutofit/>
          </a:bodyPr>
          <a:lstStyle/>
          <a:p>
            <a:r>
              <a:rPr lang="en-GB" sz="2800" dirty="0" err="1">
                <a:effectLst/>
                <a:ea typeface="Calibri" panose="020F0502020204030204" pitchFamily="34" charset="0"/>
                <a:cs typeface="Calibri" panose="020F0502020204030204" pitchFamily="34" charset="0"/>
              </a:rPr>
              <a:t>Heufelder</a:t>
            </a:r>
            <a:r>
              <a:rPr lang="en-GB" sz="2800" dirty="0">
                <a:effectLst/>
                <a:ea typeface="Calibri" panose="020F0502020204030204" pitchFamily="34" charset="0"/>
                <a:cs typeface="Calibri" panose="020F0502020204030204" pitchFamily="34" charset="0"/>
              </a:rPr>
              <a:t>, AE et al </a:t>
            </a:r>
            <a:br>
              <a:rPr lang="en-GB" sz="28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800" dirty="0">
                <a:effectLst/>
                <a:ea typeface="Calibri" panose="020F0502020204030204" pitchFamily="34" charset="0"/>
                <a:cs typeface="Calibri" panose="020F0502020204030204" pitchFamily="34" charset="0"/>
              </a:rPr>
              <a:t>Fifty-two–Week Treatment With Diet and Exercise Plus</a:t>
            </a:r>
            <a:br>
              <a:rPr lang="en-GB" sz="2800" dirty="0">
                <a:effectLst/>
                <a:ea typeface="Calibri" panose="020F0502020204030204" pitchFamily="34" charset="0"/>
                <a:cs typeface="Calibri" panose="020F0502020204030204" pitchFamily="34" charset="0"/>
              </a:rPr>
            </a:br>
            <a:r>
              <a:rPr lang="en-GB" sz="2800" dirty="0">
                <a:effectLst/>
                <a:ea typeface="Calibri" panose="020F0502020204030204" pitchFamily="34" charset="0"/>
                <a:cs typeface="Calibri" panose="020F0502020204030204" pitchFamily="34" charset="0"/>
              </a:rPr>
              <a:t>Transdermal Testosterone Reverses the Metabolic Syndrome and</a:t>
            </a:r>
            <a:br>
              <a:rPr lang="en-GB" sz="2800" dirty="0">
                <a:effectLst/>
                <a:ea typeface="Calibri" panose="020F0502020204030204" pitchFamily="34" charset="0"/>
                <a:cs typeface="Calibri" panose="020F0502020204030204" pitchFamily="34" charset="0"/>
              </a:rPr>
            </a:br>
            <a:r>
              <a:rPr lang="en-GB" sz="2800" dirty="0">
                <a:effectLst/>
                <a:ea typeface="Calibri" panose="020F0502020204030204" pitchFamily="34" charset="0"/>
                <a:cs typeface="Calibri" panose="020F0502020204030204" pitchFamily="34" charset="0"/>
              </a:rPr>
              <a:t>Improves </a:t>
            </a:r>
            <a:r>
              <a:rPr lang="en-GB" sz="2800" dirty="0" err="1">
                <a:effectLst/>
                <a:ea typeface="Calibri" panose="020F0502020204030204" pitchFamily="34" charset="0"/>
                <a:cs typeface="Calibri" panose="020F0502020204030204" pitchFamily="34" charset="0"/>
              </a:rPr>
              <a:t>Glycemic</a:t>
            </a:r>
            <a:r>
              <a:rPr lang="en-GB" sz="2800" dirty="0">
                <a:effectLst/>
                <a:ea typeface="Calibri" panose="020F0502020204030204" pitchFamily="34" charset="0"/>
                <a:cs typeface="Calibri" panose="020F0502020204030204" pitchFamily="34" charset="0"/>
              </a:rPr>
              <a:t> Control in Men With Newly Diagnosed Type 2</a:t>
            </a:r>
            <a:br>
              <a:rPr lang="en-GB" sz="2800" dirty="0">
                <a:effectLst/>
                <a:ea typeface="Calibri" panose="020F0502020204030204" pitchFamily="34" charset="0"/>
                <a:cs typeface="Calibri" panose="020F0502020204030204" pitchFamily="34" charset="0"/>
              </a:rPr>
            </a:br>
            <a:r>
              <a:rPr lang="en-GB" sz="2800" dirty="0">
                <a:effectLst/>
                <a:ea typeface="Calibri" panose="020F0502020204030204" pitchFamily="34" charset="0"/>
                <a:cs typeface="Calibri" panose="020F0502020204030204" pitchFamily="34" charset="0"/>
              </a:rPr>
              <a:t>Diabetes and Subnormal Plasma Testosterone</a:t>
            </a:r>
            <a:br>
              <a:rPr lang="en-GB" sz="24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800" i="1" dirty="0">
                <a:effectLst/>
                <a:ea typeface="Calibri" panose="020F0502020204030204" pitchFamily="34" charset="0"/>
                <a:cs typeface="Calibri" panose="020F0502020204030204" pitchFamily="34" charset="0"/>
              </a:rPr>
              <a:t>Journal of Andrology, Vol. 30, No. 6, November/December 2009</a:t>
            </a:r>
            <a:r>
              <a:rPr lang="en-GB" sz="2400" i="1" dirty="0">
                <a:effectLst/>
                <a:ea typeface="Calibri" panose="020F0502020204030204" pitchFamily="34" charset="0"/>
                <a:cs typeface="Calibri" panose="020F0502020204030204" pitchFamily="34"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3200" i="1" dirty="0"/>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625186" y="3724132"/>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2620808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AE871C7B-AFD4-43A6-B170-EC815D14AC62}"/>
              </a:ext>
            </a:extLst>
          </p:cNvPr>
          <p:cNvSpPr>
            <a:spLocks noGrp="1"/>
          </p:cNvSpPr>
          <p:nvPr>
            <p:ph type="title"/>
          </p:nvPr>
        </p:nvSpPr>
        <p:spPr>
          <a:xfrm>
            <a:off x="402771" y="0"/>
            <a:ext cx="8229600" cy="1143001"/>
          </a:xfrm>
        </p:spPr>
        <p:txBody>
          <a:bodyPr>
            <a:normAutofit/>
          </a:bodyPr>
          <a:lstStyle/>
          <a:p>
            <a:r>
              <a:rPr lang="fr-BE" altLang="en-US" sz="4000" b="1" dirty="0">
                <a:ea typeface="Verdana" panose="020B0604030504040204" pitchFamily="34" charset="0"/>
                <a:cs typeface="Verdana" panose="020B0604030504040204" pitchFamily="34" charset="0"/>
              </a:rPr>
              <a:t>Materials and Methods</a:t>
            </a:r>
          </a:p>
        </p:txBody>
      </p:sp>
      <p:sp>
        <p:nvSpPr>
          <p:cNvPr id="57347" name="Content Placeholder 2">
            <a:extLst>
              <a:ext uri="{FF2B5EF4-FFF2-40B4-BE49-F238E27FC236}">
                <a16:creationId xmlns:a16="http://schemas.microsoft.com/office/drawing/2014/main" id="{8173EF60-9B05-4B5D-BA08-BA8B849DA139}"/>
              </a:ext>
            </a:extLst>
          </p:cNvPr>
          <p:cNvSpPr>
            <a:spLocks noGrp="1"/>
          </p:cNvSpPr>
          <p:nvPr>
            <p:ph idx="1"/>
          </p:nvPr>
        </p:nvSpPr>
        <p:spPr>
          <a:xfrm>
            <a:off x="402771" y="1052514"/>
            <a:ext cx="10776857" cy="4897437"/>
          </a:xfrm>
        </p:spPr>
        <p:txBody>
          <a:bodyPr>
            <a:normAutofit/>
          </a:bodyPr>
          <a:lstStyle/>
          <a:p>
            <a:pPr>
              <a:spcBef>
                <a:spcPts val="0"/>
              </a:spcBef>
              <a:spcAft>
                <a:spcPts val="1200"/>
              </a:spcAft>
              <a:defRPr/>
            </a:pPr>
            <a:r>
              <a:rPr lang="en-US" sz="2000" dirty="0">
                <a:solidFill>
                  <a:schemeClr val="accent5"/>
                </a:solidFill>
                <a:ea typeface="Verdana" pitchFamily="34" charset="0"/>
                <a:cs typeface="Verdana" pitchFamily="34" charset="0"/>
              </a:rPr>
              <a:t>32 hypogonadal males (</a:t>
            </a:r>
            <a:r>
              <a:rPr lang="en-US" sz="2000" dirty="0" err="1">
                <a:solidFill>
                  <a:schemeClr val="accent5"/>
                </a:solidFill>
                <a:ea typeface="Verdana" pitchFamily="34" charset="0"/>
                <a:cs typeface="Verdana" pitchFamily="34" charset="0"/>
              </a:rPr>
              <a:t>MetS</a:t>
            </a:r>
            <a:r>
              <a:rPr lang="en-US" sz="2000" dirty="0">
                <a:solidFill>
                  <a:schemeClr val="accent5"/>
                </a:solidFill>
                <a:ea typeface="Verdana" pitchFamily="34" charset="0"/>
                <a:cs typeface="Verdana" pitchFamily="34" charset="0"/>
              </a:rPr>
              <a:t> and newly diagnosed T2D) </a:t>
            </a:r>
          </a:p>
          <a:p>
            <a:pPr>
              <a:spcBef>
                <a:spcPts val="0"/>
              </a:spcBef>
              <a:spcAft>
                <a:spcPts val="1200"/>
              </a:spcAft>
              <a:defRPr/>
            </a:pPr>
            <a:r>
              <a:rPr lang="en-US" sz="2000" dirty="0">
                <a:solidFill>
                  <a:schemeClr val="accent5"/>
                </a:solidFill>
                <a:ea typeface="Verdana" pitchFamily="34" charset="0"/>
                <a:cs typeface="Verdana" pitchFamily="34" charset="0"/>
              </a:rPr>
              <a:t>Randomized to either supervised diet and exercise (D&amp;E) alone (recommendations by certified dieticians and physiotherapists) or in combination with testosterone gel (</a:t>
            </a:r>
            <a:r>
              <a:rPr lang="en-US" sz="2000" dirty="0" err="1">
                <a:solidFill>
                  <a:schemeClr val="accent5"/>
                </a:solidFill>
                <a:ea typeface="Verdana" pitchFamily="34" charset="0"/>
                <a:cs typeface="Verdana" pitchFamily="34" charset="0"/>
              </a:rPr>
              <a:t>AndroGel</a:t>
            </a:r>
            <a:r>
              <a:rPr lang="en-US" sz="2000" baseline="30000" dirty="0">
                <a:solidFill>
                  <a:schemeClr val="accent5"/>
                </a:solidFill>
                <a:ea typeface="Verdana" pitchFamily="34" charset="0"/>
                <a:cs typeface="Verdana" pitchFamily="34" charset="0"/>
              </a:rPr>
              <a:t>® </a:t>
            </a:r>
            <a:r>
              <a:rPr lang="en-US" sz="2000" dirty="0">
                <a:solidFill>
                  <a:schemeClr val="accent5"/>
                </a:solidFill>
                <a:ea typeface="Verdana" pitchFamily="34" charset="0"/>
                <a:cs typeface="Verdana" pitchFamily="34" charset="0"/>
              </a:rPr>
              <a:t>1% 50 mg once daily) </a:t>
            </a:r>
          </a:p>
          <a:p>
            <a:pPr>
              <a:spcBef>
                <a:spcPts val="0"/>
              </a:spcBef>
              <a:defRPr/>
            </a:pPr>
            <a:r>
              <a:rPr lang="en-US" sz="2000" dirty="0">
                <a:solidFill>
                  <a:schemeClr val="accent5"/>
                </a:solidFill>
                <a:ea typeface="Verdana" pitchFamily="34" charset="0"/>
                <a:cs typeface="Verdana" pitchFamily="34" charset="0"/>
              </a:rPr>
              <a:t>Single blind</a:t>
            </a:r>
          </a:p>
          <a:p>
            <a:pPr>
              <a:spcBef>
                <a:spcPts val="0"/>
              </a:spcBef>
              <a:buClr>
                <a:srgbClr val="FF0000"/>
              </a:buClr>
              <a:defRPr/>
            </a:pPr>
            <a:endParaRPr lang="en-US" sz="2000" dirty="0">
              <a:solidFill>
                <a:schemeClr val="accent5"/>
              </a:solidFill>
              <a:ea typeface="Verdana" pitchFamily="34" charset="0"/>
              <a:cs typeface="Verdana" pitchFamily="34" charset="0"/>
            </a:endParaRPr>
          </a:p>
          <a:p>
            <a:pPr>
              <a:spcBef>
                <a:spcPts val="0"/>
              </a:spcBef>
              <a:defRPr/>
            </a:pPr>
            <a:r>
              <a:rPr lang="en-US" sz="2000" dirty="0">
                <a:solidFill>
                  <a:schemeClr val="accent5"/>
                </a:solidFill>
                <a:ea typeface="Verdana" pitchFamily="34" charset="0"/>
                <a:cs typeface="Verdana" pitchFamily="34" charset="0"/>
              </a:rPr>
              <a:t>Testosterone deficiency was defined as a morning plasma testosterone concentration lower than 12 nmol/L on 2 occasions</a:t>
            </a:r>
          </a:p>
          <a:p>
            <a:pPr>
              <a:spcBef>
                <a:spcPts val="0"/>
              </a:spcBef>
              <a:defRPr/>
            </a:pPr>
            <a:endParaRPr lang="en-US" sz="2000" dirty="0">
              <a:solidFill>
                <a:schemeClr val="accent5"/>
              </a:solidFill>
              <a:ea typeface="Verdana" pitchFamily="34" charset="0"/>
              <a:cs typeface="Verdana" pitchFamily="34" charset="0"/>
            </a:endParaRPr>
          </a:p>
          <a:p>
            <a:pPr>
              <a:spcBef>
                <a:spcPts val="0"/>
              </a:spcBef>
              <a:defRPr/>
            </a:pPr>
            <a:r>
              <a:rPr lang="en-US" sz="2000" dirty="0">
                <a:solidFill>
                  <a:schemeClr val="accent5"/>
                </a:solidFill>
                <a:ea typeface="Verdana" pitchFamily="34" charset="0"/>
                <a:cs typeface="Verdana" pitchFamily="34" charset="0"/>
              </a:rPr>
              <a:t>Participants with a serum prostate-specific antigen (PSA) concentration lower than 4.0 mg/L and with a normal digital rectal examination the prostate were included. </a:t>
            </a:r>
          </a:p>
          <a:p>
            <a:pPr>
              <a:spcBef>
                <a:spcPts val="0"/>
              </a:spcBef>
              <a:defRPr/>
            </a:pPr>
            <a:endParaRPr lang="en-US" sz="2000" dirty="0">
              <a:solidFill>
                <a:schemeClr val="accent5"/>
              </a:solidFill>
              <a:ea typeface="Verdana" pitchFamily="34" charset="0"/>
              <a:cs typeface="Verdana" pitchFamily="34" charset="0"/>
            </a:endParaRPr>
          </a:p>
          <a:p>
            <a:pPr>
              <a:spcBef>
                <a:spcPts val="0"/>
              </a:spcBef>
              <a:defRPr/>
            </a:pPr>
            <a:r>
              <a:rPr lang="en-US" sz="2000" dirty="0">
                <a:solidFill>
                  <a:schemeClr val="accent5"/>
                </a:solidFill>
                <a:ea typeface="Verdana" pitchFamily="34" charset="0"/>
                <a:cs typeface="Verdana" pitchFamily="34" charset="0"/>
              </a:rPr>
              <a:t>Participants received supervised D&amp;E</a:t>
            </a:r>
          </a:p>
          <a:p>
            <a:pPr>
              <a:spcBef>
                <a:spcPts val="0"/>
              </a:spcBef>
              <a:buClr>
                <a:srgbClr val="FF0000"/>
              </a:buClr>
              <a:defRPr/>
            </a:pPr>
            <a:endParaRPr lang="en-US" sz="2000" dirty="0">
              <a:solidFill>
                <a:schemeClr val="accent5"/>
              </a:solidFill>
              <a:ea typeface="Verdana" pitchFamily="34" charset="0"/>
              <a:cs typeface="Verdana" pitchFamily="34" charset="0"/>
            </a:endParaRPr>
          </a:p>
          <a:p>
            <a:pPr>
              <a:spcBef>
                <a:spcPts val="0"/>
              </a:spcBef>
              <a:defRPr/>
            </a:pPr>
            <a:r>
              <a:rPr lang="en-US" sz="2000" dirty="0">
                <a:solidFill>
                  <a:schemeClr val="accent5"/>
                </a:solidFill>
                <a:ea typeface="Verdana" pitchFamily="34" charset="0"/>
                <a:cs typeface="Verdana" pitchFamily="34" charset="0"/>
              </a:rPr>
              <a:t>Mean baseline HbA1c for both groups was 7.5</a:t>
            </a:r>
          </a:p>
        </p:txBody>
      </p:sp>
      <p:sp>
        <p:nvSpPr>
          <p:cNvPr id="64516" name="Rectangle 4">
            <a:extLst>
              <a:ext uri="{FF2B5EF4-FFF2-40B4-BE49-F238E27FC236}">
                <a16:creationId xmlns:a16="http://schemas.microsoft.com/office/drawing/2014/main" id="{166B37DD-0528-4BD8-AC5A-A1D6130F349B}"/>
              </a:ext>
            </a:extLst>
          </p:cNvPr>
          <p:cNvSpPr>
            <a:spLocks noChangeArrowheads="1"/>
          </p:cNvSpPr>
          <p:nvPr/>
        </p:nvSpPr>
        <p:spPr bwMode="auto">
          <a:xfrm>
            <a:off x="1662566" y="5942257"/>
            <a:ext cx="67520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dirty="0" err="1">
                <a:latin typeface="+mn-lt"/>
              </a:rPr>
              <a:t>Heufelder</a:t>
            </a:r>
            <a:r>
              <a:rPr lang="en-GB" altLang="en-US" sz="1200" b="1" dirty="0">
                <a:latin typeface="+mn-lt"/>
              </a:rPr>
              <a:t> AE et al.</a:t>
            </a:r>
            <a:r>
              <a:rPr lang="en-GB" altLang="en-US" sz="1200" dirty="0">
                <a:latin typeface="+mn-lt"/>
              </a:rPr>
              <a:t> </a:t>
            </a:r>
            <a:r>
              <a:rPr lang="en-GB" altLang="en-US" sz="1200" i="1" dirty="0">
                <a:latin typeface="+mn-lt"/>
              </a:rPr>
              <a:t>J </a:t>
            </a:r>
            <a:r>
              <a:rPr lang="en-GB" altLang="en-US" sz="1200" i="1" dirty="0" err="1">
                <a:latin typeface="+mn-lt"/>
              </a:rPr>
              <a:t>Androl</a:t>
            </a:r>
            <a:r>
              <a:rPr lang="en-GB" altLang="en-US" sz="1200" i="1" dirty="0">
                <a:latin typeface="+mn-lt"/>
              </a:rPr>
              <a:t> 2009; </a:t>
            </a:r>
            <a:r>
              <a:rPr lang="en-GB" altLang="en-US" sz="1200" b="1" i="1" dirty="0">
                <a:latin typeface="+mn-lt"/>
              </a:rPr>
              <a:t>30(6) </a:t>
            </a:r>
            <a:r>
              <a:rPr lang="en-GB" altLang="en-US" sz="1200" i="1" dirty="0">
                <a:latin typeface="+mn-lt"/>
              </a:rPr>
              <a:t>:726-733.</a:t>
            </a:r>
            <a:r>
              <a:rPr lang="en-US" altLang="en-US" sz="1200" dirty="0">
                <a:latin typeface="+mn-lt"/>
              </a:rPr>
              <a:t> </a:t>
            </a:r>
          </a:p>
        </p:txBody>
      </p:sp>
    </p:spTree>
    <p:extLst>
      <p:ext uri="{BB962C8B-B14F-4D97-AF65-F5344CB8AC3E}">
        <p14:creationId xmlns:p14="http://schemas.microsoft.com/office/powerpoint/2010/main" val="3390290895"/>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30629" y="144860"/>
            <a:ext cx="11386457" cy="1249362"/>
          </a:xfrm>
        </p:spPr>
        <p:txBody>
          <a:bodyPr>
            <a:normAutofit/>
          </a:bodyPr>
          <a:lstStyle/>
          <a:p>
            <a:pPr algn="ctr"/>
            <a:r>
              <a:rPr lang="en-GB" altLang="en-US" sz="2400" b="1" dirty="0">
                <a:solidFill>
                  <a:schemeClr val="tx1"/>
                </a:solidFill>
              </a:rPr>
              <a:t>Increased percentage of</a:t>
            </a:r>
            <a:r>
              <a:rPr lang="de-DE" altLang="en-US" sz="2400" b="1" dirty="0">
                <a:solidFill>
                  <a:schemeClr val="tx1"/>
                </a:solidFill>
              </a:rPr>
              <a:t> hypogonadal men with newly diagnosed type 2 diabetes reaching HbA</a:t>
            </a:r>
            <a:r>
              <a:rPr lang="de-DE" altLang="en-US" sz="2400" b="1" baseline="-25000" dirty="0">
                <a:solidFill>
                  <a:schemeClr val="tx1"/>
                </a:solidFill>
              </a:rPr>
              <a:t>1c</a:t>
            </a:r>
            <a:r>
              <a:rPr lang="de-DE" altLang="en-US" sz="2400" b="1" dirty="0">
                <a:solidFill>
                  <a:schemeClr val="tx1"/>
                </a:solidFill>
              </a:rPr>
              <a:t> target after Testogel</a:t>
            </a:r>
            <a:r>
              <a:rPr lang="en-US" altLang="en-US" sz="2400" b="1" dirty="0">
                <a:solidFill>
                  <a:schemeClr val="tx1"/>
                </a:solidFill>
              </a:rPr>
              <a:t>®</a:t>
            </a:r>
            <a:r>
              <a:rPr lang="de-DE" altLang="en-US" sz="2400" b="1" dirty="0">
                <a:solidFill>
                  <a:schemeClr val="tx1"/>
                </a:solidFill>
              </a:rPr>
              <a:t> (testosterone) therapy in addition to lifestyle modifications compared to lifestyle modifications alone (52 weeks)</a:t>
            </a:r>
            <a:endParaRPr lang="en-US" altLang="en-US" sz="2400" b="1" baseline="30000" dirty="0">
              <a:solidFill>
                <a:schemeClr val="tx1"/>
              </a:solidFill>
            </a:endParaRPr>
          </a:p>
        </p:txBody>
      </p:sp>
      <p:graphicFrame>
        <p:nvGraphicFramePr>
          <p:cNvPr id="92163" name="Object 3"/>
          <p:cNvGraphicFramePr>
            <a:graphicFrameLocks noGrp="1" noChangeAspect="1"/>
          </p:cNvGraphicFramePr>
          <p:nvPr>
            <p:ph idx="1"/>
            <p:extLst>
              <p:ext uri="{D42A27DB-BD31-4B8C-83A1-F6EECF244321}">
                <p14:modId xmlns:p14="http://schemas.microsoft.com/office/powerpoint/2010/main" val="111214612"/>
              </p:ext>
            </p:extLst>
          </p:nvPr>
        </p:nvGraphicFramePr>
        <p:xfrm>
          <a:off x="1976910" y="1798358"/>
          <a:ext cx="7861300" cy="3967163"/>
        </p:xfrm>
        <a:graphic>
          <a:graphicData uri="http://schemas.openxmlformats.org/presentationml/2006/ole">
            <mc:AlternateContent xmlns:mc="http://schemas.openxmlformats.org/markup-compatibility/2006">
              <mc:Choice xmlns:v="urn:schemas-microsoft-com:vml" Requires="v">
                <p:oleObj name="Chart" r:id="rId3" imgW="7934443" imgH="4000576" progId="MSGraph.Chart.8">
                  <p:embed followColorScheme="full"/>
                </p:oleObj>
              </mc:Choice>
              <mc:Fallback>
                <p:oleObj name="Chart" r:id="rId3" imgW="7934443" imgH="4000576" progId="MSGraph.Chart.8">
                  <p:embed followColorScheme="full"/>
                  <p:pic>
                    <p:nvPicPr>
                      <p:cNvPr id="92163" name="Object 3"/>
                      <p:cNvPicPr>
                        <a:picLocks noChangeAspect="1" noChangeArrowheads="1"/>
                      </p:cNvPicPr>
                      <p:nvPr/>
                    </p:nvPicPr>
                    <p:blipFill>
                      <a:blip r:embed="rId4"/>
                      <a:srcRect/>
                      <a:stretch>
                        <a:fillRect/>
                      </a:stretch>
                    </p:blipFill>
                    <p:spPr bwMode="auto">
                      <a:xfrm>
                        <a:off x="1976910" y="1798358"/>
                        <a:ext cx="78613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1"/>
                            </a:solidFill>
                            <a:miter lim="800000"/>
                            <a:headEnd/>
                            <a:tailEnd/>
                          </a14:hiddenLine>
                        </a:ext>
                      </a:extLst>
                    </p:spPr>
                  </p:pic>
                </p:oleObj>
              </mc:Fallback>
            </mc:AlternateContent>
          </a:graphicData>
        </a:graphic>
      </p:graphicFrame>
      <p:sp>
        <p:nvSpPr>
          <p:cNvPr id="92164" name="Text Box 4"/>
          <p:cNvSpPr txBox="1">
            <a:spLocks noChangeArrowheads="1"/>
          </p:cNvSpPr>
          <p:nvPr/>
        </p:nvSpPr>
        <p:spPr bwMode="auto">
          <a:xfrm>
            <a:off x="2891858" y="1459554"/>
            <a:ext cx="5421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dirty="0">
                <a:solidFill>
                  <a:schemeClr val="accent5"/>
                </a:solidFill>
                <a:latin typeface="+mn-lt"/>
              </a:rPr>
              <a:t>n = 32 </a:t>
            </a:r>
            <a:r>
              <a:rPr lang="en-GB" altLang="en-US" sz="1600" dirty="0" err="1">
                <a:solidFill>
                  <a:schemeClr val="accent5"/>
                </a:solidFill>
                <a:latin typeface="+mn-lt"/>
              </a:rPr>
              <a:t>hypogonadal</a:t>
            </a:r>
            <a:r>
              <a:rPr lang="en-GB" altLang="en-US" sz="1600" dirty="0">
                <a:solidFill>
                  <a:schemeClr val="accent5"/>
                </a:solidFill>
                <a:latin typeface="+mn-lt"/>
              </a:rPr>
              <a:t> men newly diagnosed with type 2 diabetes</a:t>
            </a:r>
            <a:endParaRPr lang="en-US" altLang="en-US" sz="1600" dirty="0">
              <a:solidFill>
                <a:schemeClr val="accent5"/>
              </a:solidFill>
              <a:latin typeface="+mn-lt"/>
            </a:endParaRPr>
          </a:p>
        </p:txBody>
      </p:sp>
      <p:sp>
        <p:nvSpPr>
          <p:cNvPr id="92165" name="Text Box 5"/>
          <p:cNvSpPr txBox="1">
            <a:spLocks noChangeArrowheads="1"/>
          </p:cNvSpPr>
          <p:nvPr/>
        </p:nvSpPr>
        <p:spPr bwMode="auto">
          <a:xfrm>
            <a:off x="4103914" y="1973768"/>
            <a:ext cx="35526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solidFill>
                  <a:schemeClr val="accent5"/>
                </a:solidFill>
              </a:rPr>
              <a:t>*</a:t>
            </a:r>
            <a:endParaRPr lang="en-US" altLang="en-US" dirty="0">
              <a:solidFill>
                <a:schemeClr val="accent5"/>
              </a:solidFill>
            </a:endParaRPr>
          </a:p>
        </p:txBody>
      </p:sp>
      <p:sp>
        <p:nvSpPr>
          <p:cNvPr id="92166" name="Text Box 6"/>
          <p:cNvSpPr txBox="1">
            <a:spLocks noChangeArrowheads="1"/>
          </p:cNvSpPr>
          <p:nvPr/>
        </p:nvSpPr>
        <p:spPr bwMode="auto">
          <a:xfrm>
            <a:off x="6206331" y="2959541"/>
            <a:ext cx="273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a:t>
            </a:r>
            <a:endParaRPr lang="en-US" altLang="en-US" dirty="0"/>
          </a:p>
        </p:txBody>
      </p:sp>
      <p:sp>
        <p:nvSpPr>
          <p:cNvPr id="92167" name="Text Box 7"/>
          <p:cNvSpPr txBox="1">
            <a:spLocks noChangeArrowheads="1"/>
          </p:cNvSpPr>
          <p:nvPr/>
        </p:nvSpPr>
        <p:spPr bwMode="auto">
          <a:xfrm>
            <a:off x="7450156" y="2384547"/>
            <a:ext cx="23113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dirty="0">
                <a:solidFill>
                  <a:schemeClr val="accent5"/>
                </a:solidFill>
                <a:latin typeface="+mn-lt"/>
              </a:rPr>
              <a:t>* p&lt;0.001 vs diet &amp; exercise alone</a:t>
            </a:r>
            <a:endParaRPr lang="en-US" altLang="en-US" sz="1200" dirty="0">
              <a:solidFill>
                <a:schemeClr val="accent5"/>
              </a:solidFill>
              <a:latin typeface="+mn-lt"/>
            </a:endParaRPr>
          </a:p>
        </p:txBody>
      </p:sp>
      <p:sp>
        <p:nvSpPr>
          <p:cNvPr id="92169" name="Text Box 9"/>
          <p:cNvSpPr txBox="1">
            <a:spLocks noChangeArrowheads="1"/>
          </p:cNvSpPr>
          <p:nvPr/>
        </p:nvSpPr>
        <p:spPr bwMode="auto">
          <a:xfrm>
            <a:off x="4752181" y="5540375"/>
            <a:ext cx="1454150" cy="3365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b="1" dirty="0"/>
              <a:t>Target value</a:t>
            </a:r>
            <a:endParaRPr lang="en-US" altLang="en-US" sz="1600" b="1" dirty="0"/>
          </a:p>
        </p:txBody>
      </p:sp>
      <p:sp>
        <p:nvSpPr>
          <p:cNvPr id="11" name="Text Box 5">
            <a:extLst>
              <a:ext uri="{FF2B5EF4-FFF2-40B4-BE49-F238E27FC236}">
                <a16:creationId xmlns:a16="http://schemas.microsoft.com/office/drawing/2014/main" id="{03A5B46F-2612-4796-ADCF-93D48A8B9A8D}"/>
              </a:ext>
            </a:extLst>
          </p:cNvPr>
          <p:cNvSpPr txBox="1">
            <a:spLocks noChangeArrowheads="1"/>
          </p:cNvSpPr>
          <p:nvPr/>
        </p:nvSpPr>
        <p:spPr bwMode="auto">
          <a:xfrm>
            <a:off x="6146460" y="2316554"/>
            <a:ext cx="35526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solidFill>
                  <a:schemeClr val="accent5"/>
                </a:solidFill>
              </a:rPr>
              <a:t>*</a:t>
            </a:r>
            <a:endParaRPr lang="en-US" altLang="en-US" dirty="0">
              <a:solidFill>
                <a:schemeClr val="accent5"/>
              </a:solidFill>
            </a:endParaRPr>
          </a:p>
        </p:txBody>
      </p:sp>
      <p:sp>
        <p:nvSpPr>
          <p:cNvPr id="12" name="Rectangle 4">
            <a:extLst>
              <a:ext uri="{FF2B5EF4-FFF2-40B4-BE49-F238E27FC236}">
                <a16:creationId xmlns:a16="http://schemas.microsoft.com/office/drawing/2014/main" id="{556AC4DA-E950-46BE-8730-4FCBC50C6CF1}"/>
              </a:ext>
            </a:extLst>
          </p:cNvPr>
          <p:cNvSpPr>
            <a:spLocks noChangeArrowheads="1"/>
          </p:cNvSpPr>
          <p:nvPr/>
        </p:nvSpPr>
        <p:spPr bwMode="auto">
          <a:xfrm>
            <a:off x="1662566" y="5942257"/>
            <a:ext cx="67520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dirty="0" err="1">
                <a:latin typeface="+mn-lt"/>
              </a:rPr>
              <a:t>Heufelder</a:t>
            </a:r>
            <a:r>
              <a:rPr lang="en-GB" altLang="en-US" sz="1200" b="1" dirty="0">
                <a:latin typeface="+mn-lt"/>
              </a:rPr>
              <a:t> AE et al.</a:t>
            </a:r>
            <a:r>
              <a:rPr lang="en-GB" altLang="en-US" sz="1200" dirty="0">
                <a:latin typeface="+mn-lt"/>
              </a:rPr>
              <a:t> </a:t>
            </a:r>
            <a:r>
              <a:rPr lang="en-GB" altLang="en-US" sz="1200" i="1" dirty="0">
                <a:latin typeface="+mn-lt"/>
              </a:rPr>
              <a:t>J </a:t>
            </a:r>
            <a:r>
              <a:rPr lang="en-GB" altLang="en-US" sz="1200" i="1" dirty="0" err="1">
                <a:latin typeface="+mn-lt"/>
              </a:rPr>
              <a:t>Androl</a:t>
            </a:r>
            <a:r>
              <a:rPr lang="en-GB" altLang="en-US" sz="1200" i="1" dirty="0">
                <a:latin typeface="+mn-lt"/>
              </a:rPr>
              <a:t> 2009; </a:t>
            </a:r>
            <a:r>
              <a:rPr lang="en-GB" altLang="en-US" sz="1200" b="1" i="1" dirty="0">
                <a:latin typeface="+mn-lt"/>
              </a:rPr>
              <a:t>30(6) </a:t>
            </a:r>
            <a:r>
              <a:rPr lang="en-GB" altLang="en-US" sz="1200" i="1" dirty="0">
                <a:latin typeface="+mn-lt"/>
              </a:rPr>
              <a:t>:726-733.</a:t>
            </a:r>
            <a:r>
              <a:rPr lang="en-US" altLang="en-US" sz="1200" dirty="0">
                <a:latin typeface="+mn-lt"/>
              </a:rPr>
              <a:t> </a:t>
            </a:r>
          </a:p>
        </p:txBody>
      </p:sp>
      <p:sp>
        <p:nvSpPr>
          <p:cNvPr id="13" name="Text Box 17">
            <a:extLst>
              <a:ext uri="{FF2B5EF4-FFF2-40B4-BE49-F238E27FC236}">
                <a16:creationId xmlns:a16="http://schemas.microsoft.com/office/drawing/2014/main" id="{82955F76-C836-40AE-A350-CD14E94EFB80}"/>
              </a:ext>
            </a:extLst>
          </p:cNvPr>
          <p:cNvSpPr txBox="1">
            <a:spLocks noChangeArrowheads="1"/>
          </p:cNvSpPr>
          <p:nvPr/>
        </p:nvSpPr>
        <p:spPr bwMode="auto">
          <a:xfrm>
            <a:off x="7543574" y="4518688"/>
            <a:ext cx="3744912" cy="8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1400" dirty="0">
                <a:solidFill>
                  <a:schemeClr val="accent5"/>
                </a:solidFill>
                <a:latin typeface="+mn-lt"/>
              </a:rPr>
              <a:t>Percentage of patients achieving HbA1c values less than 7.0% (left) and less than 6.5% (right) </a:t>
            </a:r>
            <a:endParaRPr lang="fr-BE" altLang="en-US" sz="1400" dirty="0">
              <a:solidFill>
                <a:schemeClr val="accent5"/>
              </a:solidFill>
              <a:latin typeface="+mn-lt"/>
            </a:endParaRPr>
          </a:p>
        </p:txBody>
      </p:sp>
    </p:spTree>
    <p:extLst>
      <p:ext uri="{BB962C8B-B14F-4D97-AF65-F5344CB8AC3E}">
        <p14:creationId xmlns:p14="http://schemas.microsoft.com/office/powerpoint/2010/main" val="3637053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83028" y="147005"/>
            <a:ext cx="11136085" cy="1004887"/>
          </a:xfrm>
        </p:spPr>
        <p:txBody>
          <a:bodyPr>
            <a:normAutofit/>
          </a:bodyPr>
          <a:lstStyle/>
          <a:p>
            <a:pPr algn="ctr"/>
            <a:r>
              <a:rPr lang="de-DE" altLang="en-US" sz="2800" b="1" dirty="0">
                <a:solidFill>
                  <a:schemeClr val="tx1"/>
                </a:solidFill>
              </a:rPr>
              <a:t>Testogel</a:t>
            </a:r>
            <a:r>
              <a:rPr lang="en-US" altLang="en-US" sz="2800" b="1" dirty="0">
                <a:solidFill>
                  <a:schemeClr val="tx1"/>
                </a:solidFill>
              </a:rPr>
              <a:t>® (</a:t>
            </a:r>
            <a:r>
              <a:rPr lang="de-DE" altLang="en-US" sz="2400" b="1" dirty="0">
                <a:solidFill>
                  <a:schemeClr val="tx1"/>
                </a:solidFill>
              </a:rPr>
              <a:t>testosterone) therapy alongside lifestyle modifications in hypogonadal men with type 2 diabetes &amp; metabolic syndrome can help improve glycaemic control</a:t>
            </a:r>
            <a:endParaRPr lang="en-US" altLang="en-US" sz="2400" b="1" baseline="30000" dirty="0">
              <a:solidFill>
                <a:schemeClr val="tx1"/>
              </a:solidFill>
            </a:endParaRPr>
          </a:p>
        </p:txBody>
      </p:sp>
      <p:graphicFrame>
        <p:nvGraphicFramePr>
          <p:cNvPr id="90115" name="Object 3"/>
          <p:cNvGraphicFramePr>
            <a:graphicFrameLocks noGrp="1" noChangeAspect="1"/>
          </p:cNvGraphicFramePr>
          <p:nvPr>
            <p:ph idx="1"/>
            <p:extLst>
              <p:ext uri="{D42A27DB-BD31-4B8C-83A1-F6EECF244321}">
                <p14:modId xmlns:p14="http://schemas.microsoft.com/office/powerpoint/2010/main" val="2335907075"/>
              </p:ext>
            </p:extLst>
          </p:nvPr>
        </p:nvGraphicFramePr>
        <p:xfrm>
          <a:off x="2165350" y="1671480"/>
          <a:ext cx="7861300" cy="3963987"/>
        </p:xfrm>
        <a:graphic>
          <a:graphicData uri="http://schemas.openxmlformats.org/presentationml/2006/ole">
            <mc:AlternateContent xmlns:mc="http://schemas.openxmlformats.org/markup-compatibility/2006">
              <mc:Choice xmlns:v="urn:schemas-microsoft-com:vml" Requires="v">
                <p:oleObj name="Chart" r:id="rId3" imgW="7934443" imgH="4000576" progId="MSGraph.Chart.8">
                  <p:embed followColorScheme="full"/>
                </p:oleObj>
              </mc:Choice>
              <mc:Fallback>
                <p:oleObj name="Chart" r:id="rId3" imgW="7934443" imgH="4000576" progId="MSGraph.Chart.8">
                  <p:embed followColorScheme="full"/>
                  <p:pic>
                    <p:nvPicPr>
                      <p:cNvPr id="90115" name="Object 3"/>
                      <p:cNvPicPr>
                        <a:picLocks noChangeAspect="1" noChangeArrowheads="1"/>
                      </p:cNvPicPr>
                      <p:nvPr/>
                    </p:nvPicPr>
                    <p:blipFill>
                      <a:blip r:embed="rId4"/>
                      <a:srcRect/>
                      <a:stretch>
                        <a:fillRect/>
                      </a:stretch>
                    </p:blipFill>
                    <p:spPr bwMode="auto">
                      <a:xfrm>
                        <a:off x="2165350" y="1671480"/>
                        <a:ext cx="7861300"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1"/>
                            </a:solidFill>
                            <a:miter lim="800000"/>
                            <a:headEnd/>
                            <a:tailEnd/>
                          </a14:hiddenLine>
                        </a:ext>
                      </a:extLst>
                    </p:spPr>
                  </p:pic>
                </p:oleObj>
              </mc:Fallback>
            </mc:AlternateContent>
          </a:graphicData>
        </a:graphic>
      </p:graphicFrame>
      <p:sp>
        <p:nvSpPr>
          <p:cNvPr id="90116" name="Text Box 4"/>
          <p:cNvSpPr txBox="1">
            <a:spLocks noChangeArrowheads="1"/>
          </p:cNvSpPr>
          <p:nvPr/>
        </p:nvSpPr>
        <p:spPr bwMode="auto">
          <a:xfrm>
            <a:off x="4561001" y="1882775"/>
            <a:ext cx="28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dirty="0">
                <a:solidFill>
                  <a:schemeClr val="accent5"/>
                </a:solidFill>
              </a:rPr>
              <a:t>*</a:t>
            </a:r>
            <a:endParaRPr lang="en-US" altLang="en-US" sz="2000" dirty="0">
              <a:solidFill>
                <a:schemeClr val="accent5"/>
              </a:solidFill>
            </a:endParaRPr>
          </a:p>
        </p:txBody>
      </p:sp>
      <p:sp>
        <p:nvSpPr>
          <p:cNvPr id="90117" name="Text Box 5"/>
          <p:cNvSpPr txBox="1">
            <a:spLocks noChangeArrowheads="1"/>
          </p:cNvSpPr>
          <p:nvPr/>
        </p:nvSpPr>
        <p:spPr bwMode="auto">
          <a:xfrm>
            <a:off x="2538413" y="1516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0118" name="Text Box 6"/>
          <p:cNvSpPr txBox="1">
            <a:spLocks noChangeArrowheads="1"/>
          </p:cNvSpPr>
          <p:nvPr/>
        </p:nvSpPr>
        <p:spPr bwMode="auto">
          <a:xfrm>
            <a:off x="8414657" y="3853543"/>
            <a:ext cx="9092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dirty="0">
                <a:solidFill>
                  <a:schemeClr val="accent5"/>
                </a:solidFill>
                <a:latin typeface="+mn-lt"/>
              </a:rPr>
              <a:t>* p&lt;0.001</a:t>
            </a:r>
            <a:endParaRPr lang="en-US" altLang="en-US" sz="1400" dirty="0">
              <a:solidFill>
                <a:schemeClr val="accent5"/>
              </a:solidFill>
              <a:latin typeface="+mn-lt"/>
            </a:endParaRPr>
          </a:p>
        </p:txBody>
      </p:sp>
      <p:sp>
        <p:nvSpPr>
          <p:cNvPr id="90119" name="Text Box 7"/>
          <p:cNvSpPr txBox="1">
            <a:spLocks noChangeArrowheads="1"/>
          </p:cNvSpPr>
          <p:nvPr/>
        </p:nvSpPr>
        <p:spPr bwMode="auto">
          <a:xfrm>
            <a:off x="1524000" y="6583364"/>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p>
        </p:txBody>
      </p:sp>
      <p:sp>
        <p:nvSpPr>
          <p:cNvPr id="90121" name="Text Box 9"/>
          <p:cNvSpPr txBox="1">
            <a:spLocks noChangeArrowheads="1"/>
          </p:cNvSpPr>
          <p:nvPr/>
        </p:nvSpPr>
        <p:spPr bwMode="auto">
          <a:xfrm>
            <a:off x="1662566" y="1338124"/>
            <a:ext cx="77707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dirty="0">
                <a:solidFill>
                  <a:schemeClr val="accent5"/>
                </a:solidFill>
                <a:latin typeface="+mn-lt"/>
              </a:rPr>
              <a:t>n = 32 </a:t>
            </a:r>
            <a:r>
              <a:rPr lang="en-GB" altLang="en-US" sz="1600" dirty="0" err="1">
                <a:solidFill>
                  <a:schemeClr val="accent5"/>
                </a:solidFill>
                <a:latin typeface="+mn-lt"/>
              </a:rPr>
              <a:t>hypogonadal</a:t>
            </a:r>
            <a:r>
              <a:rPr lang="en-GB" altLang="en-US" sz="1600" dirty="0">
                <a:solidFill>
                  <a:schemeClr val="accent5"/>
                </a:solidFill>
                <a:latin typeface="+mn-lt"/>
              </a:rPr>
              <a:t> men with metabolic syndrome &amp; newly diagnosed with type 2 diabetes</a:t>
            </a:r>
            <a:endParaRPr lang="en-US" altLang="en-US" sz="1600" dirty="0">
              <a:solidFill>
                <a:schemeClr val="accent5"/>
              </a:solidFill>
              <a:latin typeface="+mn-lt"/>
            </a:endParaRPr>
          </a:p>
        </p:txBody>
      </p:sp>
      <p:sp>
        <p:nvSpPr>
          <p:cNvPr id="90122" name="Text Box 10"/>
          <p:cNvSpPr txBox="1">
            <a:spLocks noChangeArrowheads="1"/>
          </p:cNvSpPr>
          <p:nvPr/>
        </p:nvSpPr>
        <p:spPr bwMode="auto">
          <a:xfrm>
            <a:off x="7239227" y="2169798"/>
            <a:ext cx="28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dirty="0">
                <a:solidFill>
                  <a:schemeClr val="accent5"/>
                </a:solidFill>
              </a:rPr>
              <a:t>*</a:t>
            </a:r>
            <a:endParaRPr lang="en-US" altLang="en-US" sz="2000" dirty="0">
              <a:solidFill>
                <a:schemeClr val="accent5"/>
              </a:solidFill>
            </a:endParaRPr>
          </a:p>
        </p:txBody>
      </p:sp>
      <p:sp>
        <p:nvSpPr>
          <p:cNvPr id="90123" name="Text Box 11"/>
          <p:cNvSpPr txBox="1">
            <a:spLocks noChangeArrowheads="1"/>
          </p:cNvSpPr>
          <p:nvPr/>
        </p:nvSpPr>
        <p:spPr bwMode="auto">
          <a:xfrm>
            <a:off x="4036260" y="5417471"/>
            <a:ext cx="603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dirty="0">
                <a:solidFill>
                  <a:schemeClr val="accent5"/>
                </a:solidFill>
                <a:latin typeface="+mn-lt"/>
              </a:rPr>
              <a:t>n=16</a:t>
            </a:r>
            <a:endParaRPr lang="en-US" altLang="en-US" sz="1600" dirty="0">
              <a:solidFill>
                <a:schemeClr val="accent5"/>
              </a:solidFill>
              <a:latin typeface="+mn-lt"/>
            </a:endParaRPr>
          </a:p>
        </p:txBody>
      </p:sp>
      <p:sp>
        <p:nvSpPr>
          <p:cNvPr id="90124" name="Text Box 12"/>
          <p:cNvSpPr txBox="1">
            <a:spLocks noChangeArrowheads="1"/>
          </p:cNvSpPr>
          <p:nvPr/>
        </p:nvSpPr>
        <p:spPr bwMode="auto">
          <a:xfrm>
            <a:off x="6729930" y="5417471"/>
            <a:ext cx="603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dirty="0">
                <a:solidFill>
                  <a:schemeClr val="accent5"/>
                </a:solidFill>
                <a:latin typeface="+mn-lt"/>
              </a:rPr>
              <a:t>n=16</a:t>
            </a:r>
            <a:endParaRPr lang="en-US" altLang="en-US" sz="1600" dirty="0">
              <a:solidFill>
                <a:schemeClr val="accent5"/>
              </a:solidFill>
              <a:latin typeface="+mn-lt"/>
            </a:endParaRPr>
          </a:p>
        </p:txBody>
      </p:sp>
      <p:sp>
        <p:nvSpPr>
          <p:cNvPr id="15" name="Rectangle 4">
            <a:extLst>
              <a:ext uri="{FF2B5EF4-FFF2-40B4-BE49-F238E27FC236}">
                <a16:creationId xmlns:a16="http://schemas.microsoft.com/office/drawing/2014/main" id="{69000127-69B4-485B-AB1D-52AB3EA30536}"/>
              </a:ext>
            </a:extLst>
          </p:cNvPr>
          <p:cNvSpPr>
            <a:spLocks noChangeArrowheads="1"/>
          </p:cNvSpPr>
          <p:nvPr/>
        </p:nvSpPr>
        <p:spPr bwMode="auto">
          <a:xfrm>
            <a:off x="1662566" y="5942257"/>
            <a:ext cx="67520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dirty="0" err="1">
                <a:latin typeface="+mn-lt"/>
              </a:rPr>
              <a:t>Heufelder</a:t>
            </a:r>
            <a:r>
              <a:rPr lang="en-GB" altLang="en-US" sz="1200" b="1" dirty="0">
                <a:latin typeface="+mn-lt"/>
              </a:rPr>
              <a:t> AE et al.</a:t>
            </a:r>
            <a:r>
              <a:rPr lang="en-GB" altLang="en-US" sz="1200" dirty="0">
                <a:latin typeface="+mn-lt"/>
              </a:rPr>
              <a:t> </a:t>
            </a:r>
            <a:r>
              <a:rPr lang="en-GB" altLang="en-US" sz="1200" i="1" dirty="0">
                <a:latin typeface="+mn-lt"/>
              </a:rPr>
              <a:t>J </a:t>
            </a:r>
            <a:r>
              <a:rPr lang="en-GB" altLang="en-US" sz="1200" i="1" dirty="0" err="1">
                <a:latin typeface="+mn-lt"/>
              </a:rPr>
              <a:t>Androl</a:t>
            </a:r>
            <a:r>
              <a:rPr lang="en-GB" altLang="en-US" sz="1200" i="1" dirty="0">
                <a:latin typeface="+mn-lt"/>
              </a:rPr>
              <a:t> 2009; </a:t>
            </a:r>
            <a:r>
              <a:rPr lang="en-GB" altLang="en-US" sz="1200" b="1" i="1" dirty="0">
                <a:latin typeface="+mn-lt"/>
              </a:rPr>
              <a:t>30(6) </a:t>
            </a:r>
            <a:r>
              <a:rPr lang="en-GB" altLang="en-US" sz="1200" i="1" dirty="0">
                <a:latin typeface="+mn-lt"/>
              </a:rPr>
              <a:t>:726-733.</a:t>
            </a:r>
            <a:r>
              <a:rPr lang="en-US" altLang="en-US" sz="1200" dirty="0">
                <a:latin typeface="+mn-lt"/>
              </a:rPr>
              <a:t> </a:t>
            </a:r>
          </a:p>
        </p:txBody>
      </p:sp>
    </p:spTree>
    <p:extLst>
      <p:ext uri="{BB962C8B-B14F-4D97-AF65-F5344CB8AC3E}">
        <p14:creationId xmlns:p14="http://schemas.microsoft.com/office/powerpoint/2010/main" val="321397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9EC5634F-033D-4240-92EF-995CFB2E59BC}"/>
              </a:ext>
            </a:extLst>
          </p:cNvPr>
          <p:cNvSpPr>
            <a:spLocks noGrp="1" noChangeArrowheads="1"/>
          </p:cNvSpPr>
          <p:nvPr>
            <p:ph type="title"/>
          </p:nvPr>
        </p:nvSpPr>
        <p:spPr>
          <a:xfrm>
            <a:off x="448523" y="357133"/>
            <a:ext cx="10652454" cy="74727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6 Month (180 Day)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20483" name="Rectangle 5">
            <a:extLst>
              <a:ext uri="{FF2B5EF4-FFF2-40B4-BE49-F238E27FC236}">
                <a16:creationId xmlns:a16="http://schemas.microsoft.com/office/drawing/2014/main" id="{E501A190-D623-44D1-9C96-B9D960D1E96A}"/>
              </a:ext>
            </a:extLst>
          </p:cNvPr>
          <p:cNvSpPr>
            <a:spLocks noGrp="1" noChangeArrowheads="1"/>
          </p:cNvSpPr>
          <p:nvPr>
            <p:ph type="body" idx="1"/>
          </p:nvPr>
        </p:nvSpPr>
        <p:spPr>
          <a:xfrm>
            <a:off x="600845" y="1619040"/>
            <a:ext cx="10266448" cy="3805015"/>
          </a:xfrm>
          <a:noFill/>
        </p:spPr>
        <p:txBody>
          <a:bodyPr>
            <a:normAutofit lnSpcReduction="10000"/>
          </a:bodyPr>
          <a:lstStyle/>
          <a:p>
            <a:pPr eaLnBrk="1" hangingPunct="1">
              <a:buFontTx/>
              <a:buNone/>
            </a:pPr>
            <a:r>
              <a:rPr lang="en-US" altLang="en-US" sz="2200" b="1" u="sng" dirty="0">
                <a:solidFill>
                  <a:schemeClr val="accent5"/>
                </a:solidFill>
              </a:rPr>
              <a:t>Study Design</a:t>
            </a:r>
          </a:p>
          <a:p>
            <a:pPr eaLnBrk="1" hangingPunct="1">
              <a:buFontTx/>
              <a:buNone/>
            </a:pPr>
            <a:endParaRPr lang="en-US" altLang="en-US" sz="2200" b="1" u="sng" dirty="0">
              <a:solidFill>
                <a:schemeClr val="accent5"/>
              </a:solidFill>
            </a:endParaRPr>
          </a:p>
          <a:p>
            <a:pPr lvl="1" eaLnBrk="1" hangingPunct="1">
              <a:buFontTx/>
              <a:buChar char="•"/>
            </a:pPr>
            <a:r>
              <a:rPr lang="en-US" altLang="en-US" dirty="0">
                <a:solidFill>
                  <a:schemeClr val="accent5"/>
                </a:solidFill>
              </a:rPr>
              <a:t>Prospective, randomized, multicenter, parallel study, 3 groups</a:t>
            </a:r>
          </a:p>
          <a:p>
            <a:pPr lvl="2" eaLnBrk="1" hangingPunct="1">
              <a:buFont typeface="Verdana" panose="020B0604030504040204" pitchFamily="34" charset="0"/>
              <a:buChar char="–"/>
            </a:pPr>
            <a:r>
              <a:rPr lang="en-US" altLang="en-US" dirty="0">
                <a:solidFill>
                  <a:schemeClr val="accent5"/>
                </a:solidFill>
              </a:rPr>
              <a:t>1% T-gel 50 mg / day (n=73)</a:t>
            </a:r>
          </a:p>
          <a:p>
            <a:pPr lvl="2" eaLnBrk="1" hangingPunct="1">
              <a:buFont typeface="Verdana" panose="020B0604030504040204" pitchFamily="34" charset="0"/>
              <a:buChar char="–"/>
            </a:pPr>
            <a:r>
              <a:rPr lang="en-US" altLang="en-US" dirty="0">
                <a:solidFill>
                  <a:schemeClr val="accent5"/>
                </a:solidFill>
              </a:rPr>
              <a:t>1% T-gel 100 mg / day  (n=78)</a:t>
            </a:r>
          </a:p>
          <a:p>
            <a:pPr lvl="2" eaLnBrk="1" hangingPunct="1">
              <a:buFont typeface="Verdana" panose="020B0604030504040204" pitchFamily="34" charset="0"/>
              <a:buChar char="–"/>
            </a:pPr>
            <a:r>
              <a:rPr lang="en-US" altLang="en-US" dirty="0">
                <a:solidFill>
                  <a:schemeClr val="accent5"/>
                </a:solidFill>
              </a:rPr>
              <a:t>T-patch 5 mg / day (n=76)</a:t>
            </a:r>
          </a:p>
          <a:p>
            <a:pPr lvl="2" eaLnBrk="1" hangingPunct="1">
              <a:buFont typeface="Verdana" panose="020B0604030504040204" pitchFamily="34" charset="0"/>
              <a:buChar char="–"/>
            </a:pPr>
            <a:endParaRPr lang="en-US" altLang="en-US" dirty="0">
              <a:solidFill>
                <a:schemeClr val="accent5"/>
              </a:solidFill>
            </a:endParaRPr>
          </a:p>
          <a:p>
            <a:pPr lvl="1" eaLnBrk="1" hangingPunct="1">
              <a:buFontTx/>
              <a:buChar char="•"/>
            </a:pPr>
            <a:r>
              <a:rPr lang="en-US" altLang="en-US" dirty="0">
                <a:solidFill>
                  <a:schemeClr val="accent5"/>
                </a:solidFill>
              </a:rPr>
              <a:t>Double blinded until day 90 with respect to T- gel groups</a:t>
            </a:r>
          </a:p>
          <a:p>
            <a:pPr lvl="1" eaLnBrk="1" hangingPunct="1">
              <a:buFontTx/>
              <a:buChar char="•"/>
            </a:pPr>
            <a:endParaRPr lang="en-US" altLang="en-US" dirty="0">
              <a:solidFill>
                <a:schemeClr val="accent5"/>
              </a:solidFill>
            </a:endParaRPr>
          </a:p>
          <a:p>
            <a:pPr lvl="1" eaLnBrk="1" hangingPunct="1">
              <a:buFontTx/>
              <a:buChar char="•"/>
            </a:pPr>
            <a:r>
              <a:rPr lang="en-US" altLang="en-US" dirty="0">
                <a:solidFill>
                  <a:schemeClr val="accent5"/>
                </a:solidFill>
              </a:rPr>
              <a:t>Open label from day 90 -180 with additional group created to accommodate T-gel dose titration</a:t>
            </a:r>
          </a:p>
          <a:p>
            <a:pPr lvl="2" eaLnBrk="1" hangingPunct="1">
              <a:buFont typeface="Verdana" panose="020B0604030504040204" pitchFamily="34" charset="0"/>
              <a:buChar char="–"/>
            </a:pPr>
            <a:r>
              <a:rPr lang="en-US" altLang="en-US" dirty="0">
                <a:solidFill>
                  <a:schemeClr val="accent5"/>
                </a:solidFill>
              </a:rPr>
              <a:t>1% T-gel 75 mg / day</a:t>
            </a:r>
            <a:endParaRPr lang="nl-NL" altLang="en-US" dirty="0">
              <a:solidFill>
                <a:schemeClr val="accent5"/>
              </a:solidFill>
            </a:endParaRPr>
          </a:p>
        </p:txBody>
      </p:sp>
      <p:sp>
        <p:nvSpPr>
          <p:cNvPr id="20484" name="Text Box 6">
            <a:extLst>
              <a:ext uri="{FF2B5EF4-FFF2-40B4-BE49-F238E27FC236}">
                <a16:creationId xmlns:a16="http://schemas.microsoft.com/office/drawing/2014/main" id="{68E5039F-A0E0-4DC3-8A34-00D6E8B9811B}"/>
              </a:ext>
            </a:extLst>
          </p:cNvPr>
          <p:cNvSpPr txBox="1">
            <a:spLocks noChangeArrowheads="1"/>
          </p:cNvSpPr>
          <p:nvPr/>
        </p:nvSpPr>
        <p:spPr bwMode="auto">
          <a:xfrm>
            <a:off x="1695695" y="592076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Swerdloff</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RS,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2000; </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85</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:4500-10.</a:t>
            </a:r>
            <a:endParaRPr kumimoji="0" lang="en-US" altLang="en-US" sz="1100" b="0"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93913" y="182792"/>
            <a:ext cx="11027229" cy="1004887"/>
          </a:xfrm>
        </p:spPr>
        <p:txBody>
          <a:bodyPr>
            <a:normAutofit/>
          </a:bodyPr>
          <a:lstStyle/>
          <a:p>
            <a:pPr algn="ctr"/>
            <a:r>
              <a:rPr lang="de-DE" altLang="en-US" sz="2800" b="1" dirty="0">
                <a:solidFill>
                  <a:schemeClr val="tx1"/>
                </a:solidFill>
              </a:rPr>
              <a:t>Testogel</a:t>
            </a:r>
            <a:r>
              <a:rPr lang="en-US" altLang="en-US" sz="2800" b="1" dirty="0">
                <a:solidFill>
                  <a:schemeClr val="tx1"/>
                </a:solidFill>
              </a:rPr>
              <a:t>® (</a:t>
            </a:r>
            <a:r>
              <a:rPr lang="de-DE" altLang="en-US" sz="2400" b="1" dirty="0">
                <a:solidFill>
                  <a:schemeClr val="tx1"/>
                </a:solidFill>
              </a:rPr>
              <a:t>testosterone) therapy in addition to lifestyle modifications in hypogonadal men with type 2 diabetes can have an effect on waist circumference</a:t>
            </a:r>
            <a:endParaRPr lang="en-US" altLang="en-US" sz="2400" b="1" baseline="30000" dirty="0">
              <a:solidFill>
                <a:schemeClr val="tx1"/>
              </a:solidFill>
            </a:endParaRPr>
          </a:p>
        </p:txBody>
      </p:sp>
      <p:graphicFrame>
        <p:nvGraphicFramePr>
          <p:cNvPr id="97283" name="Object 3"/>
          <p:cNvGraphicFramePr>
            <a:graphicFrameLocks noGrp="1" noChangeAspect="1"/>
          </p:cNvGraphicFramePr>
          <p:nvPr>
            <p:ph idx="1"/>
            <p:extLst>
              <p:ext uri="{D42A27DB-BD31-4B8C-83A1-F6EECF244321}">
                <p14:modId xmlns:p14="http://schemas.microsoft.com/office/powerpoint/2010/main" val="3254504152"/>
              </p:ext>
            </p:extLst>
          </p:nvPr>
        </p:nvGraphicFramePr>
        <p:xfrm>
          <a:off x="2246312" y="1612182"/>
          <a:ext cx="7975373" cy="4100512"/>
        </p:xfrm>
        <a:graphic>
          <a:graphicData uri="http://schemas.openxmlformats.org/presentationml/2006/ole">
            <mc:AlternateContent xmlns:mc="http://schemas.openxmlformats.org/markup-compatibility/2006">
              <mc:Choice xmlns:v="urn:schemas-microsoft-com:vml" Requires="v">
                <p:oleObj name="Chart" r:id="rId3" imgW="7934443" imgH="4000576" progId="MSGraph.Chart.8">
                  <p:embed followColorScheme="full"/>
                </p:oleObj>
              </mc:Choice>
              <mc:Fallback>
                <p:oleObj name="Chart" r:id="rId3" imgW="7934443" imgH="4000576" progId="MSGraph.Chart.8">
                  <p:embed followColorScheme="full"/>
                  <p:pic>
                    <p:nvPicPr>
                      <p:cNvPr id="97283" name="Object 3"/>
                      <p:cNvPicPr>
                        <a:picLocks noChangeAspect="1" noChangeArrowheads="1"/>
                      </p:cNvPicPr>
                      <p:nvPr/>
                    </p:nvPicPr>
                    <p:blipFill>
                      <a:blip r:embed="rId4"/>
                      <a:srcRect/>
                      <a:stretch>
                        <a:fillRect/>
                      </a:stretch>
                    </p:blipFill>
                    <p:spPr bwMode="auto">
                      <a:xfrm>
                        <a:off x="2246312" y="1612182"/>
                        <a:ext cx="7975373" cy="4100512"/>
                      </a:xfrm>
                      <a:prstGeom prst="rect">
                        <a:avLst/>
                      </a:prstGeom>
                      <a:noFill/>
                      <a:ln>
                        <a:noFill/>
                      </a:ln>
                    </p:spPr>
                  </p:pic>
                </p:oleObj>
              </mc:Fallback>
            </mc:AlternateContent>
          </a:graphicData>
        </a:graphic>
      </p:graphicFrame>
      <p:sp>
        <p:nvSpPr>
          <p:cNvPr id="97284" name="Text Box 4"/>
          <p:cNvSpPr txBox="1">
            <a:spLocks noChangeArrowheads="1"/>
          </p:cNvSpPr>
          <p:nvPr/>
        </p:nvSpPr>
        <p:spPr bwMode="auto">
          <a:xfrm>
            <a:off x="7537451" y="3144838"/>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en-US" sz="1400"/>
          </a:p>
          <a:p>
            <a:pPr eaLnBrk="1" hangingPunct="1"/>
            <a:endParaRPr lang="en-US" altLang="en-US" sz="1400"/>
          </a:p>
        </p:txBody>
      </p:sp>
      <p:sp>
        <p:nvSpPr>
          <p:cNvPr id="97285" name="Text Box 5"/>
          <p:cNvSpPr txBox="1">
            <a:spLocks noChangeArrowheads="1"/>
          </p:cNvSpPr>
          <p:nvPr/>
        </p:nvSpPr>
        <p:spPr bwMode="auto">
          <a:xfrm>
            <a:off x="2538413" y="1516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7286" name="Text Box 6"/>
          <p:cNvSpPr txBox="1">
            <a:spLocks noChangeArrowheads="1"/>
          </p:cNvSpPr>
          <p:nvPr/>
        </p:nvSpPr>
        <p:spPr bwMode="auto">
          <a:xfrm>
            <a:off x="7238522" y="1731391"/>
            <a:ext cx="7825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b="1" dirty="0">
                <a:solidFill>
                  <a:schemeClr val="accent5"/>
                </a:solidFill>
                <a:latin typeface="+mn-lt"/>
              </a:rPr>
              <a:t>14.6cm</a:t>
            </a:r>
          </a:p>
          <a:p>
            <a:pPr algn="ctr" eaLnBrk="1" hangingPunct="1"/>
            <a:r>
              <a:rPr lang="en-GB" altLang="en-US" sz="1400" b="1" dirty="0">
                <a:solidFill>
                  <a:schemeClr val="accent5"/>
                </a:solidFill>
                <a:latin typeface="+mn-lt"/>
              </a:rPr>
              <a:t>p&lt;0.05*</a:t>
            </a:r>
            <a:endParaRPr lang="en-US" altLang="en-US" sz="1400" b="1" dirty="0">
              <a:solidFill>
                <a:schemeClr val="accent5"/>
              </a:solidFill>
              <a:latin typeface="+mn-lt"/>
            </a:endParaRPr>
          </a:p>
        </p:txBody>
      </p:sp>
      <p:sp>
        <p:nvSpPr>
          <p:cNvPr id="97287" name="Text Box 7"/>
          <p:cNvSpPr txBox="1">
            <a:spLocks noChangeArrowheads="1"/>
          </p:cNvSpPr>
          <p:nvPr/>
        </p:nvSpPr>
        <p:spPr bwMode="auto">
          <a:xfrm>
            <a:off x="4712111" y="1635831"/>
            <a:ext cx="6928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b="1" dirty="0">
                <a:solidFill>
                  <a:schemeClr val="accent5"/>
                </a:solidFill>
                <a:latin typeface="+mn-lt"/>
              </a:rPr>
              <a:t>6.7cm</a:t>
            </a:r>
          </a:p>
          <a:p>
            <a:pPr algn="ctr" eaLnBrk="1" hangingPunct="1"/>
            <a:r>
              <a:rPr lang="en-GB" altLang="en-US" sz="1400" b="1" dirty="0">
                <a:solidFill>
                  <a:schemeClr val="accent5"/>
                </a:solidFill>
                <a:latin typeface="+mn-lt"/>
              </a:rPr>
              <a:t>p&lt;0.05</a:t>
            </a:r>
            <a:endParaRPr lang="en-US" altLang="en-US" sz="1400" b="1" dirty="0">
              <a:solidFill>
                <a:schemeClr val="accent5"/>
              </a:solidFill>
              <a:latin typeface="+mn-lt"/>
            </a:endParaRPr>
          </a:p>
        </p:txBody>
      </p:sp>
      <p:sp>
        <p:nvSpPr>
          <p:cNvPr id="97288" name="Text Box 10"/>
          <p:cNvSpPr txBox="1">
            <a:spLocks noChangeArrowheads="1"/>
          </p:cNvSpPr>
          <p:nvPr/>
        </p:nvSpPr>
        <p:spPr bwMode="auto">
          <a:xfrm>
            <a:off x="1524000" y="6583364"/>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p>
        </p:txBody>
      </p:sp>
      <p:sp>
        <p:nvSpPr>
          <p:cNvPr id="97289" name="Text Box 11"/>
          <p:cNvSpPr txBox="1">
            <a:spLocks noChangeArrowheads="1"/>
          </p:cNvSpPr>
          <p:nvPr/>
        </p:nvSpPr>
        <p:spPr bwMode="auto">
          <a:xfrm>
            <a:off x="8518071" y="2564483"/>
            <a:ext cx="157767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dirty="0">
                <a:solidFill>
                  <a:schemeClr val="accent5"/>
                </a:solidFill>
                <a:latin typeface="+mn-lt"/>
              </a:rPr>
              <a:t>* Compared to baseline.</a:t>
            </a:r>
            <a:endParaRPr lang="en-US" altLang="en-US" sz="1100" dirty="0">
              <a:solidFill>
                <a:schemeClr val="accent5"/>
              </a:solidFill>
              <a:latin typeface="+mn-lt"/>
            </a:endParaRPr>
          </a:p>
        </p:txBody>
      </p:sp>
      <p:sp>
        <p:nvSpPr>
          <p:cNvPr id="97291" name="Text Box 13"/>
          <p:cNvSpPr txBox="1">
            <a:spLocks noChangeArrowheads="1"/>
          </p:cNvSpPr>
          <p:nvPr/>
        </p:nvSpPr>
        <p:spPr bwMode="auto">
          <a:xfrm>
            <a:off x="3174754" y="1261804"/>
            <a:ext cx="5421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dirty="0">
                <a:solidFill>
                  <a:schemeClr val="accent5"/>
                </a:solidFill>
                <a:latin typeface="+mn-lt"/>
              </a:rPr>
              <a:t>n = 32 </a:t>
            </a:r>
            <a:r>
              <a:rPr lang="en-GB" altLang="en-US" sz="1600" dirty="0" err="1">
                <a:solidFill>
                  <a:schemeClr val="accent5"/>
                </a:solidFill>
                <a:latin typeface="+mn-lt"/>
              </a:rPr>
              <a:t>hypogonadal</a:t>
            </a:r>
            <a:r>
              <a:rPr lang="en-GB" altLang="en-US" sz="1600" dirty="0">
                <a:solidFill>
                  <a:schemeClr val="accent5"/>
                </a:solidFill>
                <a:latin typeface="+mn-lt"/>
              </a:rPr>
              <a:t> men newly diagnosed with type 2 diabetes</a:t>
            </a:r>
            <a:endParaRPr lang="en-US" altLang="en-US" sz="1600" dirty="0">
              <a:solidFill>
                <a:schemeClr val="accent5"/>
              </a:solidFill>
              <a:latin typeface="+mn-lt"/>
            </a:endParaRPr>
          </a:p>
        </p:txBody>
      </p:sp>
      <p:sp>
        <p:nvSpPr>
          <p:cNvPr id="97292" name="Text Box 14"/>
          <p:cNvSpPr txBox="1">
            <a:spLocks noChangeArrowheads="1"/>
          </p:cNvSpPr>
          <p:nvPr/>
        </p:nvSpPr>
        <p:spPr bwMode="auto">
          <a:xfrm>
            <a:off x="4436234" y="5501036"/>
            <a:ext cx="551753" cy="30777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solidFill>
                  <a:schemeClr val="accent5"/>
                </a:solidFill>
                <a:latin typeface="+mn-lt"/>
              </a:rPr>
              <a:t>n=16</a:t>
            </a:r>
            <a:endParaRPr lang="en-US" altLang="en-US" sz="1400" dirty="0">
              <a:solidFill>
                <a:schemeClr val="accent5"/>
              </a:solidFill>
              <a:latin typeface="+mn-lt"/>
            </a:endParaRPr>
          </a:p>
        </p:txBody>
      </p:sp>
      <p:sp>
        <p:nvSpPr>
          <p:cNvPr id="97293" name="Text Box 15"/>
          <p:cNvSpPr txBox="1">
            <a:spLocks noChangeArrowheads="1"/>
          </p:cNvSpPr>
          <p:nvPr/>
        </p:nvSpPr>
        <p:spPr bwMode="auto">
          <a:xfrm>
            <a:off x="6962645" y="5501036"/>
            <a:ext cx="551753" cy="30777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solidFill>
                  <a:schemeClr val="accent5"/>
                </a:solidFill>
                <a:latin typeface="+mn-lt"/>
              </a:rPr>
              <a:t>n=16</a:t>
            </a:r>
            <a:endParaRPr lang="en-US" altLang="en-US" sz="1400" dirty="0">
              <a:solidFill>
                <a:schemeClr val="accent5"/>
              </a:solidFill>
              <a:latin typeface="+mn-lt"/>
            </a:endParaRPr>
          </a:p>
        </p:txBody>
      </p:sp>
      <p:sp>
        <p:nvSpPr>
          <p:cNvPr id="15" name="Rectangle 4">
            <a:extLst>
              <a:ext uri="{FF2B5EF4-FFF2-40B4-BE49-F238E27FC236}">
                <a16:creationId xmlns:a16="http://schemas.microsoft.com/office/drawing/2014/main" id="{7A21103C-260E-40A5-BD61-072E8DC5AC30}"/>
              </a:ext>
            </a:extLst>
          </p:cNvPr>
          <p:cNvSpPr>
            <a:spLocks noChangeArrowheads="1"/>
          </p:cNvSpPr>
          <p:nvPr/>
        </p:nvSpPr>
        <p:spPr bwMode="auto">
          <a:xfrm>
            <a:off x="1668730" y="5991881"/>
            <a:ext cx="67520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dirty="0" err="1">
                <a:latin typeface="+mn-lt"/>
              </a:rPr>
              <a:t>Heufelder</a:t>
            </a:r>
            <a:r>
              <a:rPr lang="en-GB" altLang="en-US" sz="1200" b="1" dirty="0">
                <a:latin typeface="+mn-lt"/>
              </a:rPr>
              <a:t> AE et al.</a:t>
            </a:r>
            <a:r>
              <a:rPr lang="en-GB" altLang="en-US" sz="1200" dirty="0">
                <a:latin typeface="+mn-lt"/>
              </a:rPr>
              <a:t> </a:t>
            </a:r>
            <a:r>
              <a:rPr lang="en-GB" altLang="en-US" sz="1200" i="1" dirty="0">
                <a:latin typeface="+mn-lt"/>
              </a:rPr>
              <a:t>J </a:t>
            </a:r>
            <a:r>
              <a:rPr lang="en-GB" altLang="en-US" sz="1200" i="1" dirty="0" err="1">
                <a:latin typeface="+mn-lt"/>
              </a:rPr>
              <a:t>Androl</a:t>
            </a:r>
            <a:r>
              <a:rPr lang="en-GB" altLang="en-US" sz="1200" i="1" dirty="0">
                <a:latin typeface="+mn-lt"/>
              </a:rPr>
              <a:t> 2009; </a:t>
            </a:r>
            <a:r>
              <a:rPr lang="en-GB" altLang="en-US" sz="1200" b="1" i="1" dirty="0">
                <a:latin typeface="+mn-lt"/>
              </a:rPr>
              <a:t>30(6) </a:t>
            </a:r>
            <a:r>
              <a:rPr lang="en-GB" altLang="en-US" sz="1200" i="1" dirty="0">
                <a:latin typeface="+mn-lt"/>
              </a:rPr>
              <a:t>:726-733.</a:t>
            </a:r>
            <a:r>
              <a:rPr lang="en-US" altLang="en-US" sz="1200" dirty="0">
                <a:latin typeface="+mn-lt"/>
              </a:rPr>
              <a:t> </a:t>
            </a:r>
          </a:p>
        </p:txBody>
      </p:sp>
    </p:spTree>
    <p:extLst>
      <p:ext uri="{BB962C8B-B14F-4D97-AF65-F5344CB8AC3E}">
        <p14:creationId xmlns:p14="http://schemas.microsoft.com/office/powerpoint/2010/main" val="13278615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D6B4C16-EFA0-46E8-BACA-F1F220AAFA08}"/>
              </a:ext>
            </a:extLst>
          </p:cNvPr>
          <p:cNvSpPr>
            <a:spLocks noGrp="1" noChangeArrowheads="1"/>
          </p:cNvSpPr>
          <p:nvPr>
            <p:ph type="title"/>
          </p:nvPr>
        </p:nvSpPr>
        <p:spPr>
          <a:xfrm>
            <a:off x="381000" y="44451"/>
            <a:ext cx="10896600" cy="1439863"/>
          </a:xfrm>
        </p:spPr>
        <p:txBody>
          <a:bodyPr>
            <a:normAutofit/>
          </a:bodyPr>
          <a:lstStyle/>
          <a:p>
            <a:pPr algn="ctr" eaLnBrk="1" hangingPunct="1"/>
            <a:r>
              <a:rPr lang="en-US" altLang="en-US" sz="3200" b="1" dirty="0"/>
              <a:t>Metabolic syndrome (</a:t>
            </a:r>
            <a:r>
              <a:rPr lang="en-US" altLang="en-US" sz="3200" b="1" dirty="0" err="1"/>
              <a:t>MetS</a:t>
            </a:r>
            <a:r>
              <a:rPr lang="en-US" altLang="en-US" sz="3200" b="1" dirty="0"/>
              <a:t>) conversion rate during the                   52-week course of the study</a:t>
            </a:r>
            <a:endParaRPr lang="fr-BE" altLang="en-US" sz="3200" b="1" dirty="0"/>
          </a:p>
        </p:txBody>
      </p:sp>
      <p:sp>
        <p:nvSpPr>
          <p:cNvPr id="65539" name="Rectangle 3">
            <a:extLst>
              <a:ext uri="{FF2B5EF4-FFF2-40B4-BE49-F238E27FC236}">
                <a16:creationId xmlns:a16="http://schemas.microsoft.com/office/drawing/2014/main" id="{2ECB9E80-CA05-4FEA-8567-46E700013140}"/>
              </a:ext>
            </a:extLst>
          </p:cNvPr>
          <p:cNvSpPr>
            <a:spLocks noChangeArrowheads="1"/>
          </p:cNvSpPr>
          <p:nvPr/>
        </p:nvSpPr>
        <p:spPr bwMode="auto">
          <a:xfrm>
            <a:off x="2209346" y="5223724"/>
            <a:ext cx="77041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GB" altLang="en-US" sz="1600" dirty="0">
                <a:solidFill>
                  <a:schemeClr val="accent5"/>
                </a:solidFill>
                <a:latin typeface="+mn-lt"/>
              </a:rPr>
              <a:t>White </a:t>
            </a:r>
            <a:r>
              <a:rPr lang="en-US" altLang="en-US" sz="1600" dirty="0">
                <a:solidFill>
                  <a:schemeClr val="accent5"/>
                </a:solidFill>
                <a:latin typeface="+mn-lt"/>
              </a:rPr>
              <a:t>boxes indicate supervised diet and exercise alone; Black boxes, supervised diet and exercise in combination with transdermal testosterone administration.</a:t>
            </a:r>
          </a:p>
        </p:txBody>
      </p:sp>
      <p:sp>
        <p:nvSpPr>
          <p:cNvPr id="65541" name="Text Box 18">
            <a:extLst>
              <a:ext uri="{FF2B5EF4-FFF2-40B4-BE49-F238E27FC236}">
                <a16:creationId xmlns:a16="http://schemas.microsoft.com/office/drawing/2014/main" id="{197BAC64-10A8-4EE3-A8B0-2C2A9EF0E616}"/>
              </a:ext>
            </a:extLst>
          </p:cNvPr>
          <p:cNvSpPr txBox="1">
            <a:spLocks noChangeArrowheads="1"/>
          </p:cNvSpPr>
          <p:nvPr/>
        </p:nvSpPr>
        <p:spPr bwMode="auto">
          <a:xfrm>
            <a:off x="2209346" y="1300960"/>
            <a:ext cx="723990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600" b="1" dirty="0">
                <a:solidFill>
                  <a:schemeClr val="accent5"/>
                </a:solidFill>
                <a:latin typeface="+mn-lt"/>
              </a:rPr>
              <a:t>% of patients recovering from the metabolic syndrome                                                     after 52-weeks of treatment according ATP-III or IDF definitions.</a:t>
            </a:r>
            <a:endParaRPr lang="fr-BE" altLang="en-US" sz="1600" b="1" dirty="0">
              <a:solidFill>
                <a:schemeClr val="accent5"/>
              </a:solidFill>
              <a:latin typeface="+mn-lt"/>
            </a:endParaRPr>
          </a:p>
        </p:txBody>
      </p:sp>
      <p:sp>
        <p:nvSpPr>
          <p:cNvPr id="8" name="Rectangle 4">
            <a:extLst>
              <a:ext uri="{FF2B5EF4-FFF2-40B4-BE49-F238E27FC236}">
                <a16:creationId xmlns:a16="http://schemas.microsoft.com/office/drawing/2014/main" id="{39DF4C6C-53C8-4613-9757-2F086ADA389E}"/>
              </a:ext>
            </a:extLst>
          </p:cNvPr>
          <p:cNvSpPr>
            <a:spLocks noChangeArrowheads="1"/>
          </p:cNvSpPr>
          <p:nvPr/>
        </p:nvSpPr>
        <p:spPr bwMode="auto">
          <a:xfrm>
            <a:off x="1668730" y="5991881"/>
            <a:ext cx="67520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dirty="0" err="1">
                <a:latin typeface="+mn-lt"/>
              </a:rPr>
              <a:t>Heufelder</a:t>
            </a:r>
            <a:r>
              <a:rPr lang="en-GB" altLang="en-US" sz="1200" b="1" dirty="0">
                <a:latin typeface="+mn-lt"/>
              </a:rPr>
              <a:t> AE et al.</a:t>
            </a:r>
            <a:r>
              <a:rPr lang="en-GB" altLang="en-US" sz="1200" dirty="0">
                <a:latin typeface="+mn-lt"/>
              </a:rPr>
              <a:t> </a:t>
            </a:r>
            <a:r>
              <a:rPr lang="en-GB" altLang="en-US" sz="1200" i="1" dirty="0">
                <a:latin typeface="+mn-lt"/>
              </a:rPr>
              <a:t>J </a:t>
            </a:r>
            <a:r>
              <a:rPr lang="en-GB" altLang="en-US" sz="1200" i="1" dirty="0" err="1">
                <a:latin typeface="+mn-lt"/>
              </a:rPr>
              <a:t>Androl</a:t>
            </a:r>
            <a:r>
              <a:rPr lang="en-GB" altLang="en-US" sz="1200" i="1" dirty="0">
                <a:latin typeface="+mn-lt"/>
              </a:rPr>
              <a:t> 2009; </a:t>
            </a:r>
            <a:r>
              <a:rPr lang="en-GB" altLang="en-US" sz="1200" b="1" i="1" dirty="0">
                <a:latin typeface="+mn-lt"/>
              </a:rPr>
              <a:t>30(6) </a:t>
            </a:r>
            <a:r>
              <a:rPr lang="en-GB" altLang="en-US" sz="1200" i="1" dirty="0">
                <a:latin typeface="+mn-lt"/>
              </a:rPr>
              <a:t>:726-733.</a:t>
            </a:r>
            <a:r>
              <a:rPr lang="en-US" altLang="en-US" sz="1200" dirty="0">
                <a:latin typeface="+mn-lt"/>
              </a:rPr>
              <a:t> </a:t>
            </a:r>
          </a:p>
        </p:txBody>
      </p:sp>
      <p:pic>
        <p:nvPicPr>
          <p:cNvPr id="3" name="Picture 2">
            <a:extLst>
              <a:ext uri="{FF2B5EF4-FFF2-40B4-BE49-F238E27FC236}">
                <a16:creationId xmlns:a16="http://schemas.microsoft.com/office/drawing/2014/main" id="{4D00FEEE-D8D9-4EE5-8E0C-B93989C55DF6}"/>
              </a:ext>
            </a:extLst>
          </p:cNvPr>
          <p:cNvPicPr>
            <a:picLocks noChangeAspect="1"/>
          </p:cNvPicPr>
          <p:nvPr/>
        </p:nvPicPr>
        <p:blipFill>
          <a:blip r:embed="rId3"/>
          <a:stretch>
            <a:fillRect/>
          </a:stretch>
        </p:blipFill>
        <p:spPr>
          <a:xfrm>
            <a:off x="3322225" y="1867697"/>
            <a:ext cx="5098596" cy="3265032"/>
          </a:xfrm>
          <a:prstGeom prst="rect">
            <a:avLst/>
          </a:prstGeom>
        </p:spPr>
      </p:pic>
      <p:sp>
        <p:nvSpPr>
          <p:cNvPr id="16" name="TextBox 15">
            <a:extLst>
              <a:ext uri="{FF2B5EF4-FFF2-40B4-BE49-F238E27FC236}">
                <a16:creationId xmlns:a16="http://schemas.microsoft.com/office/drawing/2014/main" id="{9AB7CD3F-8C8A-419B-9C7B-7F7D4397761F}"/>
              </a:ext>
            </a:extLst>
          </p:cNvPr>
          <p:cNvSpPr txBox="1"/>
          <p:nvPr/>
        </p:nvSpPr>
        <p:spPr>
          <a:xfrm>
            <a:off x="5372821" y="5991881"/>
            <a:ext cx="6096000" cy="307777"/>
          </a:xfrm>
          <a:prstGeom prst="rect">
            <a:avLst/>
          </a:prstGeom>
          <a:noFill/>
        </p:spPr>
        <p:txBody>
          <a:bodyPr wrap="square">
            <a:spAutoFit/>
          </a:bodyPr>
          <a:lstStyle/>
          <a:p>
            <a:pPr algn="l"/>
            <a:r>
              <a:rPr lang="en-GB" sz="1400" b="0" i="0" u="none" strike="noStrike" baseline="0" dirty="0"/>
              <a:t>ATP III indicates Adult Treatment Panel III; IDF, International Diabetes Federation</a:t>
            </a:r>
            <a:endParaRPr lang="en-GB" sz="1400" dirty="0"/>
          </a:p>
        </p:txBody>
      </p:sp>
    </p:spTree>
    <p:extLst>
      <p:ext uri="{BB962C8B-B14F-4D97-AF65-F5344CB8AC3E}">
        <p14:creationId xmlns:p14="http://schemas.microsoft.com/office/powerpoint/2010/main" val="20965554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5CF8C07A-D6A1-41A4-8973-CF088D111D5A}"/>
              </a:ext>
            </a:extLst>
          </p:cNvPr>
          <p:cNvSpPr>
            <a:spLocks noGrp="1"/>
          </p:cNvSpPr>
          <p:nvPr>
            <p:ph type="title"/>
          </p:nvPr>
        </p:nvSpPr>
        <p:spPr>
          <a:xfrm>
            <a:off x="533400" y="130630"/>
            <a:ext cx="8229600" cy="1143000"/>
          </a:xfrm>
        </p:spPr>
        <p:txBody>
          <a:bodyPr>
            <a:normAutofit/>
          </a:bodyPr>
          <a:lstStyle/>
          <a:p>
            <a:r>
              <a:rPr lang="fr-BE" altLang="en-US" sz="4400" b="1" dirty="0" err="1">
                <a:ea typeface="Verdana" panose="020B0604030504040204" pitchFamily="34" charset="0"/>
                <a:cs typeface="Verdana" panose="020B0604030504040204" pitchFamily="34" charset="0"/>
              </a:rPr>
              <a:t>Summary</a:t>
            </a:r>
            <a:endParaRPr lang="fr-BE" altLang="en-US" sz="4400" b="1" dirty="0">
              <a:ea typeface="Verdana" panose="020B0604030504040204" pitchFamily="34" charset="0"/>
              <a:cs typeface="Verdana" panose="020B0604030504040204" pitchFamily="34" charset="0"/>
            </a:endParaRPr>
          </a:p>
        </p:txBody>
      </p:sp>
      <p:sp>
        <p:nvSpPr>
          <p:cNvPr id="94211" name="Content Placeholder 2">
            <a:extLst>
              <a:ext uri="{FF2B5EF4-FFF2-40B4-BE49-F238E27FC236}">
                <a16:creationId xmlns:a16="http://schemas.microsoft.com/office/drawing/2014/main" id="{E19A7A67-23A0-438C-8ABE-FF2D80AF07E6}"/>
              </a:ext>
            </a:extLst>
          </p:cNvPr>
          <p:cNvSpPr>
            <a:spLocks noGrp="1"/>
          </p:cNvSpPr>
          <p:nvPr>
            <p:ph idx="1"/>
          </p:nvPr>
        </p:nvSpPr>
        <p:spPr>
          <a:xfrm>
            <a:off x="391886" y="1273629"/>
            <a:ext cx="10863943" cy="4190999"/>
          </a:xfrm>
        </p:spPr>
        <p:txBody>
          <a:bodyPr>
            <a:normAutofit fontScale="92500" lnSpcReduction="10000"/>
          </a:bodyPr>
          <a:lstStyle/>
          <a:p>
            <a:pPr>
              <a:defRPr/>
            </a:pPr>
            <a:r>
              <a:rPr lang="en-US" dirty="0">
                <a:solidFill>
                  <a:schemeClr val="accent5"/>
                </a:solidFill>
                <a:ea typeface="Verdana" pitchFamily="34" charset="0"/>
                <a:cs typeface="Verdana" pitchFamily="34" charset="0"/>
              </a:rPr>
              <a:t>Supervised diet &amp; exercise treatment has beneficial effects on glycemic control, components of the </a:t>
            </a:r>
            <a:r>
              <a:rPr lang="en-US" dirty="0" err="1">
                <a:solidFill>
                  <a:schemeClr val="accent5"/>
                </a:solidFill>
                <a:ea typeface="Verdana" pitchFamily="34" charset="0"/>
                <a:cs typeface="Verdana" pitchFamily="34" charset="0"/>
              </a:rPr>
              <a:t>MetS</a:t>
            </a:r>
            <a:r>
              <a:rPr lang="en-US" dirty="0">
                <a:solidFill>
                  <a:schemeClr val="accent5"/>
                </a:solidFill>
                <a:ea typeface="Verdana" pitchFamily="34" charset="0"/>
                <a:cs typeface="Verdana" pitchFamily="34" charset="0"/>
              </a:rPr>
              <a:t>, and insulin sensitivity in hypogonadal patients with the </a:t>
            </a:r>
            <a:r>
              <a:rPr lang="en-US" dirty="0" err="1">
                <a:solidFill>
                  <a:schemeClr val="accent5"/>
                </a:solidFill>
                <a:ea typeface="Verdana" pitchFamily="34" charset="0"/>
                <a:cs typeface="Verdana" pitchFamily="34" charset="0"/>
              </a:rPr>
              <a:t>MetS</a:t>
            </a:r>
            <a:r>
              <a:rPr lang="en-US" dirty="0">
                <a:solidFill>
                  <a:schemeClr val="accent5"/>
                </a:solidFill>
                <a:ea typeface="Verdana" pitchFamily="34" charset="0"/>
                <a:cs typeface="Verdana" pitchFamily="34" charset="0"/>
              </a:rPr>
              <a:t> and newly diagnosed T2D.</a:t>
            </a:r>
          </a:p>
          <a:p>
            <a:pPr>
              <a:defRPr/>
            </a:pPr>
            <a:endParaRPr lang="en-US" dirty="0">
              <a:solidFill>
                <a:schemeClr val="accent5"/>
              </a:solidFill>
              <a:ea typeface="Verdana" pitchFamily="34" charset="0"/>
              <a:cs typeface="Verdana" pitchFamily="34" charset="0"/>
            </a:endParaRPr>
          </a:p>
          <a:p>
            <a:pPr>
              <a:defRPr/>
            </a:pPr>
            <a:r>
              <a:rPr lang="en-US" dirty="0">
                <a:solidFill>
                  <a:schemeClr val="accent5"/>
                </a:solidFill>
                <a:ea typeface="Verdana" pitchFamily="34" charset="0"/>
                <a:cs typeface="Verdana" pitchFamily="34" charset="0"/>
              </a:rPr>
              <a:t>Addition of </a:t>
            </a:r>
            <a:r>
              <a:rPr lang="en-US" dirty="0" err="1">
                <a:solidFill>
                  <a:schemeClr val="accent5"/>
                </a:solidFill>
                <a:ea typeface="Verdana" pitchFamily="34" charset="0"/>
                <a:cs typeface="Verdana" pitchFamily="34" charset="0"/>
              </a:rPr>
              <a:t>AndroGel</a:t>
            </a:r>
            <a:r>
              <a:rPr lang="en-US" dirty="0">
                <a:solidFill>
                  <a:schemeClr val="accent5"/>
                </a:solidFill>
                <a:ea typeface="Verdana" pitchFamily="34" charset="0"/>
                <a:cs typeface="Verdana" pitchFamily="34" charset="0"/>
              </a:rPr>
              <a:t> 1% to supervised diet &amp; exercise resulted in greater therapeutic improvements in glycemic control and more than 80% of patients reversing </a:t>
            </a:r>
            <a:r>
              <a:rPr lang="en-US" dirty="0" err="1">
                <a:solidFill>
                  <a:schemeClr val="accent5"/>
                </a:solidFill>
                <a:ea typeface="Verdana" pitchFamily="34" charset="0"/>
                <a:cs typeface="Verdana" pitchFamily="34" charset="0"/>
              </a:rPr>
              <a:t>MetS</a:t>
            </a:r>
            <a:r>
              <a:rPr lang="en-US" dirty="0">
                <a:solidFill>
                  <a:schemeClr val="accent5"/>
                </a:solidFill>
                <a:ea typeface="Verdana" pitchFamily="34" charset="0"/>
                <a:cs typeface="Verdana" pitchFamily="34" charset="0"/>
              </a:rPr>
              <a:t>, reaching all the set targets for glycemic control. </a:t>
            </a:r>
          </a:p>
          <a:p>
            <a:pPr>
              <a:defRPr/>
            </a:pPr>
            <a:endParaRPr lang="en-US" dirty="0">
              <a:solidFill>
                <a:schemeClr val="accent5"/>
              </a:solidFill>
              <a:ea typeface="Verdana" pitchFamily="34" charset="0"/>
              <a:cs typeface="Verdana" pitchFamily="34" charset="0"/>
            </a:endParaRPr>
          </a:p>
          <a:p>
            <a:pPr>
              <a:defRPr/>
            </a:pPr>
            <a:r>
              <a:rPr lang="en-US" dirty="0">
                <a:solidFill>
                  <a:schemeClr val="accent5"/>
                </a:solidFill>
                <a:ea typeface="Verdana" pitchFamily="34" charset="0"/>
                <a:cs typeface="Verdana" pitchFamily="34" charset="0"/>
              </a:rPr>
              <a:t>Serum PSA concentrations did not differ between the 2 treatment groups</a:t>
            </a:r>
          </a:p>
          <a:p>
            <a:pPr>
              <a:defRPr/>
            </a:pPr>
            <a:endParaRPr lang="en-US" dirty="0">
              <a:solidFill>
                <a:schemeClr val="accent5"/>
              </a:solidFill>
              <a:ea typeface="Verdana" pitchFamily="34" charset="0"/>
              <a:cs typeface="Verdana" pitchFamily="34" charset="0"/>
            </a:endParaRPr>
          </a:p>
          <a:p>
            <a:pPr>
              <a:defRPr/>
            </a:pPr>
            <a:r>
              <a:rPr lang="en-GB" dirty="0">
                <a:solidFill>
                  <a:schemeClr val="accent5"/>
                </a:solidFill>
                <a:ea typeface="Verdana" pitchFamily="34" charset="0"/>
                <a:cs typeface="Verdana" pitchFamily="34" charset="0"/>
              </a:rPr>
              <a:t>This study with Testogel was a pilot proof of concept study.  Nevertheless, it had a very strong design, but was performed more than 10 years ago in a limited number of patients.</a:t>
            </a:r>
          </a:p>
          <a:p>
            <a:pPr>
              <a:defRPr/>
            </a:pPr>
            <a:endParaRPr lang="en-GB" sz="2350" b="1" u="sng" dirty="0">
              <a:ea typeface="Verdana" pitchFamily="34" charset="0"/>
              <a:cs typeface="Verdana" pitchFamily="34" charset="0"/>
            </a:endParaRPr>
          </a:p>
          <a:p>
            <a:pPr marL="0" indent="0">
              <a:buNone/>
              <a:defRPr/>
            </a:pPr>
            <a:endParaRPr lang="fr-BE" sz="2350" b="1" u="sng" dirty="0">
              <a:ea typeface="Verdana" pitchFamily="34" charset="0"/>
              <a:cs typeface="Verdana" pitchFamily="34" charset="0"/>
            </a:endParaRPr>
          </a:p>
        </p:txBody>
      </p:sp>
      <p:sp>
        <p:nvSpPr>
          <p:cNvPr id="5" name="Rectangle 4">
            <a:extLst>
              <a:ext uri="{FF2B5EF4-FFF2-40B4-BE49-F238E27FC236}">
                <a16:creationId xmlns:a16="http://schemas.microsoft.com/office/drawing/2014/main" id="{71AF226E-4E9E-42C8-99E0-4FECE8130B26}"/>
              </a:ext>
            </a:extLst>
          </p:cNvPr>
          <p:cNvSpPr>
            <a:spLocks noChangeArrowheads="1"/>
          </p:cNvSpPr>
          <p:nvPr/>
        </p:nvSpPr>
        <p:spPr bwMode="auto">
          <a:xfrm>
            <a:off x="1668730" y="5991881"/>
            <a:ext cx="67520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dirty="0" err="1">
                <a:latin typeface="+mn-lt"/>
              </a:rPr>
              <a:t>Heufelder</a:t>
            </a:r>
            <a:r>
              <a:rPr lang="en-GB" altLang="en-US" sz="1200" b="1" dirty="0">
                <a:latin typeface="+mn-lt"/>
              </a:rPr>
              <a:t> AE et al.</a:t>
            </a:r>
            <a:r>
              <a:rPr lang="en-GB" altLang="en-US" sz="1200" dirty="0">
                <a:latin typeface="+mn-lt"/>
              </a:rPr>
              <a:t> </a:t>
            </a:r>
            <a:r>
              <a:rPr lang="en-GB" altLang="en-US" sz="1200" i="1" dirty="0">
                <a:latin typeface="+mn-lt"/>
              </a:rPr>
              <a:t>J </a:t>
            </a:r>
            <a:r>
              <a:rPr lang="en-GB" altLang="en-US" sz="1200" i="1" dirty="0" err="1">
                <a:latin typeface="+mn-lt"/>
              </a:rPr>
              <a:t>Androl</a:t>
            </a:r>
            <a:r>
              <a:rPr lang="en-GB" altLang="en-US" sz="1200" i="1" dirty="0">
                <a:latin typeface="+mn-lt"/>
              </a:rPr>
              <a:t> 2009; </a:t>
            </a:r>
            <a:r>
              <a:rPr lang="en-GB" altLang="en-US" sz="1200" b="1" i="1" dirty="0">
                <a:latin typeface="+mn-lt"/>
              </a:rPr>
              <a:t>30(6) </a:t>
            </a:r>
            <a:r>
              <a:rPr lang="en-GB" altLang="en-US" sz="1200" i="1" dirty="0">
                <a:latin typeface="+mn-lt"/>
              </a:rPr>
              <a:t>:726-733.</a:t>
            </a:r>
            <a:r>
              <a:rPr lang="en-US" altLang="en-US" sz="1200" dirty="0">
                <a:latin typeface="+mn-lt"/>
              </a:rPr>
              <a:t> </a:t>
            </a:r>
          </a:p>
        </p:txBody>
      </p:sp>
    </p:spTree>
    <p:extLst>
      <p:ext uri="{BB962C8B-B14F-4D97-AF65-F5344CB8AC3E}">
        <p14:creationId xmlns:p14="http://schemas.microsoft.com/office/powerpoint/2010/main" val="991392431"/>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552450" y="1951470"/>
            <a:ext cx="10920845" cy="1960050"/>
          </a:xfrm>
        </p:spPr>
        <p:txBody>
          <a:bodyPr>
            <a:noAutofit/>
          </a:bodyPr>
          <a:lstStyle/>
          <a:p>
            <a:r>
              <a:rPr lang="en-GB" sz="2800" dirty="0" err="1">
                <a:effectLst/>
                <a:ea typeface="Calibri" panose="020F0502020204030204" pitchFamily="34" charset="0"/>
                <a:cs typeface="Calibri" panose="020F0502020204030204" pitchFamily="34" charset="0"/>
              </a:rPr>
              <a:t>Shabsigh</a:t>
            </a:r>
            <a:r>
              <a:rPr lang="en-GB" sz="2800" dirty="0">
                <a:effectLst/>
                <a:ea typeface="Calibri" panose="020F0502020204030204" pitchFamily="34" charset="0"/>
                <a:cs typeface="Calibri" panose="020F0502020204030204" pitchFamily="34" charset="0"/>
              </a:rPr>
              <a:t>, R et al </a:t>
            </a:r>
            <a:br>
              <a:rPr lang="en-GB" sz="28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800" dirty="0">
                <a:effectLst/>
                <a:ea typeface="Calibri" panose="020F0502020204030204" pitchFamily="34" charset="0"/>
                <a:cs typeface="Calibri" panose="020F0502020204030204" pitchFamily="34" charset="0"/>
              </a:rPr>
              <a:t>Randomized study of testosterone gel as adjunctive therapy to sildenafil in hypogonadal men with erectile dysfunction who do not respond to sildenafil alone</a:t>
            </a:r>
            <a:br>
              <a:rPr lang="en-GB" sz="24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pl-PL" sz="2800" i="1" dirty="0">
                <a:effectLst/>
                <a:ea typeface="Calibri" panose="020F0502020204030204" pitchFamily="34" charset="0"/>
                <a:cs typeface="Calibri" panose="020F0502020204030204" pitchFamily="34" charset="0"/>
              </a:rPr>
              <a:t>J</a:t>
            </a:r>
            <a:r>
              <a:rPr lang="en-GB" sz="2800" i="1" dirty="0" err="1">
                <a:effectLst/>
                <a:ea typeface="Calibri" panose="020F0502020204030204" pitchFamily="34" charset="0"/>
                <a:cs typeface="Calibri" panose="020F0502020204030204" pitchFamily="34" charset="0"/>
              </a:rPr>
              <a:t>ournal</a:t>
            </a:r>
            <a:r>
              <a:rPr lang="en-GB" sz="2800" i="1" dirty="0">
                <a:effectLst/>
                <a:ea typeface="Calibri" panose="020F0502020204030204" pitchFamily="34" charset="0"/>
                <a:cs typeface="Calibri" panose="020F0502020204030204" pitchFamily="34" charset="0"/>
              </a:rPr>
              <a:t> of </a:t>
            </a:r>
            <a:r>
              <a:rPr lang="pl-PL" sz="2800" i="1" dirty="0">
                <a:effectLst/>
                <a:ea typeface="Calibri" panose="020F0502020204030204" pitchFamily="34" charset="0"/>
                <a:cs typeface="Calibri" panose="020F0502020204030204" pitchFamily="34" charset="0"/>
              </a:rPr>
              <a:t>Urol</a:t>
            </a:r>
            <a:r>
              <a:rPr lang="en-GB" sz="2800" i="1" dirty="0" err="1">
                <a:effectLst/>
                <a:ea typeface="Calibri" panose="020F0502020204030204" pitchFamily="34" charset="0"/>
                <a:cs typeface="Calibri" panose="020F0502020204030204" pitchFamily="34" charset="0"/>
              </a:rPr>
              <a:t>ogy</a:t>
            </a:r>
            <a:r>
              <a:rPr lang="pl-PL" sz="2800" i="1" dirty="0">
                <a:effectLst/>
                <a:ea typeface="Calibri" panose="020F0502020204030204" pitchFamily="34" charset="0"/>
                <a:cs typeface="Calibri" panose="020F0502020204030204" pitchFamily="34" charset="0"/>
              </a:rPr>
              <a:t> 2004; 172: 658-663</a:t>
            </a:r>
            <a:r>
              <a:rPr lang="en-GB" sz="2400" i="1" dirty="0">
                <a:effectLst/>
                <a:ea typeface="Calibri" panose="020F0502020204030204" pitchFamily="34" charset="0"/>
                <a:cs typeface="Calibri" panose="020F0502020204030204" pitchFamily="34"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3200" i="1" dirty="0"/>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625186" y="3724132"/>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2899225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a:extLst>
              <a:ext uri="{FF2B5EF4-FFF2-40B4-BE49-F238E27FC236}">
                <a16:creationId xmlns:a16="http://schemas.microsoft.com/office/drawing/2014/main" id="{2CEB7969-76A4-4CAD-9E4C-A9DCCC16DB62}"/>
              </a:ext>
            </a:extLst>
          </p:cNvPr>
          <p:cNvSpPr>
            <a:spLocks noGrp="1" noChangeArrowheads="1"/>
          </p:cNvSpPr>
          <p:nvPr>
            <p:ph type="title"/>
          </p:nvPr>
        </p:nvSpPr>
        <p:spPr>
          <a:xfrm>
            <a:off x="141514" y="-28575"/>
            <a:ext cx="11353800" cy="1143000"/>
          </a:xfrm>
        </p:spPr>
        <p:txBody>
          <a:bodyPr>
            <a:normAutofit/>
          </a:bodyPr>
          <a:lstStyle/>
          <a:p>
            <a:pPr algn="ctr" eaLnBrk="1" hangingPunct="1"/>
            <a:r>
              <a:rPr lang="en-US" altLang="en-US" sz="3200" b="1" dirty="0"/>
              <a:t>Effect of </a:t>
            </a:r>
            <a:r>
              <a:rPr lang="en-US" altLang="en-US" sz="3200" b="1" dirty="0" err="1"/>
              <a:t>AndroGel</a:t>
            </a:r>
            <a:r>
              <a:rPr lang="en-US" altLang="en-US" sz="3200" b="1" baseline="30000" dirty="0"/>
              <a:t>®</a:t>
            </a:r>
            <a:r>
              <a:rPr lang="en-US" altLang="en-US" sz="3200" b="1" dirty="0"/>
              <a:t> on Erectile Function in Hypogonadal Men</a:t>
            </a:r>
            <a:endParaRPr lang="nl-NL" altLang="en-US" sz="3200" b="1" dirty="0"/>
          </a:p>
        </p:txBody>
      </p:sp>
      <p:sp>
        <p:nvSpPr>
          <p:cNvPr id="72707" name="Rectangle 5">
            <a:extLst>
              <a:ext uri="{FF2B5EF4-FFF2-40B4-BE49-F238E27FC236}">
                <a16:creationId xmlns:a16="http://schemas.microsoft.com/office/drawing/2014/main" id="{6A9AB698-37BC-4F36-8A49-67E443EE641B}"/>
              </a:ext>
            </a:extLst>
          </p:cNvPr>
          <p:cNvSpPr>
            <a:spLocks noGrp="1" noChangeArrowheads="1"/>
          </p:cNvSpPr>
          <p:nvPr>
            <p:ph idx="1"/>
          </p:nvPr>
        </p:nvSpPr>
        <p:spPr>
          <a:xfrm>
            <a:off x="381000" y="1279526"/>
            <a:ext cx="5672139" cy="4525963"/>
          </a:xfrm>
        </p:spPr>
        <p:txBody>
          <a:bodyPr>
            <a:normAutofit/>
          </a:bodyPr>
          <a:lstStyle/>
          <a:p>
            <a:pPr marL="0" indent="0">
              <a:buNone/>
            </a:pPr>
            <a:r>
              <a:rPr lang="en-US" altLang="en-US" dirty="0">
                <a:solidFill>
                  <a:schemeClr val="accent5"/>
                </a:solidFill>
              </a:rPr>
              <a:t>Randomized Controlled Trial:</a:t>
            </a:r>
          </a:p>
          <a:p>
            <a:pPr marL="0" indent="0">
              <a:buNone/>
            </a:pPr>
            <a:endParaRPr lang="en-US" altLang="en-US" dirty="0">
              <a:solidFill>
                <a:schemeClr val="accent5"/>
              </a:solidFill>
            </a:endParaRPr>
          </a:p>
          <a:p>
            <a:pPr marL="449263" lvl="1" indent="-182563"/>
            <a:r>
              <a:rPr lang="en-US" altLang="en-US" dirty="0">
                <a:solidFill>
                  <a:schemeClr val="accent5"/>
                </a:solidFill>
              </a:rPr>
              <a:t>75 hypogonadal men with erectile dysfunction who had failed prior sildenafil therapy</a:t>
            </a:r>
          </a:p>
          <a:p>
            <a:pPr marL="449263" lvl="1" indent="-182563"/>
            <a:r>
              <a:rPr lang="en-US" altLang="en-US" dirty="0">
                <a:solidFill>
                  <a:schemeClr val="accent5"/>
                </a:solidFill>
              </a:rPr>
              <a:t>Daily dose of 5g </a:t>
            </a:r>
            <a:r>
              <a:rPr lang="en-US" altLang="en-US" dirty="0" err="1">
                <a:solidFill>
                  <a:schemeClr val="accent5"/>
                </a:solidFill>
              </a:rPr>
              <a:t>AndroGel</a:t>
            </a:r>
            <a:r>
              <a:rPr lang="en-US" altLang="en-US" dirty="0">
                <a:solidFill>
                  <a:schemeClr val="accent5"/>
                </a:solidFill>
              </a:rPr>
              <a:t>® or placebo plus sildenafil for 12 weeks</a:t>
            </a:r>
          </a:p>
          <a:p>
            <a:pPr marL="449263" lvl="1" indent="-182563"/>
            <a:r>
              <a:rPr lang="en-US" altLang="en-US" dirty="0">
                <a:solidFill>
                  <a:schemeClr val="accent5"/>
                </a:solidFill>
              </a:rPr>
              <a:t>Significantly better response at 4 weeks with </a:t>
            </a:r>
            <a:r>
              <a:rPr lang="en-US" altLang="en-US" dirty="0" err="1">
                <a:solidFill>
                  <a:schemeClr val="accent5"/>
                </a:solidFill>
              </a:rPr>
              <a:t>AndroGel</a:t>
            </a:r>
            <a:r>
              <a:rPr lang="en-US" altLang="en-US" dirty="0">
                <a:solidFill>
                  <a:schemeClr val="accent5"/>
                </a:solidFill>
              </a:rPr>
              <a:t>® for IIEF</a:t>
            </a:r>
          </a:p>
          <a:p>
            <a:pPr marL="900113" lvl="2" indent="-188913">
              <a:buFont typeface="Verdana" panose="020B0604030504040204" pitchFamily="34" charset="0"/>
              <a:buChar char="–"/>
            </a:pPr>
            <a:r>
              <a:rPr lang="en-US" altLang="en-US" dirty="0">
                <a:solidFill>
                  <a:schemeClr val="accent5"/>
                </a:solidFill>
              </a:rPr>
              <a:t>Erectile function (p = 0.029)</a:t>
            </a:r>
          </a:p>
          <a:p>
            <a:pPr marL="900113" lvl="2" indent="-188913">
              <a:buFont typeface="Verdana" panose="020B0604030504040204" pitchFamily="34" charset="0"/>
              <a:buChar char="–"/>
            </a:pPr>
            <a:r>
              <a:rPr lang="en-US" altLang="en-US" dirty="0">
                <a:solidFill>
                  <a:schemeClr val="accent5"/>
                </a:solidFill>
              </a:rPr>
              <a:t>Total score (p = 0.011)</a:t>
            </a:r>
          </a:p>
        </p:txBody>
      </p:sp>
      <p:sp>
        <p:nvSpPr>
          <p:cNvPr id="72708" name="Text Box 19">
            <a:extLst>
              <a:ext uri="{FF2B5EF4-FFF2-40B4-BE49-F238E27FC236}">
                <a16:creationId xmlns:a16="http://schemas.microsoft.com/office/drawing/2014/main" id="{ED1F8C46-FDD9-4B6B-81CF-2FC763BA1AAB}"/>
              </a:ext>
            </a:extLst>
          </p:cNvPr>
          <p:cNvSpPr txBox="1">
            <a:spLocks noChangeArrowheads="1"/>
          </p:cNvSpPr>
          <p:nvPr/>
        </p:nvSpPr>
        <p:spPr bwMode="auto">
          <a:xfrm>
            <a:off x="1535793" y="5955201"/>
            <a:ext cx="53371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buClr>
                <a:schemeClr val="folHlink"/>
              </a:buClr>
            </a:pPr>
            <a:r>
              <a:rPr lang="en-GB" altLang="en-US" sz="1200" b="1" dirty="0" err="1">
                <a:latin typeface="+mn-lt"/>
              </a:rPr>
              <a:t>Shabsigh</a:t>
            </a:r>
            <a:r>
              <a:rPr lang="en-GB" altLang="en-US" sz="1200" b="1" dirty="0">
                <a:latin typeface="+mn-lt"/>
              </a:rPr>
              <a:t>, R et al. Journal of Urology 2004; 172: 658-663 </a:t>
            </a:r>
            <a:endParaRPr lang="en-US" altLang="en-US" sz="1200" dirty="0">
              <a:latin typeface="+mn-lt"/>
            </a:endParaRPr>
          </a:p>
        </p:txBody>
      </p:sp>
      <p:pic>
        <p:nvPicPr>
          <p:cNvPr id="72709" name="Picture 18">
            <a:extLst>
              <a:ext uri="{FF2B5EF4-FFF2-40B4-BE49-F238E27FC236}">
                <a16:creationId xmlns:a16="http://schemas.microsoft.com/office/drawing/2014/main" id="{B028E880-4095-4CF4-AF98-082316185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39" y="970702"/>
            <a:ext cx="5083629" cy="512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92124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80A973F-B0C2-42FC-B594-6E4391298D0B}"/>
              </a:ext>
            </a:extLst>
          </p:cNvPr>
          <p:cNvSpPr>
            <a:spLocks noGrp="1" noChangeArrowheads="1"/>
          </p:cNvSpPr>
          <p:nvPr>
            <p:ph type="title"/>
          </p:nvPr>
        </p:nvSpPr>
        <p:spPr>
          <a:xfrm>
            <a:off x="250371" y="44450"/>
            <a:ext cx="11049000" cy="1143000"/>
          </a:xfrm>
          <a:noFill/>
        </p:spPr>
        <p:txBody>
          <a:bodyPr>
            <a:normAutofit/>
          </a:bodyPr>
          <a:lstStyle/>
          <a:p>
            <a:pPr algn="ctr" eaLnBrk="1" hangingPunct="1"/>
            <a:r>
              <a:rPr lang="fr-BE" altLang="en-US" b="1" dirty="0" err="1"/>
              <a:t>Testosterone</a:t>
            </a:r>
            <a:r>
              <a:rPr lang="fr-BE" altLang="en-US" b="1" dirty="0"/>
              <a:t> gel </a:t>
            </a:r>
            <a:r>
              <a:rPr lang="fr-BE" altLang="en-US" b="1" dirty="0" err="1"/>
              <a:t>therapy</a:t>
            </a:r>
            <a:r>
              <a:rPr lang="fr-BE" altLang="en-US" b="1" dirty="0"/>
              <a:t> </a:t>
            </a:r>
            <a:r>
              <a:rPr lang="fr-BE" altLang="en-US" b="1" dirty="0" err="1"/>
              <a:t>improved</a:t>
            </a:r>
            <a:r>
              <a:rPr lang="fr-BE" altLang="en-US" b="1" dirty="0"/>
              <a:t> </a:t>
            </a:r>
            <a:r>
              <a:rPr lang="fr-BE" altLang="en-US" b="1" dirty="0" err="1"/>
              <a:t>response</a:t>
            </a:r>
            <a:r>
              <a:rPr lang="fr-BE" altLang="en-US" b="1" dirty="0"/>
              <a:t> to </a:t>
            </a:r>
            <a:r>
              <a:rPr lang="fr-BE" altLang="en-US" b="1" dirty="0" err="1"/>
              <a:t>sildenafil</a:t>
            </a:r>
            <a:endParaRPr lang="fr-BE" altLang="en-US" b="1" dirty="0"/>
          </a:p>
        </p:txBody>
      </p:sp>
      <p:sp>
        <p:nvSpPr>
          <p:cNvPr id="73731" name="Text Box 6">
            <a:extLst>
              <a:ext uri="{FF2B5EF4-FFF2-40B4-BE49-F238E27FC236}">
                <a16:creationId xmlns:a16="http://schemas.microsoft.com/office/drawing/2014/main" id="{F261641C-3347-4D33-8187-9A69A27F03DF}"/>
              </a:ext>
            </a:extLst>
          </p:cNvPr>
          <p:cNvSpPr txBox="1">
            <a:spLocks noChangeArrowheads="1"/>
          </p:cNvSpPr>
          <p:nvPr/>
        </p:nvSpPr>
        <p:spPr bwMode="auto">
          <a:xfrm>
            <a:off x="1582851" y="1754991"/>
            <a:ext cx="37338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spcBef>
                <a:spcPct val="50000"/>
              </a:spcBef>
            </a:pPr>
            <a:r>
              <a:rPr lang="en-US" altLang="en-US" sz="2400" dirty="0">
                <a:solidFill>
                  <a:schemeClr val="accent5"/>
                </a:solidFill>
                <a:latin typeface="+mn-lt"/>
              </a:rPr>
              <a:t>A. Did your gel improve your response to sildenafil?</a:t>
            </a:r>
          </a:p>
        </p:txBody>
      </p:sp>
      <p:sp>
        <p:nvSpPr>
          <p:cNvPr id="73732" name="Text Box 7">
            <a:extLst>
              <a:ext uri="{FF2B5EF4-FFF2-40B4-BE49-F238E27FC236}">
                <a16:creationId xmlns:a16="http://schemas.microsoft.com/office/drawing/2014/main" id="{DBF24E9F-6EF2-482D-BF64-24459142502D}"/>
              </a:ext>
            </a:extLst>
          </p:cNvPr>
          <p:cNvSpPr txBox="1">
            <a:spLocks noChangeArrowheads="1"/>
          </p:cNvSpPr>
          <p:nvPr/>
        </p:nvSpPr>
        <p:spPr bwMode="auto">
          <a:xfrm>
            <a:off x="1582851" y="3429000"/>
            <a:ext cx="3733800"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spcBef>
                <a:spcPct val="50000"/>
              </a:spcBef>
            </a:pPr>
            <a:r>
              <a:rPr lang="en-US" altLang="en-US" sz="2400" dirty="0">
                <a:solidFill>
                  <a:schemeClr val="accent5"/>
                </a:solidFill>
                <a:latin typeface="+mn-lt"/>
              </a:rPr>
              <a:t>B. Did your gel improve your erections when sildenafil was not taken within 4h before sexual activity?</a:t>
            </a:r>
          </a:p>
        </p:txBody>
      </p:sp>
      <p:pic>
        <p:nvPicPr>
          <p:cNvPr id="73733" name="Picture 23">
            <a:extLst>
              <a:ext uri="{FF2B5EF4-FFF2-40B4-BE49-F238E27FC236}">
                <a16:creationId xmlns:a16="http://schemas.microsoft.com/office/drawing/2014/main" id="{6F6DD2B6-B342-4215-B4D5-597681457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871" y="964955"/>
            <a:ext cx="4938486" cy="521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9">
            <a:extLst>
              <a:ext uri="{FF2B5EF4-FFF2-40B4-BE49-F238E27FC236}">
                <a16:creationId xmlns:a16="http://schemas.microsoft.com/office/drawing/2014/main" id="{8E4391B2-BF3F-4484-A437-AA927D232693}"/>
              </a:ext>
            </a:extLst>
          </p:cNvPr>
          <p:cNvSpPr txBox="1">
            <a:spLocks noChangeArrowheads="1"/>
          </p:cNvSpPr>
          <p:nvPr/>
        </p:nvSpPr>
        <p:spPr bwMode="auto">
          <a:xfrm>
            <a:off x="1535793" y="5955201"/>
            <a:ext cx="53371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buClr>
                <a:schemeClr val="folHlink"/>
              </a:buClr>
            </a:pPr>
            <a:r>
              <a:rPr lang="en-GB" altLang="en-US" sz="1200" b="1" dirty="0" err="1">
                <a:latin typeface="+mn-lt"/>
              </a:rPr>
              <a:t>Shabsigh</a:t>
            </a:r>
            <a:r>
              <a:rPr lang="en-GB" altLang="en-US" sz="1200" b="1" dirty="0">
                <a:latin typeface="+mn-lt"/>
              </a:rPr>
              <a:t>, R et al. Journal of Urology 2004; 172: 658-663 </a:t>
            </a:r>
            <a:endParaRPr lang="en-US" altLang="en-US" sz="1200" dirty="0">
              <a:latin typeface="+mn-lt"/>
            </a:endParaRPr>
          </a:p>
        </p:txBody>
      </p:sp>
    </p:spTree>
    <p:extLst>
      <p:ext uri="{BB962C8B-B14F-4D97-AF65-F5344CB8AC3E}">
        <p14:creationId xmlns:p14="http://schemas.microsoft.com/office/powerpoint/2010/main" val="33085323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625186" y="2049442"/>
            <a:ext cx="10920845" cy="1960050"/>
          </a:xfrm>
        </p:spPr>
        <p:txBody>
          <a:bodyPr>
            <a:noAutofit/>
          </a:bodyPr>
          <a:lstStyle/>
          <a:p>
            <a:r>
              <a:rPr lang="en-GB" sz="2800" dirty="0" err="1">
                <a:effectLst/>
                <a:ea typeface="Calibri" panose="020F0502020204030204" pitchFamily="34" charset="0"/>
                <a:cs typeface="Calibri" panose="020F0502020204030204" pitchFamily="34" charset="0"/>
              </a:rPr>
              <a:t>Buvat</a:t>
            </a:r>
            <a:r>
              <a:rPr lang="en-GB" sz="2800" dirty="0">
                <a:ea typeface="Calibri" panose="020F0502020204030204" pitchFamily="34" charset="0"/>
                <a:cs typeface="Calibri" panose="020F0502020204030204" pitchFamily="34" charset="0"/>
              </a:rPr>
              <a:t>, J </a:t>
            </a:r>
            <a:r>
              <a:rPr lang="en-GB" sz="2800" dirty="0">
                <a:effectLst/>
                <a:ea typeface="Calibri" panose="020F0502020204030204" pitchFamily="34" charset="0"/>
                <a:cs typeface="Calibri" panose="020F0502020204030204" pitchFamily="34" charset="0"/>
              </a:rPr>
              <a:t>et al </a:t>
            </a:r>
            <a:br>
              <a:rPr lang="en-GB" sz="28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800" dirty="0">
                <a:effectLst/>
                <a:ea typeface="Calibri" panose="020F0502020204030204" pitchFamily="34" charset="0"/>
                <a:cs typeface="Calibri" panose="020F0502020204030204" pitchFamily="34" charset="0"/>
              </a:rPr>
              <a:t>Hypogonadal Men Non-responders to the PDE5 Inhibitor Tadalafil</a:t>
            </a:r>
            <a:br>
              <a:rPr lang="en-GB" sz="2800" dirty="0">
                <a:effectLst/>
                <a:ea typeface="Calibri" panose="020F0502020204030204" pitchFamily="34" charset="0"/>
                <a:cs typeface="Calibri" panose="020F0502020204030204" pitchFamily="34" charset="0"/>
              </a:rPr>
            </a:br>
            <a:r>
              <a:rPr lang="en-GB" sz="2800" dirty="0">
                <a:effectLst/>
                <a:ea typeface="Calibri" panose="020F0502020204030204" pitchFamily="34" charset="0"/>
                <a:cs typeface="Calibri" panose="020F0502020204030204" pitchFamily="34" charset="0"/>
              </a:rPr>
              <a:t>Benefit from Normalization of Testosterone Levels with a 1%</a:t>
            </a:r>
            <a:br>
              <a:rPr lang="en-GB" sz="2800" dirty="0">
                <a:effectLst/>
                <a:ea typeface="Calibri" panose="020F0502020204030204" pitchFamily="34" charset="0"/>
                <a:cs typeface="Calibri" panose="020F0502020204030204" pitchFamily="34" charset="0"/>
              </a:rPr>
            </a:br>
            <a:r>
              <a:rPr lang="en-GB" sz="2800" dirty="0">
                <a:effectLst/>
                <a:ea typeface="Calibri" panose="020F0502020204030204" pitchFamily="34" charset="0"/>
                <a:cs typeface="Calibri" panose="020F0502020204030204" pitchFamily="34" charset="0"/>
              </a:rPr>
              <a:t>Hydroalcoholic Testosterone Gel in the Treatment of Erectile</a:t>
            </a:r>
            <a:br>
              <a:rPr lang="en-GB" sz="2800" dirty="0">
                <a:effectLst/>
                <a:ea typeface="Calibri" panose="020F0502020204030204" pitchFamily="34" charset="0"/>
                <a:cs typeface="Calibri" panose="020F0502020204030204" pitchFamily="34" charset="0"/>
              </a:rPr>
            </a:br>
            <a:r>
              <a:rPr lang="en-GB" sz="2800" dirty="0">
                <a:effectLst/>
                <a:ea typeface="Calibri" panose="020F0502020204030204" pitchFamily="34" charset="0"/>
                <a:cs typeface="Calibri" panose="020F0502020204030204" pitchFamily="34" charset="0"/>
              </a:rPr>
              <a:t>Dysfunction (TADTEST Study)</a:t>
            </a:r>
            <a:br>
              <a:rPr lang="en-GB" sz="24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800" b="0" i="1" u="none" strike="noStrike" baseline="0" dirty="0">
                <a:latin typeface="+mn-lt"/>
              </a:rPr>
              <a:t>Journal of Sexual Medicine 2011;8:284–293</a:t>
            </a:r>
            <a:r>
              <a:rPr lang="en-GB" sz="3600" i="1" dirty="0">
                <a:effectLst/>
                <a:latin typeface="+mn-lt"/>
                <a:ea typeface="Calibri" panose="020F0502020204030204" pitchFamily="34" charset="0"/>
                <a:cs typeface="Calibri" panose="020F0502020204030204" pitchFamily="34"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3200" i="1" dirty="0"/>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625186" y="3724132"/>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19774303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a:extLst>
              <a:ext uri="{FF2B5EF4-FFF2-40B4-BE49-F238E27FC236}">
                <a16:creationId xmlns:a16="http://schemas.microsoft.com/office/drawing/2014/main" id="{E326684B-B6DA-4A08-8B39-C390DF15DD1C}"/>
              </a:ext>
            </a:extLst>
          </p:cNvPr>
          <p:cNvSpPr>
            <a:spLocks noGrp="1" noChangeArrowheads="1"/>
          </p:cNvSpPr>
          <p:nvPr>
            <p:ph type="title"/>
          </p:nvPr>
        </p:nvSpPr>
        <p:spPr>
          <a:xfrm>
            <a:off x="195944" y="152399"/>
            <a:ext cx="11321142" cy="1350963"/>
          </a:xfrm>
        </p:spPr>
        <p:txBody>
          <a:bodyPr>
            <a:normAutofit fontScale="90000"/>
          </a:bodyPr>
          <a:lstStyle/>
          <a:p>
            <a:pPr algn="ctr" eaLnBrk="1" hangingPunct="1"/>
            <a:r>
              <a:rPr lang="fr-FR" altLang="en-US" sz="2400" b="1" dirty="0"/>
              <a:t>Change in the score of the IIEF Erectile </a:t>
            </a:r>
            <a:r>
              <a:rPr lang="fr-FR" altLang="en-US" sz="2400" b="1" dirty="0" err="1"/>
              <a:t>Function</a:t>
            </a:r>
            <a:r>
              <a:rPr lang="fr-FR" altLang="en-US" sz="2400" b="1" dirty="0"/>
              <a:t> Domain </a:t>
            </a:r>
            <a:r>
              <a:rPr lang="fr-FR" altLang="en-US" sz="2400" b="1" dirty="0" err="1"/>
              <a:t>after</a:t>
            </a:r>
            <a:r>
              <a:rPr lang="fr-FR" altLang="en-US" sz="2400" b="1" dirty="0"/>
              <a:t> combination of </a:t>
            </a:r>
            <a:r>
              <a:rPr lang="fr-FR" altLang="en-US" sz="2400" b="1" dirty="0" err="1"/>
              <a:t>testosterone</a:t>
            </a:r>
            <a:r>
              <a:rPr lang="fr-FR" altLang="en-US" sz="2400" b="1" dirty="0"/>
              <a:t> (n = 41) or placebo (n = 32) gels to 10 mg </a:t>
            </a:r>
            <a:r>
              <a:rPr lang="fr-FR" altLang="en-US" sz="2400" b="1" dirty="0" err="1"/>
              <a:t>tadalafil</a:t>
            </a:r>
            <a:r>
              <a:rPr lang="fr-FR" altLang="en-US" sz="2400" b="1" dirty="0"/>
              <a:t> once a </a:t>
            </a:r>
            <a:r>
              <a:rPr lang="fr-FR" altLang="en-US" sz="2400" b="1" dirty="0" err="1"/>
              <a:t>day</a:t>
            </a:r>
            <a:r>
              <a:rPr lang="fr-FR" altLang="en-US" sz="2400" b="1" dirty="0"/>
              <a:t> in the 73 patients of the ITT population non </a:t>
            </a:r>
            <a:r>
              <a:rPr lang="fr-FR" altLang="en-US" sz="2400" b="1" dirty="0" err="1"/>
              <a:t>responders</a:t>
            </a:r>
            <a:r>
              <a:rPr lang="fr-FR" altLang="en-US" sz="2400" b="1" dirty="0"/>
              <a:t> to PRN administration of PDE5I </a:t>
            </a:r>
            <a:r>
              <a:rPr lang="fr-FR" altLang="en-US" sz="2400" b="1" dirty="0" err="1"/>
              <a:t>then</a:t>
            </a:r>
            <a:r>
              <a:rPr lang="fr-FR" altLang="en-US" sz="2400" b="1" dirty="0"/>
              <a:t> to 10 mg </a:t>
            </a:r>
            <a:r>
              <a:rPr lang="fr-FR" altLang="en-US" sz="2400" b="1" dirty="0" err="1"/>
              <a:t>tadalafil</a:t>
            </a:r>
            <a:r>
              <a:rPr lang="fr-FR" altLang="en-US" sz="2400" b="1" dirty="0"/>
              <a:t> OAD </a:t>
            </a:r>
            <a:r>
              <a:rPr lang="fr-FR" altLang="en-US" sz="2400" b="1" dirty="0" err="1"/>
              <a:t>alone</a:t>
            </a:r>
            <a:r>
              <a:rPr lang="fr-FR" altLang="en-US" sz="2400" b="1" dirty="0"/>
              <a:t> for 4 </a:t>
            </a:r>
            <a:r>
              <a:rPr lang="fr-FR" altLang="en-US" sz="2400" b="1" dirty="0" err="1"/>
              <a:t>weeks</a:t>
            </a:r>
            <a:r>
              <a:rPr lang="fr-FR" altLang="en-US" sz="2400" b="1" dirty="0"/>
              <a:t> </a:t>
            </a:r>
            <a:r>
              <a:rPr lang="fr-FR" altLang="en-US" sz="2400" b="1" dirty="0" err="1"/>
              <a:t>who</a:t>
            </a:r>
            <a:r>
              <a:rPr lang="fr-FR" altLang="en-US" sz="2400" b="1" dirty="0"/>
              <a:t> </a:t>
            </a:r>
            <a:r>
              <a:rPr lang="fr-FR" altLang="en-US" sz="2400" b="1" dirty="0" err="1"/>
              <a:t>had</a:t>
            </a:r>
            <a:r>
              <a:rPr lang="fr-FR" altLang="en-US" sz="2400" b="1" dirty="0"/>
              <a:t> a </a:t>
            </a:r>
            <a:r>
              <a:rPr lang="fr-FR" altLang="en-US" sz="2400" b="1" dirty="0" err="1"/>
              <a:t>baseline</a:t>
            </a:r>
            <a:r>
              <a:rPr lang="fr-FR" altLang="en-US" sz="2400" b="1" dirty="0"/>
              <a:t> TT </a:t>
            </a:r>
            <a:r>
              <a:rPr lang="fr-FR" altLang="en-US" sz="2400" b="1" dirty="0" err="1"/>
              <a:t>level</a:t>
            </a:r>
            <a:r>
              <a:rPr lang="fr-FR" altLang="en-US" sz="2400" b="1" dirty="0"/>
              <a:t> </a:t>
            </a:r>
            <a:r>
              <a:rPr lang="fr-FR" altLang="en-US" sz="2400" b="1" u="sng" dirty="0"/>
              <a:t>&lt;</a:t>
            </a:r>
            <a:r>
              <a:rPr lang="fr-FR" altLang="en-US" sz="2400" b="1" dirty="0"/>
              <a:t> 3 </a:t>
            </a:r>
            <a:r>
              <a:rPr lang="fr-FR" altLang="en-US" sz="2400" b="1" dirty="0" err="1"/>
              <a:t>ng</a:t>
            </a:r>
            <a:r>
              <a:rPr lang="fr-FR" altLang="en-US" sz="2400" b="1" dirty="0"/>
              <a:t>/ml</a:t>
            </a:r>
          </a:p>
        </p:txBody>
      </p:sp>
      <p:pic>
        <p:nvPicPr>
          <p:cNvPr id="76803" name="Picture 7">
            <a:extLst>
              <a:ext uri="{FF2B5EF4-FFF2-40B4-BE49-F238E27FC236}">
                <a16:creationId xmlns:a16="http://schemas.microsoft.com/office/drawing/2014/main" id="{32DFD9E3-443A-4F5D-B40C-218E5F84F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061" y="1646375"/>
            <a:ext cx="7935913" cy="4176712"/>
          </a:xfrm>
          <a:prstGeom prst="rect">
            <a:avLst/>
          </a:prstGeom>
          <a:noFill/>
          <a:ln>
            <a:noFill/>
          </a:ln>
        </p:spPr>
      </p:pic>
      <p:sp>
        <p:nvSpPr>
          <p:cNvPr id="76804" name="Text Box 15">
            <a:extLst>
              <a:ext uri="{FF2B5EF4-FFF2-40B4-BE49-F238E27FC236}">
                <a16:creationId xmlns:a16="http://schemas.microsoft.com/office/drawing/2014/main" id="{C90BFEF1-D2D8-4929-961A-1335700D1E0E}"/>
              </a:ext>
            </a:extLst>
          </p:cNvPr>
          <p:cNvSpPr txBox="1">
            <a:spLocks noChangeArrowheads="1"/>
          </p:cNvSpPr>
          <p:nvPr/>
        </p:nvSpPr>
        <p:spPr bwMode="auto">
          <a:xfrm>
            <a:off x="4959350" y="2613026"/>
            <a:ext cx="27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b="1">
                <a:latin typeface="Arial" panose="020B0604020202020204" pitchFamily="34" charset="0"/>
              </a:rPr>
              <a:t>*</a:t>
            </a:r>
          </a:p>
        </p:txBody>
      </p:sp>
      <p:graphicFrame>
        <p:nvGraphicFramePr>
          <p:cNvPr id="76805" name="Object 1">
            <a:extLst>
              <a:ext uri="{FF2B5EF4-FFF2-40B4-BE49-F238E27FC236}">
                <a16:creationId xmlns:a16="http://schemas.microsoft.com/office/drawing/2014/main" id="{25B40677-B01E-46E9-AE20-35D883726B9E}"/>
              </a:ext>
            </a:extLst>
          </p:cNvPr>
          <p:cNvGraphicFramePr>
            <a:graphicFrameLocks noGrp="1" noChangeAspect="1"/>
          </p:cNvGraphicFramePr>
          <p:nvPr>
            <p:extLst>
              <p:ext uri="{D42A27DB-BD31-4B8C-83A1-F6EECF244321}">
                <p14:modId xmlns:p14="http://schemas.microsoft.com/office/powerpoint/2010/main" val="4221605716"/>
              </p:ext>
            </p:extLst>
          </p:nvPr>
        </p:nvGraphicFramePr>
        <p:xfrm>
          <a:off x="2250849" y="1646376"/>
          <a:ext cx="7527925" cy="4149725"/>
        </p:xfrm>
        <a:graphic>
          <a:graphicData uri="http://schemas.openxmlformats.org/presentationml/2006/ole">
            <mc:AlternateContent xmlns:mc="http://schemas.openxmlformats.org/markup-compatibility/2006">
              <mc:Choice xmlns:v="urn:schemas-microsoft-com:vml" Requires="v">
                <p:oleObj name="Chart" r:id="rId3" imgW="8258186" imgH="4553116" progId="MSGraph.Chart.8">
                  <p:embed followColorScheme="full"/>
                </p:oleObj>
              </mc:Choice>
              <mc:Fallback>
                <p:oleObj name="Chart" r:id="rId3" imgW="8258186" imgH="4553116" progId="MSGraph.Chart.8">
                  <p:embed followColorScheme="full"/>
                  <p:pic>
                    <p:nvPicPr>
                      <p:cNvPr id="76805" name="Object 1">
                        <a:extLst>
                          <a:ext uri="{FF2B5EF4-FFF2-40B4-BE49-F238E27FC236}">
                            <a16:creationId xmlns:a16="http://schemas.microsoft.com/office/drawing/2014/main" id="{25B40677-B01E-46E9-AE20-35D883726B9E}"/>
                          </a:ext>
                        </a:extLst>
                      </p:cNvPr>
                      <p:cNvPicPr>
                        <a:picLocks noGrp="1" noChangeAspect="1" noChangeArrowheads="1"/>
                      </p:cNvPicPr>
                      <p:nvPr/>
                    </p:nvPicPr>
                    <p:blipFill>
                      <a:blip r:embed="rId4"/>
                      <a:srcRect/>
                      <a:stretch>
                        <a:fillRect/>
                      </a:stretch>
                    </p:blipFill>
                    <p:spPr bwMode="auto">
                      <a:xfrm>
                        <a:off x="2250849" y="1646376"/>
                        <a:ext cx="7527925"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6A3DD7CD-A313-41C7-90C6-C2674A164A45}"/>
              </a:ext>
            </a:extLst>
          </p:cNvPr>
          <p:cNvSpPr txBox="1"/>
          <p:nvPr/>
        </p:nvSpPr>
        <p:spPr>
          <a:xfrm>
            <a:off x="1600200" y="5966103"/>
            <a:ext cx="6096000" cy="307777"/>
          </a:xfrm>
          <a:prstGeom prst="rect">
            <a:avLst/>
          </a:prstGeom>
          <a:noFill/>
        </p:spPr>
        <p:txBody>
          <a:bodyPr wrap="square">
            <a:spAutoFit/>
          </a:bodyPr>
          <a:lstStyle/>
          <a:p>
            <a:r>
              <a:rPr lang="en-GB" sz="1400" dirty="0" err="1"/>
              <a:t>Buvat</a:t>
            </a:r>
            <a:r>
              <a:rPr lang="en-GB" sz="1400" dirty="0"/>
              <a:t>, J et al. Journal of Sexual Medicine 2011;8:284–293 </a:t>
            </a:r>
          </a:p>
        </p:txBody>
      </p:sp>
    </p:spTree>
    <p:extLst>
      <p:ext uri="{BB962C8B-B14F-4D97-AF65-F5344CB8AC3E}">
        <p14:creationId xmlns:p14="http://schemas.microsoft.com/office/powerpoint/2010/main" val="117859602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E5707D2-A2CE-407D-AFAB-2EC876C2D29D}"/>
              </a:ext>
            </a:extLst>
          </p:cNvPr>
          <p:cNvSpPr>
            <a:spLocks noGrp="1" noChangeArrowheads="1"/>
          </p:cNvSpPr>
          <p:nvPr>
            <p:ph type="title"/>
          </p:nvPr>
        </p:nvSpPr>
        <p:spPr>
          <a:xfrm>
            <a:off x="550864" y="198438"/>
            <a:ext cx="3600450" cy="854075"/>
          </a:xfrm>
          <a:noFill/>
        </p:spPr>
        <p:txBody>
          <a:bodyPr/>
          <a:lstStyle/>
          <a:p>
            <a:pPr eaLnBrk="1" hangingPunct="1"/>
            <a:r>
              <a:rPr lang="fr-BE" altLang="en-US" sz="4000" b="1" dirty="0"/>
              <a:t>Conclusion</a:t>
            </a:r>
          </a:p>
        </p:txBody>
      </p:sp>
      <p:sp>
        <p:nvSpPr>
          <p:cNvPr id="73731" name="Rectangle 3">
            <a:extLst>
              <a:ext uri="{FF2B5EF4-FFF2-40B4-BE49-F238E27FC236}">
                <a16:creationId xmlns:a16="http://schemas.microsoft.com/office/drawing/2014/main" id="{199E079D-CD53-47D3-8C9C-76668E9EBAB1}"/>
              </a:ext>
            </a:extLst>
          </p:cNvPr>
          <p:cNvSpPr>
            <a:spLocks noGrp="1" noChangeArrowheads="1"/>
          </p:cNvSpPr>
          <p:nvPr>
            <p:ph idx="1"/>
          </p:nvPr>
        </p:nvSpPr>
        <p:spPr>
          <a:xfrm>
            <a:off x="478971" y="1161971"/>
            <a:ext cx="10733315" cy="4509486"/>
          </a:xfrm>
        </p:spPr>
        <p:txBody>
          <a:bodyPr>
            <a:normAutofit fontScale="85000" lnSpcReduction="20000"/>
          </a:bodyPr>
          <a:lstStyle/>
          <a:p>
            <a:pPr>
              <a:buSzPct val="120000"/>
            </a:pPr>
            <a:r>
              <a:rPr lang="en-GB" altLang="en-US" dirty="0">
                <a:solidFill>
                  <a:schemeClr val="accent5"/>
                </a:solidFill>
              </a:rPr>
              <a:t>The study confirms the T dependence of PDE5i. </a:t>
            </a:r>
          </a:p>
          <a:p>
            <a:pPr>
              <a:buSzPct val="120000"/>
            </a:pPr>
            <a:endParaRPr lang="en-GB" altLang="en-US" dirty="0">
              <a:solidFill>
                <a:schemeClr val="accent5"/>
              </a:solidFill>
            </a:endParaRPr>
          </a:p>
          <a:p>
            <a:pPr>
              <a:buSzPct val="120000"/>
            </a:pPr>
            <a:r>
              <a:rPr lang="en-GB" altLang="en-US" dirty="0">
                <a:solidFill>
                  <a:schemeClr val="accent5"/>
                </a:solidFill>
              </a:rPr>
              <a:t>T therapy with 1% hydro-alcoholic T gel (</a:t>
            </a:r>
            <a:r>
              <a:rPr lang="en-GB" altLang="en-US" dirty="0" err="1">
                <a:solidFill>
                  <a:schemeClr val="accent5"/>
                </a:solidFill>
              </a:rPr>
              <a:t>AndroGel</a:t>
            </a:r>
            <a:r>
              <a:rPr lang="en-US" altLang="en-US" baseline="30000" dirty="0">
                <a:solidFill>
                  <a:schemeClr val="accent5"/>
                </a:solidFill>
              </a:rPr>
              <a:t>®</a:t>
            </a:r>
            <a:r>
              <a:rPr lang="en-US" altLang="en-US" dirty="0">
                <a:solidFill>
                  <a:schemeClr val="accent5"/>
                </a:solidFill>
              </a:rPr>
              <a:t>)</a:t>
            </a:r>
            <a:r>
              <a:rPr lang="en-US" altLang="en-US" baseline="30000" dirty="0">
                <a:solidFill>
                  <a:schemeClr val="accent5"/>
                </a:solidFill>
              </a:rPr>
              <a:t> </a:t>
            </a:r>
            <a:r>
              <a:rPr lang="en-GB" altLang="en-US" dirty="0">
                <a:solidFill>
                  <a:schemeClr val="accent5"/>
                </a:solidFill>
              </a:rPr>
              <a:t>significantly improves the response to 10 mg tadalafil OAD* in ED patients non responders to PDE5i with a baseline TT &lt; 3 ng/ml or </a:t>
            </a:r>
            <a:r>
              <a:rPr lang="en-GB" altLang="en-US" dirty="0" err="1">
                <a:solidFill>
                  <a:schemeClr val="accent5"/>
                </a:solidFill>
              </a:rPr>
              <a:t>cFT</a:t>
            </a:r>
            <a:r>
              <a:rPr lang="en-GB" altLang="en-US" dirty="0">
                <a:solidFill>
                  <a:schemeClr val="accent5"/>
                </a:solidFill>
              </a:rPr>
              <a:t> &lt; 51.6 </a:t>
            </a:r>
            <a:r>
              <a:rPr lang="en-GB" altLang="en-US" dirty="0" err="1">
                <a:solidFill>
                  <a:schemeClr val="accent5"/>
                </a:solidFill>
              </a:rPr>
              <a:t>pg</a:t>
            </a:r>
            <a:r>
              <a:rPr lang="en-GB" altLang="en-US" dirty="0">
                <a:solidFill>
                  <a:schemeClr val="accent5"/>
                </a:solidFill>
              </a:rPr>
              <a:t>/ml. </a:t>
            </a:r>
          </a:p>
          <a:p>
            <a:pPr>
              <a:buSzPct val="120000"/>
            </a:pPr>
            <a:endParaRPr lang="en-GB" altLang="en-US" dirty="0">
              <a:solidFill>
                <a:schemeClr val="accent5"/>
              </a:solidFill>
            </a:endParaRPr>
          </a:p>
          <a:p>
            <a:pPr>
              <a:buSzPct val="120000"/>
            </a:pPr>
            <a:r>
              <a:rPr lang="en-GB" altLang="en-US" dirty="0">
                <a:solidFill>
                  <a:schemeClr val="accent5"/>
                </a:solidFill>
              </a:rPr>
              <a:t>Above this level tadalafil 10 mg OAD alone is able to salvage a part of the patients.</a:t>
            </a:r>
          </a:p>
          <a:p>
            <a:pPr>
              <a:buSzPct val="120000"/>
            </a:pPr>
            <a:endParaRPr lang="en-GB" altLang="en-US" dirty="0">
              <a:solidFill>
                <a:schemeClr val="accent5"/>
              </a:solidFill>
            </a:endParaRPr>
          </a:p>
          <a:p>
            <a:pPr>
              <a:buSzPct val="120000"/>
            </a:pPr>
            <a:r>
              <a:rPr lang="en-GB" altLang="en-US" dirty="0">
                <a:solidFill>
                  <a:schemeClr val="accent5"/>
                </a:solidFill>
              </a:rPr>
              <a:t>More recently, the British Society for Sexual Medicine (BSSM) guidelines for ED state that low testosterone is a frequent reason for failure to respond to PDE5i and correction of low testosterone has been shown in multiple studies to restore the response to PDE5is. In one study this was significant for total testosterone levels below 10.4 nmol/L and below 8 nmol/L in men with T2DM, but improvement in sexual desire was seen up to 12 nmol/L in men with T2DM. Because sexual desire is important in motivating men to take both PDE5Is on demand, we recommend a cut-off of 12 nmol/L for initiating testosterone therapy for PDE5i failures.</a:t>
            </a:r>
            <a:endParaRPr lang="fr-BE" altLang="en-US" dirty="0">
              <a:solidFill>
                <a:schemeClr val="accent5"/>
              </a:solidFill>
            </a:endParaRPr>
          </a:p>
        </p:txBody>
      </p:sp>
      <p:sp>
        <p:nvSpPr>
          <p:cNvPr id="73732" name="Text Box 5">
            <a:extLst>
              <a:ext uri="{FF2B5EF4-FFF2-40B4-BE49-F238E27FC236}">
                <a16:creationId xmlns:a16="http://schemas.microsoft.com/office/drawing/2014/main" id="{590DACBE-D794-479E-8070-AA0F960B51C4}"/>
              </a:ext>
            </a:extLst>
          </p:cNvPr>
          <p:cNvSpPr txBox="1">
            <a:spLocks noChangeArrowheads="1"/>
          </p:cNvSpPr>
          <p:nvPr/>
        </p:nvSpPr>
        <p:spPr bwMode="auto">
          <a:xfrm>
            <a:off x="9364663" y="5925230"/>
            <a:ext cx="226128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spcBef>
                <a:spcPct val="50000"/>
              </a:spcBef>
            </a:pPr>
            <a:r>
              <a:rPr lang="fr-BE" altLang="en-US" sz="1600" b="1" dirty="0">
                <a:solidFill>
                  <a:schemeClr val="accent5"/>
                </a:solidFill>
                <a:latin typeface="+mn-lt"/>
              </a:rPr>
              <a:t>*OAD = Once A Day</a:t>
            </a:r>
          </a:p>
        </p:txBody>
      </p:sp>
      <p:sp>
        <p:nvSpPr>
          <p:cNvPr id="77829" name="Rectangle 5">
            <a:extLst>
              <a:ext uri="{FF2B5EF4-FFF2-40B4-BE49-F238E27FC236}">
                <a16:creationId xmlns:a16="http://schemas.microsoft.com/office/drawing/2014/main" id="{2A653180-1BAB-428C-BB8E-59A82466C09A}"/>
              </a:ext>
            </a:extLst>
          </p:cNvPr>
          <p:cNvSpPr>
            <a:spLocks noChangeArrowheads="1"/>
          </p:cNvSpPr>
          <p:nvPr/>
        </p:nvSpPr>
        <p:spPr bwMode="auto">
          <a:xfrm>
            <a:off x="2351089" y="6383338"/>
            <a:ext cx="60483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100" b="1"/>
              <a:t>Buvat J et al</a:t>
            </a:r>
            <a:r>
              <a:rPr lang="en-GB" altLang="en-US" sz="1100"/>
              <a:t>.</a:t>
            </a:r>
            <a:endParaRPr lang="en-GB" altLang="en-US" sz="1100" i="1"/>
          </a:p>
          <a:p>
            <a:pPr eaLnBrk="1" hangingPunct="1"/>
            <a:r>
              <a:rPr lang="en-GB" altLang="en-US" sz="1100" i="1"/>
              <a:t> J Sex Med. 2011; 8: 284-293.</a:t>
            </a:r>
          </a:p>
        </p:txBody>
      </p:sp>
      <p:sp>
        <p:nvSpPr>
          <p:cNvPr id="7" name="TextBox 6">
            <a:extLst>
              <a:ext uri="{FF2B5EF4-FFF2-40B4-BE49-F238E27FC236}">
                <a16:creationId xmlns:a16="http://schemas.microsoft.com/office/drawing/2014/main" id="{C47FA18E-C174-4CB8-B726-8B93327B22ED}"/>
              </a:ext>
            </a:extLst>
          </p:cNvPr>
          <p:cNvSpPr txBox="1"/>
          <p:nvPr/>
        </p:nvSpPr>
        <p:spPr>
          <a:xfrm>
            <a:off x="1600200" y="5966103"/>
            <a:ext cx="6096000" cy="307777"/>
          </a:xfrm>
          <a:prstGeom prst="rect">
            <a:avLst/>
          </a:prstGeom>
          <a:noFill/>
        </p:spPr>
        <p:txBody>
          <a:bodyPr wrap="square">
            <a:spAutoFit/>
          </a:bodyPr>
          <a:lstStyle/>
          <a:p>
            <a:r>
              <a:rPr lang="en-GB" sz="1400" dirty="0" err="1"/>
              <a:t>Buvat</a:t>
            </a:r>
            <a:r>
              <a:rPr lang="en-GB" sz="1400" dirty="0"/>
              <a:t>, J et al. Journal of Sexual Medicine 2011;8:284–293 </a:t>
            </a:r>
          </a:p>
        </p:txBody>
      </p:sp>
    </p:spTree>
    <p:extLst>
      <p:ext uri="{BB962C8B-B14F-4D97-AF65-F5344CB8AC3E}">
        <p14:creationId xmlns:p14="http://schemas.microsoft.com/office/powerpoint/2010/main" val="255673537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625186" y="2049442"/>
            <a:ext cx="10920845" cy="1960050"/>
          </a:xfrm>
        </p:spPr>
        <p:txBody>
          <a:bodyPr>
            <a:noAutofit/>
          </a:bodyPr>
          <a:lstStyle/>
          <a:p>
            <a:r>
              <a:rPr lang="en-GB" sz="2800" b="0" i="0" u="none" strike="noStrike" baseline="0" dirty="0">
                <a:latin typeface="+mn-lt"/>
              </a:rPr>
              <a:t>Srinivas-Shankar, U</a:t>
            </a:r>
            <a:r>
              <a:rPr lang="en-GB" sz="2800" dirty="0">
                <a:latin typeface="+mn-lt"/>
                <a:ea typeface="Calibri" panose="020F0502020204030204" pitchFamily="34" charset="0"/>
                <a:cs typeface="Calibri" panose="020F0502020204030204" pitchFamily="34" charset="0"/>
              </a:rPr>
              <a:t> </a:t>
            </a:r>
            <a:r>
              <a:rPr lang="en-GB" sz="2800" dirty="0">
                <a:effectLst/>
                <a:ea typeface="Calibri" panose="020F0502020204030204" pitchFamily="34" charset="0"/>
                <a:cs typeface="Calibri" panose="020F0502020204030204" pitchFamily="34" charset="0"/>
              </a:rPr>
              <a:t>et al </a:t>
            </a:r>
            <a:br>
              <a:rPr lang="en-GB" sz="28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800" dirty="0">
                <a:effectLst/>
                <a:ea typeface="Calibri" panose="020F0502020204030204" pitchFamily="34" charset="0"/>
                <a:cs typeface="Calibri" panose="020F0502020204030204" pitchFamily="34" charset="0"/>
              </a:rPr>
              <a:t>Effects of Testosterone on Muscle Strength, Physical Function, Body Composition, and Quality of Life in Intermediate-Frail and Frail Elderly Men: A Randomized, Double-Blind, Placebo-Controlled Study</a:t>
            </a:r>
            <a:br>
              <a:rPr lang="en-GB" sz="24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800" i="1" dirty="0">
                <a:effectLst/>
                <a:ea typeface="Calibri" panose="020F0502020204030204" pitchFamily="34" charset="0"/>
                <a:cs typeface="Calibri" panose="020F0502020204030204" pitchFamily="34" charset="0"/>
              </a:rPr>
              <a:t>J Clin Endocrinol </a:t>
            </a:r>
            <a:r>
              <a:rPr lang="en-GB" sz="2800" i="1" dirty="0" err="1">
                <a:effectLst/>
                <a:ea typeface="Calibri" panose="020F0502020204030204" pitchFamily="34" charset="0"/>
                <a:cs typeface="Calibri" panose="020F0502020204030204" pitchFamily="34" charset="0"/>
              </a:rPr>
              <a:t>Metab</a:t>
            </a:r>
            <a:r>
              <a:rPr lang="en-GB" sz="2800" i="1" dirty="0">
                <a:effectLst/>
                <a:ea typeface="Calibri" panose="020F0502020204030204" pitchFamily="34" charset="0"/>
                <a:cs typeface="Calibri" panose="020F0502020204030204" pitchFamily="34" charset="0"/>
              </a:rPr>
              <a:t>, February 2010, 95(2):639–650</a:t>
            </a:r>
            <a:r>
              <a:rPr lang="en-GB" sz="3600" i="1" dirty="0">
                <a:effectLst/>
                <a:latin typeface="+mn-lt"/>
                <a:ea typeface="Calibri" panose="020F0502020204030204" pitchFamily="34" charset="0"/>
                <a:cs typeface="Calibri" panose="020F0502020204030204" pitchFamily="34"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3200" i="1" dirty="0"/>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625186" y="3724132"/>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415526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7" name="Group 5">
            <a:extLst>
              <a:ext uri="{FF2B5EF4-FFF2-40B4-BE49-F238E27FC236}">
                <a16:creationId xmlns:a16="http://schemas.microsoft.com/office/drawing/2014/main" id="{BAA9D5C7-40A9-4061-AD74-FAFE6FC68962}"/>
              </a:ext>
            </a:extLst>
          </p:cNvPr>
          <p:cNvGrpSpPr>
            <a:grpSpLocks/>
          </p:cNvGrpSpPr>
          <p:nvPr/>
        </p:nvGrpSpPr>
        <p:grpSpPr bwMode="auto">
          <a:xfrm>
            <a:off x="1091102" y="1297957"/>
            <a:ext cx="4633114" cy="4446588"/>
            <a:chOff x="968" y="768"/>
            <a:chExt cx="4696" cy="2593"/>
          </a:xfrm>
          <a:noFill/>
        </p:grpSpPr>
        <p:pic>
          <p:nvPicPr>
            <p:cNvPr id="21514" name="Picture 6" descr="white">
              <a:extLst>
                <a:ext uri="{FF2B5EF4-FFF2-40B4-BE49-F238E27FC236}">
                  <a16:creationId xmlns:a16="http://schemas.microsoft.com/office/drawing/2014/main" id="{17752AE7-3713-4165-8E51-216C053D9CEE}"/>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15" name="AutoShape 7">
              <a:extLst>
                <a:ext uri="{FF2B5EF4-FFF2-40B4-BE49-F238E27FC236}">
                  <a16:creationId xmlns:a16="http://schemas.microsoft.com/office/drawing/2014/main" id="{E45CF801-C581-437F-86A7-0E214FA4B060}"/>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grpSp>
        <p:nvGrpSpPr>
          <p:cNvPr id="21508" name="Group 8">
            <a:extLst>
              <a:ext uri="{FF2B5EF4-FFF2-40B4-BE49-F238E27FC236}">
                <a16:creationId xmlns:a16="http://schemas.microsoft.com/office/drawing/2014/main" id="{4013963D-E836-4B16-B756-BCD7446DAFFF}"/>
              </a:ext>
            </a:extLst>
          </p:cNvPr>
          <p:cNvGrpSpPr>
            <a:grpSpLocks/>
          </p:cNvGrpSpPr>
          <p:nvPr/>
        </p:nvGrpSpPr>
        <p:grpSpPr bwMode="auto">
          <a:xfrm>
            <a:off x="5724216" y="1297957"/>
            <a:ext cx="4826553" cy="4459288"/>
            <a:chOff x="968" y="768"/>
            <a:chExt cx="4696" cy="2593"/>
          </a:xfrm>
          <a:noFill/>
        </p:grpSpPr>
        <p:pic>
          <p:nvPicPr>
            <p:cNvPr id="21512" name="Picture 9" descr="white">
              <a:extLst>
                <a:ext uri="{FF2B5EF4-FFF2-40B4-BE49-F238E27FC236}">
                  <a16:creationId xmlns:a16="http://schemas.microsoft.com/office/drawing/2014/main" id="{8EDF505F-6F7A-44CA-94D7-0A175C1FF54E}"/>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13" name="AutoShape 10">
              <a:extLst>
                <a:ext uri="{FF2B5EF4-FFF2-40B4-BE49-F238E27FC236}">
                  <a16:creationId xmlns:a16="http://schemas.microsoft.com/office/drawing/2014/main" id="{6EDA4A19-6737-46C0-8CD0-46B0FE057793}"/>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sp>
        <p:nvSpPr>
          <p:cNvPr id="21509" name="Rectangle 11">
            <a:extLst>
              <a:ext uri="{FF2B5EF4-FFF2-40B4-BE49-F238E27FC236}">
                <a16:creationId xmlns:a16="http://schemas.microsoft.com/office/drawing/2014/main" id="{0A5DAA29-3275-496B-98CD-6E63CF0CFE67}"/>
              </a:ext>
            </a:extLst>
          </p:cNvPr>
          <p:cNvSpPr>
            <a:spLocks noChangeArrowheads="1"/>
          </p:cNvSpPr>
          <p:nvPr/>
        </p:nvSpPr>
        <p:spPr bwMode="auto">
          <a:xfrm>
            <a:off x="1264139" y="1526557"/>
            <a:ext cx="4106448" cy="3860800"/>
          </a:xfrm>
          <a:prstGeom prst="rect">
            <a:avLst/>
          </a:prstGeom>
          <a:noFill/>
          <a:ln>
            <a:noFill/>
          </a:ln>
          <a:effectLst/>
        </p:spPr>
        <p:txBody>
          <a:bodyPr/>
          <a:lstStyle>
            <a:lvl1pPr eaLnBrk="0" hangingPunct="0">
              <a:defRPr>
                <a:solidFill>
                  <a:schemeClr val="tx1"/>
                </a:solidFill>
                <a:latin typeface="Verdana" panose="020B0604030504040204" pitchFamily="34" charset="0"/>
              </a:defRPr>
            </a:lvl1pPr>
            <a:lvl2pPr marL="363538" indent="-184150" eaLnBrk="0" hangingPunct="0">
              <a:defRPr>
                <a:solidFill>
                  <a:schemeClr val="tx1"/>
                </a:solidFill>
                <a:latin typeface="Verdana" panose="020B0604030504040204" pitchFamily="34" charset="0"/>
              </a:defRPr>
            </a:lvl2pPr>
            <a:lvl3pPr marL="711200" indent="-168275"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Char char="•"/>
              <a:tabLst/>
              <a:defRPr/>
            </a:pPr>
            <a:endParaRPr kumimoji="0" lang="en-US" altLang="en-US" sz="1100" b="0" i="0" u="none" strike="noStrike" kern="1200" cap="none" spc="0" normalizeH="0" baseline="0" noProof="0" dirty="0">
              <a:ln>
                <a:noFill/>
              </a:ln>
              <a:solidFill>
                <a:srgbClr val="1C5A94"/>
              </a:solidFill>
              <a:effectLst/>
              <a:uLnTx/>
              <a:uFillTx/>
              <a:latin typeface="Verdana" panose="020B0604030504040204" pitchFamily="34" charset="0"/>
              <a:ea typeface="+mn-ea"/>
              <a:cs typeface="+mn-cs"/>
            </a:endParaRPr>
          </a:p>
          <a:p>
            <a:pPr marL="363538" marR="0" lvl="1" indent="-184150" algn="l" defTabSz="914400" rtl="0" eaLnBrk="1" fontAlgn="auto" latinLnBrk="0" hangingPunct="1">
              <a:lnSpc>
                <a:spcPct val="100000"/>
              </a:lnSpc>
              <a:spcBef>
                <a:spcPct val="35000"/>
              </a:spcBef>
              <a:spcAft>
                <a:spcPct val="15000"/>
              </a:spcAft>
              <a:buClrTx/>
              <a:buSzTx/>
              <a:buFontTx/>
              <a:buNone/>
              <a:tabLst/>
              <a:defRPr/>
            </a:pPr>
            <a:r>
              <a:rPr kumimoji="0" lang="en-US" altLang="en-US" sz="2000" b="1" i="0" u="sng" strike="noStrike" kern="1200" cap="none" spc="0" normalizeH="0" baseline="0" noProof="0" dirty="0">
                <a:ln>
                  <a:noFill/>
                </a:ln>
                <a:solidFill>
                  <a:srgbClr val="000000"/>
                </a:solidFill>
                <a:effectLst/>
                <a:uLnTx/>
                <a:uFillTx/>
                <a:latin typeface="Poppins Light"/>
                <a:ea typeface="+mn-ea"/>
                <a:cs typeface="+mn-cs"/>
              </a:rPr>
              <a:t>Efficacy End Points </a:t>
            </a:r>
          </a:p>
          <a:p>
            <a:pPr marL="363538" marR="0" lvl="1" indent="-1841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Blood Samples </a:t>
            </a:r>
          </a:p>
          <a:p>
            <a:pPr marL="711200" marR="0" lvl="2" indent="-168275"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Poppins Light"/>
                <a:ea typeface="+mn-ea"/>
                <a:cs typeface="+mn-cs"/>
              </a:rPr>
              <a:t>Pharmacokinetics of TT, FT</a:t>
            </a:r>
          </a:p>
          <a:p>
            <a:pPr marL="711200" marR="0" lvl="2" indent="-168275"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Poppins Light"/>
                <a:ea typeface="+mn-ea"/>
                <a:cs typeface="+mn-cs"/>
              </a:rPr>
              <a:t>Concentrations of DHT, E2, LH, FSH</a:t>
            </a:r>
          </a:p>
          <a:p>
            <a:pPr marL="363538" marR="0" lvl="1" indent="-1841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Questionnaire</a:t>
            </a:r>
          </a:p>
          <a:p>
            <a:pPr marL="711200" marR="0" lvl="2" indent="-168275"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Poppins Light"/>
                <a:ea typeface="+mn-ea"/>
                <a:cs typeface="+mn-cs"/>
              </a:rPr>
              <a:t>Sexual Function</a:t>
            </a:r>
          </a:p>
          <a:p>
            <a:pPr marL="711200" marR="0" lvl="2" indent="-168275"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Poppins Light"/>
                <a:ea typeface="+mn-ea"/>
                <a:cs typeface="+mn-cs"/>
              </a:rPr>
              <a:t>Mood</a:t>
            </a:r>
          </a:p>
        </p:txBody>
      </p:sp>
      <p:sp>
        <p:nvSpPr>
          <p:cNvPr id="21510" name="Rectangle 12">
            <a:extLst>
              <a:ext uri="{FF2B5EF4-FFF2-40B4-BE49-F238E27FC236}">
                <a16:creationId xmlns:a16="http://schemas.microsoft.com/office/drawing/2014/main" id="{9B81B3B1-91A7-4FA8-AA1A-8834205DCED9}"/>
              </a:ext>
            </a:extLst>
          </p:cNvPr>
          <p:cNvSpPr>
            <a:spLocks noChangeArrowheads="1"/>
          </p:cNvSpPr>
          <p:nvPr/>
        </p:nvSpPr>
        <p:spPr bwMode="auto">
          <a:xfrm>
            <a:off x="5902017" y="1539257"/>
            <a:ext cx="4277897" cy="3860800"/>
          </a:xfrm>
          <a:prstGeom prst="rect">
            <a:avLst/>
          </a:prstGeom>
          <a:noFill/>
          <a:ln>
            <a:noFill/>
          </a:ln>
          <a:effectLst/>
        </p:spPr>
        <p:txBody>
          <a:bodyPr/>
          <a:lstStyle>
            <a:lvl1pPr eaLnBrk="0" hangingPunct="0">
              <a:defRPr>
                <a:solidFill>
                  <a:schemeClr val="tx1"/>
                </a:solidFill>
                <a:latin typeface="Verdana" panose="020B0604030504040204" pitchFamily="34" charset="0"/>
              </a:defRPr>
            </a:lvl1pPr>
            <a:lvl2pPr marL="363538" indent="-184150" eaLnBrk="0" hangingPunct="0">
              <a:defRPr>
                <a:solidFill>
                  <a:schemeClr val="tx1"/>
                </a:solidFill>
                <a:latin typeface="Verdana" panose="020B0604030504040204" pitchFamily="34" charset="0"/>
              </a:defRPr>
            </a:lvl2pPr>
            <a:lvl3pPr marL="812800" indent="-269875"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Char char="•"/>
              <a:tabLst/>
              <a:defRPr/>
            </a:pPr>
            <a:endParaRPr kumimoji="0" lang="en-US" altLang="en-US" sz="1100" b="0" i="0" u="none" strike="noStrike" kern="1200" cap="none" spc="0" normalizeH="0" baseline="0" noProof="0" dirty="0">
              <a:ln>
                <a:noFill/>
              </a:ln>
              <a:solidFill>
                <a:srgbClr val="1C5A94"/>
              </a:solidFill>
              <a:effectLst/>
              <a:uLnTx/>
              <a:uFillTx/>
              <a:latin typeface="Verdana" panose="020B0604030504040204" pitchFamily="34" charset="0"/>
              <a:ea typeface="+mn-ea"/>
              <a:cs typeface="+mn-cs"/>
            </a:endParaRPr>
          </a:p>
          <a:p>
            <a:pPr marL="363538" marR="0" lvl="1" indent="-184150" algn="l" defTabSz="914400" rtl="0" eaLnBrk="1" fontAlgn="auto" latinLnBrk="0" hangingPunct="1">
              <a:lnSpc>
                <a:spcPct val="100000"/>
              </a:lnSpc>
              <a:spcBef>
                <a:spcPct val="35000"/>
              </a:spcBef>
              <a:spcAft>
                <a:spcPct val="15000"/>
              </a:spcAft>
              <a:buClrTx/>
              <a:buSzTx/>
              <a:buFontTx/>
              <a:buNone/>
              <a:tabLst/>
              <a:defRPr/>
            </a:pPr>
            <a:r>
              <a:rPr kumimoji="0" lang="en-US" altLang="en-US" sz="2000" b="1" i="0" u="sng" strike="noStrike" kern="1200" cap="none" spc="0" normalizeH="0" baseline="0" noProof="0" dirty="0">
                <a:ln>
                  <a:noFill/>
                </a:ln>
                <a:solidFill>
                  <a:srgbClr val="000000"/>
                </a:solidFill>
                <a:effectLst/>
                <a:uLnTx/>
                <a:uFillTx/>
                <a:latin typeface="Poppins Light"/>
                <a:ea typeface="+mn-ea"/>
                <a:cs typeface="+mn-cs"/>
              </a:rPr>
              <a:t>Efficacy End Points</a:t>
            </a:r>
            <a:r>
              <a:rPr kumimoji="0" lang="en-US" altLang="en-US" sz="2000" b="0" i="0" u="sng" strike="noStrike" kern="1200" cap="none" spc="0" normalizeH="0" baseline="0" noProof="0" dirty="0">
                <a:ln>
                  <a:noFill/>
                </a:ln>
                <a:solidFill>
                  <a:srgbClr val="000000"/>
                </a:solidFill>
                <a:effectLst/>
                <a:uLnTx/>
                <a:uFillTx/>
                <a:latin typeface="Poppins Light"/>
                <a:ea typeface="+mn-ea"/>
                <a:cs typeface="+mn-cs"/>
              </a:rPr>
              <a:t> </a:t>
            </a:r>
            <a:endParaRPr kumimoji="0" lang="en-US" altLang="en-US" sz="2000" b="1" i="0" u="sng" strike="noStrike" kern="1200" cap="none" spc="0" normalizeH="0" baseline="0" noProof="0" dirty="0">
              <a:ln>
                <a:noFill/>
              </a:ln>
              <a:solidFill>
                <a:srgbClr val="000000"/>
              </a:solidFill>
              <a:effectLst/>
              <a:uLnTx/>
              <a:uFillTx/>
              <a:latin typeface="Poppins Light"/>
              <a:ea typeface="+mn-ea"/>
              <a:cs typeface="+mn-cs"/>
            </a:endParaRPr>
          </a:p>
          <a:p>
            <a:pPr marL="363538" marR="0" lvl="1" indent="-1841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Body composition</a:t>
            </a:r>
          </a:p>
          <a:p>
            <a:pPr marL="812800" marR="0" lvl="2" indent="-269875"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Poppins Light"/>
                <a:ea typeface="+mn-ea"/>
                <a:cs typeface="+mn-cs"/>
              </a:rPr>
              <a:t>Total body mass</a:t>
            </a:r>
          </a:p>
          <a:p>
            <a:pPr marL="812800" marR="0" lvl="2" indent="-269875"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Poppins Light"/>
                <a:ea typeface="+mn-ea"/>
                <a:cs typeface="+mn-cs"/>
              </a:rPr>
              <a:t>Lean mass</a:t>
            </a:r>
          </a:p>
          <a:p>
            <a:pPr marL="812800" marR="0" lvl="2" indent="-269875"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Poppins Light"/>
                <a:ea typeface="+mn-ea"/>
                <a:cs typeface="+mn-cs"/>
              </a:rPr>
              <a:t>Fat mass</a:t>
            </a:r>
          </a:p>
          <a:p>
            <a:pPr marL="363538" marR="0" lvl="1" indent="-1841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Muscle strength</a:t>
            </a:r>
          </a:p>
          <a:p>
            <a:pPr marL="363538" marR="0" lvl="1" indent="-1841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Bone mineral density</a:t>
            </a:r>
          </a:p>
          <a:p>
            <a:pPr marL="363538" marR="0" lvl="1" indent="-1841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Bone turnover markers</a:t>
            </a:r>
            <a:endParaRPr kumimoji="0" lang="en-US" altLang="en-US" sz="1800" b="1" i="0" u="none" strike="noStrike" kern="1200" cap="none" spc="0" normalizeH="0" baseline="0" noProof="0" dirty="0">
              <a:ln>
                <a:noFill/>
              </a:ln>
              <a:solidFill>
                <a:srgbClr val="000000"/>
              </a:solidFill>
              <a:effectLst/>
              <a:uLnTx/>
              <a:uFillTx/>
              <a:latin typeface="Poppins Light"/>
              <a:ea typeface="굴림" panose="020B0600000101010101" pitchFamily="34" charset="-127"/>
              <a:cs typeface="+mn-cs"/>
            </a:endParaRPr>
          </a:p>
          <a:p>
            <a:pPr marL="812800" marR="0" lvl="2" indent="-269875" algn="l" defTabSz="914400" rtl="0" eaLnBrk="1" fontAlgn="auto" latinLnBrk="0" hangingPunct="1">
              <a:lnSpc>
                <a:spcPct val="100000"/>
              </a:lnSpc>
              <a:spcBef>
                <a:spcPct val="20000"/>
              </a:spcBef>
              <a:spcAft>
                <a:spcPts val="0"/>
              </a:spcAft>
              <a:buClrTx/>
              <a:buSzTx/>
              <a:buFontTx/>
              <a:buNone/>
              <a:tabLst/>
              <a:defRPr/>
            </a:pPr>
            <a:endParaRPr kumimoji="0" lang="en-US" altLang="en-US" sz="1800" b="1" i="0" u="none" strike="noStrike" kern="1200" cap="none" spc="0" normalizeH="0" baseline="0" noProof="0" dirty="0">
              <a:ln>
                <a:noFill/>
              </a:ln>
              <a:solidFill>
                <a:srgbClr val="1C5A94"/>
              </a:solidFill>
              <a:effectLst/>
              <a:uLnTx/>
              <a:uFillTx/>
              <a:latin typeface="Verdana" panose="020B0604030504040204" pitchFamily="34" charset="0"/>
              <a:ea typeface="굴림" panose="020B0600000101010101" pitchFamily="34" charset="-127"/>
              <a:cs typeface="+mn-cs"/>
            </a:endParaRPr>
          </a:p>
        </p:txBody>
      </p:sp>
      <p:sp>
        <p:nvSpPr>
          <p:cNvPr id="21511" name="Text Box 13">
            <a:extLst>
              <a:ext uri="{FF2B5EF4-FFF2-40B4-BE49-F238E27FC236}">
                <a16:creationId xmlns:a16="http://schemas.microsoft.com/office/drawing/2014/main" id="{8B1D5CA6-AA2B-4796-8EE6-0C24B8AA8903}"/>
              </a:ext>
            </a:extLst>
          </p:cNvPr>
          <p:cNvSpPr txBox="1">
            <a:spLocks noChangeArrowheads="1"/>
          </p:cNvSpPr>
          <p:nvPr/>
        </p:nvSpPr>
        <p:spPr bwMode="auto">
          <a:xfrm>
            <a:off x="1801780" y="5744545"/>
            <a:ext cx="6335712"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Swerdloff</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RS,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2000; </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85</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:4500-10.</a:t>
            </a:r>
            <a:endParaRPr kumimoji="0" lang="en-US" altLang="en-US" sz="2400" b="0" i="0" u="none" strike="noStrike" kern="1200" cap="none" spc="0" normalizeH="0" baseline="0" noProof="0" dirty="0">
              <a:ln>
                <a:noFill/>
              </a:ln>
              <a:solidFill>
                <a:srgbClr val="006EAB"/>
              </a:solidFill>
              <a:effectLst/>
              <a:uLnTx/>
              <a:uFillTx/>
              <a:latin typeface="Poppins Light"/>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J Clin Endocrinol Metab. 2000; </a:t>
            </a:r>
            <a:r>
              <a:rPr kumimoji="0" lang="de-DE" altLang="en-US" sz="1100" b="1" i="0" u="none" strike="noStrike" kern="1200" cap="none" spc="0" normalizeH="0" baseline="0" noProof="0" dirty="0">
                <a:ln>
                  <a:noFill/>
                </a:ln>
                <a:solidFill>
                  <a:srgbClr val="006EAB"/>
                </a:solidFill>
                <a:effectLst/>
                <a:uLnTx/>
                <a:uFillTx/>
                <a:latin typeface="Poppins Light"/>
                <a:ea typeface="+mn-ea"/>
                <a:cs typeface="+mn-cs"/>
              </a:rPr>
              <a:t>85</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:2839-53.</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Clin Endocrinol (</a:t>
            </a:r>
            <a:r>
              <a:rPr kumimoji="0" lang="en-US" altLang="en-US" sz="1100" b="0" i="1" u="none" strike="noStrike" kern="1200" cap="none" spc="0" normalizeH="0" baseline="0" noProof="0" dirty="0" err="1">
                <a:ln>
                  <a:noFill/>
                </a:ln>
                <a:solidFill>
                  <a:srgbClr val="006EAB"/>
                </a:solidFill>
                <a:effectLst/>
                <a:uLnTx/>
                <a:uFillTx/>
                <a:latin typeface="Poppins Light"/>
                <a:ea typeface="+mn-ea"/>
                <a:cs typeface="+mn-cs"/>
              </a:rPr>
              <a:t>Oxf</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 2001;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54</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:739-50.</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13" name="Rectangle 4">
            <a:extLst>
              <a:ext uri="{FF2B5EF4-FFF2-40B4-BE49-F238E27FC236}">
                <a16:creationId xmlns:a16="http://schemas.microsoft.com/office/drawing/2014/main" id="{AC77984E-9438-4FAB-8873-381041292ED6}"/>
              </a:ext>
            </a:extLst>
          </p:cNvPr>
          <p:cNvSpPr>
            <a:spLocks noGrp="1" noChangeArrowheads="1"/>
          </p:cNvSpPr>
          <p:nvPr>
            <p:ph type="title"/>
          </p:nvPr>
        </p:nvSpPr>
        <p:spPr>
          <a:xfrm>
            <a:off x="448523" y="357133"/>
            <a:ext cx="10652454" cy="74727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6 Month (180 Day) </a:t>
            </a:r>
            <a:r>
              <a:rPr lang="en-US" altLang="en-US" sz="3200" b="1" dirty="0" err="1"/>
              <a:t>AndroGel</a:t>
            </a:r>
            <a:r>
              <a:rPr lang="en-US" altLang="en-US" sz="3200" b="1" baseline="30000" dirty="0"/>
              <a:t>®</a:t>
            </a:r>
            <a:r>
              <a:rPr lang="en-US" altLang="en-US" sz="3200" b="1" dirty="0"/>
              <a:t> 1% Trial </a:t>
            </a:r>
            <a:endParaRPr lang="nl-NL" altLang="en-US" sz="3200" b="1"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DDDB-C7E8-4A4F-9940-CF99272479A9}"/>
              </a:ext>
            </a:extLst>
          </p:cNvPr>
          <p:cNvSpPr>
            <a:spLocks noGrp="1"/>
          </p:cNvSpPr>
          <p:nvPr>
            <p:ph type="title"/>
          </p:nvPr>
        </p:nvSpPr>
        <p:spPr>
          <a:xfrm>
            <a:off x="455222" y="325313"/>
            <a:ext cx="10652454" cy="779092"/>
          </a:xfrm>
        </p:spPr>
        <p:txBody>
          <a:bodyPr/>
          <a:lstStyle/>
          <a:p>
            <a:r>
              <a:rPr lang="en-GB" b="1" dirty="0"/>
              <a:t>Objective, Design &amp; Methods</a:t>
            </a:r>
          </a:p>
        </p:txBody>
      </p:sp>
      <p:sp>
        <p:nvSpPr>
          <p:cNvPr id="3" name="Content Placeholder 2">
            <a:extLst>
              <a:ext uri="{FF2B5EF4-FFF2-40B4-BE49-F238E27FC236}">
                <a16:creationId xmlns:a16="http://schemas.microsoft.com/office/drawing/2014/main" id="{273643DB-1F10-432A-B9B7-B0C756E25162}"/>
              </a:ext>
            </a:extLst>
          </p:cNvPr>
          <p:cNvSpPr>
            <a:spLocks noGrp="1"/>
          </p:cNvSpPr>
          <p:nvPr>
            <p:ph idx="1"/>
          </p:nvPr>
        </p:nvSpPr>
        <p:spPr>
          <a:xfrm>
            <a:off x="420298" y="1306286"/>
            <a:ext cx="11009702" cy="4376057"/>
          </a:xfrm>
        </p:spPr>
        <p:txBody>
          <a:bodyPr>
            <a:normAutofit fontScale="85000" lnSpcReduction="10000"/>
          </a:bodyPr>
          <a:lstStyle/>
          <a:p>
            <a:r>
              <a:rPr lang="en-GB" dirty="0"/>
              <a:t>Objective: To determine the effects of 6 months T treatment in intermediate-frail and frail elderly men, on muscle mass and strength, physical function, and quality of life.</a:t>
            </a:r>
          </a:p>
          <a:p>
            <a:endParaRPr lang="en-GB" dirty="0"/>
          </a:p>
          <a:p>
            <a:r>
              <a:rPr lang="en-GB" dirty="0"/>
              <a:t>Design and Setting: Randomized, double-blind, placebo-controlled, parallel group, single-centre study.</a:t>
            </a:r>
          </a:p>
          <a:p>
            <a:endParaRPr lang="en-GB" dirty="0"/>
          </a:p>
          <a:p>
            <a:r>
              <a:rPr lang="en-GB" dirty="0"/>
              <a:t>Participants: Community-dwelling intermediate-frail and frail elderly men at least 65 years of age with a total T at or below 12 nmol/L or free T at or below 250 </a:t>
            </a:r>
            <a:r>
              <a:rPr lang="en-GB" dirty="0" err="1"/>
              <a:t>pmol</a:t>
            </a:r>
            <a:r>
              <a:rPr lang="en-GB" dirty="0"/>
              <a:t>/L</a:t>
            </a:r>
          </a:p>
          <a:p>
            <a:endParaRPr lang="en-GB" dirty="0"/>
          </a:p>
          <a:p>
            <a:r>
              <a:rPr lang="en-GB" dirty="0"/>
              <a:t>Methods: Two hundred seventy-four participants were randomized to transdermal T (50 mg/day) or placebo gel for 6 months. </a:t>
            </a:r>
          </a:p>
          <a:p>
            <a:endParaRPr lang="en-GB" dirty="0"/>
          </a:p>
          <a:p>
            <a:r>
              <a:rPr lang="en-GB" dirty="0"/>
              <a:t>Outcome measures included muscle strength, lean and fat mass, physical function, and self-reported quality of life.</a:t>
            </a:r>
          </a:p>
        </p:txBody>
      </p:sp>
    </p:spTree>
    <p:extLst>
      <p:ext uri="{BB962C8B-B14F-4D97-AF65-F5344CB8AC3E}">
        <p14:creationId xmlns:p14="http://schemas.microsoft.com/office/powerpoint/2010/main" val="23458355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F7EF4CB2-A26D-450F-93F7-189C74814B09}"/>
              </a:ext>
            </a:extLst>
          </p:cNvPr>
          <p:cNvSpPr>
            <a:spLocks noGrp="1" noChangeArrowheads="1"/>
          </p:cNvSpPr>
          <p:nvPr>
            <p:ph type="title"/>
          </p:nvPr>
        </p:nvSpPr>
        <p:spPr>
          <a:xfrm>
            <a:off x="391886" y="260351"/>
            <a:ext cx="10885714" cy="603917"/>
          </a:xfrm>
          <a:noFill/>
        </p:spPr>
        <p:txBody>
          <a:bodyPr>
            <a:normAutofit/>
          </a:bodyPr>
          <a:lstStyle/>
          <a:p>
            <a:pPr algn="ctr" eaLnBrk="1" hangingPunct="1"/>
            <a:r>
              <a:rPr lang="en-GB" altLang="en-US" b="1" dirty="0"/>
              <a:t>Change in Peak Torque (Muscle strength)</a:t>
            </a:r>
          </a:p>
        </p:txBody>
      </p:sp>
      <p:sp>
        <p:nvSpPr>
          <p:cNvPr id="79882" name="Rectangle 12">
            <a:extLst>
              <a:ext uri="{FF2B5EF4-FFF2-40B4-BE49-F238E27FC236}">
                <a16:creationId xmlns:a16="http://schemas.microsoft.com/office/drawing/2014/main" id="{F00CE32D-8055-407C-ADF8-7A86A31C2AEB}"/>
              </a:ext>
            </a:extLst>
          </p:cNvPr>
          <p:cNvSpPr>
            <a:spLocks noChangeArrowheads="1"/>
          </p:cNvSpPr>
          <p:nvPr/>
        </p:nvSpPr>
        <p:spPr bwMode="auto">
          <a:xfrm>
            <a:off x="2969127" y="965944"/>
            <a:ext cx="59028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BE" altLang="en-US" sz="1400" dirty="0">
                <a:solidFill>
                  <a:schemeClr val="accent5"/>
                </a:solidFill>
                <a:latin typeface="+mn-lt"/>
              </a:rPr>
              <a:t>Change in IME-, IMF-, IKE-, and IKF-PT in the placebo and T groups at 6 </a:t>
            </a:r>
            <a:r>
              <a:rPr lang="fr-BE" altLang="en-US" sz="1400" dirty="0" err="1">
                <a:solidFill>
                  <a:schemeClr val="accent5"/>
                </a:solidFill>
                <a:latin typeface="+mn-lt"/>
              </a:rPr>
              <a:t>months</a:t>
            </a:r>
            <a:endParaRPr lang="fr-BE" altLang="en-US" sz="1400" dirty="0">
              <a:solidFill>
                <a:schemeClr val="accent5"/>
              </a:solidFill>
              <a:latin typeface="+mn-lt"/>
            </a:endParaRPr>
          </a:p>
        </p:txBody>
      </p:sp>
      <p:sp>
        <p:nvSpPr>
          <p:cNvPr id="11" name="Rectangle 5">
            <a:extLst>
              <a:ext uri="{FF2B5EF4-FFF2-40B4-BE49-F238E27FC236}">
                <a16:creationId xmlns:a16="http://schemas.microsoft.com/office/drawing/2014/main" id="{A55369C8-7B65-4D51-85E0-DBC39BB54B8A}"/>
              </a:ext>
            </a:extLst>
          </p:cNvPr>
          <p:cNvSpPr>
            <a:spLocks noChangeArrowheads="1"/>
          </p:cNvSpPr>
          <p:nvPr/>
        </p:nvSpPr>
        <p:spPr bwMode="auto">
          <a:xfrm>
            <a:off x="1593474" y="6096322"/>
            <a:ext cx="4424866" cy="27699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BE" altLang="en-US" sz="1200" b="1" dirty="0">
                <a:latin typeface="+mn-lt"/>
              </a:rPr>
              <a:t>Srinivas-Shankar, U et al</a:t>
            </a:r>
            <a:r>
              <a:rPr lang="fr-BE" altLang="en-US" sz="1200" b="1" i="1" dirty="0">
                <a:latin typeface="+mn-lt"/>
              </a:rPr>
              <a:t>.</a:t>
            </a:r>
            <a:r>
              <a:rPr lang="fr-BE" altLang="en-US" sz="1200" i="1" dirty="0">
                <a:latin typeface="+mn-lt"/>
              </a:rPr>
              <a:t> J Clin </a:t>
            </a:r>
            <a:r>
              <a:rPr lang="fr-BE" altLang="en-US" sz="1200" i="1" dirty="0" err="1">
                <a:latin typeface="+mn-lt"/>
              </a:rPr>
              <a:t>Endocrinol</a:t>
            </a:r>
            <a:r>
              <a:rPr lang="fr-BE" altLang="en-US" sz="1200" i="1" dirty="0">
                <a:latin typeface="+mn-lt"/>
              </a:rPr>
              <a:t> </a:t>
            </a:r>
            <a:r>
              <a:rPr lang="fr-BE" altLang="en-US" sz="1200" i="1" dirty="0" err="1">
                <a:latin typeface="+mn-lt"/>
              </a:rPr>
              <a:t>Metab</a:t>
            </a:r>
            <a:r>
              <a:rPr lang="fr-BE" altLang="en-US" sz="1200" i="1" dirty="0">
                <a:latin typeface="+mn-lt"/>
              </a:rPr>
              <a:t> 2010;</a:t>
            </a:r>
            <a:r>
              <a:rPr lang="fr-BE" altLang="en-US" sz="1200" b="1" i="1" dirty="0">
                <a:latin typeface="+mn-lt"/>
              </a:rPr>
              <a:t> 95</a:t>
            </a:r>
            <a:r>
              <a:rPr lang="fr-BE" altLang="en-US" sz="1200" i="1" dirty="0">
                <a:latin typeface="+mn-lt"/>
              </a:rPr>
              <a:t>: 639–650</a:t>
            </a:r>
          </a:p>
        </p:txBody>
      </p:sp>
      <p:sp>
        <p:nvSpPr>
          <p:cNvPr id="13" name="TextBox 12">
            <a:extLst>
              <a:ext uri="{FF2B5EF4-FFF2-40B4-BE49-F238E27FC236}">
                <a16:creationId xmlns:a16="http://schemas.microsoft.com/office/drawing/2014/main" id="{9CFEF2B6-7C8D-4BA9-9A58-0C534F2E63B1}"/>
              </a:ext>
            </a:extLst>
          </p:cNvPr>
          <p:cNvSpPr txBox="1"/>
          <p:nvPr/>
        </p:nvSpPr>
        <p:spPr>
          <a:xfrm>
            <a:off x="2213655" y="5461383"/>
            <a:ext cx="7242175" cy="461665"/>
          </a:xfrm>
          <a:prstGeom prst="rect">
            <a:avLst/>
          </a:prstGeom>
          <a:noFill/>
        </p:spPr>
        <p:txBody>
          <a:bodyPr wrap="square">
            <a:spAutoFit/>
          </a:bodyPr>
          <a:lstStyle/>
          <a:p>
            <a:pPr algn="ctr"/>
            <a:r>
              <a:rPr lang="en-GB" sz="1200" dirty="0">
                <a:solidFill>
                  <a:schemeClr val="accent5"/>
                </a:solidFill>
              </a:rPr>
              <a:t>Isometric knee extension peak torque (IME-PT), isokinetic knee extension peak torque (IKE-PT), isometric knee flexion peak torque (IMF-PT) &amp; isokinetic knee flexion peak torque (IKF-PT)</a:t>
            </a:r>
          </a:p>
        </p:txBody>
      </p:sp>
      <p:pic>
        <p:nvPicPr>
          <p:cNvPr id="4" name="Picture 3">
            <a:extLst>
              <a:ext uri="{FF2B5EF4-FFF2-40B4-BE49-F238E27FC236}">
                <a16:creationId xmlns:a16="http://schemas.microsoft.com/office/drawing/2014/main" id="{B50CF888-D7F9-4930-9F2F-5155E32D9256}"/>
              </a:ext>
            </a:extLst>
          </p:cNvPr>
          <p:cNvPicPr>
            <a:picLocks noChangeAspect="1"/>
          </p:cNvPicPr>
          <p:nvPr/>
        </p:nvPicPr>
        <p:blipFill>
          <a:blip r:embed="rId2"/>
          <a:stretch>
            <a:fillRect/>
          </a:stretch>
        </p:blipFill>
        <p:spPr>
          <a:xfrm>
            <a:off x="2834428" y="1273721"/>
            <a:ext cx="6000630" cy="4110718"/>
          </a:xfrm>
          <a:prstGeom prst="rect">
            <a:avLst/>
          </a:prstGeom>
        </p:spPr>
      </p:pic>
      <p:pic>
        <p:nvPicPr>
          <p:cNvPr id="7" name="Picture 6">
            <a:extLst>
              <a:ext uri="{FF2B5EF4-FFF2-40B4-BE49-F238E27FC236}">
                <a16:creationId xmlns:a16="http://schemas.microsoft.com/office/drawing/2014/main" id="{BFB39108-2679-499D-8CBF-A8DD3DEC992E}"/>
              </a:ext>
            </a:extLst>
          </p:cNvPr>
          <p:cNvPicPr>
            <a:picLocks noChangeAspect="1"/>
          </p:cNvPicPr>
          <p:nvPr/>
        </p:nvPicPr>
        <p:blipFill>
          <a:blip r:embed="rId3"/>
          <a:stretch>
            <a:fillRect/>
          </a:stretch>
        </p:blipFill>
        <p:spPr>
          <a:xfrm>
            <a:off x="2969127" y="1350665"/>
            <a:ext cx="400050" cy="323850"/>
          </a:xfrm>
          <a:prstGeom prst="rect">
            <a:avLst/>
          </a:prstGeom>
        </p:spPr>
      </p:pic>
    </p:spTree>
    <p:extLst>
      <p:ext uri="{BB962C8B-B14F-4D97-AF65-F5344CB8AC3E}">
        <p14:creationId xmlns:p14="http://schemas.microsoft.com/office/powerpoint/2010/main" val="42477363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F5A1D44-24B7-4849-B886-8188BF000193}"/>
              </a:ext>
            </a:extLst>
          </p:cNvPr>
          <p:cNvSpPr>
            <a:spLocks noGrp="1" noChangeArrowheads="1"/>
          </p:cNvSpPr>
          <p:nvPr>
            <p:ph type="title"/>
          </p:nvPr>
        </p:nvSpPr>
        <p:spPr>
          <a:xfrm>
            <a:off x="326571" y="0"/>
            <a:ext cx="10972800" cy="876300"/>
          </a:xfrm>
          <a:noFill/>
        </p:spPr>
        <p:txBody>
          <a:bodyPr>
            <a:normAutofit/>
          </a:bodyPr>
          <a:lstStyle/>
          <a:p>
            <a:pPr algn="ctr" eaLnBrk="1" hangingPunct="1"/>
            <a:r>
              <a:rPr lang="fr-BE" altLang="en-US" sz="4000" b="1" dirty="0"/>
              <a:t>Change in Body Composition</a:t>
            </a:r>
          </a:p>
        </p:txBody>
      </p:sp>
      <p:sp>
        <p:nvSpPr>
          <p:cNvPr id="5" name="Rectangle 5">
            <a:extLst>
              <a:ext uri="{FF2B5EF4-FFF2-40B4-BE49-F238E27FC236}">
                <a16:creationId xmlns:a16="http://schemas.microsoft.com/office/drawing/2014/main" id="{AF4DE2FE-8A53-452D-BD06-9ADED885686A}"/>
              </a:ext>
            </a:extLst>
          </p:cNvPr>
          <p:cNvSpPr>
            <a:spLocks noChangeArrowheads="1"/>
          </p:cNvSpPr>
          <p:nvPr/>
        </p:nvSpPr>
        <p:spPr bwMode="auto">
          <a:xfrm>
            <a:off x="1593474" y="6009237"/>
            <a:ext cx="4424866" cy="27699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BE" altLang="en-US" sz="1200" b="1" dirty="0">
                <a:latin typeface="+mn-lt"/>
              </a:rPr>
              <a:t>Srinivas-Shankar, U et al</a:t>
            </a:r>
            <a:r>
              <a:rPr lang="fr-BE" altLang="en-US" sz="1200" b="1" i="1" dirty="0">
                <a:latin typeface="+mn-lt"/>
              </a:rPr>
              <a:t>.</a:t>
            </a:r>
            <a:r>
              <a:rPr lang="fr-BE" altLang="en-US" sz="1200" i="1" dirty="0">
                <a:latin typeface="+mn-lt"/>
              </a:rPr>
              <a:t> J Clin </a:t>
            </a:r>
            <a:r>
              <a:rPr lang="fr-BE" altLang="en-US" sz="1200" i="1" dirty="0" err="1">
                <a:latin typeface="+mn-lt"/>
              </a:rPr>
              <a:t>Endocrinol</a:t>
            </a:r>
            <a:r>
              <a:rPr lang="fr-BE" altLang="en-US" sz="1200" i="1" dirty="0">
                <a:latin typeface="+mn-lt"/>
              </a:rPr>
              <a:t> </a:t>
            </a:r>
            <a:r>
              <a:rPr lang="fr-BE" altLang="en-US" sz="1200" i="1" dirty="0" err="1">
                <a:latin typeface="+mn-lt"/>
              </a:rPr>
              <a:t>Metab</a:t>
            </a:r>
            <a:r>
              <a:rPr lang="fr-BE" altLang="en-US" sz="1200" i="1" dirty="0">
                <a:latin typeface="+mn-lt"/>
              </a:rPr>
              <a:t> 2010;</a:t>
            </a:r>
            <a:r>
              <a:rPr lang="fr-BE" altLang="en-US" sz="1200" b="1" i="1" dirty="0">
                <a:latin typeface="+mn-lt"/>
              </a:rPr>
              <a:t> 95</a:t>
            </a:r>
            <a:r>
              <a:rPr lang="fr-BE" altLang="en-US" sz="1200" i="1" dirty="0">
                <a:latin typeface="+mn-lt"/>
              </a:rPr>
              <a:t>: 639–650</a:t>
            </a:r>
          </a:p>
        </p:txBody>
      </p:sp>
      <p:pic>
        <p:nvPicPr>
          <p:cNvPr id="3" name="Picture 2">
            <a:extLst>
              <a:ext uri="{FF2B5EF4-FFF2-40B4-BE49-F238E27FC236}">
                <a16:creationId xmlns:a16="http://schemas.microsoft.com/office/drawing/2014/main" id="{A284A220-7BF6-4EB4-89AC-AFF4BCEF2797}"/>
              </a:ext>
            </a:extLst>
          </p:cNvPr>
          <p:cNvPicPr>
            <a:picLocks noChangeAspect="1"/>
          </p:cNvPicPr>
          <p:nvPr/>
        </p:nvPicPr>
        <p:blipFill>
          <a:blip r:embed="rId2"/>
          <a:stretch>
            <a:fillRect/>
          </a:stretch>
        </p:blipFill>
        <p:spPr>
          <a:xfrm>
            <a:off x="3313340" y="750464"/>
            <a:ext cx="4894489" cy="5046088"/>
          </a:xfrm>
          <a:prstGeom prst="rect">
            <a:avLst/>
          </a:prstGeom>
        </p:spPr>
      </p:pic>
      <p:pic>
        <p:nvPicPr>
          <p:cNvPr id="8" name="Picture 7">
            <a:extLst>
              <a:ext uri="{FF2B5EF4-FFF2-40B4-BE49-F238E27FC236}">
                <a16:creationId xmlns:a16="http://schemas.microsoft.com/office/drawing/2014/main" id="{45B91265-98CD-4B5E-B144-5EFD4B43BE8C}"/>
              </a:ext>
            </a:extLst>
          </p:cNvPr>
          <p:cNvPicPr>
            <a:picLocks noChangeAspect="1"/>
          </p:cNvPicPr>
          <p:nvPr/>
        </p:nvPicPr>
        <p:blipFill>
          <a:blip r:embed="rId3"/>
          <a:stretch>
            <a:fillRect/>
          </a:stretch>
        </p:blipFill>
        <p:spPr>
          <a:xfrm>
            <a:off x="3605882" y="876300"/>
            <a:ext cx="400050" cy="323850"/>
          </a:xfrm>
          <a:prstGeom prst="rect">
            <a:avLst/>
          </a:prstGeom>
        </p:spPr>
      </p:pic>
    </p:spTree>
    <p:extLst>
      <p:ext uri="{BB962C8B-B14F-4D97-AF65-F5344CB8AC3E}">
        <p14:creationId xmlns:p14="http://schemas.microsoft.com/office/powerpoint/2010/main" val="109257268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F64951F-94E6-4D38-9BF7-720420652F14}"/>
              </a:ext>
            </a:extLst>
          </p:cNvPr>
          <p:cNvSpPr>
            <a:spLocks noGrp="1" noChangeArrowheads="1"/>
          </p:cNvSpPr>
          <p:nvPr>
            <p:ph type="title"/>
          </p:nvPr>
        </p:nvSpPr>
        <p:spPr>
          <a:xfrm>
            <a:off x="3071814" y="303213"/>
            <a:ext cx="5889625" cy="730930"/>
          </a:xfrm>
          <a:noFill/>
        </p:spPr>
        <p:txBody>
          <a:bodyPr>
            <a:normAutofit/>
          </a:bodyPr>
          <a:lstStyle/>
          <a:p>
            <a:pPr algn="ctr" eaLnBrk="1" hangingPunct="1"/>
            <a:r>
              <a:rPr lang="en-GB" altLang="en-US" sz="4000" b="1" dirty="0"/>
              <a:t>Change in Quality of Life</a:t>
            </a:r>
          </a:p>
        </p:txBody>
      </p:sp>
      <p:sp>
        <p:nvSpPr>
          <p:cNvPr id="5" name="Rectangle 5">
            <a:extLst>
              <a:ext uri="{FF2B5EF4-FFF2-40B4-BE49-F238E27FC236}">
                <a16:creationId xmlns:a16="http://schemas.microsoft.com/office/drawing/2014/main" id="{966F0D67-CE09-4494-934D-D9F1F3278D5E}"/>
              </a:ext>
            </a:extLst>
          </p:cNvPr>
          <p:cNvSpPr>
            <a:spLocks noChangeArrowheads="1"/>
          </p:cNvSpPr>
          <p:nvPr/>
        </p:nvSpPr>
        <p:spPr bwMode="auto">
          <a:xfrm>
            <a:off x="1593474" y="6009237"/>
            <a:ext cx="4424866" cy="27699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BE" altLang="en-US" sz="1200" b="1" dirty="0">
                <a:latin typeface="+mn-lt"/>
              </a:rPr>
              <a:t>Srinivas-Shankar, U et al</a:t>
            </a:r>
            <a:r>
              <a:rPr lang="fr-BE" altLang="en-US" sz="1200" b="1" i="1" dirty="0">
                <a:latin typeface="+mn-lt"/>
              </a:rPr>
              <a:t>.</a:t>
            </a:r>
            <a:r>
              <a:rPr lang="fr-BE" altLang="en-US" sz="1200" i="1" dirty="0">
                <a:latin typeface="+mn-lt"/>
              </a:rPr>
              <a:t> J Clin </a:t>
            </a:r>
            <a:r>
              <a:rPr lang="fr-BE" altLang="en-US" sz="1200" i="1" dirty="0" err="1">
                <a:latin typeface="+mn-lt"/>
              </a:rPr>
              <a:t>Endocrinol</a:t>
            </a:r>
            <a:r>
              <a:rPr lang="fr-BE" altLang="en-US" sz="1200" i="1" dirty="0">
                <a:latin typeface="+mn-lt"/>
              </a:rPr>
              <a:t> </a:t>
            </a:r>
            <a:r>
              <a:rPr lang="fr-BE" altLang="en-US" sz="1200" i="1" dirty="0" err="1">
                <a:latin typeface="+mn-lt"/>
              </a:rPr>
              <a:t>Metab</a:t>
            </a:r>
            <a:r>
              <a:rPr lang="fr-BE" altLang="en-US" sz="1200" i="1" dirty="0">
                <a:latin typeface="+mn-lt"/>
              </a:rPr>
              <a:t> 2010;</a:t>
            </a:r>
            <a:r>
              <a:rPr lang="fr-BE" altLang="en-US" sz="1200" b="1" i="1" dirty="0">
                <a:latin typeface="+mn-lt"/>
              </a:rPr>
              <a:t> 95</a:t>
            </a:r>
            <a:r>
              <a:rPr lang="fr-BE" altLang="en-US" sz="1200" i="1" dirty="0">
                <a:latin typeface="+mn-lt"/>
              </a:rPr>
              <a:t>: 639–650</a:t>
            </a:r>
          </a:p>
        </p:txBody>
      </p:sp>
      <p:pic>
        <p:nvPicPr>
          <p:cNvPr id="3" name="Picture 2">
            <a:extLst>
              <a:ext uri="{FF2B5EF4-FFF2-40B4-BE49-F238E27FC236}">
                <a16:creationId xmlns:a16="http://schemas.microsoft.com/office/drawing/2014/main" id="{20F46552-8F01-42E0-A685-5F955B126C75}"/>
              </a:ext>
            </a:extLst>
          </p:cNvPr>
          <p:cNvPicPr>
            <a:picLocks noChangeAspect="1"/>
          </p:cNvPicPr>
          <p:nvPr/>
        </p:nvPicPr>
        <p:blipFill>
          <a:blip r:embed="rId2"/>
          <a:stretch>
            <a:fillRect/>
          </a:stretch>
        </p:blipFill>
        <p:spPr>
          <a:xfrm>
            <a:off x="1702332" y="1143000"/>
            <a:ext cx="7990545" cy="4186237"/>
          </a:xfrm>
          <a:prstGeom prst="rect">
            <a:avLst/>
          </a:prstGeom>
        </p:spPr>
      </p:pic>
    </p:spTree>
    <p:extLst>
      <p:ext uri="{BB962C8B-B14F-4D97-AF65-F5344CB8AC3E}">
        <p14:creationId xmlns:p14="http://schemas.microsoft.com/office/powerpoint/2010/main" val="284315906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8729AE4-8EDB-4B01-9BF5-A2137B3F6293}"/>
              </a:ext>
            </a:extLst>
          </p:cNvPr>
          <p:cNvSpPr>
            <a:spLocks noGrp="1" noChangeArrowheads="1"/>
          </p:cNvSpPr>
          <p:nvPr>
            <p:ph type="title"/>
          </p:nvPr>
        </p:nvSpPr>
        <p:spPr>
          <a:xfrm>
            <a:off x="511855" y="154857"/>
            <a:ext cx="8381773" cy="772885"/>
          </a:xfrm>
        </p:spPr>
        <p:txBody>
          <a:bodyPr>
            <a:normAutofit/>
          </a:bodyPr>
          <a:lstStyle/>
          <a:p>
            <a:pPr eaLnBrk="1" hangingPunct="1"/>
            <a:r>
              <a:rPr lang="en-GB" altLang="en-US" b="1" dirty="0"/>
              <a:t>Summary</a:t>
            </a:r>
          </a:p>
        </p:txBody>
      </p:sp>
      <p:sp>
        <p:nvSpPr>
          <p:cNvPr id="88067" name="Rectangle 3">
            <a:extLst>
              <a:ext uri="{FF2B5EF4-FFF2-40B4-BE49-F238E27FC236}">
                <a16:creationId xmlns:a16="http://schemas.microsoft.com/office/drawing/2014/main" id="{3C0C6189-4205-4271-9541-B1CB34BC4557}"/>
              </a:ext>
            </a:extLst>
          </p:cNvPr>
          <p:cNvSpPr>
            <a:spLocks noGrp="1" noChangeArrowheads="1"/>
          </p:cNvSpPr>
          <p:nvPr>
            <p:ph idx="1"/>
          </p:nvPr>
        </p:nvSpPr>
        <p:spPr>
          <a:xfrm>
            <a:off x="391887" y="1001485"/>
            <a:ext cx="10853056" cy="4661127"/>
          </a:xfrm>
        </p:spPr>
        <p:txBody>
          <a:bodyPr>
            <a:normAutofit lnSpcReduction="10000"/>
          </a:bodyPr>
          <a:lstStyle/>
          <a:p>
            <a:pPr eaLnBrk="1" hangingPunct="1">
              <a:buFont typeface="Wingdings" panose="05000000000000000000" pitchFamily="2" charset="2"/>
              <a:buChar char="§"/>
            </a:pPr>
            <a:r>
              <a:rPr lang="en-GB" altLang="en-US" sz="1800" dirty="0"/>
              <a:t>Increasing testosterone levels for 6 months in intermediate-frail and frail elderly men:</a:t>
            </a:r>
          </a:p>
          <a:p>
            <a:pPr lvl="2" eaLnBrk="1" hangingPunct="1">
              <a:buFont typeface="Calibri" panose="020F0502020204030204" pitchFamily="34" charset="0"/>
              <a:buChar char="‐"/>
            </a:pPr>
            <a:r>
              <a:rPr lang="en-GB" altLang="en-US" dirty="0"/>
              <a:t>Increases muscle strength in the lower limbs</a:t>
            </a:r>
          </a:p>
          <a:p>
            <a:pPr lvl="2" eaLnBrk="1" hangingPunct="1">
              <a:buFont typeface="Calibri" panose="020F0502020204030204" pitchFamily="34" charset="0"/>
              <a:buChar char="‐"/>
            </a:pPr>
            <a:r>
              <a:rPr lang="en-GB" altLang="en-US" dirty="0"/>
              <a:t>Increases lean body mass &amp; decreases fat mass</a:t>
            </a:r>
          </a:p>
          <a:p>
            <a:pPr lvl="2" eaLnBrk="1" hangingPunct="1">
              <a:buFont typeface="Calibri" panose="020F0502020204030204" pitchFamily="34" charset="0"/>
              <a:buChar char="‐"/>
            </a:pPr>
            <a:r>
              <a:rPr lang="en-GB" altLang="en-US" dirty="0"/>
              <a:t>Improves physical function (both objective &amp; self reported) </a:t>
            </a:r>
          </a:p>
          <a:p>
            <a:pPr lvl="2" eaLnBrk="1" hangingPunct="1">
              <a:buFont typeface="Calibri" panose="020F0502020204030204" pitchFamily="34" charset="0"/>
              <a:buChar char="‐"/>
            </a:pPr>
            <a:r>
              <a:rPr lang="en-GB" altLang="en-US" dirty="0"/>
              <a:t>Improves somatic &amp; sexual domain symptoms (AMS scale)</a:t>
            </a:r>
          </a:p>
          <a:p>
            <a:pPr lvl="2" eaLnBrk="1" hangingPunct="1">
              <a:buFont typeface="Calibri" panose="020F0502020204030204" pitchFamily="34" charset="0"/>
              <a:buChar char="‐"/>
            </a:pPr>
            <a:r>
              <a:rPr lang="en-GB" altLang="en-US" dirty="0"/>
              <a:t>Improves several domains of SF 36</a:t>
            </a:r>
          </a:p>
          <a:p>
            <a:pPr eaLnBrk="1" hangingPunct="1"/>
            <a:r>
              <a:rPr lang="en-US" altLang="en-US" sz="1800" dirty="0"/>
              <a:t>Testosterone as a treatment modality for intermediate-frail and frail elderly men with low to borderline-low circulating T levels:</a:t>
            </a:r>
          </a:p>
          <a:p>
            <a:pPr lvl="2" eaLnBrk="1" hangingPunct="1">
              <a:buFont typeface="Calibri" panose="020F0502020204030204" pitchFamily="34" charset="0"/>
              <a:buChar char="‐"/>
            </a:pPr>
            <a:r>
              <a:rPr lang="en-US" altLang="en-US" dirty="0"/>
              <a:t>Prevents deterioration in muscle strength</a:t>
            </a:r>
          </a:p>
          <a:p>
            <a:pPr lvl="2" eaLnBrk="1" hangingPunct="1">
              <a:buFont typeface="Calibri" panose="020F0502020204030204" pitchFamily="34" charset="0"/>
              <a:buChar char="‐"/>
            </a:pPr>
            <a:r>
              <a:rPr lang="en-US" altLang="en-US" dirty="0"/>
              <a:t>Improves body composition and symptom-related QoL.</a:t>
            </a:r>
          </a:p>
          <a:p>
            <a:pPr lvl="2" eaLnBrk="1" hangingPunct="1">
              <a:buFont typeface="Calibri" panose="020F0502020204030204" pitchFamily="34" charset="0"/>
              <a:buChar char="‐"/>
            </a:pPr>
            <a:r>
              <a:rPr lang="en-US" altLang="en-US" dirty="0"/>
              <a:t>Is associated with improved physical function in older and frailer men, highlighting possible functional consequences of small changes in physical performance.</a:t>
            </a:r>
          </a:p>
          <a:p>
            <a:pPr eaLnBrk="1" hangingPunct="1">
              <a:spcBef>
                <a:spcPct val="50000"/>
              </a:spcBef>
              <a:buFont typeface="Wingdings" panose="05000000000000000000" pitchFamily="2" charset="2"/>
              <a:buChar char="§"/>
            </a:pPr>
            <a:r>
              <a:rPr lang="en-US" altLang="en-US" sz="1800" dirty="0"/>
              <a:t>Short term safety is reassuring</a:t>
            </a:r>
          </a:p>
          <a:p>
            <a:pPr>
              <a:spcBef>
                <a:spcPct val="50000"/>
              </a:spcBef>
            </a:pPr>
            <a:r>
              <a:rPr lang="en-GB" altLang="en-US" sz="1800" dirty="0" err="1"/>
              <a:t>AndroGel</a:t>
            </a:r>
            <a:r>
              <a:rPr lang="en-GB" altLang="en-US" sz="1800" dirty="0"/>
              <a:t>® as a treatment modality for intermediate-frail and frail elderly men prevents deterioration in muscle strength, improves body composition and symptom-related QoL and is associated with improved physical function.</a:t>
            </a:r>
          </a:p>
          <a:p>
            <a:pPr marL="0" indent="0" eaLnBrk="1" hangingPunct="1">
              <a:spcBef>
                <a:spcPct val="50000"/>
              </a:spcBef>
              <a:buClr>
                <a:srgbClr val="FF0000"/>
              </a:buClr>
              <a:buNone/>
            </a:pPr>
            <a:endParaRPr lang="en-US" altLang="en-US" sz="1800" dirty="0"/>
          </a:p>
          <a:p>
            <a:pPr eaLnBrk="1" hangingPunct="1">
              <a:spcBef>
                <a:spcPct val="50000"/>
              </a:spcBef>
              <a:buClr>
                <a:srgbClr val="FF0000"/>
              </a:buClr>
              <a:buFont typeface="Wingdings" panose="05000000000000000000" pitchFamily="2" charset="2"/>
              <a:buChar char="§"/>
            </a:pPr>
            <a:endParaRPr lang="en-US" altLang="en-US" sz="1800" dirty="0"/>
          </a:p>
        </p:txBody>
      </p:sp>
      <p:sp>
        <p:nvSpPr>
          <p:cNvPr id="88068" name="Rectangle 4">
            <a:extLst>
              <a:ext uri="{FF2B5EF4-FFF2-40B4-BE49-F238E27FC236}">
                <a16:creationId xmlns:a16="http://schemas.microsoft.com/office/drawing/2014/main" id="{EC12A26A-1FEE-49F8-9A8A-48A77C856F4E}"/>
              </a:ext>
            </a:extLst>
          </p:cNvPr>
          <p:cNvSpPr>
            <a:spLocks noChangeArrowheads="1"/>
          </p:cNvSpPr>
          <p:nvPr/>
        </p:nvSpPr>
        <p:spPr bwMode="auto">
          <a:xfrm>
            <a:off x="1981200" y="3692525"/>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Tx/>
              <a:buChar char="•"/>
              <a:defRPr/>
            </a:pPr>
            <a:endParaRPr lang="fr-BE" sz="2000">
              <a:effectLst>
                <a:outerShdw blurRad="38100" dist="38100" dir="2700000" algn="tl">
                  <a:srgbClr val="C0C0C0"/>
                </a:outerShdw>
              </a:effectLst>
              <a:latin typeface="Arial" charset="0"/>
            </a:endParaRPr>
          </a:p>
        </p:txBody>
      </p:sp>
      <p:sp>
        <p:nvSpPr>
          <p:cNvPr id="82949" name="Rectangle 5">
            <a:extLst>
              <a:ext uri="{FF2B5EF4-FFF2-40B4-BE49-F238E27FC236}">
                <a16:creationId xmlns:a16="http://schemas.microsoft.com/office/drawing/2014/main" id="{3761F169-4FC9-4CD9-B303-4B2CE714DA2D}"/>
              </a:ext>
            </a:extLst>
          </p:cNvPr>
          <p:cNvSpPr>
            <a:spLocks noChangeArrowheads="1"/>
          </p:cNvSpPr>
          <p:nvPr/>
        </p:nvSpPr>
        <p:spPr bwMode="auto">
          <a:xfrm>
            <a:off x="2101850" y="6381750"/>
            <a:ext cx="3346450" cy="43180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fr-BE" altLang="en-US" sz="1100" b="1"/>
              <a:t>Srinivas-Shankar U et al</a:t>
            </a:r>
            <a:r>
              <a:rPr lang="fr-BE" altLang="en-US" sz="1100" b="1" i="1"/>
              <a:t>.</a:t>
            </a:r>
          </a:p>
          <a:p>
            <a:r>
              <a:rPr lang="fr-BE" altLang="en-US" sz="1100" i="1"/>
              <a:t> J Clin Endocrinol Metab 2010;</a:t>
            </a:r>
            <a:r>
              <a:rPr lang="fr-BE" altLang="en-US" sz="1100" b="1" i="1"/>
              <a:t> 95</a:t>
            </a:r>
            <a:r>
              <a:rPr lang="fr-BE" altLang="en-US" sz="1100" i="1"/>
              <a:t>: 639–650</a:t>
            </a:r>
          </a:p>
        </p:txBody>
      </p:sp>
      <p:sp>
        <p:nvSpPr>
          <p:cNvPr id="6" name="Rectangle 5">
            <a:extLst>
              <a:ext uri="{FF2B5EF4-FFF2-40B4-BE49-F238E27FC236}">
                <a16:creationId xmlns:a16="http://schemas.microsoft.com/office/drawing/2014/main" id="{84459DDE-DE78-479F-B048-961573AF57B9}"/>
              </a:ext>
            </a:extLst>
          </p:cNvPr>
          <p:cNvSpPr>
            <a:spLocks noChangeArrowheads="1"/>
          </p:cNvSpPr>
          <p:nvPr/>
        </p:nvSpPr>
        <p:spPr bwMode="auto">
          <a:xfrm>
            <a:off x="1593474" y="6009237"/>
            <a:ext cx="4424866" cy="27699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BE" altLang="en-US" sz="1200" b="1" dirty="0">
                <a:latin typeface="+mn-lt"/>
              </a:rPr>
              <a:t>Srinivas-Shankar, U et al</a:t>
            </a:r>
            <a:r>
              <a:rPr lang="fr-BE" altLang="en-US" sz="1200" b="1" i="1" dirty="0">
                <a:latin typeface="+mn-lt"/>
              </a:rPr>
              <a:t>.</a:t>
            </a:r>
            <a:r>
              <a:rPr lang="fr-BE" altLang="en-US" sz="1200" i="1" dirty="0">
                <a:latin typeface="+mn-lt"/>
              </a:rPr>
              <a:t> J Clin </a:t>
            </a:r>
            <a:r>
              <a:rPr lang="fr-BE" altLang="en-US" sz="1200" i="1" dirty="0" err="1">
                <a:latin typeface="+mn-lt"/>
              </a:rPr>
              <a:t>Endocrinol</a:t>
            </a:r>
            <a:r>
              <a:rPr lang="fr-BE" altLang="en-US" sz="1200" i="1" dirty="0">
                <a:latin typeface="+mn-lt"/>
              </a:rPr>
              <a:t> </a:t>
            </a:r>
            <a:r>
              <a:rPr lang="fr-BE" altLang="en-US" sz="1200" i="1" dirty="0" err="1">
                <a:latin typeface="+mn-lt"/>
              </a:rPr>
              <a:t>Metab</a:t>
            </a:r>
            <a:r>
              <a:rPr lang="fr-BE" altLang="en-US" sz="1200" i="1" dirty="0">
                <a:latin typeface="+mn-lt"/>
              </a:rPr>
              <a:t> 2010;</a:t>
            </a:r>
            <a:r>
              <a:rPr lang="fr-BE" altLang="en-US" sz="1200" b="1" i="1" dirty="0">
                <a:latin typeface="+mn-lt"/>
              </a:rPr>
              <a:t> 95</a:t>
            </a:r>
            <a:r>
              <a:rPr lang="fr-BE" altLang="en-US" sz="1200" i="1" dirty="0">
                <a:latin typeface="+mn-lt"/>
              </a:rPr>
              <a:t>: 639–650</a:t>
            </a:r>
          </a:p>
        </p:txBody>
      </p:sp>
      <p:sp>
        <p:nvSpPr>
          <p:cNvPr id="7" name="Rectangle 3">
            <a:extLst>
              <a:ext uri="{FF2B5EF4-FFF2-40B4-BE49-F238E27FC236}">
                <a16:creationId xmlns:a16="http://schemas.microsoft.com/office/drawing/2014/main" id="{98F60D21-231F-45C3-A43D-CD36B9D7A856}"/>
              </a:ext>
            </a:extLst>
          </p:cNvPr>
          <p:cNvSpPr txBox="1">
            <a:spLocks noChangeArrowheads="1"/>
          </p:cNvSpPr>
          <p:nvPr/>
        </p:nvSpPr>
        <p:spPr>
          <a:xfrm>
            <a:off x="4563383" y="4232693"/>
            <a:ext cx="6081713" cy="1728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US" altLang="en-US" sz="1800" dirty="0">
              <a:solidFill>
                <a:schemeClr val="accent5"/>
              </a:solidFill>
              <a:latin typeface="Verdana" panose="020B0604030504040204" pitchFamily="34" charset="0"/>
            </a:endParaRPr>
          </a:p>
        </p:txBody>
      </p:sp>
    </p:spTree>
    <p:extLst>
      <p:ext uri="{BB962C8B-B14F-4D97-AF65-F5344CB8AC3E}">
        <p14:creationId xmlns:p14="http://schemas.microsoft.com/office/powerpoint/2010/main" val="261812715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670956" y="832104"/>
            <a:ext cx="10474037" cy="1960050"/>
          </a:xfrm>
        </p:spPr>
        <p:txBody>
          <a:bodyPr>
            <a:normAutofit/>
          </a:bodyPr>
          <a:lstStyle/>
          <a:p>
            <a:r>
              <a:rPr lang="en-GB" dirty="0"/>
              <a:t>The Testosterone Trials</a:t>
            </a:r>
            <a:br>
              <a:rPr lang="en-GB" dirty="0"/>
            </a:br>
            <a:r>
              <a:rPr lang="en-GB" dirty="0"/>
              <a:t>(</a:t>
            </a:r>
            <a:r>
              <a:rPr lang="en-GB" dirty="0" err="1"/>
              <a:t>TTrials</a:t>
            </a:r>
            <a:r>
              <a:rPr lang="en-GB" dirty="0"/>
              <a:t>)</a:t>
            </a:r>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670956" y="2912809"/>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39856423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52" y="75585"/>
            <a:ext cx="10635342" cy="891208"/>
          </a:xfrm>
        </p:spPr>
        <p:txBody>
          <a:bodyPr/>
          <a:lstStyle/>
          <a:p>
            <a:r>
              <a:rPr lang="en-GB" dirty="0">
                <a:solidFill>
                  <a:schemeClr val="accent1"/>
                </a:solidFill>
              </a:rPr>
              <a:t>The Testosterone Trials:</a:t>
            </a:r>
            <a:r>
              <a:rPr lang="en-GB" dirty="0">
                <a:solidFill>
                  <a:srgbClr val="005294"/>
                </a:solidFill>
              </a:rPr>
              <a:t> background</a:t>
            </a:r>
            <a:endParaRPr lang="en-GB" dirty="0"/>
          </a:p>
        </p:txBody>
      </p:sp>
      <p:sp>
        <p:nvSpPr>
          <p:cNvPr id="257" name="TextBox 256"/>
          <p:cNvSpPr txBox="1"/>
          <p:nvPr/>
        </p:nvSpPr>
        <p:spPr>
          <a:xfrm>
            <a:off x="1517258" y="5837068"/>
            <a:ext cx="8623340" cy="400110"/>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IOM, Institute of Medicine; NCI, National Cancer Institute; NIA, National Institute on Aging; TTh, testosterone therapy</a:t>
            </a:r>
            <a:br>
              <a:rPr kumimoji="0" lang="en-GB" sz="1000" b="0" i="0" u="none" strike="noStrike" kern="1200" cap="none" spc="0" normalizeH="0" baseline="0" noProof="0" dirty="0">
                <a:ln>
                  <a:noFill/>
                </a:ln>
                <a:solidFill>
                  <a:srgbClr val="58595B"/>
                </a:solidFill>
                <a:effectLst/>
                <a:uLnTx/>
                <a:uFillTx/>
                <a:latin typeface="Poppins Light"/>
                <a:ea typeface="+mn-ea"/>
                <a:cs typeface="+mn-cs"/>
              </a:rPr>
            </a:br>
            <a:r>
              <a:rPr kumimoji="0" lang="sv-SE" sz="1000" b="0" i="0" u="none" strike="noStrike" kern="1200" cap="none" spc="0" normalizeH="0" baseline="0" noProof="0" dirty="0">
                <a:ln>
                  <a:noFill/>
                </a:ln>
                <a:solidFill>
                  <a:srgbClr val="58595B"/>
                </a:solidFill>
                <a:effectLst/>
                <a:uLnTx/>
                <a:uFillTx/>
                <a:latin typeface="Poppins Light"/>
                <a:ea typeface="+mn-ea"/>
                <a:cs typeface="+mn-cs"/>
              </a:rPr>
              <a:t>Snyder PJ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grpSp>
        <p:nvGrpSpPr>
          <p:cNvPr id="2061" name="Group 2060"/>
          <p:cNvGrpSpPr/>
          <p:nvPr/>
        </p:nvGrpSpPr>
        <p:grpSpPr>
          <a:xfrm>
            <a:off x="709127" y="939471"/>
            <a:ext cx="10338317" cy="1980518"/>
            <a:chOff x="0" y="939471"/>
            <a:chExt cx="9144000" cy="1980518"/>
          </a:xfrm>
        </p:grpSpPr>
        <p:sp>
          <p:nvSpPr>
            <p:cNvPr id="89" name="Rectangle 88"/>
            <p:cNvSpPr/>
            <p:nvPr/>
          </p:nvSpPr>
          <p:spPr>
            <a:xfrm>
              <a:off x="0" y="1041209"/>
              <a:ext cx="9144000" cy="1878780"/>
            </a:xfrm>
            <a:prstGeom prst="rect">
              <a:avLst/>
            </a:prstGeom>
            <a:solidFill>
              <a:schemeClr val="accent1">
                <a:lumMod val="20000"/>
                <a:lumOff val="80000"/>
              </a:schemeClr>
            </a:solidFill>
          </p:spPr>
          <p:txBody>
            <a:bodyPr vert="horz" lIns="91440" tIns="45720" rIns="91440" bIns="45720" rtlCol="0" anchor="ctr">
              <a:noAutofit/>
            </a:bodyPr>
            <a:lstStyle/>
            <a:p>
              <a:pPr marL="992188" marR="0" lvl="0" indent="0" algn="l" defTabSz="457200" rtl="0" eaLnBrk="1" fontAlgn="auto" latinLnBrk="0" hangingPunct="1">
                <a:lnSpc>
                  <a:spcPct val="100000"/>
                </a:lnSpc>
                <a:spcBef>
                  <a:spcPct val="20000"/>
                </a:spcBef>
                <a:spcAft>
                  <a:spcPts val="0"/>
                </a:spcAft>
                <a:buClr>
                  <a:srgbClr val="005294"/>
                </a:buClr>
                <a:buSzTx/>
                <a:buFontTx/>
                <a:buNone/>
                <a:tabLst/>
                <a:defRPr/>
              </a:pPr>
              <a:endParaRPr kumimoji="0" lang="en-GB" sz="1800" b="0" i="0" u="none" strike="noStrike" kern="1200" cap="none" spc="0" normalizeH="0" baseline="0" noProof="0">
                <a:ln>
                  <a:noFill/>
                </a:ln>
                <a:solidFill>
                  <a:srgbClr val="005294"/>
                </a:solidFill>
                <a:effectLst/>
                <a:uLnTx/>
                <a:uFillTx/>
                <a:latin typeface="Calibri"/>
                <a:ea typeface="+mn-ea"/>
                <a:cs typeface="+mn-cs"/>
              </a:endParaRPr>
            </a:p>
          </p:txBody>
        </p:sp>
        <p:grpSp>
          <p:nvGrpSpPr>
            <p:cNvPr id="12" name="Group 11"/>
            <p:cNvGrpSpPr/>
            <p:nvPr/>
          </p:nvGrpSpPr>
          <p:grpSpPr>
            <a:xfrm>
              <a:off x="3326647" y="939471"/>
              <a:ext cx="2757177" cy="1219989"/>
              <a:chOff x="-7498049" y="3078625"/>
              <a:chExt cx="8610600" cy="3810000"/>
            </a:xfrm>
          </p:grpSpPr>
          <p:sp>
            <p:nvSpPr>
              <p:cNvPr id="64" name="Freeform 63"/>
              <p:cNvSpPr/>
              <p:nvPr/>
            </p:nvSpPr>
            <p:spPr>
              <a:xfrm>
                <a:off x="-6454111" y="3957964"/>
                <a:ext cx="2997445" cy="2042645"/>
              </a:xfrm>
              <a:custGeom>
                <a:avLst/>
                <a:gdLst>
                  <a:gd name="connsiteX0" fmla="*/ 75304 w 4120179"/>
                  <a:gd name="connsiteY0" fmla="*/ 0 h 2807746"/>
                  <a:gd name="connsiteX1" fmla="*/ 3259567 w 4120179"/>
                  <a:gd name="connsiteY1" fmla="*/ 0 h 2807746"/>
                  <a:gd name="connsiteX2" fmla="*/ 4120179 w 4120179"/>
                  <a:gd name="connsiteY2" fmla="*/ 1355464 h 2807746"/>
                  <a:gd name="connsiteX3" fmla="*/ 3356386 w 4120179"/>
                  <a:gd name="connsiteY3" fmla="*/ 2667896 h 2807746"/>
                  <a:gd name="connsiteX4" fmla="*/ 3195021 w 4120179"/>
                  <a:gd name="connsiteY4" fmla="*/ 2807746 h 2807746"/>
                  <a:gd name="connsiteX5" fmla="*/ 1118795 w 4120179"/>
                  <a:gd name="connsiteY5" fmla="*/ 2807746 h 2807746"/>
                  <a:gd name="connsiteX6" fmla="*/ 118334 w 4120179"/>
                  <a:gd name="connsiteY6" fmla="*/ 2807746 h 2807746"/>
                  <a:gd name="connsiteX7" fmla="*/ 0 w 4120179"/>
                  <a:gd name="connsiteY7" fmla="*/ 2000922 h 2807746"/>
                  <a:gd name="connsiteX8" fmla="*/ 43031 w 4120179"/>
                  <a:gd name="connsiteY8" fmla="*/ 688489 h 2807746"/>
                  <a:gd name="connsiteX9" fmla="*/ 172122 w 4120179"/>
                  <a:gd name="connsiteY9" fmla="*/ 10758 h 280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0179" h="2807746">
                    <a:moveTo>
                      <a:pt x="75304" y="0"/>
                    </a:moveTo>
                    <a:lnTo>
                      <a:pt x="3259567" y="0"/>
                    </a:lnTo>
                    <a:lnTo>
                      <a:pt x="4120179" y="1355464"/>
                    </a:lnTo>
                    <a:lnTo>
                      <a:pt x="3356386" y="2667896"/>
                    </a:lnTo>
                    <a:lnTo>
                      <a:pt x="3195021" y="2807746"/>
                    </a:lnTo>
                    <a:lnTo>
                      <a:pt x="1118795" y="2807746"/>
                    </a:lnTo>
                    <a:lnTo>
                      <a:pt x="118334" y="2807746"/>
                    </a:lnTo>
                    <a:lnTo>
                      <a:pt x="0" y="2000922"/>
                    </a:lnTo>
                    <a:lnTo>
                      <a:pt x="43031" y="688489"/>
                    </a:lnTo>
                    <a:lnTo>
                      <a:pt x="172122" y="10758"/>
                    </a:lnTo>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2050" name="Picture 2" descr="https://upload.wikimedia.org/wikipedia/commons/0/0b/NCI_Stacked_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049" y="3078625"/>
                <a:ext cx="8610600" cy="381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330492" y="1132373"/>
              <a:ext cx="2093921" cy="809690"/>
              <a:chOff x="6194973" y="449885"/>
              <a:chExt cx="4293555" cy="1660258"/>
            </a:xfrm>
          </p:grpSpPr>
          <p:grpSp>
            <p:nvGrpSpPr>
              <p:cNvPr id="13" name="Group 12"/>
              <p:cNvGrpSpPr/>
              <p:nvPr/>
            </p:nvGrpSpPr>
            <p:grpSpPr>
              <a:xfrm>
                <a:off x="6194973" y="449885"/>
                <a:ext cx="2484749" cy="1660258"/>
                <a:chOff x="11040748" y="1143577"/>
                <a:chExt cx="2484749" cy="1660258"/>
              </a:xfrm>
            </p:grpSpPr>
            <p:sp>
              <p:nvSpPr>
                <p:cNvPr id="8" name="Freeform 7"/>
                <p:cNvSpPr/>
                <p:nvPr/>
              </p:nvSpPr>
              <p:spPr>
                <a:xfrm>
                  <a:off x="11327043" y="1324526"/>
                  <a:ext cx="1978964" cy="1348589"/>
                </a:xfrm>
                <a:custGeom>
                  <a:avLst/>
                  <a:gdLst>
                    <a:gd name="connsiteX0" fmla="*/ 75304 w 4120179"/>
                    <a:gd name="connsiteY0" fmla="*/ 0 h 2807746"/>
                    <a:gd name="connsiteX1" fmla="*/ 3259567 w 4120179"/>
                    <a:gd name="connsiteY1" fmla="*/ 0 h 2807746"/>
                    <a:gd name="connsiteX2" fmla="*/ 4120179 w 4120179"/>
                    <a:gd name="connsiteY2" fmla="*/ 1355464 h 2807746"/>
                    <a:gd name="connsiteX3" fmla="*/ 3356386 w 4120179"/>
                    <a:gd name="connsiteY3" fmla="*/ 2667896 h 2807746"/>
                    <a:gd name="connsiteX4" fmla="*/ 3195021 w 4120179"/>
                    <a:gd name="connsiteY4" fmla="*/ 2807746 h 2807746"/>
                    <a:gd name="connsiteX5" fmla="*/ 1118795 w 4120179"/>
                    <a:gd name="connsiteY5" fmla="*/ 2807746 h 2807746"/>
                    <a:gd name="connsiteX6" fmla="*/ 118334 w 4120179"/>
                    <a:gd name="connsiteY6" fmla="*/ 2807746 h 2807746"/>
                    <a:gd name="connsiteX7" fmla="*/ 0 w 4120179"/>
                    <a:gd name="connsiteY7" fmla="*/ 2000922 h 2807746"/>
                    <a:gd name="connsiteX8" fmla="*/ 43031 w 4120179"/>
                    <a:gd name="connsiteY8" fmla="*/ 688489 h 2807746"/>
                    <a:gd name="connsiteX9" fmla="*/ 172122 w 4120179"/>
                    <a:gd name="connsiteY9" fmla="*/ 10758 h 280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0179" h="2807746">
                      <a:moveTo>
                        <a:pt x="75304" y="0"/>
                      </a:moveTo>
                      <a:lnTo>
                        <a:pt x="3259567" y="0"/>
                      </a:lnTo>
                      <a:lnTo>
                        <a:pt x="4120179" y="1355464"/>
                      </a:lnTo>
                      <a:lnTo>
                        <a:pt x="3356386" y="2667896"/>
                      </a:lnTo>
                      <a:lnTo>
                        <a:pt x="3195021" y="2807746"/>
                      </a:lnTo>
                      <a:lnTo>
                        <a:pt x="1118795" y="2807746"/>
                      </a:lnTo>
                      <a:lnTo>
                        <a:pt x="118334" y="2807746"/>
                      </a:lnTo>
                      <a:lnTo>
                        <a:pt x="0" y="2000922"/>
                      </a:lnTo>
                      <a:lnTo>
                        <a:pt x="43031" y="688489"/>
                      </a:lnTo>
                      <a:lnTo>
                        <a:pt x="172122" y="10758"/>
                      </a:lnTo>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2054" name="Picture 6" descr="https://yt3.ggpht.com/-09SPTebDi-0/AAAAAAAAAAI/AAAAAAAAAAA/Y2QXkDuEyrg/s900-c-k-no-mo-rj-c0xffffff/photo.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3182"/>
                <a:stretch/>
              </p:blipFill>
              <p:spPr bwMode="auto">
                <a:xfrm>
                  <a:off x="11040748" y="1143577"/>
                  <a:ext cx="2484749" cy="166025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8680582" y="558153"/>
                <a:ext cx="1807946" cy="15146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Institute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on Aging</a:t>
                </a:r>
              </a:p>
            </p:txBody>
          </p:sp>
        </p:grpSp>
        <p:sp>
          <p:nvSpPr>
            <p:cNvPr id="20" name="TextBox 19"/>
            <p:cNvSpPr txBox="1"/>
            <p:nvPr/>
          </p:nvSpPr>
          <p:spPr>
            <a:xfrm>
              <a:off x="141977" y="1211770"/>
              <a:ext cx="915635" cy="461665"/>
            </a:xfrm>
            <a:prstGeom prst="rect">
              <a:avLst/>
            </a:prstGeom>
            <a:solidFill>
              <a:schemeClr val="tx2"/>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2002</a:t>
              </a:r>
            </a:p>
          </p:txBody>
        </p:sp>
        <p:sp>
          <p:nvSpPr>
            <p:cNvPr id="21" name="TextBox 20"/>
            <p:cNvSpPr txBox="1"/>
            <p:nvPr/>
          </p:nvSpPr>
          <p:spPr>
            <a:xfrm>
              <a:off x="141977" y="2015392"/>
              <a:ext cx="6490995" cy="646331"/>
            </a:xfrm>
            <a:prstGeom prst="rect">
              <a:avLst/>
            </a:prstGeom>
            <a:noFill/>
          </p:spPr>
          <p:txBody>
            <a:bodyPr wrap="square" rtlCol="0">
              <a:spAutoFit/>
            </a:bodyPr>
            <a:lstStyle/>
            <a:p>
              <a:pPr marL="269875" marR="0" lvl="0" indent="-269875" algn="l" defTabSz="457200" rtl="0" eaLnBrk="1" fontAlgn="auto" latinLnBrk="0" hangingPunct="1">
                <a:lnSpc>
                  <a:spcPct val="100000"/>
                </a:lnSpc>
                <a:spcBef>
                  <a:spcPct val="20000"/>
                </a:spcBef>
                <a:spcAft>
                  <a:spcPts val="0"/>
                </a:spcAft>
                <a:buClr>
                  <a:srgbClr val="58595B"/>
                </a:buClr>
                <a:buSzTx/>
                <a:buFont typeface="Arial"/>
                <a:buChar char="•"/>
                <a:tabLst/>
                <a:defRPr/>
              </a:pPr>
              <a:r>
                <a:rPr kumimoji="0" lang="en-GB" sz="1800" b="1" i="0" u="none" strike="noStrike" kern="1200" cap="none" spc="0" normalizeH="0" baseline="0" noProof="0" dirty="0">
                  <a:ln>
                    <a:noFill/>
                  </a:ln>
                  <a:solidFill>
                    <a:srgbClr val="58595B"/>
                  </a:solidFill>
                  <a:effectLst/>
                  <a:uLnTx/>
                  <a:uFillTx/>
                  <a:latin typeface="Calibri"/>
                  <a:ea typeface="+mn-ea"/>
                  <a:cs typeface="+mn-cs"/>
                </a:rPr>
                <a:t>NIA</a:t>
              </a:r>
              <a:r>
                <a:rPr kumimoji="0" lang="en-GB" sz="1800" b="0" i="0" u="none" strike="noStrike" kern="1200" cap="none" spc="0" normalizeH="0" baseline="0" noProof="0" dirty="0">
                  <a:ln>
                    <a:noFill/>
                  </a:ln>
                  <a:solidFill>
                    <a:srgbClr val="58595B"/>
                  </a:solidFill>
                  <a:effectLst/>
                  <a:uLnTx/>
                  <a:uFillTx/>
                  <a:latin typeface="Calibri"/>
                  <a:ea typeface="+mn-ea"/>
                  <a:cs typeface="+mn-cs"/>
                </a:rPr>
                <a:t> and </a:t>
              </a:r>
              <a:r>
                <a:rPr kumimoji="0" lang="en-GB" sz="1800" b="1" i="0" u="none" strike="noStrike" kern="1200" cap="none" spc="0" normalizeH="0" baseline="0" noProof="0" dirty="0">
                  <a:ln>
                    <a:noFill/>
                  </a:ln>
                  <a:solidFill>
                    <a:srgbClr val="58595B"/>
                  </a:solidFill>
                  <a:effectLst/>
                  <a:uLnTx/>
                  <a:uFillTx/>
                  <a:latin typeface="Calibri"/>
                  <a:ea typeface="+mn-ea"/>
                  <a:cs typeface="+mn-cs"/>
                </a:rPr>
                <a:t>NCI</a:t>
              </a:r>
              <a:r>
                <a:rPr kumimoji="0" lang="en-GB" sz="1800" b="0" i="0" u="none" strike="noStrike" kern="1200" cap="none" spc="0" normalizeH="0" baseline="0" noProof="0" dirty="0">
                  <a:ln>
                    <a:noFill/>
                  </a:ln>
                  <a:solidFill>
                    <a:srgbClr val="58595B"/>
                  </a:solidFill>
                  <a:effectLst/>
                  <a:uLnTx/>
                  <a:uFillTx/>
                  <a:latin typeface="Calibri"/>
                  <a:ea typeface="+mn-ea"/>
                  <a:cs typeface="+mn-cs"/>
                </a:rPr>
                <a:t> asked the </a:t>
              </a:r>
              <a:r>
                <a:rPr kumimoji="0" lang="en-GB" sz="1800" b="1" i="0" u="none" strike="noStrike" kern="1200" cap="none" spc="0" normalizeH="0" baseline="0" noProof="0" dirty="0">
                  <a:ln>
                    <a:noFill/>
                  </a:ln>
                  <a:solidFill>
                    <a:srgbClr val="58595B"/>
                  </a:solidFill>
                  <a:effectLst/>
                  <a:uLnTx/>
                  <a:uFillTx/>
                  <a:latin typeface="Calibri"/>
                  <a:ea typeface="+mn-ea"/>
                  <a:cs typeface="+mn-cs"/>
                </a:rPr>
                <a:t>IOM</a:t>
              </a:r>
              <a:r>
                <a:rPr kumimoji="0" lang="en-GB" sz="1800" b="0" i="0" u="none" strike="noStrike" kern="1200" cap="none" spc="0" normalizeH="0" baseline="0" noProof="0" dirty="0">
                  <a:ln>
                    <a:noFill/>
                  </a:ln>
                  <a:solidFill>
                    <a:srgbClr val="58595B"/>
                  </a:solidFill>
                  <a:effectLst/>
                  <a:uLnTx/>
                  <a:uFillTx/>
                  <a:latin typeface="Calibri"/>
                  <a:ea typeface="+mn-ea"/>
                  <a:cs typeface="+mn-cs"/>
                </a:rPr>
                <a:t> (now the </a:t>
              </a:r>
              <a:r>
                <a:rPr kumimoji="0" lang="en-GB" sz="1800" b="1" i="0" u="none" strike="noStrike" kern="1200" cap="none" spc="0" normalizeH="0" baseline="0" noProof="0" dirty="0">
                  <a:ln>
                    <a:noFill/>
                  </a:ln>
                  <a:solidFill>
                    <a:srgbClr val="58595B"/>
                  </a:solidFill>
                  <a:effectLst/>
                  <a:uLnTx/>
                  <a:uFillTx/>
                  <a:latin typeface="Calibri"/>
                  <a:ea typeface="+mn-ea"/>
                  <a:cs typeface="+mn-cs"/>
                </a:rPr>
                <a:t>National Academy of Medicine</a:t>
              </a:r>
              <a:r>
                <a:rPr kumimoji="0" lang="en-GB" sz="1800" b="0" i="0" u="none" strike="noStrike" kern="1200" cap="none" spc="0" normalizeH="0" baseline="0" noProof="0" dirty="0">
                  <a:ln>
                    <a:noFill/>
                  </a:ln>
                  <a:solidFill>
                    <a:srgbClr val="58595B"/>
                  </a:solidFill>
                  <a:effectLst/>
                  <a:uLnTx/>
                  <a:uFillTx/>
                  <a:latin typeface="Calibri"/>
                  <a:ea typeface="+mn-ea"/>
                  <a:cs typeface="+mn-cs"/>
                </a:rPr>
                <a:t>)         to assess the evidence on TTh for older men</a:t>
              </a:r>
            </a:p>
          </p:txBody>
        </p:sp>
        <p:grpSp>
          <p:nvGrpSpPr>
            <p:cNvPr id="2051" name="Group 2050"/>
            <p:cNvGrpSpPr/>
            <p:nvPr/>
          </p:nvGrpSpPr>
          <p:grpSpPr>
            <a:xfrm>
              <a:off x="6194255" y="1210596"/>
              <a:ext cx="2808208" cy="1597130"/>
              <a:chOff x="6194255" y="1210596"/>
              <a:chExt cx="2808208" cy="1597130"/>
            </a:xfrm>
          </p:grpSpPr>
          <p:grpSp>
            <p:nvGrpSpPr>
              <p:cNvPr id="7" name="Group 6"/>
              <p:cNvGrpSpPr/>
              <p:nvPr/>
            </p:nvGrpSpPr>
            <p:grpSpPr>
              <a:xfrm>
                <a:off x="7144641" y="1210596"/>
                <a:ext cx="1857822" cy="840415"/>
                <a:chOff x="-2587625" y="1036035"/>
                <a:chExt cx="2060500" cy="932099"/>
              </a:xfrm>
            </p:grpSpPr>
            <p:sp>
              <p:nvSpPr>
                <p:cNvPr id="3" name="Rounded Rectangle 2"/>
                <p:cNvSpPr/>
                <p:nvPr/>
              </p:nvSpPr>
              <p:spPr>
                <a:xfrm>
                  <a:off x="-2587625" y="1036035"/>
                  <a:ext cx="2060500" cy="932099"/>
                </a:xfrm>
                <a:prstGeom prst="roundRect">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1028" name="Picture 4" descr="https://nam.edu/wp-content/uploads/2019/10/box-version-all-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875" y="1154422"/>
                  <a:ext cx="1905000" cy="6953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8" name="Group 257"/>
              <p:cNvGrpSpPr/>
              <p:nvPr/>
            </p:nvGrpSpPr>
            <p:grpSpPr>
              <a:xfrm>
                <a:off x="6194255" y="1651571"/>
                <a:ext cx="1611610" cy="1156155"/>
                <a:chOff x="6194255" y="1587023"/>
                <a:chExt cx="1611610" cy="1156155"/>
              </a:xfrm>
            </p:grpSpPr>
            <p:grpSp>
              <p:nvGrpSpPr>
                <p:cNvPr id="16" name="Group 15"/>
                <p:cNvGrpSpPr/>
                <p:nvPr/>
              </p:nvGrpSpPr>
              <p:grpSpPr>
                <a:xfrm>
                  <a:off x="6632972" y="1617152"/>
                  <a:ext cx="742836" cy="751573"/>
                  <a:chOff x="9091038" y="1708647"/>
                  <a:chExt cx="1211733" cy="1225986"/>
                </a:xfrm>
                <a:effectLst>
                  <a:outerShdw blurRad="50800" dist="38100" dir="2700000" algn="tl" rotWithShape="0">
                    <a:prstClr val="black">
                      <a:alpha val="40000"/>
                    </a:prstClr>
                  </a:outerShdw>
                </a:effectLst>
              </p:grpSpPr>
              <p:sp>
                <p:nvSpPr>
                  <p:cNvPr id="14" name="Oval 13"/>
                  <p:cNvSpPr/>
                  <p:nvPr/>
                </p:nvSpPr>
                <p:spPr>
                  <a:xfrm>
                    <a:off x="9091038" y="1708647"/>
                    <a:ext cx="1211733" cy="1225986"/>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 name="Freeform 14"/>
                  <p:cNvSpPr/>
                  <p:nvPr/>
                </p:nvSpPr>
                <p:spPr>
                  <a:xfrm>
                    <a:off x="9213242" y="1741229"/>
                    <a:ext cx="409342" cy="187361"/>
                  </a:xfrm>
                  <a:custGeom>
                    <a:avLst/>
                    <a:gdLst>
                      <a:gd name="connsiteX0" fmla="*/ 116082 w 409342"/>
                      <a:gd name="connsiteY0" fmla="*/ 185324 h 187361"/>
                      <a:gd name="connsiteX1" fmla="*/ 26475 w 409342"/>
                      <a:gd name="connsiteY1" fmla="*/ 146630 h 187361"/>
                      <a:gd name="connsiteX2" fmla="*/ 2036 w 409342"/>
                      <a:gd name="connsiteY2" fmla="*/ 109973 h 187361"/>
                      <a:gd name="connsiteX3" fmla="*/ 0 w 409342"/>
                      <a:gd name="connsiteY3" fmla="*/ 91644 h 187361"/>
                      <a:gd name="connsiteX4" fmla="*/ 65169 w 409342"/>
                      <a:gd name="connsiteY4" fmla="*/ 57023 h 187361"/>
                      <a:gd name="connsiteX5" fmla="*/ 130338 w 409342"/>
                      <a:gd name="connsiteY5" fmla="*/ 26475 h 187361"/>
                      <a:gd name="connsiteX6" fmla="*/ 185324 w 409342"/>
                      <a:gd name="connsiteY6" fmla="*/ 8147 h 187361"/>
                      <a:gd name="connsiteX7" fmla="*/ 228091 w 409342"/>
                      <a:gd name="connsiteY7" fmla="*/ 0 h 187361"/>
                      <a:gd name="connsiteX8" fmla="*/ 317698 w 409342"/>
                      <a:gd name="connsiteY8" fmla="*/ 0 h 187361"/>
                      <a:gd name="connsiteX9" fmla="*/ 407305 w 409342"/>
                      <a:gd name="connsiteY9" fmla="*/ 20366 h 187361"/>
                      <a:gd name="connsiteX10" fmla="*/ 409342 w 409342"/>
                      <a:gd name="connsiteY10" fmla="*/ 132375 h 187361"/>
                      <a:gd name="connsiteX11" fmla="*/ 250493 w 409342"/>
                      <a:gd name="connsiteY11" fmla="*/ 187361 h 187361"/>
                      <a:gd name="connsiteX12" fmla="*/ 183287 w 409342"/>
                      <a:gd name="connsiteY12" fmla="*/ 187361 h 187361"/>
                      <a:gd name="connsiteX13" fmla="*/ 116082 w 409342"/>
                      <a:gd name="connsiteY13" fmla="*/ 185324 h 1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342" h="187361">
                        <a:moveTo>
                          <a:pt x="116082" y="185324"/>
                        </a:moveTo>
                        <a:lnTo>
                          <a:pt x="26475" y="146630"/>
                        </a:lnTo>
                        <a:lnTo>
                          <a:pt x="2036" y="109973"/>
                        </a:lnTo>
                        <a:lnTo>
                          <a:pt x="0" y="91644"/>
                        </a:lnTo>
                        <a:lnTo>
                          <a:pt x="65169" y="57023"/>
                        </a:lnTo>
                        <a:lnTo>
                          <a:pt x="130338" y="26475"/>
                        </a:lnTo>
                        <a:lnTo>
                          <a:pt x="185324" y="8147"/>
                        </a:lnTo>
                        <a:lnTo>
                          <a:pt x="228091" y="0"/>
                        </a:lnTo>
                        <a:lnTo>
                          <a:pt x="317698" y="0"/>
                        </a:lnTo>
                        <a:lnTo>
                          <a:pt x="407305" y="20366"/>
                        </a:lnTo>
                        <a:lnTo>
                          <a:pt x="409342" y="132375"/>
                        </a:lnTo>
                        <a:lnTo>
                          <a:pt x="250493" y="187361"/>
                        </a:lnTo>
                        <a:lnTo>
                          <a:pt x="183287" y="187361"/>
                        </a:lnTo>
                        <a:lnTo>
                          <a:pt x="116082" y="185324"/>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pic>
              <p:nvPicPr>
                <p:cNvPr id="2052" name="Picture 4" descr="http://epatientdave.com/wp-content/uploads/2013/08/IOM_logo.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4255" y="1587023"/>
                  <a:ext cx="1611610" cy="1156155"/>
                </a:xfrm>
                <a:prstGeom prst="rect">
                  <a:avLst/>
                </a:prstGeom>
                <a:noFill/>
                <a:effectLst/>
                <a:extLst>
                  <a:ext uri="{909E8E84-426E-40DD-AFC4-6F175D3DCCD1}">
                    <a14:hiddenFill xmlns:a14="http://schemas.microsoft.com/office/drawing/2010/main">
                      <a:solidFill>
                        <a:srgbClr val="FFFFFF"/>
                      </a:solidFill>
                    </a14:hiddenFill>
                  </a:ext>
                </a:extLst>
              </p:spPr>
            </p:pic>
          </p:grpSp>
        </p:grpSp>
      </p:grpSp>
      <p:grpSp>
        <p:nvGrpSpPr>
          <p:cNvPr id="2062" name="Group 2061"/>
          <p:cNvGrpSpPr/>
          <p:nvPr/>
        </p:nvGrpSpPr>
        <p:grpSpPr>
          <a:xfrm>
            <a:off x="869648" y="2955103"/>
            <a:ext cx="10177795" cy="1164934"/>
            <a:chOff x="139572" y="2955103"/>
            <a:chExt cx="8380485" cy="1164934"/>
          </a:xfrm>
        </p:grpSpPr>
        <p:sp>
          <p:nvSpPr>
            <p:cNvPr id="83" name="TextBox 82"/>
            <p:cNvSpPr txBox="1"/>
            <p:nvPr/>
          </p:nvSpPr>
          <p:spPr>
            <a:xfrm>
              <a:off x="139572" y="3073441"/>
              <a:ext cx="920445" cy="461665"/>
            </a:xfrm>
            <a:prstGeom prst="rect">
              <a:avLst/>
            </a:prstGeom>
            <a:solidFill>
              <a:schemeClr val="tx2"/>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2003</a:t>
              </a:r>
            </a:p>
          </p:txBody>
        </p:sp>
        <p:sp>
          <p:nvSpPr>
            <p:cNvPr id="85" name="TextBox 84"/>
            <p:cNvSpPr txBox="1"/>
            <p:nvPr/>
          </p:nvSpPr>
          <p:spPr>
            <a:xfrm>
              <a:off x="1330493" y="2955103"/>
              <a:ext cx="7189564" cy="1164934"/>
            </a:xfrm>
            <a:prstGeom prst="rect">
              <a:avLst/>
            </a:prstGeom>
            <a:noFill/>
          </p:spPr>
          <p:txBody>
            <a:bodyPr wrap="square" rtlCol="0">
              <a:spAutoFit/>
            </a:bodyPr>
            <a:lstStyle/>
            <a:p>
              <a:pPr marL="269875" marR="0" lvl="0" indent="-269875" algn="l" defTabSz="457200" rtl="0" eaLnBrk="1" fontAlgn="auto" latinLnBrk="0" hangingPunct="1">
                <a:lnSpc>
                  <a:spcPct val="100000"/>
                </a:lnSpc>
                <a:spcBef>
                  <a:spcPct val="20000"/>
                </a:spcBef>
                <a:spcAft>
                  <a:spcPts val="0"/>
                </a:spcAft>
                <a:buClr>
                  <a:srgbClr val="58595B"/>
                </a:buClr>
                <a:buSzTx/>
                <a:buFont typeface="Arial"/>
                <a:buChar char="•"/>
                <a:tabLst/>
                <a:defRPr/>
              </a:pPr>
              <a:r>
                <a:rPr kumimoji="0" lang="en-GB" sz="1600" b="1" i="0" u="none" strike="noStrike" kern="1200" cap="none" spc="0" normalizeH="0" baseline="0" noProof="0" dirty="0">
                  <a:ln>
                    <a:noFill/>
                  </a:ln>
                  <a:solidFill>
                    <a:srgbClr val="58595B"/>
                  </a:solidFill>
                  <a:effectLst/>
                  <a:uLnTx/>
                  <a:uFillTx/>
                  <a:latin typeface="Poppins Light"/>
                  <a:ea typeface="+mn-ea"/>
                  <a:cs typeface="+mn-cs"/>
                </a:rPr>
                <a:t>IOM</a:t>
              </a:r>
              <a:r>
                <a:rPr kumimoji="0" lang="en-GB" sz="1600" b="0" i="0" u="none" strike="noStrike" kern="1200" cap="none" spc="0" normalizeH="0" baseline="0" noProof="0" dirty="0">
                  <a:ln>
                    <a:noFill/>
                  </a:ln>
                  <a:solidFill>
                    <a:srgbClr val="58595B"/>
                  </a:solidFill>
                  <a:effectLst/>
                  <a:uLnTx/>
                  <a:uFillTx/>
                  <a:latin typeface="Poppins Light"/>
                  <a:ea typeface="+mn-ea"/>
                  <a:cs typeface="+mn-cs"/>
                </a:rPr>
                <a:t> concluded that the available evidence on TTh was insufficient</a:t>
              </a:r>
            </a:p>
            <a:p>
              <a:pPr marL="269875" marR="0" lvl="0" indent="-269875" algn="l" defTabSz="457200" rtl="0" eaLnBrk="1" fontAlgn="auto" latinLnBrk="0" hangingPunct="1">
                <a:lnSpc>
                  <a:spcPct val="100000"/>
                </a:lnSpc>
                <a:spcBef>
                  <a:spcPct val="20000"/>
                </a:spcBef>
                <a:spcAft>
                  <a:spcPts val="0"/>
                </a:spcAft>
                <a:buClr>
                  <a:srgbClr val="58595B"/>
                </a:buClr>
                <a:buSzTx/>
                <a:buFont typeface="Arial"/>
                <a:buChar char="•"/>
                <a:tabLst/>
                <a:defRPr/>
              </a:pPr>
              <a:r>
                <a:rPr kumimoji="0" lang="en-GB" sz="1600" b="1" i="0" u="none" strike="noStrike" kern="1200" cap="none" spc="0" normalizeH="0" baseline="0" noProof="0" dirty="0">
                  <a:ln>
                    <a:noFill/>
                  </a:ln>
                  <a:solidFill>
                    <a:srgbClr val="58595B"/>
                  </a:solidFill>
                  <a:effectLst/>
                  <a:uLnTx/>
                  <a:uFillTx/>
                  <a:latin typeface="Poppins Light"/>
                  <a:ea typeface="+mn-ea"/>
                  <a:cs typeface="+mn-cs"/>
                </a:rPr>
                <a:t>IOM</a:t>
              </a:r>
              <a:r>
                <a:rPr kumimoji="0" lang="en-GB" sz="1600" b="0" i="0" u="none" strike="noStrike" kern="1200" cap="none" spc="0" normalizeH="0" baseline="0" noProof="0" dirty="0">
                  <a:ln>
                    <a:noFill/>
                  </a:ln>
                  <a:solidFill>
                    <a:srgbClr val="58595B"/>
                  </a:solidFill>
                  <a:effectLst/>
                  <a:uLnTx/>
                  <a:uFillTx/>
                  <a:latin typeface="Poppins Light"/>
                  <a:ea typeface="+mn-ea"/>
                  <a:cs typeface="+mn-cs"/>
                </a:rPr>
                <a:t> recommended that the </a:t>
              </a:r>
              <a:r>
                <a:rPr kumimoji="0" lang="en-GB" sz="1600" b="1" i="0" u="none" strike="noStrike" kern="1200" cap="none" spc="0" normalizeH="0" baseline="0" noProof="0" dirty="0">
                  <a:ln>
                    <a:noFill/>
                  </a:ln>
                  <a:solidFill>
                    <a:srgbClr val="58595B"/>
                  </a:solidFill>
                  <a:effectLst/>
                  <a:uLnTx/>
                  <a:uFillTx/>
                  <a:latin typeface="Poppins Light"/>
                  <a:ea typeface="+mn-ea"/>
                  <a:cs typeface="+mn-cs"/>
                </a:rPr>
                <a:t>NIA</a:t>
              </a:r>
              <a:r>
                <a:rPr kumimoji="0" lang="en-GB" sz="1600" b="0" i="0" u="none" strike="noStrike" kern="1200" cap="none" spc="0" normalizeH="0" baseline="0" noProof="0" dirty="0">
                  <a:ln>
                    <a:noFill/>
                  </a:ln>
                  <a:solidFill>
                    <a:srgbClr val="58595B"/>
                  </a:solidFill>
                  <a:effectLst/>
                  <a:uLnTx/>
                  <a:uFillTx/>
                  <a:latin typeface="Poppins Light"/>
                  <a:ea typeface="+mn-ea"/>
                  <a:cs typeface="+mn-cs"/>
                </a:rPr>
                <a:t> fund a coordinated set of clinical trials to determine the benefits of TTh in older men with low testosterone</a:t>
              </a:r>
            </a:p>
            <a:p>
              <a:pPr marL="742950" marR="0" lvl="1" indent="-285750" algn="l" defTabSz="457200" rtl="0" eaLnBrk="1" fontAlgn="auto" latinLnBrk="0" hangingPunct="1">
                <a:lnSpc>
                  <a:spcPct val="100000"/>
                </a:lnSpc>
                <a:spcBef>
                  <a:spcPts val="300"/>
                </a:spcBef>
                <a:spcAft>
                  <a:spcPts val="0"/>
                </a:spcAft>
                <a:buClr>
                  <a:srgbClr val="005294"/>
                </a:buClr>
                <a:buSzTx/>
                <a:buFont typeface="Arial"/>
                <a:buChar char="–"/>
                <a:tabLst/>
                <a:defRPr/>
              </a:pPr>
              <a:r>
                <a:rPr kumimoji="0" lang="en-GB" sz="1400" b="1" i="0" u="none" strike="noStrike" kern="1200" cap="none" spc="0" normalizeH="0" baseline="0" noProof="0" dirty="0">
                  <a:ln>
                    <a:noFill/>
                  </a:ln>
                  <a:solidFill>
                    <a:srgbClr val="58595B"/>
                  </a:solidFill>
                  <a:effectLst/>
                  <a:uLnTx/>
                  <a:uFillTx/>
                  <a:latin typeface="Poppins Light"/>
                  <a:ea typeface="+mn-ea"/>
                  <a:cs typeface="+mn-cs"/>
                </a:rPr>
                <a:t>NIA</a:t>
              </a:r>
              <a:r>
                <a:rPr kumimoji="0" lang="en-GB" sz="1400" b="0" i="0" u="none" strike="noStrike" kern="1200" cap="none" spc="0" normalizeH="0" baseline="0" noProof="0" dirty="0">
                  <a:ln>
                    <a:noFill/>
                  </a:ln>
                  <a:solidFill>
                    <a:srgbClr val="58595B"/>
                  </a:solidFill>
                  <a:effectLst/>
                  <a:uLnTx/>
                  <a:uFillTx/>
                  <a:latin typeface="Poppins Light"/>
                  <a:ea typeface="+mn-ea"/>
                  <a:cs typeface="+mn-cs"/>
                </a:rPr>
                <a:t> supported the development of the </a:t>
              </a:r>
              <a:r>
                <a:rPr kumimoji="0" lang="en-GB" sz="1400" b="0" i="0" u="none" strike="noStrike" kern="1200" cap="none" spc="0" normalizeH="0" baseline="0" noProof="0" dirty="0" err="1">
                  <a:ln>
                    <a:noFill/>
                  </a:ln>
                  <a:solidFill>
                    <a:srgbClr val="58595B"/>
                  </a:solidFill>
                  <a:effectLst/>
                  <a:uLnTx/>
                  <a:uFillTx/>
                  <a:latin typeface="Poppins Light"/>
                  <a:ea typeface="+mn-ea"/>
                  <a:cs typeface="+mn-cs"/>
                </a:rPr>
                <a:t>TTrials</a:t>
              </a:r>
              <a:endParaRPr kumimoji="0" lang="en-GB" sz="1400" b="0" i="0" u="none" strike="noStrike" kern="1200" cap="none" spc="0" normalizeH="0" baseline="0" noProof="0" dirty="0">
                <a:ln>
                  <a:noFill/>
                </a:ln>
                <a:solidFill>
                  <a:srgbClr val="58595B"/>
                </a:solidFill>
                <a:effectLst/>
                <a:uLnTx/>
                <a:uFillTx/>
                <a:latin typeface="Poppins Light"/>
                <a:ea typeface="+mn-ea"/>
                <a:cs typeface="+mn-cs"/>
              </a:endParaRPr>
            </a:p>
          </p:txBody>
        </p:sp>
      </p:grpSp>
      <p:grpSp>
        <p:nvGrpSpPr>
          <p:cNvPr id="2060" name="Group 2059"/>
          <p:cNvGrpSpPr/>
          <p:nvPr/>
        </p:nvGrpSpPr>
        <p:grpSpPr>
          <a:xfrm>
            <a:off x="2531754" y="6858186"/>
            <a:ext cx="8136247" cy="2662495"/>
            <a:chOff x="1007753" y="5997546"/>
            <a:chExt cx="8136247" cy="2662495"/>
          </a:xfrm>
        </p:grpSpPr>
        <p:cxnSp>
          <p:nvCxnSpPr>
            <p:cNvPr id="31" name="Straight Connector 30"/>
            <p:cNvCxnSpPr/>
            <p:nvPr/>
          </p:nvCxnSpPr>
          <p:spPr>
            <a:xfrm flipV="1">
              <a:off x="1007753"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2170074"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3332395"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4494716"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5657037"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6819358"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7981679"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9144000" y="5997546"/>
              <a:ext cx="0" cy="266249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63" name="Group 2062"/>
          <p:cNvGrpSpPr/>
          <p:nvPr/>
        </p:nvGrpSpPr>
        <p:grpSpPr>
          <a:xfrm>
            <a:off x="709127" y="4157743"/>
            <a:ext cx="10338316" cy="1532729"/>
            <a:chOff x="0" y="4283073"/>
            <a:chExt cx="9144000" cy="1532729"/>
          </a:xfrm>
        </p:grpSpPr>
        <p:sp>
          <p:nvSpPr>
            <p:cNvPr id="90" name="Rectangle 89"/>
            <p:cNvSpPr/>
            <p:nvPr/>
          </p:nvSpPr>
          <p:spPr>
            <a:xfrm>
              <a:off x="0" y="4283073"/>
              <a:ext cx="9144000" cy="1514417"/>
            </a:xfrm>
            <a:prstGeom prst="rect">
              <a:avLst/>
            </a:prstGeom>
            <a:solidFill>
              <a:schemeClr val="accent1">
                <a:lumMod val="20000"/>
                <a:lumOff val="80000"/>
              </a:schemeClr>
            </a:solidFill>
          </p:spPr>
          <p:txBody>
            <a:bodyPr vert="horz" lIns="91440" tIns="45720" rIns="91440" bIns="45720" rtlCol="0" anchor="ctr">
              <a:noAutofit/>
            </a:bodyPr>
            <a:lstStyle/>
            <a:p>
              <a:pPr marL="992188" marR="0" lvl="0" indent="0" algn="l" defTabSz="457200" rtl="0" eaLnBrk="1" fontAlgn="auto" latinLnBrk="0" hangingPunct="1">
                <a:lnSpc>
                  <a:spcPct val="100000"/>
                </a:lnSpc>
                <a:spcBef>
                  <a:spcPct val="20000"/>
                </a:spcBef>
                <a:spcAft>
                  <a:spcPts val="0"/>
                </a:spcAft>
                <a:buClr>
                  <a:srgbClr val="005294"/>
                </a:buClr>
                <a:buSzTx/>
                <a:buFontTx/>
                <a:buNone/>
                <a:tabLst/>
                <a:defRPr/>
              </a:pPr>
              <a:endParaRPr kumimoji="0" lang="en-GB" sz="1800" b="0" i="0" u="none" strike="noStrike" kern="1200" cap="none" spc="0" normalizeH="0" baseline="0" noProof="0">
                <a:ln>
                  <a:noFill/>
                </a:ln>
                <a:solidFill>
                  <a:srgbClr val="005294"/>
                </a:solidFill>
                <a:effectLst/>
                <a:uLnTx/>
                <a:uFillTx/>
                <a:latin typeface="Calibri"/>
                <a:ea typeface="+mn-ea"/>
                <a:cs typeface="+mn-cs"/>
              </a:endParaRPr>
            </a:p>
          </p:txBody>
        </p:sp>
        <p:sp>
          <p:nvSpPr>
            <p:cNvPr id="93" name="TextBox 92"/>
            <p:cNvSpPr txBox="1"/>
            <p:nvPr/>
          </p:nvSpPr>
          <p:spPr>
            <a:xfrm>
              <a:off x="182853" y="4442261"/>
              <a:ext cx="833883" cy="1200329"/>
            </a:xfrm>
            <a:prstGeom prst="rect">
              <a:avLst/>
            </a:prstGeom>
            <a:solidFill>
              <a:schemeClr val="tx2"/>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Poppins Light"/>
                  <a:ea typeface="+mn-ea"/>
                  <a:cs typeface="+mn-cs"/>
                </a:rPr>
                <a:t>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2017</a:t>
              </a:r>
            </a:p>
          </p:txBody>
        </p:sp>
        <p:sp>
          <p:nvSpPr>
            <p:cNvPr id="94" name="TextBox 93"/>
            <p:cNvSpPr txBox="1"/>
            <p:nvPr/>
          </p:nvSpPr>
          <p:spPr>
            <a:xfrm>
              <a:off x="1330493" y="4323157"/>
              <a:ext cx="7189564" cy="369332"/>
            </a:xfrm>
            <a:prstGeom prst="rect">
              <a:avLst/>
            </a:prstGeom>
            <a:noFill/>
          </p:spPr>
          <p:txBody>
            <a:bodyPr wrap="square" rtlCol="0">
              <a:spAutoFit/>
            </a:bodyPr>
            <a:lstStyle/>
            <a:p>
              <a:pPr marL="269875" marR="0" lvl="0" indent="-269875" algn="l" defTabSz="457200" rtl="0" eaLnBrk="1" fontAlgn="auto" latinLnBrk="0" hangingPunct="1">
                <a:lnSpc>
                  <a:spcPct val="100000"/>
                </a:lnSpc>
                <a:spcBef>
                  <a:spcPct val="20000"/>
                </a:spcBef>
                <a:spcAft>
                  <a:spcPts val="0"/>
                </a:spcAft>
                <a:buClr>
                  <a:srgbClr val="58595B"/>
                </a:buClr>
                <a:buSzTx/>
                <a:buFont typeface="Arial"/>
                <a:buChar char="•"/>
                <a:tabLst/>
                <a:defRPr/>
              </a:pPr>
              <a:r>
                <a:rPr kumimoji="0" lang="en-GB" sz="1800" b="0" i="0" u="none" strike="noStrike" kern="1200" cap="none" spc="0" normalizeH="0" baseline="0" noProof="0" dirty="0">
                  <a:ln>
                    <a:noFill/>
                  </a:ln>
                  <a:solidFill>
                    <a:srgbClr val="58595B"/>
                  </a:solidFill>
                  <a:effectLst/>
                  <a:uLnTx/>
                  <a:uFillTx/>
                  <a:latin typeface="Calibri"/>
                  <a:ea typeface="+mn-ea"/>
                  <a:cs typeface="+mn-cs"/>
                </a:rPr>
                <a:t>Key findings of the individual </a:t>
              </a:r>
              <a:r>
                <a:rPr kumimoji="0" lang="en-GB" sz="1800" b="0" i="0" u="none" strike="noStrike" kern="1200" cap="none" spc="0" normalizeH="0" baseline="0" noProof="0" dirty="0" err="1">
                  <a:ln>
                    <a:noFill/>
                  </a:ln>
                  <a:solidFill>
                    <a:srgbClr val="58595B"/>
                  </a:solidFill>
                  <a:effectLst/>
                  <a:uLnTx/>
                  <a:uFillTx/>
                  <a:latin typeface="Calibri"/>
                  <a:ea typeface="+mn-ea"/>
                  <a:cs typeface="+mn-cs"/>
                </a:rPr>
                <a:t>TTrials</a:t>
              </a:r>
              <a:r>
                <a:rPr kumimoji="0" lang="en-GB" sz="1800" b="0" i="0" u="none" strike="noStrike" kern="1200" cap="none" spc="0" normalizeH="0" baseline="0" noProof="0" dirty="0">
                  <a:ln>
                    <a:noFill/>
                  </a:ln>
                  <a:solidFill>
                    <a:srgbClr val="58595B"/>
                  </a:solidFill>
                  <a:effectLst/>
                  <a:uLnTx/>
                  <a:uFillTx/>
                  <a:latin typeface="Calibri"/>
                  <a:ea typeface="+mn-ea"/>
                  <a:cs typeface="+mn-cs"/>
                </a:rPr>
                <a:t> studies were published</a:t>
              </a:r>
              <a:endParaRPr kumimoji="0" lang="en-GB" sz="1600" b="0"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108" name="TextBox 107"/>
            <p:cNvSpPr txBox="1"/>
            <p:nvPr/>
          </p:nvSpPr>
          <p:spPr>
            <a:xfrm>
              <a:off x="1115867" y="5261804"/>
              <a:ext cx="946093" cy="553998"/>
            </a:xfrm>
            <a:prstGeom prst="rect">
              <a:avLst/>
            </a:prstGeom>
            <a:noFill/>
          </p:spPr>
          <p:txBody>
            <a:bodyPr wrap="non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8595B"/>
                  </a:solidFill>
                  <a:effectLst/>
                  <a:uLnTx/>
                  <a:uFillTx/>
                  <a:latin typeface="Poppins Light"/>
                  <a:ea typeface="+mn-ea"/>
                  <a:cs typeface="+mn-cs"/>
                </a:rPr>
                <a:t>Sexual</a:t>
              </a:r>
              <a:br>
                <a:rPr kumimoji="0" lang="en-GB" sz="1400" b="1" i="0" u="none" strike="noStrike" kern="1200" cap="none" spc="0" normalizeH="0" baseline="0" noProof="0" dirty="0">
                  <a:ln>
                    <a:noFill/>
                  </a:ln>
                  <a:solidFill>
                    <a:srgbClr val="58595B"/>
                  </a:solidFill>
                  <a:effectLst/>
                  <a:uLnTx/>
                  <a:uFillTx/>
                  <a:latin typeface="Poppins Light"/>
                  <a:ea typeface="+mn-ea"/>
                  <a:cs typeface="+mn-cs"/>
                </a:rPr>
              </a:br>
              <a:r>
                <a:rPr kumimoji="0" lang="en-GB" sz="1400" b="1" i="0" u="none" strike="noStrike" kern="1200" cap="none" spc="0" normalizeH="0" baseline="0" noProof="0" dirty="0">
                  <a:ln>
                    <a:noFill/>
                  </a:ln>
                  <a:solidFill>
                    <a:srgbClr val="58595B"/>
                  </a:solidFill>
                  <a:effectLst/>
                  <a:uLnTx/>
                  <a:uFillTx/>
                  <a:latin typeface="Poppins Light"/>
                  <a:ea typeface="+mn-ea"/>
                  <a:cs typeface="+mn-cs"/>
                </a:rPr>
                <a:t>Function</a:t>
              </a:r>
              <a:endParaRPr kumimoji="0" lang="en-GB" sz="1000" b="1" i="0" u="none" strike="noStrike" kern="1200" cap="none" spc="0" normalizeH="0" baseline="0" noProof="0" dirty="0">
                <a:ln>
                  <a:noFill/>
                </a:ln>
                <a:solidFill>
                  <a:srgbClr val="58595B"/>
                </a:solidFill>
                <a:effectLst/>
                <a:uLnTx/>
                <a:uFillTx/>
                <a:latin typeface="Poppins Light"/>
                <a:ea typeface="+mn-ea"/>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(2016)</a:t>
              </a:r>
            </a:p>
          </p:txBody>
        </p:sp>
        <p:sp>
          <p:nvSpPr>
            <p:cNvPr id="109" name="TextBox 108"/>
            <p:cNvSpPr txBox="1"/>
            <p:nvPr/>
          </p:nvSpPr>
          <p:spPr>
            <a:xfrm>
              <a:off x="2278188" y="5261804"/>
              <a:ext cx="946093" cy="553998"/>
            </a:xfrm>
            <a:prstGeom prst="rect">
              <a:avLst/>
            </a:prstGeom>
            <a:noFill/>
          </p:spPr>
          <p:txBody>
            <a:bodyPr wrap="non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8595B"/>
                  </a:solidFill>
                  <a:effectLst/>
                  <a:uLnTx/>
                  <a:uFillTx/>
                  <a:latin typeface="Poppins Light"/>
                  <a:ea typeface="+mn-ea"/>
                  <a:cs typeface="+mn-cs"/>
                </a:rPr>
                <a:t>Physical</a:t>
              </a:r>
              <a:br>
                <a:rPr kumimoji="0" lang="en-GB" sz="1400" b="1" i="0" u="none" strike="noStrike" kern="1200" cap="none" spc="0" normalizeH="0" baseline="0" noProof="0" dirty="0">
                  <a:ln>
                    <a:noFill/>
                  </a:ln>
                  <a:solidFill>
                    <a:srgbClr val="58595B"/>
                  </a:solidFill>
                  <a:effectLst/>
                  <a:uLnTx/>
                  <a:uFillTx/>
                  <a:latin typeface="Poppins Light"/>
                  <a:ea typeface="+mn-ea"/>
                  <a:cs typeface="+mn-cs"/>
                </a:rPr>
              </a:br>
              <a:r>
                <a:rPr kumimoji="0" lang="en-GB" sz="1400" b="1" i="0" u="none" strike="noStrike" kern="1200" cap="none" spc="0" normalizeH="0" baseline="0" noProof="0" dirty="0">
                  <a:ln>
                    <a:noFill/>
                  </a:ln>
                  <a:solidFill>
                    <a:srgbClr val="58595B"/>
                  </a:solidFill>
                  <a:effectLst/>
                  <a:uLnTx/>
                  <a:uFillTx/>
                  <a:latin typeface="Poppins Light"/>
                  <a:ea typeface="+mn-ea"/>
                  <a:cs typeface="+mn-cs"/>
                </a:rPr>
                <a:t>Function</a:t>
              </a:r>
              <a:br>
                <a:rPr kumimoji="0" lang="en-GB" sz="1000" b="0" i="0" u="none" strike="noStrike" kern="1200" cap="none" spc="0" normalizeH="0" baseline="0" noProof="0" dirty="0">
                  <a:ln>
                    <a:noFill/>
                  </a:ln>
                  <a:solidFill>
                    <a:srgbClr val="58595B"/>
                  </a:solidFill>
                  <a:effectLst/>
                  <a:uLnTx/>
                  <a:uFillTx/>
                  <a:latin typeface="Poppins Light"/>
                  <a:ea typeface="+mn-ea"/>
                  <a:cs typeface="+mn-cs"/>
                </a:rPr>
              </a:br>
              <a:r>
                <a:rPr kumimoji="0" lang="en-GB" sz="1000" b="0" i="0" u="none" strike="noStrike" kern="1200" cap="none" spc="0" normalizeH="0" baseline="0" noProof="0" dirty="0">
                  <a:ln>
                    <a:noFill/>
                  </a:ln>
                  <a:solidFill>
                    <a:srgbClr val="58595B"/>
                  </a:solidFill>
                  <a:effectLst/>
                  <a:uLnTx/>
                  <a:uFillTx/>
                  <a:latin typeface="Poppins Light"/>
                  <a:ea typeface="+mn-ea"/>
                  <a:cs typeface="+mn-cs"/>
                </a:rPr>
                <a:t>(2016)</a:t>
              </a:r>
            </a:p>
          </p:txBody>
        </p:sp>
        <p:sp>
          <p:nvSpPr>
            <p:cNvPr id="110" name="TextBox 109"/>
            <p:cNvSpPr txBox="1"/>
            <p:nvPr/>
          </p:nvSpPr>
          <p:spPr>
            <a:xfrm>
              <a:off x="3525469" y="5415692"/>
              <a:ext cx="776175" cy="400110"/>
            </a:xfrm>
            <a:prstGeom prst="rect">
              <a:avLst/>
            </a:prstGeom>
            <a:noFill/>
          </p:spPr>
          <p:txBody>
            <a:bodyPr wrap="non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8595B"/>
                  </a:solidFill>
                  <a:effectLst/>
                  <a:uLnTx/>
                  <a:uFillTx/>
                  <a:latin typeface="Poppins Light"/>
                  <a:ea typeface="+mn-ea"/>
                  <a:cs typeface="+mn-cs"/>
                </a:rPr>
                <a:t>Vitality</a:t>
              </a:r>
              <a:br>
                <a:rPr kumimoji="0" lang="en-GB" sz="1000" b="0" i="0" u="none" strike="noStrike" kern="1200" cap="none" spc="0" normalizeH="0" baseline="0" noProof="0" dirty="0">
                  <a:ln>
                    <a:noFill/>
                  </a:ln>
                  <a:solidFill>
                    <a:srgbClr val="58595B"/>
                  </a:solidFill>
                  <a:effectLst/>
                  <a:uLnTx/>
                  <a:uFillTx/>
                  <a:latin typeface="Poppins Light"/>
                  <a:ea typeface="+mn-ea"/>
                  <a:cs typeface="+mn-cs"/>
                </a:rPr>
              </a:br>
              <a:r>
                <a:rPr kumimoji="0" lang="en-GB" sz="1000" b="0" i="0" u="none" strike="noStrike" kern="1200" cap="none" spc="0" normalizeH="0" baseline="0" noProof="0" dirty="0">
                  <a:ln>
                    <a:noFill/>
                  </a:ln>
                  <a:solidFill>
                    <a:srgbClr val="58595B"/>
                  </a:solidFill>
                  <a:effectLst/>
                  <a:uLnTx/>
                  <a:uFillTx/>
                  <a:latin typeface="Poppins Light"/>
                  <a:ea typeface="+mn-ea"/>
                  <a:cs typeface="+mn-cs"/>
                </a:rPr>
                <a:t>(2016)</a:t>
              </a:r>
            </a:p>
          </p:txBody>
        </p:sp>
        <p:sp>
          <p:nvSpPr>
            <p:cNvPr id="111" name="TextBox 110"/>
            <p:cNvSpPr txBox="1"/>
            <p:nvPr/>
          </p:nvSpPr>
          <p:spPr>
            <a:xfrm>
              <a:off x="4560351" y="5261804"/>
              <a:ext cx="1031051" cy="553998"/>
            </a:xfrm>
            <a:prstGeom prst="rect">
              <a:avLst/>
            </a:prstGeom>
            <a:noFill/>
          </p:spPr>
          <p:txBody>
            <a:bodyPr wrap="non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8595B"/>
                  </a:solidFill>
                  <a:effectLst/>
                  <a:uLnTx/>
                  <a:uFillTx/>
                  <a:latin typeface="Poppins Light"/>
                  <a:ea typeface="+mn-ea"/>
                  <a:cs typeface="+mn-cs"/>
                </a:rPr>
                <a:t>Cognitive</a:t>
              </a:r>
              <a:br>
                <a:rPr kumimoji="0" lang="en-GB" sz="1400" b="1" i="0" u="none" strike="noStrike" kern="1200" cap="none" spc="0" normalizeH="0" baseline="0" noProof="0" dirty="0">
                  <a:ln>
                    <a:noFill/>
                  </a:ln>
                  <a:solidFill>
                    <a:srgbClr val="58595B"/>
                  </a:solidFill>
                  <a:effectLst/>
                  <a:uLnTx/>
                  <a:uFillTx/>
                  <a:latin typeface="Poppins Light"/>
                  <a:ea typeface="+mn-ea"/>
                  <a:cs typeface="+mn-cs"/>
                </a:rPr>
              </a:br>
              <a:r>
                <a:rPr kumimoji="0" lang="en-GB" sz="1400" b="1" i="0" u="none" strike="noStrike" kern="1200" cap="none" spc="0" normalizeH="0" baseline="0" noProof="0" dirty="0">
                  <a:ln>
                    <a:noFill/>
                  </a:ln>
                  <a:solidFill>
                    <a:srgbClr val="58595B"/>
                  </a:solidFill>
                  <a:effectLst/>
                  <a:uLnTx/>
                  <a:uFillTx/>
                  <a:latin typeface="Poppins Light"/>
                  <a:ea typeface="+mn-ea"/>
                  <a:cs typeface="+mn-cs"/>
                </a:rPr>
                <a:t>Function</a:t>
              </a:r>
              <a:br>
                <a:rPr kumimoji="0" lang="en-GB" sz="1000" b="0" i="0" u="none" strike="noStrike" kern="1200" cap="none" spc="0" normalizeH="0" baseline="0" noProof="0" dirty="0">
                  <a:ln>
                    <a:noFill/>
                  </a:ln>
                  <a:solidFill>
                    <a:srgbClr val="58595B"/>
                  </a:solidFill>
                  <a:effectLst/>
                  <a:uLnTx/>
                  <a:uFillTx/>
                  <a:latin typeface="Poppins Light"/>
                  <a:ea typeface="+mn-ea"/>
                  <a:cs typeface="+mn-cs"/>
                </a:rPr>
              </a:br>
              <a:r>
                <a:rPr kumimoji="0" lang="en-GB" sz="1000" b="0" i="0" u="none" strike="noStrike" kern="1200" cap="none" spc="0" normalizeH="0" baseline="0" noProof="0" dirty="0">
                  <a:ln>
                    <a:noFill/>
                  </a:ln>
                  <a:solidFill>
                    <a:srgbClr val="58595B"/>
                  </a:solidFill>
                  <a:effectLst/>
                  <a:uLnTx/>
                  <a:uFillTx/>
                  <a:latin typeface="Poppins Light"/>
                  <a:ea typeface="+mn-ea"/>
                  <a:cs typeface="+mn-cs"/>
                </a:rPr>
                <a:t>(2017)</a:t>
              </a:r>
            </a:p>
          </p:txBody>
        </p:sp>
        <p:sp>
          <p:nvSpPr>
            <p:cNvPr id="112" name="TextBox 111"/>
            <p:cNvSpPr txBox="1"/>
            <p:nvPr/>
          </p:nvSpPr>
          <p:spPr>
            <a:xfrm>
              <a:off x="5739503" y="5415692"/>
              <a:ext cx="997389" cy="400110"/>
            </a:xfrm>
            <a:prstGeom prst="rect">
              <a:avLst/>
            </a:prstGeom>
            <a:noFill/>
          </p:spPr>
          <p:txBody>
            <a:bodyPr wrap="non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8595B"/>
                  </a:solidFill>
                  <a:effectLst/>
                  <a:uLnTx/>
                  <a:uFillTx/>
                  <a:latin typeface="Poppins Light"/>
                  <a:ea typeface="+mn-ea"/>
                  <a:cs typeface="+mn-cs"/>
                </a:rPr>
                <a:t>Anaemia</a:t>
              </a:r>
              <a:br>
                <a:rPr kumimoji="0" lang="en-GB" sz="1000" b="0" i="0" u="none" strike="noStrike" kern="1200" cap="none" spc="0" normalizeH="0" baseline="0" noProof="0" dirty="0">
                  <a:ln>
                    <a:noFill/>
                  </a:ln>
                  <a:solidFill>
                    <a:srgbClr val="58595B"/>
                  </a:solidFill>
                  <a:effectLst/>
                  <a:uLnTx/>
                  <a:uFillTx/>
                  <a:latin typeface="Poppins Light"/>
                  <a:ea typeface="+mn-ea"/>
                  <a:cs typeface="+mn-cs"/>
                </a:rPr>
              </a:br>
              <a:r>
                <a:rPr kumimoji="0" lang="en-GB" sz="1000" b="0" i="0" u="none" strike="noStrike" kern="1200" cap="none" spc="0" normalizeH="0" baseline="0" noProof="0" dirty="0">
                  <a:ln>
                    <a:noFill/>
                  </a:ln>
                  <a:solidFill>
                    <a:srgbClr val="58595B"/>
                  </a:solidFill>
                  <a:effectLst/>
                  <a:uLnTx/>
                  <a:uFillTx/>
                  <a:latin typeface="Poppins Light"/>
                  <a:ea typeface="+mn-ea"/>
                  <a:cs typeface="+mn-cs"/>
                </a:rPr>
                <a:t>(2017)</a:t>
              </a:r>
            </a:p>
          </p:txBody>
        </p:sp>
        <p:sp>
          <p:nvSpPr>
            <p:cNvPr id="113" name="TextBox 112"/>
            <p:cNvSpPr txBox="1"/>
            <p:nvPr/>
          </p:nvSpPr>
          <p:spPr>
            <a:xfrm>
              <a:off x="6623703" y="5415692"/>
              <a:ext cx="1553630" cy="400110"/>
            </a:xfrm>
            <a:prstGeom prst="rect">
              <a:avLst/>
            </a:prstGeom>
            <a:noFill/>
          </p:spPr>
          <p:txBody>
            <a:bodyPr wrap="non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8595B"/>
                  </a:solidFill>
                  <a:effectLst/>
                  <a:uLnTx/>
                  <a:uFillTx/>
                  <a:latin typeface="Poppins Light"/>
                  <a:ea typeface="+mn-ea"/>
                  <a:cs typeface="+mn-cs"/>
                </a:rPr>
                <a:t>Cardiovascular</a:t>
              </a:r>
              <a:br>
                <a:rPr kumimoji="0" lang="en-GB" sz="1000" b="0" i="0" u="none" strike="noStrike" kern="1200" cap="none" spc="0" normalizeH="0" baseline="0" noProof="0" dirty="0">
                  <a:ln>
                    <a:noFill/>
                  </a:ln>
                  <a:solidFill>
                    <a:srgbClr val="58595B"/>
                  </a:solidFill>
                  <a:effectLst/>
                  <a:uLnTx/>
                  <a:uFillTx/>
                  <a:latin typeface="Poppins Light"/>
                  <a:ea typeface="+mn-ea"/>
                  <a:cs typeface="+mn-cs"/>
                </a:rPr>
              </a:br>
              <a:r>
                <a:rPr kumimoji="0" lang="en-GB" sz="1000" b="0" i="0" u="none" strike="noStrike" kern="1200" cap="none" spc="0" normalizeH="0" baseline="0" noProof="0" dirty="0">
                  <a:ln>
                    <a:noFill/>
                  </a:ln>
                  <a:solidFill>
                    <a:srgbClr val="58595B"/>
                  </a:solidFill>
                  <a:effectLst/>
                  <a:uLnTx/>
                  <a:uFillTx/>
                  <a:latin typeface="Poppins Light"/>
                  <a:ea typeface="+mn-ea"/>
                  <a:cs typeface="+mn-cs"/>
                </a:rPr>
                <a:t>(2017)</a:t>
              </a:r>
            </a:p>
          </p:txBody>
        </p:sp>
        <p:sp>
          <p:nvSpPr>
            <p:cNvPr id="114" name="TextBox 113"/>
            <p:cNvSpPr txBox="1"/>
            <p:nvPr/>
          </p:nvSpPr>
          <p:spPr>
            <a:xfrm>
              <a:off x="8246086" y="5415692"/>
              <a:ext cx="633508" cy="400110"/>
            </a:xfrm>
            <a:prstGeom prst="rect">
              <a:avLst/>
            </a:prstGeom>
            <a:noFill/>
          </p:spPr>
          <p:txBody>
            <a:bodyPr wrap="non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8595B"/>
                  </a:solidFill>
                  <a:effectLst/>
                  <a:uLnTx/>
                  <a:uFillTx/>
                  <a:latin typeface="Poppins Light"/>
                  <a:ea typeface="+mn-ea"/>
                  <a:cs typeface="+mn-cs"/>
                </a:rPr>
                <a:t>Bone</a:t>
              </a:r>
              <a:br>
                <a:rPr kumimoji="0" lang="en-GB" sz="1000" b="0" i="0" u="none" strike="noStrike" kern="1200" cap="none" spc="0" normalizeH="0" baseline="0" noProof="0" dirty="0">
                  <a:ln>
                    <a:noFill/>
                  </a:ln>
                  <a:solidFill>
                    <a:srgbClr val="58595B"/>
                  </a:solidFill>
                  <a:effectLst/>
                  <a:uLnTx/>
                  <a:uFillTx/>
                  <a:latin typeface="Poppins Light"/>
                  <a:ea typeface="+mn-ea"/>
                  <a:cs typeface="+mn-cs"/>
                </a:rPr>
              </a:br>
              <a:r>
                <a:rPr kumimoji="0" lang="en-GB" sz="1000" b="0" i="0" u="none" strike="noStrike" kern="1200" cap="none" spc="0" normalizeH="0" baseline="0" noProof="0" dirty="0">
                  <a:ln>
                    <a:noFill/>
                  </a:ln>
                  <a:solidFill>
                    <a:srgbClr val="58595B"/>
                  </a:solidFill>
                  <a:effectLst/>
                  <a:uLnTx/>
                  <a:uFillTx/>
                  <a:latin typeface="Poppins Light"/>
                  <a:ea typeface="+mn-ea"/>
                  <a:cs typeface="+mn-cs"/>
                </a:rPr>
                <a:t>(2017)</a:t>
              </a:r>
            </a:p>
          </p:txBody>
        </p:sp>
        <p:grpSp>
          <p:nvGrpSpPr>
            <p:cNvPr id="135" name="Group 134"/>
            <p:cNvGrpSpPr/>
            <p:nvPr/>
          </p:nvGrpSpPr>
          <p:grpSpPr>
            <a:xfrm rot="1200000">
              <a:off x="8245650" y="4713260"/>
              <a:ext cx="634379" cy="571565"/>
              <a:chOff x="6651742" y="2360802"/>
              <a:chExt cx="1358547" cy="1339489"/>
            </a:xfrm>
          </p:grpSpPr>
          <p:pic>
            <p:nvPicPr>
              <p:cNvPr id="138" name="Picture 6"/>
              <p:cNvPicPr>
                <a:picLocks noChangeAspect="1" noChangeArrowheads="1"/>
              </p:cNvPicPr>
              <p:nvPr/>
            </p:nvPicPr>
            <p:blipFill>
              <a:blip r:embed="rId7" cstate="print">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1742" y="2360802"/>
                <a:ext cx="1358547" cy="133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 name="Oval 138"/>
              <p:cNvSpPr/>
              <p:nvPr/>
            </p:nvSpPr>
            <p:spPr>
              <a:xfrm>
                <a:off x="7769075" y="2659262"/>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0" name="Oval 139"/>
              <p:cNvSpPr/>
              <p:nvPr/>
            </p:nvSpPr>
            <p:spPr>
              <a:xfrm>
                <a:off x="7631969" y="2573930"/>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1" name="Oval 140"/>
              <p:cNvSpPr/>
              <p:nvPr/>
            </p:nvSpPr>
            <p:spPr>
              <a:xfrm>
                <a:off x="7502940" y="2722151"/>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2" name="Oval 141"/>
              <p:cNvSpPr/>
              <p:nvPr/>
            </p:nvSpPr>
            <p:spPr>
              <a:xfrm>
                <a:off x="7365812" y="2922226"/>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3" name="Oval 142"/>
              <p:cNvSpPr/>
              <p:nvPr/>
            </p:nvSpPr>
            <p:spPr>
              <a:xfrm>
                <a:off x="7158818" y="3047329"/>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4" name="Oval 143"/>
              <p:cNvSpPr/>
              <p:nvPr/>
            </p:nvSpPr>
            <p:spPr>
              <a:xfrm>
                <a:off x="7060164" y="3222954"/>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5" name="Oval 144"/>
              <p:cNvSpPr/>
              <p:nvPr/>
            </p:nvSpPr>
            <p:spPr>
              <a:xfrm>
                <a:off x="6900462" y="3409850"/>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6" name="Oval 145"/>
              <p:cNvSpPr/>
              <p:nvPr/>
            </p:nvSpPr>
            <p:spPr>
              <a:xfrm>
                <a:off x="6894033" y="3225340"/>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2053" name="Group 2052"/>
            <p:cNvGrpSpPr/>
            <p:nvPr/>
          </p:nvGrpSpPr>
          <p:grpSpPr>
            <a:xfrm>
              <a:off x="4791317" y="4676020"/>
              <a:ext cx="569119" cy="516949"/>
              <a:chOff x="4791317" y="4676020"/>
              <a:chExt cx="569119" cy="516949"/>
            </a:xfrm>
          </p:grpSpPr>
          <p:sp>
            <p:nvSpPr>
              <p:cNvPr id="2048" name="Freeform 2047"/>
              <p:cNvSpPr/>
              <p:nvPr/>
            </p:nvSpPr>
            <p:spPr>
              <a:xfrm>
                <a:off x="4913175" y="4725738"/>
                <a:ext cx="367584" cy="329419"/>
              </a:xfrm>
              <a:custGeom>
                <a:avLst/>
                <a:gdLst>
                  <a:gd name="connsiteX0" fmla="*/ 1065007 w 1968649"/>
                  <a:gd name="connsiteY0" fmla="*/ 1710466 h 1764254"/>
                  <a:gd name="connsiteX1" fmla="*/ 172122 w 1968649"/>
                  <a:gd name="connsiteY1" fmla="*/ 1021976 h 1764254"/>
                  <a:gd name="connsiteX2" fmla="*/ 0 w 1968649"/>
                  <a:gd name="connsiteY2" fmla="*/ 763793 h 1764254"/>
                  <a:gd name="connsiteX3" fmla="*/ 32273 w 1968649"/>
                  <a:gd name="connsiteY3" fmla="*/ 441063 h 1764254"/>
                  <a:gd name="connsiteX4" fmla="*/ 634701 w 1968649"/>
                  <a:gd name="connsiteY4" fmla="*/ 0 h 1764254"/>
                  <a:gd name="connsiteX5" fmla="*/ 1366221 w 1968649"/>
                  <a:gd name="connsiteY5" fmla="*/ 0 h 1764254"/>
                  <a:gd name="connsiteX6" fmla="*/ 1753496 w 1968649"/>
                  <a:gd name="connsiteY6" fmla="*/ 311972 h 1764254"/>
                  <a:gd name="connsiteX7" fmla="*/ 1968649 w 1968649"/>
                  <a:gd name="connsiteY7" fmla="*/ 688489 h 1764254"/>
                  <a:gd name="connsiteX8" fmla="*/ 1925618 w 1968649"/>
                  <a:gd name="connsiteY8" fmla="*/ 1140311 h 1764254"/>
                  <a:gd name="connsiteX9" fmla="*/ 1699708 w 1968649"/>
                  <a:gd name="connsiteY9" fmla="*/ 1398494 h 1764254"/>
                  <a:gd name="connsiteX10" fmla="*/ 1194098 w 1968649"/>
                  <a:gd name="connsiteY10" fmla="*/ 1764254 h 1764254"/>
                  <a:gd name="connsiteX11" fmla="*/ 1065007 w 1968649"/>
                  <a:gd name="connsiteY11" fmla="*/ 1710466 h 17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8649" h="1764254">
                    <a:moveTo>
                      <a:pt x="1065007" y="1710466"/>
                    </a:moveTo>
                    <a:lnTo>
                      <a:pt x="172122" y="1021976"/>
                    </a:lnTo>
                    <a:lnTo>
                      <a:pt x="0" y="763793"/>
                    </a:lnTo>
                    <a:lnTo>
                      <a:pt x="32273" y="441063"/>
                    </a:lnTo>
                    <a:lnTo>
                      <a:pt x="634701" y="0"/>
                    </a:lnTo>
                    <a:lnTo>
                      <a:pt x="1366221" y="0"/>
                    </a:lnTo>
                    <a:lnTo>
                      <a:pt x="1753496" y="311972"/>
                    </a:lnTo>
                    <a:lnTo>
                      <a:pt x="1968649" y="688489"/>
                    </a:lnTo>
                    <a:lnTo>
                      <a:pt x="1925618" y="1140311"/>
                    </a:lnTo>
                    <a:lnTo>
                      <a:pt x="1699708" y="1398494"/>
                    </a:lnTo>
                    <a:lnTo>
                      <a:pt x="1194098" y="1764254"/>
                    </a:lnTo>
                    <a:lnTo>
                      <a:pt x="1065007" y="1710466"/>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2056" name="Picture 8"/>
              <p:cNvPicPr>
                <a:picLocks noChangeAspect="1" noChangeArrowheads="1"/>
              </p:cNvPicPr>
              <p:nvPr/>
            </p:nvPicPr>
            <p:blipFill>
              <a:blip r:embed="rId8">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1317" y="4676020"/>
                <a:ext cx="569119" cy="5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2" name="Picture 3"/>
            <p:cNvPicPr>
              <a:picLocks noChangeAspect="1" noChangeArrowheads="1"/>
            </p:cNvPicPr>
            <p:nvPr/>
          </p:nvPicPr>
          <p:blipFill rotWithShape="1">
            <a:blip r:embed="rId9">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r="63794"/>
            <a:stretch/>
          </p:blipFill>
          <p:spPr bwMode="auto">
            <a:xfrm>
              <a:off x="2582234" y="4676020"/>
              <a:ext cx="338001" cy="49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1">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4942" y="4706518"/>
              <a:ext cx="687943" cy="48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2">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14870" y="4671947"/>
              <a:ext cx="511307" cy="76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2"/>
            <p:cNvPicPr>
              <a:picLocks noChangeAspect="1" noChangeArrowheads="1"/>
            </p:cNvPicPr>
            <p:nvPr/>
          </p:nvPicPr>
          <p:blipFill>
            <a:blip r:embed="rId13">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093989" y="4729907"/>
              <a:ext cx="634575" cy="60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5">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3005" y="4708022"/>
              <a:ext cx="590383" cy="62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669763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52401"/>
            <a:ext cx="11429999" cy="834047"/>
          </a:xfrm>
        </p:spPr>
        <p:txBody>
          <a:bodyPr>
            <a:noAutofit/>
          </a:bodyPr>
          <a:lstStyle/>
          <a:p>
            <a:r>
              <a:rPr lang="en-GB" sz="2800" dirty="0">
                <a:solidFill>
                  <a:schemeClr val="accent1"/>
                </a:solidFill>
              </a:rPr>
              <a:t>The Testosterone Trials:</a:t>
            </a:r>
            <a:r>
              <a:rPr lang="en-GB" sz="2800" dirty="0"/>
              <a:t> the impact of TTh on seven clinical outcomes in older men with low testosterone</a:t>
            </a:r>
          </a:p>
        </p:txBody>
      </p:sp>
      <p:sp>
        <p:nvSpPr>
          <p:cNvPr id="5" name="TextBox 4"/>
          <p:cNvSpPr txBox="1"/>
          <p:nvPr/>
        </p:nvSpPr>
        <p:spPr>
          <a:xfrm>
            <a:off x="1524001" y="5797490"/>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PDE-5, phosphodiesterase type 5; TTh,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58595B"/>
                </a:solidFill>
                <a:effectLst/>
                <a:uLnTx/>
                <a:uFillTx/>
                <a:latin typeface="Poppins Light"/>
                <a:ea typeface="+mn-ea"/>
                <a:cs typeface="+mn-cs"/>
              </a:rPr>
              <a:t>Snyder PJ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grpSp>
        <p:nvGrpSpPr>
          <p:cNvPr id="11" name="Group 10"/>
          <p:cNvGrpSpPr/>
          <p:nvPr/>
        </p:nvGrpSpPr>
        <p:grpSpPr>
          <a:xfrm>
            <a:off x="438539" y="1138064"/>
            <a:ext cx="11056775" cy="4534948"/>
            <a:chOff x="379863" y="1138064"/>
            <a:chExt cx="8536542" cy="4659426"/>
          </a:xfrm>
        </p:grpSpPr>
        <p:sp>
          <p:nvSpPr>
            <p:cNvPr id="26" name="Content Placeholder 2"/>
            <p:cNvSpPr txBox="1">
              <a:spLocks/>
            </p:cNvSpPr>
            <p:nvPr/>
          </p:nvSpPr>
          <p:spPr>
            <a:xfrm>
              <a:off x="379864" y="1138064"/>
              <a:ext cx="8384272" cy="4659426"/>
            </a:xfrm>
            <a:prstGeom prst="roundRect">
              <a:avLst>
                <a:gd name="adj" fmla="val 5585"/>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005294"/>
                </a:buClr>
                <a:buSzTx/>
                <a:buFont typeface="Arial"/>
                <a:buNone/>
                <a:tabLst/>
                <a:defRPr/>
              </a:pPr>
              <a:endParaRPr kumimoji="0" lang="en-GB" sz="1800" b="0" i="0" u="none" strike="noStrike" kern="1200" cap="none" spc="0" normalizeH="0" baseline="0" noProof="0" dirty="0">
                <a:ln>
                  <a:noFill/>
                </a:ln>
                <a:solidFill>
                  <a:srgbClr val="005294"/>
                </a:solidFill>
                <a:effectLst/>
                <a:uLnTx/>
                <a:uFillTx/>
                <a:latin typeface="Calibri"/>
                <a:ea typeface="+mn-ea"/>
                <a:cs typeface="+mn-cs"/>
              </a:endParaRPr>
            </a:p>
          </p:txBody>
        </p:sp>
        <p:sp>
          <p:nvSpPr>
            <p:cNvPr id="9" name="Rectangle 8"/>
            <p:cNvSpPr/>
            <p:nvPr/>
          </p:nvSpPr>
          <p:spPr>
            <a:xfrm>
              <a:off x="379865" y="2753591"/>
              <a:ext cx="8384270" cy="7739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8" name="Picture 2"/>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3958" y="1966014"/>
              <a:ext cx="652006" cy="6211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Content Placeholder 2"/>
            <p:cNvSpPr txBox="1">
              <a:spLocks/>
            </p:cNvSpPr>
            <p:nvPr/>
          </p:nvSpPr>
          <p:spPr>
            <a:xfrm>
              <a:off x="1524687" y="2001472"/>
              <a:ext cx="7239448" cy="550234"/>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400" b="1" i="0" u="none" strike="noStrike" kern="1200" cap="none" spc="0" normalizeH="0" baseline="0" noProof="0" dirty="0" err="1">
                  <a:ln>
                    <a:noFill/>
                  </a:ln>
                  <a:solidFill>
                    <a:srgbClr val="005294"/>
                  </a:solidFill>
                  <a:effectLst/>
                  <a:uLnTx/>
                  <a:uFillTx/>
                  <a:latin typeface="Poppins Light"/>
                  <a:ea typeface="+mn-ea"/>
                  <a:cs typeface="+mn-cs"/>
                </a:rPr>
                <a:t>TTrials</a:t>
              </a:r>
              <a:r>
                <a:rPr kumimoji="0" lang="en-GB" sz="1400" b="1" i="0" u="none" strike="noStrike" kern="1200" cap="none" spc="0" normalizeH="0" baseline="0" noProof="0" dirty="0">
                  <a:ln>
                    <a:noFill/>
                  </a:ln>
                  <a:solidFill>
                    <a:srgbClr val="005294"/>
                  </a:solidFill>
                  <a:effectLst/>
                  <a:uLnTx/>
                  <a:uFillTx/>
                  <a:latin typeface="Poppins Light"/>
                  <a:ea typeface="+mn-ea"/>
                  <a:cs typeface="+mn-cs"/>
                </a:rPr>
                <a:t> (n=7): </a:t>
              </a:r>
              <a:r>
                <a:rPr kumimoji="0" lang="en-GB" sz="1400" b="0" i="0" u="none" strike="noStrike" kern="1200" cap="none" spc="0" normalizeH="0" baseline="0" noProof="0" dirty="0">
                  <a:ln>
                    <a:noFill/>
                  </a:ln>
                  <a:solidFill>
                    <a:srgbClr val="005294"/>
                  </a:solidFill>
                  <a:effectLst/>
                  <a:uLnTx/>
                  <a:uFillTx/>
                  <a:latin typeface="Poppins Light"/>
                  <a:ea typeface="+mn-ea"/>
                  <a:cs typeface="+mn-cs"/>
                </a:rPr>
                <a:t>Sexual Function, Physical Function, Vitality, Cognitive Function,                                                     Anaemia, Cardiovascular, Bone</a:t>
              </a:r>
            </a:p>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400" b="0" i="0" u="none" strike="noStrike" kern="1200" cap="none" spc="0" normalizeH="0" baseline="0" noProof="0" dirty="0">
                  <a:ln>
                    <a:noFill/>
                  </a:ln>
                  <a:solidFill>
                    <a:srgbClr val="005294"/>
                  </a:solidFill>
                  <a:effectLst/>
                  <a:uLnTx/>
                  <a:uFillTx/>
                  <a:latin typeface="Poppins Light"/>
                  <a:ea typeface="+mn-ea"/>
                  <a:cs typeface="+mn-cs"/>
                </a:rPr>
                <a:t>Non-randomised, double-blinded, placebo-controlled design</a:t>
              </a:r>
            </a:p>
          </p:txBody>
        </p:sp>
        <p:sp>
          <p:nvSpPr>
            <p:cNvPr id="50" name="Content Placeholder 2"/>
            <p:cNvSpPr txBox="1">
              <a:spLocks/>
            </p:cNvSpPr>
            <p:nvPr/>
          </p:nvSpPr>
          <p:spPr>
            <a:xfrm>
              <a:off x="1524687" y="2763233"/>
              <a:ext cx="7239450" cy="764323"/>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prstClr val="white"/>
                </a:buClr>
                <a:buSzTx/>
                <a:buFont typeface="Arial"/>
                <a:buChar char="•"/>
                <a:tabLst/>
                <a:defRPr/>
              </a:pPr>
              <a:r>
                <a:rPr kumimoji="0" lang="en-GB" sz="1400" b="0" i="0" u="none" strike="noStrike" kern="1200" cap="none" spc="0" normalizeH="0" baseline="0" noProof="0" dirty="0">
                  <a:ln>
                    <a:noFill/>
                  </a:ln>
                  <a:solidFill>
                    <a:prstClr val="white"/>
                  </a:solidFill>
                  <a:effectLst/>
                  <a:uLnTx/>
                  <a:uFillTx/>
                  <a:latin typeface="Poppins Light"/>
                  <a:ea typeface="+mn-ea"/>
                  <a:cs typeface="+mn-cs"/>
                </a:rPr>
                <a:t>Men with </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average testosterone level &lt;9.5 </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nmol</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/L (&lt;275 ng/</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dL</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a:t>
              </a:r>
            </a:p>
          </p:txBody>
        </p:sp>
        <p:pic>
          <p:nvPicPr>
            <p:cNvPr id="54" name="Picture 2"/>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48298" y="2806865"/>
              <a:ext cx="363326" cy="677058"/>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ound Same Side Corner Rectangle 54"/>
            <p:cNvSpPr/>
            <p:nvPr/>
          </p:nvSpPr>
          <p:spPr>
            <a:xfrm flipV="1">
              <a:off x="379864" y="4510135"/>
              <a:ext cx="8384271" cy="1287355"/>
            </a:xfrm>
            <a:prstGeom prst="round2SameRect">
              <a:avLst>
                <a:gd name="adj1" fmla="val 21656"/>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2" name="Content Placeholder 2"/>
            <p:cNvSpPr txBox="1">
              <a:spLocks/>
            </p:cNvSpPr>
            <p:nvPr/>
          </p:nvSpPr>
          <p:spPr>
            <a:xfrm>
              <a:off x="1480060" y="3534862"/>
              <a:ext cx="7284077" cy="855927"/>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400" b="0" i="0" u="none" strike="noStrike" kern="1200" cap="none" spc="0" normalizeH="0" baseline="0" noProof="0" dirty="0">
                  <a:ln>
                    <a:noFill/>
                  </a:ln>
                  <a:solidFill>
                    <a:srgbClr val="005294"/>
                  </a:solidFill>
                  <a:effectLst/>
                  <a:uLnTx/>
                  <a:uFillTx/>
                  <a:latin typeface="Poppins Light"/>
                  <a:ea typeface="+mn-ea"/>
                  <a:cs typeface="+mn-cs"/>
                </a:rPr>
                <a:t>Participants received </a:t>
              </a:r>
              <a:r>
                <a:rPr kumimoji="0" lang="en-GB" sz="1400" b="1" i="0" u="none" strike="noStrike" kern="1200" cap="none" spc="0" normalizeH="0" baseline="0" noProof="0" dirty="0">
                  <a:ln>
                    <a:noFill/>
                  </a:ln>
                  <a:solidFill>
                    <a:srgbClr val="005294"/>
                  </a:solidFill>
                  <a:effectLst/>
                  <a:uLnTx/>
                  <a:uFillTx/>
                  <a:latin typeface="Poppins Light"/>
                  <a:ea typeface="+mn-ea"/>
                  <a:cs typeface="+mn-cs"/>
                </a:rPr>
                <a:t>1% testosterone gel</a:t>
              </a:r>
              <a:r>
                <a:rPr kumimoji="0" lang="en-GB" sz="1400" b="0" i="0" u="none" strike="noStrike" kern="1200" cap="none" spc="0" normalizeH="0" baseline="0" noProof="0" dirty="0">
                  <a:ln>
                    <a:noFill/>
                  </a:ln>
                  <a:solidFill>
                    <a:srgbClr val="005294"/>
                  </a:solidFill>
                  <a:effectLst/>
                  <a:uLnTx/>
                  <a:uFillTx/>
                  <a:latin typeface="Poppins Light"/>
                  <a:ea typeface="+mn-ea"/>
                  <a:cs typeface="+mn-cs"/>
                </a:rPr>
                <a:t> in a pump dispenser (5 g/day, adjusted to maintain normal testosterone levels for a young man) or </a:t>
              </a:r>
              <a:r>
                <a:rPr kumimoji="0" lang="en-GB" sz="1400" b="1" i="0" u="none" strike="noStrike" kern="1200" cap="none" spc="0" normalizeH="0" baseline="0" noProof="0" dirty="0">
                  <a:ln>
                    <a:noFill/>
                  </a:ln>
                  <a:solidFill>
                    <a:srgbClr val="005294"/>
                  </a:solidFill>
                  <a:effectLst/>
                  <a:uLnTx/>
                  <a:uFillTx/>
                  <a:latin typeface="Poppins Light"/>
                  <a:ea typeface="+mn-ea"/>
                  <a:cs typeface="+mn-cs"/>
                </a:rPr>
                <a:t>placebo gel for 12 months</a:t>
              </a:r>
            </a:p>
          </p:txBody>
        </p:sp>
        <p:grpSp>
          <p:nvGrpSpPr>
            <p:cNvPr id="57" name="Group 56"/>
            <p:cNvGrpSpPr/>
            <p:nvPr/>
          </p:nvGrpSpPr>
          <p:grpSpPr>
            <a:xfrm flipH="1">
              <a:off x="742685" y="3594684"/>
              <a:ext cx="374553" cy="873806"/>
              <a:chOff x="6477000" y="1764989"/>
              <a:chExt cx="1389361" cy="3241288"/>
            </a:xfrm>
            <a:effectLst>
              <a:outerShdw blurRad="76200" dir="18900000" sy="23000" kx="-1200000" algn="bl" rotWithShape="0">
                <a:prstClr val="black">
                  <a:alpha val="20000"/>
                </a:prstClr>
              </a:outerShdw>
            </a:effectLst>
          </p:grpSpPr>
          <p:sp>
            <p:nvSpPr>
              <p:cNvPr id="75" name="Freeform 74"/>
              <p:cNvSpPr/>
              <p:nvPr/>
            </p:nvSpPr>
            <p:spPr>
              <a:xfrm>
                <a:off x="6638925" y="1952625"/>
                <a:ext cx="771525" cy="2886075"/>
              </a:xfrm>
              <a:custGeom>
                <a:avLst/>
                <a:gdLst>
                  <a:gd name="connsiteX0" fmla="*/ 657225 w 771525"/>
                  <a:gd name="connsiteY0" fmla="*/ 0 h 2886075"/>
                  <a:gd name="connsiteX1" fmla="*/ 400050 w 771525"/>
                  <a:gd name="connsiteY1" fmla="*/ 0 h 2886075"/>
                  <a:gd name="connsiteX2" fmla="*/ 400050 w 771525"/>
                  <a:gd name="connsiteY2" fmla="*/ 342900 h 2886075"/>
                  <a:gd name="connsiteX3" fmla="*/ 295275 w 771525"/>
                  <a:gd name="connsiteY3" fmla="*/ 342900 h 2886075"/>
                  <a:gd name="connsiteX4" fmla="*/ 295275 w 771525"/>
                  <a:gd name="connsiteY4" fmla="*/ 647700 h 2886075"/>
                  <a:gd name="connsiteX5" fmla="*/ 9525 w 771525"/>
                  <a:gd name="connsiteY5" fmla="*/ 981075 h 2886075"/>
                  <a:gd name="connsiteX6" fmla="*/ 0 w 771525"/>
                  <a:gd name="connsiteY6" fmla="*/ 2619375 h 2886075"/>
                  <a:gd name="connsiteX7" fmla="*/ 142875 w 771525"/>
                  <a:gd name="connsiteY7" fmla="*/ 2886075 h 2886075"/>
                  <a:gd name="connsiteX8" fmla="*/ 419100 w 771525"/>
                  <a:gd name="connsiteY8" fmla="*/ 2581275 h 2886075"/>
                  <a:gd name="connsiteX9" fmla="*/ 428625 w 771525"/>
                  <a:gd name="connsiteY9" fmla="*/ 695325 h 2886075"/>
                  <a:gd name="connsiteX10" fmla="*/ 752475 w 771525"/>
                  <a:gd name="connsiteY10" fmla="*/ 676275 h 2886075"/>
                  <a:gd name="connsiteX11" fmla="*/ 771525 w 771525"/>
                  <a:gd name="connsiteY11" fmla="*/ 361950 h 2886075"/>
                  <a:gd name="connsiteX12" fmla="*/ 666750 w 771525"/>
                  <a:gd name="connsiteY12" fmla="*/ 333375 h 2886075"/>
                  <a:gd name="connsiteX13" fmla="*/ 657225 w 771525"/>
                  <a:gd name="connsiteY13"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2886075">
                    <a:moveTo>
                      <a:pt x="657225" y="0"/>
                    </a:moveTo>
                    <a:lnTo>
                      <a:pt x="400050" y="0"/>
                    </a:lnTo>
                    <a:lnTo>
                      <a:pt x="400050" y="342900"/>
                    </a:lnTo>
                    <a:lnTo>
                      <a:pt x="295275" y="342900"/>
                    </a:lnTo>
                    <a:lnTo>
                      <a:pt x="295275" y="647700"/>
                    </a:lnTo>
                    <a:lnTo>
                      <a:pt x="9525" y="981075"/>
                    </a:lnTo>
                    <a:lnTo>
                      <a:pt x="0" y="2619375"/>
                    </a:lnTo>
                    <a:lnTo>
                      <a:pt x="142875" y="2886075"/>
                    </a:lnTo>
                    <a:lnTo>
                      <a:pt x="419100" y="2581275"/>
                    </a:lnTo>
                    <a:lnTo>
                      <a:pt x="428625" y="695325"/>
                    </a:lnTo>
                    <a:lnTo>
                      <a:pt x="752475" y="676275"/>
                    </a:lnTo>
                    <a:lnTo>
                      <a:pt x="771525" y="361950"/>
                    </a:lnTo>
                    <a:lnTo>
                      <a:pt x="666750" y="333375"/>
                    </a:lnTo>
                    <a:lnTo>
                      <a:pt x="657225"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76" name="Picture 6"/>
              <p:cNvPicPr>
                <a:picLocks noChangeAspect="1" noChangeArrowheads="1"/>
              </p:cNvPicPr>
              <p:nvPr/>
            </p:nvPicPr>
            <p:blipFill>
              <a:blip r:embed="rId7"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7000" y="1764989"/>
                <a:ext cx="1389361" cy="32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32" name="Straight Connector 31"/>
            <p:cNvCxnSpPr/>
            <p:nvPr/>
          </p:nvCxnSpPr>
          <p:spPr>
            <a:xfrm>
              <a:off x="1456894" y="1216864"/>
              <a:ext cx="0" cy="458062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1524687" y="4542405"/>
              <a:ext cx="7239448" cy="1075999"/>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prstClr val="white"/>
                </a:buClr>
                <a:buSzTx/>
                <a:buFont typeface="Arial"/>
                <a:buChar char="•"/>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Treatment allocated by minimisation</a:t>
              </a:r>
              <a:r>
                <a:rPr kumimoji="0" lang="en-GB" sz="1400" b="0" i="0" u="none" strike="noStrike" kern="1200" cap="none" spc="0" normalizeH="0" baseline="0" noProof="0" dirty="0">
                  <a:ln>
                    <a:noFill/>
                  </a:ln>
                  <a:solidFill>
                    <a:prstClr val="white"/>
                  </a:solidFill>
                  <a:effectLst/>
                  <a:uLnTx/>
                  <a:uFillTx/>
                  <a:latin typeface="Poppins Light"/>
                  <a:ea typeface="+mn-ea"/>
                  <a:cs typeface="+mn-cs"/>
                </a:rPr>
                <a:t> </a:t>
              </a:r>
              <a:br>
                <a:rPr kumimoji="0" lang="en-GB" sz="1400" b="0" i="0" u="none" strike="noStrike" kern="1200" cap="none" spc="0" normalizeH="0" baseline="0" noProof="0" dirty="0">
                  <a:ln>
                    <a:noFill/>
                  </a:ln>
                  <a:solidFill>
                    <a:prstClr val="white"/>
                  </a:solidFill>
                  <a:effectLst/>
                  <a:uLnTx/>
                  <a:uFillTx/>
                  <a:latin typeface="Poppins Light"/>
                  <a:ea typeface="+mn-ea"/>
                  <a:cs typeface="+mn-cs"/>
                </a:rPr>
              </a:br>
              <a:r>
                <a:rPr kumimoji="0" lang="en-GB" sz="1400" b="0" i="0" u="none" strike="noStrike" kern="1200" cap="none" spc="0" normalizeH="0" baseline="0" noProof="0" dirty="0">
                  <a:ln>
                    <a:noFill/>
                  </a:ln>
                  <a:solidFill>
                    <a:prstClr val="white"/>
                  </a:solidFill>
                  <a:effectLst/>
                  <a:uLnTx/>
                  <a:uFillTx/>
                  <a:latin typeface="Poppins Light"/>
                  <a:ea typeface="+mn-ea"/>
                  <a:cs typeface="+mn-cs"/>
                </a:rPr>
                <a:t>(allows balancing with a larger number of variables than stratified randomisation)</a:t>
              </a:r>
            </a:p>
            <a:p>
              <a:pPr marL="742950" marR="0" lvl="1" indent="-285750" algn="l" defTabSz="457200" rtl="0" eaLnBrk="1" fontAlgn="auto" latinLnBrk="0" hangingPunct="1">
                <a:lnSpc>
                  <a:spcPct val="100000"/>
                </a:lnSpc>
                <a:spcBef>
                  <a:spcPct val="20000"/>
                </a:spcBef>
                <a:spcAft>
                  <a:spcPts val="0"/>
                </a:spcAft>
                <a:buClr>
                  <a:prstClr val="white"/>
                </a:buClr>
                <a:buSzTx/>
                <a:buFont typeface="Arial"/>
                <a:buChar char="–"/>
                <a:tabLst/>
                <a:defRPr/>
              </a:pPr>
              <a:r>
                <a:rPr kumimoji="0" lang="en-GB" sz="1200" b="0" i="0" u="none" strike="noStrike" kern="1200" cap="none" spc="0" normalizeH="0" baseline="0" noProof="0" dirty="0">
                  <a:ln>
                    <a:noFill/>
                  </a:ln>
                  <a:solidFill>
                    <a:prstClr val="white"/>
                  </a:solidFill>
                  <a:effectLst/>
                  <a:uLnTx/>
                  <a:uFillTx/>
                  <a:latin typeface="Poppins Light"/>
                  <a:ea typeface="+mn-ea"/>
                  <a:cs typeface="+mn-cs"/>
                </a:rPr>
                <a:t>Balancing variables included </a:t>
              </a:r>
              <a:r>
                <a:rPr kumimoji="0" lang="en-GB" sz="1200" b="1" i="0" u="none" strike="noStrike" kern="1200" cap="none" spc="0" normalizeH="0" baseline="0" noProof="0" dirty="0">
                  <a:ln>
                    <a:noFill/>
                  </a:ln>
                  <a:solidFill>
                    <a:prstClr val="white"/>
                  </a:solidFill>
                  <a:effectLst/>
                  <a:uLnTx/>
                  <a:uFillTx/>
                  <a:latin typeface="Poppins Light"/>
                  <a:ea typeface="+mn-ea"/>
                  <a:cs typeface="+mn-cs"/>
                </a:rPr>
                <a:t>age ≤ or &gt;75 years</a:t>
              </a:r>
              <a:r>
                <a:rPr kumimoji="0" lang="en-GB" sz="1200" b="0" i="0" u="none" strike="noStrike" kern="1200" cap="none" spc="0" normalizeH="0" baseline="0" noProof="0" dirty="0">
                  <a:ln>
                    <a:noFill/>
                  </a:ln>
                  <a:solidFill>
                    <a:prstClr val="white"/>
                  </a:solidFill>
                  <a:effectLst/>
                  <a:uLnTx/>
                  <a:uFillTx/>
                  <a:latin typeface="Poppins Light"/>
                  <a:ea typeface="+mn-ea"/>
                  <a:cs typeface="+mn-cs"/>
                </a:rPr>
                <a:t>, </a:t>
              </a:r>
              <a:r>
                <a:rPr kumimoji="0" lang="en-GB" sz="1200" b="1" i="0" u="none" strike="noStrike" kern="1200" cap="none" spc="0" normalizeH="0" baseline="0" noProof="0" dirty="0">
                  <a:ln>
                    <a:noFill/>
                  </a:ln>
                  <a:solidFill>
                    <a:prstClr val="white"/>
                  </a:solidFill>
                  <a:effectLst/>
                  <a:uLnTx/>
                  <a:uFillTx/>
                  <a:latin typeface="Poppins Light"/>
                  <a:ea typeface="+mn-ea"/>
                  <a:cs typeface="+mn-cs"/>
                </a:rPr>
                <a:t>screening testosterone levels ≤ or &gt;6.9 nmol/L (200 ng/dL)</a:t>
              </a:r>
              <a:r>
                <a:rPr kumimoji="0" lang="en-GB" sz="1200" b="0" i="0" u="none" strike="noStrike" kern="1200" cap="none" spc="0" normalizeH="0" baseline="0" noProof="0" dirty="0">
                  <a:ln>
                    <a:noFill/>
                  </a:ln>
                  <a:solidFill>
                    <a:prstClr val="white"/>
                  </a:solidFill>
                  <a:effectLst/>
                  <a:uLnTx/>
                  <a:uFillTx/>
                  <a:latin typeface="Poppins Light"/>
                  <a:ea typeface="+mn-ea"/>
                  <a:cs typeface="+mn-cs"/>
                </a:rPr>
                <a:t>, </a:t>
              </a:r>
              <a:r>
                <a:rPr kumimoji="0" lang="en-GB" sz="1200" b="1" i="0" u="none" strike="noStrike" kern="1200" cap="none" spc="0" normalizeH="0" baseline="0" noProof="0" dirty="0">
                  <a:ln>
                    <a:noFill/>
                  </a:ln>
                  <a:solidFill>
                    <a:prstClr val="white"/>
                  </a:solidFill>
                  <a:effectLst/>
                  <a:uLnTx/>
                  <a:uFillTx/>
                  <a:latin typeface="Poppins Light"/>
                  <a:ea typeface="+mn-ea"/>
                  <a:cs typeface="+mn-cs"/>
                </a:rPr>
                <a:t>use/non-use of antidepressants</a:t>
              </a:r>
              <a:r>
                <a:rPr kumimoji="0" lang="en-GB" sz="1200" b="0" i="0" u="none" strike="noStrike" kern="1200" cap="none" spc="0" normalizeH="0" baseline="0" noProof="0" dirty="0">
                  <a:ln>
                    <a:noFill/>
                  </a:ln>
                  <a:solidFill>
                    <a:prstClr val="white"/>
                  </a:solidFill>
                  <a:effectLst/>
                  <a:uLnTx/>
                  <a:uFillTx/>
                  <a:latin typeface="Poppins Light"/>
                  <a:ea typeface="+mn-ea"/>
                  <a:cs typeface="+mn-cs"/>
                </a:rPr>
                <a:t> and </a:t>
              </a:r>
              <a:r>
                <a:rPr kumimoji="0" lang="en-GB" sz="1200" b="1" i="0" u="none" strike="noStrike" kern="1200" cap="none" spc="0" normalizeH="0" baseline="0" noProof="0" dirty="0">
                  <a:ln>
                    <a:noFill/>
                  </a:ln>
                  <a:solidFill>
                    <a:prstClr val="white"/>
                  </a:solidFill>
                  <a:effectLst/>
                  <a:uLnTx/>
                  <a:uFillTx/>
                  <a:latin typeface="Poppins Light"/>
                  <a:ea typeface="+mn-ea"/>
                  <a:cs typeface="+mn-cs"/>
                </a:rPr>
                <a:t>use/non-use of PDE-5 inhibitors</a:t>
              </a:r>
              <a:endParaRPr kumimoji="0" lang="en-GB" sz="1200" b="0" i="0" u="none" strike="noStrike" kern="1200" cap="none" spc="0" normalizeH="0" baseline="0" noProof="0" dirty="0">
                <a:ln>
                  <a:noFill/>
                </a:ln>
                <a:solidFill>
                  <a:prstClr val="white"/>
                </a:solidFill>
                <a:effectLst/>
                <a:uLnTx/>
                <a:uFillTx/>
                <a:latin typeface="Poppins Light"/>
                <a:ea typeface="+mn-ea"/>
                <a:cs typeface="+mn-cs"/>
              </a:endParaRPr>
            </a:p>
          </p:txBody>
        </p:sp>
        <p:grpSp>
          <p:nvGrpSpPr>
            <p:cNvPr id="22" name="Group 21"/>
            <p:cNvGrpSpPr/>
            <p:nvPr/>
          </p:nvGrpSpPr>
          <p:grpSpPr>
            <a:xfrm>
              <a:off x="580604" y="4716153"/>
              <a:ext cx="698715" cy="940300"/>
              <a:chOff x="-2151889" y="2197805"/>
              <a:chExt cx="464635" cy="625284"/>
            </a:xfrm>
            <a:effectLst>
              <a:outerShdw blurRad="50800" dist="38100" dir="2700000" algn="tl" rotWithShape="0">
                <a:prstClr val="black">
                  <a:alpha val="40000"/>
                </a:prstClr>
              </a:outerShdw>
            </a:effectLst>
          </p:grpSpPr>
          <p:pic>
            <p:nvPicPr>
              <p:cNvPr id="85" name="Picture 4"/>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54065" b="69604"/>
              <a:stretch/>
            </p:blipFill>
            <p:spPr bwMode="auto">
              <a:xfrm>
                <a:off x="-2151889" y="2197805"/>
                <a:ext cx="464635" cy="30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4"/>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54065" t="69054" b="-1153"/>
              <a:stretch/>
            </p:blipFill>
            <p:spPr bwMode="auto">
              <a:xfrm>
                <a:off x="-2151889" y="2500547"/>
                <a:ext cx="464635" cy="32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Round Same Side Corner Rectangle 44"/>
            <p:cNvSpPr/>
            <p:nvPr/>
          </p:nvSpPr>
          <p:spPr>
            <a:xfrm>
              <a:off x="379863" y="1138064"/>
              <a:ext cx="8384271" cy="646331"/>
            </a:xfrm>
            <a:prstGeom prst="round2SameRect">
              <a:avLst>
                <a:gd name="adj1" fmla="val 41931"/>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8" name="Rectangle 27"/>
            <p:cNvSpPr/>
            <p:nvPr/>
          </p:nvSpPr>
          <p:spPr>
            <a:xfrm>
              <a:off x="638396" y="1236061"/>
              <a:ext cx="7867204" cy="461665"/>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Shared characteristics of the Testosterone Trials</a:t>
              </a:r>
              <a:endParaRPr kumimoji="0" lang="en-GB" sz="2400" b="1" i="0" u="none" strike="noStrike" kern="1200" cap="none" spc="0" normalizeH="0" baseline="30000" noProof="0" dirty="0">
                <a:ln>
                  <a:noFill/>
                </a:ln>
                <a:solidFill>
                  <a:prstClr val="white"/>
                </a:solidFill>
                <a:effectLst/>
                <a:uLnTx/>
                <a:uFillTx/>
                <a:latin typeface="Poppins Light"/>
                <a:ea typeface="+mn-ea"/>
                <a:cs typeface="+mn-cs"/>
              </a:endParaRPr>
            </a:p>
          </p:txBody>
        </p:sp>
        <p:grpSp>
          <p:nvGrpSpPr>
            <p:cNvPr id="10" name="Group 9"/>
            <p:cNvGrpSpPr/>
            <p:nvPr/>
          </p:nvGrpSpPr>
          <p:grpSpPr>
            <a:xfrm>
              <a:off x="7036236" y="1784927"/>
              <a:ext cx="1880169" cy="969196"/>
              <a:chOff x="7036236" y="1784927"/>
              <a:chExt cx="1880169" cy="969196"/>
            </a:xfrm>
          </p:grpSpPr>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83231" y="2013461"/>
                <a:ext cx="512129" cy="512129"/>
              </a:xfrm>
              <a:prstGeom prst="rect">
                <a:avLst/>
              </a:prstGeom>
            </p:spPr>
          </p:pic>
          <p:sp>
            <p:nvSpPr>
              <p:cNvPr id="4" name="TextBox 3"/>
              <p:cNvSpPr txBox="1"/>
              <p:nvPr/>
            </p:nvSpPr>
            <p:spPr>
              <a:xfrm>
                <a:off x="7656124" y="1977138"/>
                <a:ext cx="1260281" cy="58477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95B"/>
                    </a:solidFill>
                    <a:effectLst/>
                    <a:uLnTx/>
                    <a:uFillTx/>
                    <a:latin typeface="Poppins Light"/>
                    <a:ea typeface="+mn-ea"/>
                    <a:cs typeface="+mn-cs"/>
                  </a:rPr>
                  <a:t>12 US</a:t>
                </a:r>
                <a:br>
                  <a:rPr kumimoji="0" lang="en-GB" sz="1600" b="0" i="0" u="none" strike="noStrike" kern="1200" cap="none" spc="0" normalizeH="0" baseline="0" noProof="0" dirty="0">
                    <a:ln>
                      <a:noFill/>
                    </a:ln>
                    <a:solidFill>
                      <a:srgbClr val="58595B"/>
                    </a:solidFill>
                    <a:effectLst/>
                    <a:uLnTx/>
                    <a:uFillTx/>
                    <a:latin typeface="Poppins Light"/>
                    <a:ea typeface="+mn-ea"/>
                    <a:cs typeface="+mn-cs"/>
                  </a:rPr>
                </a:br>
                <a:r>
                  <a:rPr kumimoji="0" lang="en-GB" sz="1600" b="0" i="0" u="none" strike="noStrike" kern="1200" cap="none" spc="0" normalizeH="0" baseline="0" noProof="0" dirty="0">
                    <a:ln>
                      <a:noFill/>
                    </a:ln>
                    <a:solidFill>
                      <a:srgbClr val="58595B"/>
                    </a:solidFill>
                    <a:effectLst/>
                    <a:uLnTx/>
                    <a:uFillTx/>
                    <a:latin typeface="Poppins Light"/>
                    <a:ea typeface="+mn-ea"/>
                    <a:cs typeface="+mn-cs"/>
                  </a:rPr>
                  <a:t>study sites</a:t>
                </a:r>
              </a:p>
            </p:txBody>
          </p:sp>
          <p:cxnSp>
            <p:nvCxnSpPr>
              <p:cNvPr id="29" name="Straight Connector 28"/>
              <p:cNvCxnSpPr/>
              <p:nvPr/>
            </p:nvCxnSpPr>
            <p:spPr>
              <a:xfrm>
                <a:off x="7036236" y="1784927"/>
                <a:ext cx="0" cy="96919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8358648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52401"/>
            <a:ext cx="11429999" cy="834047"/>
          </a:xfrm>
        </p:spPr>
        <p:txBody>
          <a:bodyPr>
            <a:noAutofit/>
          </a:bodyPr>
          <a:lstStyle/>
          <a:p>
            <a:r>
              <a:rPr lang="en-GB" sz="3000" dirty="0">
                <a:solidFill>
                  <a:schemeClr val="accent1"/>
                </a:solidFill>
              </a:rPr>
              <a:t>Sexual Function Trial:</a:t>
            </a:r>
            <a:r>
              <a:rPr lang="en-GB" sz="3000" dirty="0"/>
              <a:t> effect of TTh on sexual activity in older men with low testosterone</a:t>
            </a:r>
          </a:p>
        </p:txBody>
      </p:sp>
      <p:sp>
        <p:nvSpPr>
          <p:cNvPr id="5" name="TextBox 4"/>
          <p:cNvSpPr txBox="1"/>
          <p:nvPr/>
        </p:nvSpPr>
        <p:spPr>
          <a:xfrm>
            <a:off x="1524001" y="5797490"/>
            <a:ext cx="9738048"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BMI, body mass index; PDE-5, phosphodiesterase type 5; PDQ-Q4, question 4 of the Psychosexual Daily Questionnaire; TTh,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Snyder PJ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N Engl J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2016;374:611–24; Snyder PJ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1352941" y="250593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a:off x="457200" y="1393869"/>
            <a:ext cx="10646229" cy="745236"/>
            <a:chOff x="359224" y="1623660"/>
            <a:chExt cx="8384270" cy="745236"/>
          </a:xfrm>
        </p:grpSpPr>
        <p:sp>
          <p:nvSpPr>
            <p:cNvPr id="42" name="TextBox 41"/>
            <p:cNvSpPr txBox="1"/>
            <p:nvPr/>
          </p:nvSpPr>
          <p:spPr>
            <a:xfrm>
              <a:off x="1199366" y="1623660"/>
              <a:ext cx="7544128"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marR="0" lvl="0" indent="0" algn="l" defTabSz="914400" rtl="0" eaLnBrk="1" fontAlgn="auto" latinLnBrk="0" hangingPunct="1">
                <a:lnSpc>
                  <a:spcPct val="100000"/>
                </a:lnSpc>
                <a:spcBef>
                  <a:spcPts val="0"/>
                </a:spcBef>
                <a:spcAft>
                  <a:spcPts val="0"/>
                </a:spcAft>
                <a:buClr>
                  <a:srgbClr val="6F9AD3"/>
                </a:buClr>
                <a:buSzTx/>
                <a:buFontTx/>
                <a:buNone/>
                <a:tabLst/>
                <a:defRPr/>
              </a:pPr>
              <a:r>
                <a:rPr kumimoji="0" lang="en-GB" sz="2000" b="0" i="0" u="none" strike="noStrike" kern="1200" cap="none" spc="0" normalizeH="0" baseline="0" noProof="0" dirty="0">
                  <a:ln>
                    <a:noFill/>
                  </a:ln>
                  <a:solidFill>
                    <a:srgbClr val="005294"/>
                  </a:solidFill>
                  <a:effectLst/>
                  <a:uLnTx/>
                  <a:uFillTx/>
                  <a:latin typeface="Poppins Light"/>
                  <a:ea typeface="+mn-ea"/>
                  <a:cs typeface="+mn-cs"/>
                </a:rPr>
                <a:t>To determine if TTh for older men with low testosterone increases sexual activity, assessed by PDQ-Q4</a:t>
              </a:r>
            </a:p>
          </p:txBody>
        </p:sp>
        <p:grpSp>
          <p:nvGrpSpPr>
            <p:cNvPr id="43" name="Group 42"/>
            <p:cNvGrpSpPr/>
            <p:nvPr/>
          </p:nvGrpSpPr>
          <p:grpSpPr>
            <a:xfrm>
              <a:off x="359224" y="1718693"/>
              <a:ext cx="1066800" cy="555171"/>
              <a:chOff x="348338" y="1458682"/>
              <a:chExt cx="1066800" cy="555171"/>
            </a:xfrm>
          </p:grpSpPr>
          <p:sp>
            <p:nvSpPr>
              <p:cNvPr id="45" name="Pentagon 44"/>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8" name="TextBox 47"/>
              <p:cNvSpPr txBox="1"/>
              <p:nvPr/>
            </p:nvSpPr>
            <p:spPr>
              <a:xfrm>
                <a:off x="435751" y="1505434"/>
                <a:ext cx="7697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Aim</a:t>
                </a:r>
                <a:endParaRPr kumimoji="0" lang="en-GB" sz="2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grpSp>
        <p:nvGrpSpPr>
          <p:cNvPr id="10" name="Group 9"/>
          <p:cNvGrpSpPr/>
          <p:nvPr/>
        </p:nvGrpSpPr>
        <p:grpSpPr>
          <a:xfrm>
            <a:off x="1800544" y="2408694"/>
            <a:ext cx="9225699" cy="954785"/>
            <a:chOff x="1827879" y="2440443"/>
            <a:chExt cx="7529670" cy="954785"/>
          </a:xfrm>
        </p:grpSpPr>
        <p:grpSp>
          <p:nvGrpSpPr>
            <p:cNvPr id="7" name="Group 6"/>
            <p:cNvGrpSpPr/>
            <p:nvPr/>
          </p:nvGrpSpPr>
          <p:grpSpPr>
            <a:xfrm>
              <a:off x="1828800" y="2440443"/>
              <a:ext cx="7528749" cy="523220"/>
              <a:chOff x="1828800" y="2440443"/>
              <a:chExt cx="7528749" cy="523220"/>
            </a:xfrm>
          </p:grpSpPr>
          <p:grpSp>
            <p:nvGrpSpPr>
              <p:cNvPr id="21" name="Group 20"/>
              <p:cNvGrpSpPr/>
              <p:nvPr/>
            </p:nvGrpSpPr>
            <p:grpSpPr>
              <a:xfrm>
                <a:off x="1828800" y="2440443"/>
                <a:ext cx="1261486" cy="523220"/>
                <a:chOff x="1828800" y="2318733"/>
                <a:chExt cx="1261486" cy="523220"/>
              </a:xfrm>
            </p:grpSpPr>
            <p:sp>
              <p:nvSpPr>
                <p:cNvPr id="4" name="TextBox 3"/>
                <p:cNvSpPr txBox="1"/>
                <p:nvPr/>
              </p:nvSpPr>
              <p:spPr>
                <a:xfrm>
                  <a:off x="1828800" y="2388802"/>
                  <a:ext cx="787075" cy="400110"/>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a:t>
                  </a:r>
                </a:p>
              </p:txBody>
            </p:sp>
            <p:sp>
              <p:nvSpPr>
                <p:cNvPr id="20" name="TextBox 19"/>
                <p:cNvSpPr txBox="1"/>
                <p:nvPr/>
              </p:nvSpPr>
              <p:spPr>
                <a:xfrm>
                  <a:off x="2401591" y="2318733"/>
                  <a:ext cx="6886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20" normalizeH="0" baseline="0" noProof="0" dirty="0">
                      <a:ln>
                        <a:noFill/>
                      </a:ln>
                      <a:solidFill>
                        <a:srgbClr val="005294"/>
                      </a:solidFill>
                      <a:effectLst/>
                      <a:uLnTx/>
                      <a:uFillTx/>
                      <a:latin typeface="Poppins Light"/>
                      <a:ea typeface="+mn-ea"/>
                      <a:cs typeface="+mn-cs"/>
                    </a:rPr>
                    <a:t>459</a:t>
                  </a:r>
                </a:p>
              </p:txBody>
            </p:sp>
          </p:grpSp>
          <p:sp>
            <p:nvSpPr>
              <p:cNvPr id="3" name="TextBox 2"/>
              <p:cNvSpPr txBox="1"/>
              <p:nvPr/>
            </p:nvSpPr>
            <p:spPr>
              <a:xfrm>
                <a:off x="3002924" y="2510512"/>
                <a:ext cx="635462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enrolled in the Sexual Function Trial and analysed</a:t>
                </a:r>
              </a:p>
            </p:txBody>
          </p:sp>
        </p:grpSp>
        <p:grpSp>
          <p:nvGrpSpPr>
            <p:cNvPr id="9" name="Group 8"/>
            <p:cNvGrpSpPr/>
            <p:nvPr/>
          </p:nvGrpSpPr>
          <p:grpSpPr>
            <a:xfrm>
              <a:off x="1827879" y="2872008"/>
              <a:ext cx="5563323" cy="523220"/>
              <a:chOff x="-3330684" y="3779956"/>
              <a:chExt cx="5563323" cy="523220"/>
            </a:xfrm>
          </p:grpSpPr>
          <p:sp>
            <p:nvSpPr>
              <p:cNvPr id="40" name="TextBox 39"/>
              <p:cNvSpPr txBox="1"/>
              <p:nvPr/>
            </p:nvSpPr>
            <p:spPr>
              <a:xfrm>
                <a:off x="-3330684" y="3832994"/>
                <a:ext cx="787075" cy="400110"/>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a:t>
                </a:r>
              </a:p>
            </p:txBody>
          </p:sp>
          <p:sp>
            <p:nvSpPr>
              <p:cNvPr id="49" name="TextBox 48"/>
              <p:cNvSpPr txBox="1"/>
              <p:nvPr/>
            </p:nvSpPr>
            <p:spPr>
              <a:xfrm>
                <a:off x="-2756972" y="3779956"/>
                <a:ext cx="5447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20" normalizeH="0" baseline="0" noProof="0" dirty="0">
                    <a:ln>
                      <a:noFill/>
                    </a:ln>
                    <a:solidFill>
                      <a:srgbClr val="005294"/>
                    </a:solidFill>
                    <a:effectLst/>
                    <a:uLnTx/>
                    <a:uFillTx/>
                    <a:latin typeface="Poppins Light"/>
                    <a:ea typeface="+mn-ea"/>
                    <a:cs typeface="+mn-cs"/>
                  </a:rPr>
                  <a:t>771</a:t>
                </a:r>
              </a:p>
            </p:txBody>
          </p:sp>
          <p:sp>
            <p:nvSpPr>
              <p:cNvPr id="50" name="TextBox 49"/>
              <p:cNvSpPr txBox="1"/>
              <p:nvPr/>
            </p:nvSpPr>
            <p:spPr>
              <a:xfrm>
                <a:off x="-2243907" y="3833037"/>
                <a:ext cx="447654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enrolled in all </a:t>
                </a:r>
                <a:r>
                  <a:rPr kumimoji="0" lang="en-GB" sz="2000" b="0" i="0" u="none" strike="noStrike" kern="1200" cap="none" spc="-20" normalizeH="0" baseline="0" noProof="0" dirty="0" err="1">
                    <a:ln>
                      <a:noFill/>
                    </a:ln>
                    <a:solidFill>
                      <a:srgbClr val="005294"/>
                    </a:solidFill>
                    <a:effectLst/>
                    <a:uLnTx/>
                    <a:uFillTx/>
                    <a:latin typeface="Poppins Light"/>
                    <a:ea typeface="+mn-ea"/>
                    <a:cs typeface="+mn-cs"/>
                  </a:rPr>
                  <a:t>TTrials</a:t>
                </a:r>
                <a:r>
                  <a:rPr kumimoji="0" lang="en-GB" sz="2000" b="0" i="0" u="none" strike="noStrike" kern="1200" cap="none" spc="-20" normalizeH="0" baseline="0" noProof="0" dirty="0">
                    <a:ln>
                      <a:noFill/>
                    </a:ln>
                    <a:solidFill>
                      <a:srgbClr val="005294"/>
                    </a:solidFill>
                    <a:effectLst/>
                    <a:uLnTx/>
                    <a:uFillTx/>
                    <a:latin typeface="Poppins Light"/>
                    <a:ea typeface="+mn-ea"/>
                    <a:cs typeface="+mn-cs"/>
                  </a:rPr>
                  <a:t> and analysed</a:t>
                </a:r>
              </a:p>
            </p:txBody>
          </p:sp>
        </p:grpSp>
      </p:grpSp>
      <p:grpSp>
        <p:nvGrpSpPr>
          <p:cNvPr id="24" name="Group 23"/>
          <p:cNvGrpSpPr/>
          <p:nvPr/>
        </p:nvGrpSpPr>
        <p:grpSpPr>
          <a:xfrm>
            <a:off x="457200" y="3438708"/>
            <a:ext cx="10646229" cy="2077205"/>
            <a:chOff x="424005" y="3519476"/>
            <a:chExt cx="8295990" cy="2077205"/>
          </a:xfrm>
        </p:grpSpPr>
        <p:sp>
          <p:nvSpPr>
            <p:cNvPr id="44" name="Content Placeholder 2"/>
            <p:cNvSpPr txBox="1">
              <a:spLocks/>
            </p:cNvSpPr>
            <p:nvPr/>
          </p:nvSpPr>
          <p:spPr>
            <a:xfrm>
              <a:off x="452641" y="3519476"/>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005294"/>
                </a:buClr>
                <a:buSzTx/>
                <a:buFont typeface="Arial"/>
                <a:buNone/>
                <a:tabLst/>
                <a:defRPr/>
              </a:pPr>
              <a:endParaRPr kumimoji="0" lang="en-GB" sz="1800" b="0" i="0" u="none" strike="noStrike" kern="1200" cap="none" spc="0" normalizeH="0" baseline="0" noProof="0" dirty="0">
                <a:ln>
                  <a:noFill/>
                </a:ln>
                <a:solidFill>
                  <a:srgbClr val="005294"/>
                </a:solidFill>
                <a:effectLst/>
                <a:uLnTx/>
                <a:uFillTx/>
                <a:latin typeface="Calibri"/>
                <a:ea typeface="+mn-ea"/>
                <a:cs typeface="+mn-cs"/>
              </a:endParaRPr>
            </a:p>
          </p:txBody>
        </p:sp>
        <p:sp>
          <p:nvSpPr>
            <p:cNvPr id="46" name="Round Same Side Corner Rectangle 45"/>
            <p:cNvSpPr/>
            <p:nvPr/>
          </p:nvSpPr>
          <p:spPr>
            <a:xfrm rot="16200000">
              <a:off x="480062" y="3492057"/>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 name="Rectangle 46"/>
            <p:cNvSpPr/>
            <p:nvPr/>
          </p:nvSpPr>
          <p:spPr>
            <a:xfrm>
              <a:off x="424005" y="3742472"/>
              <a:ext cx="2171830" cy="1631216"/>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Light"/>
                  <a:ea typeface="+mn-ea"/>
                  <a:cs typeface="+mn-cs"/>
                </a:rPr>
                <a:t>Selected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baseline characteristics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and demographics</a:t>
              </a:r>
              <a:endParaRPr kumimoji="0" lang="en-GB" sz="11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66" name="Rectangle 65"/>
            <p:cNvSpPr/>
            <p:nvPr/>
          </p:nvSpPr>
          <p:spPr>
            <a:xfrm>
              <a:off x="4589236" y="4913867"/>
              <a:ext cx="2115914"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89%</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White</a:t>
              </a:r>
            </a:p>
          </p:txBody>
        </p:sp>
        <p:grpSp>
          <p:nvGrpSpPr>
            <p:cNvPr id="58" name="Group 57"/>
            <p:cNvGrpSpPr/>
            <p:nvPr/>
          </p:nvGrpSpPr>
          <p:grpSpPr>
            <a:xfrm>
              <a:off x="2690530" y="3611403"/>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Mean age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72.2</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671460"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22925"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26796" y="3741191"/>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Rectangle 81"/>
            <p:cNvSpPr/>
            <p:nvPr/>
          </p:nvSpPr>
          <p:spPr>
            <a:xfrm>
              <a:off x="6782452" y="4913867"/>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8.4%</a:t>
              </a:r>
              <a:endParaRPr kumimoji="0" lang="en-GB" sz="1800" b="0" i="0" u="none" strike="noStrike" kern="1200" cap="none" spc="0" normalizeH="0" baseline="30000" noProof="0" dirty="0">
                <a:ln>
                  <a:noFill/>
                </a:ln>
                <a:solidFill>
                  <a:srgbClr val="005294"/>
                </a:solidFill>
                <a:effectLst/>
                <a:uLnTx/>
                <a:uFillTx/>
                <a:latin typeface="Poppins Light"/>
                <a:ea typeface="+mn-ea"/>
                <a:cs typeface="+mn-cs"/>
              </a:endParaRPr>
            </a:p>
          </p:txBody>
        </p:sp>
        <p:sp>
          <p:nvSpPr>
            <p:cNvPr id="83" name="Rectangle 82"/>
            <p:cNvSpPr/>
            <p:nvPr/>
          </p:nvSpPr>
          <p:spPr>
            <a:xfrm>
              <a:off x="4960075" y="4513757"/>
              <a:ext cx="1374236"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Race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52" name="Rectangle 51"/>
            <p:cNvSpPr/>
            <p:nvPr/>
          </p:nvSpPr>
          <p:spPr>
            <a:xfrm>
              <a:off x="6782452" y="4410854"/>
              <a:ext cx="1826551" cy="612988"/>
            </a:xfrm>
            <a:prstGeom prst="rect">
              <a:avLst/>
            </a:prstGeom>
            <a:noFill/>
            <a:ln>
              <a:noFill/>
            </a:ln>
          </p:spPr>
          <p:txBody>
            <a:bodyPr wrap="square" anchor="ctr">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PDE-5 inhibitor use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pic>
          <p:nvPicPr>
            <p:cNvPr id="53" name="Picture 3"/>
            <p:cNvPicPr>
              <a:picLocks noChangeAspect="1" noChangeArrowheads="1"/>
            </p:cNvPicPr>
            <p:nvPr/>
          </p:nvPicPr>
          <p:blipFill>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089356" y="3712649"/>
              <a:ext cx="1212742" cy="7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067684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152401"/>
            <a:ext cx="11338560" cy="834047"/>
          </a:xfrm>
        </p:spPr>
        <p:txBody>
          <a:bodyPr>
            <a:noAutofit/>
          </a:bodyPr>
          <a:lstStyle/>
          <a:p>
            <a:r>
              <a:rPr lang="en-GB" sz="2600" dirty="0">
                <a:solidFill>
                  <a:schemeClr val="accent1"/>
                </a:solidFill>
              </a:rPr>
              <a:t>Sexual Function Trial: </a:t>
            </a:r>
            <a:r>
              <a:rPr lang="en-GB" sz="2600" dirty="0"/>
              <a:t>TTh significantly improved sexual function versus placebo in older men with low testosterone</a:t>
            </a:r>
          </a:p>
        </p:txBody>
      </p:sp>
      <p:sp>
        <p:nvSpPr>
          <p:cNvPr id="5" name="TextBox 4"/>
          <p:cNvSpPr txBox="1"/>
          <p:nvPr/>
        </p:nvSpPr>
        <p:spPr>
          <a:xfrm>
            <a:off x="1521026" y="5879806"/>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PDQ-Q4, question 4 of the Psychosexual Daily Questionnaire; TTh,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8595B"/>
                </a:solidFill>
                <a:effectLst/>
                <a:uLnTx/>
                <a:uFillTx/>
                <a:latin typeface="Poppins Light"/>
                <a:ea typeface="+mn-ea"/>
                <a:cs typeface="+mn-cs"/>
              </a:rPr>
              <a:t>1.</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Snyder PJ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N Engl J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2016;374:611–24; </a:t>
            </a:r>
            <a:r>
              <a:rPr kumimoji="0" lang="sv-SE" sz="1000" b="1" i="0" u="none" strike="noStrike" kern="1200" cap="none" spc="0" normalizeH="0" baseline="0" noProof="0" dirty="0">
                <a:ln>
                  <a:noFill/>
                </a:ln>
                <a:solidFill>
                  <a:srgbClr val="58595B"/>
                </a:solidFill>
                <a:effectLst/>
                <a:uLnTx/>
                <a:uFillTx/>
                <a:latin typeface="Poppins Light"/>
                <a:ea typeface="+mn-ea"/>
                <a:cs typeface="+mn-cs"/>
              </a:rPr>
              <a:t>2.</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Snyder PJ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29" name="Content Placeholder 2"/>
          <p:cNvSpPr>
            <a:spLocks noGrp="1"/>
          </p:cNvSpPr>
          <p:nvPr>
            <p:ph idx="1"/>
          </p:nvPr>
        </p:nvSpPr>
        <p:spPr>
          <a:xfrm>
            <a:off x="155448" y="1163472"/>
            <a:ext cx="11439144" cy="1509638"/>
          </a:xfrm>
        </p:spPr>
        <p:txBody>
          <a:bodyPr>
            <a:noAutofit/>
          </a:bodyPr>
          <a:lstStyle/>
          <a:p>
            <a:r>
              <a:rPr lang="en-GB" sz="1600" dirty="0"/>
              <a:t>Averaged over all follow-up visits, TTh significantly increased sexual activity versus placebo among </a:t>
            </a:r>
            <a:r>
              <a:rPr lang="en-GB" sz="1600" dirty="0" err="1"/>
              <a:t>hypogonadal</a:t>
            </a:r>
            <a:r>
              <a:rPr lang="en-GB" sz="1600" dirty="0"/>
              <a:t> men enrolled in both the Sexual Function Trial and across all TTrials</a:t>
            </a:r>
            <a:r>
              <a:rPr lang="en-GB" sz="1600" baseline="30000" dirty="0"/>
              <a:t>1,2</a:t>
            </a:r>
          </a:p>
          <a:p>
            <a:pPr marL="269875" lvl="1" indent="-269875">
              <a:buFont typeface="Arial"/>
              <a:buChar char="•"/>
            </a:pPr>
            <a:r>
              <a:rPr lang="en-GB" sz="1600" dirty="0"/>
              <a:t>TTh also substantially increased libido and, to a lesser degree, erectile function</a:t>
            </a:r>
            <a:r>
              <a:rPr lang="en-GB" sz="1600" baseline="30000" dirty="0"/>
              <a:t>2</a:t>
            </a:r>
          </a:p>
        </p:txBody>
      </p:sp>
      <p:grpSp>
        <p:nvGrpSpPr>
          <p:cNvPr id="4" name="Group 3"/>
          <p:cNvGrpSpPr/>
          <p:nvPr/>
        </p:nvGrpSpPr>
        <p:grpSpPr>
          <a:xfrm>
            <a:off x="1700784" y="2066544"/>
            <a:ext cx="8390519" cy="3691054"/>
            <a:chOff x="576697" y="2396858"/>
            <a:chExt cx="7990606" cy="3339958"/>
          </a:xfrm>
        </p:grpSpPr>
        <p:sp>
          <p:nvSpPr>
            <p:cNvPr id="24" name="Freeform: Shape 23">
              <a:extLst>
                <a:ext uri="{FF2B5EF4-FFF2-40B4-BE49-F238E27FC236}">
                  <a16:creationId xmlns:a16="http://schemas.microsoft.com/office/drawing/2014/main" id="{2174393D-6DD5-4688-BEF4-859D8E515D91}"/>
                </a:ext>
              </a:extLst>
            </p:cNvPr>
            <p:cNvSpPr/>
            <p:nvPr/>
          </p:nvSpPr>
          <p:spPr>
            <a:xfrm>
              <a:off x="1784350" y="4210193"/>
              <a:ext cx="2344738" cy="217487"/>
            </a:xfrm>
            <a:custGeom>
              <a:avLst/>
              <a:gdLst>
                <a:gd name="connsiteX0" fmla="*/ 0 w 2344738"/>
                <a:gd name="connsiteY0" fmla="*/ 74612 h 217487"/>
                <a:gd name="connsiteX1" fmla="*/ 587375 w 2344738"/>
                <a:gd name="connsiteY1" fmla="*/ 0 h 217487"/>
                <a:gd name="connsiteX2" fmla="*/ 1174750 w 2344738"/>
                <a:gd name="connsiteY2" fmla="*/ 169862 h 217487"/>
                <a:gd name="connsiteX3" fmla="*/ 1757363 w 2344738"/>
                <a:gd name="connsiteY3" fmla="*/ 217487 h 217487"/>
                <a:gd name="connsiteX4" fmla="*/ 2344738 w 2344738"/>
                <a:gd name="connsiteY4" fmla="*/ 195262 h 217487"/>
                <a:gd name="connsiteX0" fmla="*/ 0 w 2344738"/>
                <a:gd name="connsiteY0" fmla="*/ 74612 h 217487"/>
                <a:gd name="connsiteX1" fmla="*/ 587375 w 2344738"/>
                <a:gd name="connsiteY1" fmla="*/ 0 h 217487"/>
                <a:gd name="connsiteX2" fmla="*/ 1168400 w 2344738"/>
                <a:gd name="connsiteY2" fmla="*/ 163512 h 217487"/>
                <a:gd name="connsiteX3" fmla="*/ 1757363 w 2344738"/>
                <a:gd name="connsiteY3" fmla="*/ 217487 h 217487"/>
                <a:gd name="connsiteX4" fmla="*/ 2344738 w 2344738"/>
                <a:gd name="connsiteY4" fmla="*/ 195262 h 217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738" h="217487">
                  <a:moveTo>
                    <a:pt x="0" y="74612"/>
                  </a:moveTo>
                  <a:lnTo>
                    <a:pt x="587375" y="0"/>
                  </a:lnTo>
                  <a:lnTo>
                    <a:pt x="1168400" y="163512"/>
                  </a:lnTo>
                  <a:lnTo>
                    <a:pt x="1757363" y="217487"/>
                  </a:lnTo>
                  <a:lnTo>
                    <a:pt x="2344738" y="195262"/>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8" name="Group 27">
              <a:extLst>
                <a:ext uri="{FF2B5EF4-FFF2-40B4-BE49-F238E27FC236}">
                  <a16:creationId xmlns:a16="http://schemas.microsoft.com/office/drawing/2014/main" id="{BA9D2384-A595-44F1-AC6A-954EAC2178AE}"/>
                </a:ext>
              </a:extLst>
            </p:cNvPr>
            <p:cNvGrpSpPr/>
            <p:nvPr/>
          </p:nvGrpSpPr>
          <p:grpSpPr>
            <a:xfrm>
              <a:off x="2328920" y="3381488"/>
              <a:ext cx="1840292" cy="892326"/>
              <a:chOff x="2328920" y="3589308"/>
              <a:chExt cx="1840292" cy="892326"/>
            </a:xfrm>
          </p:grpSpPr>
          <p:grpSp>
            <p:nvGrpSpPr>
              <p:cNvPr id="190" name="Group 189">
                <a:extLst>
                  <a:ext uri="{FF2B5EF4-FFF2-40B4-BE49-F238E27FC236}">
                    <a16:creationId xmlns:a16="http://schemas.microsoft.com/office/drawing/2014/main" id="{D10D53A7-5D67-451B-B6BA-4506F6C517C7}"/>
                  </a:ext>
                </a:extLst>
              </p:cNvPr>
              <p:cNvGrpSpPr/>
              <p:nvPr/>
            </p:nvGrpSpPr>
            <p:grpSpPr>
              <a:xfrm>
                <a:off x="3497720" y="3635259"/>
                <a:ext cx="80558" cy="473192"/>
                <a:chOff x="3743571" y="3308401"/>
                <a:chExt cx="80558" cy="722480"/>
              </a:xfrm>
            </p:grpSpPr>
            <p:cxnSp>
              <p:nvCxnSpPr>
                <p:cNvPr id="270" name="Straight Connector 269">
                  <a:extLst>
                    <a:ext uri="{FF2B5EF4-FFF2-40B4-BE49-F238E27FC236}">
                      <a16:creationId xmlns:a16="http://schemas.microsoft.com/office/drawing/2014/main" id="{7C135031-8D53-48FC-87AD-3057AEF0C44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8E92B77C-D952-45A7-A691-F937D00A0BE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C0445330-20BC-4D17-9839-62FE6C79DD6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1" name="Group 190">
                <a:extLst>
                  <a:ext uri="{FF2B5EF4-FFF2-40B4-BE49-F238E27FC236}">
                    <a16:creationId xmlns:a16="http://schemas.microsoft.com/office/drawing/2014/main" id="{F20B7FC7-ADAF-40F9-B790-2456E689F0BD}"/>
                  </a:ext>
                </a:extLst>
              </p:cNvPr>
              <p:cNvGrpSpPr/>
              <p:nvPr/>
            </p:nvGrpSpPr>
            <p:grpSpPr>
              <a:xfrm>
                <a:off x="4088654" y="3984625"/>
                <a:ext cx="80558" cy="497009"/>
                <a:chOff x="3743571" y="3308401"/>
                <a:chExt cx="80558" cy="722480"/>
              </a:xfrm>
            </p:grpSpPr>
            <p:cxnSp>
              <p:nvCxnSpPr>
                <p:cNvPr id="267" name="Straight Connector 266">
                  <a:extLst>
                    <a:ext uri="{FF2B5EF4-FFF2-40B4-BE49-F238E27FC236}">
                      <a16:creationId xmlns:a16="http://schemas.microsoft.com/office/drawing/2014/main" id="{8A14021D-9198-4199-A6ED-ED26336B117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A5EB6BF5-A622-4D9A-8939-618586542D8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E816D6AE-CB09-42A6-A0C6-77D20AF26D7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2" name="Group 191">
                <a:extLst>
                  <a:ext uri="{FF2B5EF4-FFF2-40B4-BE49-F238E27FC236}">
                    <a16:creationId xmlns:a16="http://schemas.microsoft.com/office/drawing/2014/main" id="{B8E47DCB-F2A9-448D-A863-D0A5C8B9893F}"/>
                  </a:ext>
                </a:extLst>
              </p:cNvPr>
              <p:cNvGrpSpPr/>
              <p:nvPr/>
            </p:nvGrpSpPr>
            <p:grpSpPr>
              <a:xfrm>
                <a:off x="2912526" y="3601139"/>
                <a:ext cx="80558" cy="456738"/>
                <a:chOff x="3743571" y="3308401"/>
                <a:chExt cx="80558" cy="722480"/>
              </a:xfrm>
            </p:grpSpPr>
            <p:cxnSp>
              <p:nvCxnSpPr>
                <p:cNvPr id="264" name="Straight Connector 263">
                  <a:extLst>
                    <a:ext uri="{FF2B5EF4-FFF2-40B4-BE49-F238E27FC236}">
                      <a16:creationId xmlns:a16="http://schemas.microsoft.com/office/drawing/2014/main" id="{47F9472E-61CB-4745-95EA-D2B7135A7F5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DDFC25AF-92FD-42F6-9A98-D617BD658FE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0C670187-1808-4508-9A52-9A20B62FE70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3" name="Group 192">
                <a:extLst>
                  <a:ext uri="{FF2B5EF4-FFF2-40B4-BE49-F238E27FC236}">
                    <a16:creationId xmlns:a16="http://schemas.microsoft.com/office/drawing/2014/main" id="{BC0F7E64-ED84-413D-B718-C83B8284D6AD}"/>
                  </a:ext>
                </a:extLst>
              </p:cNvPr>
              <p:cNvGrpSpPr/>
              <p:nvPr/>
            </p:nvGrpSpPr>
            <p:grpSpPr>
              <a:xfrm>
                <a:off x="2328920" y="3589308"/>
                <a:ext cx="80558" cy="394700"/>
                <a:chOff x="3743571" y="3308401"/>
                <a:chExt cx="80558" cy="722480"/>
              </a:xfrm>
            </p:grpSpPr>
            <p:cxnSp>
              <p:nvCxnSpPr>
                <p:cNvPr id="261" name="Straight Connector 260">
                  <a:extLst>
                    <a:ext uri="{FF2B5EF4-FFF2-40B4-BE49-F238E27FC236}">
                      <a16:creationId xmlns:a16="http://schemas.microsoft.com/office/drawing/2014/main" id="{F026B1E4-10F3-4D70-8113-F16CE0A593E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97694BA6-5B37-4FFD-A9F8-344437F5FF3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95CA7411-DBD5-4B3C-909B-665031DA2E0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1" name="Group 30">
              <a:extLst>
                <a:ext uri="{FF2B5EF4-FFF2-40B4-BE49-F238E27FC236}">
                  <a16:creationId xmlns:a16="http://schemas.microsoft.com/office/drawing/2014/main" id="{B3068743-BF93-42BA-BBC1-BBA3A73256E7}"/>
                </a:ext>
              </a:extLst>
            </p:cNvPr>
            <p:cNvGrpSpPr/>
            <p:nvPr/>
          </p:nvGrpSpPr>
          <p:grpSpPr>
            <a:xfrm>
              <a:off x="6380355" y="4126022"/>
              <a:ext cx="1838471" cy="497044"/>
              <a:chOff x="6380355" y="4333842"/>
              <a:chExt cx="1838471" cy="497044"/>
            </a:xfrm>
          </p:grpSpPr>
          <p:grpSp>
            <p:nvGrpSpPr>
              <p:cNvPr id="296" name="Group 295">
                <a:extLst>
                  <a:ext uri="{FF2B5EF4-FFF2-40B4-BE49-F238E27FC236}">
                    <a16:creationId xmlns:a16="http://schemas.microsoft.com/office/drawing/2014/main" id="{B5400915-6D7A-4F05-A693-293A105D721D}"/>
                  </a:ext>
                </a:extLst>
              </p:cNvPr>
              <p:cNvGrpSpPr/>
              <p:nvPr/>
            </p:nvGrpSpPr>
            <p:grpSpPr>
              <a:xfrm>
                <a:off x="6380355" y="4333842"/>
                <a:ext cx="80558" cy="285784"/>
                <a:chOff x="3743571" y="3308401"/>
                <a:chExt cx="80558" cy="722480"/>
              </a:xfrm>
            </p:grpSpPr>
            <p:cxnSp>
              <p:nvCxnSpPr>
                <p:cNvPr id="505" name="Straight Connector 504">
                  <a:extLst>
                    <a:ext uri="{FF2B5EF4-FFF2-40B4-BE49-F238E27FC236}">
                      <a16:creationId xmlns:a16="http://schemas.microsoft.com/office/drawing/2014/main" id="{3C472EE3-EE94-4B76-B450-005158364AE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a16="http://schemas.microsoft.com/office/drawing/2014/main" id="{9219E45D-FA1A-4EA1-A3A1-A255E97BCD1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7" name="Straight Connector 506">
                  <a:extLst>
                    <a:ext uri="{FF2B5EF4-FFF2-40B4-BE49-F238E27FC236}">
                      <a16:creationId xmlns:a16="http://schemas.microsoft.com/office/drawing/2014/main" id="{05DD5400-4C52-4470-9D99-A7C1B76F91B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7" name="Group 296">
                <a:extLst>
                  <a:ext uri="{FF2B5EF4-FFF2-40B4-BE49-F238E27FC236}">
                    <a16:creationId xmlns:a16="http://schemas.microsoft.com/office/drawing/2014/main" id="{9CFF5437-F9BA-4D79-A057-F0777C1D94AC}"/>
                  </a:ext>
                </a:extLst>
              </p:cNvPr>
              <p:cNvGrpSpPr/>
              <p:nvPr/>
            </p:nvGrpSpPr>
            <p:grpSpPr>
              <a:xfrm>
                <a:off x="7547769" y="4473575"/>
                <a:ext cx="80558" cy="333375"/>
                <a:chOff x="3743571" y="3308401"/>
                <a:chExt cx="80558" cy="722480"/>
              </a:xfrm>
            </p:grpSpPr>
            <p:cxnSp>
              <p:nvCxnSpPr>
                <p:cNvPr id="502" name="Straight Connector 501">
                  <a:extLst>
                    <a:ext uri="{FF2B5EF4-FFF2-40B4-BE49-F238E27FC236}">
                      <a16:creationId xmlns:a16="http://schemas.microsoft.com/office/drawing/2014/main" id="{71C258C7-D072-4678-A04F-A7F153774D7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3" name="Straight Connector 502">
                  <a:extLst>
                    <a:ext uri="{FF2B5EF4-FFF2-40B4-BE49-F238E27FC236}">
                      <a16:creationId xmlns:a16="http://schemas.microsoft.com/office/drawing/2014/main" id="{6FB79729-4181-461D-85D6-B2CCDE37D42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4" name="Straight Connector 503">
                  <a:extLst>
                    <a:ext uri="{FF2B5EF4-FFF2-40B4-BE49-F238E27FC236}">
                      <a16:creationId xmlns:a16="http://schemas.microsoft.com/office/drawing/2014/main" id="{1BD70EE9-5575-4C06-846C-FC21B9E3550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8" name="Group 297">
                <a:extLst>
                  <a:ext uri="{FF2B5EF4-FFF2-40B4-BE49-F238E27FC236}">
                    <a16:creationId xmlns:a16="http://schemas.microsoft.com/office/drawing/2014/main" id="{FCFE40D1-E86A-4DEE-B7DA-557CA666CD85}"/>
                  </a:ext>
                </a:extLst>
              </p:cNvPr>
              <p:cNvGrpSpPr/>
              <p:nvPr/>
            </p:nvGrpSpPr>
            <p:grpSpPr>
              <a:xfrm>
                <a:off x="8138268" y="4476750"/>
                <a:ext cx="80558" cy="354136"/>
                <a:chOff x="3743571" y="3308401"/>
                <a:chExt cx="80558" cy="722480"/>
              </a:xfrm>
            </p:grpSpPr>
            <p:cxnSp>
              <p:nvCxnSpPr>
                <p:cNvPr id="499" name="Straight Connector 498">
                  <a:extLst>
                    <a:ext uri="{FF2B5EF4-FFF2-40B4-BE49-F238E27FC236}">
                      <a16:creationId xmlns:a16="http://schemas.microsoft.com/office/drawing/2014/main" id="{A46798BC-E682-4149-91A7-AD6E8A62C21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0" name="Straight Connector 499">
                  <a:extLst>
                    <a:ext uri="{FF2B5EF4-FFF2-40B4-BE49-F238E27FC236}">
                      <a16:creationId xmlns:a16="http://schemas.microsoft.com/office/drawing/2014/main" id="{2D2F8A4F-13D0-4D32-90A6-BADEBD6E2F9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1" name="Straight Connector 500">
                  <a:extLst>
                    <a:ext uri="{FF2B5EF4-FFF2-40B4-BE49-F238E27FC236}">
                      <a16:creationId xmlns:a16="http://schemas.microsoft.com/office/drawing/2014/main" id="{95720E51-57D4-4383-937F-44F308E381E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9" name="Group 298">
                <a:extLst>
                  <a:ext uri="{FF2B5EF4-FFF2-40B4-BE49-F238E27FC236}">
                    <a16:creationId xmlns:a16="http://schemas.microsoft.com/office/drawing/2014/main" id="{001CD781-68EB-45A8-A914-509FE118A9E6}"/>
                  </a:ext>
                </a:extLst>
              </p:cNvPr>
              <p:cNvGrpSpPr/>
              <p:nvPr/>
            </p:nvGrpSpPr>
            <p:grpSpPr>
              <a:xfrm>
                <a:off x="6964860" y="4427538"/>
                <a:ext cx="80558" cy="314133"/>
                <a:chOff x="3743571" y="3308401"/>
                <a:chExt cx="80558" cy="722480"/>
              </a:xfrm>
            </p:grpSpPr>
            <p:cxnSp>
              <p:nvCxnSpPr>
                <p:cNvPr id="496" name="Straight Connector 495">
                  <a:extLst>
                    <a:ext uri="{FF2B5EF4-FFF2-40B4-BE49-F238E27FC236}">
                      <a16:creationId xmlns:a16="http://schemas.microsoft.com/office/drawing/2014/main" id="{7B66239C-EA1C-4B06-AB46-70B3A19E30F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7" name="Straight Connector 496">
                  <a:extLst>
                    <a:ext uri="{FF2B5EF4-FFF2-40B4-BE49-F238E27FC236}">
                      <a16:creationId xmlns:a16="http://schemas.microsoft.com/office/drawing/2014/main" id="{2B429CBB-2C58-4E26-BD42-0E57778E750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8" name="Straight Connector 497">
                  <a:extLst>
                    <a:ext uri="{FF2B5EF4-FFF2-40B4-BE49-F238E27FC236}">
                      <a16:creationId xmlns:a16="http://schemas.microsoft.com/office/drawing/2014/main" id="{1EE66969-6C55-4BD9-9947-0A09E34FDCE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8" name="Group 37">
              <a:extLst>
                <a:ext uri="{FF2B5EF4-FFF2-40B4-BE49-F238E27FC236}">
                  <a16:creationId xmlns:a16="http://schemas.microsoft.com/office/drawing/2014/main" id="{BA8EA9C1-9112-4E0B-B9BD-C3805DF7BF08}"/>
                </a:ext>
              </a:extLst>
            </p:cNvPr>
            <p:cNvGrpSpPr/>
            <p:nvPr/>
          </p:nvGrpSpPr>
          <p:grpSpPr>
            <a:xfrm>
              <a:off x="792871" y="2748279"/>
              <a:ext cx="3483362" cy="2827368"/>
              <a:chOff x="792871" y="2956099"/>
              <a:chExt cx="3483362" cy="2827368"/>
            </a:xfrm>
          </p:grpSpPr>
          <p:grpSp>
            <p:nvGrpSpPr>
              <p:cNvPr id="35" name="Group 34">
                <a:extLst>
                  <a:ext uri="{FF2B5EF4-FFF2-40B4-BE49-F238E27FC236}">
                    <a16:creationId xmlns:a16="http://schemas.microsoft.com/office/drawing/2014/main" id="{45CB5B7A-9583-4B0F-9EDB-E2F49234A693}"/>
                  </a:ext>
                </a:extLst>
              </p:cNvPr>
              <p:cNvGrpSpPr/>
              <p:nvPr/>
            </p:nvGrpSpPr>
            <p:grpSpPr>
              <a:xfrm>
                <a:off x="2328920" y="4244975"/>
                <a:ext cx="1840292" cy="590552"/>
                <a:chOff x="2328920" y="4244975"/>
                <a:chExt cx="1840292" cy="590552"/>
              </a:xfrm>
            </p:grpSpPr>
            <p:grpSp>
              <p:nvGrpSpPr>
                <p:cNvPr id="194" name="Group 193">
                  <a:extLst>
                    <a:ext uri="{FF2B5EF4-FFF2-40B4-BE49-F238E27FC236}">
                      <a16:creationId xmlns:a16="http://schemas.microsoft.com/office/drawing/2014/main" id="{F7A6B833-C33E-466C-89CA-73EBF6A18186}"/>
                    </a:ext>
                  </a:extLst>
                </p:cNvPr>
                <p:cNvGrpSpPr/>
                <p:nvPr/>
              </p:nvGrpSpPr>
              <p:grpSpPr>
                <a:xfrm>
                  <a:off x="2328920" y="4244975"/>
                  <a:ext cx="80558" cy="352253"/>
                  <a:chOff x="3743571" y="3308401"/>
                  <a:chExt cx="80558" cy="722480"/>
                </a:xfrm>
              </p:grpSpPr>
              <p:cxnSp>
                <p:nvCxnSpPr>
                  <p:cNvPr id="258" name="Straight Connector 257">
                    <a:extLst>
                      <a:ext uri="{FF2B5EF4-FFF2-40B4-BE49-F238E27FC236}">
                        <a16:creationId xmlns:a16="http://schemas.microsoft.com/office/drawing/2014/main" id="{7BB4AA1C-42DD-4BD2-B1B9-881135E9790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AC0319FC-5109-4E2D-AB50-AAA8C46BCE8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E0EEA733-72A5-4DE5-BBF4-E89781A43D0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5" name="Group 194">
                  <a:extLst>
                    <a:ext uri="{FF2B5EF4-FFF2-40B4-BE49-F238E27FC236}">
                      <a16:creationId xmlns:a16="http://schemas.microsoft.com/office/drawing/2014/main" id="{6E92C2B9-47FD-4936-8039-98169EE8EB74}"/>
                    </a:ext>
                  </a:extLst>
                </p:cNvPr>
                <p:cNvGrpSpPr/>
                <p:nvPr/>
              </p:nvGrpSpPr>
              <p:grpSpPr>
                <a:xfrm>
                  <a:off x="3497720" y="4441059"/>
                  <a:ext cx="80558" cy="383353"/>
                  <a:chOff x="3743571" y="3308401"/>
                  <a:chExt cx="80558" cy="722480"/>
                </a:xfrm>
              </p:grpSpPr>
              <p:cxnSp>
                <p:nvCxnSpPr>
                  <p:cNvPr id="255" name="Straight Connector 254">
                    <a:extLst>
                      <a:ext uri="{FF2B5EF4-FFF2-40B4-BE49-F238E27FC236}">
                        <a16:creationId xmlns:a16="http://schemas.microsoft.com/office/drawing/2014/main" id="{B95A1CF1-4351-4B71-AAB6-FD84EA7377B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F5D96D90-8715-40D5-BCD1-3C48403DBB7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755CAC6A-16B6-4F0D-89D1-803108226D0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6" name="Group 195">
                  <a:extLst>
                    <a:ext uri="{FF2B5EF4-FFF2-40B4-BE49-F238E27FC236}">
                      <a16:creationId xmlns:a16="http://schemas.microsoft.com/office/drawing/2014/main" id="{A5E86CD4-6CD9-4E86-938B-FD390B050329}"/>
                    </a:ext>
                  </a:extLst>
                </p:cNvPr>
                <p:cNvGrpSpPr/>
                <p:nvPr/>
              </p:nvGrpSpPr>
              <p:grpSpPr>
                <a:xfrm>
                  <a:off x="4088654" y="4389873"/>
                  <a:ext cx="80558" cy="445654"/>
                  <a:chOff x="3743571" y="3308401"/>
                  <a:chExt cx="80558" cy="722480"/>
                </a:xfrm>
              </p:grpSpPr>
              <p:cxnSp>
                <p:nvCxnSpPr>
                  <p:cNvPr id="252" name="Straight Connector 251">
                    <a:extLst>
                      <a:ext uri="{FF2B5EF4-FFF2-40B4-BE49-F238E27FC236}">
                        <a16:creationId xmlns:a16="http://schemas.microsoft.com/office/drawing/2014/main" id="{D41D4351-D8A8-42AA-AFDE-2C863463B94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65D3E7D9-B760-4D05-87D5-43763F64101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CD9E5A6F-55BE-4EDB-A84F-C2E6893538D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7" name="Group 196">
                  <a:extLst>
                    <a:ext uri="{FF2B5EF4-FFF2-40B4-BE49-F238E27FC236}">
                      <a16:creationId xmlns:a16="http://schemas.microsoft.com/office/drawing/2014/main" id="{F0D9D604-0506-4606-BFD9-26D493F2809F}"/>
                    </a:ext>
                  </a:extLst>
                </p:cNvPr>
                <p:cNvGrpSpPr/>
                <p:nvPr/>
              </p:nvGrpSpPr>
              <p:grpSpPr>
                <a:xfrm>
                  <a:off x="2912526" y="4389204"/>
                  <a:ext cx="80558" cy="376126"/>
                  <a:chOff x="3743571" y="3308401"/>
                  <a:chExt cx="80558" cy="722480"/>
                </a:xfrm>
              </p:grpSpPr>
              <p:cxnSp>
                <p:nvCxnSpPr>
                  <p:cNvPr id="249" name="Straight Connector 248">
                    <a:extLst>
                      <a:ext uri="{FF2B5EF4-FFF2-40B4-BE49-F238E27FC236}">
                        <a16:creationId xmlns:a16="http://schemas.microsoft.com/office/drawing/2014/main" id="{234A29F8-CF18-4A43-BC62-A0D2D1AC445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E6724E86-44D7-4A70-A380-9AAD3E3D460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ABA485E9-05A0-4DE3-97F3-0518F792918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6" name="Group 35">
                <a:extLst>
                  <a:ext uri="{FF2B5EF4-FFF2-40B4-BE49-F238E27FC236}">
                    <a16:creationId xmlns:a16="http://schemas.microsoft.com/office/drawing/2014/main" id="{9344FEA1-1F8A-42CC-A883-B8DE7F84284C}"/>
                  </a:ext>
                </a:extLst>
              </p:cNvPr>
              <p:cNvGrpSpPr/>
              <p:nvPr/>
            </p:nvGrpSpPr>
            <p:grpSpPr>
              <a:xfrm>
                <a:off x="1750989" y="3754890"/>
                <a:ext cx="2413923" cy="769546"/>
                <a:chOff x="1750989" y="3754890"/>
                <a:chExt cx="2413923" cy="769546"/>
              </a:xfrm>
            </p:grpSpPr>
            <p:sp>
              <p:nvSpPr>
                <p:cNvPr id="210" name="Freeform: Shape 164">
                  <a:extLst>
                    <a:ext uri="{FF2B5EF4-FFF2-40B4-BE49-F238E27FC236}">
                      <a16:creationId xmlns:a16="http://schemas.microsoft.com/office/drawing/2014/main" id="{7B3D1551-0DD6-42F3-86C8-071775895E6B}"/>
                    </a:ext>
                  </a:extLst>
                </p:cNvPr>
                <p:cNvSpPr/>
                <p:nvPr/>
              </p:nvSpPr>
              <p:spPr>
                <a:xfrm>
                  <a:off x="1785722" y="3786604"/>
                  <a:ext cx="2343458" cy="702878"/>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430280 h 1430280"/>
                    <a:gd name="connsiteX1" fmla="*/ 580819 w 2338387"/>
                    <a:gd name="connsiteY1" fmla="*/ 0 h 1430280"/>
                    <a:gd name="connsiteX2" fmla="*/ 1171575 w 2338387"/>
                    <a:gd name="connsiteY2" fmla="*/ 700030 h 1430280"/>
                    <a:gd name="connsiteX3" fmla="*/ 1755775 w 2338387"/>
                    <a:gd name="connsiteY3" fmla="*/ 169805 h 1430280"/>
                    <a:gd name="connsiteX4" fmla="*/ 2338387 w 2338387"/>
                    <a:gd name="connsiteY4" fmla="*/ 341255 h 1430280"/>
                    <a:gd name="connsiteX0" fmla="*/ 0 w 2338387"/>
                    <a:gd name="connsiteY0" fmla="*/ 1430280 h 1430280"/>
                    <a:gd name="connsiteX1" fmla="*/ 580819 w 2338387"/>
                    <a:gd name="connsiteY1" fmla="*/ 0 h 1430280"/>
                    <a:gd name="connsiteX2" fmla="*/ 1159744 w 2338387"/>
                    <a:gd name="connsiteY2" fmla="*/ 70344 h 1430280"/>
                    <a:gd name="connsiteX3" fmla="*/ 1755775 w 2338387"/>
                    <a:gd name="connsiteY3" fmla="*/ 169805 h 1430280"/>
                    <a:gd name="connsiteX4" fmla="*/ 2338387 w 2338387"/>
                    <a:gd name="connsiteY4" fmla="*/ 341255 h 1430280"/>
                    <a:gd name="connsiteX0" fmla="*/ 0 w 2336697"/>
                    <a:gd name="connsiteY0" fmla="*/ 1430280 h 1430280"/>
                    <a:gd name="connsiteX1" fmla="*/ 580819 w 2336697"/>
                    <a:gd name="connsiteY1" fmla="*/ 0 h 1430280"/>
                    <a:gd name="connsiteX2" fmla="*/ 1159744 w 2336697"/>
                    <a:gd name="connsiteY2" fmla="*/ 70344 h 1430280"/>
                    <a:gd name="connsiteX3" fmla="*/ 1755775 w 2336697"/>
                    <a:gd name="connsiteY3" fmla="*/ 169805 h 1430280"/>
                    <a:gd name="connsiteX4" fmla="*/ 2336697 w 2336697"/>
                    <a:gd name="connsiteY4" fmla="*/ 893981 h 1430280"/>
                    <a:gd name="connsiteX0" fmla="*/ 0 w 2343458"/>
                    <a:gd name="connsiteY0" fmla="*/ 1447771 h 1447771"/>
                    <a:gd name="connsiteX1" fmla="*/ 587580 w 2343458"/>
                    <a:gd name="connsiteY1" fmla="*/ 0 h 1447771"/>
                    <a:gd name="connsiteX2" fmla="*/ 1166505 w 2343458"/>
                    <a:gd name="connsiteY2" fmla="*/ 70344 h 1447771"/>
                    <a:gd name="connsiteX3" fmla="*/ 1762536 w 2343458"/>
                    <a:gd name="connsiteY3" fmla="*/ 169805 h 1447771"/>
                    <a:gd name="connsiteX4" fmla="*/ 2343458 w 2343458"/>
                    <a:gd name="connsiteY4" fmla="*/ 893981 h 1447771"/>
                    <a:gd name="connsiteX0" fmla="*/ 0 w 2343458"/>
                    <a:gd name="connsiteY0" fmla="*/ 1454769 h 1454769"/>
                    <a:gd name="connsiteX1" fmla="*/ 582510 w 2343458"/>
                    <a:gd name="connsiteY1" fmla="*/ 0 h 1454769"/>
                    <a:gd name="connsiteX2" fmla="*/ 1166505 w 2343458"/>
                    <a:gd name="connsiteY2" fmla="*/ 77342 h 1454769"/>
                    <a:gd name="connsiteX3" fmla="*/ 1762536 w 2343458"/>
                    <a:gd name="connsiteY3" fmla="*/ 176803 h 1454769"/>
                    <a:gd name="connsiteX4" fmla="*/ 2343458 w 2343458"/>
                    <a:gd name="connsiteY4" fmla="*/ 900979 h 145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458" h="1454769">
                      <a:moveTo>
                        <a:pt x="0" y="1454769"/>
                      </a:moveTo>
                      <a:lnTo>
                        <a:pt x="582510" y="0"/>
                      </a:lnTo>
                      <a:lnTo>
                        <a:pt x="1166505" y="77342"/>
                      </a:lnTo>
                      <a:lnTo>
                        <a:pt x="1762536" y="176803"/>
                      </a:lnTo>
                      <a:lnTo>
                        <a:pt x="2343458" y="900979"/>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5" name="Group 14">
                  <a:extLst>
                    <a:ext uri="{FF2B5EF4-FFF2-40B4-BE49-F238E27FC236}">
                      <a16:creationId xmlns:a16="http://schemas.microsoft.com/office/drawing/2014/main" id="{C8589C0D-078C-45BB-A686-9DE7D897F80F}"/>
                    </a:ext>
                  </a:extLst>
                </p:cNvPr>
                <p:cNvGrpSpPr/>
                <p:nvPr/>
              </p:nvGrpSpPr>
              <p:grpSpPr>
                <a:xfrm>
                  <a:off x="1750989" y="3754890"/>
                  <a:ext cx="2413923" cy="769546"/>
                  <a:chOff x="1750989" y="3772587"/>
                  <a:chExt cx="2413923" cy="769546"/>
                </a:xfrm>
              </p:grpSpPr>
              <p:sp>
                <p:nvSpPr>
                  <p:cNvPr id="211" name="Oval 210">
                    <a:extLst>
                      <a:ext uri="{FF2B5EF4-FFF2-40B4-BE49-F238E27FC236}">
                        <a16:creationId xmlns:a16="http://schemas.microsoft.com/office/drawing/2014/main" id="{77CB4B5F-91B9-49E2-BCEA-FDF3914B8658}"/>
                      </a:ext>
                    </a:extLst>
                  </p:cNvPr>
                  <p:cNvSpPr/>
                  <p:nvPr/>
                </p:nvSpPr>
                <p:spPr>
                  <a:xfrm>
                    <a:off x="2916827" y="380776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2" name="Oval 211">
                    <a:extLst>
                      <a:ext uri="{FF2B5EF4-FFF2-40B4-BE49-F238E27FC236}">
                        <a16:creationId xmlns:a16="http://schemas.microsoft.com/office/drawing/2014/main" id="{F842D1BB-6575-4FCA-8ECB-2BAB7EA772A3}"/>
                      </a:ext>
                    </a:extLst>
                  </p:cNvPr>
                  <p:cNvSpPr/>
                  <p:nvPr/>
                </p:nvSpPr>
                <p:spPr>
                  <a:xfrm>
                    <a:off x="3502021" y="385538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3" name="Oval 212">
                    <a:extLst>
                      <a:ext uri="{FF2B5EF4-FFF2-40B4-BE49-F238E27FC236}">
                        <a16:creationId xmlns:a16="http://schemas.microsoft.com/office/drawing/2014/main" id="{DCFF2CA4-1F4F-447A-B30E-EBAF2B85CC6D}"/>
                      </a:ext>
                    </a:extLst>
                  </p:cNvPr>
                  <p:cNvSpPr/>
                  <p:nvPr/>
                </p:nvSpPr>
                <p:spPr>
                  <a:xfrm>
                    <a:off x="4092955" y="420133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4" name="Oval 213">
                    <a:extLst>
                      <a:ext uri="{FF2B5EF4-FFF2-40B4-BE49-F238E27FC236}">
                        <a16:creationId xmlns:a16="http://schemas.microsoft.com/office/drawing/2014/main" id="{600980D6-1702-4259-BDA0-84F46FFC9AED}"/>
                      </a:ext>
                    </a:extLst>
                  </p:cNvPr>
                  <p:cNvSpPr/>
                  <p:nvPr/>
                </p:nvSpPr>
                <p:spPr>
                  <a:xfrm>
                    <a:off x="2333221" y="377258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5" name="Oval 214">
                    <a:extLst>
                      <a:ext uri="{FF2B5EF4-FFF2-40B4-BE49-F238E27FC236}">
                        <a16:creationId xmlns:a16="http://schemas.microsoft.com/office/drawing/2014/main" id="{D7183F92-CCBD-441C-A01E-BA188377B78D}"/>
                      </a:ext>
                    </a:extLst>
                  </p:cNvPr>
                  <p:cNvSpPr/>
                  <p:nvPr/>
                </p:nvSpPr>
                <p:spPr>
                  <a:xfrm>
                    <a:off x="1750989" y="447017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grpSp>
            <p:nvGrpSpPr>
              <p:cNvPr id="188" name="Group 187">
                <a:extLst>
                  <a:ext uri="{FF2B5EF4-FFF2-40B4-BE49-F238E27FC236}">
                    <a16:creationId xmlns:a16="http://schemas.microsoft.com/office/drawing/2014/main" id="{70749C07-E239-4CE2-A6DE-1EEB6D123739}"/>
                  </a:ext>
                </a:extLst>
              </p:cNvPr>
              <p:cNvGrpSpPr/>
              <p:nvPr/>
            </p:nvGrpSpPr>
            <p:grpSpPr>
              <a:xfrm>
                <a:off x="875900" y="5325008"/>
                <a:ext cx="3392392" cy="458459"/>
                <a:chOff x="888779" y="5244259"/>
                <a:chExt cx="3392392" cy="458459"/>
              </a:xfrm>
            </p:grpSpPr>
            <p:sp>
              <p:nvSpPr>
                <p:cNvPr id="273" name="TextBox 272">
                  <a:extLst>
                    <a:ext uri="{FF2B5EF4-FFF2-40B4-BE49-F238E27FC236}">
                      <a16:creationId xmlns:a16="http://schemas.microsoft.com/office/drawing/2014/main" id="{83A15BC2-96D7-4FD8-93A4-5A3575DED394}"/>
                    </a:ext>
                  </a:extLst>
                </p:cNvPr>
                <p:cNvSpPr txBox="1"/>
                <p:nvPr/>
              </p:nvSpPr>
              <p:spPr>
                <a:xfrm>
                  <a:off x="3992062" y="5396608"/>
                  <a:ext cx="289109" cy="30469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193</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194</a:t>
                  </a:r>
                </a:p>
              </p:txBody>
            </p:sp>
            <p:sp>
              <p:nvSpPr>
                <p:cNvPr id="274" name="TextBox 273">
                  <a:extLst>
                    <a:ext uri="{FF2B5EF4-FFF2-40B4-BE49-F238E27FC236}">
                      <a16:creationId xmlns:a16="http://schemas.microsoft.com/office/drawing/2014/main" id="{6F193DAC-82D5-41E2-9088-AAEED9ACB3FC}"/>
                    </a:ext>
                  </a:extLst>
                </p:cNvPr>
                <p:cNvSpPr txBox="1"/>
                <p:nvPr/>
              </p:nvSpPr>
              <p:spPr>
                <a:xfrm>
                  <a:off x="3389912" y="5396608"/>
                  <a:ext cx="32597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205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191</a:t>
                  </a:r>
                </a:p>
              </p:txBody>
            </p:sp>
            <p:sp>
              <p:nvSpPr>
                <p:cNvPr id="275" name="TextBox 274">
                  <a:extLst>
                    <a:ext uri="{FF2B5EF4-FFF2-40B4-BE49-F238E27FC236}">
                      <a16:creationId xmlns:a16="http://schemas.microsoft.com/office/drawing/2014/main" id="{4E363812-CE05-41A6-B714-4A95F29E01A4}"/>
                    </a:ext>
                  </a:extLst>
                </p:cNvPr>
                <p:cNvSpPr txBox="1"/>
                <p:nvPr/>
              </p:nvSpPr>
              <p:spPr>
                <a:xfrm>
                  <a:off x="2805396" y="5396608"/>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208</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191</a:t>
                  </a:r>
                </a:p>
              </p:txBody>
            </p:sp>
            <p:sp>
              <p:nvSpPr>
                <p:cNvPr id="276" name="TextBox 275">
                  <a:extLst>
                    <a:ext uri="{FF2B5EF4-FFF2-40B4-BE49-F238E27FC236}">
                      <a16:creationId xmlns:a16="http://schemas.microsoft.com/office/drawing/2014/main" id="{F7553289-E16D-47B1-8634-D1021F04D769}"/>
                    </a:ext>
                  </a:extLst>
                </p:cNvPr>
                <p:cNvSpPr txBox="1"/>
                <p:nvPr/>
              </p:nvSpPr>
              <p:spPr>
                <a:xfrm>
                  <a:off x="2221680" y="5396608"/>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206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201</a:t>
                  </a:r>
                </a:p>
              </p:txBody>
            </p:sp>
            <p:sp>
              <p:nvSpPr>
                <p:cNvPr id="277" name="TextBox 276">
                  <a:extLst>
                    <a:ext uri="{FF2B5EF4-FFF2-40B4-BE49-F238E27FC236}">
                      <a16:creationId xmlns:a16="http://schemas.microsoft.com/office/drawing/2014/main" id="{A6D01354-1E2D-4AA1-8AF9-509DCEABA351}"/>
                    </a:ext>
                  </a:extLst>
                </p:cNvPr>
                <p:cNvSpPr txBox="1"/>
                <p:nvPr/>
              </p:nvSpPr>
              <p:spPr>
                <a:xfrm>
                  <a:off x="1641170" y="5396608"/>
                  <a:ext cx="32116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230</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229</a:t>
                  </a:r>
                </a:p>
              </p:txBody>
            </p:sp>
            <p:sp>
              <p:nvSpPr>
                <p:cNvPr id="278" name="TextBox 277">
                  <a:extLst>
                    <a:ext uri="{FF2B5EF4-FFF2-40B4-BE49-F238E27FC236}">
                      <a16:creationId xmlns:a16="http://schemas.microsoft.com/office/drawing/2014/main" id="{FCE9E366-4924-4998-89AF-F64A95A0CB2D}"/>
                    </a:ext>
                  </a:extLst>
                </p:cNvPr>
                <p:cNvSpPr txBox="1"/>
                <p:nvPr/>
              </p:nvSpPr>
              <p:spPr>
                <a:xfrm>
                  <a:off x="888779" y="5244259"/>
                  <a:ext cx="736346" cy="458459"/>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37" name="Group 36">
                <a:extLst>
                  <a:ext uri="{FF2B5EF4-FFF2-40B4-BE49-F238E27FC236}">
                    <a16:creationId xmlns:a16="http://schemas.microsoft.com/office/drawing/2014/main" id="{9366092E-EB44-4639-9186-D6EF33F281B4}"/>
                  </a:ext>
                </a:extLst>
              </p:cNvPr>
              <p:cNvGrpSpPr/>
              <p:nvPr/>
            </p:nvGrpSpPr>
            <p:grpSpPr>
              <a:xfrm>
                <a:off x="2333221" y="4384214"/>
                <a:ext cx="1829703" cy="284683"/>
                <a:chOff x="2333221" y="4384214"/>
                <a:chExt cx="1829703" cy="284683"/>
              </a:xfrm>
            </p:grpSpPr>
            <p:sp>
              <p:nvSpPr>
                <p:cNvPr id="198" name="Oval 197">
                  <a:extLst>
                    <a:ext uri="{FF2B5EF4-FFF2-40B4-BE49-F238E27FC236}">
                      <a16:creationId xmlns:a16="http://schemas.microsoft.com/office/drawing/2014/main" id="{F9352A4A-406B-4532-ABD0-6ADE5EAE82CC}"/>
                    </a:ext>
                  </a:extLst>
                </p:cNvPr>
                <p:cNvSpPr/>
                <p:nvPr/>
              </p:nvSpPr>
              <p:spPr>
                <a:xfrm>
                  <a:off x="2916827" y="454772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99" name="Oval 198">
                  <a:extLst>
                    <a:ext uri="{FF2B5EF4-FFF2-40B4-BE49-F238E27FC236}">
                      <a16:creationId xmlns:a16="http://schemas.microsoft.com/office/drawing/2014/main" id="{98322C7A-5F98-410A-B180-D0C1B867B0B6}"/>
                    </a:ext>
                  </a:extLst>
                </p:cNvPr>
                <p:cNvSpPr/>
                <p:nvPr/>
              </p:nvSpPr>
              <p:spPr>
                <a:xfrm>
                  <a:off x="3502021" y="459694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00" name="Oval 199">
                  <a:extLst>
                    <a:ext uri="{FF2B5EF4-FFF2-40B4-BE49-F238E27FC236}">
                      <a16:creationId xmlns:a16="http://schemas.microsoft.com/office/drawing/2014/main" id="{10495A3C-B0FF-4F9B-BAC6-1A7AB9A51C37}"/>
                    </a:ext>
                  </a:extLst>
                </p:cNvPr>
                <p:cNvSpPr/>
                <p:nvPr/>
              </p:nvSpPr>
              <p:spPr>
                <a:xfrm>
                  <a:off x="4090967" y="457471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01" name="Oval 200">
                  <a:extLst>
                    <a:ext uri="{FF2B5EF4-FFF2-40B4-BE49-F238E27FC236}">
                      <a16:creationId xmlns:a16="http://schemas.microsoft.com/office/drawing/2014/main" id="{D45F8C5A-2832-4B7C-966B-A844C57C3FFE}"/>
                    </a:ext>
                  </a:extLst>
                </p:cNvPr>
                <p:cNvSpPr/>
                <p:nvPr/>
              </p:nvSpPr>
              <p:spPr>
                <a:xfrm>
                  <a:off x="2333221" y="438421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13" name="Group 12">
                <a:extLst>
                  <a:ext uri="{FF2B5EF4-FFF2-40B4-BE49-F238E27FC236}">
                    <a16:creationId xmlns:a16="http://schemas.microsoft.com/office/drawing/2014/main" id="{4DB4B743-E3B0-4669-9801-965A72E43C14}"/>
                  </a:ext>
                </a:extLst>
              </p:cNvPr>
              <p:cNvGrpSpPr/>
              <p:nvPr/>
            </p:nvGrpSpPr>
            <p:grpSpPr>
              <a:xfrm>
                <a:off x="1583771" y="3347361"/>
                <a:ext cx="2544830" cy="1777476"/>
                <a:chOff x="1583771" y="3365058"/>
                <a:chExt cx="2544830" cy="1777476"/>
              </a:xfrm>
            </p:grpSpPr>
            <p:sp>
              <p:nvSpPr>
                <p:cNvPr id="231" name="Freeform: Shape 6">
                  <a:extLst>
                    <a:ext uri="{FF2B5EF4-FFF2-40B4-BE49-F238E27FC236}">
                      <a16:creationId xmlns:a16="http://schemas.microsoft.com/office/drawing/2014/main" id="{AF2DCC6C-60C4-4D27-9F36-0F1595591A20}"/>
                    </a:ext>
                  </a:extLst>
                </p:cNvPr>
                <p:cNvSpPr/>
                <p:nvPr/>
              </p:nvSpPr>
              <p:spPr>
                <a:xfrm>
                  <a:off x="1647221" y="3365058"/>
                  <a:ext cx="2480279"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33" name="Group 232">
                  <a:extLst>
                    <a:ext uri="{FF2B5EF4-FFF2-40B4-BE49-F238E27FC236}">
                      <a16:creationId xmlns:a16="http://schemas.microsoft.com/office/drawing/2014/main" id="{2DE9034E-97C5-4FF3-87C3-78B9F61250A4}"/>
                    </a:ext>
                  </a:extLst>
                </p:cNvPr>
                <p:cNvGrpSpPr/>
                <p:nvPr/>
              </p:nvGrpSpPr>
              <p:grpSpPr>
                <a:xfrm>
                  <a:off x="1583771" y="3365149"/>
                  <a:ext cx="61200" cy="1601203"/>
                  <a:chOff x="1596650" y="3281571"/>
                  <a:chExt cx="61200" cy="1601203"/>
                </a:xfrm>
              </p:grpSpPr>
              <p:cxnSp>
                <p:nvCxnSpPr>
                  <p:cNvPr id="244" name="Straight Connector 243">
                    <a:extLst>
                      <a:ext uri="{FF2B5EF4-FFF2-40B4-BE49-F238E27FC236}">
                        <a16:creationId xmlns:a16="http://schemas.microsoft.com/office/drawing/2014/main" id="{C8C91EDF-98A4-4CDD-8A4E-38BB7BEB105F}"/>
                      </a:ext>
                    </a:extLst>
                  </p:cNvPr>
                  <p:cNvCxnSpPr/>
                  <p:nvPr/>
                </p:nvCxnSpPr>
                <p:spPr>
                  <a:xfrm>
                    <a:off x="1596650" y="373905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E90D1C75-7B5C-4F2D-89B9-FE2B5C2B663C}"/>
                      </a:ext>
                    </a:extLst>
                  </p:cNvPr>
                  <p:cNvCxnSpPr/>
                  <p:nvPr/>
                </p:nvCxnSpPr>
                <p:spPr>
                  <a:xfrm>
                    <a:off x="1596650" y="419654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412605DC-8531-4F8C-B0A1-71702884FE9E}"/>
                      </a:ext>
                    </a:extLst>
                  </p:cNvPr>
                  <p:cNvCxnSpPr/>
                  <p:nvPr/>
                </p:nvCxnSpPr>
                <p:spPr>
                  <a:xfrm>
                    <a:off x="1596650" y="465402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61E3680B-3199-49D9-9EBA-B1C29B33852C}"/>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B1D01A09-A544-4507-869C-3B67170950A0}"/>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5" name="Straight Connector 534">
                    <a:extLst>
                      <a:ext uri="{FF2B5EF4-FFF2-40B4-BE49-F238E27FC236}">
                        <a16:creationId xmlns:a16="http://schemas.microsoft.com/office/drawing/2014/main" id="{336CC0C5-14D3-4578-8F5C-FA29F23189B6}"/>
                      </a:ext>
                    </a:extLst>
                  </p:cNvPr>
                  <p:cNvCxnSpPr/>
                  <p:nvPr/>
                </p:nvCxnSpPr>
                <p:spPr>
                  <a:xfrm>
                    <a:off x="1596650" y="351031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535">
                    <a:extLst>
                      <a:ext uri="{FF2B5EF4-FFF2-40B4-BE49-F238E27FC236}">
                        <a16:creationId xmlns:a16="http://schemas.microsoft.com/office/drawing/2014/main" id="{77D99712-2B70-4CB0-AE07-1F5A26F1710D}"/>
                      </a:ext>
                    </a:extLst>
                  </p:cNvPr>
                  <p:cNvCxnSpPr/>
                  <p:nvPr/>
                </p:nvCxnSpPr>
                <p:spPr>
                  <a:xfrm>
                    <a:off x="1596650" y="39678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C07A74DA-1A16-44AA-98E5-6EF34A03B4C7}"/>
                      </a:ext>
                    </a:extLst>
                  </p:cNvPr>
                  <p:cNvCxnSpPr/>
                  <p:nvPr/>
                </p:nvCxnSpPr>
                <p:spPr>
                  <a:xfrm>
                    <a:off x="1596650" y="442528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5" name="Group 234">
                  <a:extLst>
                    <a:ext uri="{FF2B5EF4-FFF2-40B4-BE49-F238E27FC236}">
                      <a16:creationId xmlns:a16="http://schemas.microsoft.com/office/drawing/2014/main" id="{EFDF7595-FA67-4CCC-A5F4-D34CE749E4B3}"/>
                    </a:ext>
                  </a:extLst>
                </p:cNvPr>
                <p:cNvGrpSpPr/>
                <p:nvPr/>
              </p:nvGrpSpPr>
              <p:grpSpPr>
                <a:xfrm>
                  <a:off x="1787130" y="5081334"/>
                  <a:ext cx="2341471" cy="61200"/>
                  <a:chOff x="1800009" y="4997756"/>
                  <a:chExt cx="2341471" cy="61200"/>
                </a:xfrm>
              </p:grpSpPr>
              <p:cxnSp>
                <p:nvCxnSpPr>
                  <p:cNvPr id="236" name="Straight Connector 235">
                    <a:extLst>
                      <a:ext uri="{FF2B5EF4-FFF2-40B4-BE49-F238E27FC236}">
                        <a16:creationId xmlns:a16="http://schemas.microsoft.com/office/drawing/2014/main" id="{3F7137EE-A881-4AB7-A98C-A6F3FAB44B1F}"/>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BD1BD6F7-C182-4C81-9890-5780AFC0759A}"/>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FB781B59-CB9F-4D1C-B167-6C6AC6577CBD}"/>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07FCCFA6-2DE2-49EA-8AD1-972A2B799283}"/>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8E4D3B2C-8D49-4585-9967-94100BEC9FB0}"/>
                      </a:ext>
                    </a:extLst>
                  </p:cNvPr>
                  <p:cNvCxnSpPr/>
                  <p:nvPr/>
                </p:nvCxnSpPr>
                <p:spPr>
                  <a:xfrm rot="5400000">
                    <a:off x="411088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04" name="Group 203">
                <a:extLst>
                  <a:ext uri="{FF2B5EF4-FFF2-40B4-BE49-F238E27FC236}">
                    <a16:creationId xmlns:a16="http://schemas.microsoft.com/office/drawing/2014/main" id="{C74F38CE-1817-4549-B933-F4732C765DCF}"/>
                  </a:ext>
                </a:extLst>
              </p:cNvPr>
              <p:cNvGrpSpPr/>
              <p:nvPr/>
            </p:nvGrpSpPr>
            <p:grpSpPr>
              <a:xfrm>
                <a:off x="1705234" y="5117090"/>
                <a:ext cx="2525734" cy="184666"/>
                <a:chOff x="1718113" y="5038404"/>
                <a:chExt cx="2525734" cy="184666"/>
              </a:xfrm>
            </p:grpSpPr>
            <p:sp>
              <p:nvSpPr>
                <p:cNvPr id="225" name="TextBox 224">
                  <a:extLst>
                    <a:ext uri="{FF2B5EF4-FFF2-40B4-BE49-F238E27FC236}">
                      <a16:creationId xmlns:a16="http://schemas.microsoft.com/office/drawing/2014/main" id="{A52BA2E1-ED5D-486E-A574-DEE504E05915}"/>
                    </a:ext>
                  </a:extLst>
                </p:cNvPr>
                <p:cNvSpPr txBox="1"/>
                <p:nvPr/>
              </p:nvSpPr>
              <p:spPr>
                <a:xfrm>
                  <a:off x="4038094" y="5038404"/>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226" name="TextBox 225">
                  <a:extLst>
                    <a:ext uri="{FF2B5EF4-FFF2-40B4-BE49-F238E27FC236}">
                      <a16:creationId xmlns:a16="http://schemas.microsoft.com/office/drawing/2014/main" id="{2B9C8896-EC59-4529-80C4-8B5ADC6B5624}"/>
                    </a:ext>
                  </a:extLst>
                </p:cNvPr>
                <p:cNvSpPr txBox="1"/>
                <p:nvPr/>
              </p:nvSpPr>
              <p:spPr>
                <a:xfrm>
                  <a:off x="3468459"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227" name="TextBox 226">
                  <a:extLst>
                    <a:ext uri="{FF2B5EF4-FFF2-40B4-BE49-F238E27FC236}">
                      <a16:creationId xmlns:a16="http://schemas.microsoft.com/office/drawing/2014/main" id="{FBC248B5-7BDE-4206-8464-34C2A0367C8E}"/>
                    </a:ext>
                  </a:extLst>
                </p:cNvPr>
                <p:cNvSpPr txBox="1"/>
                <p:nvPr/>
              </p:nvSpPr>
              <p:spPr>
                <a:xfrm>
                  <a:off x="2884744"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228" name="TextBox 227">
                  <a:extLst>
                    <a:ext uri="{FF2B5EF4-FFF2-40B4-BE49-F238E27FC236}">
                      <a16:creationId xmlns:a16="http://schemas.microsoft.com/office/drawing/2014/main" id="{B7D06CC5-4247-475B-B767-D844C5C67B48}"/>
                    </a:ext>
                  </a:extLst>
                </p:cNvPr>
                <p:cNvSpPr txBox="1"/>
                <p:nvPr/>
              </p:nvSpPr>
              <p:spPr>
                <a:xfrm>
                  <a:off x="2304234" y="5038404"/>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229" name="TextBox 228">
                  <a:extLst>
                    <a:ext uri="{FF2B5EF4-FFF2-40B4-BE49-F238E27FC236}">
                      <a16:creationId xmlns:a16="http://schemas.microsoft.com/office/drawing/2014/main" id="{6AA27A69-1A07-4F1D-8DCA-32A8F0046E15}"/>
                    </a:ext>
                  </a:extLst>
                </p:cNvPr>
                <p:cNvSpPr txBox="1"/>
                <p:nvPr/>
              </p:nvSpPr>
              <p:spPr>
                <a:xfrm>
                  <a:off x="1718113" y="5038404"/>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grpSp>
          <p:sp>
            <p:nvSpPr>
              <p:cNvPr id="205" name="TextBox 204">
                <a:extLst>
                  <a:ext uri="{FF2B5EF4-FFF2-40B4-BE49-F238E27FC236}">
                    <a16:creationId xmlns:a16="http://schemas.microsoft.com/office/drawing/2014/main" id="{1C76E04E-BFE4-4D23-B84C-6B730149750C}"/>
                  </a:ext>
                </a:extLst>
              </p:cNvPr>
              <p:cNvSpPr txBox="1"/>
              <p:nvPr/>
            </p:nvSpPr>
            <p:spPr>
              <a:xfrm>
                <a:off x="1787130" y="524592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nvGrpSpPr>
              <p:cNvPr id="206" name="Group 205">
                <a:extLst>
                  <a:ext uri="{FF2B5EF4-FFF2-40B4-BE49-F238E27FC236}">
                    <a16:creationId xmlns:a16="http://schemas.microsoft.com/office/drawing/2014/main" id="{9328278D-C883-4A6B-BF1F-76DEC7A89727}"/>
                  </a:ext>
                </a:extLst>
              </p:cNvPr>
              <p:cNvGrpSpPr/>
              <p:nvPr/>
            </p:nvGrpSpPr>
            <p:grpSpPr>
              <a:xfrm>
                <a:off x="1202387" y="3253335"/>
                <a:ext cx="378830" cy="1880803"/>
                <a:chOff x="1215266" y="3187454"/>
                <a:chExt cx="378830" cy="1880803"/>
              </a:xfrm>
            </p:grpSpPr>
            <p:sp>
              <p:nvSpPr>
                <p:cNvPr id="220" name="TextBox 219">
                  <a:extLst>
                    <a:ext uri="{FF2B5EF4-FFF2-40B4-BE49-F238E27FC236}">
                      <a16:creationId xmlns:a16="http://schemas.microsoft.com/office/drawing/2014/main" id="{BC76D5C1-4241-4855-ACDE-B2896B0CC861}"/>
                    </a:ext>
                  </a:extLst>
                </p:cNvPr>
                <p:cNvSpPr txBox="1"/>
                <p:nvPr/>
              </p:nvSpPr>
              <p:spPr>
                <a:xfrm>
                  <a:off x="1215266" y="4787144"/>
                  <a:ext cx="378830"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221" name="TextBox 220">
                  <a:extLst>
                    <a:ext uri="{FF2B5EF4-FFF2-40B4-BE49-F238E27FC236}">
                      <a16:creationId xmlns:a16="http://schemas.microsoft.com/office/drawing/2014/main" id="{2DEACC02-D385-451E-96AE-4DB7811196D1}"/>
                    </a:ext>
                  </a:extLst>
                </p:cNvPr>
                <p:cNvSpPr txBox="1"/>
                <p:nvPr/>
              </p:nvSpPr>
              <p:spPr>
                <a:xfrm>
                  <a:off x="1315747" y="433302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222" name="TextBox 221">
                  <a:extLst>
                    <a:ext uri="{FF2B5EF4-FFF2-40B4-BE49-F238E27FC236}">
                      <a16:creationId xmlns:a16="http://schemas.microsoft.com/office/drawing/2014/main" id="{4DA083FB-0EF9-444E-AE27-4EA7991EB04C}"/>
                    </a:ext>
                  </a:extLst>
                </p:cNvPr>
                <p:cNvSpPr txBox="1"/>
                <p:nvPr/>
              </p:nvSpPr>
              <p:spPr>
                <a:xfrm>
                  <a:off x="1315747" y="4103914"/>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0.2</a:t>
                  </a:r>
                </a:p>
              </p:txBody>
            </p:sp>
            <p:sp>
              <p:nvSpPr>
                <p:cNvPr id="223" name="TextBox 222">
                  <a:extLst>
                    <a:ext uri="{FF2B5EF4-FFF2-40B4-BE49-F238E27FC236}">
                      <a16:creationId xmlns:a16="http://schemas.microsoft.com/office/drawing/2014/main" id="{FC02C590-6BAB-4F1D-847F-F2870B1485D9}"/>
                    </a:ext>
                  </a:extLst>
                </p:cNvPr>
                <p:cNvSpPr txBox="1"/>
                <p:nvPr/>
              </p:nvSpPr>
              <p:spPr>
                <a:xfrm>
                  <a:off x="1315747" y="341656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0.8</a:t>
                  </a:r>
                </a:p>
              </p:txBody>
            </p:sp>
            <p:sp>
              <p:nvSpPr>
                <p:cNvPr id="224" name="TextBox 223">
                  <a:extLst>
                    <a:ext uri="{FF2B5EF4-FFF2-40B4-BE49-F238E27FC236}">
                      <a16:creationId xmlns:a16="http://schemas.microsoft.com/office/drawing/2014/main" id="{2D553831-564D-4962-9F92-D95ABB580B32}"/>
                    </a:ext>
                  </a:extLst>
                </p:cNvPr>
                <p:cNvSpPr txBox="1"/>
                <p:nvPr/>
              </p:nvSpPr>
              <p:spPr>
                <a:xfrm>
                  <a:off x="1355226" y="3187454"/>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1.0</a:t>
                  </a:r>
                </a:p>
              </p:txBody>
            </p:sp>
            <p:sp>
              <p:nvSpPr>
                <p:cNvPr id="527" name="TextBox 526">
                  <a:extLst>
                    <a:ext uri="{FF2B5EF4-FFF2-40B4-BE49-F238E27FC236}">
                      <a16:creationId xmlns:a16="http://schemas.microsoft.com/office/drawing/2014/main" id="{2CAB13CF-AFAD-4711-A91B-E99C3567CBD8}"/>
                    </a:ext>
                  </a:extLst>
                </p:cNvPr>
                <p:cNvSpPr txBox="1"/>
                <p:nvPr/>
              </p:nvSpPr>
              <p:spPr>
                <a:xfrm>
                  <a:off x="1315747" y="3645684"/>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0.6</a:t>
                  </a:r>
                </a:p>
              </p:txBody>
            </p:sp>
            <p:sp>
              <p:nvSpPr>
                <p:cNvPr id="528" name="TextBox 527">
                  <a:extLst>
                    <a:ext uri="{FF2B5EF4-FFF2-40B4-BE49-F238E27FC236}">
                      <a16:creationId xmlns:a16="http://schemas.microsoft.com/office/drawing/2014/main" id="{332C6FB8-0EC8-4DA6-96B5-20788ADD8EAC}"/>
                    </a:ext>
                  </a:extLst>
                </p:cNvPr>
                <p:cNvSpPr txBox="1"/>
                <p:nvPr/>
              </p:nvSpPr>
              <p:spPr>
                <a:xfrm>
                  <a:off x="1315747" y="387479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0.4</a:t>
                  </a:r>
                </a:p>
              </p:txBody>
            </p:sp>
            <p:sp>
              <p:nvSpPr>
                <p:cNvPr id="533" name="TextBox 532">
                  <a:extLst>
                    <a:ext uri="{FF2B5EF4-FFF2-40B4-BE49-F238E27FC236}">
                      <a16:creationId xmlns:a16="http://schemas.microsoft.com/office/drawing/2014/main" id="{EE4CA84C-282F-4DA7-A223-6E5C7E79DA5C}"/>
                    </a:ext>
                  </a:extLst>
                </p:cNvPr>
                <p:cNvSpPr txBox="1"/>
                <p:nvPr/>
              </p:nvSpPr>
              <p:spPr>
                <a:xfrm>
                  <a:off x="1315747" y="4469811"/>
                  <a:ext cx="278348" cy="369332"/>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-0.2</a:t>
                  </a:r>
                </a:p>
              </p:txBody>
            </p:sp>
            <p:sp>
              <p:nvSpPr>
                <p:cNvPr id="534" name="TextBox 533">
                  <a:extLst>
                    <a:ext uri="{FF2B5EF4-FFF2-40B4-BE49-F238E27FC236}">
                      <a16:creationId xmlns:a16="http://schemas.microsoft.com/office/drawing/2014/main" id="{5E247110-D261-4284-BB00-BDEBFE5BB223}"/>
                    </a:ext>
                  </a:extLst>
                </p:cNvPr>
                <p:cNvSpPr txBox="1"/>
                <p:nvPr/>
              </p:nvSpPr>
              <p:spPr>
                <a:xfrm>
                  <a:off x="1315747" y="4698925"/>
                  <a:ext cx="278348" cy="369332"/>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-0.5</a:t>
                  </a:r>
                </a:p>
              </p:txBody>
            </p:sp>
          </p:grpSp>
          <p:sp>
            <p:nvSpPr>
              <p:cNvPr id="207" name="TextBox 206">
                <a:extLst>
                  <a:ext uri="{FF2B5EF4-FFF2-40B4-BE49-F238E27FC236}">
                    <a16:creationId xmlns:a16="http://schemas.microsoft.com/office/drawing/2014/main" id="{DCD39B44-A9A5-4BF9-97AC-0BCA8410FFEC}"/>
                  </a:ext>
                </a:extLst>
              </p:cNvPr>
              <p:cNvSpPr txBox="1"/>
              <p:nvPr/>
            </p:nvSpPr>
            <p:spPr>
              <a:xfrm rot="16200000">
                <a:off x="-89259" y="3986943"/>
                <a:ext cx="209666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from baseline </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in response to PDQ-Q4</a:t>
                </a:r>
              </a:p>
            </p:txBody>
          </p:sp>
          <p:sp>
            <p:nvSpPr>
              <p:cNvPr id="209" name="TextBox 208">
                <a:extLst>
                  <a:ext uri="{FF2B5EF4-FFF2-40B4-BE49-F238E27FC236}">
                    <a16:creationId xmlns:a16="http://schemas.microsoft.com/office/drawing/2014/main" id="{F0615E4D-5AFB-466B-B677-77AA78CCD137}"/>
                  </a:ext>
                </a:extLst>
              </p:cNvPr>
              <p:cNvSpPr txBox="1"/>
              <p:nvPr/>
            </p:nvSpPr>
            <p:spPr>
              <a:xfrm>
                <a:off x="3499729" y="3337733"/>
                <a:ext cx="6767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p&lt;0.001</a:t>
                </a:r>
              </a:p>
            </p:txBody>
          </p:sp>
          <p:grpSp>
            <p:nvGrpSpPr>
              <p:cNvPr id="216" name="Group 215">
                <a:extLst>
                  <a:ext uri="{FF2B5EF4-FFF2-40B4-BE49-F238E27FC236}">
                    <a16:creationId xmlns:a16="http://schemas.microsoft.com/office/drawing/2014/main" id="{E87325BB-9EC6-4779-ACB4-FD2411FBF677}"/>
                  </a:ext>
                </a:extLst>
              </p:cNvPr>
              <p:cNvGrpSpPr/>
              <p:nvPr/>
            </p:nvGrpSpPr>
            <p:grpSpPr>
              <a:xfrm>
                <a:off x="1721948" y="4693796"/>
                <a:ext cx="840557" cy="333938"/>
                <a:chOff x="1840742" y="4656161"/>
                <a:chExt cx="840557" cy="333938"/>
              </a:xfrm>
            </p:grpSpPr>
            <p:sp>
              <p:nvSpPr>
                <p:cNvPr id="218" name="Oval 217">
                  <a:extLst>
                    <a:ext uri="{FF2B5EF4-FFF2-40B4-BE49-F238E27FC236}">
                      <a16:creationId xmlns:a16="http://schemas.microsoft.com/office/drawing/2014/main" id="{89723579-4D37-4CA4-A424-6E693498C9AA}"/>
                    </a:ext>
                  </a:extLst>
                </p:cNvPr>
                <p:cNvSpPr/>
                <p:nvPr/>
              </p:nvSpPr>
              <p:spPr>
                <a:xfrm>
                  <a:off x="1840742" y="470325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9" name="Oval 218">
                  <a:extLst>
                    <a:ext uri="{FF2B5EF4-FFF2-40B4-BE49-F238E27FC236}">
                      <a16:creationId xmlns:a16="http://schemas.microsoft.com/office/drawing/2014/main" id="{9BC6C1EF-296B-4D6B-8052-4ABCDB18EB4A}"/>
                    </a:ext>
                  </a:extLst>
                </p:cNvPr>
                <p:cNvSpPr/>
                <p:nvPr/>
              </p:nvSpPr>
              <p:spPr>
                <a:xfrm>
                  <a:off x="1840742" y="485960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62" name="TextBox 461">
                  <a:extLst>
                    <a:ext uri="{FF2B5EF4-FFF2-40B4-BE49-F238E27FC236}">
                      <a16:creationId xmlns:a16="http://schemas.microsoft.com/office/drawing/2014/main" id="{C863C7DD-5679-4B54-A400-6A1D169A6E11}"/>
                    </a:ext>
                  </a:extLst>
                </p:cNvPr>
                <p:cNvSpPr txBox="1"/>
                <p:nvPr/>
              </p:nvSpPr>
              <p:spPr>
                <a:xfrm>
                  <a:off x="1876270" y="4656161"/>
                  <a:ext cx="805029" cy="333938"/>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Placebo</a:t>
                  </a:r>
                </a:p>
              </p:txBody>
            </p:sp>
          </p:grpSp>
          <p:sp>
            <p:nvSpPr>
              <p:cNvPr id="288" name="TextBox 287">
                <a:extLst>
                  <a:ext uri="{FF2B5EF4-FFF2-40B4-BE49-F238E27FC236}">
                    <a16:creationId xmlns:a16="http://schemas.microsoft.com/office/drawing/2014/main" id="{C881C481-3617-497D-8A67-CBDA7E586C01}"/>
                  </a:ext>
                </a:extLst>
              </p:cNvPr>
              <p:cNvSpPr txBox="1"/>
              <p:nvPr/>
            </p:nvSpPr>
            <p:spPr>
              <a:xfrm>
                <a:off x="1651321" y="2956099"/>
                <a:ext cx="2624912" cy="474745"/>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Men enrolled </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in the Sexual Function Trial (n=459)</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grpSp>
          <p:nvGrpSpPr>
            <p:cNvPr id="39" name="Group 38">
              <a:extLst>
                <a:ext uri="{FF2B5EF4-FFF2-40B4-BE49-F238E27FC236}">
                  <a16:creationId xmlns:a16="http://schemas.microsoft.com/office/drawing/2014/main" id="{614F81A7-0297-46F8-95F6-B4241CB547AF}"/>
                </a:ext>
              </a:extLst>
            </p:cNvPr>
            <p:cNvGrpSpPr/>
            <p:nvPr/>
          </p:nvGrpSpPr>
          <p:grpSpPr>
            <a:xfrm>
              <a:off x="4854154" y="2748279"/>
              <a:ext cx="3526418" cy="2988537"/>
              <a:chOff x="4854154" y="2956099"/>
              <a:chExt cx="3526418" cy="2988537"/>
            </a:xfrm>
          </p:grpSpPr>
          <p:grpSp>
            <p:nvGrpSpPr>
              <p:cNvPr id="290" name="Group 289">
                <a:extLst>
                  <a:ext uri="{FF2B5EF4-FFF2-40B4-BE49-F238E27FC236}">
                    <a16:creationId xmlns:a16="http://schemas.microsoft.com/office/drawing/2014/main" id="{25516345-19C2-4FF0-8B98-CBD2061FF57C}"/>
                  </a:ext>
                </a:extLst>
              </p:cNvPr>
              <p:cNvGrpSpPr/>
              <p:nvPr/>
            </p:nvGrpSpPr>
            <p:grpSpPr>
              <a:xfrm>
                <a:off x="4924920" y="5333828"/>
                <a:ext cx="3409224" cy="610808"/>
                <a:chOff x="1110459" y="4903517"/>
                <a:chExt cx="3409224" cy="610808"/>
              </a:xfrm>
            </p:grpSpPr>
            <p:sp>
              <p:nvSpPr>
                <p:cNvPr id="520" name="TextBox 519">
                  <a:extLst>
                    <a:ext uri="{FF2B5EF4-FFF2-40B4-BE49-F238E27FC236}">
                      <a16:creationId xmlns:a16="http://schemas.microsoft.com/office/drawing/2014/main" id="{E7729AF9-A81A-4825-99A0-EA72EC693840}"/>
                    </a:ext>
                  </a:extLst>
                </p:cNvPr>
                <p:cNvSpPr txBox="1"/>
                <p:nvPr/>
              </p:nvSpPr>
              <p:spPr>
                <a:xfrm>
                  <a:off x="4196911" y="5055866"/>
                  <a:ext cx="322772"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328</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319</a:t>
                  </a:r>
                </a:p>
              </p:txBody>
            </p:sp>
            <p:sp>
              <p:nvSpPr>
                <p:cNvPr id="521" name="TextBox 520">
                  <a:extLst>
                    <a:ext uri="{FF2B5EF4-FFF2-40B4-BE49-F238E27FC236}">
                      <a16:creationId xmlns:a16="http://schemas.microsoft.com/office/drawing/2014/main" id="{4E894AAE-29C7-44D7-AC63-872A0487505E}"/>
                    </a:ext>
                  </a:extLst>
                </p:cNvPr>
                <p:cNvSpPr txBox="1"/>
                <p:nvPr/>
              </p:nvSpPr>
              <p:spPr>
                <a:xfrm>
                  <a:off x="3612394" y="5055866"/>
                  <a:ext cx="324375" cy="45845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339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314</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22" name="TextBox 521">
                  <a:extLst>
                    <a:ext uri="{FF2B5EF4-FFF2-40B4-BE49-F238E27FC236}">
                      <a16:creationId xmlns:a16="http://schemas.microsoft.com/office/drawing/2014/main" id="{D3D84C90-BAB1-44FD-B35D-3F603C0EE48B}"/>
                    </a:ext>
                  </a:extLst>
                </p:cNvPr>
                <p:cNvSpPr txBox="1"/>
                <p:nvPr/>
              </p:nvSpPr>
              <p:spPr>
                <a:xfrm>
                  <a:off x="3026275" y="5055866"/>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349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317</a:t>
                  </a:r>
                </a:p>
              </p:txBody>
            </p:sp>
            <p:sp>
              <p:nvSpPr>
                <p:cNvPr id="523" name="TextBox 522">
                  <a:extLst>
                    <a:ext uri="{FF2B5EF4-FFF2-40B4-BE49-F238E27FC236}">
                      <a16:creationId xmlns:a16="http://schemas.microsoft.com/office/drawing/2014/main" id="{D80E71C5-C532-4FC2-9FEC-FE3583D15CC7}"/>
                    </a:ext>
                  </a:extLst>
                </p:cNvPr>
                <p:cNvSpPr txBox="1"/>
                <p:nvPr/>
              </p:nvSpPr>
              <p:spPr>
                <a:xfrm>
                  <a:off x="2442558" y="5055866"/>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348</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335</a:t>
                  </a:r>
                </a:p>
              </p:txBody>
            </p:sp>
            <p:sp>
              <p:nvSpPr>
                <p:cNvPr id="524" name="TextBox 523">
                  <a:extLst>
                    <a:ext uri="{FF2B5EF4-FFF2-40B4-BE49-F238E27FC236}">
                      <a16:creationId xmlns:a16="http://schemas.microsoft.com/office/drawing/2014/main" id="{85CF9DF7-A9BC-497B-9063-0E057A4D2BB9}"/>
                    </a:ext>
                  </a:extLst>
                </p:cNvPr>
                <p:cNvSpPr txBox="1"/>
                <p:nvPr/>
              </p:nvSpPr>
              <p:spPr>
                <a:xfrm>
                  <a:off x="1858843" y="5055866"/>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387</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384</a:t>
                  </a:r>
                </a:p>
              </p:txBody>
            </p:sp>
            <p:sp>
              <p:nvSpPr>
                <p:cNvPr id="525" name="TextBox 524">
                  <a:extLst>
                    <a:ext uri="{FF2B5EF4-FFF2-40B4-BE49-F238E27FC236}">
                      <a16:creationId xmlns:a16="http://schemas.microsoft.com/office/drawing/2014/main" id="{AF4DDC85-98C6-4229-B767-D3366BE57550}"/>
                    </a:ext>
                  </a:extLst>
                </p:cNvPr>
                <p:cNvSpPr txBox="1"/>
                <p:nvPr/>
              </p:nvSpPr>
              <p:spPr>
                <a:xfrm>
                  <a:off x="1110459" y="4903517"/>
                  <a:ext cx="736346" cy="458459"/>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9" name="Group 8">
                <a:extLst>
                  <a:ext uri="{FF2B5EF4-FFF2-40B4-BE49-F238E27FC236}">
                    <a16:creationId xmlns:a16="http://schemas.microsoft.com/office/drawing/2014/main" id="{26024B1B-074D-422A-AA50-B15672CC7342}"/>
                  </a:ext>
                </a:extLst>
              </p:cNvPr>
              <p:cNvGrpSpPr/>
              <p:nvPr/>
            </p:nvGrpSpPr>
            <p:grpSpPr>
              <a:xfrm>
                <a:off x="6384656" y="4444056"/>
                <a:ext cx="1829870" cy="244208"/>
                <a:chOff x="6384656" y="4412541"/>
                <a:chExt cx="1829870" cy="244208"/>
              </a:xfrm>
            </p:grpSpPr>
            <p:sp>
              <p:nvSpPr>
                <p:cNvPr id="301" name="Oval 300">
                  <a:extLst>
                    <a:ext uri="{FF2B5EF4-FFF2-40B4-BE49-F238E27FC236}">
                      <a16:creationId xmlns:a16="http://schemas.microsoft.com/office/drawing/2014/main" id="{F1D277E1-CEEE-442C-A069-3B9DE0B64162}"/>
                    </a:ext>
                  </a:extLst>
                </p:cNvPr>
                <p:cNvSpPr/>
                <p:nvPr/>
              </p:nvSpPr>
              <p:spPr>
                <a:xfrm>
                  <a:off x="6969161" y="452054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59" name="Oval 458">
                  <a:extLst>
                    <a:ext uri="{FF2B5EF4-FFF2-40B4-BE49-F238E27FC236}">
                      <a16:creationId xmlns:a16="http://schemas.microsoft.com/office/drawing/2014/main" id="{CC92BFEE-566E-4785-9C68-ABC9F165F0E2}"/>
                    </a:ext>
                  </a:extLst>
                </p:cNvPr>
                <p:cNvSpPr/>
                <p:nvPr/>
              </p:nvSpPr>
              <p:spPr>
                <a:xfrm>
                  <a:off x="7552070" y="456884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60" name="Oval 459">
                  <a:extLst>
                    <a:ext uri="{FF2B5EF4-FFF2-40B4-BE49-F238E27FC236}">
                      <a16:creationId xmlns:a16="http://schemas.microsoft.com/office/drawing/2014/main" id="{BCD5770F-8DF4-4D2F-8E5C-E690B66F889C}"/>
                    </a:ext>
                  </a:extLst>
                </p:cNvPr>
                <p:cNvSpPr/>
                <p:nvPr/>
              </p:nvSpPr>
              <p:spPr>
                <a:xfrm>
                  <a:off x="8142569" y="458479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61" name="Oval 460">
                  <a:extLst>
                    <a:ext uri="{FF2B5EF4-FFF2-40B4-BE49-F238E27FC236}">
                      <a16:creationId xmlns:a16="http://schemas.microsoft.com/office/drawing/2014/main" id="{2EFE94A2-6B99-4B03-8C5D-92F98B94AAA7}"/>
                    </a:ext>
                  </a:extLst>
                </p:cNvPr>
                <p:cNvSpPr/>
                <p:nvPr/>
              </p:nvSpPr>
              <p:spPr>
                <a:xfrm>
                  <a:off x="6384656" y="441254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470" name="Group 469">
                <a:extLst>
                  <a:ext uri="{FF2B5EF4-FFF2-40B4-BE49-F238E27FC236}">
                    <a16:creationId xmlns:a16="http://schemas.microsoft.com/office/drawing/2014/main" id="{AEE13CAB-55B1-41D3-8BC0-395A0CF15628}"/>
                  </a:ext>
                </a:extLst>
              </p:cNvPr>
              <p:cNvGrpSpPr/>
              <p:nvPr/>
            </p:nvGrpSpPr>
            <p:grpSpPr>
              <a:xfrm>
                <a:off x="5754254" y="5117090"/>
                <a:ext cx="2527911" cy="343212"/>
                <a:chOff x="1939793" y="5079386"/>
                <a:chExt cx="2527911" cy="343212"/>
              </a:xfrm>
            </p:grpSpPr>
            <p:sp>
              <p:nvSpPr>
                <p:cNvPr id="485" name="TextBox 484">
                  <a:extLst>
                    <a:ext uri="{FF2B5EF4-FFF2-40B4-BE49-F238E27FC236}">
                      <a16:creationId xmlns:a16="http://schemas.microsoft.com/office/drawing/2014/main" id="{8B8343AE-0429-48C8-B311-66447F675C9B}"/>
                    </a:ext>
                  </a:extLst>
                </p:cNvPr>
                <p:cNvSpPr txBox="1"/>
                <p:nvPr/>
              </p:nvSpPr>
              <p:spPr>
                <a:xfrm>
                  <a:off x="4261951" y="5079386"/>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486" name="TextBox 485">
                  <a:extLst>
                    <a:ext uri="{FF2B5EF4-FFF2-40B4-BE49-F238E27FC236}">
                      <a16:creationId xmlns:a16="http://schemas.microsoft.com/office/drawing/2014/main" id="{076A820C-EE81-4FE4-B681-EEAF04FBF81C}"/>
                    </a:ext>
                  </a:extLst>
                </p:cNvPr>
                <p:cNvSpPr txBox="1"/>
                <p:nvPr/>
              </p:nvSpPr>
              <p:spPr>
                <a:xfrm>
                  <a:off x="3690139"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487" name="TextBox 486">
                  <a:extLst>
                    <a:ext uri="{FF2B5EF4-FFF2-40B4-BE49-F238E27FC236}">
                      <a16:creationId xmlns:a16="http://schemas.microsoft.com/office/drawing/2014/main" id="{EA6C6BDF-C8C9-4479-BDDA-03CE922A8921}"/>
                    </a:ext>
                  </a:extLst>
                </p:cNvPr>
                <p:cNvSpPr txBox="1"/>
                <p:nvPr/>
              </p:nvSpPr>
              <p:spPr>
                <a:xfrm>
                  <a:off x="3106424"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488" name="TextBox 487">
                  <a:extLst>
                    <a:ext uri="{FF2B5EF4-FFF2-40B4-BE49-F238E27FC236}">
                      <a16:creationId xmlns:a16="http://schemas.microsoft.com/office/drawing/2014/main" id="{E01DF441-B025-463F-9B33-A914F551ED92}"/>
                    </a:ext>
                  </a:extLst>
                </p:cNvPr>
                <p:cNvSpPr txBox="1"/>
                <p:nvPr/>
              </p:nvSpPr>
              <p:spPr>
                <a:xfrm>
                  <a:off x="2525914" y="5079386"/>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489" name="TextBox 488">
                  <a:extLst>
                    <a:ext uri="{FF2B5EF4-FFF2-40B4-BE49-F238E27FC236}">
                      <a16:creationId xmlns:a16="http://schemas.microsoft.com/office/drawing/2014/main" id="{88E36BDD-E0D9-4F28-A345-37C7882821E7}"/>
                    </a:ext>
                  </a:extLst>
                </p:cNvPr>
                <p:cNvSpPr txBox="1"/>
                <p:nvPr/>
              </p:nvSpPr>
              <p:spPr>
                <a:xfrm>
                  <a:off x="1939793" y="5079386"/>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490" name="TextBox 489">
                  <a:extLst>
                    <a:ext uri="{FF2B5EF4-FFF2-40B4-BE49-F238E27FC236}">
                      <a16:creationId xmlns:a16="http://schemas.microsoft.com/office/drawing/2014/main" id="{BEABAAE2-ED63-4C92-A9FF-8CEBD1025527}"/>
                    </a:ext>
                  </a:extLst>
                </p:cNvPr>
                <p:cNvSpPr txBox="1"/>
                <p:nvPr/>
              </p:nvSpPr>
              <p:spPr>
                <a:xfrm>
                  <a:off x="2021689" y="520715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sp>
            <p:nvSpPr>
              <p:cNvPr id="472" name="TextBox 471">
                <a:extLst>
                  <a:ext uri="{FF2B5EF4-FFF2-40B4-BE49-F238E27FC236}">
                    <a16:creationId xmlns:a16="http://schemas.microsoft.com/office/drawing/2014/main" id="{C53D5E0C-EE21-4CDA-99C3-F2F1324DEBA3}"/>
                  </a:ext>
                </a:extLst>
              </p:cNvPr>
              <p:cNvSpPr txBox="1"/>
              <p:nvPr/>
            </p:nvSpPr>
            <p:spPr>
              <a:xfrm rot="16200000">
                <a:off x="3956453" y="4009287"/>
                <a:ext cx="2127802"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from baseline </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in response to PDQ-Q4</a:t>
                </a:r>
              </a:p>
            </p:txBody>
          </p:sp>
          <p:sp>
            <p:nvSpPr>
              <p:cNvPr id="473" name="TextBox 472">
                <a:extLst>
                  <a:ext uri="{FF2B5EF4-FFF2-40B4-BE49-F238E27FC236}">
                    <a16:creationId xmlns:a16="http://schemas.microsoft.com/office/drawing/2014/main" id="{FE0EFE9C-6873-4266-A3BD-473DC6F995A5}"/>
                  </a:ext>
                </a:extLst>
              </p:cNvPr>
              <p:cNvSpPr txBox="1"/>
              <p:nvPr/>
            </p:nvSpPr>
            <p:spPr>
              <a:xfrm>
                <a:off x="7570846" y="3334945"/>
                <a:ext cx="6767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p&lt;0.001</a:t>
                </a:r>
              </a:p>
            </p:txBody>
          </p:sp>
          <p:sp>
            <p:nvSpPr>
              <p:cNvPr id="526" name="TextBox 525">
                <a:extLst>
                  <a:ext uri="{FF2B5EF4-FFF2-40B4-BE49-F238E27FC236}">
                    <a16:creationId xmlns:a16="http://schemas.microsoft.com/office/drawing/2014/main" id="{F0D0F535-8C9B-49F9-8BA8-4068556D7151}"/>
                  </a:ext>
                </a:extLst>
              </p:cNvPr>
              <p:cNvSpPr txBox="1"/>
              <p:nvPr/>
            </p:nvSpPr>
            <p:spPr>
              <a:xfrm>
                <a:off x="5618062" y="2956099"/>
                <a:ext cx="2762510" cy="31534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All men in the </a:t>
                </a:r>
                <a:r>
                  <a:rPr kumimoji="0" lang="en-GB" sz="1200" b="1" i="0" u="none" strike="noStrike" kern="1200" cap="none" spc="0" normalizeH="0" baseline="0" noProof="0" dirty="0" err="1">
                    <a:ln>
                      <a:noFill/>
                    </a:ln>
                    <a:solidFill>
                      <a:srgbClr val="000000"/>
                    </a:solidFill>
                    <a:effectLst/>
                    <a:uLnTx/>
                    <a:uFillTx/>
                    <a:latin typeface="Poppins Light"/>
                    <a:ea typeface="+mn-ea"/>
                    <a:cs typeface="+mn-cs"/>
                  </a:rPr>
                  <a:t>TTrials</a:t>
                </a:r>
                <a:endParaRPr kumimoji="0" lang="en-GB" sz="1200" b="1"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(n=771)</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538" name="Group 537">
                <a:extLst>
                  <a:ext uri="{FF2B5EF4-FFF2-40B4-BE49-F238E27FC236}">
                    <a16:creationId xmlns:a16="http://schemas.microsoft.com/office/drawing/2014/main" id="{D091C86E-5864-4AA0-AE9E-4B74C357CEDB}"/>
                  </a:ext>
                </a:extLst>
              </p:cNvPr>
              <p:cNvGrpSpPr/>
              <p:nvPr/>
            </p:nvGrpSpPr>
            <p:grpSpPr>
              <a:xfrm>
                <a:off x="5240987" y="3253335"/>
                <a:ext cx="378830" cy="1880803"/>
                <a:chOff x="1215266" y="3187454"/>
                <a:chExt cx="378830" cy="1880803"/>
              </a:xfrm>
            </p:grpSpPr>
            <p:sp>
              <p:nvSpPr>
                <p:cNvPr id="539" name="TextBox 538">
                  <a:extLst>
                    <a:ext uri="{FF2B5EF4-FFF2-40B4-BE49-F238E27FC236}">
                      <a16:creationId xmlns:a16="http://schemas.microsoft.com/office/drawing/2014/main" id="{F7080CDE-E762-4C87-A04D-3684C37EEC27}"/>
                    </a:ext>
                  </a:extLst>
                </p:cNvPr>
                <p:cNvSpPr txBox="1"/>
                <p:nvPr/>
              </p:nvSpPr>
              <p:spPr>
                <a:xfrm>
                  <a:off x="1215266" y="4787144"/>
                  <a:ext cx="378830"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540" name="TextBox 539">
                  <a:extLst>
                    <a:ext uri="{FF2B5EF4-FFF2-40B4-BE49-F238E27FC236}">
                      <a16:creationId xmlns:a16="http://schemas.microsoft.com/office/drawing/2014/main" id="{330EC035-2E05-48F4-BCB2-B672A4962A38}"/>
                    </a:ext>
                  </a:extLst>
                </p:cNvPr>
                <p:cNvSpPr txBox="1"/>
                <p:nvPr/>
              </p:nvSpPr>
              <p:spPr>
                <a:xfrm>
                  <a:off x="1315747" y="433302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541" name="TextBox 540">
                  <a:extLst>
                    <a:ext uri="{FF2B5EF4-FFF2-40B4-BE49-F238E27FC236}">
                      <a16:creationId xmlns:a16="http://schemas.microsoft.com/office/drawing/2014/main" id="{3EE64295-C436-4960-BDBC-6ECFC64F67F1}"/>
                    </a:ext>
                  </a:extLst>
                </p:cNvPr>
                <p:cNvSpPr txBox="1"/>
                <p:nvPr/>
              </p:nvSpPr>
              <p:spPr>
                <a:xfrm>
                  <a:off x="1315747" y="4103914"/>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0.2</a:t>
                  </a:r>
                </a:p>
              </p:txBody>
            </p:sp>
            <p:sp>
              <p:nvSpPr>
                <p:cNvPr id="542" name="TextBox 541">
                  <a:extLst>
                    <a:ext uri="{FF2B5EF4-FFF2-40B4-BE49-F238E27FC236}">
                      <a16:creationId xmlns:a16="http://schemas.microsoft.com/office/drawing/2014/main" id="{ED394A2D-8CBD-4EB3-83B6-04C1AEAE001A}"/>
                    </a:ext>
                  </a:extLst>
                </p:cNvPr>
                <p:cNvSpPr txBox="1"/>
                <p:nvPr/>
              </p:nvSpPr>
              <p:spPr>
                <a:xfrm>
                  <a:off x="1315747" y="341656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0.8</a:t>
                  </a:r>
                </a:p>
              </p:txBody>
            </p:sp>
            <p:sp>
              <p:nvSpPr>
                <p:cNvPr id="543" name="TextBox 542">
                  <a:extLst>
                    <a:ext uri="{FF2B5EF4-FFF2-40B4-BE49-F238E27FC236}">
                      <a16:creationId xmlns:a16="http://schemas.microsoft.com/office/drawing/2014/main" id="{BC91615D-04C1-494F-8636-276A11DD6BDD}"/>
                    </a:ext>
                  </a:extLst>
                </p:cNvPr>
                <p:cNvSpPr txBox="1"/>
                <p:nvPr/>
              </p:nvSpPr>
              <p:spPr>
                <a:xfrm>
                  <a:off x="1355226" y="3187454"/>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1.0</a:t>
                  </a:r>
                </a:p>
              </p:txBody>
            </p:sp>
            <p:sp>
              <p:nvSpPr>
                <p:cNvPr id="544" name="TextBox 543">
                  <a:extLst>
                    <a:ext uri="{FF2B5EF4-FFF2-40B4-BE49-F238E27FC236}">
                      <a16:creationId xmlns:a16="http://schemas.microsoft.com/office/drawing/2014/main" id="{00A440CF-46B2-4B0F-B9E0-DFC69DCB81F0}"/>
                    </a:ext>
                  </a:extLst>
                </p:cNvPr>
                <p:cNvSpPr txBox="1"/>
                <p:nvPr/>
              </p:nvSpPr>
              <p:spPr>
                <a:xfrm>
                  <a:off x="1315747" y="3645684"/>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0.6</a:t>
                  </a:r>
                </a:p>
              </p:txBody>
            </p:sp>
            <p:sp>
              <p:nvSpPr>
                <p:cNvPr id="545" name="TextBox 544">
                  <a:extLst>
                    <a:ext uri="{FF2B5EF4-FFF2-40B4-BE49-F238E27FC236}">
                      <a16:creationId xmlns:a16="http://schemas.microsoft.com/office/drawing/2014/main" id="{5425013B-4748-421B-AA7E-F4FFEA681D05}"/>
                    </a:ext>
                  </a:extLst>
                </p:cNvPr>
                <p:cNvSpPr txBox="1"/>
                <p:nvPr/>
              </p:nvSpPr>
              <p:spPr>
                <a:xfrm>
                  <a:off x="1315747" y="387479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0.4</a:t>
                  </a:r>
                </a:p>
              </p:txBody>
            </p:sp>
            <p:sp>
              <p:nvSpPr>
                <p:cNvPr id="546" name="TextBox 545">
                  <a:extLst>
                    <a:ext uri="{FF2B5EF4-FFF2-40B4-BE49-F238E27FC236}">
                      <a16:creationId xmlns:a16="http://schemas.microsoft.com/office/drawing/2014/main" id="{A25F8022-BC11-4F5C-B8B8-A2D8619ACA45}"/>
                    </a:ext>
                  </a:extLst>
                </p:cNvPr>
                <p:cNvSpPr txBox="1"/>
                <p:nvPr/>
              </p:nvSpPr>
              <p:spPr>
                <a:xfrm>
                  <a:off x="1315747" y="4469811"/>
                  <a:ext cx="278348" cy="369332"/>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-0.2</a:t>
                  </a:r>
                </a:p>
              </p:txBody>
            </p:sp>
            <p:sp>
              <p:nvSpPr>
                <p:cNvPr id="547" name="TextBox 546">
                  <a:extLst>
                    <a:ext uri="{FF2B5EF4-FFF2-40B4-BE49-F238E27FC236}">
                      <a16:creationId xmlns:a16="http://schemas.microsoft.com/office/drawing/2014/main" id="{4E61FF3E-E97E-4554-B90C-31DBD34549C1}"/>
                    </a:ext>
                  </a:extLst>
                </p:cNvPr>
                <p:cNvSpPr txBox="1"/>
                <p:nvPr/>
              </p:nvSpPr>
              <p:spPr>
                <a:xfrm>
                  <a:off x="1315747" y="4698925"/>
                  <a:ext cx="278348" cy="369332"/>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-0.5</a:t>
                  </a:r>
                </a:p>
              </p:txBody>
            </p:sp>
          </p:grpSp>
          <p:grpSp>
            <p:nvGrpSpPr>
              <p:cNvPr id="12" name="Group 11">
                <a:extLst>
                  <a:ext uri="{FF2B5EF4-FFF2-40B4-BE49-F238E27FC236}">
                    <a16:creationId xmlns:a16="http://schemas.microsoft.com/office/drawing/2014/main" id="{3AB689FA-1C4E-4A30-957F-6CB9DEF2CDDC}"/>
                  </a:ext>
                </a:extLst>
              </p:cNvPr>
              <p:cNvGrpSpPr/>
              <p:nvPr/>
            </p:nvGrpSpPr>
            <p:grpSpPr>
              <a:xfrm>
                <a:off x="5632791" y="3347452"/>
                <a:ext cx="2544830" cy="1777385"/>
                <a:chOff x="5632791" y="3365149"/>
                <a:chExt cx="2544830" cy="1777385"/>
              </a:xfrm>
            </p:grpSpPr>
            <p:sp>
              <p:nvSpPr>
                <p:cNvPr id="463" name="Freeform: Shape 182">
                  <a:extLst>
                    <a:ext uri="{FF2B5EF4-FFF2-40B4-BE49-F238E27FC236}">
                      <a16:creationId xmlns:a16="http://schemas.microsoft.com/office/drawing/2014/main" id="{4B89D4C5-11F0-49AA-851F-FD88794B5B01}"/>
                    </a:ext>
                  </a:extLst>
                </p:cNvPr>
                <p:cNvSpPr/>
                <p:nvPr/>
              </p:nvSpPr>
              <p:spPr>
                <a:xfrm>
                  <a:off x="5696241" y="3365735"/>
                  <a:ext cx="2480261" cy="171572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1" name="Group 10">
                  <a:extLst>
                    <a:ext uri="{FF2B5EF4-FFF2-40B4-BE49-F238E27FC236}">
                      <a16:creationId xmlns:a16="http://schemas.microsoft.com/office/drawing/2014/main" id="{E501A66B-4D9E-4F95-9E1F-02ACCC19B25A}"/>
                    </a:ext>
                  </a:extLst>
                </p:cNvPr>
                <p:cNvGrpSpPr/>
                <p:nvPr/>
              </p:nvGrpSpPr>
              <p:grpSpPr>
                <a:xfrm>
                  <a:off x="5836150" y="5081334"/>
                  <a:ext cx="2341471" cy="61200"/>
                  <a:chOff x="5836150" y="5081334"/>
                  <a:chExt cx="2341471" cy="61200"/>
                </a:xfrm>
              </p:grpSpPr>
              <p:cxnSp>
                <p:nvCxnSpPr>
                  <p:cNvPr id="465" name="Straight Connector 464">
                    <a:extLst>
                      <a:ext uri="{FF2B5EF4-FFF2-40B4-BE49-F238E27FC236}">
                        <a16:creationId xmlns:a16="http://schemas.microsoft.com/office/drawing/2014/main" id="{29232335-C2E1-4BE2-8CC6-CE74E4F55D04}"/>
                      </a:ext>
                    </a:extLst>
                  </p:cNvPr>
                  <p:cNvCxnSpPr/>
                  <p:nvPr/>
                </p:nvCxnSpPr>
                <p:spPr>
                  <a:xfrm rot="5400000">
                    <a:off x="7558006"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6F21EEF4-6DE8-459B-8B95-4963A07F1874}"/>
                      </a:ext>
                    </a:extLst>
                  </p:cNvPr>
                  <p:cNvCxnSpPr/>
                  <p:nvPr/>
                </p:nvCxnSpPr>
                <p:spPr>
                  <a:xfrm rot="5400000">
                    <a:off x="6973854"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a:extLst>
                      <a:ext uri="{FF2B5EF4-FFF2-40B4-BE49-F238E27FC236}">
                        <a16:creationId xmlns:a16="http://schemas.microsoft.com/office/drawing/2014/main" id="{05F5E267-0CF3-4C22-8384-4BC43D5CE869}"/>
                      </a:ext>
                    </a:extLst>
                  </p:cNvPr>
                  <p:cNvCxnSpPr/>
                  <p:nvPr/>
                </p:nvCxnSpPr>
                <p:spPr>
                  <a:xfrm rot="5400000">
                    <a:off x="6389702"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a:extLst>
                      <a:ext uri="{FF2B5EF4-FFF2-40B4-BE49-F238E27FC236}">
                        <a16:creationId xmlns:a16="http://schemas.microsoft.com/office/drawing/2014/main" id="{4CD11E16-8105-4D6E-826F-C302B4BFD1E6}"/>
                      </a:ext>
                    </a:extLst>
                  </p:cNvPr>
                  <p:cNvCxnSpPr/>
                  <p:nvPr/>
                </p:nvCxnSpPr>
                <p:spPr>
                  <a:xfrm rot="5400000">
                    <a:off x="5805550"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02D2C642-CBC4-402F-BEB0-4AC761282E1C}"/>
                      </a:ext>
                    </a:extLst>
                  </p:cNvPr>
                  <p:cNvCxnSpPr/>
                  <p:nvPr/>
                </p:nvCxnSpPr>
                <p:spPr>
                  <a:xfrm rot="5400000">
                    <a:off x="8147021"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48" name="Group 547">
                  <a:extLst>
                    <a:ext uri="{FF2B5EF4-FFF2-40B4-BE49-F238E27FC236}">
                      <a16:creationId xmlns:a16="http://schemas.microsoft.com/office/drawing/2014/main" id="{08AD67E7-4F22-4A9F-9CAC-60711AE1F899}"/>
                    </a:ext>
                  </a:extLst>
                </p:cNvPr>
                <p:cNvGrpSpPr/>
                <p:nvPr/>
              </p:nvGrpSpPr>
              <p:grpSpPr>
                <a:xfrm>
                  <a:off x="5632791" y="3365149"/>
                  <a:ext cx="61200" cy="1601203"/>
                  <a:chOff x="1596650" y="3281571"/>
                  <a:chExt cx="61200" cy="1601203"/>
                </a:xfrm>
              </p:grpSpPr>
              <p:cxnSp>
                <p:nvCxnSpPr>
                  <p:cNvPr id="549" name="Straight Connector 548">
                    <a:extLst>
                      <a:ext uri="{FF2B5EF4-FFF2-40B4-BE49-F238E27FC236}">
                        <a16:creationId xmlns:a16="http://schemas.microsoft.com/office/drawing/2014/main" id="{5D52B424-C1D5-4088-93C8-173446F8A5B0}"/>
                      </a:ext>
                    </a:extLst>
                  </p:cNvPr>
                  <p:cNvCxnSpPr/>
                  <p:nvPr/>
                </p:nvCxnSpPr>
                <p:spPr>
                  <a:xfrm>
                    <a:off x="1596650" y="373905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0" name="Straight Connector 549">
                    <a:extLst>
                      <a:ext uri="{FF2B5EF4-FFF2-40B4-BE49-F238E27FC236}">
                        <a16:creationId xmlns:a16="http://schemas.microsoft.com/office/drawing/2014/main" id="{BFC12CA6-7715-4D67-A3DC-E8CE4298B13D}"/>
                      </a:ext>
                    </a:extLst>
                  </p:cNvPr>
                  <p:cNvCxnSpPr/>
                  <p:nvPr/>
                </p:nvCxnSpPr>
                <p:spPr>
                  <a:xfrm>
                    <a:off x="1596650" y="419654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a:extLst>
                      <a:ext uri="{FF2B5EF4-FFF2-40B4-BE49-F238E27FC236}">
                        <a16:creationId xmlns:a16="http://schemas.microsoft.com/office/drawing/2014/main" id="{8522BB1B-813A-494A-BEBB-1839B7D59D50}"/>
                      </a:ext>
                    </a:extLst>
                  </p:cNvPr>
                  <p:cNvCxnSpPr/>
                  <p:nvPr/>
                </p:nvCxnSpPr>
                <p:spPr>
                  <a:xfrm>
                    <a:off x="1596650" y="465402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2" name="Straight Connector 551">
                    <a:extLst>
                      <a:ext uri="{FF2B5EF4-FFF2-40B4-BE49-F238E27FC236}">
                        <a16:creationId xmlns:a16="http://schemas.microsoft.com/office/drawing/2014/main" id="{7D2E9AAF-13CA-4610-9490-B9EA5FF862A6}"/>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a:extLst>
                      <a:ext uri="{FF2B5EF4-FFF2-40B4-BE49-F238E27FC236}">
                        <a16:creationId xmlns:a16="http://schemas.microsoft.com/office/drawing/2014/main" id="{F0AACA29-CA01-4C74-9CE1-3160E0CA53CE}"/>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4" name="Straight Connector 553">
                    <a:extLst>
                      <a:ext uri="{FF2B5EF4-FFF2-40B4-BE49-F238E27FC236}">
                        <a16:creationId xmlns:a16="http://schemas.microsoft.com/office/drawing/2014/main" id="{63126C06-281E-4628-B0B1-3F610890BBE0}"/>
                      </a:ext>
                    </a:extLst>
                  </p:cNvPr>
                  <p:cNvCxnSpPr/>
                  <p:nvPr/>
                </p:nvCxnSpPr>
                <p:spPr>
                  <a:xfrm>
                    <a:off x="1596650" y="351031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a:extLst>
                      <a:ext uri="{FF2B5EF4-FFF2-40B4-BE49-F238E27FC236}">
                        <a16:creationId xmlns:a16="http://schemas.microsoft.com/office/drawing/2014/main" id="{B8B28436-B686-4E42-A2C6-9D7A49E4BB4D}"/>
                      </a:ext>
                    </a:extLst>
                  </p:cNvPr>
                  <p:cNvCxnSpPr/>
                  <p:nvPr/>
                </p:nvCxnSpPr>
                <p:spPr>
                  <a:xfrm>
                    <a:off x="1596650" y="39678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6" name="Straight Connector 555">
                    <a:extLst>
                      <a:ext uri="{FF2B5EF4-FFF2-40B4-BE49-F238E27FC236}">
                        <a16:creationId xmlns:a16="http://schemas.microsoft.com/office/drawing/2014/main" id="{EF068FFA-6B3C-46C6-A3BD-FE172CF02398}"/>
                      </a:ext>
                    </a:extLst>
                  </p:cNvPr>
                  <p:cNvCxnSpPr/>
                  <p:nvPr/>
                </p:nvCxnSpPr>
                <p:spPr>
                  <a:xfrm>
                    <a:off x="1596650" y="442528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sp>
          <p:nvSpPr>
            <p:cNvPr id="26" name="Freeform: Shape 25">
              <a:extLst>
                <a:ext uri="{FF2B5EF4-FFF2-40B4-BE49-F238E27FC236}">
                  <a16:creationId xmlns:a16="http://schemas.microsoft.com/office/drawing/2014/main" id="{E1127D8A-926B-4881-BECA-D33F21115E4A}"/>
                </a:ext>
              </a:extLst>
            </p:cNvPr>
            <p:cNvSpPr/>
            <p:nvPr/>
          </p:nvSpPr>
          <p:spPr>
            <a:xfrm>
              <a:off x="5832476" y="4273693"/>
              <a:ext cx="2346324" cy="173037"/>
            </a:xfrm>
            <a:custGeom>
              <a:avLst/>
              <a:gdLst>
                <a:gd name="connsiteX0" fmla="*/ 0 w 2341562"/>
                <a:gd name="connsiteY0" fmla="*/ 11112 h 173037"/>
                <a:gd name="connsiteX1" fmla="*/ 582612 w 2341562"/>
                <a:gd name="connsiteY1" fmla="*/ 0 h 173037"/>
                <a:gd name="connsiteX2" fmla="*/ 1169987 w 2341562"/>
                <a:gd name="connsiteY2" fmla="*/ 103187 h 173037"/>
                <a:gd name="connsiteX3" fmla="*/ 1752600 w 2341562"/>
                <a:gd name="connsiteY3" fmla="*/ 152400 h 173037"/>
                <a:gd name="connsiteX4" fmla="*/ 2341562 w 2341562"/>
                <a:gd name="connsiteY4" fmla="*/ 173037 h 173037"/>
                <a:gd name="connsiteX0" fmla="*/ 0 w 2346324"/>
                <a:gd name="connsiteY0" fmla="*/ 9524 h 173037"/>
                <a:gd name="connsiteX1" fmla="*/ 587374 w 2346324"/>
                <a:gd name="connsiteY1" fmla="*/ 0 h 173037"/>
                <a:gd name="connsiteX2" fmla="*/ 1174749 w 2346324"/>
                <a:gd name="connsiteY2" fmla="*/ 103187 h 173037"/>
                <a:gd name="connsiteX3" fmla="*/ 1757362 w 2346324"/>
                <a:gd name="connsiteY3" fmla="*/ 152400 h 173037"/>
                <a:gd name="connsiteX4" fmla="*/ 2346324 w 2346324"/>
                <a:gd name="connsiteY4" fmla="*/ 173037 h 173037"/>
                <a:gd name="connsiteX0" fmla="*/ 0 w 2346324"/>
                <a:gd name="connsiteY0" fmla="*/ 9524 h 173037"/>
                <a:gd name="connsiteX1" fmla="*/ 587374 w 2346324"/>
                <a:gd name="connsiteY1" fmla="*/ 0 h 173037"/>
                <a:gd name="connsiteX2" fmla="*/ 1166812 w 2346324"/>
                <a:gd name="connsiteY2" fmla="*/ 107950 h 173037"/>
                <a:gd name="connsiteX3" fmla="*/ 1757362 w 2346324"/>
                <a:gd name="connsiteY3" fmla="*/ 152400 h 173037"/>
                <a:gd name="connsiteX4" fmla="*/ 2346324 w 2346324"/>
                <a:gd name="connsiteY4" fmla="*/ 173037 h 173037"/>
                <a:gd name="connsiteX0" fmla="*/ 0 w 2346324"/>
                <a:gd name="connsiteY0" fmla="*/ 9524 h 173037"/>
                <a:gd name="connsiteX1" fmla="*/ 587374 w 2346324"/>
                <a:gd name="connsiteY1" fmla="*/ 0 h 173037"/>
                <a:gd name="connsiteX2" fmla="*/ 1176337 w 2346324"/>
                <a:gd name="connsiteY2" fmla="*/ 104775 h 173037"/>
                <a:gd name="connsiteX3" fmla="*/ 1757362 w 2346324"/>
                <a:gd name="connsiteY3" fmla="*/ 152400 h 173037"/>
                <a:gd name="connsiteX4" fmla="*/ 2346324 w 2346324"/>
                <a:gd name="connsiteY4" fmla="*/ 173037 h 173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324" h="173037">
                  <a:moveTo>
                    <a:pt x="0" y="9524"/>
                  </a:moveTo>
                  <a:lnTo>
                    <a:pt x="587374" y="0"/>
                  </a:lnTo>
                  <a:lnTo>
                    <a:pt x="1176337" y="104775"/>
                  </a:lnTo>
                  <a:lnTo>
                    <a:pt x="1757362" y="152400"/>
                  </a:lnTo>
                  <a:lnTo>
                    <a:pt x="2346324" y="173037"/>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34" name="Group 33">
              <a:extLst>
                <a:ext uri="{FF2B5EF4-FFF2-40B4-BE49-F238E27FC236}">
                  <a16:creationId xmlns:a16="http://schemas.microsoft.com/office/drawing/2014/main" id="{9C8B5616-BDC3-43CA-996D-2AFDA2DAC3E7}"/>
                </a:ext>
              </a:extLst>
            </p:cNvPr>
            <p:cNvGrpSpPr/>
            <p:nvPr/>
          </p:nvGrpSpPr>
          <p:grpSpPr>
            <a:xfrm>
              <a:off x="5800016" y="3351355"/>
              <a:ext cx="2418810" cy="967804"/>
              <a:chOff x="5800016" y="3559175"/>
              <a:chExt cx="2418810" cy="967804"/>
            </a:xfrm>
          </p:grpSpPr>
          <p:grpSp>
            <p:nvGrpSpPr>
              <p:cNvPr id="33" name="Group 32">
                <a:extLst>
                  <a:ext uri="{FF2B5EF4-FFF2-40B4-BE49-F238E27FC236}">
                    <a16:creationId xmlns:a16="http://schemas.microsoft.com/office/drawing/2014/main" id="{2E391478-FF62-414D-8B2A-90202748697F}"/>
                  </a:ext>
                </a:extLst>
              </p:cNvPr>
              <p:cNvGrpSpPr/>
              <p:nvPr/>
            </p:nvGrpSpPr>
            <p:grpSpPr>
              <a:xfrm>
                <a:off x="6380355" y="3559175"/>
                <a:ext cx="1838471" cy="728660"/>
                <a:chOff x="6380355" y="3559175"/>
                <a:chExt cx="1838471" cy="728660"/>
              </a:xfrm>
            </p:grpSpPr>
            <p:grpSp>
              <p:nvGrpSpPr>
                <p:cNvPr id="292" name="Group 291">
                  <a:extLst>
                    <a:ext uri="{FF2B5EF4-FFF2-40B4-BE49-F238E27FC236}">
                      <a16:creationId xmlns:a16="http://schemas.microsoft.com/office/drawing/2014/main" id="{9D1B8BA7-261D-462B-9C46-6A82C8F87FBC}"/>
                    </a:ext>
                  </a:extLst>
                </p:cNvPr>
                <p:cNvGrpSpPr/>
                <p:nvPr/>
              </p:nvGrpSpPr>
              <p:grpSpPr>
                <a:xfrm>
                  <a:off x="7547769" y="3600561"/>
                  <a:ext cx="80558" cy="397613"/>
                  <a:chOff x="3743571" y="3308401"/>
                  <a:chExt cx="80558" cy="722480"/>
                </a:xfrm>
              </p:grpSpPr>
              <p:cxnSp>
                <p:nvCxnSpPr>
                  <p:cNvPr id="517" name="Straight Connector 516">
                    <a:extLst>
                      <a:ext uri="{FF2B5EF4-FFF2-40B4-BE49-F238E27FC236}">
                        <a16:creationId xmlns:a16="http://schemas.microsoft.com/office/drawing/2014/main" id="{2C02B889-8559-47C6-9EC8-E70BD0D2895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a16="http://schemas.microsoft.com/office/drawing/2014/main" id="{FFF1456A-ED55-4F9A-BDCD-2E885618CED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a:extLst>
                      <a:ext uri="{FF2B5EF4-FFF2-40B4-BE49-F238E27FC236}">
                        <a16:creationId xmlns:a16="http://schemas.microsoft.com/office/drawing/2014/main" id="{50EB779F-BACA-4895-857B-1FEAE92A2AA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3" name="Group 292">
                  <a:extLst>
                    <a:ext uri="{FF2B5EF4-FFF2-40B4-BE49-F238E27FC236}">
                      <a16:creationId xmlns:a16="http://schemas.microsoft.com/office/drawing/2014/main" id="{34FF432B-FAE1-4E60-B2B9-CDE5FAFF85E9}"/>
                    </a:ext>
                  </a:extLst>
                </p:cNvPr>
                <p:cNvGrpSpPr/>
                <p:nvPr/>
              </p:nvGrpSpPr>
              <p:grpSpPr>
                <a:xfrm>
                  <a:off x="8138268" y="3879535"/>
                  <a:ext cx="80558" cy="408300"/>
                  <a:chOff x="3743571" y="3308401"/>
                  <a:chExt cx="80558" cy="722480"/>
                </a:xfrm>
              </p:grpSpPr>
              <p:cxnSp>
                <p:nvCxnSpPr>
                  <p:cNvPr id="514" name="Straight Connector 513">
                    <a:extLst>
                      <a:ext uri="{FF2B5EF4-FFF2-40B4-BE49-F238E27FC236}">
                        <a16:creationId xmlns:a16="http://schemas.microsoft.com/office/drawing/2014/main" id="{7F56E7C1-730D-4B47-8AA0-C14C5B4DAE2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5" name="Straight Connector 514">
                    <a:extLst>
                      <a:ext uri="{FF2B5EF4-FFF2-40B4-BE49-F238E27FC236}">
                        <a16:creationId xmlns:a16="http://schemas.microsoft.com/office/drawing/2014/main" id="{322C9FBD-1EF3-43F5-89DE-B37053384DD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F250C346-F946-4AF4-BCD0-53B40593574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4" name="Group 293">
                  <a:extLst>
                    <a:ext uri="{FF2B5EF4-FFF2-40B4-BE49-F238E27FC236}">
                      <a16:creationId xmlns:a16="http://schemas.microsoft.com/office/drawing/2014/main" id="{CA1E0F26-817A-4EB7-840B-8A4763687177}"/>
                    </a:ext>
                  </a:extLst>
                </p:cNvPr>
                <p:cNvGrpSpPr/>
                <p:nvPr/>
              </p:nvGrpSpPr>
              <p:grpSpPr>
                <a:xfrm>
                  <a:off x="6964860" y="3602872"/>
                  <a:ext cx="80558" cy="375766"/>
                  <a:chOff x="3743571" y="3308401"/>
                  <a:chExt cx="80558" cy="722480"/>
                </a:xfrm>
              </p:grpSpPr>
              <p:cxnSp>
                <p:nvCxnSpPr>
                  <p:cNvPr id="511" name="Straight Connector 510">
                    <a:extLst>
                      <a:ext uri="{FF2B5EF4-FFF2-40B4-BE49-F238E27FC236}">
                        <a16:creationId xmlns:a16="http://schemas.microsoft.com/office/drawing/2014/main" id="{8A77A121-D6BB-4FA6-A6E7-585A83F0210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D7E30274-4806-4C6E-BA56-F633ED3A7E5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40E5FFA3-5180-4961-AC2A-7DBB0B0DA21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5" name="Group 294">
                  <a:extLst>
                    <a:ext uri="{FF2B5EF4-FFF2-40B4-BE49-F238E27FC236}">
                      <a16:creationId xmlns:a16="http://schemas.microsoft.com/office/drawing/2014/main" id="{867E7A86-DB82-4911-8950-4E98B8FDC2A1}"/>
                    </a:ext>
                  </a:extLst>
                </p:cNvPr>
                <p:cNvGrpSpPr/>
                <p:nvPr/>
              </p:nvGrpSpPr>
              <p:grpSpPr>
                <a:xfrm>
                  <a:off x="6380355" y="3559175"/>
                  <a:ext cx="80558" cy="315276"/>
                  <a:chOff x="3743571" y="3308401"/>
                  <a:chExt cx="80558" cy="722480"/>
                </a:xfrm>
              </p:grpSpPr>
              <p:cxnSp>
                <p:nvCxnSpPr>
                  <p:cNvPr id="508" name="Straight Connector 507">
                    <a:extLst>
                      <a:ext uri="{FF2B5EF4-FFF2-40B4-BE49-F238E27FC236}">
                        <a16:creationId xmlns:a16="http://schemas.microsoft.com/office/drawing/2014/main" id="{18EBAE3E-0B75-4100-A5CD-1B06765EE96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a:extLst>
                      <a:ext uri="{FF2B5EF4-FFF2-40B4-BE49-F238E27FC236}">
                        <a16:creationId xmlns:a16="http://schemas.microsoft.com/office/drawing/2014/main" id="{024FA7BB-7480-46ED-9BE2-2195BC4E052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a:extLst>
                      <a:ext uri="{FF2B5EF4-FFF2-40B4-BE49-F238E27FC236}">
                        <a16:creationId xmlns:a16="http://schemas.microsoft.com/office/drawing/2014/main" id="{99E48359-B0F9-4E5F-B42A-01D74FB4A3C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27" name="Freeform: Shape 26">
                <a:extLst>
                  <a:ext uri="{FF2B5EF4-FFF2-40B4-BE49-F238E27FC236}">
                    <a16:creationId xmlns:a16="http://schemas.microsoft.com/office/drawing/2014/main" id="{F0BEA6C4-C982-49D4-928E-BE970E3ACCD0}"/>
                  </a:ext>
                </a:extLst>
              </p:cNvPr>
              <p:cNvSpPr/>
              <p:nvPr/>
            </p:nvSpPr>
            <p:spPr>
              <a:xfrm>
                <a:off x="5830888" y="3714750"/>
                <a:ext cx="2339975" cy="771525"/>
              </a:xfrm>
              <a:custGeom>
                <a:avLst/>
                <a:gdLst>
                  <a:gd name="connsiteX0" fmla="*/ 0 w 2339975"/>
                  <a:gd name="connsiteY0" fmla="*/ 773113 h 773113"/>
                  <a:gd name="connsiteX1" fmla="*/ 581025 w 2339975"/>
                  <a:gd name="connsiteY1" fmla="*/ 0 h 773113"/>
                  <a:gd name="connsiteX2" fmla="*/ 1171575 w 2339975"/>
                  <a:gd name="connsiteY2" fmla="*/ 77788 h 773113"/>
                  <a:gd name="connsiteX3" fmla="*/ 1752600 w 2339975"/>
                  <a:gd name="connsiteY3" fmla="*/ 88900 h 773113"/>
                  <a:gd name="connsiteX4" fmla="*/ 2339975 w 2339975"/>
                  <a:gd name="connsiteY4" fmla="*/ 365125 h 773113"/>
                  <a:gd name="connsiteX0" fmla="*/ 0 w 2339975"/>
                  <a:gd name="connsiteY0" fmla="*/ 773113 h 773113"/>
                  <a:gd name="connsiteX1" fmla="*/ 581025 w 2339975"/>
                  <a:gd name="connsiteY1" fmla="*/ 0 h 773113"/>
                  <a:gd name="connsiteX2" fmla="*/ 1171575 w 2339975"/>
                  <a:gd name="connsiteY2" fmla="*/ 77788 h 773113"/>
                  <a:gd name="connsiteX3" fmla="*/ 1752600 w 2339975"/>
                  <a:gd name="connsiteY3" fmla="*/ 85725 h 773113"/>
                  <a:gd name="connsiteX4" fmla="*/ 2339975 w 2339975"/>
                  <a:gd name="connsiteY4" fmla="*/ 365125 h 773113"/>
                  <a:gd name="connsiteX0" fmla="*/ 0 w 2335213"/>
                  <a:gd name="connsiteY0" fmla="*/ 773113 h 773113"/>
                  <a:gd name="connsiteX1" fmla="*/ 581025 w 2335213"/>
                  <a:gd name="connsiteY1" fmla="*/ 0 h 773113"/>
                  <a:gd name="connsiteX2" fmla="*/ 1171575 w 2335213"/>
                  <a:gd name="connsiteY2" fmla="*/ 77788 h 773113"/>
                  <a:gd name="connsiteX3" fmla="*/ 1752600 w 2335213"/>
                  <a:gd name="connsiteY3" fmla="*/ 85725 h 773113"/>
                  <a:gd name="connsiteX4" fmla="*/ 2335213 w 2335213"/>
                  <a:gd name="connsiteY4" fmla="*/ 357188 h 773113"/>
                  <a:gd name="connsiteX0" fmla="*/ 0 w 2335213"/>
                  <a:gd name="connsiteY0" fmla="*/ 773113 h 773113"/>
                  <a:gd name="connsiteX1" fmla="*/ 581025 w 2335213"/>
                  <a:gd name="connsiteY1" fmla="*/ 0 h 773113"/>
                  <a:gd name="connsiteX2" fmla="*/ 1171575 w 2335213"/>
                  <a:gd name="connsiteY2" fmla="*/ 77788 h 773113"/>
                  <a:gd name="connsiteX3" fmla="*/ 1752600 w 2335213"/>
                  <a:gd name="connsiteY3" fmla="*/ 85725 h 773113"/>
                  <a:gd name="connsiteX4" fmla="*/ 2335213 w 2335213"/>
                  <a:gd name="connsiteY4" fmla="*/ 361951 h 773113"/>
                  <a:gd name="connsiteX0" fmla="*/ 0 w 2339975"/>
                  <a:gd name="connsiteY0" fmla="*/ 771525 h 771525"/>
                  <a:gd name="connsiteX1" fmla="*/ 585787 w 2339975"/>
                  <a:gd name="connsiteY1" fmla="*/ 0 h 771525"/>
                  <a:gd name="connsiteX2" fmla="*/ 1176337 w 2339975"/>
                  <a:gd name="connsiteY2" fmla="*/ 77788 h 771525"/>
                  <a:gd name="connsiteX3" fmla="*/ 1757362 w 2339975"/>
                  <a:gd name="connsiteY3" fmla="*/ 85725 h 771525"/>
                  <a:gd name="connsiteX4" fmla="*/ 2339975 w 2339975"/>
                  <a:gd name="connsiteY4" fmla="*/ 361951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975" h="771525">
                    <a:moveTo>
                      <a:pt x="0" y="771525"/>
                    </a:moveTo>
                    <a:lnTo>
                      <a:pt x="585787" y="0"/>
                    </a:lnTo>
                    <a:lnTo>
                      <a:pt x="1176337" y="77788"/>
                    </a:lnTo>
                    <a:lnTo>
                      <a:pt x="1757362" y="85725"/>
                    </a:lnTo>
                    <a:lnTo>
                      <a:pt x="2339975" y="361951"/>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3" name="Group 2">
                <a:extLst>
                  <a:ext uri="{FF2B5EF4-FFF2-40B4-BE49-F238E27FC236}">
                    <a16:creationId xmlns:a16="http://schemas.microsoft.com/office/drawing/2014/main" id="{A0168E16-993A-465D-B343-17FC92DE5E84}"/>
                  </a:ext>
                </a:extLst>
              </p:cNvPr>
              <p:cNvGrpSpPr/>
              <p:nvPr/>
            </p:nvGrpSpPr>
            <p:grpSpPr>
              <a:xfrm>
                <a:off x="5800016" y="3682459"/>
                <a:ext cx="2414510" cy="844520"/>
                <a:chOff x="5800016" y="3700156"/>
                <a:chExt cx="2414510" cy="844520"/>
              </a:xfrm>
            </p:grpSpPr>
            <p:sp>
              <p:nvSpPr>
                <p:cNvPr id="475" name="Oval 474">
                  <a:extLst>
                    <a:ext uri="{FF2B5EF4-FFF2-40B4-BE49-F238E27FC236}">
                      <a16:creationId xmlns:a16="http://schemas.microsoft.com/office/drawing/2014/main" id="{2A5420E2-5E96-47ED-AB39-A2A18D8F947C}"/>
                    </a:ext>
                  </a:extLst>
                </p:cNvPr>
                <p:cNvSpPr/>
                <p:nvPr/>
              </p:nvSpPr>
              <p:spPr>
                <a:xfrm>
                  <a:off x="6969161" y="377197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6" name="Oval 475">
                  <a:extLst>
                    <a:ext uri="{FF2B5EF4-FFF2-40B4-BE49-F238E27FC236}">
                      <a16:creationId xmlns:a16="http://schemas.microsoft.com/office/drawing/2014/main" id="{7B1912A7-6BE5-4BFE-A066-8F2E56DD5AC2}"/>
                    </a:ext>
                  </a:extLst>
                </p:cNvPr>
                <p:cNvSpPr/>
                <p:nvPr/>
              </p:nvSpPr>
              <p:spPr>
                <a:xfrm>
                  <a:off x="7552070" y="378430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7" name="Oval 476">
                  <a:extLst>
                    <a:ext uri="{FF2B5EF4-FFF2-40B4-BE49-F238E27FC236}">
                      <a16:creationId xmlns:a16="http://schemas.microsoft.com/office/drawing/2014/main" id="{FCBC1049-00F8-432A-888D-EB16DB642140}"/>
                    </a:ext>
                  </a:extLst>
                </p:cNvPr>
                <p:cNvSpPr/>
                <p:nvPr/>
              </p:nvSpPr>
              <p:spPr>
                <a:xfrm>
                  <a:off x="8142569" y="406089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8" name="Oval 477">
                  <a:extLst>
                    <a:ext uri="{FF2B5EF4-FFF2-40B4-BE49-F238E27FC236}">
                      <a16:creationId xmlns:a16="http://schemas.microsoft.com/office/drawing/2014/main" id="{DBEE43AB-18AB-42CE-82CC-F54A3B5378CA}"/>
                    </a:ext>
                  </a:extLst>
                </p:cNvPr>
                <p:cNvSpPr/>
                <p:nvPr/>
              </p:nvSpPr>
              <p:spPr>
                <a:xfrm>
                  <a:off x="6384656" y="370015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9" name="Oval 478">
                  <a:extLst>
                    <a:ext uri="{FF2B5EF4-FFF2-40B4-BE49-F238E27FC236}">
                      <a16:creationId xmlns:a16="http://schemas.microsoft.com/office/drawing/2014/main" id="{8E7FE4AC-CF6F-40B1-A77E-517B100ABAAC}"/>
                    </a:ext>
                  </a:extLst>
                </p:cNvPr>
                <p:cNvSpPr/>
                <p:nvPr/>
              </p:nvSpPr>
              <p:spPr>
                <a:xfrm>
                  <a:off x="5800016" y="447271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grpSp>
          <p:nvGrpSpPr>
            <p:cNvPr id="558" name="Group 557">
              <a:extLst>
                <a:ext uri="{FF2B5EF4-FFF2-40B4-BE49-F238E27FC236}">
                  <a16:creationId xmlns:a16="http://schemas.microsoft.com/office/drawing/2014/main" id="{B57C2598-1EAD-4E49-83D1-D9B023FA20D3}"/>
                </a:ext>
              </a:extLst>
            </p:cNvPr>
            <p:cNvGrpSpPr/>
            <p:nvPr/>
          </p:nvGrpSpPr>
          <p:grpSpPr>
            <a:xfrm>
              <a:off x="576697" y="2396858"/>
              <a:ext cx="7990606" cy="3203895"/>
              <a:chOff x="576697" y="2604678"/>
              <a:chExt cx="7990606" cy="3203895"/>
            </a:xfrm>
          </p:grpSpPr>
          <p:grpSp>
            <p:nvGrpSpPr>
              <p:cNvPr id="559" name="Group 558">
                <a:extLst>
                  <a:ext uri="{FF2B5EF4-FFF2-40B4-BE49-F238E27FC236}">
                    <a16:creationId xmlns:a16="http://schemas.microsoft.com/office/drawing/2014/main" id="{A3661692-2E35-40D9-B3C7-95C981138553}"/>
                  </a:ext>
                </a:extLst>
              </p:cNvPr>
              <p:cNvGrpSpPr/>
              <p:nvPr/>
            </p:nvGrpSpPr>
            <p:grpSpPr>
              <a:xfrm>
                <a:off x="576697" y="2604678"/>
                <a:ext cx="7990606" cy="3203895"/>
                <a:chOff x="576697" y="2604678"/>
                <a:chExt cx="7990606" cy="3203895"/>
              </a:xfrm>
            </p:grpSpPr>
            <p:sp>
              <p:nvSpPr>
                <p:cNvPr id="561" name="Rounded Rectangle 57">
                  <a:extLst>
                    <a:ext uri="{FF2B5EF4-FFF2-40B4-BE49-F238E27FC236}">
                      <a16:creationId xmlns:a16="http://schemas.microsoft.com/office/drawing/2014/main" id="{68E998B3-A9D9-460D-A056-495DC1214A91}"/>
                    </a:ext>
                  </a:extLst>
                </p:cNvPr>
                <p:cNvSpPr/>
                <p:nvPr/>
              </p:nvSpPr>
              <p:spPr>
                <a:xfrm>
                  <a:off x="576697" y="2604679"/>
                  <a:ext cx="7990606" cy="3203894"/>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62" name="TextBox 561">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Association between TTh and increased sexual activity in men with low testosterone</a:t>
                  </a:r>
                </a:p>
              </p:txBody>
            </p:sp>
          </p:grpSp>
          <p:sp>
            <p:nvSpPr>
              <p:cNvPr id="560" name="Round Same Side Corner Rectangle 58">
                <a:extLst>
                  <a:ext uri="{FF2B5EF4-FFF2-40B4-BE49-F238E27FC236}">
                    <a16:creationId xmlns:a16="http://schemas.microsoft.com/office/drawing/2014/main" id="{87716571-26C1-4F80-8CD8-F8645893E99D}"/>
                  </a:ext>
                </a:extLst>
              </p:cNvPr>
              <p:cNvSpPr/>
              <p:nvPr/>
            </p:nvSpPr>
            <p:spPr>
              <a:xfrm>
                <a:off x="576697" y="2604679"/>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Effect of TTh on sexual activity, assessed by PDQ-Q4, in older men with low testosterone</a:t>
                </a:r>
                <a:r>
                  <a:rPr kumimoji="0" lang="en-GB" sz="1400" b="1" i="0" u="none" strike="noStrike" kern="1200" cap="none" spc="0" normalizeH="0" baseline="30000" noProof="0" dirty="0">
                    <a:ln>
                      <a:noFill/>
                    </a:ln>
                    <a:solidFill>
                      <a:prstClr val="white"/>
                    </a:solidFill>
                    <a:effectLst/>
                    <a:uLnTx/>
                    <a:uFillTx/>
                    <a:latin typeface="Poppins Light"/>
                    <a:ea typeface="+mn-ea"/>
                    <a:cs typeface="+mn-cs"/>
                  </a:rPr>
                  <a:t>2</a:t>
                </a:r>
              </a:p>
            </p:txBody>
          </p:sp>
        </p:grpSp>
      </p:grpSp>
    </p:spTree>
    <p:extLst>
      <p:ext uri="{BB962C8B-B14F-4D97-AF65-F5344CB8AC3E}">
        <p14:creationId xmlns:p14="http://schemas.microsoft.com/office/powerpoint/2010/main" val="237729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1" name="Group 5">
            <a:extLst>
              <a:ext uri="{FF2B5EF4-FFF2-40B4-BE49-F238E27FC236}">
                <a16:creationId xmlns:a16="http://schemas.microsoft.com/office/drawing/2014/main" id="{C8BCCCBD-436F-483A-B982-37A7CEF0E3E8}"/>
              </a:ext>
            </a:extLst>
          </p:cNvPr>
          <p:cNvGrpSpPr>
            <a:grpSpLocks/>
          </p:cNvGrpSpPr>
          <p:nvPr/>
        </p:nvGrpSpPr>
        <p:grpSpPr bwMode="auto">
          <a:xfrm>
            <a:off x="1055077" y="1338384"/>
            <a:ext cx="5422412" cy="4446588"/>
            <a:chOff x="968" y="768"/>
            <a:chExt cx="4696" cy="2593"/>
          </a:xfrm>
          <a:noFill/>
        </p:grpSpPr>
        <p:pic>
          <p:nvPicPr>
            <p:cNvPr id="22537" name="Picture 6" descr="white">
              <a:extLst>
                <a:ext uri="{FF2B5EF4-FFF2-40B4-BE49-F238E27FC236}">
                  <a16:creationId xmlns:a16="http://schemas.microsoft.com/office/drawing/2014/main" id="{64A98BB7-7E41-46BF-916B-4615E663C080}"/>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8" name="AutoShape 7">
              <a:extLst>
                <a:ext uri="{FF2B5EF4-FFF2-40B4-BE49-F238E27FC236}">
                  <a16:creationId xmlns:a16="http://schemas.microsoft.com/office/drawing/2014/main" id="{EFB2597F-4A33-450B-B36A-AA3ACC1996FE}"/>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grpSp>
        <p:nvGrpSpPr>
          <p:cNvPr id="22532" name="Group 8">
            <a:extLst>
              <a:ext uri="{FF2B5EF4-FFF2-40B4-BE49-F238E27FC236}">
                <a16:creationId xmlns:a16="http://schemas.microsoft.com/office/drawing/2014/main" id="{8C6160AB-FD20-4B08-9CD9-4141A6F105B5}"/>
              </a:ext>
            </a:extLst>
          </p:cNvPr>
          <p:cNvGrpSpPr>
            <a:grpSpLocks/>
          </p:cNvGrpSpPr>
          <p:nvPr/>
        </p:nvGrpSpPr>
        <p:grpSpPr bwMode="auto">
          <a:xfrm>
            <a:off x="6693389" y="1325684"/>
            <a:ext cx="3784600" cy="4459288"/>
            <a:chOff x="968" y="768"/>
            <a:chExt cx="4696" cy="2593"/>
          </a:xfrm>
          <a:noFill/>
        </p:grpSpPr>
        <p:pic>
          <p:nvPicPr>
            <p:cNvPr id="22535" name="Picture 9" descr="white">
              <a:extLst>
                <a:ext uri="{FF2B5EF4-FFF2-40B4-BE49-F238E27FC236}">
                  <a16:creationId xmlns:a16="http://schemas.microsoft.com/office/drawing/2014/main" id="{33AFBDCC-8A71-4D6B-A446-3C04BB285A0A}"/>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6" name="AutoShape 10">
              <a:extLst>
                <a:ext uri="{FF2B5EF4-FFF2-40B4-BE49-F238E27FC236}">
                  <a16:creationId xmlns:a16="http://schemas.microsoft.com/office/drawing/2014/main" id="{449DB6AE-A4C6-47BA-B740-9AA8630CAF3C}"/>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sp>
        <p:nvSpPr>
          <p:cNvPr id="22533" name="Rectangle 11">
            <a:extLst>
              <a:ext uri="{FF2B5EF4-FFF2-40B4-BE49-F238E27FC236}">
                <a16:creationId xmlns:a16="http://schemas.microsoft.com/office/drawing/2014/main" id="{2A9FBEC5-ABF4-4795-B806-10F98FC2255E}"/>
              </a:ext>
            </a:extLst>
          </p:cNvPr>
          <p:cNvSpPr>
            <a:spLocks noChangeArrowheads="1"/>
          </p:cNvSpPr>
          <p:nvPr/>
        </p:nvSpPr>
        <p:spPr bwMode="auto">
          <a:xfrm>
            <a:off x="1414294" y="1566984"/>
            <a:ext cx="4806021"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anose="020B0604030504040204" pitchFamily="34" charset="0"/>
              </a:defRPr>
            </a:lvl1pPr>
            <a:lvl2pPr marL="449263" indent="-269875" eaLnBrk="0" hangingPunct="0">
              <a:defRPr>
                <a:solidFill>
                  <a:schemeClr val="tx1"/>
                </a:solidFill>
                <a:latin typeface="Verdana" panose="020B0604030504040204" pitchFamily="34" charset="0"/>
              </a:defRPr>
            </a:lvl2pPr>
            <a:lvl3pPr marL="812800" indent="-18415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Char char="•"/>
              <a:tabLst/>
              <a:defRPr/>
            </a:pPr>
            <a:endPar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449263" marR="0" lvl="1" indent="-269875" algn="l" defTabSz="914400" rtl="0" eaLnBrk="1" fontAlgn="auto" latinLnBrk="0" hangingPunct="1">
              <a:lnSpc>
                <a:spcPct val="100000"/>
              </a:lnSpc>
              <a:spcBef>
                <a:spcPct val="35000"/>
              </a:spcBef>
              <a:spcAft>
                <a:spcPct val="1500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Poppins Light"/>
                <a:ea typeface="+mn-ea"/>
                <a:cs typeface="+mn-cs"/>
              </a:rPr>
              <a:t>Safety Assessment </a:t>
            </a:r>
            <a:endParaRPr kumimoji="0" lang="en-US" altLang="en-US" sz="1800" b="0" i="0" u="sng" strike="noStrike" kern="1200" cap="none" spc="0" normalizeH="0" baseline="0" noProof="0" dirty="0">
              <a:ln>
                <a:noFill/>
              </a:ln>
              <a:solidFill>
                <a:srgbClr val="000000"/>
              </a:solidFill>
              <a:effectLst/>
              <a:uLnTx/>
              <a:uFillTx/>
              <a:latin typeface="Poppins Light"/>
              <a:ea typeface="+mn-ea"/>
              <a:cs typeface="+mn-cs"/>
            </a:endParaRPr>
          </a:p>
          <a:p>
            <a:pPr marL="449263" marR="0" lvl="1" indent="-269875"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Prostate</a:t>
            </a:r>
          </a:p>
          <a:p>
            <a:pPr marL="812800" marR="0" lvl="2" indent="-184150"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Poppins Light"/>
                <a:ea typeface="+mn-ea"/>
                <a:cs typeface="+mn-cs"/>
              </a:rPr>
              <a:t>PSA </a:t>
            </a:r>
          </a:p>
          <a:p>
            <a:pPr marL="812800" marR="0" lvl="2" indent="-184150"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Poppins Light"/>
                <a:ea typeface="+mn-ea"/>
                <a:cs typeface="+mn-cs"/>
              </a:rPr>
              <a:t>International Prostate Symptom Score  </a:t>
            </a:r>
            <a:br>
              <a:rPr kumimoji="0" lang="en-US" altLang="en-US" sz="1600" b="0" i="0" u="none" strike="noStrike" kern="1200" cap="none" spc="0" normalizeH="0" baseline="0" noProof="0" dirty="0">
                <a:ln>
                  <a:noFill/>
                </a:ln>
                <a:solidFill>
                  <a:srgbClr val="000000"/>
                </a:solidFill>
                <a:effectLst/>
                <a:uLnTx/>
                <a:uFillTx/>
                <a:latin typeface="Poppins Light"/>
                <a:ea typeface="+mn-ea"/>
                <a:cs typeface="+mn-cs"/>
              </a:rPr>
            </a:br>
            <a:r>
              <a:rPr kumimoji="0" lang="en-US" altLang="en-US" sz="1600" b="0" i="0" u="none" strike="noStrike" kern="1200" cap="none" spc="0" normalizeH="0" baseline="0" noProof="0" dirty="0">
                <a:ln>
                  <a:noFill/>
                </a:ln>
                <a:solidFill>
                  <a:srgbClr val="000000"/>
                </a:solidFill>
                <a:effectLst/>
                <a:uLnTx/>
                <a:uFillTx/>
                <a:latin typeface="Poppins Light"/>
                <a:ea typeface="+mn-ea"/>
                <a:cs typeface="+mn-cs"/>
              </a:rPr>
              <a:t>(1 - 35 with 35 being the most problematic obstruction symptoms)</a:t>
            </a:r>
          </a:p>
          <a:p>
            <a:pPr marL="449263" marR="0" lvl="1" indent="-269875"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Skin Irritation</a:t>
            </a:r>
          </a:p>
          <a:p>
            <a:pPr marL="812800" marR="0" lvl="2" indent="-184150"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Poppins Light"/>
                <a:ea typeface="+mn-ea"/>
                <a:cs typeface="+mn-cs"/>
              </a:rPr>
              <a:t>Scale from 0 -  4</a:t>
            </a: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  </a:t>
            </a:r>
          </a:p>
          <a:p>
            <a:pPr marL="812800" marR="0" lvl="2" indent="-184150" algn="l" defTabSz="914400" rtl="0" eaLnBrk="1" fontAlgn="auto" latinLnBrk="0" hangingPunct="1">
              <a:lnSpc>
                <a:spcPct val="100000"/>
              </a:lnSpc>
              <a:spcBef>
                <a:spcPct val="20000"/>
              </a:spcBef>
              <a:spcAft>
                <a:spcPts val="0"/>
              </a:spcAft>
              <a:buClrTx/>
              <a:buSzTx/>
              <a:buFontTx/>
              <a:buChar char="•"/>
              <a:tabLst/>
              <a:defRPr/>
            </a:pPr>
            <a:endParaRPr kumimoji="0" lang="en-US" altLang="en-US" sz="1800" b="1" i="0" u="none" strike="noStrike" kern="1200" cap="none" spc="0" normalizeH="0" baseline="0" noProof="0" dirty="0">
              <a:ln>
                <a:noFill/>
              </a:ln>
              <a:solidFill>
                <a:srgbClr val="1C5A94"/>
              </a:solidFill>
              <a:effectLst/>
              <a:uLnTx/>
              <a:uFillTx/>
              <a:latin typeface="Verdana" panose="020B0604030504040204" pitchFamily="34" charset="0"/>
              <a:ea typeface="+mn-ea"/>
              <a:cs typeface="+mn-cs"/>
            </a:endParaRPr>
          </a:p>
          <a:p>
            <a:pPr marL="812800" marR="0" lvl="2" indent="-184150" algn="l" defTabSz="914400" rtl="0" eaLnBrk="1" fontAlgn="auto" latinLnBrk="0" hangingPunct="1">
              <a:lnSpc>
                <a:spcPct val="100000"/>
              </a:lnSpc>
              <a:spcBef>
                <a:spcPct val="20000"/>
              </a:spcBef>
              <a:spcAft>
                <a:spcPts val="0"/>
              </a:spcAft>
              <a:buClrTx/>
              <a:buSzTx/>
              <a:buFontTx/>
              <a:buChar char="•"/>
              <a:tabLst/>
              <a:defRPr/>
            </a:pPr>
            <a:endParaRPr kumimoji="0" lang="en-US" altLang="en-US" sz="1800" b="1" i="0" u="none" strike="noStrike" kern="1200" cap="none" spc="0" normalizeH="0" baseline="0" noProof="0" dirty="0">
              <a:ln>
                <a:noFill/>
              </a:ln>
              <a:solidFill>
                <a:srgbClr val="1C5A94"/>
              </a:solidFill>
              <a:effectLst/>
              <a:uLnTx/>
              <a:uFillTx/>
              <a:latin typeface="Verdana" panose="020B0604030504040204" pitchFamily="34" charset="0"/>
              <a:ea typeface="+mn-ea"/>
              <a:cs typeface="+mn-cs"/>
            </a:endParaRPr>
          </a:p>
        </p:txBody>
      </p:sp>
      <p:sp>
        <p:nvSpPr>
          <p:cNvPr id="22534" name="Rectangle 12">
            <a:extLst>
              <a:ext uri="{FF2B5EF4-FFF2-40B4-BE49-F238E27FC236}">
                <a16:creationId xmlns:a16="http://schemas.microsoft.com/office/drawing/2014/main" id="{3E7CA94D-4B11-4BDD-8D23-F21320F6ECE4}"/>
              </a:ext>
            </a:extLst>
          </p:cNvPr>
          <p:cNvSpPr>
            <a:spLocks noChangeArrowheads="1"/>
          </p:cNvSpPr>
          <p:nvPr/>
        </p:nvSpPr>
        <p:spPr bwMode="auto">
          <a:xfrm>
            <a:off x="6879128" y="1566984"/>
            <a:ext cx="3354387"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anose="020B0604030504040204" pitchFamily="34" charset="0"/>
              </a:defRPr>
            </a:lvl1pPr>
            <a:lvl2pPr marL="363538" indent="-184150" eaLnBrk="0" hangingPunct="0">
              <a:defRPr>
                <a:solidFill>
                  <a:schemeClr val="tx1"/>
                </a:solidFill>
                <a:latin typeface="Verdana" panose="020B0604030504040204" pitchFamily="34" charset="0"/>
              </a:defRPr>
            </a:lvl2pPr>
            <a:lvl3pPr marL="812800" indent="-269875"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Char char="•"/>
              <a:tabLst/>
              <a:defRPr/>
            </a:pPr>
            <a:endParaRPr kumimoji="0" lang="en-US" altLang="en-US" sz="1800" b="0" i="0" u="none" strike="noStrike" kern="1200" cap="none" spc="0" normalizeH="0" baseline="0" noProof="0" dirty="0">
              <a:ln>
                <a:noFill/>
              </a:ln>
              <a:solidFill>
                <a:srgbClr val="1C5A94"/>
              </a:solidFill>
              <a:effectLst/>
              <a:uLnTx/>
              <a:uFillTx/>
              <a:latin typeface="Verdana" panose="020B0604030504040204" pitchFamily="34" charset="0"/>
              <a:ea typeface="+mn-ea"/>
              <a:cs typeface="+mn-cs"/>
            </a:endParaRPr>
          </a:p>
          <a:p>
            <a:pPr marL="363538" marR="0" lvl="1" indent="-184150" algn="l" defTabSz="914400" rtl="0" eaLnBrk="1" fontAlgn="auto" latinLnBrk="0" hangingPunct="1">
              <a:lnSpc>
                <a:spcPct val="100000"/>
              </a:lnSpc>
              <a:spcBef>
                <a:spcPct val="35000"/>
              </a:spcBef>
              <a:spcAft>
                <a:spcPct val="1500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Poppins Light"/>
                <a:ea typeface="+mn-ea"/>
                <a:cs typeface="+mn-cs"/>
              </a:rPr>
              <a:t>Safety Assessment</a:t>
            </a:r>
            <a:r>
              <a:rPr kumimoji="0" lang="en-US" altLang="en-US" sz="1800" b="0" i="0" u="sng" strike="noStrike" kern="1200" cap="none" spc="0" normalizeH="0" baseline="0" noProof="0" dirty="0">
                <a:ln>
                  <a:noFill/>
                </a:ln>
                <a:solidFill>
                  <a:srgbClr val="000000"/>
                </a:solidFill>
                <a:effectLst/>
                <a:uLnTx/>
                <a:uFillTx/>
                <a:latin typeface="Poppins Light"/>
                <a:ea typeface="+mn-ea"/>
                <a:cs typeface="+mn-cs"/>
              </a:rPr>
              <a:t> </a:t>
            </a:r>
            <a:endParaRPr kumimoji="0" lang="en-US" altLang="en-US" sz="1800" b="1" i="0" u="sng" strike="noStrike" kern="1200" cap="none" spc="0" normalizeH="0" baseline="0" noProof="0" dirty="0">
              <a:ln>
                <a:noFill/>
              </a:ln>
              <a:solidFill>
                <a:srgbClr val="000000"/>
              </a:solidFill>
              <a:effectLst/>
              <a:uLnTx/>
              <a:uFillTx/>
              <a:latin typeface="Poppins Light"/>
              <a:ea typeface="+mn-ea"/>
              <a:cs typeface="+mn-cs"/>
            </a:endParaRPr>
          </a:p>
          <a:p>
            <a:pPr marL="363538" marR="0" lvl="1" indent="-1841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Blood Chemistry</a:t>
            </a:r>
          </a:p>
          <a:p>
            <a:pPr marL="812800" marR="0" lvl="2" indent="-269875"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Poppins Light"/>
                <a:ea typeface="+mn-ea"/>
                <a:cs typeface="+mn-cs"/>
              </a:rPr>
              <a:t>Complete blood count</a:t>
            </a:r>
          </a:p>
          <a:p>
            <a:pPr marL="812800" marR="0" lvl="2" indent="-269875"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Poppins Light"/>
                <a:ea typeface="+mn-ea"/>
                <a:cs typeface="+mn-cs"/>
              </a:rPr>
              <a:t>Liver function tests</a:t>
            </a:r>
          </a:p>
          <a:p>
            <a:pPr marL="812800" marR="0" lvl="2" indent="-269875" algn="l" defTabSz="914400" rtl="0" eaLnBrk="1" fontAlgn="auto" latinLnBrk="0" hangingPunct="1">
              <a:lnSpc>
                <a:spcPct val="100000"/>
              </a:lnSpc>
              <a:spcBef>
                <a:spcPct val="20000"/>
              </a:spcBef>
              <a:spcAft>
                <a:spcPts val="0"/>
              </a:spcAft>
              <a:buClr>
                <a:srgbClr val="006EAB"/>
              </a:buClr>
              <a:buSzTx/>
              <a:buFont typeface="Verdana" panose="020B060403050404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Poppins Light"/>
                <a:ea typeface="+mn-ea"/>
                <a:cs typeface="+mn-cs"/>
              </a:rPr>
              <a:t>Lipid profile</a:t>
            </a:r>
          </a:p>
          <a:p>
            <a:pPr marL="812800" marR="0" lvl="2" indent="-269875" algn="l" defTabSz="914400" rtl="0" eaLnBrk="1" fontAlgn="auto" latinLnBrk="0" hangingPunct="1">
              <a:lnSpc>
                <a:spcPct val="100000"/>
              </a:lnSpc>
              <a:spcBef>
                <a:spcPct val="20000"/>
              </a:spcBef>
              <a:spcAft>
                <a:spcPts val="0"/>
              </a:spcAft>
              <a:buClrTx/>
              <a:buSzTx/>
              <a:buFontTx/>
              <a:buChar char="•"/>
              <a:tabLst/>
              <a:defRPr/>
            </a:pPr>
            <a:endParaRPr kumimoji="0" lang="en-US" altLang="en-US" sz="1600" b="1" i="0" u="none" strike="noStrike" kern="1200" cap="none" spc="0" normalizeH="0" baseline="0" noProof="0" dirty="0">
              <a:ln>
                <a:noFill/>
              </a:ln>
              <a:solidFill>
                <a:srgbClr val="000000"/>
              </a:solidFill>
              <a:effectLst/>
              <a:uLnTx/>
              <a:uFillTx/>
              <a:latin typeface="Poppins Light"/>
              <a:ea typeface="+mn-ea"/>
              <a:cs typeface="+mn-cs"/>
            </a:endParaRPr>
          </a:p>
          <a:p>
            <a:pPr marL="363538" marR="0" lvl="1" indent="-1841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Adverse Events</a:t>
            </a:r>
          </a:p>
        </p:txBody>
      </p:sp>
      <p:sp>
        <p:nvSpPr>
          <p:cNvPr id="12" name="Rectangle 4">
            <a:extLst>
              <a:ext uri="{FF2B5EF4-FFF2-40B4-BE49-F238E27FC236}">
                <a16:creationId xmlns:a16="http://schemas.microsoft.com/office/drawing/2014/main" id="{01ACD81E-A326-41D1-A1F7-5ADB97D7CC43}"/>
              </a:ext>
            </a:extLst>
          </p:cNvPr>
          <p:cNvSpPr>
            <a:spLocks noGrp="1" noChangeArrowheads="1"/>
          </p:cNvSpPr>
          <p:nvPr>
            <p:ph type="title"/>
          </p:nvPr>
        </p:nvSpPr>
        <p:spPr>
          <a:xfrm>
            <a:off x="448523" y="357133"/>
            <a:ext cx="10652454" cy="74727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6 Month (180 Day)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13" name="Text Box 6">
            <a:extLst>
              <a:ext uri="{FF2B5EF4-FFF2-40B4-BE49-F238E27FC236}">
                <a16:creationId xmlns:a16="http://schemas.microsoft.com/office/drawing/2014/main" id="{FC79F8B5-00B2-479F-B381-C3FD84EBA3ED}"/>
              </a:ext>
            </a:extLst>
          </p:cNvPr>
          <p:cNvSpPr txBox="1">
            <a:spLocks noChangeArrowheads="1"/>
          </p:cNvSpPr>
          <p:nvPr/>
        </p:nvSpPr>
        <p:spPr bwMode="auto">
          <a:xfrm>
            <a:off x="1834053" y="588669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Swerdloff</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RS,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2000; </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85</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:4500-10.</a:t>
            </a:r>
            <a:endParaRPr kumimoji="0" lang="en-US" altLang="en-US" sz="1100" b="0"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152401"/>
            <a:ext cx="11265408" cy="834047"/>
          </a:xfrm>
        </p:spPr>
        <p:txBody>
          <a:bodyPr>
            <a:noAutofit/>
          </a:bodyPr>
          <a:lstStyle/>
          <a:p>
            <a:r>
              <a:rPr lang="en-GB" sz="3000" dirty="0">
                <a:solidFill>
                  <a:schemeClr val="accent1"/>
                </a:solidFill>
              </a:rPr>
              <a:t>Physical Function Trial:</a:t>
            </a:r>
            <a:r>
              <a:rPr lang="en-GB" sz="3000" dirty="0"/>
              <a:t> effect of TTh on 6-minute </a:t>
            </a:r>
            <a:r>
              <a:rPr lang="en-GB" sz="3000" spc="-20" dirty="0"/>
              <a:t>walking distance in older men with low testosterone</a:t>
            </a:r>
          </a:p>
        </p:txBody>
      </p:sp>
      <p:sp>
        <p:nvSpPr>
          <p:cNvPr id="5" name="TextBox 4"/>
          <p:cNvSpPr txBox="1"/>
          <p:nvPr/>
        </p:nvSpPr>
        <p:spPr>
          <a:xfrm>
            <a:off x="1523999" y="5876397"/>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6MWD, 6-minute walking distance; TTh,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Snyder PJ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N Engl J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2016;374:611–24; Snyder PJ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2018;39:369–86</a:t>
            </a:r>
            <a:r>
              <a:rPr kumimoji="0" lang="sv-SE" sz="1000" b="0" i="0" u="none" strike="noStrike" kern="1200" cap="none" spc="0" normalizeH="0" baseline="0" noProof="0" dirty="0">
                <a:ln>
                  <a:noFill/>
                </a:ln>
                <a:solidFill>
                  <a:srgbClr val="005294"/>
                </a:solidFill>
                <a:effectLst/>
                <a:uLnTx/>
                <a:uFillTx/>
                <a:latin typeface="Poppins Light"/>
                <a:ea typeface="+mn-ea"/>
                <a:cs typeface="+mn-cs"/>
              </a:rPr>
              <a:t>.</a:t>
            </a:r>
            <a:endParaRPr kumimoji="0" lang="en-GB" sz="1000" b="0" i="0" u="none" strike="noStrike" kern="1200" cap="none" spc="0" normalizeH="0" baseline="0" noProof="0" dirty="0">
              <a:ln>
                <a:noFill/>
              </a:ln>
              <a:solidFill>
                <a:srgbClr val="005294"/>
              </a:solidFill>
              <a:effectLst/>
              <a:uLnTx/>
              <a:uFillTx/>
              <a:latin typeface="Poppins Light"/>
              <a:ea typeface="+mn-ea"/>
              <a:cs typeface="+mn-cs"/>
            </a:endParaRPr>
          </a:p>
        </p:txBody>
      </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1031178" y="2478763"/>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a:off x="557784" y="1393869"/>
            <a:ext cx="10586814" cy="745236"/>
            <a:chOff x="359224" y="1623660"/>
            <a:chExt cx="8384269" cy="745236"/>
          </a:xfrm>
        </p:grpSpPr>
        <p:sp>
          <p:nvSpPr>
            <p:cNvPr id="42" name="TextBox 41"/>
            <p:cNvSpPr txBox="1"/>
            <p:nvPr/>
          </p:nvSpPr>
          <p:spPr>
            <a:xfrm>
              <a:off x="982003" y="1623660"/>
              <a:ext cx="7761490"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marR="0" lvl="0" indent="0" algn="l" defTabSz="914400" rtl="0" eaLnBrk="1" fontAlgn="auto" latinLnBrk="0" hangingPunct="1">
                <a:lnSpc>
                  <a:spcPct val="100000"/>
                </a:lnSpc>
                <a:spcBef>
                  <a:spcPts val="0"/>
                </a:spcBef>
                <a:spcAft>
                  <a:spcPts val="0"/>
                </a:spcAft>
                <a:buClr>
                  <a:srgbClr val="6F9AD3"/>
                </a:buClr>
                <a:buSzTx/>
                <a:buFontTx/>
                <a:buNone/>
                <a:tabLst/>
                <a:defRPr/>
              </a:pPr>
              <a:r>
                <a:rPr kumimoji="0" lang="en-GB" sz="2000" b="0" i="0" u="none" strike="noStrike" kern="1200" cap="none" spc="0" normalizeH="0" baseline="0" noProof="0" dirty="0">
                  <a:ln>
                    <a:noFill/>
                  </a:ln>
                  <a:solidFill>
                    <a:srgbClr val="005294"/>
                  </a:solidFill>
                  <a:effectLst/>
                  <a:uLnTx/>
                  <a:uFillTx/>
                  <a:latin typeface="Poppins Light"/>
                  <a:ea typeface="+mn-ea"/>
                  <a:cs typeface="+mn-cs"/>
                </a:rPr>
                <a:t>To determine if TTh for older men with low testosterone increases </a:t>
              </a:r>
              <a:br>
                <a:rPr kumimoji="0" lang="en-GB" sz="2000" b="0" i="0" u="none" strike="noStrike" kern="1200" cap="none" spc="0" normalizeH="0" baseline="0" noProof="0" dirty="0">
                  <a:ln>
                    <a:noFill/>
                  </a:ln>
                  <a:solidFill>
                    <a:srgbClr val="005294"/>
                  </a:solidFill>
                  <a:effectLst/>
                  <a:uLnTx/>
                  <a:uFillTx/>
                  <a:latin typeface="Poppins Light"/>
                  <a:ea typeface="+mn-ea"/>
                  <a:cs typeface="+mn-cs"/>
                </a:rPr>
              </a:br>
              <a:r>
                <a:rPr kumimoji="0" lang="en-GB" sz="2000" b="0" i="0" u="none" strike="noStrike" kern="1200" cap="none" spc="0" normalizeH="0" baseline="0" noProof="0" dirty="0">
                  <a:ln>
                    <a:noFill/>
                  </a:ln>
                  <a:solidFill>
                    <a:srgbClr val="005294"/>
                  </a:solidFill>
                  <a:effectLst/>
                  <a:uLnTx/>
                  <a:uFillTx/>
                  <a:latin typeface="Poppins Light"/>
                  <a:ea typeface="+mn-ea"/>
                  <a:cs typeface="+mn-cs"/>
                </a:rPr>
                <a:t>6MWD &gt;50 m beyond the baseline distance</a:t>
              </a:r>
            </a:p>
          </p:txBody>
        </p:sp>
        <p:grpSp>
          <p:nvGrpSpPr>
            <p:cNvPr id="43" name="Group 42"/>
            <p:cNvGrpSpPr/>
            <p:nvPr/>
          </p:nvGrpSpPr>
          <p:grpSpPr>
            <a:xfrm>
              <a:off x="359224" y="1718693"/>
              <a:ext cx="1066800" cy="555171"/>
              <a:chOff x="348338" y="1458682"/>
              <a:chExt cx="1066800" cy="555171"/>
            </a:xfrm>
          </p:grpSpPr>
          <p:sp>
            <p:nvSpPr>
              <p:cNvPr id="45" name="Pentagon 44"/>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8" name="TextBox 47"/>
              <p:cNvSpPr txBox="1"/>
              <p:nvPr/>
            </p:nvSpPr>
            <p:spPr>
              <a:xfrm>
                <a:off x="435751" y="1505434"/>
                <a:ext cx="7697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Aim</a:t>
                </a:r>
                <a:endParaRPr kumimoji="0" lang="en-GB" sz="2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grpSp>
        <p:nvGrpSpPr>
          <p:cNvPr id="10" name="Group 9"/>
          <p:cNvGrpSpPr/>
          <p:nvPr/>
        </p:nvGrpSpPr>
        <p:grpSpPr>
          <a:xfrm>
            <a:off x="1755648" y="2340264"/>
            <a:ext cx="9388951" cy="999309"/>
            <a:chOff x="1827879" y="2372013"/>
            <a:chExt cx="7792720" cy="999309"/>
          </a:xfrm>
        </p:grpSpPr>
        <p:grpSp>
          <p:nvGrpSpPr>
            <p:cNvPr id="7" name="Group 6"/>
            <p:cNvGrpSpPr/>
            <p:nvPr/>
          </p:nvGrpSpPr>
          <p:grpSpPr>
            <a:xfrm>
              <a:off x="1828800" y="2372013"/>
              <a:ext cx="7791799" cy="584775"/>
              <a:chOff x="1828800" y="2372013"/>
              <a:chExt cx="7791799" cy="584775"/>
            </a:xfrm>
          </p:grpSpPr>
          <p:grpSp>
            <p:nvGrpSpPr>
              <p:cNvPr id="21" name="Group 20"/>
              <p:cNvGrpSpPr/>
              <p:nvPr/>
            </p:nvGrpSpPr>
            <p:grpSpPr>
              <a:xfrm>
                <a:off x="1828800" y="2372013"/>
                <a:ext cx="1466305" cy="584775"/>
                <a:chOff x="1828800" y="2250303"/>
                <a:chExt cx="1466305" cy="584775"/>
              </a:xfrm>
            </p:grpSpPr>
            <p:sp>
              <p:nvSpPr>
                <p:cNvPr id="4" name="TextBox 3"/>
                <p:cNvSpPr txBox="1"/>
                <p:nvPr/>
              </p:nvSpPr>
              <p:spPr>
                <a:xfrm>
                  <a:off x="1828800" y="2388802"/>
                  <a:ext cx="787075" cy="400110"/>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a:t>
                  </a:r>
                </a:p>
              </p:txBody>
            </p:sp>
            <p:sp>
              <p:nvSpPr>
                <p:cNvPr id="20" name="TextBox 19"/>
                <p:cNvSpPr txBox="1"/>
                <p:nvPr/>
              </p:nvSpPr>
              <p:spPr>
                <a:xfrm>
                  <a:off x="2401591" y="2250303"/>
                  <a:ext cx="89351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20" normalizeH="0" baseline="0" noProof="0" dirty="0">
                      <a:ln>
                        <a:noFill/>
                      </a:ln>
                      <a:solidFill>
                        <a:srgbClr val="005294"/>
                      </a:solidFill>
                      <a:effectLst/>
                      <a:uLnTx/>
                      <a:uFillTx/>
                      <a:latin typeface="Poppins Light"/>
                      <a:ea typeface="+mn-ea"/>
                      <a:cs typeface="+mn-cs"/>
                    </a:rPr>
                    <a:t>387</a:t>
                  </a:r>
                </a:p>
              </p:txBody>
            </p:sp>
          </p:grpSp>
          <p:sp>
            <p:nvSpPr>
              <p:cNvPr id="3" name="TextBox 2"/>
              <p:cNvSpPr txBox="1"/>
              <p:nvPr/>
            </p:nvSpPr>
            <p:spPr>
              <a:xfrm>
                <a:off x="3065920" y="2512081"/>
                <a:ext cx="655467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enrolled in the Physical Function Trial and analysed</a:t>
                </a:r>
              </a:p>
            </p:txBody>
          </p:sp>
        </p:grpSp>
        <p:grpSp>
          <p:nvGrpSpPr>
            <p:cNvPr id="9" name="Group 8"/>
            <p:cNvGrpSpPr/>
            <p:nvPr/>
          </p:nvGrpSpPr>
          <p:grpSpPr>
            <a:xfrm>
              <a:off x="1827879" y="2786547"/>
              <a:ext cx="5713666" cy="584775"/>
              <a:chOff x="-3330684" y="3694495"/>
              <a:chExt cx="5713666" cy="584775"/>
            </a:xfrm>
          </p:grpSpPr>
          <p:sp>
            <p:nvSpPr>
              <p:cNvPr id="40" name="TextBox 39"/>
              <p:cNvSpPr txBox="1"/>
              <p:nvPr/>
            </p:nvSpPr>
            <p:spPr>
              <a:xfrm>
                <a:off x="-3330684" y="3832994"/>
                <a:ext cx="787075" cy="400110"/>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a:t>
                </a:r>
              </a:p>
            </p:txBody>
          </p:sp>
          <p:sp>
            <p:nvSpPr>
              <p:cNvPr id="49" name="TextBox 48"/>
              <p:cNvSpPr txBox="1"/>
              <p:nvPr/>
            </p:nvSpPr>
            <p:spPr>
              <a:xfrm>
                <a:off x="-2757893" y="3694495"/>
                <a:ext cx="90954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20" normalizeH="0" baseline="0" noProof="0" dirty="0">
                    <a:ln>
                      <a:noFill/>
                    </a:ln>
                    <a:solidFill>
                      <a:srgbClr val="005294"/>
                    </a:solidFill>
                    <a:effectLst/>
                    <a:uLnTx/>
                    <a:uFillTx/>
                    <a:latin typeface="Poppins Light"/>
                    <a:ea typeface="+mn-ea"/>
                    <a:cs typeface="+mn-cs"/>
                  </a:rPr>
                  <a:t>788</a:t>
                </a:r>
              </a:p>
            </p:txBody>
          </p:sp>
          <p:sp>
            <p:nvSpPr>
              <p:cNvPr id="50" name="TextBox 49"/>
              <p:cNvSpPr txBox="1"/>
              <p:nvPr/>
            </p:nvSpPr>
            <p:spPr>
              <a:xfrm>
                <a:off x="-2093564" y="3834563"/>
                <a:ext cx="447654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enrolled in all </a:t>
                </a:r>
                <a:r>
                  <a:rPr kumimoji="0" lang="en-GB" sz="2000" b="0" i="0" u="none" strike="noStrike" kern="1200" cap="none" spc="-20" normalizeH="0" baseline="0" noProof="0" dirty="0" err="1">
                    <a:ln>
                      <a:noFill/>
                    </a:ln>
                    <a:solidFill>
                      <a:srgbClr val="005294"/>
                    </a:solidFill>
                    <a:effectLst/>
                    <a:uLnTx/>
                    <a:uFillTx/>
                    <a:latin typeface="Poppins Light"/>
                    <a:ea typeface="+mn-ea"/>
                    <a:cs typeface="+mn-cs"/>
                  </a:rPr>
                  <a:t>TTrials</a:t>
                </a:r>
                <a:r>
                  <a:rPr kumimoji="0" lang="en-GB" sz="2000" b="0" i="0" u="none" strike="noStrike" kern="1200" cap="none" spc="-20" normalizeH="0" baseline="0" noProof="0" dirty="0">
                    <a:ln>
                      <a:noFill/>
                    </a:ln>
                    <a:solidFill>
                      <a:srgbClr val="005294"/>
                    </a:solidFill>
                    <a:effectLst/>
                    <a:uLnTx/>
                    <a:uFillTx/>
                    <a:latin typeface="Poppins Light"/>
                    <a:ea typeface="+mn-ea"/>
                    <a:cs typeface="+mn-cs"/>
                  </a:rPr>
                  <a:t> and analysed</a:t>
                </a:r>
              </a:p>
            </p:txBody>
          </p:sp>
        </p:grpSp>
      </p:grpSp>
      <p:grpSp>
        <p:nvGrpSpPr>
          <p:cNvPr id="11" name="Group 10"/>
          <p:cNvGrpSpPr/>
          <p:nvPr/>
        </p:nvGrpSpPr>
        <p:grpSpPr>
          <a:xfrm>
            <a:off x="557784" y="3519477"/>
            <a:ext cx="10586814" cy="2077205"/>
            <a:chOff x="424005" y="3519476"/>
            <a:chExt cx="8295990" cy="2077205"/>
          </a:xfrm>
        </p:grpSpPr>
        <p:sp>
          <p:nvSpPr>
            <p:cNvPr id="44" name="Content Placeholder 2"/>
            <p:cNvSpPr txBox="1">
              <a:spLocks/>
            </p:cNvSpPr>
            <p:nvPr/>
          </p:nvSpPr>
          <p:spPr>
            <a:xfrm>
              <a:off x="452641" y="3519476"/>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005294"/>
                </a:buClr>
                <a:buSzTx/>
                <a:buFont typeface="Arial"/>
                <a:buNone/>
                <a:tabLst/>
                <a:defRPr/>
              </a:pPr>
              <a:endParaRPr kumimoji="0" lang="en-GB" sz="1800" b="0" i="0" u="none" strike="noStrike" kern="1200" cap="none" spc="0" normalizeH="0" baseline="0" noProof="0" dirty="0">
                <a:ln>
                  <a:noFill/>
                </a:ln>
                <a:solidFill>
                  <a:srgbClr val="005294"/>
                </a:solidFill>
                <a:effectLst/>
                <a:uLnTx/>
                <a:uFillTx/>
                <a:latin typeface="Calibri"/>
                <a:ea typeface="+mn-ea"/>
                <a:cs typeface="+mn-cs"/>
              </a:endParaRPr>
            </a:p>
          </p:txBody>
        </p:sp>
        <p:sp>
          <p:nvSpPr>
            <p:cNvPr id="46" name="Round Same Side Corner Rectangle 45"/>
            <p:cNvSpPr/>
            <p:nvPr/>
          </p:nvSpPr>
          <p:spPr>
            <a:xfrm rot="16200000">
              <a:off x="480062" y="3492057"/>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 name="Rectangle 46"/>
            <p:cNvSpPr/>
            <p:nvPr/>
          </p:nvSpPr>
          <p:spPr>
            <a:xfrm>
              <a:off x="424005" y="3742472"/>
              <a:ext cx="2171830" cy="1631216"/>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Light"/>
                  <a:ea typeface="+mn-ea"/>
                  <a:cs typeface="+mn-cs"/>
                </a:rPr>
                <a:t>Selected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baseline characteristics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and demographics</a:t>
              </a:r>
              <a:endParaRPr kumimoji="0" lang="en-GB" sz="11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66" name="Rectangle 65"/>
            <p:cNvSpPr/>
            <p:nvPr/>
          </p:nvSpPr>
          <p:spPr>
            <a:xfrm>
              <a:off x="4589236" y="4913867"/>
              <a:ext cx="2115914"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89%</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White</a:t>
              </a:r>
            </a:p>
          </p:txBody>
        </p:sp>
        <p:grpSp>
          <p:nvGrpSpPr>
            <p:cNvPr id="58" name="Group 57"/>
            <p:cNvGrpSpPr/>
            <p:nvPr/>
          </p:nvGrpSpPr>
          <p:grpSpPr>
            <a:xfrm>
              <a:off x="2690530" y="3611403"/>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Mean age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72.2</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671460"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22925"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26796" y="3741191"/>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7008609" y="4513174"/>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Gait speed</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82" name="Rectangle 81"/>
            <p:cNvSpPr/>
            <p:nvPr/>
          </p:nvSpPr>
          <p:spPr>
            <a:xfrm>
              <a:off x="6782452" y="4913867"/>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1.1</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m/s</a:t>
              </a:r>
              <a:endParaRPr kumimoji="0" lang="en-GB" sz="1800" b="0" i="0" u="none" strike="noStrike" kern="1200" cap="none" spc="0" normalizeH="0" baseline="30000" noProof="0" dirty="0">
                <a:ln>
                  <a:noFill/>
                </a:ln>
                <a:solidFill>
                  <a:srgbClr val="005294"/>
                </a:solidFill>
                <a:effectLst/>
                <a:uLnTx/>
                <a:uFillTx/>
                <a:latin typeface="Poppins Light"/>
                <a:ea typeface="+mn-ea"/>
                <a:cs typeface="+mn-cs"/>
              </a:endParaRPr>
            </a:p>
          </p:txBody>
        </p:sp>
        <p:sp>
          <p:nvSpPr>
            <p:cNvPr id="83" name="Rectangle 82"/>
            <p:cNvSpPr/>
            <p:nvPr/>
          </p:nvSpPr>
          <p:spPr>
            <a:xfrm>
              <a:off x="4960075" y="4513757"/>
              <a:ext cx="1374236"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Race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pic>
          <p:nvPicPr>
            <p:cNvPr id="3074" name="Picture 2"/>
            <p:cNvPicPr>
              <a:picLocks noChangeAspect="1" noChangeArrowheads="1"/>
            </p:cNvPicPr>
            <p:nvPr/>
          </p:nvPicPr>
          <p:blipFill>
            <a:blip r:embed="rId8">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3403" y="3664081"/>
              <a:ext cx="604648" cy="82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248149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11228832" cy="834047"/>
          </a:xfrm>
        </p:spPr>
        <p:txBody>
          <a:bodyPr>
            <a:noAutofit/>
          </a:bodyPr>
          <a:lstStyle/>
          <a:p>
            <a:r>
              <a:rPr lang="en-GB" sz="2600" dirty="0">
                <a:solidFill>
                  <a:schemeClr val="accent1"/>
                </a:solidFill>
              </a:rPr>
              <a:t>Physical Function Trial: </a:t>
            </a:r>
            <a:r>
              <a:rPr lang="en-GB" sz="2600" dirty="0"/>
              <a:t>TTh significantly improved walking distance versus placebo in older men with low testosterone</a:t>
            </a:r>
          </a:p>
        </p:txBody>
      </p:sp>
      <p:sp>
        <p:nvSpPr>
          <p:cNvPr id="5" name="TextBox 4"/>
          <p:cNvSpPr txBox="1"/>
          <p:nvPr/>
        </p:nvSpPr>
        <p:spPr>
          <a:xfrm>
            <a:off x="1523999" y="5878007"/>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6MWD, 6-minute walking distance; TTh,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58595B"/>
                </a:solidFill>
                <a:effectLst/>
                <a:uLnTx/>
                <a:uFillTx/>
                <a:latin typeface="Poppins Light"/>
                <a:ea typeface="+mn-ea"/>
                <a:cs typeface="+mn-cs"/>
              </a:rPr>
              <a:t>Snyder PJ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6" name="Slide Number Placeholder 5"/>
          <p:cNvSpPr txBox="1">
            <a:spLocks/>
          </p:cNvSpPr>
          <p:nvPr/>
        </p:nvSpPr>
        <p:spPr>
          <a:xfrm>
            <a:off x="10225238" y="6492876"/>
            <a:ext cx="4427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2EA950F-B1C1-4506-981D-0BDDC3714979}" type="slidenum">
              <a:rPr kumimoji="0" lang="en-GB" sz="1000" b="0" i="0" u="none" strike="noStrike" kern="1200" cap="none" spc="0" normalizeH="0" baseline="0" noProof="0">
                <a:ln>
                  <a:noFill/>
                </a:ln>
                <a:solidFill>
                  <a:prstClr val="white"/>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0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9" name="Content Placeholder 2"/>
          <p:cNvSpPr>
            <a:spLocks noGrp="1"/>
          </p:cNvSpPr>
          <p:nvPr>
            <p:ph idx="1"/>
          </p:nvPr>
        </p:nvSpPr>
        <p:spPr>
          <a:xfrm>
            <a:off x="384048" y="1074133"/>
            <a:ext cx="11073384" cy="1509638"/>
          </a:xfrm>
        </p:spPr>
        <p:txBody>
          <a:bodyPr>
            <a:noAutofit/>
          </a:bodyPr>
          <a:lstStyle/>
          <a:p>
            <a:r>
              <a:rPr lang="en-GB" sz="1600" dirty="0"/>
              <a:t>Among men in the Physical Function Trial, TTh did not substantially increase the proportion of men whose 6MWD increased &gt;50 m beyond that at baseline, or the absolute increase in their distance walked, versus placebo</a:t>
            </a:r>
          </a:p>
          <a:p>
            <a:r>
              <a:rPr lang="en-GB" sz="1600" dirty="0"/>
              <a:t>However, TTh significantly improved these two parameters when analysing all men in the </a:t>
            </a:r>
            <a:r>
              <a:rPr lang="en-GB" sz="1600" dirty="0" err="1"/>
              <a:t>TTrials</a:t>
            </a:r>
            <a:endParaRPr lang="en-GB" sz="1600" dirty="0"/>
          </a:p>
        </p:txBody>
      </p:sp>
      <p:grpSp>
        <p:nvGrpSpPr>
          <p:cNvPr id="8" name="Group 7"/>
          <p:cNvGrpSpPr/>
          <p:nvPr/>
        </p:nvGrpSpPr>
        <p:grpSpPr>
          <a:xfrm>
            <a:off x="1124712" y="2229556"/>
            <a:ext cx="9592056" cy="3554311"/>
            <a:chOff x="576697" y="2450790"/>
            <a:chExt cx="7990606" cy="3493846"/>
          </a:xfrm>
        </p:grpSpPr>
        <p:grpSp>
          <p:nvGrpSpPr>
            <p:cNvPr id="3" name="Group 2">
              <a:extLst>
                <a:ext uri="{FF2B5EF4-FFF2-40B4-BE49-F238E27FC236}">
                  <a16:creationId xmlns:a16="http://schemas.microsoft.com/office/drawing/2014/main" id="{4020E993-61B6-47EC-9433-D9EC1003C9C0}"/>
                </a:ext>
              </a:extLst>
            </p:cNvPr>
            <p:cNvGrpSpPr/>
            <p:nvPr/>
          </p:nvGrpSpPr>
          <p:grpSpPr>
            <a:xfrm>
              <a:off x="6380355" y="3620519"/>
              <a:ext cx="1838471" cy="889569"/>
              <a:chOff x="6380355" y="3620519"/>
              <a:chExt cx="1838471" cy="889569"/>
            </a:xfrm>
          </p:grpSpPr>
          <p:grpSp>
            <p:nvGrpSpPr>
              <p:cNvPr id="524" name="Group 523">
                <a:extLst>
                  <a:ext uri="{FF2B5EF4-FFF2-40B4-BE49-F238E27FC236}">
                    <a16:creationId xmlns:a16="http://schemas.microsoft.com/office/drawing/2014/main" id="{B0A5A3BB-959F-4CD0-BFC9-A09A1F9A5634}"/>
                  </a:ext>
                </a:extLst>
              </p:cNvPr>
              <p:cNvGrpSpPr/>
              <p:nvPr/>
            </p:nvGrpSpPr>
            <p:grpSpPr>
              <a:xfrm>
                <a:off x="7547769" y="3905251"/>
                <a:ext cx="80558" cy="398462"/>
                <a:chOff x="3743571" y="3308401"/>
                <a:chExt cx="80558" cy="722480"/>
              </a:xfrm>
            </p:grpSpPr>
            <p:cxnSp>
              <p:nvCxnSpPr>
                <p:cNvPr id="525" name="Straight Connector 524">
                  <a:extLst>
                    <a:ext uri="{FF2B5EF4-FFF2-40B4-BE49-F238E27FC236}">
                      <a16:creationId xmlns:a16="http://schemas.microsoft.com/office/drawing/2014/main" id="{25BCAA13-C42F-47D0-AB8C-C76CB4A324F9}"/>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6" name="Straight Connector 525">
                  <a:extLst>
                    <a:ext uri="{FF2B5EF4-FFF2-40B4-BE49-F238E27FC236}">
                      <a16:creationId xmlns:a16="http://schemas.microsoft.com/office/drawing/2014/main" id="{C717C7F5-E769-4834-8552-B15AE01E7735}"/>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a:extLst>
                    <a:ext uri="{FF2B5EF4-FFF2-40B4-BE49-F238E27FC236}">
                      <a16:creationId xmlns:a16="http://schemas.microsoft.com/office/drawing/2014/main" id="{2609F2BC-6938-4A81-9DC5-87DD90B3E6EC}"/>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28" name="Group 527">
                <a:extLst>
                  <a:ext uri="{FF2B5EF4-FFF2-40B4-BE49-F238E27FC236}">
                    <a16:creationId xmlns:a16="http://schemas.microsoft.com/office/drawing/2014/main" id="{47A4D6D1-3AAD-4768-8B6F-4C21D3DD6151}"/>
                  </a:ext>
                </a:extLst>
              </p:cNvPr>
              <p:cNvGrpSpPr/>
              <p:nvPr/>
            </p:nvGrpSpPr>
            <p:grpSpPr>
              <a:xfrm>
                <a:off x="8138268" y="3620519"/>
                <a:ext cx="80558" cy="435543"/>
                <a:chOff x="3743571" y="3308401"/>
                <a:chExt cx="80558" cy="722480"/>
              </a:xfrm>
            </p:grpSpPr>
            <p:cxnSp>
              <p:nvCxnSpPr>
                <p:cNvPr id="529" name="Straight Connector 528">
                  <a:extLst>
                    <a:ext uri="{FF2B5EF4-FFF2-40B4-BE49-F238E27FC236}">
                      <a16:creationId xmlns:a16="http://schemas.microsoft.com/office/drawing/2014/main" id="{DD522030-DAD9-4789-84A5-EA5F8F7BBD37}"/>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a:extLst>
                    <a:ext uri="{FF2B5EF4-FFF2-40B4-BE49-F238E27FC236}">
                      <a16:creationId xmlns:a16="http://schemas.microsoft.com/office/drawing/2014/main" id="{D2FBA54A-8FED-4281-B681-40B7E365D34C}"/>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1" name="Straight Connector 530">
                  <a:extLst>
                    <a:ext uri="{FF2B5EF4-FFF2-40B4-BE49-F238E27FC236}">
                      <a16:creationId xmlns:a16="http://schemas.microsoft.com/office/drawing/2014/main" id="{07569A13-9C44-4C8A-8D9D-4BD10E7FA4E7}"/>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32" name="Group 531">
                <a:extLst>
                  <a:ext uri="{FF2B5EF4-FFF2-40B4-BE49-F238E27FC236}">
                    <a16:creationId xmlns:a16="http://schemas.microsoft.com/office/drawing/2014/main" id="{872B0935-CDB3-4981-A515-E093D11768AB}"/>
                  </a:ext>
                </a:extLst>
              </p:cNvPr>
              <p:cNvGrpSpPr/>
              <p:nvPr/>
            </p:nvGrpSpPr>
            <p:grpSpPr>
              <a:xfrm>
                <a:off x="6964860" y="3958472"/>
                <a:ext cx="80558" cy="391278"/>
                <a:chOff x="3743571" y="3308401"/>
                <a:chExt cx="80558" cy="722480"/>
              </a:xfrm>
            </p:grpSpPr>
            <p:cxnSp>
              <p:nvCxnSpPr>
                <p:cNvPr id="533" name="Straight Connector 532">
                  <a:extLst>
                    <a:ext uri="{FF2B5EF4-FFF2-40B4-BE49-F238E27FC236}">
                      <a16:creationId xmlns:a16="http://schemas.microsoft.com/office/drawing/2014/main" id="{E700AF55-EAC6-43F5-A0AD-E5FAD4F53006}"/>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4" name="Straight Connector 533">
                  <a:extLst>
                    <a:ext uri="{FF2B5EF4-FFF2-40B4-BE49-F238E27FC236}">
                      <a16:creationId xmlns:a16="http://schemas.microsoft.com/office/drawing/2014/main" id="{983C8FBB-2409-4B68-AEC0-402E30C910E8}"/>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5" name="Straight Connector 534">
                  <a:extLst>
                    <a:ext uri="{FF2B5EF4-FFF2-40B4-BE49-F238E27FC236}">
                      <a16:creationId xmlns:a16="http://schemas.microsoft.com/office/drawing/2014/main" id="{7A3138B5-1FFE-4D61-9DBA-9BECC1017819}"/>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36" name="Group 535">
                <a:extLst>
                  <a:ext uri="{FF2B5EF4-FFF2-40B4-BE49-F238E27FC236}">
                    <a16:creationId xmlns:a16="http://schemas.microsoft.com/office/drawing/2014/main" id="{49D82976-1C24-4FDA-AA10-2EBCB0EFCD7F}"/>
                  </a:ext>
                </a:extLst>
              </p:cNvPr>
              <p:cNvGrpSpPr/>
              <p:nvPr/>
            </p:nvGrpSpPr>
            <p:grpSpPr>
              <a:xfrm>
                <a:off x="6380355" y="4191000"/>
                <a:ext cx="80558" cy="319088"/>
                <a:chOff x="3743571" y="3308401"/>
                <a:chExt cx="80558" cy="722480"/>
              </a:xfrm>
            </p:grpSpPr>
            <p:cxnSp>
              <p:nvCxnSpPr>
                <p:cNvPr id="537" name="Straight Connector 536">
                  <a:extLst>
                    <a:ext uri="{FF2B5EF4-FFF2-40B4-BE49-F238E27FC236}">
                      <a16:creationId xmlns:a16="http://schemas.microsoft.com/office/drawing/2014/main" id="{EB447D95-428A-4DCB-8C2B-C2BB35337162}"/>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46BB003D-E73B-44DB-AD3F-68FEA9385F1B}"/>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1F4C83F7-8D07-4403-A62E-8EFE14923F2D}"/>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300" name="Group 299">
              <a:extLst>
                <a:ext uri="{FF2B5EF4-FFF2-40B4-BE49-F238E27FC236}">
                  <a16:creationId xmlns:a16="http://schemas.microsoft.com/office/drawing/2014/main" id="{F84DEDAB-4C6A-4BF5-8CEC-B311EC178B29}"/>
                </a:ext>
              </a:extLst>
            </p:cNvPr>
            <p:cNvGrpSpPr/>
            <p:nvPr/>
          </p:nvGrpSpPr>
          <p:grpSpPr>
            <a:xfrm>
              <a:off x="576697" y="2450790"/>
              <a:ext cx="7990606" cy="3357783"/>
              <a:chOff x="4981632" y="776457"/>
              <a:chExt cx="3671886" cy="4713927"/>
            </a:xfrm>
          </p:grpSpPr>
          <p:sp>
            <p:nvSpPr>
              <p:cNvPr id="302" name="Rounded Rectangle 57">
                <a:extLst>
                  <a:ext uri="{FF2B5EF4-FFF2-40B4-BE49-F238E27FC236}">
                    <a16:creationId xmlns:a16="http://schemas.microsoft.com/office/drawing/2014/main" id="{2091D157-E45C-4AC0-BC8F-E448845DACD5}"/>
                  </a:ext>
                </a:extLst>
              </p:cNvPr>
              <p:cNvSpPr/>
              <p:nvPr/>
            </p:nvSpPr>
            <p:spPr>
              <a:xfrm>
                <a:off x="4981632" y="992499"/>
                <a:ext cx="3671886" cy="4497885"/>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3" name="Round Same Side Corner Rectangle 58">
                <a:extLst>
                  <a:ext uri="{FF2B5EF4-FFF2-40B4-BE49-F238E27FC236}">
                    <a16:creationId xmlns:a16="http://schemas.microsoft.com/office/drawing/2014/main" id="{343F4AE4-B93C-44F5-AF5F-0CB0B716A47F}"/>
                  </a:ext>
                </a:extLst>
              </p:cNvPr>
              <p:cNvSpPr/>
              <p:nvPr/>
            </p:nvSpPr>
            <p:spPr>
              <a:xfrm>
                <a:off x="4981632" y="992499"/>
                <a:ext cx="3671886" cy="434642"/>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4" name="TextBox 303">
                <a:extLst>
                  <a:ext uri="{FF2B5EF4-FFF2-40B4-BE49-F238E27FC236}">
                    <a16:creationId xmlns:a16="http://schemas.microsoft.com/office/drawing/2014/main" id="{F98E1E78-C1A8-473C-B59A-71D9CBED2EB5}"/>
                  </a:ext>
                </a:extLst>
              </p:cNvPr>
              <p:cNvSpPr txBox="1"/>
              <p:nvPr/>
            </p:nvSpPr>
            <p:spPr>
              <a:xfrm>
                <a:off x="4981632" y="776457"/>
                <a:ext cx="3671886" cy="648123"/>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Light"/>
                    <a:ea typeface="+mn-ea"/>
                    <a:cs typeface="+mn-cs"/>
                  </a:rPr>
                  <a:t>Effect of TTh on proportion of men achieving a 6MWD &gt;50 m further than baseline in older men with low testosterone</a:t>
                </a:r>
              </a:p>
            </p:txBody>
          </p:sp>
        </p:grpSp>
        <p:sp>
          <p:nvSpPr>
            <p:cNvPr id="182" name="Freeform: Shape 181">
              <a:extLst>
                <a:ext uri="{FF2B5EF4-FFF2-40B4-BE49-F238E27FC236}">
                  <a16:creationId xmlns:a16="http://schemas.microsoft.com/office/drawing/2014/main" id="{90661464-1210-4A91-931B-3E4694E6216F}"/>
                </a:ext>
              </a:extLst>
            </p:cNvPr>
            <p:cNvSpPr/>
            <p:nvPr/>
          </p:nvSpPr>
          <p:spPr>
            <a:xfrm>
              <a:off x="5834063" y="4279900"/>
              <a:ext cx="2344737" cy="669925"/>
            </a:xfrm>
            <a:custGeom>
              <a:avLst/>
              <a:gdLst>
                <a:gd name="connsiteX0" fmla="*/ 0 w 2344737"/>
                <a:gd name="connsiteY0" fmla="*/ 669925 h 669925"/>
                <a:gd name="connsiteX1" fmla="*/ 588962 w 2344737"/>
                <a:gd name="connsiteY1" fmla="*/ 301625 h 669925"/>
                <a:gd name="connsiteX2" fmla="*/ 1169987 w 2344737"/>
                <a:gd name="connsiteY2" fmla="*/ 65088 h 669925"/>
                <a:gd name="connsiteX3" fmla="*/ 1755775 w 2344737"/>
                <a:gd name="connsiteY3" fmla="*/ 52388 h 669925"/>
                <a:gd name="connsiteX4" fmla="*/ 2344737 w 2344737"/>
                <a:gd name="connsiteY4" fmla="*/ 0 h 669925"/>
                <a:gd name="connsiteX5" fmla="*/ 2344737 w 2344737"/>
                <a:gd name="connsiteY5"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4737" h="669925">
                  <a:moveTo>
                    <a:pt x="0" y="669925"/>
                  </a:moveTo>
                  <a:lnTo>
                    <a:pt x="588962" y="301625"/>
                  </a:lnTo>
                  <a:lnTo>
                    <a:pt x="1169987" y="65088"/>
                  </a:lnTo>
                  <a:lnTo>
                    <a:pt x="1755775" y="52388"/>
                  </a:lnTo>
                  <a:lnTo>
                    <a:pt x="2344737" y="0"/>
                  </a:lnTo>
                  <a:lnTo>
                    <a:pt x="2344737" y="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87" name="Group 186">
              <a:extLst>
                <a:ext uri="{FF2B5EF4-FFF2-40B4-BE49-F238E27FC236}">
                  <a16:creationId xmlns:a16="http://schemas.microsoft.com/office/drawing/2014/main" id="{EB56D75D-9F78-4BBA-8A03-6900C431D45C}"/>
                </a:ext>
              </a:extLst>
            </p:cNvPr>
            <p:cNvGrpSpPr/>
            <p:nvPr/>
          </p:nvGrpSpPr>
          <p:grpSpPr>
            <a:xfrm>
              <a:off x="2328920" y="4055932"/>
              <a:ext cx="80558" cy="498407"/>
              <a:chOff x="3743571" y="3308401"/>
              <a:chExt cx="80558" cy="722480"/>
            </a:xfrm>
          </p:grpSpPr>
          <p:cxnSp>
            <p:nvCxnSpPr>
              <p:cNvPr id="188" name="Straight Connector 187">
                <a:extLst>
                  <a:ext uri="{FF2B5EF4-FFF2-40B4-BE49-F238E27FC236}">
                    <a16:creationId xmlns:a16="http://schemas.microsoft.com/office/drawing/2014/main" id="{3011053C-1590-4460-8B1F-736CB8453F3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33790448-5D77-430F-9EDD-0B50007287B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C9343DAD-6BE8-42B1-8D72-374AC27F716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1" name="Freeform: Shape 190">
              <a:extLst>
                <a:ext uri="{FF2B5EF4-FFF2-40B4-BE49-F238E27FC236}">
                  <a16:creationId xmlns:a16="http://schemas.microsoft.com/office/drawing/2014/main" id="{42374592-020B-4EE2-974A-C84C0AA422C4}"/>
                </a:ext>
              </a:extLst>
            </p:cNvPr>
            <p:cNvSpPr/>
            <p:nvPr/>
          </p:nvSpPr>
          <p:spPr>
            <a:xfrm>
              <a:off x="1785631" y="4205063"/>
              <a:ext cx="2340942" cy="727988"/>
            </a:xfrm>
            <a:custGeom>
              <a:avLst/>
              <a:gdLst>
                <a:gd name="connsiteX0" fmla="*/ 0 w 2340942"/>
                <a:gd name="connsiteY0" fmla="*/ 727988 h 727988"/>
                <a:gd name="connsiteX1" fmla="*/ 584745 w 2340942"/>
                <a:gd name="connsiteY1" fmla="*/ 321806 h 727988"/>
                <a:gd name="connsiteX2" fmla="*/ 1161641 w 2340942"/>
                <a:gd name="connsiteY2" fmla="*/ 21584 h 727988"/>
                <a:gd name="connsiteX3" fmla="*/ 1752273 w 2340942"/>
                <a:gd name="connsiteY3" fmla="*/ 0 h 727988"/>
                <a:gd name="connsiteX4" fmla="*/ 2340942 w 2340942"/>
                <a:gd name="connsiteY4" fmla="*/ 96149 h 72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942" h="727988">
                  <a:moveTo>
                    <a:pt x="0" y="727988"/>
                  </a:moveTo>
                  <a:lnTo>
                    <a:pt x="584745" y="321806"/>
                  </a:lnTo>
                  <a:lnTo>
                    <a:pt x="1161641" y="21584"/>
                  </a:lnTo>
                  <a:lnTo>
                    <a:pt x="1752273" y="0"/>
                  </a:lnTo>
                  <a:lnTo>
                    <a:pt x="2340942" y="96149"/>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92" name="Group 191">
              <a:extLst>
                <a:ext uri="{FF2B5EF4-FFF2-40B4-BE49-F238E27FC236}">
                  <a16:creationId xmlns:a16="http://schemas.microsoft.com/office/drawing/2014/main" id="{AEC24311-46B2-4A85-B1F5-717FBBD75D22}"/>
                </a:ext>
              </a:extLst>
            </p:cNvPr>
            <p:cNvGrpSpPr/>
            <p:nvPr/>
          </p:nvGrpSpPr>
          <p:grpSpPr>
            <a:xfrm>
              <a:off x="2328920" y="3879332"/>
              <a:ext cx="1840292" cy="806477"/>
              <a:chOff x="2328920" y="3879332"/>
              <a:chExt cx="1840292" cy="806477"/>
            </a:xfrm>
          </p:grpSpPr>
          <p:grpSp>
            <p:nvGrpSpPr>
              <p:cNvPr id="193" name="Group 192">
                <a:extLst>
                  <a:ext uri="{FF2B5EF4-FFF2-40B4-BE49-F238E27FC236}">
                    <a16:creationId xmlns:a16="http://schemas.microsoft.com/office/drawing/2014/main" id="{546BCA8C-D81D-4C29-BA88-CB9D73BADFC1}"/>
                  </a:ext>
                </a:extLst>
              </p:cNvPr>
              <p:cNvGrpSpPr/>
              <p:nvPr/>
            </p:nvGrpSpPr>
            <p:grpSpPr>
              <a:xfrm>
                <a:off x="3497720" y="3879332"/>
                <a:ext cx="80558" cy="574472"/>
                <a:chOff x="3743571" y="3308401"/>
                <a:chExt cx="80558" cy="722480"/>
              </a:xfrm>
            </p:grpSpPr>
            <p:cxnSp>
              <p:nvCxnSpPr>
                <p:cNvPr id="206" name="Straight Connector 205">
                  <a:extLst>
                    <a:ext uri="{FF2B5EF4-FFF2-40B4-BE49-F238E27FC236}">
                      <a16:creationId xmlns:a16="http://schemas.microsoft.com/office/drawing/2014/main" id="{AB078DCC-0D4F-4E31-854B-CAAB47A59D4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4FEC9CB8-AE74-4B5C-91AB-B55C30CA5CE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EDED3C49-12DD-4125-830F-C41C694C113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4" name="Group 193">
                <a:extLst>
                  <a:ext uri="{FF2B5EF4-FFF2-40B4-BE49-F238E27FC236}">
                    <a16:creationId xmlns:a16="http://schemas.microsoft.com/office/drawing/2014/main" id="{AB74E689-02DA-4331-B67F-05825064EE6C}"/>
                  </a:ext>
                </a:extLst>
              </p:cNvPr>
              <p:cNvGrpSpPr/>
              <p:nvPr/>
            </p:nvGrpSpPr>
            <p:grpSpPr>
              <a:xfrm>
                <a:off x="4088654" y="3989218"/>
                <a:ext cx="80558" cy="541472"/>
                <a:chOff x="3743571" y="3308401"/>
                <a:chExt cx="80558" cy="722480"/>
              </a:xfrm>
            </p:grpSpPr>
            <p:cxnSp>
              <p:nvCxnSpPr>
                <p:cNvPr id="203" name="Straight Connector 202">
                  <a:extLst>
                    <a:ext uri="{FF2B5EF4-FFF2-40B4-BE49-F238E27FC236}">
                      <a16:creationId xmlns:a16="http://schemas.microsoft.com/office/drawing/2014/main" id="{C65DC811-EFA6-4BFB-994C-415A540166A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88EBB04B-E815-4C45-ABB3-209FC7AC1DD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AD8F7B55-6C3B-4445-B4A0-D8F70DE273D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5" name="Group 194">
                <a:extLst>
                  <a:ext uri="{FF2B5EF4-FFF2-40B4-BE49-F238E27FC236}">
                    <a16:creationId xmlns:a16="http://schemas.microsoft.com/office/drawing/2014/main" id="{0D3CC866-4074-4D45-A547-9F6AA8D74496}"/>
                  </a:ext>
                </a:extLst>
              </p:cNvPr>
              <p:cNvGrpSpPr/>
              <p:nvPr/>
            </p:nvGrpSpPr>
            <p:grpSpPr>
              <a:xfrm>
                <a:off x="2912526" y="3920540"/>
                <a:ext cx="80558" cy="537652"/>
                <a:chOff x="3743571" y="3308401"/>
                <a:chExt cx="80558" cy="722480"/>
              </a:xfrm>
            </p:grpSpPr>
            <p:cxnSp>
              <p:nvCxnSpPr>
                <p:cNvPr id="200" name="Straight Connector 199">
                  <a:extLst>
                    <a:ext uri="{FF2B5EF4-FFF2-40B4-BE49-F238E27FC236}">
                      <a16:creationId xmlns:a16="http://schemas.microsoft.com/office/drawing/2014/main" id="{CE8701A5-A7AF-4AC1-8754-514124C309E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65125F0C-A707-4693-B867-101DEFD156D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50DD0204-71A3-4ECB-86DA-C108E9403CA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6" name="Group 195">
                <a:extLst>
                  <a:ext uri="{FF2B5EF4-FFF2-40B4-BE49-F238E27FC236}">
                    <a16:creationId xmlns:a16="http://schemas.microsoft.com/office/drawing/2014/main" id="{BB5A89D1-C10C-4BCA-A2F1-DD759F11FF6F}"/>
                  </a:ext>
                </a:extLst>
              </p:cNvPr>
              <p:cNvGrpSpPr/>
              <p:nvPr/>
            </p:nvGrpSpPr>
            <p:grpSpPr>
              <a:xfrm>
                <a:off x="2328920" y="4268238"/>
                <a:ext cx="80558" cy="417571"/>
                <a:chOff x="3743571" y="3308401"/>
                <a:chExt cx="80558" cy="722480"/>
              </a:xfrm>
            </p:grpSpPr>
            <p:cxnSp>
              <p:nvCxnSpPr>
                <p:cNvPr id="197" name="Straight Connector 196">
                  <a:extLst>
                    <a:ext uri="{FF2B5EF4-FFF2-40B4-BE49-F238E27FC236}">
                      <a16:creationId xmlns:a16="http://schemas.microsoft.com/office/drawing/2014/main" id="{75449B65-D6ED-454B-8CAE-BC8E93D2E82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022370B8-EBB2-478D-AB8C-4879CAFAF86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49762E17-F006-4C21-A9B8-5BC27B471C8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 name="Group 3">
              <a:extLst>
                <a:ext uri="{FF2B5EF4-FFF2-40B4-BE49-F238E27FC236}">
                  <a16:creationId xmlns:a16="http://schemas.microsoft.com/office/drawing/2014/main" id="{A83FDD60-8294-4610-A85A-EE38887A61A2}"/>
                </a:ext>
              </a:extLst>
            </p:cNvPr>
            <p:cNvGrpSpPr/>
            <p:nvPr/>
          </p:nvGrpSpPr>
          <p:grpSpPr>
            <a:xfrm>
              <a:off x="6380355" y="4075555"/>
              <a:ext cx="1838471" cy="624523"/>
              <a:chOff x="6380355" y="4075555"/>
              <a:chExt cx="1838471" cy="624523"/>
            </a:xfrm>
          </p:grpSpPr>
          <p:grpSp>
            <p:nvGrpSpPr>
              <p:cNvPr id="183" name="Group 182">
                <a:extLst>
                  <a:ext uri="{FF2B5EF4-FFF2-40B4-BE49-F238E27FC236}">
                    <a16:creationId xmlns:a16="http://schemas.microsoft.com/office/drawing/2014/main" id="{5BB0075C-95F1-424D-B70D-DD2B4DEBE11D}"/>
                  </a:ext>
                </a:extLst>
              </p:cNvPr>
              <p:cNvGrpSpPr/>
              <p:nvPr/>
            </p:nvGrpSpPr>
            <p:grpSpPr>
              <a:xfrm>
                <a:off x="6380355" y="4414294"/>
                <a:ext cx="80558" cy="285784"/>
                <a:chOff x="3743571" y="3308401"/>
                <a:chExt cx="80558" cy="722480"/>
              </a:xfrm>
            </p:grpSpPr>
            <p:cxnSp>
              <p:nvCxnSpPr>
                <p:cNvPr id="184" name="Straight Connector 183">
                  <a:extLst>
                    <a:ext uri="{FF2B5EF4-FFF2-40B4-BE49-F238E27FC236}">
                      <a16:creationId xmlns:a16="http://schemas.microsoft.com/office/drawing/2014/main" id="{24A409A2-A565-40DE-898B-DA3FBE3CB353}"/>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9A28D6ED-190A-49D2-9EE0-AD8BAC4C1168}"/>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CE3B8CC9-BE53-40B0-B7BF-AEC4FBC32AB8}"/>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0" name="Group 209">
                <a:extLst>
                  <a:ext uri="{FF2B5EF4-FFF2-40B4-BE49-F238E27FC236}">
                    <a16:creationId xmlns:a16="http://schemas.microsoft.com/office/drawing/2014/main" id="{694875B9-0A32-445C-9FBD-8641A6EF84EC}"/>
                  </a:ext>
                </a:extLst>
              </p:cNvPr>
              <p:cNvGrpSpPr/>
              <p:nvPr/>
            </p:nvGrpSpPr>
            <p:grpSpPr>
              <a:xfrm>
                <a:off x="7547769" y="4125403"/>
                <a:ext cx="80558" cy="371985"/>
                <a:chOff x="3743571" y="3308401"/>
                <a:chExt cx="80558" cy="722480"/>
              </a:xfrm>
            </p:grpSpPr>
            <p:cxnSp>
              <p:nvCxnSpPr>
                <p:cNvPr id="211" name="Straight Connector 210">
                  <a:extLst>
                    <a:ext uri="{FF2B5EF4-FFF2-40B4-BE49-F238E27FC236}">
                      <a16:creationId xmlns:a16="http://schemas.microsoft.com/office/drawing/2014/main" id="{15488315-21E2-4620-AA94-12F9ACD5291B}"/>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D5B5F555-DBAA-4B36-9642-95E7CA3288D1}"/>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4CB84B7B-94E5-48E5-B801-197232BFFA99}"/>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4" name="Group 213">
                <a:extLst>
                  <a:ext uri="{FF2B5EF4-FFF2-40B4-BE49-F238E27FC236}">
                    <a16:creationId xmlns:a16="http://schemas.microsoft.com/office/drawing/2014/main" id="{33BA50D6-C44E-4CED-BF7B-49C72230C7D9}"/>
                  </a:ext>
                </a:extLst>
              </p:cNvPr>
              <p:cNvGrpSpPr/>
              <p:nvPr/>
            </p:nvGrpSpPr>
            <p:grpSpPr>
              <a:xfrm>
                <a:off x="8138268" y="4075555"/>
                <a:ext cx="80558" cy="380545"/>
                <a:chOff x="3743571" y="3308401"/>
                <a:chExt cx="80558" cy="722480"/>
              </a:xfrm>
            </p:grpSpPr>
            <p:cxnSp>
              <p:nvCxnSpPr>
                <p:cNvPr id="215" name="Straight Connector 214">
                  <a:extLst>
                    <a:ext uri="{FF2B5EF4-FFF2-40B4-BE49-F238E27FC236}">
                      <a16:creationId xmlns:a16="http://schemas.microsoft.com/office/drawing/2014/main" id="{754AA861-8395-4A0A-A998-65BFC2871163}"/>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C54F0691-DAA5-4716-81F6-6A8647602B8A}"/>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1319CDFB-DBA9-482E-A9D4-D6A2FF1BCBD6}"/>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8" name="Group 217">
                <a:extLst>
                  <a:ext uri="{FF2B5EF4-FFF2-40B4-BE49-F238E27FC236}">
                    <a16:creationId xmlns:a16="http://schemas.microsoft.com/office/drawing/2014/main" id="{651E429F-81D5-4F3C-88AF-D4B832B4B1A2}"/>
                  </a:ext>
                </a:extLst>
              </p:cNvPr>
              <p:cNvGrpSpPr/>
              <p:nvPr/>
            </p:nvGrpSpPr>
            <p:grpSpPr>
              <a:xfrm>
                <a:off x="6964860" y="4133340"/>
                <a:ext cx="80558" cy="364048"/>
                <a:chOff x="3743571" y="3308401"/>
                <a:chExt cx="80558" cy="722480"/>
              </a:xfrm>
            </p:grpSpPr>
            <p:cxnSp>
              <p:nvCxnSpPr>
                <p:cNvPr id="219" name="Straight Connector 218">
                  <a:extLst>
                    <a:ext uri="{FF2B5EF4-FFF2-40B4-BE49-F238E27FC236}">
                      <a16:creationId xmlns:a16="http://schemas.microsoft.com/office/drawing/2014/main" id="{FC1FAF28-1638-4725-80C9-9B43DAAAB734}"/>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11D2C822-BB4E-4065-8D5F-92159EDE0C2E}"/>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9214FF5D-0A1C-478D-9265-9343F54D44A6}"/>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222" name="Group 221">
              <a:extLst>
                <a:ext uri="{FF2B5EF4-FFF2-40B4-BE49-F238E27FC236}">
                  <a16:creationId xmlns:a16="http://schemas.microsoft.com/office/drawing/2014/main" id="{D68C5925-45AB-4669-934C-CE2982557D22}"/>
                </a:ext>
              </a:extLst>
            </p:cNvPr>
            <p:cNvGrpSpPr/>
            <p:nvPr/>
          </p:nvGrpSpPr>
          <p:grpSpPr>
            <a:xfrm>
              <a:off x="3497720" y="3748650"/>
              <a:ext cx="80558" cy="580033"/>
              <a:chOff x="3743571" y="3308401"/>
              <a:chExt cx="80558" cy="722480"/>
            </a:xfrm>
          </p:grpSpPr>
          <p:cxnSp>
            <p:nvCxnSpPr>
              <p:cNvPr id="223" name="Straight Connector 222">
                <a:extLst>
                  <a:ext uri="{FF2B5EF4-FFF2-40B4-BE49-F238E27FC236}">
                    <a16:creationId xmlns:a16="http://schemas.microsoft.com/office/drawing/2014/main" id="{73F1B0D2-CD01-4C5C-9CAB-C6847CEF364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732C2720-3BA9-434C-B98E-E59CC56D4E0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2ED17C5F-F517-455D-925D-817484498B2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26" name="Group 225">
              <a:extLst>
                <a:ext uri="{FF2B5EF4-FFF2-40B4-BE49-F238E27FC236}">
                  <a16:creationId xmlns:a16="http://schemas.microsoft.com/office/drawing/2014/main" id="{9B948EA3-5BCC-4717-9B8E-87C09B8368F2}"/>
                </a:ext>
              </a:extLst>
            </p:cNvPr>
            <p:cNvGrpSpPr/>
            <p:nvPr/>
          </p:nvGrpSpPr>
          <p:grpSpPr>
            <a:xfrm>
              <a:off x="4088654" y="3510875"/>
              <a:ext cx="80558" cy="631395"/>
              <a:chOff x="3743571" y="3308401"/>
              <a:chExt cx="80558" cy="722480"/>
            </a:xfrm>
          </p:grpSpPr>
          <p:cxnSp>
            <p:nvCxnSpPr>
              <p:cNvPr id="227" name="Straight Connector 226">
                <a:extLst>
                  <a:ext uri="{FF2B5EF4-FFF2-40B4-BE49-F238E27FC236}">
                    <a16:creationId xmlns:a16="http://schemas.microsoft.com/office/drawing/2014/main" id="{192531B6-D695-4C3D-AF5C-1A3501EC732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72308B8F-CC8F-4784-A779-7EF5C0A5F47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36020D4C-5B0A-4066-808C-D4ADDDE67B8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1" name="Group 230">
              <a:extLst>
                <a:ext uri="{FF2B5EF4-FFF2-40B4-BE49-F238E27FC236}">
                  <a16:creationId xmlns:a16="http://schemas.microsoft.com/office/drawing/2014/main" id="{BF919102-2110-45FA-B5D4-75E4D81F0ECD}"/>
                </a:ext>
              </a:extLst>
            </p:cNvPr>
            <p:cNvGrpSpPr/>
            <p:nvPr/>
          </p:nvGrpSpPr>
          <p:grpSpPr>
            <a:xfrm>
              <a:off x="2912526" y="3898437"/>
              <a:ext cx="80558" cy="547980"/>
              <a:chOff x="3743571" y="3308401"/>
              <a:chExt cx="80558" cy="722480"/>
            </a:xfrm>
          </p:grpSpPr>
          <p:cxnSp>
            <p:nvCxnSpPr>
              <p:cNvPr id="233" name="Straight Connector 232">
                <a:extLst>
                  <a:ext uri="{FF2B5EF4-FFF2-40B4-BE49-F238E27FC236}">
                    <a16:creationId xmlns:a16="http://schemas.microsoft.com/office/drawing/2014/main" id="{5B1EF893-C3BA-4E24-B714-B1531A536A9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EA79C149-4B8A-4ACE-A6A3-B50648D2EEE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BBA0B1CC-7E46-4AE0-A9A0-B4BA634EDFC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7" name="Group 236">
              <a:extLst>
                <a:ext uri="{FF2B5EF4-FFF2-40B4-BE49-F238E27FC236}">
                  <a16:creationId xmlns:a16="http://schemas.microsoft.com/office/drawing/2014/main" id="{8FEE550C-F613-45E4-81AF-63D742A989FD}"/>
                </a:ext>
              </a:extLst>
            </p:cNvPr>
            <p:cNvGrpSpPr/>
            <p:nvPr/>
          </p:nvGrpSpPr>
          <p:grpSpPr>
            <a:xfrm>
              <a:off x="694840" y="5325008"/>
              <a:ext cx="3573452" cy="458459"/>
              <a:chOff x="707719" y="5244259"/>
              <a:chExt cx="3573452" cy="458459"/>
            </a:xfrm>
          </p:grpSpPr>
          <p:sp>
            <p:nvSpPr>
              <p:cNvPr id="241" name="TextBox 240">
                <a:extLst>
                  <a:ext uri="{FF2B5EF4-FFF2-40B4-BE49-F238E27FC236}">
                    <a16:creationId xmlns:a16="http://schemas.microsoft.com/office/drawing/2014/main" id="{EA30CED1-3B64-4FB1-8099-2512B6617114}"/>
                  </a:ext>
                </a:extLst>
              </p:cNvPr>
              <p:cNvSpPr txBox="1"/>
              <p:nvPr/>
            </p:nvSpPr>
            <p:spPr>
              <a:xfrm>
                <a:off x="3992062" y="5396608"/>
                <a:ext cx="289109" cy="30469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172</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165</a:t>
                </a:r>
              </a:p>
            </p:txBody>
          </p:sp>
          <p:sp>
            <p:nvSpPr>
              <p:cNvPr id="242" name="TextBox 241">
                <a:extLst>
                  <a:ext uri="{FF2B5EF4-FFF2-40B4-BE49-F238E27FC236}">
                    <a16:creationId xmlns:a16="http://schemas.microsoft.com/office/drawing/2014/main" id="{A4CD877A-FF0E-405A-9131-AB0BFB9B0851}"/>
                  </a:ext>
                </a:extLst>
              </p:cNvPr>
              <p:cNvSpPr txBox="1"/>
              <p:nvPr/>
            </p:nvSpPr>
            <p:spPr>
              <a:xfrm>
                <a:off x="3408347" y="5396608"/>
                <a:ext cx="289109" cy="30469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172</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159</a:t>
                </a:r>
              </a:p>
            </p:txBody>
          </p:sp>
          <p:sp>
            <p:nvSpPr>
              <p:cNvPr id="243" name="TextBox 242">
                <a:extLst>
                  <a:ext uri="{FF2B5EF4-FFF2-40B4-BE49-F238E27FC236}">
                    <a16:creationId xmlns:a16="http://schemas.microsoft.com/office/drawing/2014/main" id="{A1AE4F6C-CF37-40E7-B29C-DC57B6F17804}"/>
                  </a:ext>
                </a:extLst>
              </p:cNvPr>
              <p:cNvSpPr txBox="1"/>
              <p:nvPr/>
            </p:nvSpPr>
            <p:spPr>
              <a:xfrm>
                <a:off x="2831044" y="5396608"/>
                <a:ext cx="27628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174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171</a:t>
                </a:r>
              </a:p>
            </p:txBody>
          </p:sp>
          <p:sp>
            <p:nvSpPr>
              <p:cNvPr id="244" name="TextBox 243">
                <a:extLst>
                  <a:ext uri="{FF2B5EF4-FFF2-40B4-BE49-F238E27FC236}">
                    <a16:creationId xmlns:a16="http://schemas.microsoft.com/office/drawing/2014/main" id="{45AE3453-883E-4E05-97C5-A1CF92AF92A7}"/>
                  </a:ext>
                </a:extLst>
              </p:cNvPr>
              <p:cNvSpPr txBox="1"/>
              <p:nvPr/>
            </p:nvSpPr>
            <p:spPr>
              <a:xfrm>
                <a:off x="2246527" y="5396608"/>
                <a:ext cx="277888"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179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179</a:t>
                </a:r>
              </a:p>
            </p:txBody>
          </p:sp>
          <p:sp>
            <p:nvSpPr>
              <p:cNvPr id="245" name="TextBox 244">
                <a:extLst>
                  <a:ext uri="{FF2B5EF4-FFF2-40B4-BE49-F238E27FC236}">
                    <a16:creationId xmlns:a16="http://schemas.microsoft.com/office/drawing/2014/main" id="{2E171670-997C-4FF7-B9D3-C2228EAD7DA0}"/>
                  </a:ext>
                </a:extLst>
              </p:cNvPr>
              <p:cNvSpPr txBox="1"/>
              <p:nvPr/>
            </p:nvSpPr>
            <p:spPr>
              <a:xfrm>
                <a:off x="1657200" y="5396608"/>
                <a:ext cx="289109" cy="30469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191</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196</a:t>
                </a:r>
              </a:p>
            </p:txBody>
          </p:sp>
          <p:sp>
            <p:nvSpPr>
              <p:cNvPr id="246" name="TextBox 245">
                <a:extLst>
                  <a:ext uri="{FF2B5EF4-FFF2-40B4-BE49-F238E27FC236}">
                    <a16:creationId xmlns:a16="http://schemas.microsoft.com/office/drawing/2014/main" id="{0947C9AE-3861-43E5-AC6E-0E694050D950}"/>
                  </a:ext>
                </a:extLst>
              </p:cNvPr>
              <p:cNvSpPr txBox="1"/>
              <p:nvPr/>
            </p:nvSpPr>
            <p:spPr>
              <a:xfrm>
                <a:off x="707719" y="5244259"/>
                <a:ext cx="736346" cy="458459"/>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247" name="Group 246">
              <a:extLst>
                <a:ext uri="{FF2B5EF4-FFF2-40B4-BE49-F238E27FC236}">
                  <a16:creationId xmlns:a16="http://schemas.microsoft.com/office/drawing/2014/main" id="{439EF928-117D-46FA-8B77-029F1098E8B5}"/>
                </a:ext>
              </a:extLst>
            </p:cNvPr>
            <p:cNvGrpSpPr/>
            <p:nvPr/>
          </p:nvGrpSpPr>
          <p:grpSpPr>
            <a:xfrm>
              <a:off x="2333221" y="4174318"/>
              <a:ext cx="1829703" cy="391991"/>
              <a:chOff x="2333221" y="4064180"/>
              <a:chExt cx="1829703" cy="391991"/>
            </a:xfrm>
          </p:grpSpPr>
          <p:sp>
            <p:nvSpPr>
              <p:cNvPr id="248" name="Oval 247">
                <a:extLst>
                  <a:ext uri="{FF2B5EF4-FFF2-40B4-BE49-F238E27FC236}">
                    <a16:creationId xmlns:a16="http://schemas.microsoft.com/office/drawing/2014/main" id="{F159E09B-A8F0-4B1E-BE87-AC739CA11A17}"/>
                  </a:ext>
                </a:extLst>
              </p:cNvPr>
              <p:cNvSpPr/>
              <p:nvPr/>
            </p:nvSpPr>
            <p:spPr>
              <a:xfrm>
                <a:off x="2916827" y="408668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49" name="Oval 248">
                <a:extLst>
                  <a:ext uri="{FF2B5EF4-FFF2-40B4-BE49-F238E27FC236}">
                    <a16:creationId xmlns:a16="http://schemas.microsoft.com/office/drawing/2014/main" id="{A58B6169-A9F8-4ECC-BD88-E25B56254D7A}"/>
                  </a:ext>
                </a:extLst>
              </p:cNvPr>
              <p:cNvSpPr/>
              <p:nvPr/>
            </p:nvSpPr>
            <p:spPr>
              <a:xfrm>
                <a:off x="3502021" y="406418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50" name="Oval 249">
                <a:extLst>
                  <a:ext uri="{FF2B5EF4-FFF2-40B4-BE49-F238E27FC236}">
                    <a16:creationId xmlns:a16="http://schemas.microsoft.com/office/drawing/2014/main" id="{A7A9090C-2618-49B8-9FE4-29E899AB949F}"/>
                  </a:ext>
                </a:extLst>
              </p:cNvPr>
              <p:cNvSpPr/>
              <p:nvPr/>
            </p:nvSpPr>
            <p:spPr>
              <a:xfrm>
                <a:off x="4090967" y="414953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51" name="Oval 250">
                <a:extLst>
                  <a:ext uri="{FF2B5EF4-FFF2-40B4-BE49-F238E27FC236}">
                    <a16:creationId xmlns:a16="http://schemas.microsoft.com/office/drawing/2014/main" id="{76A9B483-1F7D-473F-A36D-8E738ABD2E66}"/>
                  </a:ext>
                </a:extLst>
              </p:cNvPr>
              <p:cNvSpPr/>
              <p:nvPr/>
            </p:nvSpPr>
            <p:spPr>
              <a:xfrm>
                <a:off x="2333221" y="438421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252" name="Group 251">
              <a:extLst>
                <a:ext uri="{FF2B5EF4-FFF2-40B4-BE49-F238E27FC236}">
                  <a16:creationId xmlns:a16="http://schemas.microsoft.com/office/drawing/2014/main" id="{8546F25A-74C8-49BD-8EBB-4FFA20F49BF0}"/>
                </a:ext>
              </a:extLst>
            </p:cNvPr>
            <p:cNvGrpSpPr/>
            <p:nvPr/>
          </p:nvGrpSpPr>
          <p:grpSpPr>
            <a:xfrm>
              <a:off x="1583771" y="3347361"/>
              <a:ext cx="2545317" cy="1777476"/>
              <a:chOff x="1583771" y="3365058"/>
              <a:chExt cx="2545317" cy="1777476"/>
            </a:xfrm>
          </p:grpSpPr>
          <p:sp>
            <p:nvSpPr>
              <p:cNvPr id="253" name="Freeform: Shape 6">
                <a:extLst>
                  <a:ext uri="{FF2B5EF4-FFF2-40B4-BE49-F238E27FC236}">
                    <a16:creationId xmlns:a16="http://schemas.microsoft.com/office/drawing/2014/main" id="{A9754590-7AFF-4DED-8E72-0DF57F3C4F10}"/>
                  </a:ext>
                </a:extLst>
              </p:cNvPr>
              <p:cNvSpPr/>
              <p:nvPr/>
            </p:nvSpPr>
            <p:spPr>
              <a:xfrm>
                <a:off x="1647221" y="3365058"/>
                <a:ext cx="2481867"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54" name="Group 253">
                <a:extLst>
                  <a:ext uri="{FF2B5EF4-FFF2-40B4-BE49-F238E27FC236}">
                    <a16:creationId xmlns:a16="http://schemas.microsoft.com/office/drawing/2014/main" id="{D178CCB4-6C23-406C-B244-54BF399C81E8}"/>
                  </a:ext>
                </a:extLst>
              </p:cNvPr>
              <p:cNvGrpSpPr/>
              <p:nvPr/>
            </p:nvGrpSpPr>
            <p:grpSpPr>
              <a:xfrm>
                <a:off x="1583771" y="3365149"/>
                <a:ext cx="61200" cy="1601203"/>
                <a:chOff x="1596650" y="3281571"/>
                <a:chExt cx="61200" cy="1601203"/>
              </a:xfrm>
            </p:grpSpPr>
            <p:cxnSp>
              <p:nvCxnSpPr>
                <p:cNvPr id="261" name="Straight Connector 260">
                  <a:extLst>
                    <a:ext uri="{FF2B5EF4-FFF2-40B4-BE49-F238E27FC236}">
                      <a16:creationId xmlns:a16="http://schemas.microsoft.com/office/drawing/2014/main" id="{81A208D5-2F99-4D27-881D-03B99A889572}"/>
                    </a:ext>
                  </a:extLst>
                </p:cNvPr>
                <p:cNvCxnSpPr/>
                <p:nvPr/>
              </p:nvCxnSpPr>
              <p:spPr>
                <a:xfrm>
                  <a:off x="1596650" y="381530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84B26E23-135E-418E-9743-DBD6D28A1A01}"/>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AE9DEA8C-840D-470A-B611-0FEEE1FDA639}"/>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C16E728E-C686-46BA-9714-A4A0249417D9}"/>
                    </a:ext>
                  </a:extLst>
                </p:cNvPr>
                <p:cNvCxnSpPr/>
                <p:nvPr/>
              </p:nvCxnSpPr>
              <p:spPr>
                <a:xfrm>
                  <a:off x="1596650" y="434903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5" name="Group 254">
                <a:extLst>
                  <a:ext uri="{FF2B5EF4-FFF2-40B4-BE49-F238E27FC236}">
                    <a16:creationId xmlns:a16="http://schemas.microsoft.com/office/drawing/2014/main" id="{53E6CE47-0EC5-4EE3-86C3-B2B1A0200337}"/>
                  </a:ext>
                </a:extLst>
              </p:cNvPr>
              <p:cNvGrpSpPr/>
              <p:nvPr/>
            </p:nvGrpSpPr>
            <p:grpSpPr>
              <a:xfrm>
                <a:off x="1787130" y="5081334"/>
                <a:ext cx="2341471" cy="61200"/>
                <a:chOff x="1800009" y="4997756"/>
                <a:chExt cx="2341471" cy="61200"/>
              </a:xfrm>
            </p:grpSpPr>
            <p:cxnSp>
              <p:nvCxnSpPr>
                <p:cNvPr id="256" name="Straight Connector 255">
                  <a:extLst>
                    <a:ext uri="{FF2B5EF4-FFF2-40B4-BE49-F238E27FC236}">
                      <a16:creationId xmlns:a16="http://schemas.microsoft.com/office/drawing/2014/main" id="{5EDAE784-F9DC-4E11-AE2E-F3A8792AF9B9}"/>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A108B9BA-B83F-4E60-A50E-C62DC26B46ED}"/>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58534663-D2C4-4633-A7AA-3494F8A98863}"/>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E7F7B91F-39D6-40DC-8888-2B50EF99CE7F}"/>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DEC12B10-2B07-4C61-A310-6D2A9C436410}"/>
                    </a:ext>
                  </a:extLst>
                </p:cNvPr>
                <p:cNvCxnSpPr/>
                <p:nvPr/>
              </p:nvCxnSpPr>
              <p:spPr>
                <a:xfrm rot="5400000">
                  <a:off x="411088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69" name="Group 268">
              <a:extLst>
                <a:ext uri="{FF2B5EF4-FFF2-40B4-BE49-F238E27FC236}">
                  <a16:creationId xmlns:a16="http://schemas.microsoft.com/office/drawing/2014/main" id="{454BF841-1080-42F1-A269-FAA22567A008}"/>
                </a:ext>
              </a:extLst>
            </p:cNvPr>
            <p:cNvGrpSpPr/>
            <p:nvPr/>
          </p:nvGrpSpPr>
          <p:grpSpPr>
            <a:xfrm>
              <a:off x="1705234" y="5117090"/>
              <a:ext cx="2525734" cy="184666"/>
              <a:chOff x="1718113" y="5038404"/>
              <a:chExt cx="2525734" cy="184666"/>
            </a:xfrm>
          </p:grpSpPr>
          <p:sp>
            <p:nvSpPr>
              <p:cNvPr id="270" name="TextBox 269">
                <a:extLst>
                  <a:ext uri="{FF2B5EF4-FFF2-40B4-BE49-F238E27FC236}">
                    <a16:creationId xmlns:a16="http://schemas.microsoft.com/office/drawing/2014/main" id="{4F7646D7-A2B1-4012-BF60-61AEC84FD1EC}"/>
                  </a:ext>
                </a:extLst>
              </p:cNvPr>
              <p:cNvSpPr txBox="1"/>
              <p:nvPr/>
            </p:nvSpPr>
            <p:spPr>
              <a:xfrm>
                <a:off x="4038094" y="5038404"/>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271" name="TextBox 270">
                <a:extLst>
                  <a:ext uri="{FF2B5EF4-FFF2-40B4-BE49-F238E27FC236}">
                    <a16:creationId xmlns:a16="http://schemas.microsoft.com/office/drawing/2014/main" id="{438FBAAD-B302-4111-9F3C-95E1662FB3B2}"/>
                  </a:ext>
                </a:extLst>
              </p:cNvPr>
              <p:cNvSpPr txBox="1"/>
              <p:nvPr/>
            </p:nvSpPr>
            <p:spPr>
              <a:xfrm>
                <a:off x="3468459"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272" name="TextBox 271">
                <a:extLst>
                  <a:ext uri="{FF2B5EF4-FFF2-40B4-BE49-F238E27FC236}">
                    <a16:creationId xmlns:a16="http://schemas.microsoft.com/office/drawing/2014/main" id="{9AD679F1-F60A-4078-B9D2-A695F8E034E4}"/>
                  </a:ext>
                </a:extLst>
              </p:cNvPr>
              <p:cNvSpPr txBox="1"/>
              <p:nvPr/>
            </p:nvSpPr>
            <p:spPr>
              <a:xfrm>
                <a:off x="2884744"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273" name="TextBox 272">
                <a:extLst>
                  <a:ext uri="{FF2B5EF4-FFF2-40B4-BE49-F238E27FC236}">
                    <a16:creationId xmlns:a16="http://schemas.microsoft.com/office/drawing/2014/main" id="{59DB55A3-DEC0-490B-BBEF-A396B5261016}"/>
                  </a:ext>
                </a:extLst>
              </p:cNvPr>
              <p:cNvSpPr txBox="1"/>
              <p:nvPr/>
            </p:nvSpPr>
            <p:spPr>
              <a:xfrm>
                <a:off x="2304234" y="5038404"/>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274" name="TextBox 273">
                <a:extLst>
                  <a:ext uri="{FF2B5EF4-FFF2-40B4-BE49-F238E27FC236}">
                    <a16:creationId xmlns:a16="http://schemas.microsoft.com/office/drawing/2014/main" id="{C9527EED-D918-4EBD-A696-81E5F4696787}"/>
                  </a:ext>
                </a:extLst>
              </p:cNvPr>
              <p:cNvSpPr txBox="1"/>
              <p:nvPr/>
            </p:nvSpPr>
            <p:spPr>
              <a:xfrm>
                <a:off x="1718113" y="5038404"/>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grpSp>
        <p:sp>
          <p:nvSpPr>
            <p:cNvPr id="275" name="TextBox 274">
              <a:extLst>
                <a:ext uri="{FF2B5EF4-FFF2-40B4-BE49-F238E27FC236}">
                  <a16:creationId xmlns:a16="http://schemas.microsoft.com/office/drawing/2014/main" id="{0216EB8E-73BB-4ED7-A342-C4AAA5BE3D61}"/>
                </a:ext>
              </a:extLst>
            </p:cNvPr>
            <p:cNvSpPr txBox="1"/>
            <p:nvPr/>
          </p:nvSpPr>
          <p:spPr>
            <a:xfrm>
              <a:off x="1787130" y="524592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nvGrpSpPr>
            <p:cNvPr id="276" name="Group 275">
              <a:extLst>
                <a:ext uri="{FF2B5EF4-FFF2-40B4-BE49-F238E27FC236}">
                  <a16:creationId xmlns:a16="http://schemas.microsoft.com/office/drawing/2014/main" id="{1CFDFE01-870F-4675-B2DF-7EB7AF9EFBCC}"/>
                </a:ext>
              </a:extLst>
            </p:cNvPr>
            <p:cNvGrpSpPr/>
            <p:nvPr/>
          </p:nvGrpSpPr>
          <p:grpSpPr>
            <a:xfrm>
              <a:off x="1202387" y="3253335"/>
              <a:ext cx="378830" cy="1788470"/>
              <a:chOff x="1215266" y="3187454"/>
              <a:chExt cx="378830" cy="1788470"/>
            </a:xfrm>
          </p:grpSpPr>
          <p:sp>
            <p:nvSpPr>
              <p:cNvPr id="277" name="TextBox 276">
                <a:extLst>
                  <a:ext uri="{FF2B5EF4-FFF2-40B4-BE49-F238E27FC236}">
                    <a16:creationId xmlns:a16="http://schemas.microsoft.com/office/drawing/2014/main" id="{02696357-8BEA-45E9-8877-E14C42D03D5E}"/>
                  </a:ext>
                </a:extLst>
              </p:cNvPr>
              <p:cNvSpPr txBox="1"/>
              <p:nvPr/>
            </p:nvSpPr>
            <p:spPr>
              <a:xfrm>
                <a:off x="1215266" y="4787144"/>
                <a:ext cx="378830"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278" name="TextBox 277">
                <a:extLst>
                  <a:ext uri="{FF2B5EF4-FFF2-40B4-BE49-F238E27FC236}">
                    <a16:creationId xmlns:a16="http://schemas.microsoft.com/office/drawing/2014/main" id="{1D6B981D-2C35-4FB8-8298-0C6CB28A0E7E}"/>
                  </a:ext>
                </a:extLst>
              </p:cNvPr>
              <p:cNvSpPr txBox="1"/>
              <p:nvPr/>
            </p:nvSpPr>
            <p:spPr>
              <a:xfrm>
                <a:off x="1315747" y="425665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10</a:t>
                </a:r>
              </a:p>
            </p:txBody>
          </p:sp>
          <p:sp>
            <p:nvSpPr>
              <p:cNvPr id="290" name="TextBox 289">
                <a:extLst>
                  <a:ext uri="{FF2B5EF4-FFF2-40B4-BE49-F238E27FC236}">
                    <a16:creationId xmlns:a16="http://schemas.microsoft.com/office/drawing/2014/main" id="{81726C51-CAFE-4650-9FF4-73A6B38A1665}"/>
                  </a:ext>
                </a:extLst>
              </p:cNvPr>
              <p:cNvSpPr txBox="1"/>
              <p:nvPr/>
            </p:nvSpPr>
            <p:spPr>
              <a:xfrm>
                <a:off x="1355226" y="3187454"/>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30</a:t>
                </a:r>
              </a:p>
            </p:txBody>
          </p:sp>
          <p:sp>
            <p:nvSpPr>
              <p:cNvPr id="291" name="TextBox 290">
                <a:extLst>
                  <a:ext uri="{FF2B5EF4-FFF2-40B4-BE49-F238E27FC236}">
                    <a16:creationId xmlns:a16="http://schemas.microsoft.com/office/drawing/2014/main" id="{D65EA035-65E9-45D9-BF16-41D245A86384}"/>
                  </a:ext>
                </a:extLst>
              </p:cNvPr>
              <p:cNvSpPr txBox="1"/>
              <p:nvPr/>
            </p:nvSpPr>
            <p:spPr>
              <a:xfrm>
                <a:off x="1315747" y="3722055"/>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20</a:t>
                </a:r>
              </a:p>
            </p:txBody>
          </p:sp>
          <p:sp>
            <p:nvSpPr>
              <p:cNvPr id="294" name="TextBox 293">
                <a:extLst>
                  <a:ext uri="{FF2B5EF4-FFF2-40B4-BE49-F238E27FC236}">
                    <a16:creationId xmlns:a16="http://schemas.microsoft.com/office/drawing/2014/main" id="{B2A4A77E-328D-4517-B5BE-0A39BFC91956}"/>
                  </a:ext>
                </a:extLst>
              </p:cNvPr>
              <p:cNvSpPr txBox="1"/>
              <p:nvPr/>
            </p:nvSpPr>
            <p:spPr>
              <a:xfrm>
                <a:off x="1315747" y="479125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a:t>
                </a:r>
              </a:p>
            </p:txBody>
          </p:sp>
        </p:grpSp>
        <p:sp>
          <p:nvSpPr>
            <p:cNvPr id="295" name="TextBox 294">
              <a:extLst>
                <a:ext uri="{FF2B5EF4-FFF2-40B4-BE49-F238E27FC236}">
                  <a16:creationId xmlns:a16="http://schemas.microsoft.com/office/drawing/2014/main" id="{26035A2D-0577-4CE3-9582-067178A4AF53}"/>
                </a:ext>
              </a:extLst>
            </p:cNvPr>
            <p:cNvSpPr txBox="1"/>
            <p:nvPr/>
          </p:nvSpPr>
          <p:spPr>
            <a:xfrm rot="16200000">
              <a:off x="157968" y="3898253"/>
              <a:ext cx="1602205" cy="49859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Percent of men who</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walked ≥50 m further</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than at baseline</a:t>
              </a:r>
            </a:p>
          </p:txBody>
        </p:sp>
        <p:sp>
          <p:nvSpPr>
            <p:cNvPr id="296" name="TextBox 295">
              <a:extLst>
                <a:ext uri="{FF2B5EF4-FFF2-40B4-BE49-F238E27FC236}">
                  <a16:creationId xmlns:a16="http://schemas.microsoft.com/office/drawing/2014/main" id="{039A5949-D08D-41A1-B806-1C7D1A9CCBB7}"/>
                </a:ext>
              </a:extLst>
            </p:cNvPr>
            <p:cNvSpPr txBox="1"/>
            <p:nvPr/>
          </p:nvSpPr>
          <p:spPr>
            <a:xfrm>
              <a:off x="3543272" y="3337733"/>
              <a:ext cx="6527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p=0.20</a:t>
              </a:r>
            </a:p>
          </p:txBody>
        </p:sp>
        <p:grpSp>
          <p:nvGrpSpPr>
            <p:cNvPr id="297" name="Group 296">
              <a:extLst>
                <a:ext uri="{FF2B5EF4-FFF2-40B4-BE49-F238E27FC236}">
                  <a16:creationId xmlns:a16="http://schemas.microsoft.com/office/drawing/2014/main" id="{243665CF-B800-4777-B3DA-AF551B0EEEF4}"/>
                </a:ext>
              </a:extLst>
            </p:cNvPr>
            <p:cNvGrpSpPr/>
            <p:nvPr/>
          </p:nvGrpSpPr>
          <p:grpSpPr>
            <a:xfrm>
              <a:off x="1721948" y="3322173"/>
              <a:ext cx="850648" cy="333938"/>
              <a:chOff x="1840742" y="3284538"/>
              <a:chExt cx="850648" cy="333938"/>
            </a:xfrm>
          </p:grpSpPr>
          <p:sp>
            <p:nvSpPr>
              <p:cNvPr id="298" name="TextBox 297">
                <a:extLst>
                  <a:ext uri="{FF2B5EF4-FFF2-40B4-BE49-F238E27FC236}">
                    <a16:creationId xmlns:a16="http://schemas.microsoft.com/office/drawing/2014/main" id="{F169C328-4D77-4FAD-B0F3-16A330A2E87A}"/>
                  </a:ext>
                </a:extLst>
              </p:cNvPr>
              <p:cNvSpPr txBox="1"/>
              <p:nvPr/>
            </p:nvSpPr>
            <p:spPr>
              <a:xfrm>
                <a:off x="1886361" y="3284538"/>
                <a:ext cx="805029" cy="333938"/>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Placebo</a:t>
                </a:r>
              </a:p>
            </p:txBody>
          </p:sp>
          <p:sp>
            <p:nvSpPr>
              <p:cNvPr id="299" name="Oval 298">
                <a:extLst>
                  <a:ext uri="{FF2B5EF4-FFF2-40B4-BE49-F238E27FC236}">
                    <a16:creationId xmlns:a16="http://schemas.microsoft.com/office/drawing/2014/main" id="{CB5FEB91-B87D-4860-A838-16110414F3E0}"/>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1" name="Oval 300">
                <a:extLst>
                  <a:ext uri="{FF2B5EF4-FFF2-40B4-BE49-F238E27FC236}">
                    <a16:creationId xmlns:a16="http://schemas.microsoft.com/office/drawing/2014/main" id="{A481E4E7-A2B5-4884-9C96-41DA2D9C56B7}"/>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461" name="Group 460">
              <a:extLst>
                <a:ext uri="{FF2B5EF4-FFF2-40B4-BE49-F238E27FC236}">
                  <a16:creationId xmlns:a16="http://schemas.microsoft.com/office/drawing/2014/main" id="{6E808D50-0E04-491C-875C-48441E3D33E9}"/>
                </a:ext>
              </a:extLst>
            </p:cNvPr>
            <p:cNvGrpSpPr/>
            <p:nvPr/>
          </p:nvGrpSpPr>
          <p:grpSpPr>
            <a:xfrm>
              <a:off x="4743860" y="5333828"/>
              <a:ext cx="3593490" cy="610808"/>
              <a:chOff x="929399" y="4903517"/>
              <a:chExt cx="3593490" cy="610808"/>
            </a:xfrm>
          </p:grpSpPr>
          <p:sp>
            <p:nvSpPr>
              <p:cNvPr id="504" name="TextBox 503">
                <a:extLst>
                  <a:ext uri="{FF2B5EF4-FFF2-40B4-BE49-F238E27FC236}">
                    <a16:creationId xmlns:a16="http://schemas.microsoft.com/office/drawing/2014/main" id="{E726936A-3D2D-49AC-973C-24F6F4637BCE}"/>
                  </a:ext>
                </a:extLst>
              </p:cNvPr>
              <p:cNvSpPr txBox="1"/>
              <p:nvPr/>
            </p:nvSpPr>
            <p:spPr>
              <a:xfrm>
                <a:off x="4193705" y="5055866"/>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346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326</a:t>
                </a:r>
              </a:p>
            </p:txBody>
          </p:sp>
          <p:sp>
            <p:nvSpPr>
              <p:cNvPr id="505" name="TextBox 504">
                <a:extLst>
                  <a:ext uri="{FF2B5EF4-FFF2-40B4-BE49-F238E27FC236}">
                    <a16:creationId xmlns:a16="http://schemas.microsoft.com/office/drawing/2014/main" id="{C317B0BE-89D2-43CF-BF7E-549B8A8A0639}"/>
                  </a:ext>
                </a:extLst>
              </p:cNvPr>
              <p:cNvSpPr txBox="1"/>
              <p:nvPr/>
            </p:nvSpPr>
            <p:spPr>
              <a:xfrm>
                <a:off x="3609990" y="5055866"/>
                <a:ext cx="329184" cy="45845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348</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320</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06" name="TextBox 505">
                <a:extLst>
                  <a:ext uri="{FF2B5EF4-FFF2-40B4-BE49-F238E27FC236}">
                    <a16:creationId xmlns:a16="http://schemas.microsoft.com/office/drawing/2014/main" id="{54751C2B-09F4-4E42-A6D7-C001F09BDFC7}"/>
                  </a:ext>
                </a:extLst>
              </p:cNvPr>
              <p:cNvSpPr txBox="1"/>
              <p:nvPr/>
            </p:nvSpPr>
            <p:spPr>
              <a:xfrm>
                <a:off x="3026275" y="5055866"/>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358</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339</a:t>
                </a:r>
              </a:p>
            </p:txBody>
          </p:sp>
          <p:sp>
            <p:nvSpPr>
              <p:cNvPr id="507" name="TextBox 506">
                <a:extLst>
                  <a:ext uri="{FF2B5EF4-FFF2-40B4-BE49-F238E27FC236}">
                    <a16:creationId xmlns:a16="http://schemas.microsoft.com/office/drawing/2014/main" id="{BA3CECE2-333F-4211-B43A-47F72E25EF21}"/>
                  </a:ext>
                </a:extLst>
              </p:cNvPr>
              <p:cNvSpPr txBox="1"/>
              <p:nvPr/>
            </p:nvSpPr>
            <p:spPr>
              <a:xfrm>
                <a:off x="2441757" y="5055866"/>
                <a:ext cx="330787"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368</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356</a:t>
                </a:r>
              </a:p>
            </p:txBody>
          </p:sp>
          <p:sp>
            <p:nvSpPr>
              <p:cNvPr id="508" name="TextBox 507">
                <a:extLst>
                  <a:ext uri="{FF2B5EF4-FFF2-40B4-BE49-F238E27FC236}">
                    <a16:creationId xmlns:a16="http://schemas.microsoft.com/office/drawing/2014/main" id="{FE7C1884-53FC-4538-B741-1D7D9D84E959}"/>
                  </a:ext>
                </a:extLst>
              </p:cNvPr>
              <p:cNvSpPr txBox="1"/>
              <p:nvPr/>
            </p:nvSpPr>
            <p:spPr>
              <a:xfrm>
                <a:off x="1858041" y="5055866"/>
                <a:ext cx="330787"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392</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389</a:t>
                </a:r>
              </a:p>
            </p:txBody>
          </p:sp>
          <p:sp>
            <p:nvSpPr>
              <p:cNvPr id="509" name="TextBox 508">
                <a:extLst>
                  <a:ext uri="{FF2B5EF4-FFF2-40B4-BE49-F238E27FC236}">
                    <a16:creationId xmlns:a16="http://schemas.microsoft.com/office/drawing/2014/main" id="{081011DE-3136-4DFD-ACD5-045E7D690B86}"/>
                  </a:ext>
                </a:extLst>
              </p:cNvPr>
              <p:cNvSpPr txBox="1"/>
              <p:nvPr/>
            </p:nvSpPr>
            <p:spPr>
              <a:xfrm>
                <a:off x="929399" y="4903517"/>
                <a:ext cx="736346" cy="458459"/>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463" name="Group 462">
              <a:extLst>
                <a:ext uri="{FF2B5EF4-FFF2-40B4-BE49-F238E27FC236}">
                  <a16:creationId xmlns:a16="http://schemas.microsoft.com/office/drawing/2014/main" id="{35424ECA-9E73-4BFF-A01F-DAAC907126C0}"/>
                </a:ext>
              </a:extLst>
            </p:cNvPr>
            <p:cNvGrpSpPr/>
            <p:nvPr/>
          </p:nvGrpSpPr>
          <p:grpSpPr>
            <a:xfrm>
              <a:off x="5754254" y="5117090"/>
              <a:ext cx="2527911" cy="343212"/>
              <a:chOff x="1939793" y="5079386"/>
              <a:chExt cx="2527911" cy="343212"/>
            </a:xfrm>
          </p:grpSpPr>
          <p:sp>
            <p:nvSpPr>
              <p:cNvPr id="494" name="TextBox 493">
                <a:extLst>
                  <a:ext uri="{FF2B5EF4-FFF2-40B4-BE49-F238E27FC236}">
                    <a16:creationId xmlns:a16="http://schemas.microsoft.com/office/drawing/2014/main" id="{93A93FAB-9963-4EAA-AED5-37F76D507379}"/>
                  </a:ext>
                </a:extLst>
              </p:cNvPr>
              <p:cNvSpPr txBox="1"/>
              <p:nvPr/>
            </p:nvSpPr>
            <p:spPr>
              <a:xfrm>
                <a:off x="4261951" y="5079386"/>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495" name="TextBox 494">
                <a:extLst>
                  <a:ext uri="{FF2B5EF4-FFF2-40B4-BE49-F238E27FC236}">
                    <a16:creationId xmlns:a16="http://schemas.microsoft.com/office/drawing/2014/main" id="{83D7EC3E-E680-4716-92CF-D286686A54C2}"/>
                  </a:ext>
                </a:extLst>
              </p:cNvPr>
              <p:cNvSpPr txBox="1"/>
              <p:nvPr/>
            </p:nvSpPr>
            <p:spPr>
              <a:xfrm>
                <a:off x="3690139"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496" name="TextBox 495">
                <a:extLst>
                  <a:ext uri="{FF2B5EF4-FFF2-40B4-BE49-F238E27FC236}">
                    <a16:creationId xmlns:a16="http://schemas.microsoft.com/office/drawing/2014/main" id="{B01893E8-C0A8-4828-AEFB-999D3E6A92C3}"/>
                  </a:ext>
                </a:extLst>
              </p:cNvPr>
              <p:cNvSpPr txBox="1"/>
              <p:nvPr/>
            </p:nvSpPr>
            <p:spPr>
              <a:xfrm>
                <a:off x="3106424"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497" name="TextBox 496">
                <a:extLst>
                  <a:ext uri="{FF2B5EF4-FFF2-40B4-BE49-F238E27FC236}">
                    <a16:creationId xmlns:a16="http://schemas.microsoft.com/office/drawing/2014/main" id="{A981F0CB-D9D8-4603-97CE-FC51A75DC0BB}"/>
                  </a:ext>
                </a:extLst>
              </p:cNvPr>
              <p:cNvSpPr txBox="1"/>
              <p:nvPr/>
            </p:nvSpPr>
            <p:spPr>
              <a:xfrm>
                <a:off x="2525914" y="5079386"/>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498" name="TextBox 497">
                <a:extLst>
                  <a:ext uri="{FF2B5EF4-FFF2-40B4-BE49-F238E27FC236}">
                    <a16:creationId xmlns:a16="http://schemas.microsoft.com/office/drawing/2014/main" id="{1B521FB5-9DE6-4E73-9E54-D9A540C272DA}"/>
                  </a:ext>
                </a:extLst>
              </p:cNvPr>
              <p:cNvSpPr txBox="1"/>
              <p:nvPr/>
            </p:nvSpPr>
            <p:spPr>
              <a:xfrm>
                <a:off x="1939793" y="5079386"/>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499" name="TextBox 498">
                <a:extLst>
                  <a:ext uri="{FF2B5EF4-FFF2-40B4-BE49-F238E27FC236}">
                    <a16:creationId xmlns:a16="http://schemas.microsoft.com/office/drawing/2014/main" id="{E9A08CEB-8E50-4CB3-BEFC-495810DAAA19}"/>
                  </a:ext>
                </a:extLst>
              </p:cNvPr>
              <p:cNvSpPr txBox="1"/>
              <p:nvPr/>
            </p:nvSpPr>
            <p:spPr>
              <a:xfrm>
                <a:off x="2021689" y="520715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sp>
          <p:nvSpPr>
            <p:cNvPr id="464" name="TextBox 463">
              <a:extLst>
                <a:ext uri="{FF2B5EF4-FFF2-40B4-BE49-F238E27FC236}">
                  <a16:creationId xmlns:a16="http://schemas.microsoft.com/office/drawing/2014/main" id="{75EAE889-1B07-4469-8671-F5E76058A138}"/>
                </a:ext>
              </a:extLst>
            </p:cNvPr>
            <p:cNvSpPr txBox="1"/>
            <p:nvPr/>
          </p:nvSpPr>
          <p:spPr>
            <a:xfrm rot="16200000">
              <a:off x="4163104" y="3954401"/>
              <a:ext cx="1714499" cy="49859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Percent of men who</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walked ≥50 m further</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than at baseline</a:t>
              </a:r>
            </a:p>
          </p:txBody>
        </p:sp>
        <p:sp>
          <p:nvSpPr>
            <p:cNvPr id="465" name="TextBox 464">
              <a:extLst>
                <a:ext uri="{FF2B5EF4-FFF2-40B4-BE49-F238E27FC236}">
                  <a16:creationId xmlns:a16="http://schemas.microsoft.com/office/drawing/2014/main" id="{853EA659-9EEF-486C-AA57-3DDDBCC4A2CE}"/>
                </a:ext>
              </a:extLst>
            </p:cNvPr>
            <p:cNvSpPr txBox="1"/>
            <p:nvPr/>
          </p:nvSpPr>
          <p:spPr>
            <a:xfrm>
              <a:off x="7605770" y="3334945"/>
              <a:ext cx="7409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p=0.003</a:t>
              </a:r>
            </a:p>
          </p:txBody>
        </p:sp>
        <p:sp>
          <p:nvSpPr>
            <p:cNvPr id="489" name="TextBox 488">
              <a:extLst>
                <a:ext uri="{FF2B5EF4-FFF2-40B4-BE49-F238E27FC236}">
                  <a16:creationId xmlns:a16="http://schemas.microsoft.com/office/drawing/2014/main" id="{5AEC3630-2187-43A7-8EF6-83C8EAC4DDF4}"/>
                </a:ext>
              </a:extLst>
            </p:cNvPr>
            <p:cNvSpPr txBox="1"/>
            <p:nvPr/>
          </p:nvSpPr>
          <p:spPr>
            <a:xfrm>
              <a:off x="5380947" y="3253335"/>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30</a:t>
              </a:r>
            </a:p>
          </p:txBody>
        </p:sp>
        <p:sp>
          <p:nvSpPr>
            <p:cNvPr id="490" name="TextBox 489">
              <a:extLst>
                <a:ext uri="{FF2B5EF4-FFF2-40B4-BE49-F238E27FC236}">
                  <a16:creationId xmlns:a16="http://schemas.microsoft.com/office/drawing/2014/main" id="{FFE7819C-B92B-40F2-A2E8-AF62492A88B1}"/>
                </a:ext>
              </a:extLst>
            </p:cNvPr>
            <p:cNvSpPr txBox="1"/>
            <p:nvPr/>
          </p:nvSpPr>
          <p:spPr>
            <a:xfrm>
              <a:off x="5341468" y="378793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20</a:t>
              </a:r>
            </a:p>
          </p:txBody>
        </p:sp>
        <p:sp>
          <p:nvSpPr>
            <p:cNvPr id="493" name="TextBox 492">
              <a:extLst>
                <a:ext uri="{FF2B5EF4-FFF2-40B4-BE49-F238E27FC236}">
                  <a16:creationId xmlns:a16="http://schemas.microsoft.com/office/drawing/2014/main" id="{CCDF489E-9A15-42CA-B0AD-3FACC8404132}"/>
                </a:ext>
              </a:extLst>
            </p:cNvPr>
            <p:cNvSpPr txBox="1"/>
            <p:nvPr/>
          </p:nvSpPr>
          <p:spPr>
            <a:xfrm>
              <a:off x="5341468" y="485713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a:t>
              </a:r>
            </a:p>
          </p:txBody>
        </p:sp>
        <p:sp>
          <p:nvSpPr>
            <p:cNvPr id="545" name="TextBox 544">
              <a:extLst>
                <a:ext uri="{FF2B5EF4-FFF2-40B4-BE49-F238E27FC236}">
                  <a16:creationId xmlns:a16="http://schemas.microsoft.com/office/drawing/2014/main" id="{FE871B4B-EADB-43C6-88CB-6DCB2F98DE97}"/>
                </a:ext>
              </a:extLst>
            </p:cNvPr>
            <p:cNvSpPr txBox="1"/>
            <p:nvPr/>
          </p:nvSpPr>
          <p:spPr>
            <a:xfrm>
              <a:off x="5341468" y="4322537"/>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10</a:t>
              </a:r>
            </a:p>
          </p:txBody>
        </p:sp>
        <p:grpSp>
          <p:nvGrpSpPr>
            <p:cNvPr id="468" name="Group 467">
              <a:extLst>
                <a:ext uri="{FF2B5EF4-FFF2-40B4-BE49-F238E27FC236}">
                  <a16:creationId xmlns:a16="http://schemas.microsoft.com/office/drawing/2014/main" id="{36EBF3C1-46B2-45BA-BE2A-4DBF84BCF14B}"/>
                </a:ext>
              </a:extLst>
            </p:cNvPr>
            <p:cNvGrpSpPr/>
            <p:nvPr/>
          </p:nvGrpSpPr>
          <p:grpSpPr>
            <a:xfrm>
              <a:off x="5632791" y="3347452"/>
              <a:ext cx="2544830" cy="1777385"/>
              <a:chOff x="5632791" y="3365149"/>
              <a:chExt cx="2544830" cy="1777385"/>
            </a:xfrm>
          </p:grpSpPr>
          <p:sp>
            <p:nvSpPr>
              <p:cNvPr id="469" name="Freeform: Shape 182">
                <a:extLst>
                  <a:ext uri="{FF2B5EF4-FFF2-40B4-BE49-F238E27FC236}">
                    <a16:creationId xmlns:a16="http://schemas.microsoft.com/office/drawing/2014/main" id="{6AEDD5DF-B812-482B-85F0-46027C6EADC2}"/>
                  </a:ext>
                </a:extLst>
              </p:cNvPr>
              <p:cNvSpPr/>
              <p:nvPr/>
            </p:nvSpPr>
            <p:spPr>
              <a:xfrm>
                <a:off x="5696241" y="3365735"/>
                <a:ext cx="2480261" cy="171572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70" name="Group 469">
                <a:extLst>
                  <a:ext uri="{FF2B5EF4-FFF2-40B4-BE49-F238E27FC236}">
                    <a16:creationId xmlns:a16="http://schemas.microsoft.com/office/drawing/2014/main" id="{14106D04-1B97-4C65-8EE6-3E16B6902AC1}"/>
                  </a:ext>
                </a:extLst>
              </p:cNvPr>
              <p:cNvGrpSpPr/>
              <p:nvPr/>
            </p:nvGrpSpPr>
            <p:grpSpPr>
              <a:xfrm>
                <a:off x="5836150" y="5081334"/>
                <a:ext cx="2341471" cy="61200"/>
                <a:chOff x="5836150" y="5081334"/>
                <a:chExt cx="2341471" cy="61200"/>
              </a:xfrm>
            </p:grpSpPr>
            <p:cxnSp>
              <p:nvCxnSpPr>
                <p:cNvPr id="480" name="Straight Connector 479">
                  <a:extLst>
                    <a:ext uri="{FF2B5EF4-FFF2-40B4-BE49-F238E27FC236}">
                      <a16:creationId xmlns:a16="http://schemas.microsoft.com/office/drawing/2014/main" id="{76AE684F-1CAF-454B-8A5F-EB0C1122FB23}"/>
                    </a:ext>
                  </a:extLst>
                </p:cNvPr>
                <p:cNvCxnSpPr/>
                <p:nvPr/>
              </p:nvCxnSpPr>
              <p:spPr>
                <a:xfrm rot="5400000">
                  <a:off x="7558006"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1" name="Straight Connector 480">
                  <a:extLst>
                    <a:ext uri="{FF2B5EF4-FFF2-40B4-BE49-F238E27FC236}">
                      <a16:creationId xmlns:a16="http://schemas.microsoft.com/office/drawing/2014/main" id="{BBB54B8B-53B5-498C-9A37-7689E22D6CE4}"/>
                    </a:ext>
                  </a:extLst>
                </p:cNvPr>
                <p:cNvCxnSpPr/>
                <p:nvPr/>
              </p:nvCxnSpPr>
              <p:spPr>
                <a:xfrm rot="5400000">
                  <a:off x="6973854"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2" name="Straight Connector 481">
                  <a:extLst>
                    <a:ext uri="{FF2B5EF4-FFF2-40B4-BE49-F238E27FC236}">
                      <a16:creationId xmlns:a16="http://schemas.microsoft.com/office/drawing/2014/main" id="{04B55674-1E46-4F34-A620-C0F59972EF7A}"/>
                    </a:ext>
                  </a:extLst>
                </p:cNvPr>
                <p:cNvCxnSpPr/>
                <p:nvPr/>
              </p:nvCxnSpPr>
              <p:spPr>
                <a:xfrm rot="5400000">
                  <a:off x="6389702"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78605367-1275-4436-803E-B5CFFC369F97}"/>
                    </a:ext>
                  </a:extLst>
                </p:cNvPr>
                <p:cNvCxnSpPr/>
                <p:nvPr/>
              </p:nvCxnSpPr>
              <p:spPr>
                <a:xfrm rot="5400000">
                  <a:off x="5805550"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4" name="Straight Connector 483">
                  <a:extLst>
                    <a:ext uri="{FF2B5EF4-FFF2-40B4-BE49-F238E27FC236}">
                      <a16:creationId xmlns:a16="http://schemas.microsoft.com/office/drawing/2014/main" id="{59FFBDC8-37F8-41C2-9E97-FA6727416630}"/>
                    </a:ext>
                  </a:extLst>
                </p:cNvPr>
                <p:cNvCxnSpPr/>
                <p:nvPr/>
              </p:nvCxnSpPr>
              <p:spPr>
                <a:xfrm rot="5400000">
                  <a:off x="8147021"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1" name="Group 470">
                <a:extLst>
                  <a:ext uri="{FF2B5EF4-FFF2-40B4-BE49-F238E27FC236}">
                    <a16:creationId xmlns:a16="http://schemas.microsoft.com/office/drawing/2014/main" id="{0BD01663-EBA8-4C64-9CB9-486BDEC1DA19}"/>
                  </a:ext>
                </a:extLst>
              </p:cNvPr>
              <p:cNvGrpSpPr/>
              <p:nvPr/>
            </p:nvGrpSpPr>
            <p:grpSpPr>
              <a:xfrm>
                <a:off x="5632791" y="3365149"/>
                <a:ext cx="61200" cy="1601203"/>
                <a:chOff x="1596650" y="3281571"/>
                <a:chExt cx="61200" cy="1601203"/>
              </a:xfrm>
            </p:grpSpPr>
            <p:cxnSp>
              <p:nvCxnSpPr>
                <p:cNvPr id="472" name="Straight Connector 471">
                  <a:extLst>
                    <a:ext uri="{FF2B5EF4-FFF2-40B4-BE49-F238E27FC236}">
                      <a16:creationId xmlns:a16="http://schemas.microsoft.com/office/drawing/2014/main" id="{6FBA7D71-0818-47BC-AD29-B0ADDB345C21}"/>
                    </a:ext>
                  </a:extLst>
                </p:cNvPr>
                <p:cNvCxnSpPr/>
                <p:nvPr/>
              </p:nvCxnSpPr>
              <p:spPr>
                <a:xfrm>
                  <a:off x="1596650" y="381530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a:extLst>
                    <a:ext uri="{FF2B5EF4-FFF2-40B4-BE49-F238E27FC236}">
                      <a16:creationId xmlns:a16="http://schemas.microsoft.com/office/drawing/2014/main" id="{A57D8D79-6668-46ED-892A-3A8FE85D2619}"/>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FEDB1EFF-DB93-4024-9F8D-4FA25AB02D57}"/>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a16="http://schemas.microsoft.com/office/drawing/2014/main" id="{F4AAD7AA-9099-48BA-AD40-3D45543EE7C7}"/>
                    </a:ext>
                  </a:extLst>
                </p:cNvPr>
                <p:cNvCxnSpPr/>
                <p:nvPr/>
              </p:nvCxnSpPr>
              <p:spPr>
                <a:xfrm>
                  <a:off x="1596650" y="434903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10" name="Group 509">
              <a:extLst>
                <a:ext uri="{FF2B5EF4-FFF2-40B4-BE49-F238E27FC236}">
                  <a16:creationId xmlns:a16="http://schemas.microsoft.com/office/drawing/2014/main" id="{3FB21DA7-A3DF-4643-AB41-204532FF2355}"/>
                </a:ext>
              </a:extLst>
            </p:cNvPr>
            <p:cNvGrpSpPr/>
            <p:nvPr/>
          </p:nvGrpSpPr>
          <p:grpSpPr>
            <a:xfrm>
              <a:off x="5800016" y="3821467"/>
              <a:ext cx="2414510" cy="1158787"/>
              <a:chOff x="5800016" y="3839164"/>
              <a:chExt cx="2414510" cy="1158787"/>
            </a:xfrm>
          </p:grpSpPr>
          <p:sp>
            <p:nvSpPr>
              <p:cNvPr id="511" name="Oval 510">
                <a:extLst>
                  <a:ext uri="{FF2B5EF4-FFF2-40B4-BE49-F238E27FC236}">
                    <a16:creationId xmlns:a16="http://schemas.microsoft.com/office/drawing/2014/main" id="{214CEFB2-DE8C-4B23-8766-BB2EA9AD8C24}"/>
                  </a:ext>
                </a:extLst>
              </p:cNvPr>
              <p:cNvSpPr/>
              <p:nvPr/>
            </p:nvSpPr>
            <p:spPr>
              <a:xfrm>
                <a:off x="6969161" y="416245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12" name="Oval 511">
                <a:extLst>
                  <a:ext uri="{FF2B5EF4-FFF2-40B4-BE49-F238E27FC236}">
                    <a16:creationId xmlns:a16="http://schemas.microsoft.com/office/drawing/2014/main" id="{1B65E120-A1B9-492F-AFDB-42D057B4F433}"/>
                  </a:ext>
                </a:extLst>
              </p:cNvPr>
              <p:cNvSpPr/>
              <p:nvPr/>
            </p:nvSpPr>
            <p:spPr>
              <a:xfrm>
                <a:off x="7552070" y="410489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13" name="Oval 512">
                <a:extLst>
                  <a:ext uri="{FF2B5EF4-FFF2-40B4-BE49-F238E27FC236}">
                    <a16:creationId xmlns:a16="http://schemas.microsoft.com/office/drawing/2014/main" id="{16CA4EFB-1E71-4613-B014-D9777C721FDB}"/>
                  </a:ext>
                </a:extLst>
              </p:cNvPr>
              <p:cNvSpPr/>
              <p:nvPr/>
            </p:nvSpPr>
            <p:spPr>
              <a:xfrm>
                <a:off x="8142569" y="383916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14" name="Oval 513">
                <a:extLst>
                  <a:ext uri="{FF2B5EF4-FFF2-40B4-BE49-F238E27FC236}">
                    <a16:creationId xmlns:a16="http://schemas.microsoft.com/office/drawing/2014/main" id="{8DD15F92-AC12-4DA1-827B-98D9C4E93D12}"/>
                  </a:ext>
                </a:extLst>
              </p:cNvPr>
              <p:cNvSpPr/>
              <p:nvPr/>
            </p:nvSpPr>
            <p:spPr>
              <a:xfrm>
                <a:off x="6384656" y="435358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15" name="Oval 514">
                <a:extLst>
                  <a:ext uri="{FF2B5EF4-FFF2-40B4-BE49-F238E27FC236}">
                    <a16:creationId xmlns:a16="http://schemas.microsoft.com/office/drawing/2014/main" id="{3EB1720C-49A1-4FDA-8CAF-53736711C4C4}"/>
                  </a:ext>
                </a:extLst>
              </p:cNvPr>
              <p:cNvSpPr/>
              <p:nvPr/>
            </p:nvSpPr>
            <p:spPr>
              <a:xfrm>
                <a:off x="5800016" y="492599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516" name="Freeform: Shape 515">
              <a:extLst>
                <a:ext uri="{FF2B5EF4-FFF2-40B4-BE49-F238E27FC236}">
                  <a16:creationId xmlns:a16="http://schemas.microsoft.com/office/drawing/2014/main" id="{5855EE74-163D-40E7-ACFF-5AB8246A7F77}"/>
                </a:ext>
              </a:extLst>
            </p:cNvPr>
            <p:cNvSpPr/>
            <p:nvPr/>
          </p:nvSpPr>
          <p:spPr>
            <a:xfrm>
              <a:off x="1781707" y="3861671"/>
              <a:ext cx="2346829" cy="1075303"/>
            </a:xfrm>
            <a:custGeom>
              <a:avLst/>
              <a:gdLst>
                <a:gd name="connsiteX0" fmla="*/ 0 w 2342905"/>
                <a:gd name="connsiteY0" fmla="*/ 1087076 h 1087076"/>
                <a:gd name="connsiteX1" fmla="*/ 580821 w 2342905"/>
                <a:gd name="connsiteY1" fmla="*/ 490558 h 1087076"/>
                <a:gd name="connsiteX2" fmla="*/ 1169490 w 2342905"/>
                <a:gd name="connsiteY2" fmla="*/ 345353 h 1087076"/>
                <a:gd name="connsiteX3" fmla="*/ 1754235 w 2342905"/>
                <a:gd name="connsiteY3" fmla="*/ 215846 h 1087076"/>
                <a:gd name="connsiteX4" fmla="*/ 2342905 w 2342905"/>
                <a:gd name="connsiteY4" fmla="*/ 0 h 1087076"/>
                <a:gd name="connsiteX0" fmla="*/ 0 w 2344867"/>
                <a:gd name="connsiteY0" fmla="*/ 1075303 h 1075303"/>
                <a:gd name="connsiteX1" fmla="*/ 582783 w 2344867"/>
                <a:gd name="connsiteY1" fmla="*/ 490558 h 1075303"/>
                <a:gd name="connsiteX2" fmla="*/ 1171452 w 2344867"/>
                <a:gd name="connsiteY2" fmla="*/ 345353 h 1075303"/>
                <a:gd name="connsiteX3" fmla="*/ 1756197 w 2344867"/>
                <a:gd name="connsiteY3" fmla="*/ 215846 h 1075303"/>
                <a:gd name="connsiteX4" fmla="*/ 2344867 w 2344867"/>
                <a:gd name="connsiteY4" fmla="*/ 0 h 1075303"/>
                <a:gd name="connsiteX0" fmla="*/ 0 w 2346829"/>
                <a:gd name="connsiteY0" fmla="*/ 1075303 h 1075303"/>
                <a:gd name="connsiteX1" fmla="*/ 584745 w 2346829"/>
                <a:gd name="connsiteY1" fmla="*/ 490558 h 1075303"/>
                <a:gd name="connsiteX2" fmla="*/ 1173414 w 2346829"/>
                <a:gd name="connsiteY2" fmla="*/ 345353 h 1075303"/>
                <a:gd name="connsiteX3" fmla="*/ 1758159 w 2346829"/>
                <a:gd name="connsiteY3" fmla="*/ 215846 h 1075303"/>
                <a:gd name="connsiteX4" fmla="*/ 2346829 w 2346829"/>
                <a:gd name="connsiteY4" fmla="*/ 0 h 107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829" h="1075303">
                  <a:moveTo>
                    <a:pt x="0" y="1075303"/>
                  </a:moveTo>
                  <a:lnTo>
                    <a:pt x="584745" y="490558"/>
                  </a:lnTo>
                  <a:lnTo>
                    <a:pt x="1173414" y="345353"/>
                  </a:lnTo>
                  <a:lnTo>
                    <a:pt x="1758159" y="215846"/>
                  </a:lnTo>
                  <a:lnTo>
                    <a:pt x="2346829"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17" name="Group 516">
              <a:extLst>
                <a:ext uri="{FF2B5EF4-FFF2-40B4-BE49-F238E27FC236}">
                  <a16:creationId xmlns:a16="http://schemas.microsoft.com/office/drawing/2014/main" id="{0B0AB9B6-10DF-4B1A-AABB-29FC4C18B567}"/>
                </a:ext>
              </a:extLst>
            </p:cNvPr>
            <p:cNvGrpSpPr/>
            <p:nvPr/>
          </p:nvGrpSpPr>
          <p:grpSpPr>
            <a:xfrm>
              <a:off x="1750989" y="3828472"/>
              <a:ext cx="2413923" cy="1151883"/>
              <a:chOff x="1750989" y="3846169"/>
              <a:chExt cx="2413923" cy="1151883"/>
            </a:xfrm>
          </p:grpSpPr>
          <p:sp>
            <p:nvSpPr>
              <p:cNvPr id="518" name="Oval 517">
                <a:extLst>
                  <a:ext uri="{FF2B5EF4-FFF2-40B4-BE49-F238E27FC236}">
                    <a16:creationId xmlns:a16="http://schemas.microsoft.com/office/drawing/2014/main" id="{081886BD-339C-4CF2-A83A-74F246912405}"/>
                  </a:ext>
                </a:extLst>
              </p:cNvPr>
              <p:cNvSpPr/>
              <p:nvPr/>
            </p:nvSpPr>
            <p:spPr>
              <a:xfrm>
                <a:off x="2916827" y="419236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19" name="Oval 518">
                <a:extLst>
                  <a:ext uri="{FF2B5EF4-FFF2-40B4-BE49-F238E27FC236}">
                    <a16:creationId xmlns:a16="http://schemas.microsoft.com/office/drawing/2014/main" id="{1B5861E5-1F14-4696-8F6D-5F24A4033282}"/>
                  </a:ext>
                </a:extLst>
              </p:cNvPr>
              <p:cNvSpPr/>
              <p:nvPr/>
            </p:nvSpPr>
            <p:spPr>
              <a:xfrm>
                <a:off x="3502021" y="405749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20" name="Oval 519">
                <a:extLst>
                  <a:ext uri="{FF2B5EF4-FFF2-40B4-BE49-F238E27FC236}">
                    <a16:creationId xmlns:a16="http://schemas.microsoft.com/office/drawing/2014/main" id="{612AB515-9C1D-46B0-86CF-D522CB2943D3}"/>
                  </a:ext>
                </a:extLst>
              </p:cNvPr>
              <p:cNvSpPr/>
              <p:nvPr/>
            </p:nvSpPr>
            <p:spPr>
              <a:xfrm>
                <a:off x="4092955" y="384616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21" name="Oval 520">
                <a:extLst>
                  <a:ext uri="{FF2B5EF4-FFF2-40B4-BE49-F238E27FC236}">
                    <a16:creationId xmlns:a16="http://schemas.microsoft.com/office/drawing/2014/main" id="{D569A7B8-99E0-4119-BDDD-C96C6AA15292}"/>
                  </a:ext>
                </a:extLst>
              </p:cNvPr>
              <p:cNvSpPr/>
              <p:nvPr/>
            </p:nvSpPr>
            <p:spPr>
              <a:xfrm>
                <a:off x="1750989" y="492609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22" name="Oval 521">
                <a:extLst>
                  <a:ext uri="{FF2B5EF4-FFF2-40B4-BE49-F238E27FC236}">
                    <a16:creationId xmlns:a16="http://schemas.microsoft.com/office/drawing/2014/main" id="{CEB80C89-087E-4543-95C9-B243662CFD7E}"/>
                  </a:ext>
                </a:extLst>
              </p:cNvPr>
              <p:cNvSpPr/>
              <p:nvPr/>
            </p:nvSpPr>
            <p:spPr>
              <a:xfrm>
                <a:off x="2333221" y="433378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523" name="Freeform: Shape 522">
              <a:extLst>
                <a:ext uri="{FF2B5EF4-FFF2-40B4-BE49-F238E27FC236}">
                  <a16:creationId xmlns:a16="http://schemas.microsoft.com/office/drawing/2014/main" id="{A5FE5980-B247-42E4-8C79-09A637AC6E80}"/>
                </a:ext>
              </a:extLst>
            </p:cNvPr>
            <p:cNvSpPr/>
            <p:nvPr/>
          </p:nvSpPr>
          <p:spPr>
            <a:xfrm>
              <a:off x="5837238" y="3856038"/>
              <a:ext cx="2339975" cy="1087437"/>
            </a:xfrm>
            <a:custGeom>
              <a:avLst/>
              <a:gdLst>
                <a:gd name="connsiteX0" fmla="*/ 0 w 2339975"/>
                <a:gd name="connsiteY0" fmla="*/ 1087437 h 1087437"/>
                <a:gd name="connsiteX1" fmla="*/ 584200 w 2339975"/>
                <a:gd name="connsiteY1" fmla="*/ 511175 h 1087437"/>
                <a:gd name="connsiteX2" fmla="*/ 1166812 w 2339975"/>
                <a:gd name="connsiteY2" fmla="*/ 325437 h 1087437"/>
                <a:gd name="connsiteX3" fmla="*/ 1751012 w 2339975"/>
                <a:gd name="connsiteY3" fmla="*/ 268287 h 1087437"/>
                <a:gd name="connsiteX4" fmla="*/ 2339975 w 2339975"/>
                <a:gd name="connsiteY4" fmla="*/ 0 h 108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975" h="1087437">
                  <a:moveTo>
                    <a:pt x="0" y="1087437"/>
                  </a:moveTo>
                  <a:lnTo>
                    <a:pt x="584200" y="511175"/>
                  </a:lnTo>
                  <a:lnTo>
                    <a:pt x="1166812" y="325437"/>
                  </a:lnTo>
                  <a:lnTo>
                    <a:pt x="1751012" y="268287"/>
                  </a:lnTo>
                  <a:lnTo>
                    <a:pt x="2339975" y="0"/>
                  </a:lnTo>
                </a:path>
              </a:pathLst>
            </a:custGeom>
            <a:noFill/>
            <a:ln w="1905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40" name="TextBox 539">
              <a:extLst>
                <a:ext uri="{FF2B5EF4-FFF2-40B4-BE49-F238E27FC236}">
                  <a16:creationId xmlns:a16="http://schemas.microsoft.com/office/drawing/2014/main" id="{7250E04A-1D98-4915-B537-04C867F5E085}"/>
                </a:ext>
              </a:extLst>
            </p:cNvPr>
            <p:cNvSpPr txBox="1"/>
            <p:nvPr/>
          </p:nvSpPr>
          <p:spPr>
            <a:xfrm>
              <a:off x="5618062" y="2956099"/>
              <a:ext cx="2762510" cy="31534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All men in the </a:t>
              </a:r>
              <a:r>
                <a:rPr kumimoji="0" lang="en-GB" sz="1200" b="1" i="0" u="none" strike="noStrike" kern="1200" cap="none" spc="0" normalizeH="0" baseline="0" noProof="0" dirty="0" err="1">
                  <a:ln>
                    <a:noFill/>
                  </a:ln>
                  <a:solidFill>
                    <a:srgbClr val="000000"/>
                  </a:solidFill>
                  <a:effectLst/>
                  <a:uLnTx/>
                  <a:uFillTx/>
                  <a:latin typeface="Poppins Light"/>
                  <a:ea typeface="+mn-ea"/>
                  <a:cs typeface="+mn-cs"/>
                </a:rPr>
                <a:t>TTrials</a:t>
              </a:r>
              <a:endParaRPr kumimoji="0" lang="en-GB" sz="1200" b="1"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(n=788)</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41" name="TextBox 540">
              <a:extLst>
                <a:ext uri="{FF2B5EF4-FFF2-40B4-BE49-F238E27FC236}">
                  <a16:creationId xmlns:a16="http://schemas.microsoft.com/office/drawing/2014/main" id="{8983A1B1-4C21-404C-A832-C202F81B51E1}"/>
                </a:ext>
              </a:extLst>
            </p:cNvPr>
            <p:cNvSpPr txBox="1"/>
            <p:nvPr/>
          </p:nvSpPr>
          <p:spPr>
            <a:xfrm>
              <a:off x="1551860" y="2956099"/>
              <a:ext cx="2762509" cy="474745"/>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Men enrolled </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in the Physical Function Trial (n=387)</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462" name="Group 461">
              <a:extLst>
                <a:ext uri="{FF2B5EF4-FFF2-40B4-BE49-F238E27FC236}">
                  <a16:creationId xmlns:a16="http://schemas.microsoft.com/office/drawing/2014/main" id="{3955600E-B78A-401F-A117-10CDA293F200}"/>
                </a:ext>
              </a:extLst>
            </p:cNvPr>
            <p:cNvGrpSpPr/>
            <p:nvPr/>
          </p:nvGrpSpPr>
          <p:grpSpPr>
            <a:xfrm>
              <a:off x="6384656" y="4244832"/>
              <a:ext cx="1829870" cy="371194"/>
              <a:chOff x="6384656" y="4213317"/>
              <a:chExt cx="1829870" cy="371194"/>
            </a:xfrm>
          </p:grpSpPr>
          <p:sp>
            <p:nvSpPr>
              <p:cNvPr id="500" name="Oval 499">
                <a:extLst>
                  <a:ext uri="{FF2B5EF4-FFF2-40B4-BE49-F238E27FC236}">
                    <a16:creationId xmlns:a16="http://schemas.microsoft.com/office/drawing/2014/main" id="{D7B86D61-844C-4DCD-9162-6DA380F01657}"/>
                  </a:ext>
                </a:extLst>
              </p:cNvPr>
              <p:cNvSpPr/>
              <p:nvPr/>
            </p:nvSpPr>
            <p:spPr>
              <a:xfrm>
                <a:off x="6969161" y="427765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02" name="Oval 501">
                <a:extLst>
                  <a:ext uri="{FF2B5EF4-FFF2-40B4-BE49-F238E27FC236}">
                    <a16:creationId xmlns:a16="http://schemas.microsoft.com/office/drawing/2014/main" id="{4D529405-5D6B-496D-8697-332B3D80E940}"/>
                  </a:ext>
                </a:extLst>
              </p:cNvPr>
              <p:cNvSpPr/>
              <p:nvPr/>
            </p:nvSpPr>
            <p:spPr>
              <a:xfrm>
                <a:off x="8142569" y="421331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03" name="Oval 502">
                <a:extLst>
                  <a:ext uri="{FF2B5EF4-FFF2-40B4-BE49-F238E27FC236}">
                    <a16:creationId xmlns:a16="http://schemas.microsoft.com/office/drawing/2014/main" id="{375E9E86-80EF-4B1C-95DF-DDD635FFD274}"/>
                  </a:ext>
                </a:extLst>
              </p:cNvPr>
              <p:cNvSpPr/>
              <p:nvPr/>
            </p:nvSpPr>
            <p:spPr>
              <a:xfrm>
                <a:off x="6384656" y="451255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01" name="Oval 500">
                <a:extLst>
                  <a:ext uri="{FF2B5EF4-FFF2-40B4-BE49-F238E27FC236}">
                    <a16:creationId xmlns:a16="http://schemas.microsoft.com/office/drawing/2014/main" id="{53337978-4E3B-4990-A05C-49FA7E474D19}"/>
                  </a:ext>
                </a:extLst>
              </p:cNvPr>
              <p:cNvSpPr/>
              <p:nvPr/>
            </p:nvSpPr>
            <p:spPr>
              <a:xfrm>
                <a:off x="7552070" y="426722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spTree>
    <p:extLst>
      <p:ext uri="{BB962C8B-B14F-4D97-AF65-F5344CB8AC3E}">
        <p14:creationId xmlns:p14="http://schemas.microsoft.com/office/powerpoint/2010/main" val="22389245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296"/>
            <a:ext cx="11329416" cy="834047"/>
          </a:xfrm>
        </p:spPr>
        <p:txBody>
          <a:bodyPr>
            <a:noAutofit/>
          </a:bodyPr>
          <a:lstStyle/>
          <a:p>
            <a:r>
              <a:rPr lang="en-GB" sz="3200" dirty="0">
                <a:solidFill>
                  <a:schemeClr val="accent1"/>
                </a:solidFill>
              </a:rPr>
              <a:t>Vitality Trial:</a:t>
            </a:r>
            <a:r>
              <a:rPr lang="en-GB" sz="3200" dirty="0"/>
              <a:t> effect of TTh on vitality and fatigue </a:t>
            </a:r>
            <a:r>
              <a:rPr lang="en-GB" sz="3200" spc="-20" dirty="0"/>
              <a:t>in older men with low testosterone</a:t>
            </a:r>
          </a:p>
        </p:txBody>
      </p:sp>
      <p:sp>
        <p:nvSpPr>
          <p:cNvPr id="5" name="TextBox 4"/>
          <p:cNvSpPr txBox="1"/>
          <p:nvPr/>
        </p:nvSpPr>
        <p:spPr>
          <a:xfrm>
            <a:off x="1523999" y="5893816"/>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FACIT, Functional Assessment of Chronic Illness Therapy; TTh,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Snyder PJ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N Engl J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2016;374:611–24; Snyder PJ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2018;39:369–86</a:t>
            </a:r>
            <a:r>
              <a:rPr kumimoji="0" lang="sv-SE" sz="1000" b="0" i="0" u="none" strike="noStrike" kern="1200" cap="none" spc="0" normalizeH="0" baseline="0" noProof="0" dirty="0">
                <a:ln>
                  <a:noFill/>
                </a:ln>
                <a:solidFill>
                  <a:srgbClr val="005294"/>
                </a:solidFill>
                <a:effectLst/>
                <a:uLnTx/>
                <a:uFillTx/>
                <a:latin typeface="Poppins Light"/>
                <a:ea typeface="+mn-ea"/>
                <a:cs typeface="+mn-cs"/>
              </a:rPr>
              <a:t>.</a:t>
            </a:r>
            <a:endParaRPr kumimoji="0" lang="en-GB" sz="1000" b="0" i="0" u="none" strike="noStrike" kern="1200" cap="none" spc="0" normalizeH="0" baseline="0" noProof="0" dirty="0">
              <a:ln>
                <a:noFill/>
              </a:ln>
              <a:solidFill>
                <a:srgbClr val="005294"/>
              </a:solidFill>
              <a:effectLst/>
              <a:uLnTx/>
              <a:uFillTx/>
              <a:latin typeface="Poppins Light"/>
              <a:ea typeface="+mn-ea"/>
              <a:cs typeface="+mn-cs"/>
            </a:endParaRPr>
          </a:p>
        </p:txBody>
      </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1266400" y="2289940"/>
            <a:ext cx="582231" cy="1084987"/>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a:off x="457200" y="1393869"/>
            <a:ext cx="10762488" cy="745236"/>
            <a:chOff x="359224" y="1623660"/>
            <a:chExt cx="8384270" cy="745236"/>
          </a:xfrm>
        </p:grpSpPr>
        <p:sp>
          <p:nvSpPr>
            <p:cNvPr id="42" name="TextBox 41"/>
            <p:cNvSpPr txBox="1"/>
            <p:nvPr/>
          </p:nvSpPr>
          <p:spPr>
            <a:xfrm>
              <a:off x="980546" y="1623660"/>
              <a:ext cx="7762948"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marR="0" lvl="0" indent="0" algn="l" defTabSz="914400" rtl="0" eaLnBrk="1" fontAlgn="auto" latinLnBrk="0" hangingPunct="1">
                <a:lnSpc>
                  <a:spcPct val="100000"/>
                </a:lnSpc>
                <a:spcBef>
                  <a:spcPts val="0"/>
                </a:spcBef>
                <a:spcAft>
                  <a:spcPts val="0"/>
                </a:spcAft>
                <a:buClr>
                  <a:srgbClr val="6F9AD3"/>
                </a:buClr>
                <a:buSzTx/>
                <a:buFontTx/>
                <a:buNone/>
                <a:tabLst/>
                <a:defRPr/>
              </a:pPr>
              <a:r>
                <a:rPr kumimoji="0" lang="en-GB" sz="1900" b="0" i="0" u="none" strike="noStrike" kern="1200" cap="none" spc="-20" normalizeH="0" baseline="0" noProof="0" dirty="0">
                  <a:ln>
                    <a:noFill/>
                  </a:ln>
                  <a:solidFill>
                    <a:srgbClr val="005294"/>
                  </a:solidFill>
                  <a:effectLst/>
                  <a:uLnTx/>
                  <a:uFillTx/>
                  <a:latin typeface="Poppins Light"/>
                  <a:ea typeface="+mn-ea"/>
                  <a:cs typeface="+mn-cs"/>
                </a:rPr>
                <a:t>To assess if TTh for older men with low testosterone increases the proportion of men scoring a  ≥4-point increase on the FACIT-Fatigue scale</a:t>
              </a:r>
            </a:p>
          </p:txBody>
        </p:sp>
        <p:grpSp>
          <p:nvGrpSpPr>
            <p:cNvPr id="43" name="Group 42"/>
            <p:cNvGrpSpPr/>
            <p:nvPr/>
          </p:nvGrpSpPr>
          <p:grpSpPr>
            <a:xfrm>
              <a:off x="359224" y="1718693"/>
              <a:ext cx="1066800" cy="555171"/>
              <a:chOff x="348338" y="1458682"/>
              <a:chExt cx="1066800" cy="555171"/>
            </a:xfrm>
          </p:grpSpPr>
          <p:sp>
            <p:nvSpPr>
              <p:cNvPr id="45" name="Pentagon 44"/>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8" name="TextBox 47"/>
              <p:cNvSpPr txBox="1"/>
              <p:nvPr/>
            </p:nvSpPr>
            <p:spPr>
              <a:xfrm>
                <a:off x="435751" y="1505434"/>
                <a:ext cx="7697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Aim</a:t>
                </a:r>
                <a:endParaRPr kumimoji="0" lang="en-GB" sz="2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grpSp>
        <p:nvGrpSpPr>
          <p:cNvPr id="34" name="Group 33"/>
          <p:cNvGrpSpPr/>
          <p:nvPr/>
        </p:nvGrpSpPr>
        <p:grpSpPr>
          <a:xfrm>
            <a:off x="382620" y="2179605"/>
            <a:ext cx="10837068" cy="3494329"/>
            <a:chOff x="355712" y="2439706"/>
            <a:chExt cx="9922551" cy="3408482"/>
          </a:xfrm>
        </p:grpSpPr>
        <p:grpSp>
          <p:nvGrpSpPr>
            <p:cNvPr id="10" name="Group 9"/>
            <p:cNvGrpSpPr/>
            <p:nvPr/>
          </p:nvGrpSpPr>
          <p:grpSpPr>
            <a:xfrm>
              <a:off x="1799865" y="2439706"/>
              <a:ext cx="5611580" cy="886493"/>
              <a:chOff x="1799865" y="2471456"/>
              <a:chExt cx="5611580" cy="886493"/>
            </a:xfrm>
          </p:grpSpPr>
          <p:grpSp>
            <p:nvGrpSpPr>
              <p:cNvPr id="7" name="Group 6"/>
              <p:cNvGrpSpPr/>
              <p:nvPr/>
            </p:nvGrpSpPr>
            <p:grpSpPr>
              <a:xfrm>
                <a:off x="1800786" y="2471456"/>
                <a:ext cx="5610659" cy="510366"/>
                <a:chOff x="1800786" y="2471456"/>
                <a:chExt cx="5610659" cy="510366"/>
              </a:xfrm>
            </p:grpSpPr>
            <p:grpSp>
              <p:nvGrpSpPr>
                <p:cNvPr id="21" name="Group 20"/>
                <p:cNvGrpSpPr/>
                <p:nvPr/>
              </p:nvGrpSpPr>
              <p:grpSpPr>
                <a:xfrm>
                  <a:off x="1800786" y="2471456"/>
                  <a:ext cx="1379870" cy="510366"/>
                  <a:chOff x="1800786" y="2349746"/>
                  <a:chExt cx="1379870" cy="510366"/>
                </a:xfrm>
              </p:grpSpPr>
              <p:sp>
                <p:nvSpPr>
                  <p:cNvPr id="4" name="TextBox 3"/>
                  <p:cNvSpPr txBox="1"/>
                  <p:nvPr/>
                </p:nvSpPr>
                <p:spPr>
                  <a:xfrm>
                    <a:off x="1800786" y="2380904"/>
                    <a:ext cx="787075" cy="400110"/>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a:t>
                    </a:r>
                  </a:p>
                </p:txBody>
              </p:sp>
              <p:sp>
                <p:nvSpPr>
                  <p:cNvPr id="20" name="TextBox 19"/>
                  <p:cNvSpPr txBox="1"/>
                  <p:nvPr/>
                </p:nvSpPr>
                <p:spPr>
                  <a:xfrm>
                    <a:off x="2437398" y="2349746"/>
                    <a:ext cx="743258" cy="5103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20" normalizeH="0" baseline="0" noProof="0" dirty="0">
                        <a:ln>
                          <a:noFill/>
                        </a:ln>
                        <a:solidFill>
                          <a:srgbClr val="005294"/>
                        </a:solidFill>
                        <a:effectLst/>
                        <a:uLnTx/>
                        <a:uFillTx/>
                        <a:latin typeface="Poppins Light"/>
                        <a:ea typeface="+mn-ea"/>
                        <a:cs typeface="+mn-cs"/>
                      </a:rPr>
                      <a:t>474</a:t>
                    </a:r>
                  </a:p>
                </p:txBody>
              </p:sp>
            </p:grpSp>
            <p:sp>
              <p:nvSpPr>
                <p:cNvPr id="3" name="TextBox 2"/>
                <p:cNvSpPr txBox="1"/>
                <p:nvPr/>
              </p:nvSpPr>
              <p:spPr>
                <a:xfrm>
                  <a:off x="3037906" y="2504183"/>
                  <a:ext cx="4373539" cy="390280"/>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 </a:t>
                  </a:r>
                  <a:r>
                    <a:rPr kumimoji="0" lang="en-GB" sz="1800" b="0" i="0" u="none" strike="noStrike" kern="1200" cap="none" spc="-20" normalizeH="0" baseline="0" noProof="0" dirty="0">
                      <a:ln>
                        <a:noFill/>
                      </a:ln>
                      <a:solidFill>
                        <a:srgbClr val="005294"/>
                      </a:solidFill>
                      <a:effectLst/>
                      <a:uLnTx/>
                      <a:uFillTx/>
                      <a:latin typeface="Poppins Light"/>
                      <a:ea typeface="+mn-ea"/>
                      <a:cs typeface="+mn-cs"/>
                    </a:rPr>
                    <a:t>enrolled in the Vitality Trial and analysed</a:t>
                  </a:r>
                  <a:endParaRPr kumimoji="0" lang="en-GB" sz="2000" b="0" i="0" u="none" strike="noStrike" kern="1200" cap="none" spc="-20" normalizeH="0" baseline="0" noProof="0" dirty="0">
                    <a:ln>
                      <a:noFill/>
                    </a:ln>
                    <a:solidFill>
                      <a:srgbClr val="005294"/>
                    </a:solidFill>
                    <a:effectLst/>
                    <a:uLnTx/>
                    <a:uFillTx/>
                    <a:latin typeface="Poppins Light"/>
                    <a:ea typeface="+mn-ea"/>
                    <a:cs typeface="+mn-cs"/>
                  </a:endParaRPr>
                </a:p>
              </p:txBody>
            </p:sp>
          </p:grpSp>
          <p:grpSp>
            <p:nvGrpSpPr>
              <p:cNvPr id="9" name="Group 8"/>
              <p:cNvGrpSpPr/>
              <p:nvPr/>
            </p:nvGrpSpPr>
            <p:grpSpPr>
              <a:xfrm>
                <a:off x="1799865" y="2847583"/>
                <a:ext cx="4982763" cy="510366"/>
                <a:chOff x="-3358698" y="3755531"/>
                <a:chExt cx="4982763" cy="510366"/>
              </a:xfrm>
            </p:grpSpPr>
            <p:sp>
              <p:nvSpPr>
                <p:cNvPr id="40" name="TextBox 39"/>
                <p:cNvSpPr txBox="1"/>
                <p:nvPr/>
              </p:nvSpPr>
              <p:spPr>
                <a:xfrm>
                  <a:off x="-3358698" y="3825094"/>
                  <a:ext cx="787075" cy="400110"/>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a:t>
                  </a:r>
                </a:p>
              </p:txBody>
            </p:sp>
            <p:sp>
              <p:nvSpPr>
                <p:cNvPr id="49" name="TextBox 48"/>
                <p:cNvSpPr txBox="1"/>
                <p:nvPr/>
              </p:nvSpPr>
              <p:spPr>
                <a:xfrm>
                  <a:off x="-2721165" y="3755531"/>
                  <a:ext cx="749129" cy="5103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20" normalizeH="0" baseline="0" noProof="0" dirty="0">
                      <a:ln>
                        <a:noFill/>
                      </a:ln>
                      <a:solidFill>
                        <a:srgbClr val="005294"/>
                      </a:solidFill>
                      <a:effectLst/>
                      <a:uLnTx/>
                      <a:uFillTx/>
                      <a:latin typeface="Poppins Light"/>
                      <a:ea typeface="+mn-ea"/>
                      <a:cs typeface="+mn-cs"/>
                    </a:rPr>
                    <a:t>788</a:t>
                  </a:r>
                </a:p>
              </p:txBody>
            </p:sp>
            <p:sp>
              <p:nvSpPr>
                <p:cNvPr id="50" name="TextBox 49"/>
                <p:cNvSpPr txBox="1"/>
                <p:nvPr/>
              </p:nvSpPr>
              <p:spPr>
                <a:xfrm>
                  <a:off x="-2121578" y="3826664"/>
                  <a:ext cx="3745643" cy="360259"/>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1800" b="0" i="0" u="none" strike="noStrike" kern="1200" cap="none" spc="-20" normalizeH="0" baseline="0" noProof="0" dirty="0">
                      <a:ln>
                        <a:noFill/>
                      </a:ln>
                      <a:solidFill>
                        <a:srgbClr val="005294"/>
                      </a:solidFill>
                      <a:effectLst/>
                      <a:uLnTx/>
                      <a:uFillTx/>
                      <a:latin typeface="Poppins Light"/>
                      <a:ea typeface="+mn-ea"/>
                      <a:cs typeface="+mn-cs"/>
                    </a:rPr>
                    <a:t> enrolled in all </a:t>
                  </a:r>
                  <a:r>
                    <a:rPr kumimoji="0" lang="en-GB" sz="1800" b="0" i="0" u="none" strike="noStrike" kern="1200" cap="none" spc="-20" normalizeH="0" baseline="0" noProof="0" dirty="0" err="1">
                      <a:ln>
                        <a:noFill/>
                      </a:ln>
                      <a:solidFill>
                        <a:srgbClr val="005294"/>
                      </a:solidFill>
                      <a:effectLst/>
                      <a:uLnTx/>
                      <a:uFillTx/>
                      <a:latin typeface="Poppins Light"/>
                      <a:ea typeface="+mn-ea"/>
                      <a:cs typeface="+mn-cs"/>
                    </a:rPr>
                    <a:t>TTrials</a:t>
                  </a:r>
                  <a:r>
                    <a:rPr kumimoji="0" lang="en-GB" sz="1800" b="0" i="0" u="none" strike="noStrike" kern="1200" cap="none" spc="-20" normalizeH="0" baseline="0" noProof="0" dirty="0">
                      <a:ln>
                        <a:noFill/>
                      </a:ln>
                      <a:solidFill>
                        <a:srgbClr val="005294"/>
                      </a:solidFill>
                      <a:effectLst/>
                      <a:uLnTx/>
                      <a:uFillTx/>
                      <a:latin typeface="Poppins Light"/>
                      <a:ea typeface="+mn-ea"/>
                      <a:cs typeface="+mn-cs"/>
                    </a:rPr>
                    <a:t> and analysed</a:t>
                  </a:r>
                </a:p>
              </p:txBody>
            </p:sp>
          </p:grpSp>
        </p:grpSp>
        <p:grpSp>
          <p:nvGrpSpPr>
            <p:cNvPr id="11" name="Group 10"/>
            <p:cNvGrpSpPr/>
            <p:nvPr/>
          </p:nvGrpSpPr>
          <p:grpSpPr>
            <a:xfrm>
              <a:off x="355712" y="3734637"/>
              <a:ext cx="9922551" cy="2113551"/>
              <a:chOff x="355712" y="3519477"/>
              <a:chExt cx="9922551" cy="2113551"/>
            </a:xfrm>
          </p:grpSpPr>
          <p:sp>
            <p:nvSpPr>
              <p:cNvPr id="44" name="Content Placeholder 2"/>
              <p:cNvSpPr txBox="1">
                <a:spLocks/>
              </p:cNvSpPr>
              <p:nvPr/>
            </p:nvSpPr>
            <p:spPr>
              <a:xfrm>
                <a:off x="355712" y="3555823"/>
                <a:ext cx="9922551"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005294"/>
                  </a:buClr>
                  <a:buSzTx/>
                  <a:buFont typeface="Arial"/>
                  <a:buNone/>
                  <a:tabLst/>
                  <a:defRPr/>
                </a:pPr>
                <a:endParaRPr kumimoji="0" lang="en-GB" sz="1800" b="0" i="0" u="none" strike="noStrike" kern="1200" cap="none" spc="0" normalizeH="0" baseline="0" noProof="0" dirty="0">
                  <a:ln>
                    <a:noFill/>
                  </a:ln>
                  <a:solidFill>
                    <a:srgbClr val="005294"/>
                  </a:solidFill>
                  <a:effectLst/>
                  <a:uLnTx/>
                  <a:uFillTx/>
                  <a:latin typeface="Calibri"/>
                  <a:ea typeface="+mn-ea"/>
                  <a:cs typeface="+mn-cs"/>
                </a:endParaRPr>
              </a:p>
            </p:txBody>
          </p:sp>
          <p:sp>
            <p:nvSpPr>
              <p:cNvPr id="46" name="Round Same Side Corner Rectangle 45"/>
              <p:cNvSpPr/>
              <p:nvPr/>
            </p:nvSpPr>
            <p:spPr>
              <a:xfrm rot="16200000">
                <a:off x="390602" y="3516882"/>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 name="Rectangle 46"/>
              <p:cNvSpPr/>
              <p:nvPr/>
            </p:nvSpPr>
            <p:spPr>
              <a:xfrm>
                <a:off x="424005" y="3742472"/>
                <a:ext cx="2171830" cy="1631216"/>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Light"/>
                    <a:ea typeface="+mn-ea"/>
                    <a:cs typeface="+mn-cs"/>
                  </a:rPr>
                  <a:t>Selected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baseline characteristics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and demographics</a:t>
                </a:r>
                <a:endParaRPr kumimoji="0" lang="en-GB" sz="11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66" name="Rectangle 65"/>
              <p:cNvSpPr/>
              <p:nvPr/>
            </p:nvSpPr>
            <p:spPr>
              <a:xfrm>
                <a:off x="5096865" y="4863622"/>
                <a:ext cx="2115914"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89%</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White</a:t>
                </a:r>
              </a:p>
            </p:txBody>
          </p:sp>
          <p:grpSp>
            <p:nvGrpSpPr>
              <p:cNvPr id="58" name="Group 57"/>
              <p:cNvGrpSpPr/>
              <p:nvPr/>
            </p:nvGrpSpPr>
            <p:grpSpPr>
              <a:xfrm>
                <a:off x="2857977" y="3599278"/>
                <a:ext cx="1826551" cy="1872181"/>
                <a:chOff x="2885256" y="3674191"/>
                <a:chExt cx="1826551" cy="1872181"/>
              </a:xfrm>
            </p:grpSpPr>
            <p:sp>
              <p:nvSpPr>
                <p:cNvPr id="61" name="Rectangle 60"/>
                <p:cNvSpPr/>
                <p:nvPr/>
              </p:nvSpPr>
              <p:spPr>
                <a:xfrm>
                  <a:off x="3134337" y="4579467"/>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Mean age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62" name="Rectangle 61"/>
                <p:cNvSpPr/>
                <p:nvPr/>
              </p:nvSpPr>
              <p:spPr>
                <a:xfrm>
                  <a:off x="2885256" y="4961597"/>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72.2</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5925" y="3674191"/>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7476801" y="3519477"/>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893631" y="3544301"/>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774453" y="3714103"/>
                <a:ext cx="840794" cy="673510"/>
                <a:chOff x="5311095" y="1317471"/>
                <a:chExt cx="4883149" cy="3911598"/>
              </a:xfrm>
              <a:effectLst>
                <a:outerShdw blurRad="76200" dir="18900000" sy="23000" kx="-1200000" algn="bl" rotWithShape="0">
                  <a:prstClr val="black">
                    <a:alpha val="20000"/>
                  </a:prstClr>
                </a:outerShdw>
              </a:effectLst>
            </p:grpSpPr>
            <p:sp>
              <p:nvSpPr>
                <p:cNvPr id="12" name="Freeform 11"/>
                <p:cNvSpPr/>
                <p:nvPr/>
              </p:nvSpPr>
              <p:spPr>
                <a:xfrm>
                  <a:off x="7682412" y="1474026"/>
                  <a:ext cx="2407536"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 name="Freeform 12"/>
                <p:cNvSpPr/>
                <p:nvPr/>
              </p:nvSpPr>
              <p:spPr>
                <a:xfrm>
                  <a:off x="6481372" y="1421546"/>
                  <a:ext cx="2077654" cy="3657596"/>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 name="Freeform 13"/>
                <p:cNvSpPr/>
                <p:nvPr/>
              </p:nvSpPr>
              <p:spPr>
                <a:xfrm>
                  <a:off x="5322868" y="1421546"/>
                  <a:ext cx="2307537" cy="3692323"/>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1095" y="1317471"/>
                  <a:ext cx="4883149" cy="391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6782452" y="4564968"/>
                <a:ext cx="1826551" cy="310386"/>
              </a:xfrm>
              <a:prstGeom prst="rect">
                <a:avLst/>
              </a:prstGeom>
              <a:noFill/>
              <a:ln>
                <a:noFill/>
              </a:ln>
            </p:spPr>
            <p:txBody>
              <a:bodyPr wrap="square" anchor="ctr">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82" name="Rectangle 81"/>
              <p:cNvSpPr/>
              <p:nvPr/>
            </p:nvSpPr>
            <p:spPr>
              <a:xfrm>
                <a:off x="6782452" y="4913867"/>
                <a:ext cx="1826551" cy="26520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30000" noProof="0" dirty="0">
                  <a:ln>
                    <a:noFill/>
                  </a:ln>
                  <a:solidFill>
                    <a:srgbClr val="005294"/>
                  </a:solidFill>
                  <a:effectLst/>
                  <a:uLnTx/>
                  <a:uFillTx/>
                  <a:latin typeface="Poppins Light"/>
                  <a:ea typeface="+mn-ea"/>
                  <a:cs typeface="+mn-cs"/>
                </a:endParaRPr>
              </a:p>
            </p:txBody>
          </p:sp>
          <p:sp>
            <p:nvSpPr>
              <p:cNvPr id="83" name="Rectangle 82"/>
              <p:cNvSpPr/>
              <p:nvPr/>
            </p:nvSpPr>
            <p:spPr>
              <a:xfrm>
                <a:off x="5459610" y="4505316"/>
                <a:ext cx="1374236"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Race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grpSp>
        <p:sp>
          <p:nvSpPr>
            <p:cNvPr id="65" name="TextBox 64"/>
            <p:cNvSpPr txBox="1"/>
            <p:nvPr/>
          </p:nvSpPr>
          <p:spPr>
            <a:xfrm>
              <a:off x="1799865" y="3298148"/>
              <a:ext cx="6965254" cy="360258"/>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800" b="0" i="0" u="none" strike="noStrike" kern="1200" cap="none" spc="-30" normalizeH="0" baseline="0" noProof="0" dirty="0">
                  <a:ln>
                    <a:noFill/>
                  </a:ln>
                  <a:solidFill>
                    <a:srgbClr val="005294"/>
                  </a:solidFill>
                  <a:effectLst/>
                  <a:uLnTx/>
                  <a:uFillTx/>
                  <a:latin typeface="Poppins Light"/>
                  <a:ea typeface="+mn-ea"/>
                  <a:cs typeface="+mn-cs"/>
                </a:rPr>
                <a:t>Men self-reported low vitality and had a FACIT–Fatigue score &lt;40</a:t>
              </a:r>
            </a:p>
          </p:txBody>
        </p:sp>
      </p:grpSp>
      <p:pic>
        <p:nvPicPr>
          <p:cNvPr id="16" name="Picture 15">
            <a:extLst>
              <a:ext uri="{FF2B5EF4-FFF2-40B4-BE49-F238E27FC236}">
                <a16:creationId xmlns:a16="http://schemas.microsoft.com/office/drawing/2014/main" id="{2EF6ACD1-C55C-421A-B35C-CA3F1CA73F54}"/>
              </a:ext>
            </a:extLst>
          </p:cNvPr>
          <p:cNvPicPr>
            <a:picLocks noChangeAspect="1"/>
          </p:cNvPicPr>
          <p:nvPr/>
        </p:nvPicPr>
        <p:blipFill>
          <a:blip r:embed="rId8"/>
          <a:stretch>
            <a:fillRect/>
          </a:stretch>
        </p:blipFill>
        <p:spPr>
          <a:xfrm>
            <a:off x="8643655" y="3680212"/>
            <a:ext cx="2082550" cy="2101922"/>
          </a:xfrm>
          <a:prstGeom prst="rect">
            <a:avLst/>
          </a:prstGeom>
        </p:spPr>
      </p:pic>
    </p:spTree>
    <p:extLst>
      <p:ext uri="{BB962C8B-B14F-4D97-AF65-F5344CB8AC3E}">
        <p14:creationId xmlns:p14="http://schemas.microsoft.com/office/powerpoint/2010/main" val="28878950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52401"/>
            <a:ext cx="11451771" cy="834047"/>
          </a:xfrm>
        </p:spPr>
        <p:txBody>
          <a:bodyPr>
            <a:noAutofit/>
          </a:bodyPr>
          <a:lstStyle/>
          <a:p>
            <a:r>
              <a:rPr lang="en-GB" sz="2650" dirty="0">
                <a:solidFill>
                  <a:schemeClr val="accent1"/>
                </a:solidFill>
              </a:rPr>
              <a:t>Vitality Trial:</a:t>
            </a:r>
            <a:r>
              <a:rPr lang="en-GB" sz="2650" dirty="0"/>
              <a:t> TTh significantly improved vitality and fatigue versus placebo in older men with low testosterone</a:t>
            </a:r>
          </a:p>
        </p:txBody>
      </p:sp>
      <p:sp>
        <p:nvSpPr>
          <p:cNvPr id="5" name="TextBox 4"/>
          <p:cNvSpPr txBox="1"/>
          <p:nvPr/>
        </p:nvSpPr>
        <p:spPr>
          <a:xfrm>
            <a:off x="1435835" y="5793476"/>
            <a:ext cx="10197686" cy="55399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FACIT, Functional Assessment of Chronic Illness Therapy; PANAS, Positive and Negative Affect Schedule; PHQ-9, Patient Health Questionnaire 9; TTh,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58595B"/>
                </a:solidFill>
                <a:effectLst/>
                <a:uLnTx/>
                <a:uFillTx/>
                <a:latin typeface="Poppins Light"/>
                <a:ea typeface="+mn-ea"/>
                <a:cs typeface="+mn-cs"/>
              </a:rPr>
              <a:t>Matsumoto AM. </a:t>
            </a:r>
            <a:r>
              <a:rPr kumimoji="0" lang="pt-BR" sz="1000" b="0" i="1" u="none" strike="noStrike" kern="1200" cap="none" spc="0" normalizeH="0" baseline="0" noProof="0" dirty="0">
                <a:ln>
                  <a:noFill/>
                </a:ln>
                <a:solidFill>
                  <a:srgbClr val="58595B"/>
                </a:solidFill>
                <a:effectLst/>
                <a:uLnTx/>
                <a:uFillTx/>
                <a:latin typeface="Poppins Light"/>
                <a:ea typeface="+mn-ea"/>
                <a:cs typeface="+mn-cs"/>
              </a:rPr>
              <a:t>Curr Opin Endocr Metab Res</a:t>
            </a:r>
            <a:r>
              <a:rPr kumimoji="0" lang="pt-BR" sz="1000" b="0" i="0" u="none" strike="noStrike" kern="1200" cap="none" spc="0" normalizeH="0" baseline="0" noProof="0" dirty="0">
                <a:ln>
                  <a:noFill/>
                </a:ln>
                <a:solidFill>
                  <a:srgbClr val="58595B"/>
                </a:solidFill>
                <a:effectLst/>
                <a:uLnTx/>
                <a:uFillTx/>
                <a:latin typeface="Poppins Light"/>
                <a:ea typeface="+mn-ea"/>
                <a:cs typeface="+mn-cs"/>
              </a:rPr>
              <a:t> 2019;6:34–41; </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Snyder PJ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N Engl J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2016;374:611–24; Snyder PJ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29" name="Content Placeholder 2"/>
          <p:cNvSpPr>
            <a:spLocks noGrp="1"/>
          </p:cNvSpPr>
          <p:nvPr>
            <p:ph idx="1"/>
          </p:nvPr>
        </p:nvSpPr>
        <p:spPr>
          <a:xfrm>
            <a:off x="304800" y="1000670"/>
            <a:ext cx="11138263" cy="1171109"/>
          </a:xfrm>
        </p:spPr>
        <p:txBody>
          <a:bodyPr>
            <a:noAutofit/>
          </a:bodyPr>
          <a:lstStyle/>
          <a:p>
            <a:r>
              <a:rPr lang="en-GB" sz="1600" dirty="0"/>
              <a:t>TTh did not increase the proportion of men who demonstrated a FACIT-Fatigue score ≥4 higher than at baseline, versus placebo</a:t>
            </a:r>
          </a:p>
          <a:p>
            <a:r>
              <a:rPr lang="en-GB" sz="1600" spc="-20" dirty="0"/>
              <a:t>However, TTh was associated with a small but significant effect on vitality (assessed using the SF-36 vitality subscale), mood (using PANAS scores) and depressive symptoms (using the PHQ-9)</a:t>
            </a:r>
          </a:p>
        </p:txBody>
      </p:sp>
      <p:grpSp>
        <p:nvGrpSpPr>
          <p:cNvPr id="9" name="Group 8"/>
          <p:cNvGrpSpPr/>
          <p:nvPr/>
        </p:nvGrpSpPr>
        <p:grpSpPr>
          <a:xfrm>
            <a:off x="835005" y="2070376"/>
            <a:ext cx="10042001" cy="3419338"/>
            <a:chOff x="576697" y="2389235"/>
            <a:chExt cx="7990606" cy="3419338"/>
          </a:xfrm>
        </p:grpSpPr>
        <p:grpSp>
          <p:nvGrpSpPr>
            <p:cNvPr id="11" name="Group 10">
              <a:extLst>
                <a:ext uri="{FF2B5EF4-FFF2-40B4-BE49-F238E27FC236}">
                  <a16:creationId xmlns:a16="http://schemas.microsoft.com/office/drawing/2014/main" id="{B528EDE1-89ED-4132-96F7-99AE4EAABEF7}"/>
                </a:ext>
              </a:extLst>
            </p:cNvPr>
            <p:cNvGrpSpPr/>
            <p:nvPr/>
          </p:nvGrpSpPr>
          <p:grpSpPr>
            <a:xfrm>
              <a:off x="2328920" y="3770044"/>
              <a:ext cx="1840292" cy="270143"/>
              <a:chOff x="2328920" y="3770045"/>
              <a:chExt cx="1840292" cy="270143"/>
            </a:xfrm>
          </p:grpSpPr>
          <p:grpSp>
            <p:nvGrpSpPr>
              <p:cNvPr id="186" name="Group 185">
                <a:extLst>
                  <a:ext uri="{FF2B5EF4-FFF2-40B4-BE49-F238E27FC236}">
                    <a16:creationId xmlns:a16="http://schemas.microsoft.com/office/drawing/2014/main" id="{D73E0553-A211-4B3C-94DA-971033183654}"/>
                  </a:ext>
                </a:extLst>
              </p:cNvPr>
              <p:cNvGrpSpPr/>
              <p:nvPr/>
            </p:nvGrpSpPr>
            <p:grpSpPr>
              <a:xfrm>
                <a:off x="3497720" y="3783161"/>
                <a:ext cx="80558" cy="169714"/>
                <a:chOff x="3743571" y="3308401"/>
                <a:chExt cx="80558" cy="722480"/>
              </a:xfrm>
            </p:grpSpPr>
            <p:cxnSp>
              <p:nvCxnSpPr>
                <p:cNvPr id="199" name="Straight Connector 198">
                  <a:extLst>
                    <a:ext uri="{FF2B5EF4-FFF2-40B4-BE49-F238E27FC236}">
                      <a16:creationId xmlns:a16="http://schemas.microsoft.com/office/drawing/2014/main" id="{C4FBBB6A-2D04-4C91-9085-25211E1ED72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C8F68384-F429-4B74-B622-2371443B7EB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3BE63A4A-64A0-45C6-954A-DB72F4BFF61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87" name="Group 186">
                <a:extLst>
                  <a:ext uri="{FF2B5EF4-FFF2-40B4-BE49-F238E27FC236}">
                    <a16:creationId xmlns:a16="http://schemas.microsoft.com/office/drawing/2014/main" id="{18BCE973-59A9-40B9-A569-AF4694D2CE4F}"/>
                  </a:ext>
                </a:extLst>
              </p:cNvPr>
              <p:cNvGrpSpPr/>
              <p:nvPr/>
            </p:nvGrpSpPr>
            <p:grpSpPr>
              <a:xfrm>
                <a:off x="4088654" y="3770045"/>
                <a:ext cx="80558" cy="173305"/>
                <a:chOff x="3743571" y="3308401"/>
                <a:chExt cx="80558" cy="722480"/>
              </a:xfrm>
            </p:grpSpPr>
            <p:cxnSp>
              <p:nvCxnSpPr>
                <p:cNvPr id="196" name="Straight Connector 195">
                  <a:extLst>
                    <a:ext uri="{FF2B5EF4-FFF2-40B4-BE49-F238E27FC236}">
                      <a16:creationId xmlns:a16="http://schemas.microsoft.com/office/drawing/2014/main" id="{0D78D83C-B08E-4052-9514-2936F0894CD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7D92E760-B741-4B33-8CAD-1AA0656C295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B5C010DF-FE80-44B6-889A-DF09F246CC7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88" name="Group 187">
                <a:extLst>
                  <a:ext uri="{FF2B5EF4-FFF2-40B4-BE49-F238E27FC236}">
                    <a16:creationId xmlns:a16="http://schemas.microsoft.com/office/drawing/2014/main" id="{34E615FB-B0B4-4258-A85A-960C4B17D8E1}"/>
                  </a:ext>
                </a:extLst>
              </p:cNvPr>
              <p:cNvGrpSpPr/>
              <p:nvPr/>
            </p:nvGrpSpPr>
            <p:grpSpPr>
              <a:xfrm>
                <a:off x="2912526" y="3856988"/>
                <a:ext cx="80558" cy="183200"/>
                <a:chOff x="3743571" y="3308401"/>
                <a:chExt cx="80558" cy="722480"/>
              </a:xfrm>
            </p:grpSpPr>
            <p:cxnSp>
              <p:nvCxnSpPr>
                <p:cNvPr id="193" name="Straight Connector 192">
                  <a:extLst>
                    <a:ext uri="{FF2B5EF4-FFF2-40B4-BE49-F238E27FC236}">
                      <a16:creationId xmlns:a16="http://schemas.microsoft.com/office/drawing/2014/main" id="{AA441631-7606-41DA-A15E-AFB2DDC0340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96027689-F6EF-4CBF-92A4-F8B6CDE058F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D76E66CB-1C34-4CD0-855F-38F44D71392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89" name="Group 188">
                <a:extLst>
                  <a:ext uri="{FF2B5EF4-FFF2-40B4-BE49-F238E27FC236}">
                    <a16:creationId xmlns:a16="http://schemas.microsoft.com/office/drawing/2014/main" id="{ABF32C55-E917-48BA-908C-0CB852E31EAC}"/>
                  </a:ext>
                </a:extLst>
              </p:cNvPr>
              <p:cNvGrpSpPr/>
              <p:nvPr/>
            </p:nvGrpSpPr>
            <p:grpSpPr>
              <a:xfrm>
                <a:off x="2328920" y="3841750"/>
                <a:ext cx="80558" cy="171450"/>
                <a:chOff x="3743571" y="3308401"/>
                <a:chExt cx="80558" cy="722480"/>
              </a:xfrm>
            </p:grpSpPr>
            <p:cxnSp>
              <p:nvCxnSpPr>
                <p:cNvPr id="190" name="Straight Connector 189">
                  <a:extLst>
                    <a:ext uri="{FF2B5EF4-FFF2-40B4-BE49-F238E27FC236}">
                      <a16:creationId xmlns:a16="http://schemas.microsoft.com/office/drawing/2014/main" id="{806F9410-7348-456F-9067-D550955258F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E95CCDDE-4487-4BAD-ABDA-6B39AA8CC1C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971AAA54-344D-4FE3-9F47-247E49F1AA5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3" name="Group 12">
              <a:extLst>
                <a:ext uri="{FF2B5EF4-FFF2-40B4-BE49-F238E27FC236}">
                  <a16:creationId xmlns:a16="http://schemas.microsoft.com/office/drawing/2014/main" id="{718478FE-C423-49C2-8B31-B8A7BBF91171}"/>
                </a:ext>
              </a:extLst>
            </p:cNvPr>
            <p:cNvGrpSpPr/>
            <p:nvPr/>
          </p:nvGrpSpPr>
          <p:grpSpPr>
            <a:xfrm>
              <a:off x="2328920" y="3831842"/>
              <a:ext cx="1840292" cy="270258"/>
              <a:chOff x="2328920" y="3831842"/>
              <a:chExt cx="1840292" cy="270258"/>
            </a:xfrm>
          </p:grpSpPr>
          <p:grpSp>
            <p:nvGrpSpPr>
              <p:cNvPr id="507" name="Group 506">
                <a:extLst>
                  <a:ext uri="{FF2B5EF4-FFF2-40B4-BE49-F238E27FC236}">
                    <a16:creationId xmlns:a16="http://schemas.microsoft.com/office/drawing/2014/main" id="{0D81AE23-8F4C-46C1-A210-A0305C449E4D}"/>
                  </a:ext>
                </a:extLst>
              </p:cNvPr>
              <p:cNvGrpSpPr/>
              <p:nvPr/>
            </p:nvGrpSpPr>
            <p:grpSpPr>
              <a:xfrm>
                <a:off x="2328920" y="3852863"/>
                <a:ext cx="80558" cy="177713"/>
                <a:chOff x="3743571" y="3308401"/>
                <a:chExt cx="80558" cy="722480"/>
              </a:xfrm>
            </p:grpSpPr>
            <p:cxnSp>
              <p:nvCxnSpPr>
                <p:cNvPr id="520" name="Straight Connector 519">
                  <a:extLst>
                    <a:ext uri="{FF2B5EF4-FFF2-40B4-BE49-F238E27FC236}">
                      <a16:creationId xmlns:a16="http://schemas.microsoft.com/office/drawing/2014/main" id="{06A6B1D2-AB76-4138-B9A5-43A22D87028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a:extLst>
                    <a:ext uri="{FF2B5EF4-FFF2-40B4-BE49-F238E27FC236}">
                      <a16:creationId xmlns:a16="http://schemas.microsoft.com/office/drawing/2014/main" id="{CA86C144-C30F-4961-8134-4F11D6EF3AA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2" name="Straight Connector 521">
                  <a:extLst>
                    <a:ext uri="{FF2B5EF4-FFF2-40B4-BE49-F238E27FC236}">
                      <a16:creationId xmlns:a16="http://schemas.microsoft.com/office/drawing/2014/main" id="{66CBE138-42C2-4FC4-A2C6-2670EC4B33E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8" name="Group 507">
                <a:extLst>
                  <a:ext uri="{FF2B5EF4-FFF2-40B4-BE49-F238E27FC236}">
                    <a16:creationId xmlns:a16="http://schemas.microsoft.com/office/drawing/2014/main" id="{41CFA66D-099E-406E-ACE2-5D3CE603D771}"/>
                  </a:ext>
                </a:extLst>
              </p:cNvPr>
              <p:cNvGrpSpPr/>
              <p:nvPr/>
            </p:nvGrpSpPr>
            <p:grpSpPr>
              <a:xfrm>
                <a:off x="3497720" y="3831842"/>
                <a:ext cx="80558" cy="194058"/>
                <a:chOff x="3743571" y="3308401"/>
                <a:chExt cx="80558" cy="722480"/>
              </a:xfrm>
            </p:grpSpPr>
            <p:cxnSp>
              <p:nvCxnSpPr>
                <p:cNvPr id="517" name="Straight Connector 516">
                  <a:extLst>
                    <a:ext uri="{FF2B5EF4-FFF2-40B4-BE49-F238E27FC236}">
                      <a16:creationId xmlns:a16="http://schemas.microsoft.com/office/drawing/2014/main" id="{219FB005-537F-4D9C-885F-9B9C7B36F4E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a16="http://schemas.microsoft.com/office/drawing/2014/main" id="{AE339490-AE4E-49EB-B803-246789AEFA1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a:extLst>
                    <a:ext uri="{FF2B5EF4-FFF2-40B4-BE49-F238E27FC236}">
                      <a16:creationId xmlns:a16="http://schemas.microsoft.com/office/drawing/2014/main" id="{392DDC3C-6878-4963-9AB4-FD2CC9BBB64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9" name="Group 508">
                <a:extLst>
                  <a:ext uri="{FF2B5EF4-FFF2-40B4-BE49-F238E27FC236}">
                    <a16:creationId xmlns:a16="http://schemas.microsoft.com/office/drawing/2014/main" id="{7370E394-9DDF-4B67-8ECD-71A3FEEF9704}"/>
                  </a:ext>
                </a:extLst>
              </p:cNvPr>
              <p:cNvGrpSpPr/>
              <p:nvPr/>
            </p:nvGrpSpPr>
            <p:grpSpPr>
              <a:xfrm>
                <a:off x="4088654" y="3906261"/>
                <a:ext cx="80558" cy="195839"/>
                <a:chOff x="3743571" y="3308401"/>
                <a:chExt cx="80558" cy="722480"/>
              </a:xfrm>
            </p:grpSpPr>
            <p:cxnSp>
              <p:nvCxnSpPr>
                <p:cNvPr id="514" name="Straight Connector 513">
                  <a:extLst>
                    <a:ext uri="{FF2B5EF4-FFF2-40B4-BE49-F238E27FC236}">
                      <a16:creationId xmlns:a16="http://schemas.microsoft.com/office/drawing/2014/main" id="{3781CE35-7354-4FBE-9E33-6B363D3D6EB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5" name="Straight Connector 514">
                  <a:extLst>
                    <a:ext uri="{FF2B5EF4-FFF2-40B4-BE49-F238E27FC236}">
                      <a16:creationId xmlns:a16="http://schemas.microsoft.com/office/drawing/2014/main" id="{387FA000-7980-4572-922D-719B7F47381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440BA013-D572-4E0D-877C-CD961315EFD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10" name="Group 509">
                <a:extLst>
                  <a:ext uri="{FF2B5EF4-FFF2-40B4-BE49-F238E27FC236}">
                    <a16:creationId xmlns:a16="http://schemas.microsoft.com/office/drawing/2014/main" id="{0F510C64-0723-4957-B4DF-C70E916DEC89}"/>
                  </a:ext>
                </a:extLst>
              </p:cNvPr>
              <p:cNvGrpSpPr/>
              <p:nvPr/>
            </p:nvGrpSpPr>
            <p:grpSpPr>
              <a:xfrm>
                <a:off x="2912526" y="3882114"/>
                <a:ext cx="80558" cy="196173"/>
                <a:chOff x="3743571" y="3308401"/>
                <a:chExt cx="80558" cy="722480"/>
              </a:xfrm>
            </p:grpSpPr>
            <p:cxnSp>
              <p:nvCxnSpPr>
                <p:cNvPr id="511" name="Straight Connector 510">
                  <a:extLst>
                    <a:ext uri="{FF2B5EF4-FFF2-40B4-BE49-F238E27FC236}">
                      <a16:creationId xmlns:a16="http://schemas.microsoft.com/office/drawing/2014/main" id="{0C4BDD6A-9785-4354-8526-5CD21BB23AD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01025CBF-9487-4D64-9BE9-33285D6CD85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AC6A1F05-46C2-4897-B0E7-080236F1F20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00" name="Group 299">
              <a:extLst>
                <a:ext uri="{FF2B5EF4-FFF2-40B4-BE49-F238E27FC236}">
                  <a16:creationId xmlns:a16="http://schemas.microsoft.com/office/drawing/2014/main" id="{F84DEDAB-4C6A-4BF5-8CEC-B311EC178B29}"/>
                </a:ext>
              </a:extLst>
            </p:cNvPr>
            <p:cNvGrpSpPr/>
            <p:nvPr/>
          </p:nvGrpSpPr>
          <p:grpSpPr>
            <a:xfrm>
              <a:off x="576697" y="2389235"/>
              <a:ext cx="7990606" cy="3419338"/>
              <a:chOff x="4981632" y="690041"/>
              <a:chExt cx="3671886" cy="4800343"/>
            </a:xfrm>
          </p:grpSpPr>
          <p:sp>
            <p:nvSpPr>
              <p:cNvPr id="302" name="Rounded Rectangle 57">
                <a:extLst>
                  <a:ext uri="{FF2B5EF4-FFF2-40B4-BE49-F238E27FC236}">
                    <a16:creationId xmlns:a16="http://schemas.microsoft.com/office/drawing/2014/main" id="{2091D157-E45C-4AC0-BC8F-E448845DACD5}"/>
                  </a:ext>
                </a:extLst>
              </p:cNvPr>
              <p:cNvSpPr/>
              <p:nvPr/>
            </p:nvSpPr>
            <p:spPr>
              <a:xfrm>
                <a:off x="4981632" y="992499"/>
                <a:ext cx="3671886" cy="4497885"/>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3" name="Round Same Side Corner Rectangle 58">
                <a:extLst>
                  <a:ext uri="{FF2B5EF4-FFF2-40B4-BE49-F238E27FC236}">
                    <a16:creationId xmlns:a16="http://schemas.microsoft.com/office/drawing/2014/main" id="{343F4AE4-B93C-44F5-AF5F-0CB0B716A47F}"/>
                  </a:ext>
                </a:extLst>
              </p:cNvPr>
              <p:cNvSpPr/>
              <p:nvPr/>
            </p:nvSpPr>
            <p:spPr>
              <a:xfrm>
                <a:off x="4981632" y="992499"/>
                <a:ext cx="3671886" cy="434642"/>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4" name="TextBox 303">
                <a:extLst>
                  <a:ext uri="{FF2B5EF4-FFF2-40B4-BE49-F238E27FC236}">
                    <a16:creationId xmlns:a16="http://schemas.microsoft.com/office/drawing/2014/main" id="{F98E1E78-C1A8-473C-B59A-71D9CBED2EB5}"/>
                  </a:ext>
                </a:extLst>
              </p:cNvPr>
              <p:cNvSpPr txBox="1"/>
              <p:nvPr/>
            </p:nvSpPr>
            <p:spPr>
              <a:xfrm>
                <a:off x="4981632" y="690041"/>
                <a:ext cx="3671886" cy="73453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Association between TTh and improvements in vitality and fatigue in older men with low testosterone</a:t>
                </a:r>
              </a:p>
            </p:txBody>
          </p:sp>
        </p:grpSp>
        <p:sp>
          <p:nvSpPr>
            <p:cNvPr id="184" name="Freeform: Shape 183">
              <a:extLst>
                <a:ext uri="{FF2B5EF4-FFF2-40B4-BE49-F238E27FC236}">
                  <a16:creationId xmlns:a16="http://schemas.microsoft.com/office/drawing/2014/main" id="{A92AE097-A319-41AA-9899-AF61F84BC4E9}"/>
                </a:ext>
              </a:extLst>
            </p:cNvPr>
            <p:cNvSpPr/>
            <p:nvPr/>
          </p:nvSpPr>
          <p:spPr>
            <a:xfrm>
              <a:off x="1785938" y="3922713"/>
              <a:ext cx="2343150" cy="1028700"/>
            </a:xfrm>
            <a:custGeom>
              <a:avLst/>
              <a:gdLst>
                <a:gd name="connsiteX0" fmla="*/ 0 w 2344738"/>
                <a:gd name="connsiteY0" fmla="*/ 74612 h 217487"/>
                <a:gd name="connsiteX1" fmla="*/ 587375 w 2344738"/>
                <a:gd name="connsiteY1" fmla="*/ 0 h 217487"/>
                <a:gd name="connsiteX2" fmla="*/ 1174750 w 2344738"/>
                <a:gd name="connsiteY2" fmla="*/ 169862 h 217487"/>
                <a:gd name="connsiteX3" fmla="*/ 1757363 w 2344738"/>
                <a:gd name="connsiteY3" fmla="*/ 217487 h 217487"/>
                <a:gd name="connsiteX4" fmla="*/ 2344738 w 2344738"/>
                <a:gd name="connsiteY4" fmla="*/ 195262 h 217487"/>
                <a:gd name="connsiteX0" fmla="*/ 0 w 2344738"/>
                <a:gd name="connsiteY0" fmla="*/ 74612 h 217487"/>
                <a:gd name="connsiteX1" fmla="*/ 587375 w 2344738"/>
                <a:gd name="connsiteY1" fmla="*/ 0 h 217487"/>
                <a:gd name="connsiteX2" fmla="*/ 1168400 w 2344738"/>
                <a:gd name="connsiteY2" fmla="*/ 163512 h 217487"/>
                <a:gd name="connsiteX3" fmla="*/ 1757363 w 2344738"/>
                <a:gd name="connsiteY3" fmla="*/ 217487 h 217487"/>
                <a:gd name="connsiteX4" fmla="*/ 2344738 w 2344738"/>
                <a:gd name="connsiteY4" fmla="*/ 195262 h 217487"/>
                <a:gd name="connsiteX0" fmla="*/ 0 w 2344738"/>
                <a:gd name="connsiteY0" fmla="*/ 74612 h 195262"/>
                <a:gd name="connsiteX1" fmla="*/ 587375 w 2344738"/>
                <a:gd name="connsiteY1" fmla="*/ 0 h 195262"/>
                <a:gd name="connsiteX2" fmla="*/ 1168400 w 2344738"/>
                <a:gd name="connsiteY2" fmla="*/ 163512 h 195262"/>
                <a:gd name="connsiteX3" fmla="*/ 1751013 w 2344738"/>
                <a:gd name="connsiteY3" fmla="*/ 127000 h 195262"/>
                <a:gd name="connsiteX4" fmla="*/ 2344738 w 2344738"/>
                <a:gd name="connsiteY4" fmla="*/ 195262 h 195262"/>
                <a:gd name="connsiteX0" fmla="*/ 0 w 2344738"/>
                <a:gd name="connsiteY0" fmla="*/ 74612 h 195262"/>
                <a:gd name="connsiteX1" fmla="*/ 587375 w 2344738"/>
                <a:gd name="connsiteY1" fmla="*/ 0 h 195262"/>
                <a:gd name="connsiteX2" fmla="*/ 1165225 w 2344738"/>
                <a:gd name="connsiteY2" fmla="*/ 174624 h 195262"/>
                <a:gd name="connsiteX3" fmla="*/ 1751013 w 2344738"/>
                <a:gd name="connsiteY3" fmla="*/ 127000 h 195262"/>
                <a:gd name="connsiteX4" fmla="*/ 2344738 w 2344738"/>
                <a:gd name="connsiteY4" fmla="*/ 195262 h 195262"/>
                <a:gd name="connsiteX0" fmla="*/ 0 w 2344738"/>
                <a:gd name="connsiteY0" fmla="*/ 0 h 120650"/>
                <a:gd name="connsiteX1" fmla="*/ 592137 w 2344738"/>
                <a:gd name="connsiteY1" fmla="*/ 68263 h 120650"/>
                <a:gd name="connsiteX2" fmla="*/ 1165225 w 2344738"/>
                <a:gd name="connsiteY2" fmla="*/ 100012 h 120650"/>
                <a:gd name="connsiteX3" fmla="*/ 1751013 w 2344738"/>
                <a:gd name="connsiteY3" fmla="*/ 52388 h 120650"/>
                <a:gd name="connsiteX4" fmla="*/ 2344738 w 2344738"/>
                <a:gd name="connsiteY4" fmla="*/ 120650 h 120650"/>
                <a:gd name="connsiteX0" fmla="*/ 0 w 2344738"/>
                <a:gd name="connsiteY0" fmla="*/ 0 h 120650"/>
                <a:gd name="connsiteX1" fmla="*/ 592137 w 2344738"/>
                <a:gd name="connsiteY1" fmla="*/ 68263 h 120650"/>
                <a:gd name="connsiteX2" fmla="*/ 1165225 w 2344738"/>
                <a:gd name="connsiteY2" fmla="*/ 100012 h 120650"/>
                <a:gd name="connsiteX3" fmla="*/ 1752600 w 2344738"/>
                <a:gd name="connsiteY3" fmla="*/ 53975 h 120650"/>
                <a:gd name="connsiteX4" fmla="*/ 2344738 w 2344738"/>
                <a:gd name="connsiteY4" fmla="*/ 120650 h 120650"/>
                <a:gd name="connsiteX0" fmla="*/ 0 w 2344738"/>
                <a:gd name="connsiteY0" fmla="*/ 0 h 125413"/>
                <a:gd name="connsiteX1" fmla="*/ 592137 w 2344738"/>
                <a:gd name="connsiteY1" fmla="*/ 68263 h 125413"/>
                <a:gd name="connsiteX2" fmla="*/ 1165225 w 2344738"/>
                <a:gd name="connsiteY2" fmla="*/ 100012 h 125413"/>
                <a:gd name="connsiteX3" fmla="*/ 1752600 w 2344738"/>
                <a:gd name="connsiteY3" fmla="*/ 53975 h 125413"/>
                <a:gd name="connsiteX4" fmla="*/ 2344738 w 2344738"/>
                <a:gd name="connsiteY4" fmla="*/ 125413 h 125413"/>
                <a:gd name="connsiteX0" fmla="*/ 0 w 2343150"/>
                <a:gd name="connsiteY0" fmla="*/ 1028700 h 1028700"/>
                <a:gd name="connsiteX1" fmla="*/ 590549 w 2343150"/>
                <a:gd name="connsiteY1" fmla="*/ 14288 h 1028700"/>
                <a:gd name="connsiteX2" fmla="*/ 1163637 w 2343150"/>
                <a:gd name="connsiteY2" fmla="*/ 46037 h 1028700"/>
                <a:gd name="connsiteX3" fmla="*/ 1751012 w 2343150"/>
                <a:gd name="connsiteY3" fmla="*/ 0 h 1028700"/>
                <a:gd name="connsiteX4" fmla="*/ 2343150 w 2343150"/>
                <a:gd name="connsiteY4" fmla="*/ 71438 h 1028700"/>
                <a:gd name="connsiteX0" fmla="*/ 0 w 2343150"/>
                <a:gd name="connsiteY0" fmla="*/ 1028700 h 1028700"/>
                <a:gd name="connsiteX1" fmla="*/ 581024 w 2343150"/>
                <a:gd name="connsiteY1" fmla="*/ 15876 h 1028700"/>
                <a:gd name="connsiteX2" fmla="*/ 1163637 w 2343150"/>
                <a:gd name="connsiteY2" fmla="*/ 46037 h 1028700"/>
                <a:gd name="connsiteX3" fmla="*/ 1751012 w 2343150"/>
                <a:gd name="connsiteY3" fmla="*/ 0 h 1028700"/>
                <a:gd name="connsiteX4" fmla="*/ 2343150 w 2343150"/>
                <a:gd name="connsiteY4" fmla="*/ 71438 h 1028700"/>
                <a:gd name="connsiteX0" fmla="*/ 0 w 2343150"/>
                <a:gd name="connsiteY0" fmla="*/ 1028700 h 1028700"/>
                <a:gd name="connsiteX1" fmla="*/ 582611 w 2343150"/>
                <a:gd name="connsiteY1" fmla="*/ 22226 h 1028700"/>
                <a:gd name="connsiteX2" fmla="*/ 1163637 w 2343150"/>
                <a:gd name="connsiteY2" fmla="*/ 46037 h 1028700"/>
                <a:gd name="connsiteX3" fmla="*/ 1751012 w 2343150"/>
                <a:gd name="connsiteY3" fmla="*/ 0 h 1028700"/>
                <a:gd name="connsiteX4" fmla="*/ 2343150 w 2343150"/>
                <a:gd name="connsiteY4" fmla="*/ 71438 h 1028700"/>
                <a:gd name="connsiteX0" fmla="*/ 0 w 2343150"/>
                <a:gd name="connsiteY0" fmla="*/ 1028700 h 1028700"/>
                <a:gd name="connsiteX1" fmla="*/ 579436 w 2343150"/>
                <a:gd name="connsiteY1" fmla="*/ 14289 h 1028700"/>
                <a:gd name="connsiteX2" fmla="*/ 1163637 w 2343150"/>
                <a:gd name="connsiteY2" fmla="*/ 46037 h 1028700"/>
                <a:gd name="connsiteX3" fmla="*/ 1751012 w 2343150"/>
                <a:gd name="connsiteY3" fmla="*/ 0 h 1028700"/>
                <a:gd name="connsiteX4" fmla="*/ 2343150 w 2343150"/>
                <a:gd name="connsiteY4" fmla="*/ 71438 h 1028700"/>
                <a:gd name="connsiteX0" fmla="*/ 0 w 2343150"/>
                <a:gd name="connsiteY0" fmla="*/ 1028700 h 1028700"/>
                <a:gd name="connsiteX1" fmla="*/ 585786 w 2343150"/>
                <a:gd name="connsiteY1" fmla="*/ 12702 h 1028700"/>
                <a:gd name="connsiteX2" fmla="*/ 1163637 w 2343150"/>
                <a:gd name="connsiteY2" fmla="*/ 46037 h 1028700"/>
                <a:gd name="connsiteX3" fmla="*/ 1751012 w 2343150"/>
                <a:gd name="connsiteY3" fmla="*/ 0 h 1028700"/>
                <a:gd name="connsiteX4" fmla="*/ 2343150 w 2343150"/>
                <a:gd name="connsiteY4" fmla="*/ 71438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0" h="1028700">
                  <a:moveTo>
                    <a:pt x="0" y="1028700"/>
                  </a:moveTo>
                  <a:lnTo>
                    <a:pt x="585786" y="12702"/>
                  </a:lnTo>
                  <a:lnTo>
                    <a:pt x="1163637" y="46037"/>
                  </a:lnTo>
                  <a:lnTo>
                    <a:pt x="1751012" y="0"/>
                  </a:lnTo>
                  <a:lnTo>
                    <a:pt x="2343150" y="71438"/>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03" name="Group 202">
              <a:extLst>
                <a:ext uri="{FF2B5EF4-FFF2-40B4-BE49-F238E27FC236}">
                  <a16:creationId xmlns:a16="http://schemas.microsoft.com/office/drawing/2014/main" id="{055CD816-8514-4718-96A7-F2259066B59A}"/>
                </a:ext>
              </a:extLst>
            </p:cNvPr>
            <p:cNvGrpSpPr/>
            <p:nvPr/>
          </p:nvGrpSpPr>
          <p:grpSpPr>
            <a:xfrm>
              <a:off x="6380355" y="4073960"/>
              <a:ext cx="80558" cy="165968"/>
              <a:chOff x="3743571" y="3308401"/>
              <a:chExt cx="80558" cy="722480"/>
            </a:xfrm>
          </p:grpSpPr>
          <p:cxnSp>
            <p:nvCxnSpPr>
              <p:cNvPr id="217" name="Straight Connector 216">
                <a:extLst>
                  <a:ext uri="{FF2B5EF4-FFF2-40B4-BE49-F238E27FC236}">
                    <a16:creationId xmlns:a16="http://schemas.microsoft.com/office/drawing/2014/main" id="{4474D13F-B7FB-48BA-B839-81DCD00DEF0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E32620C8-AEE6-487C-96D4-266598F7588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12408017-940C-4E8B-8FAE-06D09770495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4" name="Group 203">
              <a:extLst>
                <a:ext uri="{FF2B5EF4-FFF2-40B4-BE49-F238E27FC236}">
                  <a16:creationId xmlns:a16="http://schemas.microsoft.com/office/drawing/2014/main" id="{2A5B5377-EA9D-4A68-A089-4A24ABEFD21A}"/>
                </a:ext>
              </a:extLst>
            </p:cNvPr>
            <p:cNvGrpSpPr/>
            <p:nvPr/>
          </p:nvGrpSpPr>
          <p:grpSpPr>
            <a:xfrm>
              <a:off x="7547769" y="4093378"/>
              <a:ext cx="80558" cy="159384"/>
              <a:chOff x="3743571" y="3308401"/>
              <a:chExt cx="80558" cy="722480"/>
            </a:xfrm>
          </p:grpSpPr>
          <p:cxnSp>
            <p:nvCxnSpPr>
              <p:cNvPr id="214" name="Straight Connector 213">
                <a:extLst>
                  <a:ext uri="{FF2B5EF4-FFF2-40B4-BE49-F238E27FC236}">
                    <a16:creationId xmlns:a16="http://schemas.microsoft.com/office/drawing/2014/main" id="{1E090ADD-2E71-4582-9810-D80F04D6BF6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7D9E1FFB-7F7F-4927-8250-418810274E3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9DDA5982-BAE8-428C-9D15-D99B2DC3F81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5" name="Group 204">
              <a:extLst>
                <a:ext uri="{FF2B5EF4-FFF2-40B4-BE49-F238E27FC236}">
                  <a16:creationId xmlns:a16="http://schemas.microsoft.com/office/drawing/2014/main" id="{97000475-1896-43E9-8333-F73677AD518D}"/>
                </a:ext>
              </a:extLst>
            </p:cNvPr>
            <p:cNvGrpSpPr/>
            <p:nvPr/>
          </p:nvGrpSpPr>
          <p:grpSpPr>
            <a:xfrm>
              <a:off x="8138268" y="4107332"/>
              <a:ext cx="80558" cy="151932"/>
              <a:chOff x="3743571" y="3308401"/>
              <a:chExt cx="80558" cy="722480"/>
            </a:xfrm>
          </p:grpSpPr>
          <p:cxnSp>
            <p:nvCxnSpPr>
              <p:cNvPr id="211" name="Straight Connector 210">
                <a:extLst>
                  <a:ext uri="{FF2B5EF4-FFF2-40B4-BE49-F238E27FC236}">
                    <a16:creationId xmlns:a16="http://schemas.microsoft.com/office/drawing/2014/main" id="{314789EA-3F1F-4B9A-9E76-852D14616B6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149DDDB4-26D6-469B-9520-351B432AC79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68132089-33D4-40B4-9766-CEEB98BC0CD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6" name="Group 205">
              <a:extLst>
                <a:ext uri="{FF2B5EF4-FFF2-40B4-BE49-F238E27FC236}">
                  <a16:creationId xmlns:a16="http://schemas.microsoft.com/office/drawing/2014/main" id="{45341A23-04D7-48C2-8F96-92B69A43AFC4}"/>
                </a:ext>
              </a:extLst>
            </p:cNvPr>
            <p:cNvGrpSpPr/>
            <p:nvPr/>
          </p:nvGrpSpPr>
          <p:grpSpPr>
            <a:xfrm>
              <a:off x="6964860" y="4138782"/>
              <a:ext cx="80558" cy="150877"/>
              <a:chOff x="3743571" y="3308401"/>
              <a:chExt cx="80558" cy="722480"/>
            </a:xfrm>
          </p:grpSpPr>
          <p:cxnSp>
            <p:nvCxnSpPr>
              <p:cNvPr id="207" name="Straight Connector 206">
                <a:extLst>
                  <a:ext uri="{FF2B5EF4-FFF2-40B4-BE49-F238E27FC236}">
                    <a16:creationId xmlns:a16="http://schemas.microsoft.com/office/drawing/2014/main" id="{382F9906-5FAA-424C-BDC2-E742820B58D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4077840B-AA46-4212-AA6D-9EF4ABC17C7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500C6FFB-88C9-4B4C-BA69-36ECD68F92D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FA79ABDA-9500-44E6-8F72-19CB691DC849}"/>
                </a:ext>
              </a:extLst>
            </p:cNvPr>
            <p:cNvGrpSpPr/>
            <p:nvPr/>
          </p:nvGrpSpPr>
          <p:grpSpPr>
            <a:xfrm>
              <a:off x="6380355" y="4026554"/>
              <a:ext cx="1838471" cy="192023"/>
              <a:chOff x="6380355" y="4026554"/>
              <a:chExt cx="1838471" cy="192023"/>
            </a:xfrm>
          </p:grpSpPr>
          <p:grpSp>
            <p:nvGrpSpPr>
              <p:cNvPr id="533" name="Group 532">
                <a:extLst>
                  <a:ext uri="{FF2B5EF4-FFF2-40B4-BE49-F238E27FC236}">
                    <a16:creationId xmlns:a16="http://schemas.microsoft.com/office/drawing/2014/main" id="{D41D2760-8D6B-4E2A-9F32-1E9F347A7232}"/>
                  </a:ext>
                </a:extLst>
              </p:cNvPr>
              <p:cNvGrpSpPr/>
              <p:nvPr/>
            </p:nvGrpSpPr>
            <p:grpSpPr>
              <a:xfrm>
                <a:off x="7547769" y="4026554"/>
                <a:ext cx="80558" cy="155623"/>
                <a:chOff x="3743571" y="3308401"/>
                <a:chExt cx="80558" cy="722480"/>
              </a:xfrm>
            </p:grpSpPr>
            <p:cxnSp>
              <p:nvCxnSpPr>
                <p:cNvPr id="546" name="Straight Connector 545">
                  <a:extLst>
                    <a:ext uri="{FF2B5EF4-FFF2-40B4-BE49-F238E27FC236}">
                      <a16:creationId xmlns:a16="http://schemas.microsoft.com/office/drawing/2014/main" id="{03B6CCDF-B70D-45E3-9B9D-0BF972765C5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a:extLst>
                    <a:ext uri="{FF2B5EF4-FFF2-40B4-BE49-F238E27FC236}">
                      <a16:creationId xmlns:a16="http://schemas.microsoft.com/office/drawing/2014/main" id="{BDC40B7D-31A2-4598-B814-26F6BD91E3B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8" name="Straight Connector 547">
                  <a:extLst>
                    <a:ext uri="{FF2B5EF4-FFF2-40B4-BE49-F238E27FC236}">
                      <a16:creationId xmlns:a16="http://schemas.microsoft.com/office/drawing/2014/main" id="{E368D8E7-DF0D-4498-A033-454C21CF859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4" name="Group 533">
                <a:extLst>
                  <a:ext uri="{FF2B5EF4-FFF2-40B4-BE49-F238E27FC236}">
                    <a16:creationId xmlns:a16="http://schemas.microsoft.com/office/drawing/2014/main" id="{36EB1C63-903E-4887-B1A5-0C7AEBB623B3}"/>
                  </a:ext>
                </a:extLst>
              </p:cNvPr>
              <p:cNvGrpSpPr/>
              <p:nvPr/>
            </p:nvGrpSpPr>
            <p:grpSpPr>
              <a:xfrm>
                <a:off x="8138268" y="4038130"/>
                <a:ext cx="80558" cy="160089"/>
                <a:chOff x="3743571" y="3308401"/>
                <a:chExt cx="80558" cy="722480"/>
              </a:xfrm>
            </p:grpSpPr>
            <p:cxnSp>
              <p:nvCxnSpPr>
                <p:cNvPr id="543" name="Straight Connector 542">
                  <a:extLst>
                    <a:ext uri="{FF2B5EF4-FFF2-40B4-BE49-F238E27FC236}">
                      <a16:creationId xmlns:a16="http://schemas.microsoft.com/office/drawing/2014/main" id="{5C61F856-32BA-4885-8955-D491EB529EB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4" name="Straight Connector 543">
                  <a:extLst>
                    <a:ext uri="{FF2B5EF4-FFF2-40B4-BE49-F238E27FC236}">
                      <a16:creationId xmlns:a16="http://schemas.microsoft.com/office/drawing/2014/main" id="{ED697C65-8603-4C4C-9520-72D1610961D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a:extLst>
                    <a:ext uri="{FF2B5EF4-FFF2-40B4-BE49-F238E27FC236}">
                      <a16:creationId xmlns:a16="http://schemas.microsoft.com/office/drawing/2014/main" id="{6B72C321-730D-47A4-842F-05E568CFC19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5" name="Group 534">
                <a:extLst>
                  <a:ext uri="{FF2B5EF4-FFF2-40B4-BE49-F238E27FC236}">
                    <a16:creationId xmlns:a16="http://schemas.microsoft.com/office/drawing/2014/main" id="{D5911F90-D551-4742-BB1B-26A4D1E037B3}"/>
                  </a:ext>
                </a:extLst>
              </p:cNvPr>
              <p:cNvGrpSpPr/>
              <p:nvPr/>
            </p:nvGrpSpPr>
            <p:grpSpPr>
              <a:xfrm>
                <a:off x="6964860" y="4048516"/>
                <a:ext cx="80558" cy="148100"/>
                <a:chOff x="3743571" y="3308401"/>
                <a:chExt cx="80558" cy="722480"/>
              </a:xfrm>
            </p:grpSpPr>
            <p:cxnSp>
              <p:nvCxnSpPr>
                <p:cNvPr id="540" name="Straight Connector 539">
                  <a:extLst>
                    <a:ext uri="{FF2B5EF4-FFF2-40B4-BE49-F238E27FC236}">
                      <a16:creationId xmlns:a16="http://schemas.microsoft.com/office/drawing/2014/main" id="{E17E8A54-9BDD-4734-8496-DE842BABF2E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1" name="Straight Connector 540">
                  <a:extLst>
                    <a:ext uri="{FF2B5EF4-FFF2-40B4-BE49-F238E27FC236}">
                      <a16:creationId xmlns:a16="http://schemas.microsoft.com/office/drawing/2014/main" id="{24DF5D0F-1670-466B-A7E1-35F25982D09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2" name="Straight Connector 541">
                  <a:extLst>
                    <a:ext uri="{FF2B5EF4-FFF2-40B4-BE49-F238E27FC236}">
                      <a16:creationId xmlns:a16="http://schemas.microsoft.com/office/drawing/2014/main" id="{698804F2-484A-4CDC-89FB-651EABEC45B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6" name="Group 535">
                <a:extLst>
                  <a:ext uri="{FF2B5EF4-FFF2-40B4-BE49-F238E27FC236}">
                    <a16:creationId xmlns:a16="http://schemas.microsoft.com/office/drawing/2014/main" id="{0042C6DD-965B-42FE-8F91-5CD9F1E480F3}"/>
                  </a:ext>
                </a:extLst>
              </p:cNvPr>
              <p:cNvGrpSpPr/>
              <p:nvPr/>
            </p:nvGrpSpPr>
            <p:grpSpPr>
              <a:xfrm>
                <a:off x="6380355" y="4067710"/>
                <a:ext cx="80558" cy="150867"/>
                <a:chOff x="3743571" y="3308401"/>
                <a:chExt cx="80558" cy="722480"/>
              </a:xfrm>
            </p:grpSpPr>
            <p:cxnSp>
              <p:nvCxnSpPr>
                <p:cNvPr id="537" name="Straight Connector 536">
                  <a:extLst>
                    <a:ext uri="{FF2B5EF4-FFF2-40B4-BE49-F238E27FC236}">
                      <a16:creationId xmlns:a16="http://schemas.microsoft.com/office/drawing/2014/main" id="{430C5968-C1CC-47B0-BF7E-287F95A11D6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8B648E53-8D9B-4626-B800-4E9F0BA7905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4F6EFF77-F5A7-422A-B711-694F21B5860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5" name="Group 14">
              <a:extLst>
                <a:ext uri="{FF2B5EF4-FFF2-40B4-BE49-F238E27FC236}">
                  <a16:creationId xmlns:a16="http://schemas.microsoft.com/office/drawing/2014/main" id="{B2662B28-C28F-41E3-9CE9-1B199F5B5F04}"/>
                </a:ext>
              </a:extLst>
            </p:cNvPr>
            <p:cNvGrpSpPr/>
            <p:nvPr/>
          </p:nvGrpSpPr>
          <p:grpSpPr>
            <a:xfrm>
              <a:off x="694840" y="2956099"/>
              <a:ext cx="3589482" cy="2827368"/>
              <a:chOff x="694840" y="2956099"/>
              <a:chExt cx="3589482" cy="2827368"/>
            </a:xfrm>
          </p:grpSpPr>
          <p:sp>
            <p:nvSpPr>
              <p:cNvPr id="500" name="Freeform: Shape 164">
                <a:extLst>
                  <a:ext uri="{FF2B5EF4-FFF2-40B4-BE49-F238E27FC236}">
                    <a16:creationId xmlns:a16="http://schemas.microsoft.com/office/drawing/2014/main" id="{713792D9-E6D4-4A1C-B7FA-9A96CC475BB4}"/>
                  </a:ext>
                </a:extLst>
              </p:cNvPr>
              <p:cNvSpPr/>
              <p:nvPr/>
            </p:nvSpPr>
            <p:spPr>
              <a:xfrm>
                <a:off x="1784135" y="3852029"/>
                <a:ext cx="2348220" cy="1086715"/>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430280 h 1430280"/>
                  <a:gd name="connsiteX1" fmla="*/ 580819 w 2338387"/>
                  <a:gd name="connsiteY1" fmla="*/ 0 h 1430280"/>
                  <a:gd name="connsiteX2" fmla="*/ 1171575 w 2338387"/>
                  <a:gd name="connsiteY2" fmla="*/ 700030 h 1430280"/>
                  <a:gd name="connsiteX3" fmla="*/ 1755775 w 2338387"/>
                  <a:gd name="connsiteY3" fmla="*/ 169805 h 1430280"/>
                  <a:gd name="connsiteX4" fmla="*/ 2338387 w 2338387"/>
                  <a:gd name="connsiteY4" fmla="*/ 341255 h 1430280"/>
                  <a:gd name="connsiteX0" fmla="*/ 0 w 2338387"/>
                  <a:gd name="connsiteY0" fmla="*/ 1430280 h 1430280"/>
                  <a:gd name="connsiteX1" fmla="*/ 580819 w 2338387"/>
                  <a:gd name="connsiteY1" fmla="*/ 0 h 1430280"/>
                  <a:gd name="connsiteX2" fmla="*/ 1159744 w 2338387"/>
                  <a:gd name="connsiteY2" fmla="*/ 70344 h 1430280"/>
                  <a:gd name="connsiteX3" fmla="*/ 1755775 w 2338387"/>
                  <a:gd name="connsiteY3" fmla="*/ 169805 h 1430280"/>
                  <a:gd name="connsiteX4" fmla="*/ 2338387 w 2338387"/>
                  <a:gd name="connsiteY4" fmla="*/ 341255 h 1430280"/>
                  <a:gd name="connsiteX0" fmla="*/ 0 w 2336697"/>
                  <a:gd name="connsiteY0" fmla="*/ 1430280 h 1430280"/>
                  <a:gd name="connsiteX1" fmla="*/ 580819 w 2336697"/>
                  <a:gd name="connsiteY1" fmla="*/ 0 h 1430280"/>
                  <a:gd name="connsiteX2" fmla="*/ 1159744 w 2336697"/>
                  <a:gd name="connsiteY2" fmla="*/ 70344 h 1430280"/>
                  <a:gd name="connsiteX3" fmla="*/ 1755775 w 2336697"/>
                  <a:gd name="connsiteY3" fmla="*/ 169805 h 1430280"/>
                  <a:gd name="connsiteX4" fmla="*/ 2336697 w 2336697"/>
                  <a:gd name="connsiteY4" fmla="*/ 893981 h 1430280"/>
                  <a:gd name="connsiteX0" fmla="*/ 0 w 2343458"/>
                  <a:gd name="connsiteY0" fmla="*/ 1447771 h 1447771"/>
                  <a:gd name="connsiteX1" fmla="*/ 587580 w 2343458"/>
                  <a:gd name="connsiteY1" fmla="*/ 0 h 1447771"/>
                  <a:gd name="connsiteX2" fmla="*/ 1166505 w 2343458"/>
                  <a:gd name="connsiteY2" fmla="*/ 70344 h 1447771"/>
                  <a:gd name="connsiteX3" fmla="*/ 1762536 w 2343458"/>
                  <a:gd name="connsiteY3" fmla="*/ 169805 h 1447771"/>
                  <a:gd name="connsiteX4" fmla="*/ 2343458 w 2343458"/>
                  <a:gd name="connsiteY4" fmla="*/ 893981 h 1447771"/>
                  <a:gd name="connsiteX0" fmla="*/ 0 w 2343458"/>
                  <a:gd name="connsiteY0" fmla="*/ 1454769 h 1454769"/>
                  <a:gd name="connsiteX1" fmla="*/ 582510 w 2343458"/>
                  <a:gd name="connsiteY1" fmla="*/ 0 h 1454769"/>
                  <a:gd name="connsiteX2" fmla="*/ 1166505 w 2343458"/>
                  <a:gd name="connsiteY2" fmla="*/ 77342 h 1454769"/>
                  <a:gd name="connsiteX3" fmla="*/ 1762536 w 2343458"/>
                  <a:gd name="connsiteY3" fmla="*/ 176803 h 1454769"/>
                  <a:gd name="connsiteX4" fmla="*/ 2343458 w 2343458"/>
                  <a:gd name="connsiteY4" fmla="*/ 900979 h 1454769"/>
                  <a:gd name="connsiteX0" fmla="*/ 0 w 2346633"/>
                  <a:gd name="connsiteY0" fmla="*/ 1454769 h 1454769"/>
                  <a:gd name="connsiteX1" fmla="*/ 582510 w 2346633"/>
                  <a:gd name="connsiteY1" fmla="*/ 0 h 1454769"/>
                  <a:gd name="connsiteX2" fmla="*/ 1166505 w 2346633"/>
                  <a:gd name="connsiteY2" fmla="*/ 77342 h 1454769"/>
                  <a:gd name="connsiteX3" fmla="*/ 1762536 w 2346633"/>
                  <a:gd name="connsiteY3" fmla="*/ 176803 h 1454769"/>
                  <a:gd name="connsiteX4" fmla="*/ 2346633 w 2346633"/>
                  <a:gd name="connsiteY4" fmla="*/ 135412 h 1454769"/>
                  <a:gd name="connsiteX0" fmla="*/ 0 w 2346633"/>
                  <a:gd name="connsiteY0" fmla="*/ 1454769 h 1454769"/>
                  <a:gd name="connsiteX1" fmla="*/ 582510 w 2346633"/>
                  <a:gd name="connsiteY1" fmla="*/ 0 h 1454769"/>
                  <a:gd name="connsiteX2" fmla="*/ 1166505 w 2346633"/>
                  <a:gd name="connsiteY2" fmla="*/ 77342 h 1454769"/>
                  <a:gd name="connsiteX3" fmla="*/ 1748248 w 2346633"/>
                  <a:gd name="connsiteY3" fmla="*/ 166945 h 1454769"/>
                  <a:gd name="connsiteX4" fmla="*/ 2346633 w 2346633"/>
                  <a:gd name="connsiteY4" fmla="*/ 135412 h 1454769"/>
                  <a:gd name="connsiteX0" fmla="*/ 0 w 2346633"/>
                  <a:gd name="connsiteY0" fmla="*/ 1454769 h 1454769"/>
                  <a:gd name="connsiteX1" fmla="*/ 582510 w 2346633"/>
                  <a:gd name="connsiteY1" fmla="*/ 0 h 1454769"/>
                  <a:gd name="connsiteX2" fmla="*/ 1166505 w 2346633"/>
                  <a:gd name="connsiteY2" fmla="*/ 77342 h 1454769"/>
                  <a:gd name="connsiteX3" fmla="*/ 1753011 w 2346633"/>
                  <a:gd name="connsiteY3" fmla="*/ 147230 h 1454769"/>
                  <a:gd name="connsiteX4" fmla="*/ 2346633 w 2346633"/>
                  <a:gd name="connsiteY4" fmla="*/ 135412 h 1454769"/>
                  <a:gd name="connsiteX0" fmla="*/ 0 w 2346633"/>
                  <a:gd name="connsiteY0" fmla="*/ 1454769 h 1454769"/>
                  <a:gd name="connsiteX1" fmla="*/ 582510 w 2346633"/>
                  <a:gd name="connsiteY1" fmla="*/ 0 h 1454769"/>
                  <a:gd name="connsiteX2" fmla="*/ 1169680 w 2346633"/>
                  <a:gd name="connsiteY2" fmla="*/ 320483 h 1454769"/>
                  <a:gd name="connsiteX3" fmla="*/ 1753011 w 2346633"/>
                  <a:gd name="connsiteY3" fmla="*/ 147230 h 1454769"/>
                  <a:gd name="connsiteX4" fmla="*/ 2346633 w 2346633"/>
                  <a:gd name="connsiteY4" fmla="*/ 135412 h 1454769"/>
                  <a:gd name="connsiteX0" fmla="*/ 0 w 2346633"/>
                  <a:gd name="connsiteY0" fmla="*/ 1319357 h 1319357"/>
                  <a:gd name="connsiteX1" fmla="*/ 582510 w 2346633"/>
                  <a:gd name="connsiteY1" fmla="*/ 143871 h 1319357"/>
                  <a:gd name="connsiteX2" fmla="*/ 1169680 w 2346633"/>
                  <a:gd name="connsiteY2" fmla="*/ 185071 h 1319357"/>
                  <a:gd name="connsiteX3" fmla="*/ 1753011 w 2346633"/>
                  <a:gd name="connsiteY3" fmla="*/ 11818 h 1319357"/>
                  <a:gd name="connsiteX4" fmla="*/ 2346633 w 2346633"/>
                  <a:gd name="connsiteY4" fmla="*/ 0 h 1319357"/>
                  <a:gd name="connsiteX0" fmla="*/ 0 w 2348220"/>
                  <a:gd name="connsiteY0" fmla="*/ 2249209 h 2249209"/>
                  <a:gd name="connsiteX1" fmla="*/ 584097 w 2348220"/>
                  <a:gd name="connsiteY1" fmla="*/ 143871 h 2249209"/>
                  <a:gd name="connsiteX2" fmla="*/ 1171267 w 2348220"/>
                  <a:gd name="connsiteY2" fmla="*/ 185071 h 2249209"/>
                  <a:gd name="connsiteX3" fmla="*/ 1754598 w 2348220"/>
                  <a:gd name="connsiteY3" fmla="*/ 11818 h 2249209"/>
                  <a:gd name="connsiteX4" fmla="*/ 2348220 w 2348220"/>
                  <a:gd name="connsiteY4" fmla="*/ 0 h 224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220" h="2249209">
                    <a:moveTo>
                      <a:pt x="0" y="2249209"/>
                    </a:moveTo>
                    <a:lnTo>
                      <a:pt x="584097" y="143871"/>
                    </a:lnTo>
                    <a:lnTo>
                      <a:pt x="1171267" y="185071"/>
                    </a:lnTo>
                    <a:lnTo>
                      <a:pt x="1754598" y="11818"/>
                    </a:lnTo>
                    <a:lnTo>
                      <a:pt x="2348220"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89" name="Group 288">
                <a:extLst>
                  <a:ext uri="{FF2B5EF4-FFF2-40B4-BE49-F238E27FC236}">
                    <a16:creationId xmlns:a16="http://schemas.microsoft.com/office/drawing/2014/main" id="{C58C6FD5-7565-48F3-93FC-CBC2621808C0}"/>
                  </a:ext>
                </a:extLst>
              </p:cNvPr>
              <p:cNvGrpSpPr/>
              <p:nvPr/>
            </p:nvGrpSpPr>
            <p:grpSpPr>
              <a:xfrm>
                <a:off x="694840" y="5325008"/>
                <a:ext cx="3589482" cy="458459"/>
                <a:chOff x="707719" y="5244259"/>
                <a:chExt cx="3589482" cy="458459"/>
              </a:xfrm>
            </p:grpSpPr>
            <p:sp>
              <p:nvSpPr>
                <p:cNvPr id="494" name="TextBox 493">
                  <a:extLst>
                    <a:ext uri="{FF2B5EF4-FFF2-40B4-BE49-F238E27FC236}">
                      <a16:creationId xmlns:a16="http://schemas.microsoft.com/office/drawing/2014/main" id="{981D8DFF-2B84-43E9-837F-AB862C6157A5}"/>
                    </a:ext>
                  </a:extLst>
                </p:cNvPr>
                <p:cNvSpPr txBox="1"/>
                <p:nvPr/>
              </p:nvSpPr>
              <p:spPr>
                <a:xfrm>
                  <a:off x="3976032" y="5396608"/>
                  <a:ext cx="32116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203</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191</a:t>
                  </a:r>
                </a:p>
              </p:txBody>
            </p:sp>
            <p:sp>
              <p:nvSpPr>
                <p:cNvPr id="495" name="TextBox 494">
                  <a:extLst>
                    <a:ext uri="{FF2B5EF4-FFF2-40B4-BE49-F238E27FC236}">
                      <a16:creationId xmlns:a16="http://schemas.microsoft.com/office/drawing/2014/main" id="{42CF5D98-03B9-4835-B80B-157226072753}"/>
                    </a:ext>
                  </a:extLst>
                </p:cNvPr>
                <p:cNvSpPr txBox="1"/>
                <p:nvPr/>
              </p:nvSpPr>
              <p:spPr>
                <a:xfrm>
                  <a:off x="3389112" y="5396608"/>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206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188</a:t>
                  </a:r>
                </a:p>
              </p:txBody>
            </p:sp>
            <p:sp>
              <p:nvSpPr>
                <p:cNvPr id="496" name="TextBox 495">
                  <a:extLst>
                    <a:ext uri="{FF2B5EF4-FFF2-40B4-BE49-F238E27FC236}">
                      <a16:creationId xmlns:a16="http://schemas.microsoft.com/office/drawing/2014/main" id="{7B037646-4C16-4CDE-B975-13EE1D497195}"/>
                    </a:ext>
                  </a:extLst>
                </p:cNvPr>
                <p:cNvSpPr txBox="1"/>
                <p:nvPr/>
              </p:nvSpPr>
              <p:spPr>
                <a:xfrm>
                  <a:off x="2824632" y="5396608"/>
                  <a:ext cx="289109" cy="30469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217</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196</a:t>
                  </a:r>
                </a:p>
              </p:txBody>
            </p:sp>
            <p:sp>
              <p:nvSpPr>
                <p:cNvPr id="497" name="TextBox 496">
                  <a:extLst>
                    <a:ext uri="{FF2B5EF4-FFF2-40B4-BE49-F238E27FC236}">
                      <a16:creationId xmlns:a16="http://schemas.microsoft.com/office/drawing/2014/main" id="{0E2B7A33-626E-446A-85DC-D576D8E96FE1}"/>
                    </a:ext>
                  </a:extLst>
                </p:cNvPr>
                <p:cNvSpPr txBox="1"/>
                <p:nvPr/>
              </p:nvSpPr>
              <p:spPr>
                <a:xfrm>
                  <a:off x="2228092" y="5396608"/>
                  <a:ext cx="314757"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219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207</a:t>
                  </a:r>
                </a:p>
              </p:txBody>
            </p:sp>
            <p:sp>
              <p:nvSpPr>
                <p:cNvPr id="498" name="TextBox 497">
                  <a:extLst>
                    <a:ext uri="{FF2B5EF4-FFF2-40B4-BE49-F238E27FC236}">
                      <a16:creationId xmlns:a16="http://schemas.microsoft.com/office/drawing/2014/main" id="{269B4C55-D6E6-499A-9DC6-531E9468959B}"/>
                    </a:ext>
                  </a:extLst>
                </p:cNvPr>
                <p:cNvSpPr txBox="1"/>
                <p:nvPr/>
              </p:nvSpPr>
              <p:spPr>
                <a:xfrm>
                  <a:off x="1640369" y="5396608"/>
                  <a:ext cx="322772"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236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238</a:t>
                  </a:r>
                </a:p>
              </p:txBody>
            </p:sp>
            <p:sp>
              <p:nvSpPr>
                <p:cNvPr id="499" name="TextBox 498">
                  <a:extLst>
                    <a:ext uri="{FF2B5EF4-FFF2-40B4-BE49-F238E27FC236}">
                      <a16:creationId xmlns:a16="http://schemas.microsoft.com/office/drawing/2014/main" id="{0971B437-0268-4AEB-82A4-DD1217E3FA57}"/>
                    </a:ext>
                  </a:extLst>
                </p:cNvPr>
                <p:cNvSpPr txBox="1"/>
                <p:nvPr/>
              </p:nvSpPr>
              <p:spPr>
                <a:xfrm>
                  <a:off x="707719" y="5244259"/>
                  <a:ext cx="736346" cy="458459"/>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290" name="Group 289">
                <a:extLst>
                  <a:ext uri="{FF2B5EF4-FFF2-40B4-BE49-F238E27FC236}">
                    <a16:creationId xmlns:a16="http://schemas.microsoft.com/office/drawing/2014/main" id="{D74F781A-161B-4968-80EB-E0F2585D9C58}"/>
                  </a:ext>
                </a:extLst>
              </p:cNvPr>
              <p:cNvGrpSpPr/>
              <p:nvPr/>
            </p:nvGrpSpPr>
            <p:grpSpPr>
              <a:xfrm>
                <a:off x="2333221" y="3882566"/>
                <a:ext cx="1829703" cy="148157"/>
                <a:chOff x="2333221" y="4363578"/>
                <a:chExt cx="1829703" cy="148157"/>
              </a:xfrm>
            </p:grpSpPr>
            <p:sp>
              <p:nvSpPr>
                <p:cNvPr id="490" name="Oval 489">
                  <a:extLst>
                    <a:ext uri="{FF2B5EF4-FFF2-40B4-BE49-F238E27FC236}">
                      <a16:creationId xmlns:a16="http://schemas.microsoft.com/office/drawing/2014/main" id="{FC817342-BB06-4415-B9D9-4221B47388A2}"/>
                    </a:ext>
                  </a:extLst>
                </p:cNvPr>
                <p:cNvSpPr/>
                <p:nvPr/>
              </p:nvSpPr>
              <p:spPr>
                <a:xfrm>
                  <a:off x="2916827" y="441596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91" name="Oval 490">
                  <a:extLst>
                    <a:ext uri="{FF2B5EF4-FFF2-40B4-BE49-F238E27FC236}">
                      <a16:creationId xmlns:a16="http://schemas.microsoft.com/office/drawing/2014/main" id="{1EC041C0-30A1-4136-A1B4-302ADA4A2780}"/>
                    </a:ext>
                  </a:extLst>
                </p:cNvPr>
                <p:cNvSpPr/>
                <p:nvPr/>
              </p:nvSpPr>
              <p:spPr>
                <a:xfrm>
                  <a:off x="3502021" y="436357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92" name="Oval 491">
                  <a:extLst>
                    <a:ext uri="{FF2B5EF4-FFF2-40B4-BE49-F238E27FC236}">
                      <a16:creationId xmlns:a16="http://schemas.microsoft.com/office/drawing/2014/main" id="{7B9D5FAE-076B-4F63-8A79-847EB5E002E1}"/>
                    </a:ext>
                  </a:extLst>
                </p:cNvPr>
                <p:cNvSpPr/>
                <p:nvPr/>
              </p:nvSpPr>
              <p:spPr>
                <a:xfrm>
                  <a:off x="4090967" y="443977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93" name="Oval 492">
                  <a:extLst>
                    <a:ext uri="{FF2B5EF4-FFF2-40B4-BE49-F238E27FC236}">
                      <a16:creationId xmlns:a16="http://schemas.microsoft.com/office/drawing/2014/main" id="{18749C8A-1923-422E-B43C-46EA06F7CBFB}"/>
                    </a:ext>
                  </a:extLst>
                </p:cNvPr>
                <p:cNvSpPr/>
                <p:nvPr/>
              </p:nvSpPr>
              <p:spPr>
                <a:xfrm>
                  <a:off x="2333221" y="438421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291" name="Group 290">
                <a:extLst>
                  <a:ext uri="{FF2B5EF4-FFF2-40B4-BE49-F238E27FC236}">
                    <a16:creationId xmlns:a16="http://schemas.microsoft.com/office/drawing/2014/main" id="{A6D90F5F-4706-4A1D-9637-E6DDD8C1A35B}"/>
                  </a:ext>
                </a:extLst>
              </p:cNvPr>
              <p:cNvGrpSpPr/>
              <p:nvPr/>
            </p:nvGrpSpPr>
            <p:grpSpPr>
              <a:xfrm>
                <a:off x="1583771" y="3347361"/>
                <a:ext cx="2544830" cy="1777476"/>
                <a:chOff x="1583771" y="3365058"/>
                <a:chExt cx="2544830" cy="1777476"/>
              </a:xfrm>
            </p:grpSpPr>
            <p:sp>
              <p:nvSpPr>
                <p:cNvPr id="474" name="Freeform: Shape 6">
                  <a:extLst>
                    <a:ext uri="{FF2B5EF4-FFF2-40B4-BE49-F238E27FC236}">
                      <a16:creationId xmlns:a16="http://schemas.microsoft.com/office/drawing/2014/main" id="{6F8F8C79-F40C-4B76-9D99-1A58A857E105}"/>
                    </a:ext>
                  </a:extLst>
                </p:cNvPr>
                <p:cNvSpPr/>
                <p:nvPr/>
              </p:nvSpPr>
              <p:spPr>
                <a:xfrm>
                  <a:off x="1647221" y="3365058"/>
                  <a:ext cx="2480279"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75" name="Group 474">
                  <a:extLst>
                    <a:ext uri="{FF2B5EF4-FFF2-40B4-BE49-F238E27FC236}">
                      <a16:creationId xmlns:a16="http://schemas.microsoft.com/office/drawing/2014/main" id="{97823CCA-E6D7-4E97-A0E2-C4CB95415D57}"/>
                    </a:ext>
                  </a:extLst>
                </p:cNvPr>
                <p:cNvGrpSpPr/>
                <p:nvPr/>
              </p:nvGrpSpPr>
              <p:grpSpPr>
                <a:xfrm>
                  <a:off x="1583771" y="3365149"/>
                  <a:ext cx="61200" cy="1601203"/>
                  <a:chOff x="1596650" y="3281571"/>
                  <a:chExt cx="61200" cy="1601203"/>
                </a:xfrm>
              </p:grpSpPr>
              <p:cxnSp>
                <p:nvCxnSpPr>
                  <p:cNvPr id="482" name="Straight Connector 481">
                    <a:extLst>
                      <a:ext uri="{FF2B5EF4-FFF2-40B4-BE49-F238E27FC236}">
                        <a16:creationId xmlns:a16="http://schemas.microsoft.com/office/drawing/2014/main" id="{7791132B-A7E0-497E-8394-56E0E91EB171}"/>
                      </a:ext>
                    </a:extLst>
                  </p:cNvPr>
                  <p:cNvCxnSpPr/>
                  <p:nvPr/>
                </p:nvCxnSpPr>
                <p:spPr>
                  <a:xfrm>
                    <a:off x="1596650" y="392205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C4AD274F-FD65-490F-8865-DC147D3F762A}"/>
                      </a:ext>
                    </a:extLst>
                  </p:cNvPr>
                  <p:cNvCxnSpPr/>
                  <p:nvPr/>
                </p:nvCxnSpPr>
                <p:spPr>
                  <a:xfrm>
                    <a:off x="1596650" y="456253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5" name="Straight Connector 484">
                    <a:extLst>
                      <a:ext uri="{FF2B5EF4-FFF2-40B4-BE49-F238E27FC236}">
                        <a16:creationId xmlns:a16="http://schemas.microsoft.com/office/drawing/2014/main" id="{8F67A0E8-25C5-48D0-B731-32060544BDFE}"/>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6" name="Straight Connector 485">
                    <a:extLst>
                      <a:ext uri="{FF2B5EF4-FFF2-40B4-BE49-F238E27FC236}">
                        <a16:creationId xmlns:a16="http://schemas.microsoft.com/office/drawing/2014/main" id="{15869540-2E37-4150-9BB1-E0D0C7FBEA9A}"/>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7" name="Straight Connector 486">
                    <a:extLst>
                      <a:ext uri="{FF2B5EF4-FFF2-40B4-BE49-F238E27FC236}">
                        <a16:creationId xmlns:a16="http://schemas.microsoft.com/office/drawing/2014/main" id="{D01B6E4E-188C-4241-8884-5290879B2B99}"/>
                      </a:ext>
                    </a:extLst>
                  </p:cNvPr>
                  <p:cNvCxnSpPr/>
                  <p:nvPr/>
                </p:nvCxnSpPr>
                <p:spPr>
                  <a:xfrm>
                    <a:off x="1596650" y="360181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5E2E7866-3349-42BB-B9C2-E4E0878136FA}"/>
                      </a:ext>
                    </a:extLst>
                  </p:cNvPr>
                  <p:cNvCxnSpPr/>
                  <p:nvPr/>
                </p:nvCxnSpPr>
                <p:spPr>
                  <a:xfrm>
                    <a:off x="1596650" y="424229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6" name="Group 475">
                  <a:extLst>
                    <a:ext uri="{FF2B5EF4-FFF2-40B4-BE49-F238E27FC236}">
                      <a16:creationId xmlns:a16="http://schemas.microsoft.com/office/drawing/2014/main" id="{8207ABF9-0EE7-4BB4-8F84-CF5B052FEE91}"/>
                    </a:ext>
                  </a:extLst>
                </p:cNvPr>
                <p:cNvGrpSpPr/>
                <p:nvPr/>
              </p:nvGrpSpPr>
              <p:grpSpPr>
                <a:xfrm>
                  <a:off x="1787130" y="5081334"/>
                  <a:ext cx="2341471" cy="61200"/>
                  <a:chOff x="1800009" y="4997756"/>
                  <a:chExt cx="2341471" cy="61200"/>
                </a:xfrm>
              </p:grpSpPr>
              <p:cxnSp>
                <p:nvCxnSpPr>
                  <p:cNvPr id="477" name="Straight Connector 476">
                    <a:extLst>
                      <a:ext uri="{FF2B5EF4-FFF2-40B4-BE49-F238E27FC236}">
                        <a16:creationId xmlns:a16="http://schemas.microsoft.com/office/drawing/2014/main" id="{54B0B251-40FD-4C75-9D75-E8050BBD6BE2}"/>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8" name="Straight Connector 477">
                    <a:extLst>
                      <a:ext uri="{FF2B5EF4-FFF2-40B4-BE49-F238E27FC236}">
                        <a16:creationId xmlns:a16="http://schemas.microsoft.com/office/drawing/2014/main" id="{2C029DCC-B8A9-449A-8DC3-24B8C213DEFC}"/>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a16="http://schemas.microsoft.com/office/drawing/2014/main" id="{B37CCEFE-627A-4DAC-8F19-56DC1795BBA4}"/>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0" name="Straight Connector 479">
                    <a:extLst>
                      <a:ext uri="{FF2B5EF4-FFF2-40B4-BE49-F238E27FC236}">
                        <a16:creationId xmlns:a16="http://schemas.microsoft.com/office/drawing/2014/main" id="{6D718421-4EC8-47C0-81BB-2BC66EE59A01}"/>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1" name="Straight Connector 480">
                    <a:extLst>
                      <a:ext uri="{FF2B5EF4-FFF2-40B4-BE49-F238E27FC236}">
                        <a16:creationId xmlns:a16="http://schemas.microsoft.com/office/drawing/2014/main" id="{A7098EA9-E5FF-4979-815F-D349408B2D01}"/>
                      </a:ext>
                    </a:extLst>
                  </p:cNvPr>
                  <p:cNvCxnSpPr/>
                  <p:nvPr/>
                </p:nvCxnSpPr>
                <p:spPr>
                  <a:xfrm rot="5400000">
                    <a:off x="411088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92" name="Group 291">
                <a:extLst>
                  <a:ext uri="{FF2B5EF4-FFF2-40B4-BE49-F238E27FC236}">
                    <a16:creationId xmlns:a16="http://schemas.microsoft.com/office/drawing/2014/main" id="{C6EDF66A-C469-48F3-BDCF-B58B821CD762}"/>
                  </a:ext>
                </a:extLst>
              </p:cNvPr>
              <p:cNvGrpSpPr/>
              <p:nvPr/>
            </p:nvGrpSpPr>
            <p:grpSpPr>
              <a:xfrm>
                <a:off x="1705234" y="5117090"/>
                <a:ext cx="2525734" cy="184666"/>
                <a:chOff x="1718113" y="5038404"/>
                <a:chExt cx="2525734" cy="184666"/>
              </a:xfrm>
            </p:grpSpPr>
            <p:sp>
              <p:nvSpPr>
                <p:cNvPr id="469" name="TextBox 468">
                  <a:extLst>
                    <a:ext uri="{FF2B5EF4-FFF2-40B4-BE49-F238E27FC236}">
                      <a16:creationId xmlns:a16="http://schemas.microsoft.com/office/drawing/2014/main" id="{EE8CFB89-5FBE-4294-A99B-5040191E4A6D}"/>
                    </a:ext>
                  </a:extLst>
                </p:cNvPr>
                <p:cNvSpPr txBox="1"/>
                <p:nvPr/>
              </p:nvSpPr>
              <p:spPr>
                <a:xfrm>
                  <a:off x="4038094" y="5038404"/>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470" name="TextBox 469">
                  <a:extLst>
                    <a:ext uri="{FF2B5EF4-FFF2-40B4-BE49-F238E27FC236}">
                      <a16:creationId xmlns:a16="http://schemas.microsoft.com/office/drawing/2014/main" id="{86E3DE3F-2922-4D8D-84BB-CE293752E674}"/>
                    </a:ext>
                  </a:extLst>
                </p:cNvPr>
                <p:cNvSpPr txBox="1"/>
                <p:nvPr/>
              </p:nvSpPr>
              <p:spPr>
                <a:xfrm>
                  <a:off x="3468459"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471" name="TextBox 470">
                  <a:extLst>
                    <a:ext uri="{FF2B5EF4-FFF2-40B4-BE49-F238E27FC236}">
                      <a16:creationId xmlns:a16="http://schemas.microsoft.com/office/drawing/2014/main" id="{2E075E84-402A-41A4-934F-17495AE91C9F}"/>
                    </a:ext>
                  </a:extLst>
                </p:cNvPr>
                <p:cNvSpPr txBox="1"/>
                <p:nvPr/>
              </p:nvSpPr>
              <p:spPr>
                <a:xfrm>
                  <a:off x="2884744"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472" name="TextBox 471">
                  <a:extLst>
                    <a:ext uri="{FF2B5EF4-FFF2-40B4-BE49-F238E27FC236}">
                      <a16:creationId xmlns:a16="http://schemas.microsoft.com/office/drawing/2014/main" id="{2923E5C5-2E3C-4646-8127-021841A6422D}"/>
                    </a:ext>
                  </a:extLst>
                </p:cNvPr>
                <p:cNvSpPr txBox="1"/>
                <p:nvPr/>
              </p:nvSpPr>
              <p:spPr>
                <a:xfrm>
                  <a:off x="2304234" y="5038404"/>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473" name="TextBox 472">
                  <a:extLst>
                    <a:ext uri="{FF2B5EF4-FFF2-40B4-BE49-F238E27FC236}">
                      <a16:creationId xmlns:a16="http://schemas.microsoft.com/office/drawing/2014/main" id="{D3F319D2-2DF3-4E36-8A59-1AA418EA6D3A}"/>
                    </a:ext>
                  </a:extLst>
                </p:cNvPr>
                <p:cNvSpPr txBox="1"/>
                <p:nvPr/>
              </p:nvSpPr>
              <p:spPr>
                <a:xfrm>
                  <a:off x="1718113" y="5038404"/>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grpSp>
          <p:sp>
            <p:nvSpPr>
              <p:cNvPr id="293" name="TextBox 292">
                <a:extLst>
                  <a:ext uri="{FF2B5EF4-FFF2-40B4-BE49-F238E27FC236}">
                    <a16:creationId xmlns:a16="http://schemas.microsoft.com/office/drawing/2014/main" id="{98B124E0-4589-4639-8BA6-BD951971FC86}"/>
                  </a:ext>
                </a:extLst>
              </p:cNvPr>
              <p:cNvSpPr txBox="1"/>
              <p:nvPr/>
            </p:nvSpPr>
            <p:spPr>
              <a:xfrm>
                <a:off x="1787130" y="524592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nvGrpSpPr>
              <p:cNvPr id="294" name="Group 293">
                <a:extLst>
                  <a:ext uri="{FF2B5EF4-FFF2-40B4-BE49-F238E27FC236}">
                    <a16:creationId xmlns:a16="http://schemas.microsoft.com/office/drawing/2014/main" id="{7496B5A9-83E7-44F0-9004-23850888F3D8}"/>
                  </a:ext>
                </a:extLst>
              </p:cNvPr>
              <p:cNvGrpSpPr/>
              <p:nvPr/>
            </p:nvGrpSpPr>
            <p:grpSpPr>
              <a:xfrm>
                <a:off x="1202387" y="3253335"/>
                <a:ext cx="378830" cy="1788470"/>
                <a:chOff x="1215266" y="3187454"/>
                <a:chExt cx="378830" cy="1788470"/>
              </a:xfrm>
            </p:grpSpPr>
            <p:sp>
              <p:nvSpPr>
                <p:cNvPr id="460" name="TextBox 459">
                  <a:extLst>
                    <a:ext uri="{FF2B5EF4-FFF2-40B4-BE49-F238E27FC236}">
                      <a16:creationId xmlns:a16="http://schemas.microsoft.com/office/drawing/2014/main" id="{93196496-FF5A-4BE9-900D-83F62ACF6A49}"/>
                    </a:ext>
                  </a:extLst>
                </p:cNvPr>
                <p:cNvSpPr txBox="1"/>
                <p:nvPr/>
              </p:nvSpPr>
              <p:spPr>
                <a:xfrm>
                  <a:off x="1215266" y="4787144"/>
                  <a:ext cx="378830"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462" name="TextBox 461">
                  <a:extLst>
                    <a:ext uri="{FF2B5EF4-FFF2-40B4-BE49-F238E27FC236}">
                      <a16:creationId xmlns:a16="http://schemas.microsoft.com/office/drawing/2014/main" id="{8DF31ACA-7C75-485A-8350-2FC366802C76}"/>
                    </a:ext>
                  </a:extLst>
                </p:cNvPr>
                <p:cNvSpPr txBox="1"/>
                <p:nvPr/>
              </p:nvSpPr>
              <p:spPr>
                <a:xfrm>
                  <a:off x="1315747" y="447049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20</a:t>
                  </a:r>
                </a:p>
              </p:txBody>
            </p:sp>
            <p:sp>
              <p:nvSpPr>
                <p:cNvPr id="463" name="TextBox 462">
                  <a:extLst>
                    <a:ext uri="{FF2B5EF4-FFF2-40B4-BE49-F238E27FC236}">
                      <a16:creationId xmlns:a16="http://schemas.microsoft.com/office/drawing/2014/main" id="{40A76F40-699D-4F5F-A379-D76C99EA6A35}"/>
                    </a:ext>
                  </a:extLst>
                </p:cNvPr>
                <p:cNvSpPr txBox="1"/>
                <p:nvPr/>
              </p:nvSpPr>
              <p:spPr>
                <a:xfrm>
                  <a:off x="1315747" y="3508215"/>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80</a:t>
                  </a:r>
                </a:p>
              </p:txBody>
            </p:sp>
            <p:sp>
              <p:nvSpPr>
                <p:cNvPr id="464" name="TextBox 463">
                  <a:extLst>
                    <a:ext uri="{FF2B5EF4-FFF2-40B4-BE49-F238E27FC236}">
                      <a16:creationId xmlns:a16="http://schemas.microsoft.com/office/drawing/2014/main" id="{22DA7FC5-97A7-4E34-BFB4-C285FE4D1B03}"/>
                    </a:ext>
                  </a:extLst>
                </p:cNvPr>
                <p:cNvSpPr txBox="1"/>
                <p:nvPr/>
              </p:nvSpPr>
              <p:spPr>
                <a:xfrm>
                  <a:off x="1287254" y="3187454"/>
                  <a:ext cx="306842"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100</a:t>
                  </a:r>
                </a:p>
              </p:txBody>
            </p:sp>
            <p:sp>
              <p:nvSpPr>
                <p:cNvPr id="465" name="TextBox 464">
                  <a:extLst>
                    <a:ext uri="{FF2B5EF4-FFF2-40B4-BE49-F238E27FC236}">
                      <a16:creationId xmlns:a16="http://schemas.microsoft.com/office/drawing/2014/main" id="{2E523F48-EFDB-4C0C-84A0-CA51F75A381F}"/>
                    </a:ext>
                  </a:extLst>
                </p:cNvPr>
                <p:cNvSpPr txBox="1"/>
                <p:nvPr/>
              </p:nvSpPr>
              <p:spPr>
                <a:xfrm>
                  <a:off x="1315747" y="382897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60</a:t>
                  </a:r>
                </a:p>
              </p:txBody>
            </p:sp>
            <p:sp>
              <p:nvSpPr>
                <p:cNvPr id="466" name="TextBox 465">
                  <a:extLst>
                    <a:ext uri="{FF2B5EF4-FFF2-40B4-BE49-F238E27FC236}">
                      <a16:creationId xmlns:a16="http://schemas.microsoft.com/office/drawing/2014/main" id="{D5E59A91-CCDD-41AD-80BB-0F69E3C7C450}"/>
                    </a:ext>
                  </a:extLst>
                </p:cNvPr>
                <p:cNvSpPr txBox="1"/>
                <p:nvPr/>
              </p:nvSpPr>
              <p:spPr>
                <a:xfrm>
                  <a:off x="1315747" y="4149737"/>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40</a:t>
                  </a:r>
                </a:p>
              </p:txBody>
            </p:sp>
            <p:sp>
              <p:nvSpPr>
                <p:cNvPr id="468" name="TextBox 467">
                  <a:extLst>
                    <a:ext uri="{FF2B5EF4-FFF2-40B4-BE49-F238E27FC236}">
                      <a16:creationId xmlns:a16="http://schemas.microsoft.com/office/drawing/2014/main" id="{953DB830-5BDF-4360-B8B2-22F6AB266F45}"/>
                    </a:ext>
                  </a:extLst>
                </p:cNvPr>
                <p:cNvSpPr txBox="1"/>
                <p:nvPr/>
              </p:nvSpPr>
              <p:spPr>
                <a:xfrm>
                  <a:off x="1315747" y="479125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a:t>
                  </a:r>
                </a:p>
              </p:txBody>
            </p:sp>
          </p:grpSp>
          <p:sp>
            <p:nvSpPr>
              <p:cNvPr id="295" name="TextBox 294">
                <a:extLst>
                  <a:ext uri="{FF2B5EF4-FFF2-40B4-BE49-F238E27FC236}">
                    <a16:creationId xmlns:a16="http://schemas.microsoft.com/office/drawing/2014/main" id="{4357DED4-9A49-4021-9988-42D84EDF0456}"/>
                  </a:ext>
                </a:extLst>
              </p:cNvPr>
              <p:cNvSpPr txBox="1"/>
              <p:nvPr/>
            </p:nvSpPr>
            <p:spPr>
              <a:xfrm rot="16200000">
                <a:off x="72411" y="3896706"/>
                <a:ext cx="1871658" cy="486031"/>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Percent of men who scored ≥4 higher than at baseline on the FACIT-Fatigue scale </a:t>
                </a:r>
              </a:p>
            </p:txBody>
          </p:sp>
          <p:sp>
            <p:nvSpPr>
              <p:cNvPr id="296" name="TextBox 295">
                <a:extLst>
                  <a:ext uri="{FF2B5EF4-FFF2-40B4-BE49-F238E27FC236}">
                    <a16:creationId xmlns:a16="http://schemas.microsoft.com/office/drawing/2014/main" id="{EA36BF9F-DFBB-4399-B038-30E1DCDA8B1F}"/>
                  </a:ext>
                </a:extLst>
              </p:cNvPr>
              <p:cNvSpPr txBox="1"/>
              <p:nvPr/>
            </p:nvSpPr>
            <p:spPr>
              <a:xfrm>
                <a:off x="3499729" y="3337733"/>
                <a:ext cx="65434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p=0.30</a:t>
                </a:r>
              </a:p>
            </p:txBody>
          </p:sp>
          <p:grpSp>
            <p:nvGrpSpPr>
              <p:cNvPr id="297" name="Group 296">
                <a:extLst>
                  <a:ext uri="{FF2B5EF4-FFF2-40B4-BE49-F238E27FC236}">
                    <a16:creationId xmlns:a16="http://schemas.microsoft.com/office/drawing/2014/main" id="{2B433FE1-5BE6-45B5-BB30-44EB3AA25868}"/>
                  </a:ext>
                </a:extLst>
              </p:cNvPr>
              <p:cNvGrpSpPr/>
              <p:nvPr/>
            </p:nvGrpSpPr>
            <p:grpSpPr>
              <a:xfrm>
                <a:off x="1721948" y="3322173"/>
                <a:ext cx="850648" cy="333938"/>
                <a:chOff x="1840742" y="3284538"/>
                <a:chExt cx="850648" cy="333938"/>
              </a:xfrm>
            </p:grpSpPr>
            <p:sp>
              <p:nvSpPr>
                <p:cNvPr id="299" name="TextBox 298">
                  <a:extLst>
                    <a:ext uri="{FF2B5EF4-FFF2-40B4-BE49-F238E27FC236}">
                      <a16:creationId xmlns:a16="http://schemas.microsoft.com/office/drawing/2014/main" id="{E2AB9DAB-86B3-4D87-B132-8C7A212C3BF1}"/>
                    </a:ext>
                  </a:extLst>
                </p:cNvPr>
                <p:cNvSpPr txBox="1"/>
                <p:nvPr/>
              </p:nvSpPr>
              <p:spPr>
                <a:xfrm>
                  <a:off x="1886361" y="3284538"/>
                  <a:ext cx="805029" cy="333938"/>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Placebo</a:t>
                  </a:r>
                </a:p>
              </p:txBody>
            </p:sp>
            <p:sp>
              <p:nvSpPr>
                <p:cNvPr id="301" name="Oval 300">
                  <a:extLst>
                    <a:ext uri="{FF2B5EF4-FFF2-40B4-BE49-F238E27FC236}">
                      <a16:creationId xmlns:a16="http://schemas.microsoft.com/office/drawing/2014/main" id="{EBEF0C02-8EE6-4E1A-81E1-0E13DF4C4084}"/>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59" name="Oval 458">
                  <a:extLst>
                    <a:ext uri="{FF2B5EF4-FFF2-40B4-BE49-F238E27FC236}">
                      <a16:creationId xmlns:a16="http://schemas.microsoft.com/office/drawing/2014/main" id="{7B3403D7-AF18-40D6-B4CA-3D71EF31E399}"/>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298" name="TextBox 297">
                <a:extLst>
                  <a:ext uri="{FF2B5EF4-FFF2-40B4-BE49-F238E27FC236}">
                    <a16:creationId xmlns:a16="http://schemas.microsoft.com/office/drawing/2014/main" id="{76651FD3-39A2-4608-90CE-9E837C57346F}"/>
                  </a:ext>
                </a:extLst>
              </p:cNvPr>
              <p:cNvSpPr txBox="1"/>
              <p:nvPr/>
            </p:nvSpPr>
            <p:spPr>
              <a:xfrm>
                <a:off x="1651321" y="2956099"/>
                <a:ext cx="2624912" cy="31534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Men enrolled </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in the Vitality Trial (n=474)</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grpSp>
          <p:nvGrpSpPr>
            <p:cNvPr id="222" name="Group 221">
              <a:extLst>
                <a:ext uri="{FF2B5EF4-FFF2-40B4-BE49-F238E27FC236}">
                  <a16:creationId xmlns:a16="http://schemas.microsoft.com/office/drawing/2014/main" id="{BCC135E6-224B-4297-8A71-B28E46B20D11}"/>
                </a:ext>
              </a:extLst>
            </p:cNvPr>
            <p:cNvGrpSpPr/>
            <p:nvPr/>
          </p:nvGrpSpPr>
          <p:grpSpPr>
            <a:xfrm>
              <a:off x="4743860" y="2956099"/>
              <a:ext cx="3636712" cy="2836188"/>
              <a:chOff x="4743860" y="2956099"/>
              <a:chExt cx="3636712" cy="2836188"/>
            </a:xfrm>
          </p:grpSpPr>
          <p:grpSp>
            <p:nvGrpSpPr>
              <p:cNvPr id="223" name="Group 222">
                <a:extLst>
                  <a:ext uri="{FF2B5EF4-FFF2-40B4-BE49-F238E27FC236}">
                    <a16:creationId xmlns:a16="http://schemas.microsoft.com/office/drawing/2014/main" id="{B06521E5-8AD5-4947-B7AD-81DF3A6238C7}"/>
                  </a:ext>
                </a:extLst>
              </p:cNvPr>
              <p:cNvGrpSpPr/>
              <p:nvPr/>
            </p:nvGrpSpPr>
            <p:grpSpPr>
              <a:xfrm>
                <a:off x="4743860" y="5333828"/>
                <a:ext cx="3587879" cy="458459"/>
                <a:chOff x="929399" y="4903517"/>
                <a:chExt cx="3587879" cy="458459"/>
              </a:xfrm>
            </p:grpSpPr>
            <p:sp>
              <p:nvSpPr>
                <p:cNvPr id="272" name="TextBox 271">
                  <a:extLst>
                    <a:ext uri="{FF2B5EF4-FFF2-40B4-BE49-F238E27FC236}">
                      <a16:creationId xmlns:a16="http://schemas.microsoft.com/office/drawing/2014/main" id="{C802C14D-AFC3-4F53-BEEE-CDD01DEDF131}"/>
                    </a:ext>
                  </a:extLst>
                </p:cNvPr>
                <p:cNvSpPr txBox="1"/>
                <p:nvPr/>
              </p:nvSpPr>
              <p:spPr>
                <a:xfrm>
                  <a:off x="4199315" y="5055866"/>
                  <a:ext cx="317963"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333</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316</a:t>
                  </a:r>
                </a:p>
              </p:txBody>
            </p:sp>
            <p:sp>
              <p:nvSpPr>
                <p:cNvPr id="273" name="TextBox 272">
                  <a:extLst>
                    <a:ext uri="{FF2B5EF4-FFF2-40B4-BE49-F238E27FC236}">
                      <a16:creationId xmlns:a16="http://schemas.microsoft.com/office/drawing/2014/main" id="{EAE0D1CE-5817-43C2-AC21-634C226C5639}"/>
                    </a:ext>
                  </a:extLst>
                </p:cNvPr>
                <p:cNvSpPr txBox="1"/>
                <p:nvPr/>
              </p:nvSpPr>
              <p:spPr>
                <a:xfrm>
                  <a:off x="3618806" y="5055866"/>
                  <a:ext cx="31155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337</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317</a:t>
                  </a:r>
                </a:p>
              </p:txBody>
            </p:sp>
            <p:sp>
              <p:nvSpPr>
                <p:cNvPr id="274" name="TextBox 273">
                  <a:extLst>
                    <a:ext uri="{FF2B5EF4-FFF2-40B4-BE49-F238E27FC236}">
                      <a16:creationId xmlns:a16="http://schemas.microsoft.com/office/drawing/2014/main" id="{696726E4-A5BC-4200-9C25-BB3F6016362D}"/>
                    </a:ext>
                  </a:extLst>
                </p:cNvPr>
                <p:cNvSpPr txBox="1"/>
                <p:nvPr/>
              </p:nvSpPr>
              <p:spPr>
                <a:xfrm>
                  <a:off x="3027076" y="5055866"/>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350</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329</a:t>
                  </a:r>
                </a:p>
              </p:txBody>
            </p:sp>
            <p:sp>
              <p:nvSpPr>
                <p:cNvPr id="275" name="TextBox 274">
                  <a:extLst>
                    <a:ext uri="{FF2B5EF4-FFF2-40B4-BE49-F238E27FC236}">
                      <a16:creationId xmlns:a16="http://schemas.microsoft.com/office/drawing/2014/main" id="{EC74F794-524C-4ADB-8EB8-207098E308E2}"/>
                    </a:ext>
                  </a:extLst>
                </p:cNvPr>
                <p:cNvSpPr txBox="1"/>
                <p:nvPr/>
              </p:nvSpPr>
              <p:spPr>
                <a:xfrm>
                  <a:off x="2451375" y="5055866"/>
                  <a:ext cx="31155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351</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337</a:t>
                  </a:r>
                </a:p>
              </p:txBody>
            </p:sp>
            <p:sp>
              <p:nvSpPr>
                <p:cNvPr id="276" name="TextBox 275">
                  <a:extLst>
                    <a:ext uri="{FF2B5EF4-FFF2-40B4-BE49-F238E27FC236}">
                      <a16:creationId xmlns:a16="http://schemas.microsoft.com/office/drawing/2014/main" id="{0EAD7CFD-976C-455A-9D74-DF81C29DCBDE}"/>
                    </a:ext>
                  </a:extLst>
                </p:cNvPr>
                <p:cNvSpPr txBox="1"/>
                <p:nvPr/>
              </p:nvSpPr>
              <p:spPr>
                <a:xfrm>
                  <a:off x="1858843" y="5055866"/>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394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394</a:t>
                  </a:r>
                </a:p>
              </p:txBody>
            </p:sp>
            <p:sp>
              <p:nvSpPr>
                <p:cNvPr id="277" name="TextBox 276">
                  <a:extLst>
                    <a:ext uri="{FF2B5EF4-FFF2-40B4-BE49-F238E27FC236}">
                      <a16:creationId xmlns:a16="http://schemas.microsoft.com/office/drawing/2014/main" id="{6CE86D5F-DF3A-441A-AE6B-266487B8C42F}"/>
                    </a:ext>
                  </a:extLst>
                </p:cNvPr>
                <p:cNvSpPr txBox="1"/>
                <p:nvPr/>
              </p:nvSpPr>
              <p:spPr>
                <a:xfrm>
                  <a:off x="929399" y="4903517"/>
                  <a:ext cx="736346" cy="458459"/>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224" name="Group 223">
                <a:extLst>
                  <a:ext uri="{FF2B5EF4-FFF2-40B4-BE49-F238E27FC236}">
                    <a16:creationId xmlns:a16="http://schemas.microsoft.com/office/drawing/2014/main" id="{7FCDF3FA-6E1C-4FCC-9770-41A413362952}"/>
                  </a:ext>
                </a:extLst>
              </p:cNvPr>
              <p:cNvGrpSpPr/>
              <p:nvPr/>
            </p:nvGrpSpPr>
            <p:grpSpPr>
              <a:xfrm>
                <a:off x="6384656" y="4121793"/>
                <a:ext cx="1829870" cy="125983"/>
                <a:chOff x="6384656" y="4090278"/>
                <a:chExt cx="1829870" cy="125983"/>
              </a:xfrm>
            </p:grpSpPr>
            <p:sp>
              <p:nvSpPr>
                <p:cNvPr id="268" name="Oval 267">
                  <a:extLst>
                    <a:ext uri="{FF2B5EF4-FFF2-40B4-BE49-F238E27FC236}">
                      <a16:creationId xmlns:a16="http://schemas.microsoft.com/office/drawing/2014/main" id="{D414FA15-16EA-4E6F-83BF-C9E1768459A0}"/>
                    </a:ext>
                  </a:extLst>
                </p:cNvPr>
                <p:cNvSpPr/>
                <p:nvPr/>
              </p:nvSpPr>
              <p:spPr>
                <a:xfrm>
                  <a:off x="6969161" y="414430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69" name="Oval 268">
                  <a:extLst>
                    <a:ext uri="{FF2B5EF4-FFF2-40B4-BE49-F238E27FC236}">
                      <a16:creationId xmlns:a16="http://schemas.microsoft.com/office/drawing/2014/main" id="{C5FE3FC7-E03A-4DB8-9BD9-9A00173184C3}"/>
                    </a:ext>
                  </a:extLst>
                </p:cNvPr>
                <p:cNvSpPr/>
                <p:nvPr/>
              </p:nvSpPr>
              <p:spPr>
                <a:xfrm>
                  <a:off x="7552070" y="410370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70" name="Oval 269">
                  <a:extLst>
                    <a:ext uri="{FF2B5EF4-FFF2-40B4-BE49-F238E27FC236}">
                      <a16:creationId xmlns:a16="http://schemas.microsoft.com/office/drawing/2014/main" id="{0219C505-C43B-4F56-9354-12EAE15232D7}"/>
                    </a:ext>
                  </a:extLst>
                </p:cNvPr>
                <p:cNvSpPr/>
                <p:nvPr/>
              </p:nvSpPr>
              <p:spPr>
                <a:xfrm>
                  <a:off x="8142569" y="410854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71" name="Oval 270">
                  <a:extLst>
                    <a:ext uri="{FF2B5EF4-FFF2-40B4-BE49-F238E27FC236}">
                      <a16:creationId xmlns:a16="http://schemas.microsoft.com/office/drawing/2014/main" id="{7FC85AE6-A970-44A4-ADDA-0BD0D012388A}"/>
                    </a:ext>
                  </a:extLst>
                </p:cNvPr>
                <p:cNvSpPr/>
                <p:nvPr/>
              </p:nvSpPr>
              <p:spPr>
                <a:xfrm>
                  <a:off x="6384656" y="409027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225" name="Group 224">
                <a:extLst>
                  <a:ext uri="{FF2B5EF4-FFF2-40B4-BE49-F238E27FC236}">
                    <a16:creationId xmlns:a16="http://schemas.microsoft.com/office/drawing/2014/main" id="{5F18918F-63D6-456F-AEC6-C951C7082A91}"/>
                  </a:ext>
                </a:extLst>
              </p:cNvPr>
              <p:cNvGrpSpPr/>
              <p:nvPr/>
            </p:nvGrpSpPr>
            <p:grpSpPr>
              <a:xfrm>
                <a:off x="5754254" y="5117090"/>
                <a:ext cx="2527911" cy="343212"/>
                <a:chOff x="1939793" y="5079386"/>
                <a:chExt cx="2527911" cy="343212"/>
              </a:xfrm>
            </p:grpSpPr>
            <p:sp>
              <p:nvSpPr>
                <p:cNvPr id="262" name="TextBox 261">
                  <a:extLst>
                    <a:ext uri="{FF2B5EF4-FFF2-40B4-BE49-F238E27FC236}">
                      <a16:creationId xmlns:a16="http://schemas.microsoft.com/office/drawing/2014/main" id="{930C239A-F853-4C2E-A928-4A3E6D519BC0}"/>
                    </a:ext>
                  </a:extLst>
                </p:cNvPr>
                <p:cNvSpPr txBox="1"/>
                <p:nvPr/>
              </p:nvSpPr>
              <p:spPr>
                <a:xfrm>
                  <a:off x="4261951" y="5079386"/>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263" name="TextBox 262">
                  <a:extLst>
                    <a:ext uri="{FF2B5EF4-FFF2-40B4-BE49-F238E27FC236}">
                      <a16:creationId xmlns:a16="http://schemas.microsoft.com/office/drawing/2014/main" id="{3E1B48A6-29D0-4F01-A080-92487CC8A013}"/>
                    </a:ext>
                  </a:extLst>
                </p:cNvPr>
                <p:cNvSpPr txBox="1"/>
                <p:nvPr/>
              </p:nvSpPr>
              <p:spPr>
                <a:xfrm>
                  <a:off x="3690139"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264" name="TextBox 263">
                  <a:extLst>
                    <a:ext uri="{FF2B5EF4-FFF2-40B4-BE49-F238E27FC236}">
                      <a16:creationId xmlns:a16="http://schemas.microsoft.com/office/drawing/2014/main" id="{9D57BD9A-5964-43B4-87D9-7CB51F401DAC}"/>
                    </a:ext>
                  </a:extLst>
                </p:cNvPr>
                <p:cNvSpPr txBox="1"/>
                <p:nvPr/>
              </p:nvSpPr>
              <p:spPr>
                <a:xfrm>
                  <a:off x="3106424"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265" name="TextBox 264">
                  <a:extLst>
                    <a:ext uri="{FF2B5EF4-FFF2-40B4-BE49-F238E27FC236}">
                      <a16:creationId xmlns:a16="http://schemas.microsoft.com/office/drawing/2014/main" id="{F296BE8D-C4BB-4EDA-B867-30D9DC10E526}"/>
                    </a:ext>
                  </a:extLst>
                </p:cNvPr>
                <p:cNvSpPr txBox="1"/>
                <p:nvPr/>
              </p:nvSpPr>
              <p:spPr>
                <a:xfrm>
                  <a:off x="2525914" y="5079386"/>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266" name="TextBox 265">
                  <a:extLst>
                    <a:ext uri="{FF2B5EF4-FFF2-40B4-BE49-F238E27FC236}">
                      <a16:creationId xmlns:a16="http://schemas.microsoft.com/office/drawing/2014/main" id="{F6235253-2CA3-484E-B265-4A08D386E67E}"/>
                    </a:ext>
                  </a:extLst>
                </p:cNvPr>
                <p:cNvSpPr txBox="1"/>
                <p:nvPr/>
              </p:nvSpPr>
              <p:spPr>
                <a:xfrm>
                  <a:off x="1939793" y="5079386"/>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267" name="TextBox 266">
                  <a:extLst>
                    <a:ext uri="{FF2B5EF4-FFF2-40B4-BE49-F238E27FC236}">
                      <a16:creationId xmlns:a16="http://schemas.microsoft.com/office/drawing/2014/main" id="{B692A5AC-2620-4765-BBED-A663020D198A}"/>
                    </a:ext>
                  </a:extLst>
                </p:cNvPr>
                <p:cNvSpPr txBox="1"/>
                <p:nvPr/>
              </p:nvSpPr>
              <p:spPr>
                <a:xfrm>
                  <a:off x="2021689" y="520715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sp>
            <p:nvSpPr>
              <p:cNvPr id="226" name="TextBox 225">
                <a:extLst>
                  <a:ext uri="{FF2B5EF4-FFF2-40B4-BE49-F238E27FC236}">
                    <a16:creationId xmlns:a16="http://schemas.microsoft.com/office/drawing/2014/main" id="{29DDC25A-694C-40F6-B183-D7CB8F0728F9}"/>
                  </a:ext>
                </a:extLst>
              </p:cNvPr>
              <p:cNvSpPr txBox="1"/>
              <p:nvPr/>
            </p:nvSpPr>
            <p:spPr>
              <a:xfrm rot="16200000">
                <a:off x="4088360" y="3988798"/>
                <a:ext cx="2058262" cy="364804"/>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Percent of men who scored</a:t>
                </a:r>
                <a:br>
                  <a:rPr kumimoji="0" lang="en-GB" sz="1100" b="1" i="0" u="none" strike="noStrike" kern="1200" cap="none" spc="0" normalizeH="0" baseline="0" noProof="0" dirty="0">
                    <a:ln>
                      <a:noFill/>
                    </a:ln>
                    <a:solidFill>
                      <a:srgbClr val="000000"/>
                    </a:solidFill>
                    <a:effectLst/>
                    <a:uLnTx/>
                    <a:uFillTx/>
                    <a:latin typeface="Poppins Light"/>
                    <a:ea typeface="+mn-ea"/>
                    <a:cs typeface="+mn-cs"/>
                  </a:rPr>
                </a:br>
                <a:r>
                  <a:rPr kumimoji="0" lang="en-GB" sz="1100" b="1" i="0" u="none" strike="noStrike" kern="1200" cap="none" spc="0" normalizeH="0" baseline="0" noProof="0" dirty="0">
                    <a:ln>
                      <a:noFill/>
                    </a:ln>
                    <a:solidFill>
                      <a:srgbClr val="000000"/>
                    </a:solidFill>
                    <a:effectLst/>
                    <a:uLnTx/>
                    <a:uFillTx/>
                    <a:latin typeface="Poppins Light"/>
                    <a:ea typeface="+mn-ea"/>
                    <a:cs typeface="+mn-cs"/>
                  </a:rPr>
                  <a:t>≥4 higher than at baseline</a:t>
                </a:r>
                <a:br>
                  <a:rPr kumimoji="0" lang="en-GB" sz="1100" b="1" i="0" u="none" strike="noStrike" kern="1200" cap="none" spc="0" normalizeH="0" baseline="0" noProof="0" dirty="0">
                    <a:ln>
                      <a:noFill/>
                    </a:ln>
                    <a:solidFill>
                      <a:srgbClr val="000000"/>
                    </a:solidFill>
                    <a:effectLst/>
                    <a:uLnTx/>
                    <a:uFillTx/>
                    <a:latin typeface="Poppins Light"/>
                    <a:ea typeface="+mn-ea"/>
                    <a:cs typeface="+mn-cs"/>
                  </a:rPr>
                </a:br>
                <a:r>
                  <a:rPr kumimoji="0" lang="en-GB" sz="1100" b="1" i="0" u="none" strike="noStrike" kern="1200" cap="none" spc="0" normalizeH="0" baseline="0" noProof="0" dirty="0">
                    <a:ln>
                      <a:noFill/>
                    </a:ln>
                    <a:solidFill>
                      <a:srgbClr val="000000"/>
                    </a:solidFill>
                    <a:effectLst/>
                    <a:uLnTx/>
                    <a:uFillTx/>
                    <a:latin typeface="Poppins Light"/>
                    <a:ea typeface="+mn-ea"/>
                    <a:cs typeface="+mn-cs"/>
                  </a:rPr>
                  <a:t>on the FACIT-Fatigue scale</a:t>
                </a:r>
              </a:p>
            </p:txBody>
          </p:sp>
          <p:sp>
            <p:nvSpPr>
              <p:cNvPr id="227" name="TextBox 226">
                <a:extLst>
                  <a:ext uri="{FF2B5EF4-FFF2-40B4-BE49-F238E27FC236}">
                    <a16:creationId xmlns:a16="http://schemas.microsoft.com/office/drawing/2014/main" id="{4785C9A7-D96D-453D-AFB8-DAE966EEDF4B}"/>
                  </a:ext>
                </a:extLst>
              </p:cNvPr>
              <p:cNvSpPr txBox="1"/>
              <p:nvPr/>
            </p:nvSpPr>
            <p:spPr>
              <a:xfrm>
                <a:off x="7570846" y="3334945"/>
                <a:ext cx="64633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p=0.22</a:t>
                </a:r>
              </a:p>
            </p:txBody>
          </p:sp>
          <p:sp>
            <p:nvSpPr>
              <p:cNvPr id="228" name="TextBox 227">
                <a:extLst>
                  <a:ext uri="{FF2B5EF4-FFF2-40B4-BE49-F238E27FC236}">
                    <a16:creationId xmlns:a16="http://schemas.microsoft.com/office/drawing/2014/main" id="{2910431F-8A28-480D-8B8C-F9764CFF92A8}"/>
                  </a:ext>
                </a:extLst>
              </p:cNvPr>
              <p:cNvSpPr txBox="1"/>
              <p:nvPr/>
            </p:nvSpPr>
            <p:spPr>
              <a:xfrm>
                <a:off x="5618062" y="2956099"/>
                <a:ext cx="2762510" cy="31534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All men in the </a:t>
                </a:r>
                <a:r>
                  <a:rPr kumimoji="0" lang="en-GB" sz="1200" b="1" i="0" u="none" strike="noStrike" kern="1200" cap="none" spc="0" normalizeH="0" baseline="0" noProof="0" dirty="0" err="1">
                    <a:ln>
                      <a:noFill/>
                    </a:ln>
                    <a:solidFill>
                      <a:srgbClr val="000000"/>
                    </a:solidFill>
                    <a:effectLst/>
                    <a:uLnTx/>
                    <a:uFillTx/>
                    <a:latin typeface="Poppins Light"/>
                    <a:ea typeface="+mn-ea"/>
                    <a:cs typeface="+mn-cs"/>
                  </a:rPr>
                  <a:t>TTrials</a:t>
                </a:r>
                <a:endParaRPr kumimoji="0" lang="en-GB" sz="1200" b="1"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(n=788)</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229" name="Group 228">
                <a:extLst>
                  <a:ext uri="{FF2B5EF4-FFF2-40B4-BE49-F238E27FC236}">
                    <a16:creationId xmlns:a16="http://schemas.microsoft.com/office/drawing/2014/main" id="{8FB01C83-39A5-445A-BF12-A661103A5080}"/>
                  </a:ext>
                </a:extLst>
              </p:cNvPr>
              <p:cNvGrpSpPr/>
              <p:nvPr/>
            </p:nvGrpSpPr>
            <p:grpSpPr>
              <a:xfrm>
                <a:off x="5240987" y="3253335"/>
                <a:ext cx="378830" cy="1788470"/>
                <a:chOff x="1215266" y="3187454"/>
                <a:chExt cx="378830" cy="1788470"/>
              </a:xfrm>
            </p:grpSpPr>
            <p:sp>
              <p:nvSpPr>
                <p:cNvPr id="253" name="TextBox 252">
                  <a:extLst>
                    <a:ext uri="{FF2B5EF4-FFF2-40B4-BE49-F238E27FC236}">
                      <a16:creationId xmlns:a16="http://schemas.microsoft.com/office/drawing/2014/main" id="{00AC1CD3-931F-4541-A284-6CBAFC4247E1}"/>
                    </a:ext>
                  </a:extLst>
                </p:cNvPr>
                <p:cNvSpPr txBox="1"/>
                <p:nvPr/>
              </p:nvSpPr>
              <p:spPr>
                <a:xfrm>
                  <a:off x="1215266" y="4787144"/>
                  <a:ext cx="378830"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255" name="TextBox 254">
                  <a:extLst>
                    <a:ext uri="{FF2B5EF4-FFF2-40B4-BE49-F238E27FC236}">
                      <a16:creationId xmlns:a16="http://schemas.microsoft.com/office/drawing/2014/main" id="{A7F31774-5C66-44CC-9FB6-FC30F399A131}"/>
                    </a:ext>
                  </a:extLst>
                </p:cNvPr>
                <p:cNvSpPr txBox="1"/>
                <p:nvPr/>
              </p:nvSpPr>
              <p:spPr>
                <a:xfrm>
                  <a:off x="1315747" y="447049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20</a:t>
                  </a:r>
                </a:p>
              </p:txBody>
            </p:sp>
            <p:sp>
              <p:nvSpPr>
                <p:cNvPr id="256" name="TextBox 255">
                  <a:extLst>
                    <a:ext uri="{FF2B5EF4-FFF2-40B4-BE49-F238E27FC236}">
                      <a16:creationId xmlns:a16="http://schemas.microsoft.com/office/drawing/2014/main" id="{DF7C5A26-1CBD-4DB0-A469-197400A7B7E4}"/>
                    </a:ext>
                  </a:extLst>
                </p:cNvPr>
                <p:cNvSpPr txBox="1"/>
                <p:nvPr/>
              </p:nvSpPr>
              <p:spPr>
                <a:xfrm>
                  <a:off x="1315747" y="3508215"/>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80</a:t>
                  </a:r>
                </a:p>
              </p:txBody>
            </p:sp>
            <p:sp>
              <p:nvSpPr>
                <p:cNvPr id="257" name="TextBox 256">
                  <a:extLst>
                    <a:ext uri="{FF2B5EF4-FFF2-40B4-BE49-F238E27FC236}">
                      <a16:creationId xmlns:a16="http://schemas.microsoft.com/office/drawing/2014/main" id="{2C8310FC-C110-4DFE-8521-7F4A7764EA78}"/>
                    </a:ext>
                  </a:extLst>
                </p:cNvPr>
                <p:cNvSpPr txBox="1"/>
                <p:nvPr/>
              </p:nvSpPr>
              <p:spPr>
                <a:xfrm>
                  <a:off x="1275360" y="3187454"/>
                  <a:ext cx="318736"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100</a:t>
                  </a:r>
                </a:p>
              </p:txBody>
            </p:sp>
            <p:sp>
              <p:nvSpPr>
                <p:cNvPr id="258" name="TextBox 257">
                  <a:extLst>
                    <a:ext uri="{FF2B5EF4-FFF2-40B4-BE49-F238E27FC236}">
                      <a16:creationId xmlns:a16="http://schemas.microsoft.com/office/drawing/2014/main" id="{F89A9730-E918-4876-82E2-1D318F769180}"/>
                    </a:ext>
                  </a:extLst>
                </p:cNvPr>
                <p:cNvSpPr txBox="1"/>
                <p:nvPr/>
              </p:nvSpPr>
              <p:spPr>
                <a:xfrm>
                  <a:off x="1315747" y="382897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60</a:t>
                  </a:r>
                </a:p>
              </p:txBody>
            </p:sp>
            <p:sp>
              <p:nvSpPr>
                <p:cNvPr id="259" name="TextBox 258">
                  <a:extLst>
                    <a:ext uri="{FF2B5EF4-FFF2-40B4-BE49-F238E27FC236}">
                      <a16:creationId xmlns:a16="http://schemas.microsoft.com/office/drawing/2014/main" id="{7F2F851A-5201-4D8A-A47D-C7CEAE942EB0}"/>
                    </a:ext>
                  </a:extLst>
                </p:cNvPr>
                <p:cNvSpPr txBox="1"/>
                <p:nvPr/>
              </p:nvSpPr>
              <p:spPr>
                <a:xfrm>
                  <a:off x="1315747" y="4149737"/>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40</a:t>
                  </a:r>
                </a:p>
              </p:txBody>
            </p:sp>
            <p:sp>
              <p:nvSpPr>
                <p:cNvPr id="261" name="TextBox 260">
                  <a:extLst>
                    <a:ext uri="{FF2B5EF4-FFF2-40B4-BE49-F238E27FC236}">
                      <a16:creationId xmlns:a16="http://schemas.microsoft.com/office/drawing/2014/main" id="{8FA54509-E302-48EC-A227-5E7FA06C4C77}"/>
                    </a:ext>
                  </a:extLst>
                </p:cNvPr>
                <p:cNvSpPr txBox="1"/>
                <p:nvPr/>
              </p:nvSpPr>
              <p:spPr>
                <a:xfrm>
                  <a:off x="1315747" y="479125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a:t>
                  </a:r>
                </a:p>
              </p:txBody>
            </p:sp>
          </p:grpSp>
          <p:grpSp>
            <p:nvGrpSpPr>
              <p:cNvPr id="231" name="Group 230">
                <a:extLst>
                  <a:ext uri="{FF2B5EF4-FFF2-40B4-BE49-F238E27FC236}">
                    <a16:creationId xmlns:a16="http://schemas.microsoft.com/office/drawing/2014/main" id="{80AF13B7-E79A-4713-AB02-44E7C04FD172}"/>
                  </a:ext>
                </a:extLst>
              </p:cNvPr>
              <p:cNvGrpSpPr/>
              <p:nvPr/>
            </p:nvGrpSpPr>
            <p:grpSpPr>
              <a:xfrm>
                <a:off x="5632791" y="3347452"/>
                <a:ext cx="2544830" cy="1777385"/>
                <a:chOff x="5632791" y="3365149"/>
                <a:chExt cx="2544830" cy="1777385"/>
              </a:xfrm>
            </p:grpSpPr>
            <p:sp>
              <p:nvSpPr>
                <p:cNvPr id="233" name="Freeform: Shape 182">
                  <a:extLst>
                    <a:ext uri="{FF2B5EF4-FFF2-40B4-BE49-F238E27FC236}">
                      <a16:creationId xmlns:a16="http://schemas.microsoft.com/office/drawing/2014/main" id="{23D3E634-09A9-40C9-A6C4-BBCD53F6A8EF}"/>
                    </a:ext>
                  </a:extLst>
                </p:cNvPr>
                <p:cNvSpPr/>
                <p:nvPr/>
              </p:nvSpPr>
              <p:spPr>
                <a:xfrm>
                  <a:off x="5696241" y="3365735"/>
                  <a:ext cx="2480261" cy="171572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35" name="Group 234">
                  <a:extLst>
                    <a:ext uri="{FF2B5EF4-FFF2-40B4-BE49-F238E27FC236}">
                      <a16:creationId xmlns:a16="http://schemas.microsoft.com/office/drawing/2014/main" id="{63998009-2E49-4C4D-A14E-D174D9E7BF8C}"/>
                    </a:ext>
                  </a:extLst>
                </p:cNvPr>
                <p:cNvGrpSpPr/>
                <p:nvPr/>
              </p:nvGrpSpPr>
              <p:grpSpPr>
                <a:xfrm>
                  <a:off x="5836150" y="5081334"/>
                  <a:ext cx="2341471" cy="61200"/>
                  <a:chOff x="5836150" y="5081334"/>
                  <a:chExt cx="2341471" cy="61200"/>
                </a:xfrm>
              </p:grpSpPr>
              <p:cxnSp>
                <p:nvCxnSpPr>
                  <p:cNvPr id="248" name="Straight Connector 247">
                    <a:extLst>
                      <a:ext uri="{FF2B5EF4-FFF2-40B4-BE49-F238E27FC236}">
                        <a16:creationId xmlns:a16="http://schemas.microsoft.com/office/drawing/2014/main" id="{2432DBD6-B64F-4205-9887-53C24DDD1872}"/>
                      </a:ext>
                    </a:extLst>
                  </p:cNvPr>
                  <p:cNvCxnSpPr/>
                  <p:nvPr/>
                </p:nvCxnSpPr>
                <p:spPr>
                  <a:xfrm rot="5400000">
                    <a:off x="7558006"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3FF9A3CB-D996-41D3-A289-12DF6CA6538F}"/>
                      </a:ext>
                    </a:extLst>
                  </p:cNvPr>
                  <p:cNvCxnSpPr/>
                  <p:nvPr/>
                </p:nvCxnSpPr>
                <p:spPr>
                  <a:xfrm rot="5400000">
                    <a:off x="6973854"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B976EDBF-96C9-4CD4-AF2B-64F87843E880}"/>
                      </a:ext>
                    </a:extLst>
                  </p:cNvPr>
                  <p:cNvCxnSpPr/>
                  <p:nvPr/>
                </p:nvCxnSpPr>
                <p:spPr>
                  <a:xfrm rot="5400000">
                    <a:off x="6389702"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B0240010-A569-4719-BC50-1964508F23E5}"/>
                      </a:ext>
                    </a:extLst>
                  </p:cNvPr>
                  <p:cNvCxnSpPr/>
                  <p:nvPr/>
                </p:nvCxnSpPr>
                <p:spPr>
                  <a:xfrm rot="5400000">
                    <a:off x="5805550"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ABE0FA22-D4F8-44DA-831E-66E6A90EC4DF}"/>
                      </a:ext>
                    </a:extLst>
                  </p:cNvPr>
                  <p:cNvCxnSpPr/>
                  <p:nvPr/>
                </p:nvCxnSpPr>
                <p:spPr>
                  <a:xfrm rot="5400000">
                    <a:off x="8147021"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6" name="Group 235">
                  <a:extLst>
                    <a:ext uri="{FF2B5EF4-FFF2-40B4-BE49-F238E27FC236}">
                      <a16:creationId xmlns:a16="http://schemas.microsoft.com/office/drawing/2014/main" id="{0B264532-D6C7-42C2-9716-2CF00125243F}"/>
                    </a:ext>
                  </a:extLst>
                </p:cNvPr>
                <p:cNvGrpSpPr/>
                <p:nvPr/>
              </p:nvGrpSpPr>
              <p:grpSpPr>
                <a:xfrm>
                  <a:off x="5632791" y="3365149"/>
                  <a:ext cx="61200" cy="1601203"/>
                  <a:chOff x="1596650" y="3281571"/>
                  <a:chExt cx="61200" cy="1601203"/>
                </a:xfrm>
              </p:grpSpPr>
              <p:cxnSp>
                <p:nvCxnSpPr>
                  <p:cNvPr id="237" name="Straight Connector 236">
                    <a:extLst>
                      <a:ext uri="{FF2B5EF4-FFF2-40B4-BE49-F238E27FC236}">
                        <a16:creationId xmlns:a16="http://schemas.microsoft.com/office/drawing/2014/main" id="{02D155A2-820E-47F1-BD2B-D826A05025CC}"/>
                      </a:ext>
                    </a:extLst>
                  </p:cNvPr>
                  <p:cNvCxnSpPr/>
                  <p:nvPr/>
                </p:nvCxnSpPr>
                <p:spPr>
                  <a:xfrm>
                    <a:off x="1596650" y="392205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CD104CD3-4453-4B64-8D5F-B88D8137DE86}"/>
                      </a:ext>
                    </a:extLst>
                  </p:cNvPr>
                  <p:cNvCxnSpPr/>
                  <p:nvPr/>
                </p:nvCxnSpPr>
                <p:spPr>
                  <a:xfrm>
                    <a:off x="1596650" y="456253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E733641E-BEA8-49A4-B2A2-E6BCCCC3F5EF}"/>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EDA9BC5B-7BA0-4370-ACD8-BC10B0D601AC}"/>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77C5C5CE-F11B-408F-BC35-70150D93A21C}"/>
                      </a:ext>
                    </a:extLst>
                  </p:cNvPr>
                  <p:cNvCxnSpPr/>
                  <p:nvPr/>
                </p:nvCxnSpPr>
                <p:spPr>
                  <a:xfrm>
                    <a:off x="1596650" y="360181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FF0BBBD0-08D0-44D6-A8C3-D3D4BE9463AB}"/>
                      </a:ext>
                    </a:extLst>
                  </p:cNvPr>
                  <p:cNvCxnSpPr/>
                  <p:nvPr/>
                </p:nvCxnSpPr>
                <p:spPr>
                  <a:xfrm>
                    <a:off x="1596650" y="424229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sp>
          <p:nvSpPr>
            <p:cNvPr id="8" name="Freeform: Shape 7">
              <a:extLst>
                <a:ext uri="{FF2B5EF4-FFF2-40B4-BE49-F238E27FC236}">
                  <a16:creationId xmlns:a16="http://schemas.microsoft.com/office/drawing/2014/main" id="{ED030FB8-4D0F-4719-AAB5-1A96A775469C}"/>
                </a:ext>
              </a:extLst>
            </p:cNvPr>
            <p:cNvSpPr/>
            <p:nvPr/>
          </p:nvSpPr>
          <p:spPr>
            <a:xfrm>
              <a:off x="5835650" y="4160838"/>
              <a:ext cx="2341563" cy="785812"/>
            </a:xfrm>
            <a:custGeom>
              <a:avLst/>
              <a:gdLst>
                <a:gd name="connsiteX0" fmla="*/ 0 w 2341563"/>
                <a:gd name="connsiteY0" fmla="*/ 785812 h 785812"/>
                <a:gd name="connsiteX1" fmla="*/ 585788 w 2341563"/>
                <a:gd name="connsiteY1" fmla="*/ 0 h 785812"/>
                <a:gd name="connsiteX2" fmla="*/ 1174750 w 2341563"/>
                <a:gd name="connsiteY2" fmla="*/ 52387 h 785812"/>
                <a:gd name="connsiteX3" fmla="*/ 1751013 w 2341563"/>
                <a:gd name="connsiteY3" fmla="*/ 11112 h 785812"/>
                <a:gd name="connsiteX4" fmla="*/ 2341563 w 2341563"/>
                <a:gd name="connsiteY4" fmla="*/ 19050 h 7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563" h="785812">
                  <a:moveTo>
                    <a:pt x="0" y="785812"/>
                  </a:moveTo>
                  <a:lnTo>
                    <a:pt x="585788" y="0"/>
                  </a:lnTo>
                  <a:lnTo>
                    <a:pt x="1174750" y="52387"/>
                  </a:lnTo>
                  <a:lnTo>
                    <a:pt x="1751013" y="11112"/>
                  </a:lnTo>
                  <a:lnTo>
                    <a:pt x="2341563" y="1905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0" name="Group 9">
              <a:extLst>
                <a:ext uri="{FF2B5EF4-FFF2-40B4-BE49-F238E27FC236}">
                  <a16:creationId xmlns:a16="http://schemas.microsoft.com/office/drawing/2014/main" id="{10F04145-AF42-40D8-9964-AD1E3A7DD6C7}"/>
                </a:ext>
              </a:extLst>
            </p:cNvPr>
            <p:cNvGrpSpPr/>
            <p:nvPr/>
          </p:nvGrpSpPr>
          <p:grpSpPr>
            <a:xfrm>
              <a:off x="5800016" y="4063471"/>
              <a:ext cx="2414510" cy="919120"/>
              <a:chOff x="5800016" y="4063471"/>
              <a:chExt cx="2414510" cy="919120"/>
            </a:xfrm>
          </p:grpSpPr>
          <p:sp>
            <p:nvSpPr>
              <p:cNvPr id="7" name="Freeform: Shape 6">
                <a:extLst>
                  <a:ext uri="{FF2B5EF4-FFF2-40B4-BE49-F238E27FC236}">
                    <a16:creationId xmlns:a16="http://schemas.microsoft.com/office/drawing/2014/main" id="{DDC1DCB9-F02A-46AB-B005-42A4028215EB}"/>
                  </a:ext>
                </a:extLst>
              </p:cNvPr>
              <p:cNvSpPr/>
              <p:nvPr/>
            </p:nvSpPr>
            <p:spPr>
              <a:xfrm>
                <a:off x="5835650" y="4098925"/>
                <a:ext cx="2344738" cy="849313"/>
              </a:xfrm>
              <a:custGeom>
                <a:avLst/>
                <a:gdLst>
                  <a:gd name="connsiteX0" fmla="*/ 0 w 2344738"/>
                  <a:gd name="connsiteY0" fmla="*/ 849313 h 849313"/>
                  <a:gd name="connsiteX1" fmla="*/ 581025 w 2344738"/>
                  <a:gd name="connsiteY1" fmla="*/ 49213 h 849313"/>
                  <a:gd name="connsiteX2" fmla="*/ 1165225 w 2344738"/>
                  <a:gd name="connsiteY2" fmla="*/ 19050 h 849313"/>
                  <a:gd name="connsiteX3" fmla="*/ 1751013 w 2344738"/>
                  <a:gd name="connsiteY3" fmla="*/ 0 h 849313"/>
                  <a:gd name="connsiteX4" fmla="*/ 2344738 w 2344738"/>
                  <a:gd name="connsiteY4" fmla="*/ 1270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738" h="849313">
                    <a:moveTo>
                      <a:pt x="0" y="849313"/>
                    </a:moveTo>
                    <a:lnTo>
                      <a:pt x="581025" y="49213"/>
                    </a:lnTo>
                    <a:lnTo>
                      <a:pt x="1165225" y="19050"/>
                    </a:lnTo>
                    <a:lnTo>
                      <a:pt x="1751013" y="0"/>
                    </a:lnTo>
                    <a:lnTo>
                      <a:pt x="2344738" y="12700"/>
                    </a:lnTo>
                  </a:path>
                </a:pathLst>
              </a:custGeom>
              <a:noFill/>
              <a:ln w="254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49" name="Group 548">
                <a:extLst>
                  <a:ext uri="{FF2B5EF4-FFF2-40B4-BE49-F238E27FC236}">
                    <a16:creationId xmlns:a16="http://schemas.microsoft.com/office/drawing/2014/main" id="{CAE8AD91-7772-4051-A5DA-E282328E1175}"/>
                  </a:ext>
                </a:extLst>
              </p:cNvPr>
              <p:cNvGrpSpPr/>
              <p:nvPr/>
            </p:nvGrpSpPr>
            <p:grpSpPr>
              <a:xfrm>
                <a:off x="5800016" y="4063471"/>
                <a:ext cx="2414510" cy="919120"/>
                <a:chOff x="5800016" y="4081168"/>
                <a:chExt cx="2414510" cy="919120"/>
              </a:xfrm>
            </p:grpSpPr>
            <p:sp>
              <p:nvSpPr>
                <p:cNvPr id="550" name="Oval 549">
                  <a:extLst>
                    <a:ext uri="{FF2B5EF4-FFF2-40B4-BE49-F238E27FC236}">
                      <a16:creationId xmlns:a16="http://schemas.microsoft.com/office/drawing/2014/main" id="{8F796612-4171-40C4-82C4-1FD4766B7F1C}"/>
                    </a:ext>
                  </a:extLst>
                </p:cNvPr>
                <p:cNvSpPr/>
                <p:nvPr/>
              </p:nvSpPr>
              <p:spPr>
                <a:xfrm>
                  <a:off x="6969161" y="410375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51" name="Oval 550">
                  <a:extLst>
                    <a:ext uri="{FF2B5EF4-FFF2-40B4-BE49-F238E27FC236}">
                      <a16:creationId xmlns:a16="http://schemas.microsoft.com/office/drawing/2014/main" id="{9096BC78-471F-4AF8-A8D5-F78117A885AA}"/>
                    </a:ext>
                  </a:extLst>
                </p:cNvPr>
                <p:cNvSpPr/>
                <p:nvPr/>
              </p:nvSpPr>
              <p:spPr>
                <a:xfrm>
                  <a:off x="7552070" y="408116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52" name="Oval 551">
                  <a:extLst>
                    <a:ext uri="{FF2B5EF4-FFF2-40B4-BE49-F238E27FC236}">
                      <a16:creationId xmlns:a16="http://schemas.microsoft.com/office/drawing/2014/main" id="{3303B2D2-65F8-4FAA-B6F7-5730B5681FEF}"/>
                    </a:ext>
                  </a:extLst>
                </p:cNvPr>
                <p:cNvSpPr/>
                <p:nvPr/>
              </p:nvSpPr>
              <p:spPr>
                <a:xfrm>
                  <a:off x="8142569" y="409264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53" name="Oval 552">
                  <a:extLst>
                    <a:ext uri="{FF2B5EF4-FFF2-40B4-BE49-F238E27FC236}">
                      <a16:creationId xmlns:a16="http://schemas.microsoft.com/office/drawing/2014/main" id="{812C93C5-145B-4813-8605-EDA8E4F2AC8C}"/>
                    </a:ext>
                  </a:extLst>
                </p:cNvPr>
                <p:cNvSpPr/>
                <p:nvPr/>
              </p:nvSpPr>
              <p:spPr>
                <a:xfrm>
                  <a:off x="6384656" y="412560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54" name="Oval 553">
                  <a:extLst>
                    <a:ext uri="{FF2B5EF4-FFF2-40B4-BE49-F238E27FC236}">
                      <a16:creationId xmlns:a16="http://schemas.microsoft.com/office/drawing/2014/main" id="{6AE4BBA5-66F1-482D-8808-83399CE86377}"/>
                    </a:ext>
                  </a:extLst>
                </p:cNvPr>
                <p:cNvSpPr/>
                <p:nvPr/>
              </p:nvSpPr>
              <p:spPr>
                <a:xfrm>
                  <a:off x="5800016" y="492833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grpSp>
          <p:nvGrpSpPr>
            <p:cNvPr id="14" name="Group 13">
              <a:extLst>
                <a:ext uri="{FF2B5EF4-FFF2-40B4-BE49-F238E27FC236}">
                  <a16:creationId xmlns:a16="http://schemas.microsoft.com/office/drawing/2014/main" id="{7F154234-42B2-4B5F-A50C-4BF5B9614788}"/>
                </a:ext>
              </a:extLst>
            </p:cNvPr>
            <p:cNvGrpSpPr/>
            <p:nvPr/>
          </p:nvGrpSpPr>
          <p:grpSpPr>
            <a:xfrm>
              <a:off x="1750989" y="3813749"/>
              <a:ext cx="2413923" cy="1166299"/>
              <a:chOff x="1750989" y="3813749"/>
              <a:chExt cx="2413923" cy="1166299"/>
            </a:xfrm>
          </p:grpSpPr>
          <p:sp>
            <p:nvSpPr>
              <p:cNvPr id="502" name="Oval 501">
                <a:extLst>
                  <a:ext uri="{FF2B5EF4-FFF2-40B4-BE49-F238E27FC236}">
                    <a16:creationId xmlns:a16="http://schemas.microsoft.com/office/drawing/2014/main" id="{C2964E0B-3ED7-455A-957D-467143EDA330}"/>
                  </a:ext>
                </a:extLst>
              </p:cNvPr>
              <p:cNvSpPr/>
              <p:nvPr/>
            </p:nvSpPr>
            <p:spPr>
              <a:xfrm>
                <a:off x="2916827" y="390119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03" name="Oval 502">
                <a:extLst>
                  <a:ext uri="{FF2B5EF4-FFF2-40B4-BE49-F238E27FC236}">
                    <a16:creationId xmlns:a16="http://schemas.microsoft.com/office/drawing/2014/main" id="{E86C9F90-DE4D-4A48-B1B0-B1FB7FAC779C}"/>
                  </a:ext>
                </a:extLst>
              </p:cNvPr>
              <p:cNvSpPr/>
              <p:nvPr/>
            </p:nvSpPr>
            <p:spPr>
              <a:xfrm>
                <a:off x="3502021" y="382498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04" name="Oval 503">
                <a:extLst>
                  <a:ext uri="{FF2B5EF4-FFF2-40B4-BE49-F238E27FC236}">
                    <a16:creationId xmlns:a16="http://schemas.microsoft.com/office/drawing/2014/main" id="{5FFAC1AD-FC24-4980-9F3A-2A0772546CEF}"/>
                  </a:ext>
                </a:extLst>
              </p:cNvPr>
              <p:cNvSpPr/>
              <p:nvPr/>
            </p:nvSpPr>
            <p:spPr>
              <a:xfrm>
                <a:off x="4092955" y="381374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06" name="Oval 505">
                <a:extLst>
                  <a:ext uri="{FF2B5EF4-FFF2-40B4-BE49-F238E27FC236}">
                    <a16:creationId xmlns:a16="http://schemas.microsoft.com/office/drawing/2014/main" id="{BCAF46F8-2579-4231-8684-7CB9B0E234CA}"/>
                  </a:ext>
                </a:extLst>
              </p:cNvPr>
              <p:cNvSpPr/>
              <p:nvPr/>
            </p:nvSpPr>
            <p:spPr>
              <a:xfrm>
                <a:off x="1750989" y="490809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05" name="Oval 504">
                <a:extLst>
                  <a:ext uri="{FF2B5EF4-FFF2-40B4-BE49-F238E27FC236}">
                    <a16:creationId xmlns:a16="http://schemas.microsoft.com/office/drawing/2014/main" id="{7388F502-CFED-4D42-91A0-83501D142BD4}"/>
                  </a:ext>
                </a:extLst>
              </p:cNvPr>
              <p:cNvSpPr/>
              <p:nvPr/>
            </p:nvSpPr>
            <p:spPr>
              <a:xfrm>
                <a:off x="2333221" y="388982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spTree>
    <p:extLst>
      <p:ext uri="{BB962C8B-B14F-4D97-AF65-F5344CB8AC3E}">
        <p14:creationId xmlns:p14="http://schemas.microsoft.com/office/powerpoint/2010/main" val="29981643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52401"/>
            <a:ext cx="11399520" cy="834047"/>
          </a:xfrm>
        </p:spPr>
        <p:txBody>
          <a:bodyPr>
            <a:noAutofit/>
          </a:bodyPr>
          <a:lstStyle/>
          <a:p>
            <a:r>
              <a:rPr lang="en-GB" sz="2800" dirty="0">
                <a:solidFill>
                  <a:schemeClr val="accent1"/>
                </a:solidFill>
              </a:rPr>
              <a:t>Cognitive Function Trial:</a:t>
            </a:r>
            <a:r>
              <a:rPr lang="en-GB" sz="2800" dirty="0"/>
              <a:t> effect of TTh on memory &amp; cognition</a:t>
            </a:r>
            <a:r>
              <a:rPr lang="en-GB" sz="2800" spc="-20" dirty="0"/>
              <a:t> in older men with low testosterone and AAMI</a:t>
            </a:r>
          </a:p>
        </p:txBody>
      </p:sp>
      <p:sp>
        <p:nvSpPr>
          <p:cNvPr id="5" name="TextBox 4"/>
          <p:cNvSpPr txBox="1"/>
          <p:nvPr/>
        </p:nvSpPr>
        <p:spPr>
          <a:xfrm>
            <a:off x="1524001" y="5862308"/>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3MSE, Modified Mini-Mental State Examination; AAMI, age-associated memory impairment; TTh,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Resnick SM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JAMA</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2017;317:717–27</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Snyder PJ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grpSp>
        <p:nvGrpSpPr>
          <p:cNvPr id="41" name="Group 40"/>
          <p:cNvGrpSpPr/>
          <p:nvPr/>
        </p:nvGrpSpPr>
        <p:grpSpPr>
          <a:xfrm>
            <a:off x="435429" y="1393869"/>
            <a:ext cx="10763794" cy="745236"/>
            <a:chOff x="359224" y="1623660"/>
            <a:chExt cx="8384270" cy="745236"/>
          </a:xfrm>
        </p:grpSpPr>
        <p:sp>
          <p:nvSpPr>
            <p:cNvPr id="42" name="TextBox 41"/>
            <p:cNvSpPr txBox="1"/>
            <p:nvPr/>
          </p:nvSpPr>
          <p:spPr>
            <a:xfrm>
              <a:off x="990079" y="1623660"/>
              <a:ext cx="7753415"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marR="0" lvl="0" indent="0" algn="l" defTabSz="914400" rtl="0" eaLnBrk="1" fontAlgn="auto" latinLnBrk="0" hangingPunct="1">
                <a:lnSpc>
                  <a:spcPct val="100000"/>
                </a:lnSpc>
                <a:spcBef>
                  <a:spcPts val="0"/>
                </a:spcBef>
                <a:spcAft>
                  <a:spcPts val="0"/>
                </a:spcAft>
                <a:buClr>
                  <a:srgbClr val="6F9AD3"/>
                </a:buClr>
                <a:buSzTx/>
                <a:buFontTx/>
                <a:buNone/>
                <a:tabLst/>
                <a:defRPr/>
              </a:pPr>
              <a:r>
                <a:rPr kumimoji="0" lang="en-GB" sz="1900" b="0" i="0" u="none" strike="noStrike" kern="1200" cap="none" spc="-20" normalizeH="0" baseline="0" noProof="0" dirty="0">
                  <a:ln>
                    <a:noFill/>
                  </a:ln>
                  <a:solidFill>
                    <a:srgbClr val="005294"/>
                  </a:solidFill>
                  <a:effectLst/>
                  <a:uLnTx/>
                  <a:uFillTx/>
                  <a:latin typeface="Poppins Light"/>
                  <a:ea typeface="+mn-ea"/>
                  <a:cs typeface="+mn-cs"/>
                </a:rPr>
                <a:t>To determine if TTh for older men with low testosterone and AAMI improves verbal memory and other cognitive functions, versus placebo</a:t>
              </a:r>
            </a:p>
          </p:txBody>
        </p:sp>
        <p:grpSp>
          <p:nvGrpSpPr>
            <p:cNvPr id="43" name="Group 42"/>
            <p:cNvGrpSpPr/>
            <p:nvPr/>
          </p:nvGrpSpPr>
          <p:grpSpPr>
            <a:xfrm>
              <a:off x="359224" y="1718693"/>
              <a:ext cx="1066800" cy="555171"/>
              <a:chOff x="348338" y="1458682"/>
              <a:chExt cx="1066800" cy="555171"/>
            </a:xfrm>
          </p:grpSpPr>
          <p:sp>
            <p:nvSpPr>
              <p:cNvPr id="45" name="Pentagon 44"/>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8" name="TextBox 47"/>
              <p:cNvSpPr txBox="1"/>
              <p:nvPr/>
            </p:nvSpPr>
            <p:spPr>
              <a:xfrm>
                <a:off x="435751" y="1505434"/>
                <a:ext cx="7697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Aim</a:t>
                </a:r>
                <a:endParaRPr kumimoji="0" lang="en-GB" sz="2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grpSp>
        <p:nvGrpSpPr>
          <p:cNvPr id="11" name="Group 10"/>
          <p:cNvGrpSpPr/>
          <p:nvPr/>
        </p:nvGrpSpPr>
        <p:grpSpPr>
          <a:xfrm>
            <a:off x="841636" y="3523650"/>
            <a:ext cx="9826364" cy="2077205"/>
            <a:chOff x="424005" y="3519476"/>
            <a:chExt cx="8295990" cy="2077205"/>
          </a:xfrm>
        </p:grpSpPr>
        <p:sp>
          <p:nvSpPr>
            <p:cNvPr id="44" name="Content Placeholder 2"/>
            <p:cNvSpPr txBox="1">
              <a:spLocks/>
            </p:cNvSpPr>
            <p:nvPr/>
          </p:nvSpPr>
          <p:spPr>
            <a:xfrm>
              <a:off x="452641" y="3519476"/>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005294"/>
                </a:buClr>
                <a:buSzTx/>
                <a:buFont typeface="Arial"/>
                <a:buNone/>
                <a:tabLst/>
                <a:defRPr/>
              </a:pPr>
              <a:endParaRPr kumimoji="0" lang="en-GB" sz="1800" b="0" i="0" u="none" strike="noStrike" kern="1200" cap="none" spc="0" normalizeH="0" baseline="0" noProof="0" dirty="0">
                <a:ln>
                  <a:noFill/>
                </a:ln>
                <a:solidFill>
                  <a:srgbClr val="005294"/>
                </a:solidFill>
                <a:effectLst/>
                <a:uLnTx/>
                <a:uFillTx/>
                <a:latin typeface="Calibri"/>
                <a:ea typeface="+mn-ea"/>
                <a:cs typeface="+mn-cs"/>
              </a:endParaRPr>
            </a:p>
          </p:txBody>
        </p:sp>
        <p:sp>
          <p:nvSpPr>
            <p:cNvPr id="46" name="Round Same Side Corner Rectangle 45"/>
            <p:cNvSpPr/>
            <p:nvPr/>
          </p:nvSpPr>
          <p:spPr>
            <a:xfrm rot="16200000">
              <a:off x="480062" y="3492057"/>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 name="Rectangle 46"/>
            <p:cNvSpPr/>
            <p:nvPr/>
          </p:nvSpPr>
          <p:spPr>
            <a:xfrm>
              <a:off x="424005" y="3742472"/>
              <a:ext cx="2171830" cy="1631216"/>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Light"/>
                  <a:ea typeface="+mn-ea"/>
                  <a:cs typeface="+mn-cs"/>
                </a:rPr>
                <a:t>Selected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baseline characteristics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and demographics</a:t>
              </a:r>
              <a:endParaRPr kumimoji="0" lang="en-GB" sz="11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66" name="Rectangle 65"/>
            <p:cNvSpPr/>
            <p:nvPr/>
          </p:nvSpPr>
          <p:spPr>
            <a:xfrm>
              <a:off x="4589236" y="4913867"/>
              <a:ext cx="2115914"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87%</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White</a:t>
              </a:r>
            </a:p>
          </p:txBody>
        </p:sp>
        <p:grpSp>
          <p:nvGrpSpPr>
            <p:cNvPr id="58" name="Group 57"/>
            <p:cNvGrpSpPr/>
            <p:nvPr/>
          </p:nvGrpSpPr>
          <p:grpSpPr>
            <a:xfrm>
              <a:off x="2690530" y="3611403"/>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Mean age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72.3</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years</a:t>
                </a:r>
              </a:p>
            </p:txBody>
          </p:sp>
          <p:pic>
            <p:nvPicPr>
              <p:cNvPr id="63" name="Picture 4"/>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671460"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22925"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26796" y="3741191"/>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1028" name="Picture 4"/>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6782452" y="4556660"/>
              <a:ext cx="1826551" cy="356508"/>
            </a:xfrm>
            <a:prstGeom prst="rect">
              <a:avLst/>
            </a:prstGeom>
            <a:noFill/>
            <a:ln>
              <a:noFill/>
            </a:ln>
          </p:spPr>
          <p:txBody>
            <a:bodyPr wrap="square" anchor="t">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3MSE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82" name="Rectangle 81"/>
            <p:cNvSpPr/>
            <p:nvPr/>
          </p:nvSpPr>
          <p:spPr>
            <a:xfrm>
              <a:off x="6782452" y="4913867"/>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92.7</a:t>
              </a:r>
              <a:endParaRPr kumimoji="0" lang="en-GB" sz="1800" b="0" i="0" u="none" strike="noStrike" kern="1200" cap="none" spc="0" normalizeH="0" baseline="30000" noProof="0" dirty="0">
                <a:ln>
                  <a:noFill/>
                </a:ln>
                <a:solidFill>
                  <a:srgbClr val="005294"/>
                </a:solidFill>
                <a:effectLst/>
                <a:uLnTx/>
                <a:uFillTx/>
                <a:latin typeface="Poppins Light"/>
                <a:ea typeface="+mn-ea"/>
                <a:cs typeface="+mn-cs"/>
              </a:endParaRPr>
            </a:p>
          </p:txBody>
        </p:sp>
        <p:sp>
          <p:nvSpPr>
            <p:cNvPr id="83" name="Rectangle 82"/>
            <p:cNvSpPr/>
            <p:nvPr/>
          </p:nvSpPr>
          <p:spPr>
            <a:xfrm>
              <a:off x="4960075" y="4513757"/>
              <a:ext cx="1374236"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Race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grpSp>
      <p:grpSp>
        <p:nvGrpSpPr>
          <p:cNvPr id="64" name="Group 63"/>
          <p:cNvGrpSpPr/>
          <p:nvPr/>
        </p:nvGrpSpPr>
        <p:grpSpPr>
          <a:xfrm>
            <a:off x="1524001" y="2292420"/>
            <a:ext cx="9753599" cy="1056459"/>
            <a:chOff x="1828800" y="2432782"/>
            <a:chExt cx="7304809" cy="1056459"/>
          </a:xfrm>
        </p:grpSpPr>
        <p:grpSp>
          <p:nvGrpSpPr>
            <p:cNvPr id="67" name="Group 66"/>
            <p:cNvGrpSpPr/>
            <p:nvPr/>
          </p:nvGrpSpPr>
          <p:grpSpPr>
            <a:xfrm>
              <a:off x="1828800" y="2432782"/>
              <a:ext cx="7304809" cy="1056459"/>
              <a:chOff x="1828800" y="2311072"/>
              <a:chExt cx="7304809" cy="1056459"/>
            </a:xfrm>
          </p:grpSpPr>
          <p:sp>
            <p:nvSpPr>
              <p:cNvPr id="70" name="TextBox 69"/>
              <p:cNvSpPr txBox="1"/>
              <p:nvPr/>
            </p:nvSpPr>
            <p:spPr>
              <a:xfrm>
                <a:off x="1828800" y="2388802"/>
                <a:ext cx="7304809" cy="978729"/>
              </a:xfrm>
              <a:prstGeom prst="rect">
                <a:avLst/>
              </a:prstGeom>
              <a:noFill/>
            </p:spPr>
            <p:txBody>
              <a:bodyPr wrap="square" rtlCol="0">
                <a:spAutoFit/>
              </a:body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800" b="0" i="0" u="none" strike="noStrike" kern="1200" cap="none" spc="-20" normalizeH="0" baseline="0" noProof="0" dirty="0">
                    <a:ln>
                      <a:noFill/>
                    </a:ln>
                    <a:solidFill>
                      <a:srgbClr val="005294"/>
                    </a:solidFill>
                    <a:effectLst/>
                    <a:uLnTx/>
                    <a:uFillTx/>
                    <a:latin typeface="Poppins Light"/>
                    <a:ea typeface="+mn-ea"/>
                    <a:cs typeface="+mn-cs"/>
                  </a:rPr>
                  <a:t>n=</a:t>
                </a:r>
              </a:p>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800" b="1" i="0" u="none" strike="noStrike" kern="1200" cap="none" spc="-30" normalizeH="0" baseline="0" noProof="0" dirty="0">
                    <a:ln>
                      <a:noFill/>
                    </a:ln>
                    <a:solidFill>
                      <a:srgbClr val="005294"/>
                    </a:solidFill>
                    <a:effectLst/>
                    <a:uLnTx/>
                    <a:uFillTx/>
                    <a:latin typeface="Poppins Light"/>
                    <a:ea typeface="+mn-ea"/>
                    <a:cs typeface="+mn-cs"/>
                  </a:rPr>
                  <a:t>AAMI</a:t>
                </a:r>
                <a:r>
                  <a:rPr kumimoji="0" lang="en-GB" sz="1800" b="0" i="0" u="none" strike="noStrike" kern="1200" cap="none" spc="-30" normalizeH="0" baseline="0" noProof="0" dirty="0">
                    <a:ln>
                      <a:noFill/>
                    </a:ln>
                    <a:solidFill>
                      <a:srgbClr val="005294"/>
                    </a:solidFill>
                    <a:effectLst/>
                    <a:uLnTx/>
                    <a:uFillTx/>
                    <a:latin typeface="Poppins Light"/>
                    <a:ea typeface="+mn-ea"/>
                    <a:cs typeface="+mn-cs"/>
                  </a:rPr>
                  <a:t> defined as both subjective memory complaints and relative impairment on objective tests of memory performance</a:t>
                </a:r>
              </a:p>
            </p:txBody>
          </p:sp>
          <p:sp>
            <p:nvSpPr>
              <p:cNvPr id="71" name="TextBox 70"/>
              <p:cNvSpPr txBox="1"/>
              <p:nvPr/>
            </p:nvSpPr>
            <p:spPr>
              <a:xfrm>
                <a:off x="2288941" y="2311072"/>
                <a:ext cx="6772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20" normalizeH="0" baseline="0" noProof="0" dirty="0">
                    <a:ln>
                      <a:noFill/>
                    </a:ln>
                    <a:solidFill>
                      <a:srgbClr val="005294"/>
                    </a:solidFill>
                    <a:effectLst/>
                    <a:uLnTx/>
                    <a:uFillTx/>
                    <a:latin typeface="Poppins Light"/>
                    <a:ea typeface="+mn-ea"/>
                    <a:cs typeface="+mn-cs"/>
                  </a:rPr>
                  <a:t>493</a:t>
                </a:r>
              </a:p>
            </p:txBody>
          </p:sp>
        </p:grpSp>
        <p:sp>
          <p:nvSpPr>
            <p:cNvPr id="69" name="TextBox 68"/>
            <p:cNvSpPr txBox="1"/>
            <p:nvPr/>
          </p:nvSpPr>
          <p:spPr>
            <a:xfrm>
              <a:off x="2830373" y="2502222"/>
              <a:ext cx="49213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1800" b="0" i="0" u="none" strike="noStrike" kern="1200" cap="none" spc="-20" normalizeH="0" baseline="0" noProof="0" dirty="0">
                  <a:ln>
                    <a:noFill/>
                  </a:ln>
                  <a:solidFill>
                    <a:srgbClr val="005294"/>
                  </a:solidFill>
                  <a:effectLst/>
                  <a:uLnTx/>
                  <a:uFillTx/>
                  <a:latin typeface="Poppins Light"/>
                  <a:ea typeface="+mn-ea"/>
                  <a:cs typeface="+mn-cs"/>
                </a:rPr>
                <a:t>enrolled in the Cognitive Function Trial and analysed</a:t>
              </a:r>
            </a:p>
          </p:txBody>
        </p:sp>
      </p:grpSp>
      <p:pic>
        <p:nvPicPr>
          <p:cNvPr id="99" name="Picture 2"/>
          <p:cNvPicPr>
            <a:picLocks noChangeAspect="1" noChangeArrowheads="1"/>
          </p:cNvPicPr>
          <p:nvPr/>
        </p:nvPicPr>
        <p:blipFill rotWithShape="1">
          <a:blip r:embed="rId6"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33094" y="2486573"/>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Group 35"/>
          <p:cNvGrpSpPr/>
          <p:nvPr/>
        </p:nvGrpSpPr>
        <p:grpSpPr>
          <a:xfrm>
            <a:off x="9093955" y="3758170"/>
            <a:ext cx="677126" cy="670828"/>
            <a:chOff x="3206750" y="3308350"/>
            <a:chExt cx="2730500" cy="2705100"/>
          </a:xfrm>
          <a:effectLst>
            <a:outerShdw blurRad="50800" dist="38100" dir="2700000" algn="tl" rotWithShape="0">
              <a:prstClr val="black">
                <a:alpha val="40000"/>
              </a:prstClr>
            </a:outerShdw>
          </a:effectLst>
        </p:grpSpPr>
        <p:sp>
          <p:nvSpPr>
            <p:cNvPr id="101" name="Freeform 100"/>
            <p:cNvSpPr/>
            <p:nvPr/>
          </p:nvSpPr>
          <p:spPr>
            <a:xfrm>
              <a:off x="3441700" y="3454400"/>
              <a:ext cx="2286000" cy="2470150"/>
            </a:xfrm>
            <a:custGeom>
              <a:avLst/>
              <a:gdLst>
                <a:gd name="connsiteX0" fmla="*/ 1111250 w 2286000"/>
                <a:gd name="connsiteY0" fmla="*/ 2470150 h 2470150"/>
                <a:gd name="connsiteX1" fmla="*/ 1981200 w 2286000"/>
                <a:gd name="connsiteY1" fmla="*/ 2470150 h 2470150"/>
                <a:gd name="connsiteX2" fmla="*/ 1841500 w 2286000"/>
                <a:gd name="connsiteY2" fmla="*/ 1790700 h 2470150"/>
                <a:gd name="connsiteX3" fmla="*/ 2127250 w 2286000"/>
                <a:gd name="connsiteY3" fmla="*/ 1504950 h 2470150"/>
                <a:gd name="connsiteX4" fmla="*/ 2286000 w 2286000"/>
                <a:gd name="connsiteY4" fmla="*/ 1022350 h 2470150"/>
                <a:gd name="connsiteX5" fmla="*/ 2228850 w 2286000"/>
                <a:gd name="connsiteY5" fmla="*/ 660400 h 2470150"/>
                <a:gd name="connsiteX6" fmla="*/ 1987550 w 2286000"/>
                <a:gd name="connsiteY6" fmla="*/ 311150 h 2470150"/>
                <a:gd name="connsiteX7" fmla="*/ 1631950 w 2286000"/>
                <a:gd name="connsiteY7" fmla="*/ 57150 h 2470150"/>
                <a:gd name="connsiteX8" fmla="*/ 1219200 w 2286000"/>
                <a:gd name="connsiteY8" fmla="*/ 0 h 2470150"/>
                <a:gd name="connsiteX9" fmla="*/ 908050 w 2286000"/>
                <a:gd name="connsiteY9" fmla="*/ 63500 h 2470150"/>
                <a:gd name="connsiteX10" fmla="*/ 577850 w 2286000"/>
                <a:gd name="connsiteY10" fmla="*/ 241300 h 2470150"/>
                <a:gd name="connsiteX11" fmla="*/ 381000 w 2286000"/>
                <a:gd name="connsiteY11" fmla="*/ 444500 h 2470150"/>
                <a:gd name="connsiteX12" fmla="*/ 241300 w 2286000"/>
                <a:gd name="connsiteY12" fmla="*/ 812800 h 2470150"/>
                <a:gd name="connsiteX13" fmla="*/ 241300 w 2286000"/>
                <a:gd name="connsiteY13" fmla="*/ 1047750 h 2470150"/>
                <a:gd name="connsiteX14" fmla="*/ 146050 w 2286000"/>
                <a:gd name="connsiteY14" fmla="*/ 1238250 h 2470150"/>
                <a:gd name="connsiteX15" fmla="*/ 0 w 2286000"/>
                <a:gd name="connsiteY15" fmla="*/ 1365250 h 2470150"/>
                <a:gd name="connsiteX16" fmla="*/ 6350 w 2286000"/>
                <a:gd name="connsiteY16" fmla="*/ 1466850 h 2470150"/>
                <a:gd name="connsiteX17" fmla="*/ 146050 w 2286000"/>
                <a:gd name="connsiteY17" fmla="*/ 1574800 h 2470150"/>
                <a:gd name="connsiteX18" fmla="*/ 298450 w 2286000"/>
                <a:gd name="connsiteY18" fmla="*/ 2032000 h 2470150"/>
                <a:gd name="connsiteX19" fmla="*/ 323850 w 2286000"/>
                <a:gd name="connsiteY19" fmla="*/ 2159000 h 2470150"/>
                <a:gd name="connsiteX20" fmla="*/ 996950 w 2286000"/>
                <a:gd name="connsiteY20" fmla="*/ 2178050 h 2470150"/>
                <a:gd name="connsiteX21" fmla="*/ 1060450 w 2286000"/>
                <a:gd name="connsiteY21" fmla="*/ 2463800 h 2470150"/>
                <a:gd name="connsiteX22" fmla="*/ 1047750 w 2286000"/>
                <a:gd name="connsiteY22" fmla="*/ 2425700 h 247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6000" h="2470150">
                  <a:moveTo>
                    <a:pt x="1111250" y="2470150"/>
                  </a:moveTo>
                  <a:lnTo>
                    <a:pt x="1981200" y="2470150"/>
                  </a:lnTo>
                  <a:lnTo>
                    <a:pt x="1841500" y="1790700"/>
                  </a:lnTo>
                  <a:lnTo>
                    <a:pt x="2127250" y="1504950"/>
                  </a:lnTo>
                  <a:lnTo>
                    <a:pt x="2286000" y="1022350"/>
                  </a:lnTo>
                  <a:lnTo>
                    <a:pt x="2228850" y="660400"/>
                  </a:lnTo>
                  <a:lnTo>
                    <a:pt x="1987550" y="311150"/>
                  </a:lnTo>
                  <a:lnTo>
                    <a:pt x="1631950" y="57150"/>
                  </a:lnTo>
                  <a:lnTo>
                    <a:pt x="1219200" y="0"/>
                  </a:lnTo>
                  <a:lnTo>
                    <a:pt x="908050" y="63500"/>
                  </a:lnTo>
                  <a:lnTo>
                    <a:pt x="577850" y="241300"/>
                  </a:lnTo>
                  <a:lnTo>
                    <a:pt x="381000" y="444500"/>
                  </a:lnTo>
                  <a:lnTo>
                    <a:pt x="241300" y="812800"/>
                  </a:lnTo>
                  <a:lnTo>
                    <a:pt x="241300" y="1047750"/>
                  </a:lnTo>
                  <a:lnTo>
                    <a:pt x="146050" y="1238250"/>
                  </a:lnTo>
                  <a:lnTo>
                    <a:pt x="0" y="1365250"/>
                  </a:lnTo>
                  <a:lnTo>
                    <a:pt x="6350" y="1466850"/>
                  </a:lnTo>
                  <a:lnTo>
                    <a:pt x="146050" y="1574800"/>
                  </a:lnTo>
                  <a:lnTo>
                    <a:pt x="298450" y="2032000"/>
                  </a:lnTo>
                  <a:lnTo>
                    <a:pt x="323850" y="2159000"/>
                  </a:lnTo>
                  <a:lnTo>
                    <a:pt x="996950" y="2178050"/>
                  </a:lnTo>
                  <a:lnTo>
                    <a:pt x="1060450" y="2463800"/>
                  </a:lnTo>
                  <a:lnTo>
                    <a:pt x="1047750" y="242570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2" name="Freeform 31"/>
            <p:cNvSpPr/>
            <p:nvPr/>
          </p:nvSpPr>
          <p:spPr>
            <a:xfrm>
              <a:off x="3962400" y="3727450"/>
              <a:ext cx="1447800" cy="1276350"/>
            </a:xfrm>
            <a:custGeom>
              <a:avLst/>
              <a:gdLst>
                <a:gd name="connsiteX0" fmla="*/ 1244600 w 1447800"/>
                <a:gd name="connsiteY0" fmla="*/ 1276350 h 1276350"/>
                <a:gd name="connsiteX1" fmla="*/ 984250 w 1447800"/>
                <a:gd name="connsiteY1" fmla="*/ 1174750 h 1276350"/>
                <a:gd name="connsiteX2" fmla="*/ 901700 w 1447800"/>
                <a:gd name="connsiteY2" fmla="*/ 1035050 h 1276350"/>
                <a:gd name="connsiteX3" fmla="*/ 679450 w 1447800"/>
                <a:gd name="connsiteY3" fmla="*/ 1041400 h 1276350"/>
                <a:gd name="connsiteX4" fmla="*/ 527050 w 1447800"/>
                <a:gd name="connsiteY4" fmla="*/ 952500 h 1276350"/>
                <a:gd name="connsiteX5" fmla="*/ 450850 w 1447800"/>
                <a:gd name="connsiteY5" fmla="*/ 793750 h 1276350"/>
                <a:gd name="connsiteX6" fmla="*/ 228600 w 1447800"/>
                <a:gd name="connsiteY6" fmla="*/ 793750 h 1276350"/>
                <a:gd name="connsiteX7" fmla="*/ 44450 w 1447800"/>
                <a:gd name="connsiteY7" fmla="*/ 717550 h 1276350"/>
                <a:gd name="connsiteX8" fmla="*/ 0 w 1447800"/>
                <a:gd name="connsiteY8" fmla="*/ 527050 h 1276350"/>
                <a:gd name="connsiteX9" fmla="*/ 158750 w 1447800"/>
                <a:gd name="connsiteY9" fmla="*/ 222250 h 1276350"/>
                <a:gd name="connsiteX10" fmla="*/ 539750 w 1447800"/>
                <a:gd name="connsiteY10" fmla="*/ 12700 h 1276350"/>
                <a:gd name="connsiteX11" fmla="*/ 927100 w 1447800"/>
                <a:gd name="connsiteY11" fmla="*/ 0 h 1276350"/>
                <a:gd name="connsiteX12" fmla="*/ 1212850 w 1447800"/>
                <a:gd name="connsiteY12" fmla="*/ 152400 h 1276350"/>
                <a:gd name="connsiteX13" fmla="*/ 1409700 w 1447800"/>
                <a:gd name="connsiteY13" fmla="*/ 406400 h 1276350"/>
                <a:gd name="connsiteX14" fmla="*/ 1447800 w 1447800"/>
                <a:gd name="connsiteY14" fmla="*/ 673100 h 1276350"/>
                <a:gd name="connsiteX15" fmla="*/ 1447800 w 1447800"/>
                <a:gd name="connsiteY15" fmla="*/ 895350 h 1276350"/>
                <a:gd name="connsiteX16" fmla="*/ 1390650 w 1447800"/>
                <a:gd name="connsiteY16" fmla="*/ 1085850 h 1276350"/>
                <a:gd name="connsiteX17" fmla="*/ 1244600 w 1447800"/>
                <a:gd name="connsiteY17" fmla="*/ 127635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7800" h="1276350">
                  <a:moveTo>
                    <a:pt x="1244600" y="1276350"/>
                  </a:moveTo>
                  <a:lnTo>
                    <a:pt x="984250" y="1174750"/>
                  </a:lnTo>
                  <a:lnTo>
                    <a:pt x="901700" y="1035050"/>
                  </a:lnTo>
                  <a:lnTo>
                    <a:pt x="679450" y="1041400"/>
                  </a:lnTo>
                  <a:lnTo>
                    <a:pt x="527050" y="952500"/>
                  </a:lnTo>
                  <a:lnTo>
                    <a:pt x="450850" y="793750"/>
                  </a:lnTo>
                  <a:lnTo>
                    <a:pt x="228600" y="793750"/>
                  </a:lnTo>
                  <a:lnTo>
                    <a:pt x="44450" y="717550"/>
                  </a:lnTo>
                  <a:lnTo>
                    <a:pt x="0" y="527050"/>
                  </a:lnTo>
                  <a:lnTo>
                    <a:pt x="158750" y="222250"/>
                  </a:lnTo>
                  <a:lnTo>
                    <a:pt x="539750" y="12700"/>
                  </a:lnTo>
                  <a:lnTo>
                    <a:pt x="927100" y="0"/>
                  </a:lnTo>
                  <a:lnTo>
                    <a:pt x="1212850" y="152400"/>
                  </a:lnTo>
                  <a:lnTo>
                    <a:pt x="1409700" y="406400"/>
                  </a:lnTo>
                  <a:lnTo>
                    <a:pt x="1447800" y="673100"/>
                  </a:lnTo>
                  <a:lnTo>
                    <a:pt x="1447800" y="895350"/>
                  </a:lnTo>
                  <a:lnTo>
                    <a:pt x="1390650" y="1085850"/>
                  </a:lnTo>
                  <a:lnTo>
                    <a:pt x="1244600" y="127635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5123" name="Picture 3"/>
            <p:cNvPicPr>
              <a:picLocks noChangeAspect="1" noChangeArrowheads="1"/>
            </p:cNvPicPr>
            <p:nvPr/>
          </p:nvPicPr>
          <p:blipFill>
            <a:blip r:embed="rId8">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750" y="3308350"/>
              <a:ext cx="27305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585798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66" y="152401"/>
            <a:ext cx="11138263" cy="834047"/>
          </a:xfrm>
        </p:spPr>
        <p:txBody>
          <a:bodyPr>
            <a:noAutofit/>
          </a:bodyPr>
          <a:lstStyle/>
          <a:p>
            <a:r>
              <a:rPr lang="en-GB" sz="2600" spc="-20" dirty="0">
                <a:solidFill>
                  <a:schemeClr val="accent1"/>
                </a:solidFill>
              </a:rPr>
              <a:t>Cognitive Function Trial:</a:t>
            </a:r>
            <a:r>
              <a:rPr lang="en-GB" sz="2600" spc="-20" dirty="0"/>
              <a:t> TTh did not improve memory or other cognitive functions in older men with low testosterone</a:t>
            </a:r>
          </a:p>
        </p:txBody>
      </p:sp>
      <p:sp>
        <p:nvSpPr>
          <p:cNvPr id="5" name="TextBox 4"/>
          <p:cNvSpPr txBox="1"/>
          <p:nvPr/>
        </p:nvSpPr>
        <p:spPr>
          <a:xfrm>
            <a:off x="1523999" y="5912531"/>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TTh,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Resnick SM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JAMA</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2017;317:717–27</a:t>
            </a:r>
            <a:r>
              <a:rPr kumimoji="0" lang="sv-SE" sz="1000" b="0" i="0" u="none" strike="noStrike" kern="1200" cap="none" spc="0" normalizeH="0" baseline="0" noProof="0" dirty="0">
                <a:ln>
                  <a:noFill/>
                </a:ln>
                <a:solidFill>
                  <a:srgbClr val="005294"/>
                </a:solidFill>
                <a:effectLst/>
                <a:uLnTx/>
                <a:uFillTx/>
                <a:latin typeface="Poppins Light"/>
                <a:ea typeface="+mn-ea"/>
                <a:cs typeface="+mn-cs"/>
              </a:rPr>
              <a:t>.</a:t>
            </a:r>
            <a:endParaRPr kumimoji="0" lang="en-GB" sz="1000" b="0" i="0" u="none" strike="noStrike" kern="1200" cap="none" spc="0" normalizeH="0" baseline="0" noProof="0" dirty="0">
              <a:ln>
                <a:noFill/>
              </a:ln>
              <a:solidFill>
                <a:srgbClr val="005294"/>
              </a:solidFill>
              <a:effectLst/>
              <a:uLnTx/>
              <a:uFillTx/>
              <a:latin typeface="Poppins Light"/>
              <a:ea typeface="+mn-ea"/>
              <a:cs typeface="+mn-cs"/>
            </a:endParaRPr>
          </a:p>
        </p:txBody>
      </p:sp>
      <p:grpSp>
        <p:nvGrpSpPr>
          <p:cNvPr id="8" name="Group 7"/>
          <p:cNvGrpSpPr/>
          <p:nvPr/>
        </p:nvGrpSpPr>
        <p:grpSpPr>
          <a:xfrm>
            <a:off x="783771" y="841110"/>
            <a:ext cx="10354492" cy="4842538"/>
            <a:chOff x="576697" y="936905"/>
            <a:chExt cx="8148054" cy="4842538"/>
          </a:xfrm>
        </p:grpSpPr>
        <p:grpSp>
          <p:nvGrpSpPr>
            <p:cNvPr id="300" name="Group 299">
              <a:extLst>
                <a:ext uri="{FF2B5EF4-FFF2-40B4-BE49-F238E27FC236}">
                  <a16:creationId xmlns:a16="http://schemas.microsoft.com/office/drawing/2014/main" id="{F84DEDAB-4C6A-4BF5-8CEC-B311EC178B29}"/>
                </a:ext>
              </a:extLst>
            </p:cNvPr>
            <p:cNvGrpSpPr/>
            <p:nvPr/>
          </p:nvGrpSpPr>
          <p:grpSpPr>
            <a:xfrm>
              <a:off x="576697" y="936905"/>
              <a:ext cx="7990606" cy="4842538"/>
              <a:chOff x="4981632" y="690041"/>
              <a:chExt cx="3671886" cy="6798346"/>
            </a:xfrm>
          </p:grpSpPr>
          <p:sp>
            <p:nvSpPr>
              <p:cNvPr id="302" name="Rounded Rectangle 57">
                <a:extLst>
                  <a:ext uri="{FF2B5EF4-FFF2-40B4-BE49-F238E27FC236}">
                    <a16:creationId xmlns:a16="http://schemas.microsoft.com/office/drawing/2014/main" id="{2091D157-E45C-4AC0-BC8F-E448845DACD5}"/>
                  </a:ext>
                </a:extLst>
              </p:cNvPr>
              <p:cNvSpPr/>
              <p:nvPr/>
            </p:nvSpPr>
            <p:spPr>
              <a:xfrm>
                <a:off x="4981632" y="992497"/>
                <a:ext cx="3671886" cy="6495890"/>
              </a:xfrm>
              <a:prstGeom prst="roundRect">
                <a:avLst>
                  <a:gd name="adj" fmla="val 5052"/>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3" name="Round Same Side Corner Rectangle 58">
                <a:extLst>
                  <a:ext uri="{FF2B5EF4-FFF2-40B4-BE49-F238E27FC236}">
                    <a16:creationId xmlns:a16="http://schemas.microsoft.com/office/drawing/2014/main" id="{343F4AE4-B93C-44F5-AF5F-0CB0B716A47F}"/>
                  </a:ext>
                </a:extLst>
              </p:cNvPr>
              <p:cNvSpPr/>
              <p:nvPr/>
            </p:nvSpPr>
            <p:spPr>
              <a:xfrm>
                <a:off x="4981632" y="992499"/>
                <a:ext cx="3671886" cy="434642"/>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4" name="TextBox 303">
                <a:extLst>
                  <a:ext uri="{FF2B5EF4-FFF2-40B4-BE49-F238E27FC236}">
                    <a16:creationId xmlns:a16="http://schemas.microsoft.com/office/drawing/2014/main" id="{F98E1E78-C1A8-473C-B59A-71D9CBED2EB5}"/>
                  </a:ext>
                </a:extLst>
              </p:cNvPr>
              <p:cNvSpPr txBox="1"/>
              <p:nvPr/>
            </p:nvSpPr>
            <p:spPr>
              <a:xfrm>
                <a:off x="4981632" y="690041"/>
                <a:ext cx="3671886" cy="73453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40" normalizeH="0" baseline="0" noProof="0" dirty="0">
                    <a:ln>
                      <a:noFill/>
                    </a:ln>
                    <a:solidFill>
                      <a:prstClr val="white"/>
                    </a:solidFill>
                    <a:effectLst/>
                    <a:uLnTx/>
                    <a:uFillTx/>
                    <a:latin typeface="Poppins Light"/>
                    <a:ea typeface="+mn-ea"/>
                    <a:cs typeface="+mn-cs"/>
                  </a:rPr>
                  <a:t>Association between TTh and memory, executive function and spatial ability in older men with low testosterone</a:t>
                </a:r>
              </a:p>
            </p:txBody>
          </p:sp>
        </p:grpSp>
        <p:grpSp>
          <p:nvGrpSpPr>
            <p:cNvPr id="7" name="Group 6">
              <a:extLst>
                <a:ext uri="{FF2B5EF4-FFF2-40B4-BE49-F238E27FC236}">
                  <a16:creationId xmlns:a16="http://schemas.microsoft.com/office/drawing/2014/main" id="{DC90171E-A4D4-4A0C-988F-AD190CB34473}"/>
                </a:ext>
              </a:extLst>
            </p:cNvPr>
            <p:cNvGrpSpPr/>
            <p:nvPr/>
          </p:nvGrpSpPr>
          <p:grpSpPr>
            <a:xfrm>
              <a:off x="4743860" y="3734752"/>
              <a:ext cx="3551810" cy="1994750"/>
              <a:chOff x="4743860" y="3734752"/>
              <a:chExt cx="3551810" cy="1994750"/>
            </a:xfrm>
          </p:grpSpPr>
          <p:grpSp>
            <p:nvGrpSpPr>
              <p:cNvPr id="186" name="Group 185">
                <a:extLst>
                  <a:ext uri="{FF2B5EF4-FFF2-40B4-BE49-F238E27FC236}">
                    <a16:creationId xmlns:a16="http://schemas.microsoft.com/office/drawing/2014/main" id="{590BE0E5-A8C9-4A09-BD46-F4F2BAE8B421}"/>
                  </a:ext>
                </a:extLst>
              </p:cNvPr>
              <p:cNvGrpSpPr/>
              <p:nvPr/>
            </p:nvGrpSpPr>
            <p:grpSpPr>
              <a:xfrm>
                <a:off x="6964860" y="3976688"/>
                <a:ext cx="1253966" cy="971550"/>
                <a:chOff x="6964860" y="3976688"/>
                <a:chExt cx="1253966" cy="971550"/>
              </a:xfrm>
            </p:grpSpPr>
            <p:grpSp>
              <p:nvGrpSpPr>
                <p:cNvPr id="247" name="Group 246">
                  <a:extLst>
                    <a:ext uri="{FF2B5EF4-FFF2-40B4-BE49-F238E27FC236}">
                      <a16:creationId xmlns:a16="http://schemas.microsoft.com/office/drawing/2014/main" id="{E8D418F4-4BC9-4503-82F4-D63A45F1C26E}"/>
                    </a:ext>
                  </a:extLst>
                </p:cNvPr>
                <p:cNvGrpSpPr/>
                <p:nvPr/>
              </p:nvGrpSpPr>
              <p:grpSpPr>
                <a:xfrm>
                  <a:off x="8138268" y="3976688"/>
                  <a:ext cx="80558" cy="746125"/>
                  <a:chOff x="3743571" y="3308401"/>
                  <a:chExt cx="80558" cy="722480"/>
                </a:xfrm>
              </p:grpSpPr>
              <p:cxnSp>
                <p:nvCxnSpPr>
                  <p:cNvPr id="252" name="Straight Connector 251">
                    <a:extLst>
                      <a:ext uri="{FF2B5EF4-FFF2-40B4-BE49-F238E27FC236}">
                        <a16:creationId xmlns:a16="http://schemas.microsoft.com/office/drawing/2014/main" id="{EA047E79-EE52-4FF8-AC35-D3DA7BC1F65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AD05FEDE-E20D-4E36-9400-C4295B94C1D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18AF82AF-27AF-4F0A-BFAD-6DBE37DECCA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8" name="Group 247">
                  <a:extLst>
                    <a:ext uri="{FF2B5EF4-FFF2-40B4-BE49-F238E27FC236}">
                      <a16:creationId xmlns:a16="http://schemas.microsoft.com/office/drawing/2014/main" id="{65038D11-FBE0-4913-9CE0-BBE2633EE8DD}"/>
                    </a:ext>
                  </a:extLst>
                </p:cNvPr>
                <p:cNvGrpSpPr/>
                <p:nvPr/>
              </p:nvGrpSpPr>
              <p:grpSpPr>
                <a:xfrm>
                  <a:off x="6964860" y="4219384"/>
                  <a:ext cx="80558" cy="728854"/>
                  <a:chOff x="3743571" y="3308401"/>
                  <a:chExt cx="80558" cy="722480"/>
                </a:xfrm>
              </p:grpSpPr>
              <p:cxnSp>
                <p:nvCxnSpPr>
                  <p:cNvPr id="249" name="Straight Connector 248">
                    <a:extLst>
                      <a:ext uri="{FF2B5EF4-FFF2-40B4-BE49-F238E27FC236}">
                        <a16:creationId xmlns:a16="http://schemas.microsoft.com/office/drawing/2014/main" id="{3B7A4387-90E3-4FFE-BB24-4659C4AED9F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365F938C-E2A7-4AF0-BEA1-B80309E9C08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FA979126-35BE-4810-8468-031F6914B3A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187" name="Freeform: Shape 186">
                <a:extLst>
                  <a:ext uri="{FF2B5EF4-FFF2-40B4-BE49-F238E27FC236}">
                    <a16:creationId xmlns:a16="http://schemas.microsoft.com/office/drawing/2014/main" id="{CCC29668-A583-43B0-8CA5-43A1B07D4A99}"/>
                  </a:ext>
                </a:extLst>
              </p:cNvPr>
              <p:cNvSpPr/>
              <p:nvPr/>
            </p:nvSpPr>
            <p:spPr>
              <a:xfrm>
                <a:off x="5842001" y="4346919"/>
                <a:ext cx="2335212" cy="446451"/>
              </a:xfrm>
              <a:custGeom>
                <a:avLst/>
                <a:gdLst>
                  <a:gd name="connsiteX0" fmla="*/ 0 w 2344737"/>
                  <a:gd name="connsiteY0" fmla="*/ 669925 h 669925"/>
                  <a:gd name="connsiteX1" fmla="*/ 588962 w 2344737"/>
                  <a:gd name="connsiteY1" fmla="*/ 301625 h 669925"/>
                  <a:gd name="connsiteX2" fmla="*/ 1169987 w 2344737"/>
                  <a:gd name="connsiteY2" fmla="*/ 65088 h 669925"/>
                  <a:gd name="connsiteX3" fmla="*/ 1755775 w 2344737"/>
                  <a:gd name="connsiteY3" fmla="*/ 52388 h 669925"/>
                  <a:gd name="connsiteX4" fmla="*/ 2344737 w 2344737"/>
                  <a:gd name="connsiteY4" fmla="*/ 0 h 669925"/>
                  <a:gd name="connsiteX5" fmla="*/ 2344737 w 2344737"/>
                  <a:gd name="connsiteY5" fmla="*/ 0 h 669925"/>
                  <a:gd name="connsiteX0" fmla="*/ 0 w 2344737"/>
                  <a:gd name="connsiteY0" fmla="*/ 669925 h 669925"/>
                  <a:gd name="connsiteX1" fmla="*/ 1169987 w 2344737"/>
                  <a:gd name="connsiteY1" fmla="*/ 65088 h 669925"/>
                  <a:gd name="connsiteX2" fmla="*/ 1755775 w 2344737"/>
                  <a:gd name="connsiteY2" fmla="*/ 52388 h 669925"/>
                  <a:gd name="connsiteX3" fmla="*/ 2344737 w 2344737"/>
                  <a:gd name="connsiteY3" fmla="*/ 0 h 669925"/>
                  <a:gd name="connsiteX4" fmla="*/ 2344737 w 2344737"/>
                  <a:gd name="connsiteY4" fmla="*/ 0 h 669925"/>
                  <a:gd name="connsiteX0" fmla="*/ 0 w 2344737"/>
                  <a:gd name="connsiteY0" fmla="*/ 669925 h 669925"/>
                  <a:gd name="connsiteX1" fmla="*/ 1169987 w 2344737"/>
                  <a:gd name="connsiteY1" fmla="*/ 65088 h 669925"/>
                  <a:gd name="connsiteX2" fmla="*/ 2344737 w 2344737"/>
                  <a:gd name="connsiteY2" fmla="*/ 0 h 669925"/>
                  <a:gd name="connsiteX3" fmla="*/ 2344737 w 2344737"/>
                  <a:gd name="connsiteY3" fmla="*/ 0 h 669925"/>
                  <a:gd name="connsiteX0" fmla="*/ 0 w 2336800"/>
                  <a:gd name="connsiteY0" fmla="*/ 358413 h 358413"/>
                  <a:gd name="connsiteX1" fmla="*/ 1162050 w 2336800"/>
                  <a:gd name="connsiteY1" fmla="*/ 65088 h 358413"/>
                  <a:gd name="connsiteX2" fmla="*/ 2336800 w 2336800"/>
                  <a:gd name="connsiteY2" fmla="*/ 0 h 358413"/>
                  <a:gd name="connsiteX3" fmla="*/ 2336800 w 2336800"/>
                  <a:gd name="connsiteY3" fmla="*/ 0 h 358413"/>
                  <a:gd name="connsiteX0" fmla="*/ 0 w 2336800"/>
                  <a:gd name="connsiteY0" fmla="*/ 422482 h 422482"/>
                  <a:gd name="connsiteX1" fmla="*/ 1162050 w 2336800"/>
                  <a:gd name="connsiteY1" fmla="*/ 129157 h 422482"/>
                  <a:gd name="connsiteX2" fmla="*/ 2336800 w 2336800"/>
                  <a:gd name="connsiteY2" fmla="*/ 64069 h 422482"/>
                  <a:gd name="connsiteX3" fmla="*/ 2132012 w 2336800"/>
                  <a:gd name="connsiteY3" fmla="*/ 0 h 422482"/>
                  <a:gd name="connsiteX0" fmla="*/ 0 w 2336800"/>
                  <a:gd name="connsiteY0" fmla="*/ 577133 h 577133"/>
                  <a:gd name="connsiteX1" fmla="*/ 1162050 w 2336800"/>
                  <a:gd name="connsiteY1" fmla="*/ 283808 h 577133"/>
                  <a:gd name="connsiteX2" fmla="*/ 2336800 w 2336800"/>
                  <a:gd name="connsiteY2" fmla="*/ 218720 h 577133"/>
                  <a:gd name="connsiteX3" fmla="*/ 2335212 w 2336800"/>
                  <a:gd name="connsiteY3" fmla="*/ 0 h 577133"/>
                  <a:gd name="connsiteX0" fmla="*/ 0 w 2335212"/>
                  <a:gd name="connsiteY0" fmla="*/ 577133 h 577133"/>
                  <a:gd name="connsiteX1" fmla="*/ 1162050 w 2335212"/>
                  <a:gd name="connsiteY1" fmla="*/ 283808 h 577133"/>
                  <a:gd name="connsiteX2" fmla="*/ 2335212 w 2335212"/>
                  <a:gd name="connsiteY2" fmla="*/ 0 h 577133"/>
                  <a:gd name="connsiteX0" fmla="*/ 0 w 2335212"/>
                  <a:gd name="connsiteY0" fmla="*/ 621319 h 621319"/>
                  <a:gd name="connsiteX1" fmla="*/ 1162050 w 2335212"/>
                  <a:gd name="connsiteY1" fmla="*/ 327994 h 621319"/>
                  <a:gd name="connsiteX2" fmla="*/ 2335212 w 2335212"/>
                  <a:gd name="connsiteY2" fmla="*/ 0 h 621319"/>
                </a:gdLst>
                <a:ahLst/>
                <a:cxnLst>
                  <a:cxn ang="0">
                    <a:pos x="connsiteX0" y="connsiteY0"/>
                  </a:cxn>
                  <a:cxn ang="0">
                    <a:pos x="connsiteX1" y="connsiteY1"/>
                  </a:cxn>
                  <a:cxn ang="0">
                    <a:pos x="connsiteX2" y="connsiteY2"/>
                  </a:cxn>
                </a:cxnLst>
                <a:rect l="l" t="t" r="r" b="b"/>
                <a:pathLst>
                  <a:path w="2335212" h="621319">
                    <a:moveTo>
                      <a:pt x="0" y="621319"/>
                    </a:moveTo>
                    <a:lnTo>
                      <a:pt x="1162050" y="327994"/>
                    </a:lnTo>
                    <a:lnTo>
                      <a:pt x="2335212" y="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88" name="Group 187">
                <a:extLst>
                  <a:ext uri="{FF2B5EF4-FFF2-40B4-BE49-F238E27FC236}">
                    <a16:creationId xmlns:a16="http://schemas.microsoft.com/office/drawing/2014/main" id="{63AD0949-C4DC-4E34-925A-7ED535EE4383}"/>
                  </a:ext>
                </a:extLst>
              </p:cNvPr>
              <p:cNvGrpSpPr/>
              <p:nvPr/>
            </p:nvGrpSpPr>
            <p:grpSpPr>
              <a:xfrm>
                <a:off x="4743860" y="5340550"/>
                <a:ext cx="3551810" cy="388952"/>
                <a:chOff x="929399" y="4931795"/>
                <a:chExt cx="3551810" cy="541298"/>
              </a:xfrm>
            </p:grpSpPr>
            <p:sp>
              <p:nvSpPr>
                <p:cNvPr id="243" name="TextBox 242">
                  <a:extLst>
                    <a:ext uri="{FF2B5EF4-FFF2-40B4-BE49-F238E27FC236}">
                      <a16:creationId xmlns:a16="http://schemas.microsoft.com/office/drawing/2014/main" id="{AA88DFBE-46EF-48F5-8325-03C5C98BDD6E}"/>
                    </a:ext>
                  </a:extLst>
                </p:cNvPr>
                <p:cNvSpPr txBox="1"/>
                <p:nvPr/>
              </p:nvSpPr>
              <p:spPr>
                <a:xfrm>
                  <a:off x="4235382" y="5124542"/>
                  <a:ext cx="245827" cy="346945"/>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217</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210</a:t>
                  </a:r>
                </a:p>
              </p:txBody>
            </p:sp>
            <p:sp>
              <p:nvSpPr>
                <p:cNvPr id="244" name="TextBox 243">
                  <a:extLst>
                    <a:ext uri="{FF2B5EF4-FFF2-40B4-BE49-F238E27FC236}">
                      <a16:creationId xmlns:a16="http://schemas.microsoft.com/office/drawing/2014/main" id="{0DF5DAF5-C15B-4069-A214-B84E4F624D74}"/>
                    </a:ext>
                  </a:extLst>
                </p:cNvPr>
                <p:cNvSpPr txBox="1"/>
                <p:nvPr/>
              </p:nvSpPr>
              <p:spPr>
                <a:xfrm>
                  <a:off x="3050319" y="5124542"/>
                  <a:ext cx="281094" cy="348551"/>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223</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208</a:t>
                  </a:r>
                </a:p>
              </p:txBody>
            </p:sp>
            <p:sp>
              <p:nvSpPr>
                <p:cNvPr id="245" name="TextBox 244">
                  <a:extLst>
                    <a:ext uri="{FF2B5EF4-FFF2-40B4-BE49-F238E27FC236}">
                      <a16:creationId xmlns:a16="http://schemas.microsoft.com/office/drawing/2014/main" id="{8AE04DA4-FA8B-41F1-B029-2AD2F8375F0D}"/>
                    </a:ext>
                  </a:extLst>
                </p:cNvPr>
                <p:cNvSpPr txBox="1"/>
                <p:nvPr/>
              </p:nvSpPr>
              <p:spPr>
                <a:xfrm>
                  <a:off x="1883688" y="5124542"/>
                  <a:ext cx="279491" cy="348551"/>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245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243</a:t>
                  </a:r>
                </a:p>
              </p:txBody>
            </p:sp>
            <p:sp>
              <p:nvSpPr>
                <p:cNvPr id="246" name="TextBox 245">
                  <a:extLst>
                    <a:ext uri="{FF2B5EF4-FFF2-40B4-BE49-F238E27FC236}">
                      <a16:creationId xmlns:a16="http://schemas.microsoft.com/office/drawing/2014/main" id="{D881E6B7-3C84-43E3-8C9F-2E51C9B22083}"/>
                    </a:ext>
                  </a:extLst>
                </p:cNvPr>
                <p:cNvSpPr txBox="1"/>
                <p:nvPr/>
              </p:nvSpPr>
              <p:spPr>
                <a:xfrm>
                  <a:off x="929399" y="4931795"/>
                  <a:ext cx="1121067" cy="522025"/>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Poppins Light"/>
                      <a:ea typeface="+mn-ea"/>
                      <a:cs typeface="+mn-cs"/>
                    </a:rPr>
                    <a:t>No. of participants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  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189" name="Group 188">
                <a:extLst>
                  <a:ext uri="{FF2B5EF4-FFF2-40B4-BE49-F238E27FC236}">
                    <a16:creationId xmlns:a16="http://schemas.microsoft.com/office/drawing/2014/main" id="{BA74C04B-0379-4983-B2E6-112ABC49CC17}"/>
                  </a:ext>
                </a:extLst>
              </p:cNvPr>
              <p:cNvGrpSpPr/>
              <p:nvPr/>
            </p:nvGrpSpPr>
            <p:grpSpPr>
              <a:xfrm>
                <a:off x="5758262" y="5164497"/>
                <a:ext cx="2518292" cy="275119"/>
                <a:chOff x="1943801" y="5079386"/>
                <a:chExt cx="2518292" cy="382878"/>
              </a:xfrm>
            </p:grpSpPr>
            <p:sp>
              <p:nvSpPr>
                <p:cNvPr id="233" name="TextBox 232">
                  <a:extLst>
                    <a:ext uri="{FF2B5EF4-FFF2-40B4-BE49-F238E27FC236}">
                      <a16:creationId xmlns:a16="http://schemas.microsoft.com/office/drawing/2014/main" id="{66CF7BFF-0814-40DE-9014-F421BCA73B38}"/>
                    </a:ext>
                  </a:extLst>
                </p:cNvPr>
                <p:cNvSpPr txBox="1"/>
                <p:nvPr/>
              </p:nvSpPr>
              <p:spPr>
                <a:xfrm>
                  <a:off x="4267562" y="5079386"/>
                  <a:ext cx="194531"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235" name="TextBox 234">
                  <a:extLst>
                    <a:ext uri="{FF2B5EF4-FFF2-40B4-BE49-F238E27FC236}">
                      <a16:creationId xmlns:a16="http://schemas.microsoft.com/office/drawing/2014/main" id="{83F86FF4-24A2-4C36-B98B-8E2F58A542C7}"/>
                    </a:ext>
                  </a:extLst>
                </p:cNvPr>
                <p:cNvSpPr txBox="1"/>
                <p:nvPr/>
              </p:nvSpPr>
              <p:spPr>
                <a:xfrm>
                  <a:off x="3694146" y="5079386"/>
                  <a:ext cx="160869"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236" name="TextBox 235">
                  <a:extLst>
                    <a:ext uri="{FF2B5EF4-FFF2-40B4-BE49-F238E27FC236}">
                      <a16:creationId xmlns:a16="http://schemas.microsoft.com/office/drawing/2014/main" id="{24B7A128-FB99-4ABC-99CD-43E17F1F2CF8}"/>
                    </a:ext>
                  </a:extLst>
                </p:cNvPr>
                <p:cNvSpPr txBox="1"/>
                <p:nvPr/>
              </p:nvSpPr>
              <p:spPr>
                <a:xfrm>
                  <a:off x="3110431" y="5079386"/>
                  <a:ext cx="160869"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237" name="TextBox 236">
                  <a:extLst>
                    <a:ext uri="{FF2B5EF4-FFF2-40B4-BE49-F238E27FC236}">
                      <a16:creationId xmlns:a16="http://schemas.microsoft.com/office/drawing/2014/main" id="{C7C42627-67BE-438A-8426-2AEBC042FBF5}"/>
                    </a:ext>
                  </a:extLst>
                </p:cNvPr>
                <p:cNvSpPr txBox="1"/>
                <p:nvPr/>
              </p:nvSpPr>
              <p:spPr>
                <a:xfrm>
                  <a:off x="2529921" y="5079386"/>
                  <a:ext cx="154457"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241" name="TextBox 240">
                  <a:extLst>
                    <a:ext uri="{FF2B5EF4-FFF2-40B4-BE49-F238E27FC236}">
                      <a16:creationId xmlns:a16="http://schemas.microsoft.com/office/drawing/2014/main" id="{C8A91EE7-5BE0-47CA-BF1B-4ED7B3722DA1}"/>
                    </a:ext>
                  </a:extLst>
                </p:cNvPr>
                <p:cNvSpPr txBox="1"/>
                <p:nvPr/>
              </p:nvSpPr>
              <p:spPr>
                <a:xfrm>
                  <a:off x="1943801" y="5079386"/>
                  <a:ext cx="159265"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242" name="TextBox 241">
                  <a:extLst>
                    <a:ext uri="{FF2B5EF4-FFF2-40B4-BE49-F238E27FC236}">
                      <a16:creationId xmlns:a16="http://schemas.microsoft.com/office/drawing/2014/main" id="{0BB10400-60C7-4A89-80FF-98D46130D2E7}"/>
                    </a:ext>
                  </a:extLst>
                </p:cNvPr>
                <p:cNvSpPr txBox="1"/>
                <p:nvPr/>
              </p:nvSpPr>
              <p:spPr>
                <a:xfrm>
                  <a:off x="2021689" y="5226684"/>
                  <a:ext cx="2336607" cy="235580"/>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Month</a:t>
                  </a:r>
                </a:p>
              </p:txBody>
            </p:sp>
          </p:grpSp>
          <p:sp>
            <p:nvSpPr>
              <p:cNvPr id="190" name="TextBox 189">
                <a:extLst>
                  <a:ext uri="{FF2B5EF4-FFF2-40B4-BE49-F238E27FC236}">
                    <a16:creationId xmlns:a16="http://schemas.microsoft.com/office/drawing/2014/main" id="{8D6F701D-464B-46DC-AC8F-B51D3C8225D7}"/>
                  </a:ext>
                </a:extLst>
              </p:cNvPr>
              <p:cNvSpPr txBox="1"/>
              <p:nvPr/>
            </p:nvSpPr>
            <p:spPr>
              <a:xfrm rot="16200000">
                <a:off x="4463738" y="4251693"/>
                <a:ext cx="1478973" cy="45845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Change in Card Rotation</a:t>
                </a:r>
                <a:br>
                  <a:rPr kumimoji="0" lang="en-GB" sz="1100" b="1" i="0" u="none" strike="noStrike" kern="1200" cap="none" spc="0" normalizeH="0" baseline="0" noProof="0" dirty="0">
                    <a:ln>
                      <a:noFill/>
                    </a:ln>
                    <a:solidFill>
                      <a:srgbClr val="000000"/>
                    </a:solidFill>
                    <a:effectLst/>
                    <a:uLnTx/>
                    <a:uFillTx/>
                    <a:latin typeface="Poppins Light"/>
                    <a:ea typeface="+mn-ea"/>
                    <a:cs typeface="+mn-cs"/>
                  </a:rPr>
                </a:br>
                <a:r>
                  <a:rPr kumimoji="0" lang="en-GB" sz="1100" b="1" i="0" u="none" strike="noStrike" kern="1200" cap="none" spc="0" normalizeH="0" baseline="0" noProof="0" dirty="0">
                    <a:ln>
                      <a:noFill/>
                    </a:ln>
                    <a:solidFill>
                      <a:srgbClr val="000000"/>
                    </a:solidFill>
                    <a:effectLst/>
                    <a:uLnTx/>
                    <a:uFillTx/>
                    <a:latin typeface="Poppins Light"/>
                    <a:ea typeface="+mn-ea"/>
                    <a:cs typeface="+mn-cs"/>
                  </a:rPr>
                  <a:t>Test score</a:t>
                </a:r>
              </a:p>
            </p:txBody>
          </p:sp>
          <p:sp>
            <p:nvSpPr>
              <p:cNvPr id="191" name="TextBox 190">
                <a:extLst>
                  <a:ext uri="{FF2B5EF4-FFF2-40B4-BE49-F238E27FC236}">
                    <a16:creationId xmlns:a16="http://schemas.microsoft.com/office/drawing/2014/main" id="{4335D736-22E8-4C7B-BA83-9EF48BD46D80}"/>
                  </a:ext>
                </a:extLst>
              </p:cNvPr>
              <p:cNvSpPr txBox="1"/>
              <p:nvPr/>
            </p:nvSpPr>
            <p:spPr>
              <a:xfrm>
                <a:off x="5702959" y="3734752"/>
                <a:ext cx="2480260" cy="14741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Spatial ability</a:t>
                </a:r>
                <a:endParaRPr kumimoji="0" lang="en-GB" sz="11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192" name="Group 191">
                <a:extLst>
                  <a:ext uri="{FF2B5EF4-FFF2-40B4-BE49-F238E27FC236}">
                    <a16:creationId xmlns:a16="http://schemas.microsoft.com/office/drawing/2014/main" id="{BDBC5C18-0BF5-4CB9-8A81-BE347FB2D7BC}"/>
                  </a:ext>
                </a:extLst>
              </p:cNvPr>
              <p:cNvGrpSpPr/>
              <p:nvPr/>
            </p:nvGrpSpPr>
            <p:grpSpPr>
              <a:xfrm>
                <a:off x="5341468" y="3779898"/>
                <a:ext cx="278348" cy="1321697"/>
                <a:chOff x="5341468" y="3227878"/>
                <a:chExt cx="278348" cy="1839384"/>
              </a:xfrm>
            </p:grpSpPr>
            <p:sp>
              <p:nvSpPr>
                <p:cNvPr id="225" name="TextBox 224">
                  <a:extLst>
                    <a:ext uri="{FF2B5EF4-FFF2-40B4-BE49-F238E27FC236}">
                      <a16:creationId xmlns:a16="http://schemas.microsoft.com/office/drawing/2014/main" id="{6030D511-97C0-4937-B76B-4C882AEEB6F9}"/>
                    </a:ext>
                  </a:extLst>
                </p:cNvPr>
                <p:cNvSpPr txBox="1"/>
                <p:nvPr/>
              </p:nvSpPr>
              <p:spPr>
                <a:xfrm>
                  <a:off x="5341468" y="4510922"/>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226" name="TextBox 225">
                  <a:extLst>
                    <a:ext uri="{FF2B5EF4-FFF2-40B4-BE49-F238E27FC236}">
                      <a16:creationId xmlns:a16="http://schemas.microsoft.com/office/drawing/2014/main" id="{D9584C1D-9F4F-43C7-B24E-C8ED4DFCFF5E}"/>
                    </a:ext>
                  </a:extLst>
                </p:cNvPr>
                <p:cNvSpPr txBox="1"/>
                <p:nvPr/>
              </p:nvSpPr>
              <p:spPr>
                <a:xfrm>
                  <a:off x="5341468" y="3548639"/>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227" name="TextBox 226">
                  <a:extLst>
                    <a:ext uri="{FF2B5EF4-FFF2-40B4-BE49-F238E27FC236}">
                      <a16:creationId xmlns:a16="http://schemas.microsoft.com/office/drawing/2014/main" id="{E5110988-0AB8-49C3-B92C-A3262FBC2BF7}"/>
                    </a:ext>
                  </a:extLst>
                </p:cNvPr>
                <p:cNvSpPr txBox="1"/>
                <p:nvPr/>
              </p:nvSpPr>
              <p:spPr>
                <a:xfrm>
                  <a:off x="5380947" y="3227878"/>
                  <a:ext cx="238869"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4</a:t>
                  </a:r>
                </a:p>
              </p:txBody>
            </p:sp>
            <p:sp>
              <p:nvSpPr>
                <p:cNvPr id="228" name="TextBox 227">
                  <a:extLst>
                    <a:ext uri="{FF2B5EF4-FFF2-40B4-BE49-F238E27FC236}">
                      <a16:creationId xmlns:a16="http://schemas.microsoft.com/office/drawing/2014/main" id="{ED918BAD-6689-4933-B23E-E8964A800FC3}"/>
                    </a:ext>
                  </a:extLst>
                </p:cNvPr>
                <p:cNvSpPr txBox="1"/>
                <p:nvPr/>
              </p:nvSpPr>
              <p:spPr>
                <a:xfrm>
                  <a:off x="5341468" y="3869401"/>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a:t>
                  </a:r>
                </a:p>
              </p:txBody>
            </p:sp>
            <p:sp>
              <p:nvSpPr>
                <p:cNvPr id="229" name="TextBox 228">
                  <a:extLst>
                    <a:ext uri="{FF2B5EF4-FFF2-40B4-BE49-F238E27FC236}">
                      <a16:creationId xmlns:a16="http://schemas.microsoft.com/office/drawing/2014/main" id="{F83472A4-CF7F-43B6-A786-7AC1C900D8AD}"/>
                    </a:ext>
                  </a:extLst>
                </p:cNvPr>
                <p:cNvSpPr txBox="1"/>
                <p:nvPr/>
              </p:nvSpPr>
              <p:spPr>
                <a:xfrm>
                  <a:off x="5341468" y="4190162"/>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a:t>
                  </a:r>
                </a:p>
              </p:txBody>
            </p:sp>
            <p:sp>
              <p:nvSpPr>
                <p:cNvPr id="231" name="TextBox 230">
                  <a:extLst>
                    <a:ext uri="{FF2B5EF4-FFF2-40B4-BE49-F238E27FC236}">
                      <a16:creationId xmlns:a16="http://schemas.microsoft.com/office/drawing/2014/main" id="{002BC3E0-12A8-4D44-90CC-2B7E15F30BBD}"/>
                    </a:ext>
                  </a:extLst>
                </p:cNvPr>
                <p:cNvSpPr txBox="1"/>
                <p:nvPr/>
              </p:nvSpPr>
              <p:spPr>
                <a:xfrm>
                  <a:off x="5341468" y="4831682"/>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a:t>
                  </a:r>
                </a:p>
              </p:txBody>
            </p:sp>
          </p:grpSp>
          <p:sp>
            <p:nvSpPr>
              <p:cNvPr id="193" name="Freeform: Shape 182">
                <a:extLst>
                  <a:ext uri="{FF2B5EF4-FFF2-40B4-BE49-F238E27FC236}">
                    <a16:creationId xmlns:a16="http://schemas.microsoft.com/office/drawing/2014/main" id="{E7079783-AF3D-411B-A819-CCEA152095EF}"/>
                  </a:ext>
                </a:extLst>
              </p:cNvPr>
              <p:cNvSpPr/>
              <p:nvPr/>
            </p:nvSpPr>
            <p:spPr>
              <a:xfrm>
                <a:off x="5696241" y="3866239"/>
                <a:ext cx="2480261" cy="1232844"/>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94" name="Group 193">
                <a:extLst>
                  <a:ext uri="{FF2B5EF4-FFF2-40B4-BE49-F238E27FC236}">
                    <a16:creationId xmlns:a16="http://schemas.microsoft.com/office/drawing/2014/main" id="{6E8EB7D6-AABF-4CFC-A5EE-5167B2C974DB}"/>
                  </a:ext>
                </a:extLst>
              </p:cNvPr>
              <p:cNvGrpSpPr/>
              <p:nvPr/>
            </p:nvGrpSpPr>
            <p:grpSpPr>
              <a:xfrm>
                <a:off x="5836150" y="5098990"/>
                <a:ext cx="2341471" cy="61200"/>
                <a:chOff x="5836150" y="5081334"/>
                <a:chExt cx="2341471" cy="61200"/>
              </a:xfrm>
            </p:grpSpPr>
            <p:cxnSp>
              <p:nvCxnSpPr>
                <p:cNvPr id="220" name="Straight Connector 219">
                  <a:extLst>
                    <a:ext uri="{FF2B5EF4-FFF2-40B4-BE49-F238E27FC236}">
                      <a16:creationId xmlns:a16="http://schemas.microsoft.com/office/drawing/2014/main" id="{0938F274-B356-4F37-A7B3-C7537E777AAB}"/>
                    </a:ext>
                  </a:extLst>
                </p:cNvPr>
                <p:cNvCxnSpPr/>
                <p:nvPr/>
              </p:nvCxnSpPr>
              <p:spPr>
                <a:xfrm rot="5400000">
                  <a:off x="7558006"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FAFD9534-F840-444D-826A-93EE02BC5D4D}"/>
                    </a:ext>
                  </a:extLst>
                </p:cNvPr>
                <p:cNvCxnSpPr/>
                <p:nvPr/>
              </p:nvCxnSpPr>
              <p:spPr>
                <a:xfrm rot="5400000">
                  <a:off x="6973854"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E69D4682-D327-4138-BF6F-7B0BB78B2ADE}"/>
                    </a:ext>
                  </a:extLst>
                </p:cNvPr>
                <p:cNvCxnSpPr/>
                <p:nvPr/>
              </p:nvCxnSpPr>
              <p:spPr>
                <a:xfrm rot="5400000">
                  <a:off x="6389702"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A6353862-24C0-4AB2-B59F-D31BCDBDEC12}"/>
                    </a:ext>
                  </a:extLst>
                </p:cNvPr>
                <p:cNvCxnSpPr/>
                <p:nvPr/>
              </p:nvCxnSpPr>
              <p:spPr>
                <a:xfrm rot="5400000">
                  <a:off x="5805550"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3E07E362-4FDF-44F9-B24D-E8F8BCA6631F}"/>
                    </a:ext>
                  </a:extLst>
                </p:cNvPr>
                <p:cNvCxnSpPr/>
                <p:nvPr/>
              </p:nvCxnSpPr>
              <p:spPr>
                <a:xfrm rot="5400000">
                  <a:off x="8147021"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5" name="Group 194">
                <a:extLst>
                  <a:ext uri="{FF2B5EF4-FFF2-40B4-BE49-F238E27FC236}">
                    <a16:creationId xmlns:a16="http://schemas.microsoft.com/office/drawing/2014/main" id="{F846B6F9-B411-41BD-88B2-E8149D6A81E9}"/>
                  </a:ext>
                </a:extLst>
              </p:cNvPr>
              <p:cNvGrpSpPr/>
              <p:nvPr/>
            </p:nvGrpSpPr>
            <p:grpSpPr>
              <a:xfrm>
                <a:off x="5632791" y="3865109"/>
                <a:ext cx="61200" cy="1151260"/>
                <a:chOff x="5632791" y="3346466"/>
                <a:chExt cx="61200" cy="1602189"/>
              </a:xfrm>
            </p:grpSpPr>
            <p:cxnSp>
              <p:nvCxnSpPr>
                <p:cNvPr id="214" name="Straight Connector 213">
                  <a:extLst>
                    <a:ext uri="{FF2B5EF4-FFF2-40B4-BE49-F238E27FC236}">
                      <a16:creationId xmlns:a16="http://schemas.microsoft.com/office/drawing/2014/main" id="{8F4CEC1A-0174-402B-A5BE-3B4F5567AFBF}"/>
                    </a:ext>
                  </a:extLst>
                </p:cNvPr>
                <p:cNvCxnSpPr/>
                <p:nvPr/>
              </p:nvCxnSpPr>
              <p:spPr>
                <a:xfrm>
                  <a:off x="5632791" y="366950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2E79AF61-CC59-4D5B-A3CD-41F6F5AD6AB6}"/>
                    </a:ext>
                  </a:extLst>
                </p:cNvPr>
                <p:cNvCxnSpPr/>
                <p:nvPr/>
              </p:nvCxnSpPr>
              <p:spPr>
                <a:xfrm>
                  <a:off x="5632791" y="430908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70300DD8-F542-49A8-A147-84636417A23F}"/>
                    </a:ext>
                  </a:extLst>
                </p:cNvPr>
                <p:cNvCxnSpPr/>
                <p:nvPr/>
              </p:nvCxnSpPr>
              <p:spPr>
                <a:xfrm>
                  <a:off x="5632791" y="494865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1E47999E-F92B-40F1-918C-AA19021D5019}"/>
                    </a:ext>
                  </a:extLst>
                </p:cNvPr>
                <p:cNvCxnSpPr/>
                <p:nvPr/>
              </p:nvCxnSpPr>
              <p:spPr>
                <a:xfrm>
                  <a:off x="5632791" y="334646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DFDFBA11-18C8-432E-BDA0-A64EACF88C04}"/>
                    </a:ext>
                  </a:extLst>
                </p:cNvPr>
                <p:cNvCxnSpPr/>
                <p:nvPr/>
              </p:nvCxnSpPr>
              <p:spPr>
                <a:xfrm>
                  <a:off x="5632791" y="398929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B47938FB-C401-4164-BEED-579B066EE8BF}"/>
                    </a:ext>
                  </a:extLst>
                </p:cNvPr>
                <p:cNvCxnSpPr/>
                <p:nvPr/>
              </p:nvCxnSpPr>
              <p:spPr>
                <a:xfrm>
                  <a:off x="5632791" y="462886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6" name="Freeform: Shape 195">
                <a:extLst>
                  <a:ext uri="{FF2B5EF4-FFF2-40B4-BE49-F238E27FC236}">
                    <a16:creationId xmlns:a16="http://schemas.microsoft.com/office/drawing/2014/main" id="{67A11EF1-C38E-473A-AE93-2D740FD5039D}"/>
                  </a:ext>
                </a:extLst>
              </p:cNvPr>
              <p:cNvSpPr/>
              <p:nvPr/>
            </p:nvSpPr>
            <p:spPr>
              <a:xfrm>
                <a:off x="5851837" y="4384551"/>
                <a:ext cx="2325688" cy="408319"/>
              </a:xfrm>
              <a:custGeom>
                <a:avLst/>
                <a:gdLst>
                  <a:gd name="connsiteX0" fmla="*/ 0 w 2339975"/>
                  <a:gd name="connsiteY0" fmla="*/ 1087437 h 1087437"/>
                  <a:gd name="connsiteX1" fmla="*/ 584200 w 2339975"/>
                  <a:gd name="connsiteY1" fmla="*/ 511175 h 1087437"/>
                  <a:gd name="connsiteX2" fmla="*/ 1166812 w 2339975"/>
                  <a:gd name="connsiteY2" fmla="*/ 325437 h 1087437"/>
                  <a:gd name="connsiteX3" fmla="*/ 1751012 w 2339975"/>
                  <a:gd name="connsiteY3" fmla="*/ 268287 h 1087437"/>
                  <a:gd name="connsiteX4" fmla="*/ 2339975 w 2339975"/>
                  <a:gd name="connsiteY4" fmla="*/ 0 h 1087437"/>
                  <a:gd name="connsiteX0" fmla="*/ 0 w 2339975"/>
                  <a:gd name="connsiteY0" fmla="*/ 1087437 h 1087437"/>
                  <a:gd name="connsiteX1" fmla="*/ 1166812 w 2339975"/>
                  <a:gd name="connsiteY1" fmla="*/ 325437 h 1087437"/>
                  <a:gd name="connsiteX2" fmla="*/ 1751012 w 2339975"/>
                  <a:gd name="connsiteY2" fmla="*/ 268287 h 1087437"/>
                  <a:gd name="connsiteX3" fmla="*/ 2339975 w 2339975"/>
                  <a:gd name="connsiteY3" fmla="*/ 0 h 1087437"/>
                  <a:gd name="connsiteX0" fmla="*/ 0 w 2339975"/>
                  <a:gd name="connsiteY0" fmla="*/ 1087437 h 1087437"/>
                  <a:gd name="connsiteX1" fmla="*/ 1166812 w 2339975"/>
                  <a:gd name="connsiteY1" fmla="*/ 325437 h 1087437"/>
                  <a:gd name="connsiteX2" fmla="*/ 2339975 w 2339975"/>
                  <a:gd name="connsiteY2" fmla="*/ 0 h 1087437"/>
                  <a:gd name="connsiteX0" fmla="*/ 0 w 2339975"/>
                  <a:gd name="connsiteY0" fmla="*/ 1087437 h 1087437"/>
                  <a:gd name="connsiteX1" fmla="*/ 1171574 w 2339975"/>
                  <a:gd name="connsiteY1" fmla="*/ 223809 h 1087437"/>
                  <a:gd name="connsiteX2" fmla="*/ 2339975 w 2339975"/>
                  <a:gd name="connsiteY2" fmla="*/ 0 h 1087437"/>
                  <a:gd name="connsiteX0" fmla="*/ 0 w 2339975"/>
                  <a:gd name="connsiteY0" fmla="*/ 888600 h 888600"/>
                  <a:gd name="connsiteX1" fmla="*/ 1171574 w 2339975"/>
                  <a:gd name="connsiteY1" fmla="*/ 24972 h 888600"/>
                  <a:gd name="connsiteX2" fmla="*/ 2339975 w 2339975"/>
                  <a:gd name="connsiteY2" fmla="*/ 0 h 888600"/>
                  <a:gd name="connsiteX0" fmla="*/ 0 w 2325688"/>
                  <a:gd name="connsiteY0" fmla="*/ 568251 h 568251"/>
                  <a:gd name="connsiteX1" fmla="*/ 1157287 w 2325688"/>
                  <a:gd name="connsiteY1" fmla="*/ 24972 h 568251"/>
                  <a:gd name="connsiteX2" fmla="*/ 2325688 w 2325688"/>
                  <a:gd name="connsiteY2" fmla="*/ 0 h 568251"/>
                </a:gdLst>
                <a:ahLst/>
                <a:cxnLst>
                  <a:cxn ang="0">
                    <a:pos x="connsiteX0" y="connsiteY0"/>
                  </a:cxn>
                  <a:cxn ang="0">
                    <a:pos x="connsiteX1" y="connsiteY1"/>
                  </a:cxn>
                  <a:cxn ang="0">
                    <a:pos x="connsiteX2" y="connsiteY2"/>
                  </a:cxn>
                </a:cxnLst>
                <a:rect l="l" t="t" r="r" b="b"/>
                <a:pathLst>
                  <a:path w="2325688" h="568251">
                    <a:moveTo>
                      <a:pt x="0" y="568251"/>
                    </a:moveTo>
                    <a:lnTo>
                      <a:pt x="1157287" y="24972"/>
                    </a:lnTo>
                    <a:lnTo>
                      <a:pt x="2325688" y="0"/>
                    </a:lnTo>
                  </a:path>
                </a:pathLst>
              </a:custGeom>
              <a:noFill/>
              <a:ln w="1905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Poppins Light"/>
                  <a:ea typeface="+mn-ea"/>
                  <a:cs typeface="+mn-cs"/>
                </a:endParaRPr>
              </a:p>
            </p:txBody>
          </p:sp>
          <p:grpSp>
            <p:nvGrpSpPr>
              <p:cNvPr id="197" name="Group 196">
                <a:extLst>
                  <a:ext uri="{FF2B5EF4-FFF2-40B4-BE49-F238E27FC236}">
                    <a16:creationId xmlns:a16="http://schemas.microsoft.com/office/drawing/2014/main" id="{52A2EF93-2D0D-4C4A-B425-55E093B542B6}"/>
                  </a:ext>
                </a:extLst>
              </p:cNvPr>
              <p:cNvGrpSpPr/>
              <p:nvPr/>
            </p:nvGrpSpPr>
            <p:grpSpPr>
              <a:xfrm>
                <a:off x="6964860" y="4011231"/>
                <a:ext cx="1253966" cy="735393"/>
                <a:chOff x="6964860" y="4011231"/>
                <a:chExt cx="1253966" cy="735393"/>
              </a:xfrm>
            </p:grpSpPr>
            <p:grpSp>
              <p:nvGrpSpPr>
                <p:cNvPr id="205" name="Group 204">
                  <a:extLst>
                    <a:ext uri="{FF2B5EF4-FFF2-40B4-BE49-F238E27FC236}">
                      <a16:creationId xmlns:a16="http://schemas.microsoft.com/office/drawing/2014/main" id="{A0642EC6-5E8D-4804-8264-5EFC6C9F9EA5}"/>
                    </a:ext>
                  </a:extLst>
                </p:cNvPr>
                <p:cNvGrpSpPr/>
                <p:nvPr/>
              </p:nvGrpSpPr>
              <p:grpSpPr>
                <a:xfrm>
                  <a:off x="8138268" y="4011231"/>
                  <a:ext cx="80558" cy="724282"/>
                  <a:chOff x="3743571" y="3308401"/>
                  <a:chExt cx="80558" cy="722480"/>
                </a:xfrm>
              </p:grpSpPr>
              <p:cxnSp>
                <p:nvCxnSpPr>
                  <p:cNvPr id="211" name="Straight Connector 210">
                    <a:extLst>
                      <a:ext uri="{FF2B5EF4-FFF2-40B4-BE49-F238E27FC236}">
                        <a16:creationId xmlns:a16="http://schemas.microsoft.com/office/drawing/2014/main" id="{F90BCC19-B442-42D0-820A-F18BB82EEE5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94715DA4-EFEA-4E00-81AB-7D3A2045340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848173D5-A15B-482B-B66B-8166A46C6BF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6" name="Group 205">
                  <a:extLst>
                    <a:ext uri="{FF2B5EF4-FFF2-40B4-BE49-F238E27FC236}">
                      <a16:creationId xmlns:a16="http://schemas.microsoft.com/office/drawing/2014/main" id="{55871458-545F-4FAB-892A-A806AF3245E8}"/>
                    </a:ext>
                  </a:extLst>
                </p:cNvPr>
                <p:cNvGrpSpPr/>
                <p:nvPr/>
              </p:nvGrpSpPr>
              <p:grpSpPr>
                <a:xfrm>
                  <a:off x="6964860" y="4041343"/>
                  <a:ext cx="80558" cy="705281"/>
                  <a:chOff x="3743571" y="3308401"/>
                  <a:chExt cx="80558" cy="722480"/>
                </a:xfrm>
              </p:grpSpPr>
              <p:cxnSp>
                <p:nvCxnSpPr>
                  <p:cNvPr id="207" name="Straight Connector 206">
                    <a:extLst>
                      <a:ext uri="{FF2B5EF4-FFF2-40B4-BE49-F238E27FC236}">
                        <a16:creationId xmlns:a16="http://schemas.microsoft.com/office/drawing/2014/main" id="{5CD93D2E-7EDC-4E13-BA97-170133434A3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82B3397F-0AB5-4E35-98EF-64075EE9AC5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5A1E2158-80BC-402B-9C9B-E6FA3867AFA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98" name="Group 197">
                <a:extLst>
                  <a:ext uri="{FF2B5EF4-FFF2-40B4-BE49-F238E27FC236}">
                    <a16:creationId xmlns:a16="http://schemas.microsoft.com/office/drawing/2014/main" id="{85E5D74B-19FB-4AD2-9975-13D14562B6BF}"/>
                  </a:ext>
                </a:extLst>
              </p:cNvPr>
              <p:cNvGrpSpPr/>
              <p:nvPr/>
            </p:nvGrpSpPr>
            <p:grpSpPr>
              <a:xfrm>
                <a:off x="6969161" y="4315371"/>
                <a:ext cx="1245365" cy="303966"/>
                <a:chOff x="6969161" y="4315371"/>
                <a:chExt cx="1245365" cy="303966"/>
              </a:xfrm>
            </p:grpSpPr>
            <p:sp>
              <p:nvSpPr>
                <p:cNvPr id="203" name="Oval 202">
                  <a:extLst>
                    <a:ext uri="{FF2B5EF4-FFF2-40B4-BE49-F238E27FC236}">
                      <a16:creationId xmlns:a16="http://schemas.microsoft.com/office/drawing/2014/main" id="{7F7763FC-A70E-45E6-ADF0-F81948086123}"/>
                    </a:ext>
                  </a:extLst>
                </p:cNvPr>
                <p:cNvSpPr/>
                <p:nvPr/>
              </p:nvSpPr>
              <p:spPr>
                <a:xfrm>
                  <a:off x="6969161" y="4547337"/>
                  <a:ext cx="71957"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sp>
              <p:nvSpPr>
                <p:cNvPr id="204" name="Oval 203">
                  <a:extLst>
                    <a:ext uri="{FF2B5EF4-FFF2-40B4-BE49-F238E27FC236}">
                      <a16:creationId xmlns:a16="http://schemas.microsoft.com/office/drawing/2014/main" id="{33F10215-1E14-49A0-B2BF-8A4CD00C52D8}"/>
                    </a:ext>
                  </a:extLst>
                </p:cNvPr>
                <p:cNvSpPr/>
                <p:nvPr/>
              </p:nvSpPr>
              <p:spPr>
                <a:xfrm>
                  <a:off x="8142569" y="4315371"/>
                  <a:ext cx="71957"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199" name="Group 198">
                <a:extLst>
                  <a:ext uri="{FF2B5EF4-FFF2-40B4-BE49-F238E27FC236}">
                    <a16:creationId xmlns:a16="http://schemas.microsoft.com/office/drawing/2014/main" id="{5E199CAE-A535-4C0F-8A87-303B69ADB58D}"/>
                  </a:ext>
                </a:extLst>
              </p:cNvPr>
              <p:cNvGrpSpPr/>
              <p:nvPr/>
            </p:nvGrpSpPr>
            <p:grpSpPr>
              <a:xfrm>
                <a:off x="5800016" y="4338185"/>
                <a:ext cx="2414510" cy="486233"/>
                <a:chOff x="5800016" y="4338185"/>
                <a:chExt cx="2414510" cy="486233"/>
              </a:xfrm>
            </p:grpSpPr>
            <p:sp>
              <p:nvSpPr>
                <p:cNvPr id="200" name="Oval 199">
                  <a:extLst>
                    <a:ext uri="{FF2B5EF4-FFF2-40B4-BE49-F238E27FC236}">
                      <a16:creationId xmlns:a16="http://schemas.microsoft.com/office/drawing/2014/main" id="{4D7008A9-F8CC-4252-AC07-1313462C4134}"/>
                    </a:ext>
                  </a:extLst>
                </p:cNvPr>
                <p:cNvSpPr/>
                <p:nvPr/>
              </p:nvSpPr>
              <p:spPr>
                <a:xfrm>
                  <a:off x="6969161" y="4357762"/>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01" name="Oval 200">
                  <a:extLst>
                    <a:ext uri="{FF2B5EF4-FFF2-40B4-BE49-F238E27FC236}">
                      <a16:creationId xmlns:a16="http://schemas.microsoft.com/office/drawing/2014/main" id="{74A4AB81-FA9E-4D62-95D9-1E391E4E633F}"/>
                    </a:ext>
                  </a:extLst>
                </p:cNvPr>
                <p:cNvSpPr/>
                <p:nvPr/>
              </p:nvSpPr>
              <p:spPr>
                <a:xfrm>
                  <a:off x="8142569" y="4338185"/>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sp>
              <p:nvSpPr>
                <p:cNvPr id="202" name="Oval 201">
                  <a:extLst>
                    <a:ext uri="{FF2B5EF4-FFF2-40B4-BE49-F238E27FC236}">
                      <a16:creationId xmlns:a16="http://schemas.microsoft.com/office/drawing/2014/main" id="{1EC1E50A-764C-48EA-9624-CFD0C8D68C98}"/>
                    </a:ext>
                  </a:extLst>
                </p:cNvPr>
                <p:cNvSpPr/>
                <p:nvPr/>
              </p:nvSpPr>
              <p:spPr>
                <a:xfrm>
                  <a:off x="5800016" y="4752418"/>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grpSp>
        <p:grpSp>
          <p:nvGrpSpPr>
            <p:cNvPr id="255" name="Group 254">
              <a:extLst>
                <a:ext uri="{FF2B5EF4-FFF2-40B4-BE49-F238E27FC236}">
                  <a16:creationId xmlns:a16="http://schemas.microsoft.com/office/drawing/2014/main" id="{9B9D9B19-8D20-45BA-929D-D7F433C483E1}"/>
                </a:ext>
              </a:extLst>
            </p:cNvPr>
            <p:cNvGrpSpPr/>
            <p:nvPr/>
          </p:nvGrpSpPr>
          <p:grpSpPr>
            <a:xfrm>
              <a:off x="694840" y="3691469"/>
              <a:ext cx="3551810" cy="2031695"/>
              <a:chOff x="694840" y="3691469"/>
              <a:chExt cx="3551810" cy="2031695"/>
            </a:xfrm>
          </p:grpSpPr>
          <p:sp>
            <p:nvSpPr>
              <p:cNvPr id="256" name="Freeform: Shape 255">
                <a:extLst>
                  <a:ext uri="{FF2B5EF4-FFF2-40B4-BE49-F238E27FC236}">
                    <a16:creationId xmlns:a16="http://schemas.microsoft.com/office/drawing/2014/main" id="{C5E73ABA-75FC-4C4A-B69D-101056D978D8}"/>
                  </a:ext>
                </a:extLst>
              </p:cNvPr>
              <p:cNvSpPr/>
              <p:nvPr/>
            </p:nvSpPr>
            <p:spPr>
              <a:xfrm>
                <a:off x="1784043" y="4243171"/>
                <a:ext cx="2334591" cy="154384"/>
              </a:xfrm>
              <a:custGeom>
                <a:avLst/>
                <a:gdLst>
                  <a:gd name="connsiteX0" fmla="*/ 0 w 2340942"/>
                  <a:gd name="connsiteY0" fmla="*/ 727988 h 727988"/>
                  <a:gd name="connsiteX1" fmla="*/ 584745 w 2340942"/>
                  <a:gd name="connsiteY1" fmla="*/ 321806 h 727988"/>
                  <a:gd name="connsiteX2" fmla="*/ 1161641 w 2340942"/>
                  <a:gd name="connsiteY2" fmla="*/ 21584 h 727988"/>
                  <a:gd name="connsiteX3" fmla="*/ 1752273 w 2340942"/>
                  <a:gd name="connsiteY3" fmla="*/ 0 h 727988"/>
                  <a:gd name="connsiteX4" fmla="*/ 2340942 w 2340942"/>
                  <a:gd name="connsiteY4" fmla="*/ 96149 h 727988"/>
                  <a:gd name="connsiteX0" fmla="*/ 0 w 2340942"/>
                  <a:gd name="connsiteY0" fmla="*/ 706404 h 706404"/>
                  <a:gd name="connsiteX1" fmla="*/ 584745 w 2340942"/>
                  <a:gd name="connsiteY1" fmla="*/ 300222 h 706404"/>
                  <a:gd name="connsiteX2" fmla="*/ 1161641 w 2340942"/>
                  <a:gd name="connsiteY2" fmla="*/ 0 h 706404"/>
                  <a:gd name="connsiteX3" fmla="*/ 2340942 w 2340942"/>
                  <a:gd name="connsiteY3" fmla="*/ 74565 h 706404"/>
                  <a:gd name="connsiteX0" fmla="*/ 0 w 2340942"/>
                  <a:gd name="connsiteY0" fmla="*/ 706404 h 706404"/>
                  <a:gd name="connsiteX1" fmla="*/ 1161641 w 2340942"/>
                  <a:gd name="connsiteY1" fmla="*/ 0 h 706404"/>
                  <a:gd name="connsiteX2" fmla="*/ 2340942 w 2340942"/>
                  <a:gd name="connsiteY2" fmla="*/ 74565 h 706404"/>
                  <a:gd name="connsiteX0" fmla="*/ 0 w 2333004"/>
                  <a:gd name="connsiteY0" fmla="*/ 921258 h 921258"/>
                  <a:gd name="connsiteX1" fmla="*/ 1161641 w 2333004"/>
                  <a:gd name="connsiteY1" fmla="*/ 214854 h 921258"/>
                  <a:gd name="connsiteX2" fmla="*/ 2333004 w 2333004"/>
                  <a:gd name="connsiteY2" fmla="*/ 0 h 921258"/>
                  <a:gd name="connsiteX0" fmla="*/ 0 w 2334591"/>
                  <a:gd name="connsiteY0" fmla="*/ 159050 h 214854"/>
                  <a:gd name="connsiteX1" fmla="*/ 1163228 w 2334591"/>
                  <a:gd name="connsiteY1" fmla="*/ 214854 h 214854"/>
                  <a:gd name="connsiteX2" fmla="*/ 2334591 w 2334591"/>
                  <a:gd name="connsiteY2" fmla="*/ 0 h 214854"/>
                </a:gdLst>
                <a:ahLst/>
                <a:cxnLst>
                  <a:cxn ang="0">
                    <a:pos x="connsiteX0" y="connsiteY0"/>
                  </a:cxn>
                  <a:cxn ang="0">
                    <a:pos x="connsiteX1" y="connsiteY1"/>
                  </a:cxn>
                  <a:cxn ang="0">
                    <a:pos x="connsiteX2" y="connsiteY2"/>
                  </a:cxn>
                </a:cxnLst>
                <a:rect l="l" t="t" r="r" b="b"/>
                <a:pathLst>
                  <a:path w="2334591" h="214854">
                    <a:moveTo>
                      <a:pt x="0" y="159050"/>
                    </a:moveTo>
                    <a:lnTo>
                      <a:pt x="1163228" y="214854"/>
                    </a:lnTo>
                    <a:lnTo>
                      <a:pt x="2334591"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57" name="Group 256">
                <a:extLst>
                  <a:ext uri="{FF2B5EF4-FFF2-40B4-BE49-F238E27FC236}">
                    <a16:creationId xmlns:a16="http://schemas.microsoft.com/office/drawing/2014/main" id="{E46A58D1-443A-47C5-8DED-9A1ACE271919}"/>
                  </a:ext>
                </a:extLst>
              </p:cNvPr>
              <p:cNvGrpSpPr/>
              <p:nvPr/>
            </p:nvGrpSpPr>
            <p:grpSpPr>
              <a:xfrm>
                <a:off x="4088654" y="3987800"/>
                <a:ext cx="80558" cy="496888"/>
                <a:chOff x="3743571" y="3308401"/>
                <a:chExt cx="80558" cy="722480"/>
              </a:xfrm>
            </p:grpSpPr>
            <p:cxnSp>
              <p:nvCxnSpPr>
                <p:cNvPr id="486" name="Straight Connector 485">
                  <a:extLst>
                    <a:ext uri="{FF2B5EF4-FFF2-40B4-BE49-F238E27FC236}">
                      <a16:creationId xmlns:a16="http://schemas.microsoft.com/office/drawing/2014/main" id="{8679EFA9-3701-4A93-AF3D-FC27F58BD2F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7" name="Straight Connector 486">
                  <a:extLst>
                    <a:ext uri="{FF2B5EF4-FFF2-40B4-BE49-F238E27FC236}">
                      <a16:creationId xmlns:a16="http://schemas.microsoft.com/office/drawing/2014/main" id="{D271FB15-45E0-443F-9A1E-EF601F9C207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9012AA4C-0D0F-47F6-BA5A-630A415C1BE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8" name="Group 257">
                <a:extLst>
                  <a:ext uri="{FF2B5EF4-FFF2-40B4-BE49-F238E27FC236}">
                    <a16:creationId xmlns:a16="http://schemas.microsoft.com/office/drawing/2014/main" id="{1E027BCC-C06E-496F-BF93-2A75AE48F76C}"/>
                  </a:ext>
                </a:extLst>
              </p:cNvPr>
              <p:cNvGrpSpPr/>
              <p:nvPr/>
            </p:nvGrpSpPr>
            <p:grpSpPr>
              <a:xfrm>
                <a:off x="2912526" y="4153780"/>
                <a:ext cx="80558" cy="465845"/>
                <a:chOff x="3743571" y="3308401"/>
                <a:chExt cx="80558" cy="722480"/>
              </a:xfrm>
            </p:grpSpPr>
            <p:cxnSp>
              <p:nvCxnSpPr>
                <p:cNvPr id="483" name="Straight Connector 482">
                  <a:extLst>
                    <a:ext uri="{FF2B5EF4-FFF2-40B4-BE49-F238E27FC236}">
                      <a16:creationId xmlns:a16="http://schemas.microsoft.com/office/drawing/2014/main" id="{B8801D96-0199-4FF0-B687-8A2080C910E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4" name="Straight Connector 483">
                  <a:extLst>
                    <a:ext uri="{FF2B5EF4-FFF2-40B4-BE49-F238E27FC236}">
                      <a16:creationId xmlns:a16="http://schemas.microsoft.com/office/drawing/2014/main" id="{4D1947F9-92A5-47AC-B6E5-163A4DBBDA0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5" name="Straight Connector 484">
                  <a:extLst>
                    <a:ext uri="{FF2B5EF4-FFF2-40B4-BE49-F238E27FC236}">
                      <a16:creationId xmlns:a16="http://schemas.microsoft.com/office/drawing/2014/main" id="{DE2C0168-10F8-4BD1-8E3C-7EB25580CFE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9" name="Group 258">
                <a:extLst>
                  <a:ext uri="{FF2B5EF4-FFF2-40B4-BE49-F238E27FC236}">
                    <a16:creationId xmlns:a16="http://schemas.microsoft.com/office/drawing/2014/main" id="{AA5DEBB8-4341-4D9A-92E1-777FDA82CF0B}"/>
                  </a:ext>
                </a:extLst>
              </p:cNvPr>
              <p:cNvGrpSpPr/>
              <p:nvPr/>
            </p:nvGrpSpPr>
            <p:grpSpPr>
              <a:xfrm>
                <a:off x="694840" y="5334212"/>
                <a:ext cx="3551810" cy="388952"/>
                <a:chOff x="707719" y="5272537"/>
                <a:chExt cx="3551810" cy="541298"/>
              </a:xfrm>
            </p:grpSpPr>
            <p:sp>
              <p:nvSpPr>
                <p:cNvPr id="479" name="TextBox 478">
                  <a:extLst>
                    <a:ext uri="{FF2B5EF4-FFF2-40B4-BE49-F238E27FC236}">
                      <a16:creationId xmlns:a16="http://schemas.microsoft.com/office/drawing/2014/main" id="{4D6B8790-13A9-482E-AE5C-88F0AD132EF9}"/>
                    </a:ext>
                  </a:extLst>
                </p:cNvPr>
                <p:cNvSpPr txBox="1"/>
                <p:nvPr/>
              </p:nvSpPr>
              <p:spPr>
                <a:xfrm>
                  <a:off x="4013702" y="5465284"/>
                  <a:ext cx="245827" cy="346945"/>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219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211</a:t>
                  </a:r>
                </a:p>
              </p:txBody>
            </p:sp>
            <p:sp>
              <p:nvSpPr>
                <p:cNvPr id="480" name="TextBox 479">
                  <a:extLst>
                    <a:ext uri="{FF2B5EF4-FFF2-40B4-BE49-F238E27FC236}">
                      <a16:creationId xmlns:a16="http://schemas.microsoft.com/office/drawing/2014/main" id="{BD6059EC-67EE-4D8C-A7DF-AED98EDDDECC}"/>
                    </a:ext>
                  </a:extLst>
                </p:cNvPr>
                <p:cNvSpPr txBox="1"/>
                <p:nvPr/>
              </p:nvSpPr>
              <p:spPr>
                <a:xfrm>
                  <a:off x="2833448" y="5465284"/>
                  <a:ext cx="271476" cy="348551"/>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223</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212</a:t>
                  </a:r>
                </a:p>
              </p:txBody>
            </p:sp>
            <p:sp>
              <p:nvSpPr>
                <p:cNvPr id="481" name="TextBox 480">
                  <a:extLst>
                    <a:ext uri="{FF2B5EF4-FFF2-40B4-BE49-F238E27FC236}">
                      <a16:creationId xmlns:a16="http://schemas.microsoft.com/office/drawing/2014/main" id="{97CA6156-9D66-4362-AAEA-AA002A3B13E5}"/>
                    </a:ext>
                  </a:extLst>
                </p:cNvPr>
                <p:cNvSpPr txBox="1"/>
                <p:nvPr/>
              </p:nvSpPr>
              <p:spPr>
                <a:xfrm>
                  <a:off x="1662008" y="5465284"/>
                  <a:ext cx="279491" cy="348551"/>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245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245</a:t>
                  </a:r>
                </a:p>
              </p:txBody>
            </p:sp>
            <p:sp>
              <p:nvSpPr>
                <p:cNvPr id="482" name="TextBox 481">
                  <a:extLst>
                    <a:ext uri="{FF2B5EF4-FFF2-40B4-BE49-F238E27FC236}">
                      <a16:creationId xmlns:a16="http://schemas.microsoft.com/office/drawing/2014/main" id="{ABE74745-FDC4-4A3C-9820-9968B9993016}"/>
                    </a:ext>
                  </a:extLst>
                </p:cNvPr>
                <p:cNvSpPr txBox="1"/>
                <p:nvPr/>
              </p:nvSpPr>
              <p:spPr>
                <a:xfrm>
                  <a:off x="707719" y="5272537"/>
                  <a:ext cx="1121067" cy="522025"/>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Poppins Light"/>
                      <a:ea typeface="+mn-ea"/>
                      <a:cs typeface="+mn-cs"/>
                    </a:rPr>
                    <a:t>No. of participants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  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260" name="Group 259">
                <a:extLst>
                  <a:ext uri="{FF2B5EF4-FFF2-40B4-BE49-F238E27FC236}">
                    <a16:creationId xmlns:a16="http://schemas.microsoft.com/office/drawing/2014/main" id="{AF13AA15-63B6-430A-930C-BD0686A922E4}"/>
                  </a:ext>
                </a:extLst>
              </p:cNvPr>
              <p:cNvGrpSpPr/>
              <p:nvPr/>
            </p:nvGrpSpPr>
            <p:grpSpPr>
              <a:xfrm>
                <a:off x="2916827" y="4202836"/>
                <a:ext cx="1246097" cy="229316"/>
                <a:chOff x="2916827" y="3706334"/>
                <a:chExt cx="1246097" cy="319136"/>
              </a:xfrm>
            </p:grpSpPr>
            <p:sp>
              <p:nvSpPr>
                <p:cNvPr id="477" name="Oval 476">
                  <a:extLst>
                    <a:ext uri="{FF2B5EF4-FFF2-40B4-BE49-F238E27FC236}">
                      <a16:creationId xmlns:a16="http://schemas.microsoft.com/office/drawing/2014/main" id="{5D6AE353-63A6-4E1B-9A33-37DEC4F2E85B}"/>
                    </a:ext>
                  </a:extLst>
                </p:cNvPr>
                <p:cNvSpPr/>
                <p:nvPr/>
              </p:nvSpPr>
              <p:spPr>
                <a:xfrm>
                  <a:off x="2916827" y="3925268"/>
                  <a:ext cx="71957" cy="1002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sp>
              <p:nvSpPr>
                <p:cNvPr id="478" name="Oval 477">
                  <a:extLst>
                    <a:ext uri="{FF2B5EF4-FFF2-40B4-BE49-F238E27FC236}">
                      <a16:creationId xmlns:a16="http://schemas.microsoft.com/office/drawing/2014/main" id="{EAD68AB3-B64B-42D8-A1C1-A17FA60D8D6D}"/>
                    </a:ext>
                  </a:extLst>
                </p:cNvPr>
                <p:cNvSpPr/>
                <p:nvPr/>
              </p:nvSpPr>
              <p:spPr>
                <a:xfrm>
                  <a:off x="4090967" y="3706334"/>
                  <a:ext cx="71957" cy="1002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261" name="Group 260">
                <a:extLst>
                  <a:ext uri="{FF2B5EF4-FFF2-40B4-BE49-F238E27FC236}">
                    <a16:creationId xmlns:a16="http://schemas.microsoft.com/office/drawing/2014/main" id="{F853095B-7DDE-4686-9CDB-0B708679DDA8}"/>
                  </a:ext>
                </a:extLst>
              </p:cNvPr>
              <p:cNvGrpSpPr/>
              <p:nvPr/>
            </p:nvGrpSpPr>
            <p:grpSpPr>
              <a:xfrm>
                <a:off x="1583771" y="3865753"/>
                <a:ext cx="2545581" cy="1294437"/>
                <a:chOff x="1583771" y="3865753"/>
                <a:chExt cx="2545581" cy="1294437"/>
              </a:xfrm>
            </p:grpSpPr>
            <p:sp>
              <p:nvSpPr>
                <p:cNvPr id="461" name="Freeform: Shape 6">
                  <a:extLst>
                    <a:ext uri="{FF2B5EF4-FFF2-40B4-BE49-F238E27FC236}">
                      <a16:creationId xmlns:a16="http://schemas.microsoft.com/office/drawing/2014/main" id="{FD8C2BB6-C38B-494D-BEC9-E09E23F9DE98}"/>
                    </a:ext>
                  </a:extLst>
                </p:cNvPr>
                <p:cNvSpPr/>
                <p:nvPr/>
              </p:nvSpPr>
              <p:spPr>
                <a:xfrm>
                  <a:off x="1647221" y="3865753"/>
                  <a:ext cx="2481867" cy="1232190"/>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62" name="Group 461">
                  <a:extLst>
                    <a:ext uri="{FF2B5EF4-FFF2-40B4-BE49-F238E27FC236}">
                      <a16:creationId xmlns:a16="http://schemas.microsoft.com/office/drawing/2014/main" id="{3056AD7C-3290-4387-BA9C-AAC87372A7FE}"/>
                    </a:ext>
                  </a:extLst>
                </p:cNvPr>
                <p:cNvGrpSpPr/>
                <p:nvPr/>
              </p:nvGrpSpPr>
              <p:grpSpPr>
                <a:xfrm>
                  <a:off x="1583771" y="3865818"/>
                  <a:ext cx="61200" cy="1150551"/>
                  <a:chOff x="1596650" y="3281571"/>
                  <a:chExt cx="61200" cy="1601203"/>
                </a:xfrm>
              </p:grpSpPr>
              <p:cxnSp>
                <p:nvCxnSpPr>
                  <p:cNvPr id="469" name="Straight Connector 468">
                    <a:extLst>
                      <a:ext uri="{FF2B5EF4-FFF2-40B4-BE49-F238E27FC236}">
                        <a16:creationId xmlns:a16="http://schemas.microsoft.com/office/drawing/2014/main" id="{B9EB92B4-1523-4C43-BCC6-855684DFDF39}"/>
                      </a:ext>
                    </a:extLst>
                  </p:cNvPr>
                  <p:cNvCxnSpPr/>
                  <p:nvPr/>
                </p:nvCxnSpPr>
                <p:spPr>
                  <a:xfrm>
                    <a:off x="1596650" y="373905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a:extLst>
                      <a:ext uri="{FF2B5EF4-FFF2-40B4-BE49-F238E27FC236}">
                        <a16:creationId xmlns:a16="http://schemas.microsoft.com/office/drawing/2014/main" id="{414E358F-C76A-480F-BFCE-CE4D1F86CCE9}"/>
                      </a:ext>
                    </a:extLst>
                  </p:cNvPr>
                  <p:cNvCxnSpPr/>
                  <p:nvPr/>
                </p:nvCxnSpPr>
                <p:spPr>
                  <a:xfrm>
                    <a:off x="1596650" y="419654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a:extLst>
                      <a:ext uri="{FF2B5EF4-FFF2-40B4-BE49-F238E27FC236}">
                        <a16:creationId xmlns:a16="http://schemas.microsoft.com/office/drawing/2014/main" id="{38324F9C-1528-4073-88AA-CEC1F1789C70}"/>
                      </a:ext>
                    </a:extLst>
                  </p:cNvPr>
                  <p:cNvCxnSpPr/>
                  <p:nvPr/>
                </p:nvCxnSpPr>
                <p:spPr>
                  <a:xfrm>
                    <a:off x="1596650" y="465402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a:extLst>
                      <a:ext uri="{FF2B5EF4-FFF2-40B4-BE49-F238E27FC236}">
                        <a16:creationId xmlns:a16="http://schemas.microsoft.com/office/drawing/2014/main" id="{7E2DCA04-6D63-47E6-A7F5-C2E7822D25EB}"/>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a:extLst>
                      <a:ext uri="{FF2B5EF4-FFF2-40B4-BE49-F238E27FC236}">
                        <a16:creationId xmlns:a16="http://schemas.microsoft.com/office/drawing/2014/main" id="{91128650-8622-41A8-9405-9778BC23E3C4}"/>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a:extLst>
                      <a:ext uri="{FF2B5EF4-FFF2-40B4-BE49-F238E27FC236}">
                        <a16:creationId xmlns:a16="http://schemas.microsoft.com/office/drawing/2014/main" id="{047404D1-B3CD-428F-AFBC-C9ADD416A785}"/>
                      </a:ext>
                    </a:extLst>
                  </p:cNvPr>
                  <p:cNvCxnSpPr/>
                  <p:nvPr/>
                </p:nvCxnSpPr>
                <p:spPr>
                  <a:xfrm>
                    <a:off x="1596650" y="351031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a:extLst>
                      <a:ext uri="{FF2B5EF4-FFF2-40B4-BE49-F238E27FC236}">
                        <a16:creationId xmlns:a16="http://schemas.microsoft.com/office/drawing/2014/main" id="{F05F2470-0F91-4ABE-9859-FDEAF380F305}"/>
                      </a:ext>
                    </a:extLst>
                  </p:cNvPr>
                  <p:cNvCxnSpPr/>
                  <p:nvPr/>
                </p:nvCxnSpPr>
                <p:spPr>
                  <a:xfrm>
                    <a:off x="1596650" y="39678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A65919CD-54C0-42FC-AF71-C768E9EDFE70}"/>
                      </a:ext>
                    </a:extLst>
                  </p:cNvPr>
                  <p:cNvCxnSpPr/>
                  <p:nvPr/>
                </p:nvCxnSpPr>
                <p:spPr>
                  <a:xfrm>
                    <a:off x="1596650" y="442528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63" name="Group 462">
                  <a:extLst>
                    <a:ext uri="{FF2B5EF4-FFF2-40B4-BE49-F238E27FC236}">
                      <a16:creationId xmlns:a16="http://schemas.microsoft.com/office/drawing/2014/main" id="{360CEEA9-25F4-4B48-A507-C2C4054456B7}"/>
                    </a:ext>
                  </a:extLst>
                </p:cNvPr>
                <p:cNvGrpSpPr/>
                <p:nvPr/>
              </p:nvGrpSpPr>
              <p:grpSpPr>
                <a:xfrm>
                  <a:off x="1787130" y="5098990"/>
                  <a:ext cx="2342222" cy="61200"/>
                  <a:chOff x="1800009" y="4997756"/>
                  <a:chExt cx="2342222" cy="61200"/>
                </a:xfrm>
              </p:grpSpPr>
              <p:cxnSp>
                <p:nvCxnSpPr>
                  <p:cNvPr id="464" name="Straight Connector 463">
                    <a:extLst>
                      <a:ext uri="{FF2B5EF4-FFF2-40B4-BE49-F238E27FC236}">
                        <a16:creationId xmlns:a16="http://schemas.microsoft.com/office/drawing/2014/main" id="{73B42B25-799B-46E8-95CB-3CB33C130F49}"/>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5" name="Straight Connector 464">
                    <a:extLst>
                      <a:ext uri="{FF2B5EF4-FFF2-40B4-BE49-F238E27FC236}">
                        <a16:creationId xmlns:a16="http://schemas.microsoft.com/office/drawing/2014/main" id="{968846F5-99D4-4FE8-8486-8DB83B0BC484}"/>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0C8A8CF4-7AF5-4770-AD92-048C92D9CA99}"/>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a:extLst>
                      <a:ext uri="{FF2B5EF4-FFF2-40B4-BE49-F238E27FC236}">
                        <a16:creationId xmlns:a16="http://schemas.microsoft.com/office/drawing/2014/main" id="{D9D04BE3-41D2-4A54-A8B6-84B4BCEA43C9}"/>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a:extLst>
                      <a:ext uri="{FF2B5EF4-FFF2-40B4-BE49-F238E27FC236}">
                        <a16:creationId xmlns:a16="http://schemas.microsoft.com/office/drawing/2014/main" id="{A65FF2A9-CDCB-4496-A7BB-0695A96657CC}"/>
                      </a:ext>
                    </a:extLst>
                  </p:cNvPr>
                  <p:cNvCxnSpPr/>
                  <p:nvPr/>
                </p:nvCxnSpPr>
                <p:spPr>
                  <a:xfrm rot="5400000">
                    <a:off x="411163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62" name="Group 261">
                <a:extLst>
                  <a:ext uri="{FF2B5EF4-FFF2-40B4-BE49-F238E27FC236}">
                    <a16:creationId xmlns:a16="http://schemas.microsoft.com/office/drawing/2014/main" id="{01E440F9-6FF5-4E3E-A3FF-6D008CF1A200}"/>
                  </a:ext>
                </a:extLst>
              </p:cNvPr>
              <p:cNvGrpSpPr/>
              <p:nvPr/>
            </p:nvGrpSpPr>
            <p:grpSpPr>
              <a:xfrm>
                <a:off x="1709242" y="5164491"/>
                <a:ext cx="2516115" cy="169277"/>
                <a:chOff x="1709242" y="5164491"/>
                <a:chExt cx="2516115" cy="169277"/>
              </a:xfrm>
            </p:grpSpPr>
            <p:sp>
              <p:nvSpPr>
                <p:cNvPr id="298" name="TextBox 297">
                  <a:extLst>
                    <a:ext uri="{FF2B5EF4-FFF2-40B4-BE49-F238E27FC236}">
                      <a16:creationId xmlns:a16="http://schemas.microsoft.com/office/drawing/2014/main" id="{A1044A75-D026-4E70-9720-108A079EFACD}"/>
                    </a:ext>
                  </a:extLst>
                </p:cNvPr>
                <p:cNvSpPr txBox="1"/>
                <p:nvPr/>
              </p:nvSpPr>
              <p:spPr>
                <a:xfrm>
                  <a:off x="4030826" y="5164491"/>
                  <a:ext cx="194531" cy="169277"/>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299" name="TextBox 298">
                  <a:extLst>
                    <a:ext uri="{FF2B5EF4-FFF2-40B4-BE49-F238E27FC236}">
                      <a16:creationId xmlns:a16="http://schemas.microsoft.com/office/drawing/2014/main" id="{7ED29E6F-D95C-4783-B230-DF28F46DC6FF}"/>
                    </a:ext>
                  </a:extLst>
                </p:cNvPr>
                <p:cNvSpPr txBox="1"/>
                <p:nvPr/>
              </p:nvSpPr>
              <p:spPr>
                <a:xfrm>
                  <a:off x="3459587" y="5164491"/>
                  <a:ext cx="160869" cy="169277"/>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301" name="TextBox 300">
                  <a:extLst>
                    <a:ext uri="{FF2B5EF4-FFF2-40B4-BE49-F238E27FC236}">
                      <a16:creationId xmlns:a16="http://schemas.microsoft.com/office/drawing/2014/main" id="{41147F58-7C14-4D8B-A016-C45EE0791D08}"/>
                    </a:ext>
                  </a:extLst>
                </p:cNvPr>
                <p:cNvSpPr txBox="1"/>
                <p:nvPr/>
              </p:nvSpPr>
              <p:spPr>
                <a:xfrm>
                  <a:off x="2875872" y="5164491"/>
                  <a:ext cx="160869" cy="169277"/>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459" name="TextBox 458">
                  <a:extLst>
                    <a:ext uri="{FF2B5EF4-FFF2-40B4-BE49-F238E27FC236}">
                      <a16:creationId xmlns:a16="http://schemas.microsoft.com/office/drawing/2014/main" id="{745553FF-B2D1-45A8-A8C8-A876955C9CAC}"/>
                    </a:ext>
                  </a:extLst>
                </p:cNvPr>
                <p:cNvSpPr txBox="1"/>
                <p:nvPr/>
              </p:nvSpPr>
              <p:spPr>
                <a:xfrm>
                  <a:off x="2295362" y="5164491"/>
                  <a:ext cx="154457" cy="169277"/>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460" name="TextBox 459">
                  <a:extLst>
                    <a:ext uri="{FF2B5EF4-FFF2-40B4-BE49-F238E27FC236}">
                      <a16:creationId xmlns:a16="http://schemas.microsoft.com/office/drawing/2014/main" id="{784BB314-320C-46CD-B211-84D5A63448B8}"/>
                    </a:ext>
                  </a:extLst>
                </p:cNvPr>
                <p:cNvSpPr txBox="1"/>
                <p:nvPr/>
              </p:nvSpPr>
              <p:spPr>
                <a:xfrm>
                  <a:off x="1709242" y="5164491"/>
                  <a:ext cx="159265" cy="169277"/>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0</a:t>
                  </a:r>
                </a:p>
              </p:txBody>
            </p:sp>
          </p:grpSp>
          <p:sp>
            <p:nvSpPr>
              <p:cNvPr id="263" name="TextBox 262">
                <a:extLst>
                  <a:ext uri="{FF2B5EF4-FFF2-40B4-BE49-F238E27FC236}">
                    <a16:creationId xmlns:a16="http://schemas.microsoft.com/office/drawing/2014/main" id="{1C6DD612-5139-4467-A795-B70368CFC10A}"/>
                  </a:ext>
                </a:extLst>
              </p:cNvPr>
              <p:cNvSpPr txBox="1"/>
              <p:nvPr/>
            </p:nvSpPr>
            <p:spPr>
              <a:xfrm>
                <a:off x="1787130" y="5271099"/>
                <a:ext cx="2336607" cy="169277"/>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Month</a:t>
                </a:r>
              </a:p>
            </p:txBody>
          </p:sp>
          <p:grpSp>
            <p:nvGrpSpPr>
              <p:cNvPr id="264" name="Group 263">
                <a:extLst>
                  <a:ext uri="{FF2B5EF4-FFF2-40B4-BE49-F238E27FC236}">
                    <a16:creationId xmlns:a16="http://schemas.microsoft.com/office/drawing/2014/main" id="{BCCF89BE-3171-4B4D-BED0-8453AD097138}"/>
                  </a:ext>
                </a:extLst>
              </p:cNvPr>
              <p:cNvGrpSpPr/>
              <p:nvPr/>
            </p:nvGrpSpPr>
            <p:grpSpPr>
              <a:xfrm>
                <a:off x="1202387" y="3779898"/>
                <a:ext cx="378830" cy="1321697"/>
                <a:chOff x="1215266" y="3161997"/>
                <a:chExt cx="378830" cy="1839384"/>
              </a:xfrm>
            </p:grpSpPr>
            <p:sp>
              <p:nvSpPr>
                <p:cNvPr id="289" name="TextBox 288">
                  <a:extLst>
                    <a:ext uri="{FF2B5EF4-FFF2-40B4-BE49-F238E27FC236}">
                      <a16:creationId xmlns:a16="http://schemas.microsoft.com/office/drawing/2014/main" id="{0FCD2C1D-E141-4230-9AC9-C89E08A732F7}"/>
                    </a:ext>
                  </a:extLst>
                </p:cNvPr>
                <p:cNvSpPr txBox="1"/>
                <p:nvPr/>
              </p:nvSpPr>
              <p:spPr>
                <a:xfrm>
                  <a:off x="1215266" y="4761687"/>
                  <a:ext cx="378830" cy="235580"/>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290" name="TextBox 289">
                  <a:extLst>
                    <a:ext uri="{FF2B5EF4-FFF2-40B4-BE49-F238E27FC236}">
                      <a16:creationId xmlns:a16="http://schemas.microsoft.com/office/drawing/2014/main" id="{D6258410-E563-4BF8-A452-2CD5AF182555}"/>
                    </a:ext>
                  </a:extLst>
                </p:cNvPr>
                <p:cNvSpPr txBox="1"/>
                <p:nvPr/>
              </p:nvSpPr>
              <p:spPr>
                <a:xfrm>
                  <a:off x="1315747" y="4307572"/>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-10</a:t>
                  </a:r>
                </a:p>
              </p:txBody>
            </p:sp>
            <p:sp>
              <p:nvSpPr>
                <p:cNvPr id="291" name="TextBox 290">
                  <a:extLst>
                    <a:ext uri="{FF2B5EF4-FFF2-40B4-BE49-F238E27FC236}">
                      <a16:creationId xmlns:a16="http://schemas.microsoft.com/office/drawing/2014/main" id="{8C57CE21-2D14-4B36-970F-F659B669867D}"/>
                    </a:ext>
                  </a:extLst>
                </p:cNvPr>
                <p:cNvSpPr txBox="1"/>
                <p:nvPr/>
              </p:nvSpPr>
              <p:spPr>
                <a:xfrm>
                  <a:off x="1315747" y="4078457"/>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-5</a:t>
                  </a:r>
                </a:p>
              </p:txBody>
            </p:sp>
            <p:sp>
              <p:nvSpPr>
                <p:cNvPr id="292" name="TextBox 291">
                  <a:extLst>
                    <a:ext uri="{FF2B5EF4-FFF2-40B4-BE49-F238E27FC236}">
                      <a16:creationId xmlns:a16="http://schemas.microsoft.com/office/drawing/2014/main" id="{E6DC87AA-80AA-422F-BE76-28A13A829E86}"/>
                    </a:ext>
                  </a:extLst>
                </p:cNvPr>
                <p:cNvSpPr txBox="1"/>
                <p:nvPr/>
              </p:nvSpPr>
              <p:spPr>
                <a:xfrm>
                  <a:off x="1315747" y="3391113"/>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10</a:t>
                  </a:r>
                </a:p>
              </p:txBody>
            </p:sp>
            <p:sp>
              <p:nvSpPr>
                <p:cNvPr id="293" name="TextBox 292">
                  <a:extLst>
                    <a:ext uri="{FF2B5EF4-FFF2-40B4-BE49-F238E27FC236}">
                      <a16:creationId xmlns:a16="http://schemas.microsoft.com/office/drawing/2014/main" id="{017A9A79-A260-4892-B4D2-2842A8B71E48}"/>
                    </a:ext>
                  </a:extLst>
                </p:cNvPr>
                <p:cNvSpPr txBox="1"/>
                <p:nvPr/>
              </p:nvSpPr>
              <p:spPr>
                <a:xfrm>
                  <a:off x="1355226" y="3161997"/>
                  <a:ext cx="238869"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15</a:t>
                  </a:r>
                </a:p>
              </p:txBody>
            </p:sp>
            <p:sp>
              <p:nvSpPr>
                <p:cNvPr id="294" name="TextBox 293">
                  <a:extLst>
                    <a:ext uri="{FF2B5EF4-FFF2-40B4-BE49-F238E27FC236}">
                      <a16:creationId xmlns:a16="http://schemas.microsoft.com/office/drawing/2014/main" id="{F2365AE1-7324-4AB9-9E02-75EE8EC38EE9}"/>
                    </a:ext>
                  </a:extLst>
                </p:cNvPr>
                <p:cNvSpPr txBox="1"/>
                <p:nvPr/>
              </p:nvSpPr>
              <p:spPr>
                <a:xfrm>
                  <a:off x="1315747" y="3620227"/>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5</a:t>
                  </a:r>
                </a:p>
              </p:txBody>
            </p:sp>
            <p:sp>
              <p:nvSpPr>
                <p:cNvPr id="295" name="TextBox 294">
                  <a:extLst>
                    <a:ext uri="{FF2B5EF4-FFF2-40B4-BE49-F238E27FC236}">
                      <a16:creationId xmlns:a16="http://schemas.microsoft.com/office/drawing/2014/main" id="{5D5F83FD-8541-47A0-B106-8B75FA1043C4}"/>
                    </a:ext>
                  </a:extLst>
                </p:cNvPr>
                <p:cNvSpPr txBox="1"/>
                <p:nvPr/>
              </p:nvSpPr>
              <p:spPr>
                <a:xfrm>
                  <a:off x="1315747" y="3849342"/>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296" name="TextBox 295">
                  <a:extLst>
                    <a:ext uri="{FF2B5EF4-FFF2-40B4-BE49-F238E27FC236}">
                      <a16:creationId xmlns:a16="http://schemas.microsoft.com/office/drawing/2014/main" id="{7D888A6D-BE3A-4C83-B524-CF5994216797}"/>
                    </a:ext>
                  </a:extLst>
                </p:cNvPr>
                <p:cNvSpPr txBox="1"/>
                <p:nvPr/>
              </p:nvSpPr>
              <p:spPr>
                <a:xfrm>
                  <a:off x="1315747" y="4536688"/>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-15</a:t>
                  </a:r>
                </a:p>
              </p:txBody>
            </p:sp>
            <p:sp>
              <p:nvSpPr>
                <p:cNvPr id="297" name="TextBox 296">
                  <a:extLst>
                    <a:ext uri="{FF2B5EF4-FFF2-40B4-BE49-F238E27FC236}">
                      <a16:creationId xmlns:a16="http://schemas.microsoft.com/office/drawing/2014/main" id="{6623A0EF-8623-4F12-A7C7-A422DBFD74E6}"/>
                    </a:ext>
                  </a:extLst>
                </p:cNvPr>
                <p:cNvSpPr txBox="1"/>
                <p:nvPr/>
              </p:nvSpPr>
              <p:spPr>
                <a:xfrm>
                  <a:off x="1315747" y="4765801"/>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-20</a:t>
                  </a:r>
                </a:p>
              </p:txBody>
            </p:sp>
          </p:grpSp>
          <p:sp>
            <p:nvSpPr>
              <p:cNvPr id="265" name="TextBox 264">
                <a:extLst>
                  <a:ext uri="{FF2B5EF4-FFF2-40B4-BE49-F238E27FC236}">
                    <a16:creationId xmlns:a16="http://schemas.microsoft.com/office/drawing/2014/main" id="{D1917358-7900-4A9D-A745-751E40F5F56F}"/>
                  </a:ext>
                </a:extLst>
              </p:cNvPr>
              <p:cNvSpPr txBox="1"/>
              <p:nvPr/>
            </p:nvSpPr>
            <p:spPr>
              <a:xfrm rot="16200000">
                <a:off x="336147" y="4215521"/>
                <a:ext cx="1506564" cy="45845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Change in Trail-Making</a:t>
                </a:r>
                <a:br>
                  <a:rPr kumimoji="0" lang="en-GB" sz="1100" b="1" i="0" u="none" strike="noStrike" kern="1200" cap="none" spc="0" normalizeH="0" baseline="0" noProof="0" dirty="0">
                    <a:ln>
                      <a:noFill/>
                    </a:ln>
                    <a:solidFill>
                      <a:srgbClr val="000000"/>
                    </a:solidFill>
                    <a:effectLst/>
                    <a:uLnTx/>
                    <a:uFillTx/>
                    <a:latin typeface="Poppins Light"/>
                    <a:ea typeface="+mn-ea"/>
                    <a:cs typeface="+mn-cs"/>
                  </a:rPr>
                </a:br>
                <a:r>
                  <a:rPr kumimoji="0" lang="en-GB" sz="1100" b="1" i="0" u="none" strike="noStrike" kern="1200" cap="none" spc="0" normalizeH="0" baseline="0" noProof="0" dirty="0">
                    <a:ln>
                      <a:noFill/>
                    </a:ln>
                    <a:solidFill>
                      <a:srgbClr val="000000"/>
                    </a:solidFill>
                    <a:effectLst/>
                    <a:uLnTx/>
                    <a:uFillTx/>
                    <a:latin typeface="Poppins Light"/>
                    <a:ea typeface="+mn-ea"/>
                    <a:cs typeface="+mn-cs"/>
                  </a:rPr>
                  <a:t>Test B minus A (s)</a:t>
                </a:r>
              </a:p>
            </p:txBody>
          </p:sp>
          <p:sp>
            <p:nvSpPr>
              <p:cNvPr id="266" name="TextBox 265">
                <a:extLst>
                  <a:ext uri="{FF2B5EF4-FFF2-40B4-BE49-F238E27FC236}">
                    <a16:creationId xmlns:a16="http://schemas.microsoft.com/office/drawing/2014/main" id="{00B37429-3857-4B86-B525-2547CDAA5DE5}"/>
                  </a:ext>
                </a:extLst>
              </p:cNvPr>
              <p:cNvSpPr txBox="1"/>
              <p:nvPr/>
            </p:nvSpPr>
            <p:spPr>
              <a:xfrm>
                <a:off x="1653939" y="3734752"/>
                <a:ext cx="2473561" cy="14741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Executive function</a:t>
                </a:r>
              </a:p>
            </p:txBody>
          </p:sp>
          <p:sp>
            <p:nvSpPr>
              <p:cNvPr id="267" name="Freeform: Shape 266">
                <a:extLst>
                  <a:ext uri="{FF2B5EF4-FFF2-40B4-BE49-F238E27FC236}">
                    <a16:creationId xmlns:a16="http://schemas.microsoft.com/office/drawing/2014/main" id="{6947FAC7-195B-47B4-B7F3-EC02A043C0BA}"/>
                  </a:ext>
                </a:extLst>
              </p:cNvPr>
              <p:cNvSpPr/>
              <p:nvPr/>
            </p:nvSpPr>
            <p:spPr>
              <a:xfrm>
                <a:off x="1781707" y="4361864"/>
                <a:ext cx="2343654" cy="348616"/>
              </a:xfrm>
              <a:custGeom>
                <a:avLst/>
                <a:gdLst>
                  <a:gd name="connsiteX0" fmla="*/ 0 w 2342905"/>
                  <a:gd name="connsiteY0" fmla="*/ 1087076 h 1087076"/>
                  <a:gd name="connsiteX1" fmla="*/ 580821 w 2342905"/>
                  <a:gd name="connsiteY1" fmla="*/ 490558 h 1087076"/>
                  <a:gd name="connsiteX2" fmla="*/ 1169490 w 2342905"/>
                  <a:gd name="connsiteY2" fmla="*/ 345353 h 1087076"/>
                  <a:gd name="connsiteX3" fmla="*/ 1754235 w 2342905"/>
                  <a:gd name="connsiteY3" fmla="*/ 215846 h 1087076"/>
                  <a:gd name="connsiteX4" fmla="*/ 2342905 w 2342905"/>
                  <a:gd name="connsiteY4" fmla="*/ 0 h 1087076"/>
                  <a:gd name="connsiteX0" fmla="*/ 0 w 2344867"/>
                  <a:gd name="connsiteY0" fmla="*/ 1075303 h 1075303"/>
                  <a:gd name="connsiteX1" fmla="*/ 582783 w 2344867"/>
                  <a:gd name="connsiteY1" fmla="*/ 490558 h 1075303"/>
                  <a:gd name="connsiteX2" fmla="*/ 1171452 w 2344867"/>
                  <a:gd name="connsiteY2" fmla="*/ 345353 h 1075303"/>
                  <a:gd name="connsiteX3" fmla="*/ 1756197 w 2344867"/>
                  <a:gd name="connsiteY3" fmla="*/ 215846 h 1075303"/>
                  <a:gd name="connsiteX4" fmla="*/ 2344867 w 2344867"/>
                  <a:gd name="connsiteY4" fmla="*/ 0 h 1075303"/>
                  <a:gd name="connsiteX0" fmla="*/ 0 w 2346829"/>
                  <a:gd name="connsiteY0" fmla="*/ 1075303 h 1075303"/>
                  <a:gd name="connsiteX1" fmla="*/ 584745 w 2346829"/>
                  <a:gd name="connsiteY1" fmla="*/ 490558 h 1075303"/>
                  <a:gd name="connsiteX2" fmla="*/ 1173414 w 2346829"/>
                  <a:gd name="connsiteY2" fmla="*/ 345353 h 1075303"/>
                  <a:gd name="connsiteX3" fmla="*/ 1758159 w 2346829"/>
                  <a:gd name="connsiteY3" fmla="*/ 215846 h 1075303"/>
                  <a:gd name="connsiteX4" fmla="*/ 2346829 w 2346829"/>
                  <a:gd name="connsiteY4" fmla="*/ 0 h 1075303"/>
                  <a:gd name="connsiteX0" fmla="*/ 0 w 2346829"/>
                  <a:gd name="connsiteY0" fmla="*/ 1075303 h 1075303"/>
                  <a:gd name="connsiteX1" fmla="*/ 1173414 w 2346829"/>
                  <a:gd name="connsiteY1" fmla="*/ 345353 h 1075303"/>
                  <a:gd name="connsiteX2" fmla="*/ 1758159 w 2346829"/>
                  <a:gd name="connsiteY2" fmla="*/ 215846 h 1075303"/>
                  <a:gd name="connsiteX3" fmla="*/ 2346829 w 2346829"/>
                  <a:gd name="connsiteY3" fmla="*/ 0 h 1075303"/>
                  <a:gd name="connsiteX0" fmla="*/ 0 w 2346829"/>
                  <a:gd name="connsiteY0" fmla="*/ 1075303 h 1075303"/>
                  <a:gd name="connsiteX1" fmla="*/ 1173414 w 2346829"/>
                  <a:gd name="connsiteY1" fmla="*/ 345353 h 1075303"/>
                  <a:gd name="connsiteX2" fmla="*/ 2346829 w 2346829"/>
                  <a:gd name="connsiteY2" fmla="*/ 0 h 1075303"/>
                  <a:gd name="connsiteX0" fmla="*/ 0 w 2346829"/>
                  <a:gd name="connsiteY0" fmla="*/ 0 h 476328"/>
                  <a:gd name="connsiteX1" fmla="*/ 1173414 w 2346829"/>
                  <a:gd name="connsiteY1" fmla="*/ 476327 h 476328"/>
                  <a:gd name="connsiteX2" fmla="*/ 2346829 w 2346829"/>
                  <a:gd name="connsiteY2" fmla="*/ 130974 h 476328"/>
                  <a:gd name="connsiteX0" fmla="*/ 0 w 2346829"/>
                  <a:gd name="connsiteY0" fmla="*/ 0 h 485164"/>
                  <a:gd name="connsiteX1" fmla="*/ 1176589 w 2346829"/>
                  <a:gd name="connsiteY1" fmla="*/ 485164 h 485164"/>
                  <a:gd name="connsiteX2" fmla="*/ 2346829 w 2346829"/>
                  <a:gd name="connsiteY2" fmla="*/ 130974 h 485164"/>
                  <a:gd name="connsiteX0" fmla="*/ 0 w 2343654"/>
                  <a:gd name="connsiteY0" fmla="*/ 0 h 485164"/>
                  <a:gd name="connsiteX1" fmla="*/ 1176589 w 2343654"/>
                  <a:gd name="connsiteY1" fmla="*/ 485164 h 485164"/>
                  <a:gd name="connsiteX2" fmla="*/ 2343654 w 2343654"/>
                  <a:gd name="connsiteY2" fmla="*/ 382835 h 485164"/>
                </a:gdLst>
                <a:ahLst/>
                <a:cxnLst>
                  <a:cxn ang="0">
                    <a:pos x="connsiteX0" y="connsiteY0"/>
                  </a:cxn>
                  <a:cxn ang="0">
                    <a:pos x="connsiteX1" y="connsiteY1"/>
                  </a:cxn>
                  <a:cxn ang="0">
                    <a:pos x="connsiteX2" y="connsiteY2"/>
                  </a:cxn>
                </a:cxnLst>
                <a:rect l="l" t="t" r="r" b="b"/>
                <a:pathLst>
                  <a:path w="2343654" h="485164">
                    <a:moveTo>
                      <a:pt x="0" y="0"/>
                    </a:moveTo>
                    <a:lnTo>
                      <a:pt x="1176589" y="485164"/>
                    </a:lnTo>
                    <a:lnTo>
                      <a:pt x="2343654" y="382835"/>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68" name="Group 267">
                <a:extLst>
                  <a:ext uri="{FF2B5EF4-FFF2-40B4-BE49-F238E27FC236}">
                    <a16:creationId xmlns:a16="http://schemas.microsoft.com/office/drawing/2014/main" id="{D7DC2313-61D8-4D6A-8A75-BD00DF235BA3}"/>
                  </a:ext>
                </a:extLst>
              </p:cNvPr>
              <p:cNvGrpSpPr/>
              <p:nvPr/>
            </p:nvGrpSpPr>
            <p:grpSpPr>
              <a:xfrm>
                <a:off x="2912526" y="4405314"/>
                <a:ext cx="1256686" cy="539748"/>
                <a:chOff x="2912526" y="4405314"/>
                <a:chExt cx="1256686" cy="539748"/>
              </a:xfrm>
            </p:grpSpPr>
            <p:grpSp>
              <p:nvGrpSpPr>
                <p:cNvPr id="272" name="Group 271">
                  <a:extLst>
                    <a:ext uri="{FF2B5EF4-FFF2-40B4-BE49-F238E27FC236}">
                      <a16:creationId xmlns:a16="http://schemas.microsoft.com/office/drawing/2014/main" id="{EED66AA0-212A-482E-A15A-0E84DF682C6A}"/>
                    </a:ext>
                  </a:extLst>
                </p:cNvPr>
                <p:cNvGrpSpPr/>
                <p:nvPr/>
              </p:nvGrpSpPr>
              <p:grpSpPr>
                <a:xfrm>
                  <a:off x="4088654" y="4405314"/>
                  <a:ext cx="80558" cy="461538"/>
                  <a:chOff x="3743571" y="3308401"/>
                  <a:chExt cx="80558" cy="722480"/>
                </a:xfrm>
              </p:grpSpPr>
              <p:cxnSp>
                <p:nvCxnSpPr>
                  <p:cNvPr id="277" name="Straight Connector 276">
                    <a:extLst>
                      <a:ext uri="{FF2B5EF4-FFF2-40B4-BE49-F238E27FC236}">
                        <a16:creationId xmlns:a16="http://schemas.microsoft.com/office/drawing/2014/main" id="{690D964C-16F2-418F-9D63-2C7CBEA1E29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040A1E7E-D6ED-48FE-AD30-62450AE2B97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7C35C377-CB42-4FBF-877D-DEBD1EE6561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258FA093-CC1E-4B06-B110-F0B04A38A3DA}"/>
                    </a:ext>
                  </a:extLst>
                </p:cNvPr>
                <p:cNvGrpSpPr/>
                <p:nvPr/>
              </p:nvGrpSpPr>
              <p:grpSpPr>
                <a:xfrm>
                  <a:off x="2912526" y="4466525"/>
                  <a:ext cx="80558" cy="478537"/>
                  <a:chOff x="3743571" y="3308401"/>
                  <a:chExt cx="80558" cy="722480"/>
                </a:xfrm>
              </p:grpSpPr>
              <p:cxnSp>
                <p:nvCxnSpPr>
                  <p:cNvPr id="274" name="Straight Connector 273">
                    <a:extLst>
                      <a:ext uri="{FF2B5EF4-FFF2-40B4-BE49-F238E27FC236}">
                        <a16:creationId xmlns:a16="http://schemas.microsoft.com/office/drawing/2014/main" id="{48515E1D-7BCC-43BB-8755-F19F5952685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E8E55668-1CE6-4525-B531-94843C1764C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0F6F9EA5-A919-4FB5-B3E8-6C443DF4F9D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269" name="Oval 268">
                <a:extLst>
                  <a:ext uri="{FF2B5EF4-FFF2-40B4-BE49-F238E27FC236}">
                    <a16:creationId xmlns:a16="http://schemas.microsoft.com/office/drawing/2014/main" id="{60FA072E-FBE6-4F4B-B64C-A46EDF5CAA5F}"/>
                  </a:ext>
                </a:extLst>
              </p:cNvPr>
              <p:cNvSpPr/>
              <p:nvPr/>
            </p:nvSpPr>
            <p:spPr>
              <a:xfrm>
                <a:off x="2916827" y="4670606"/>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sp>
            <p:nvSpPr>
              <p:cNvPr id="270" name="Oval 269">
                <a:extLst>
                  <a:ext uri="{FF2B5EF4-FFF2-40B4-BE49-F238E27FC236}">
                    <a16:creationId xmlns:a16="http://schemas.microsoft.com/office/drawing/2014/main" id="{970E2C8D-CDED-4AA9-940C-229FBEF55D92}"/>
                  </a:ext>
                </a:extLst>
              </p:cNvPr>
              <p:cNvSpPr/>
              <p:nvPr/>
            </p:nvSpPr>
            <p:spPr>
              <a:xfrm>
                <a:off x="4092955" y="4600651"/>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sp>
            <p:nvSpPr>
              <p:cNvPr id="271" name="Oval 270">
                <a:extLst>
                  <a:ext uri="{FF2B5EF4-FFF2-40B4-BE49-F238E27FC236}">
                    <a16:creationId xmlns:a16="http://schemas.microsoft.com/office/drawing/2014/main" id="{504555E1-56EC-44B4-ABD9-44699835110A}"/>
                  </a:ext>
                </a:extLst>
              </p:cNvPr>
              <p:cNvSpPr/>
              <p:nvPr/>
            </p:nvSpPr>
            <p:spPr>
              <a:xfrm>
                <a:off x="1750989" y="4322785"/>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489" name="Group 488">
              <a:extLst>
                <a:ext uri="{FF2B5EF4-FFF2-40B4-BE49-F238E27FC236}">
                  <a16:creationId xmlns:a16="http://schemas.microsoft.com/office/drawing/2014/main" id="{64E7FEFF-5A65-4EDC-A1B8-C08BD678CAE8}"/>
                </a:ext>
              </a:extLst>
            </p:cNvPr>
            <p:cNvGrpSpPr/>
            <p:nvPr/>
          </p:nvGrpSpPr>
          <p:grpSpPr>
            <a:xfrm>
              <a:off x="694840" y="1537547"/>
              <a:ext cx="3551811" cy="2031695"/>
              <a:chOff x="694840" y="1537547"/>
              <a:chExt cx="3551811" cy="2031695"/>
            </a:xfrm>
          </p:grpSpPr>
          <p:sp>
            <p:nvSpPr>
              <p:cNvPr id="490" name="Freeform: Shape 489">
                <a:extLst>
                  <a:ext uri="{FF2B5EF4-FFF2-40B4-BE49-F238E27FC236}">
                    <a16:creationId xmlns:a16="http://schemas.microsoft.com/office/drawing/2014/main" id="{436F633C-F905-4720-9A4B-405E4491E5E6}"/>
                  </a:ext>
                </a:extLst>
              </p:cNvPr>
              <p:cNvSpPr/>
              <p:nvPr/>
            </p:nvSpPr>
            <p:spPr>
              <a:xfrm>
                <a:off x="1784043" y="2092424"/>
                <a:ext cx="2344118" cy="774685"/>
              </a:xfrm>
              <a:custGeom>
                <a:avLst/>
                <a:gdLst>
                  <a:gd name="connsiteX0" fmla="*/ 0 w 2340942"/>
                  <a:gd name="connsiteY0" fmla="*/ 727988 h 727988"/>
                  <a:gd name="connsiteX1" fmla="*/ 584745 w 2340942"/>
                  <a:gd name="connsiteY1" fmla="*/ 321806 h 727988"/>
                  <a:gd name="connsiteX2" fmla="*/ 1161641 w 2340942"/>
                  <a:gd name="connsiteY2" fmla="*/ 21584 h 727988"/>
                  <a:gd name="connsiteX3" fmla="*/ 1752273 w 2340942"/>
                  <a:gd name="connsiteY3" fmla="*/ 0 h 727988"/>
                  <a:gd name="connsiteX4" fmla="*/ 2340942 w 2340942"/>
                  <a:gd name="connsiteY4" fmla="*/ 96149 h 727988"/>
                  <a:gd name="connsiteX0" fmla="*/ 0 w 2340942"/>
                  <a:gd name="connsiteY0" fmla="*/ 706404 h 706404"/>
                  <a:gd name="connsiteX1" fmla="*/ 584745 w 2340942"/>
                  <a:gd name="connsiteY1" fmla="*/ 300222 h 706404"/>
                  <a:gd name="connsiteX2" fmla="*/ 1161641 w 2340942"/>
                  <a:gd name="connsiteY2" fmla="*/ 0 h 706404"/>
                  <a:gd name="connsiteX3" fmla="*/ 2340942 w 2340942"/>
                  <a:gd name="connsiteY3" fmla="*/ 74565 h 706404"/>
                  <a:gd name="connsiteX0" fmla="*/ 0 w 2340942"/>
                  <a:gd name="connsiteY0" fmla="*/ 706404 h 706404"/>
                  <a:gd name="connsiteX1" fmla="*/ 1161641 w 2340942"/>
                  <a:gd name="connsiteY1" fmla="*/ 0 h 706404"/>
                  <a:gd name="connsiteX2" fmla="*/ 2340942 w 2340942"/>
                  <a:gd name="connsiteY2" fmla="*/ 74565 h 706404"/>
                  <a:gd name="connsiteX0" fmla="*/ 0 w 2340942"/>
                  <a:gd name="connsiteY0" fmla="*/ 852218 h 852218"/>
                  <a:gd name="connsiteX1" fmla="*/ 1167991 w 2340942"/>
                  <a:gd name="connsiteY1" fmla="*/ 0 h 852218"/>
                  <a:gd name="connsiteX2" fmla="*/ 2340942 w 2340942"/>
                  <a:gd name="connsiteY2" fmla="*/ 220379 h 852218"/>
                  <a:gd name="connsiteX0" fmla="*/ 0 w 2342530"/>
                  <a:gd name="connsiteY0" fmla="*/ 1056025 h 1056025"/>
                  <a:gd name="connsiteX1" fmla="*/ 1167991 w 2342530"/>
                  <a:gd name="connsiteY1" fmla="*/ 203807 h 1056025"/>
                  <a:gd name="connsiteX2" fmla="*/ 2342530 w 2342530"/>
                  <a:gd name="connsiteY2" fmla="*/ 0 h 1056025"/>
                  <a:gd name="connsiteX0" fmla="*/ 0 w 2344118"/>
                  <a:gd name="connsiteY0" fmla="*/ 1078118 h 1078118"/>
                  <a:gd name="connsiteX1" fmla="*/ 1169579 w 2344118"/>
                  <a:gd name="connsiteY1" fmla="*/ 203807 h 1078118"/>
                  <a:gd name="connsiteX2" fmla="*/ 2344118 w 2344118"/>
                  <a:gd name="connsiteY2" fmla="*/ 0 h 1078118"/>
                </a:gdLst>
                <a:ahLst/>
                <a:cxnLst>
                  <a:cxn ang="0">
                    <a:pos x="connsiteX0" y="connsiteY0"/>
                  </a:cxn>
                  <a:cxn ang="0">
                    <a:pos x="connsiteX1" y="connsiteY1"/>
                  </a:cxn>
                  <a:cxn ang="0">
                    <a:pos x="connsiteX2" y="connsiteY2"/>
                  </a:cxn>
                </a:cxnLst>
                <a:rect l="l" t="t" r="r" b="b"/>
                <a:pathLst>
                  <a:path w="2344118" h="1078118">
                    <a:moveTo>
                      <a:pt x="0" y="1078118"/>
                    </a:moveTo>
                    <a:lnTo>
                      <a:pt x="1169579" y="203807"/>
                    </a:lnTo>
                    <a:lnTo>
                      <a:pt x="2344118"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91" name="Group 490">
                <a:extLst>
                  <a:ext uri="{FF2B5EF4-FFF2-40B4-BE49-F238E27FC236}">
                    <a16:creationId xmlns:a16="http://schemas.microsoft.com/office/drawing/2014/main" id="{600C6809-46CB-4D13-A883-15A0D8392B05}"/>
                  </a:ext>
                </a:extLst>
              </p:cNvPr>
              <p:cNvGrpSpPr/>
              <p:nvPr/>
            </p:nvGrpSpPr>
            <p:grpSpPr>
              <a:xfrm>
                <a:off x="2912526" y="1774826"/>
                <a:ext cx="1256686" cy="765174"/>
                <a:chOff x="2912526" y="1774826"/>
                <a:chExt cx="1256686" cy="765174"/>
              </a:xfrm>
            </p:grpSpPr>
            <p:grpSp>
              <p:nvGrpSpPr>
                <p:cNvPr id="541" name="Group 540">
                  <a:extLst>
                    <a:ext uri="{FF2B5EF4-FFF2-40B4-BE49-F238E27FC236}">
                      <a16:creationId xmlns:a16="http://schemas.microsoft.com/office/drawing/2014/main" id="{58CF3F44-3971-4882-BA22-34CE54874187}"/>
                    </a:ext>
                  </a:extLst>
                </p:cNvPr>
                <p:cNvGrpSpPr/>
                <p:nvPr/>
              </p:nvGrpSpPr>
              <p:grpSpPr>
                <a:xfrm>
                  <a:off x="4088654" y="1774826"/>
                  <a:ext cx="80558" cy="626954"/>
                  <a:chOff x="3743571" y="3308401"/>
                  <a:chExt cx="80558" cy="722480"/>
                </a:xfrm>
              </p:grpSpPr>
              <p:cxnSp>
                <p:nvCxnSpPr>
                  <p:cNvPr id="546" name="Straight Connector 545">
                    <a:extLst>
                      <a:ext uri="{FF2B5EF4-FFF2-40B4-BE49-F238E27FC236}">
                        <a16:creationId xmlns:a16="http://schemas.microsoft.com/office/drawing/2014/main" id="{48231C5F-654D-4CED-A562-439289D2886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a:extLst>
                      <a:ext uri="{FF2B5EF4-FFF2-40B4-BE49-F238E27FC236}">
                        <a16:creationId xmlns:a16="http://schemas.microsoft.com/office/drawing/2014/main" id="{8C80330C-0FD5-4934-9342-E49F666ACF3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8" name="Straight Connector 547">
                    <a:extLst>
                      <a:ext uri="{FF2B5EF4-FFF2-40B4-BE49-F238E27FC236}">
                        <a16:creationId xmlns:a16="http://schemas.microsoft.com/office/drawing/2014/main" id="{99702FE4-82DD-4648-8519-274650F1339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42" name="Group 541">
                  <a:extLst>
                    <a:ext uri="{FF2B5EF4-FFF2-40B4-BE49-F238E27FC236}">
                      <a16:creationId xmlns:a16="http://schemas.microsoft.com/office/drawing/2014/main" id="{92A0F740-1053-4D92-9DC8-A07C900A516B}"/>
                    </a:ext>
                  </a:extLst>
                </p:cNvPr>
                <p:cNvGrpSpPr/>
                <p:nvPr/>
              </p:nvGrpSpPr>
              <p:grpSpPr>
                <a:xfrm>
                  <a:off x="2912526" y="1922464"/>
                  <a:ext cx="80558" cy="617536"/>
                  <a:chOff x="3743571" y="3308401"/>
                  <a:chExt cx="80558" cy="722480"/>
                </a:xfrm>
              </p:grpSpPr>
              <p:cxnSp>
                <p:nvCxnSpPr>
                  <p:cNvPr id="543" name="Straight Connector 542">
                    <a:extLst>
                      <a:ext uri="{FF2B5EF4-FFF2-40B4-BE49-F238E27FC236}">
                        <a16:creationId xmlns:a16="http://schemas.microsoft.com/office/drawing/2014/main" id="{1B844A61-1583-403A-A9A8-2E9CEF9D909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4" name="Straight Connector 543">
                    <a:extLst>
                      <a:ext uri="{FF2B5EF4-FFF2-40B4-BE49-F238E27FC236}">
                        <a16:creationId xmlns:a16="http://schemas.microsoft.com/office/drawing/2014/main" id="{A5601D50-5C15-4070-8DE1-C1C01C57721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a:extLst>
                      <a:ext uri="{FF2B5EF4-FFF2-40B4-BE49-F238E27FC236}">
                        <a16:creationId xmlns:a16="http://schemas.microsoft.com/office/drawing/2014/main" id="{4737DC99-EA1A-4B03-B662-85FC41AE66E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92" name="Group 491">
                <a:extLst>
                  <a:ext uri="{FF2B5EF4-FFF2-40B4-BE49-F238E27FC236}">
                    <a16:creationId xmlns:a16="http://schemas.microsoft.com/office/drawing/2014/main" id="{3DC92194-3315-4972-9121-97704215B7F4}"/>
                  </a:ext>
                </a:extLst>
              </p:cNvPr>
              <p:cNvGrpSpPr/>
              <p:nvPr/>
            </p:nvGrpSpPr>
            <p:grpSpPr>
              <a:xfrm>
                <a:off x="2912526" y="1722962"/>
                <a:ext cx="1256686" cy="713851"/>
                <a:chOff x="2912526" y="1722962"/>
                <a:chExt cx="1256686" cy="713851"/>
              </a:xfrm>
            </p:grpSpPr>
            <p:grpSp>
              <p:nvGrpSpPr>
                <p:cNvPr id="533" name="Group 532">
                  <a:extLst>
                    <a:ext uri="{FF2B5EF4-FFF2-40B4-BE49-F238E27FC236}">
                      <a16:creationId xmlns:a16="http://schemas.microsoft.com/office/drawing/2014/main" id="{0ECCC15B-93C9-4B3C-B63F-44386AFCFB2D}"/>
                    </a:ext>
                  </a:extLst>
                </p:cNvPr>
                <p:cNvGrpSpPr/>
                <p:nvPr/>
              </p:nvGrpSpPr>
              <p:grpSpPr>
                <a:xfrm>
                  <a:off x="4088654" y="1722962"/>
                  <a:ext cx="80558" cy="618601"/>
                  <a:chOff x="3743571" y="3308401"/>
                  <a:chExt cx="80558" cy="722480"/>
                </a:xfrm>
              </p:grpSpPr>
              <p:cxnSp>
                <p:nvCxnSpPr>
                  <p:cNvPr id="538" name="Straight Connector 537">
                    <a:extLst>
                      <a:ext uri="{FF2B5EF4-FFF2-40B4-BE49-F238E27FC236}">
                        <a16:creationId xmlns:a16="http://schemas.microsoft.com/office/drawing/2014/main" id="{5581B937-8350-4FCF-A925-287E5388222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5012729B-57B7-4B97-8AE9-7B31955F547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0" name="Straight Connector 539">
                    <a:extLst>
                      <a:ext uri="{FF2B5EF4-FFF2-40B4-BE49-F238E27FC236}">
                        <a16:creationId xmlns:a16="http://schemas.microsoft.com/office/drawing/2014/main" id="{A760BF24-1DF8-4AD9-ACC4-B3D797E1000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4" name="Group 533">
                  <a:extLst>
                    <a:ext uri="{FF2B5EF4-FFF2-40B4-BE49-F238E27FC236}">
                      <a16:creationId xmlns:a16="http://schemas.microsoft.com/office/drawing/2014/main" id="{F84E95C9-32C8-44AF-9117-C0A0C82E50C6}"/>
                    </a:ext>
                  </a:extLst>
                </p:cNvPr>
                <p:cNvGrpSpPr/>
                <p:nvPr/>
              </p:nvGrpSpPr>
              <p:grpSpPr>
                <a:xfrm>
                  <a:off x="2912526" y="1842697"/>
                  <a:ext cx="80558" cy="594116"/>
                  <a:chOff x="3743571" y="3308401"/>
                  <a:chExt cx="80558" cy="722480"/>
                </a:xfrm>
              </p:grpSpPr>
              <p:cxnSp>
                <p:nvCxnSpPr>
                  <p:cNvPr id="535" name="Straight Connector 534">
                    <a:extLst>
                      <a:ext uri="{FF2B5EF4-FFF2-40B4-BE49-F238E27FC236}">
                        <a16:creationId xmlns:a16="http://schemas.microsoft.com/office/drawing/2014/main" id="{613E4D70-2933-4BE3-AD99-7D45361CF8B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535">
                    <a:extLst>
                      <a:ext uri="{FF2B5EF4-FFF2-40B4-BE49-F238E27FC236}">
                        <a16:creationId xmlns:a16="http://schemas.microsoft.com/office/drawing/2014/main" id="{EEA4F88B-17C2-4041-9E3D-B722F099EAC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E6664613-FF26-415D-AF7E-92A69E82669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93" name="Group 492">
                <a:extLst>
                  <a:ext uri="{FF2B5EF4-FFF2-40B4-BE49-F238E27FC236}">
                    <a16:creationId xmlns:a16="http://schemas.microsoft.com/office/drawing/2014/main" id="{090850DD-D857-4C12-AB7D-DED733FEC483}"/>
                  </a:ext>
                </a:extLst>
              </p:cNvPr>
              <p:cNvGrpSpPr/>
              <p:nvPr/>
            </p:nvGrpSpPr>
            <p:grpSpPr>
              <a:xfrm>
                <a:off x="694840" y="3180290"/>
                <a:ext cx="3551811" cy="388952"/>
                <a:chOff x="707719" y="5272537"/>
                <a:chExt cx="3551811" cy="541298"/>
              </a:xfrm>
            </p:grpSpPr>
            <p:sp>
              <p:nvSpPr>
                <p:cNvPr id="529" name="TextBox 528">
                  <a:extLst>
                    <a:ext uri="{FF2B5EF4-FFF2-40B4-BE49-F238E27FC236}">
                      <a16:creationId xmlns:a16="http://schemas.microsoft.com/office/drawing/2014/main" id="{AFD6BD15-93BB-43F7-A21E-271CC96D6312}"/>
                    </a:ext>
                  </a:extLst>
                </p:cNvPr>
                <p:cNvSpPr txBox="1"/>
                <p:nvPr/>
              </p:nvSpPr>
              <p:spPr>
                <a:xfrm>
                  <a:off x="4013703" y="5465284"/>
                  <a:ext cx="245827" cy="346945"/>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221</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213</a:t>
                  </a:r>
                </a:p>
              </p:txBody>
            </p:sp>
            <p:sp>
              <p:nvSpPr>
                <p:cNvPr id="530" name="TextBox 529">
                  <a:extLst>
                    <a:ext uri="{FF2B5EF4-FFF2-40B4-BE49-F238E27FC236}">
                      <a16:creationId xmlns:a16="http://schemas.microsoft.com/office/drawing/2014/main" id="{C1395CF0-64F4-484C-B671-7B67C5AFCC23}"/>
                    </a:ext>
                  </a:extLst>
                </p:cNvPr>
                <p:cNvSpPr txBox="1"/>
                <p:nvPr/>
              </p:nvSpPr>
              <p:spPr>
                <a:xfrm>
                  <a:off x="2831846" y="5465284"/>
                  <a:ext cx="274681" cy="348551"/>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225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214</a:t>
                  </a:r>
                </a:p>
              </p:txBody>
            </p:sp>
            <p:sp>
              <p:nvSpPr>
                <p:cNvPr id="531" name="TextBox 530">
                  <a:extLst>
                    <a:ext uri="{FF2B5EF4-FFF2-40B4-BE49-F238E27FC236}">
                      <a16:creationId xmlns:a16="http://schemas.microsoft.com/office/drawing/2014/main" id="{1EF74BDE-B680-4CD5-B0C7-0549A834360D}"/>
                    </a:ext>
                  </a:extLst>
                </p:cNvPr>
                <p:cNvSpPr txBox="1"/>
                <p:nvPr/>
              </p:nvSpPr>
              <p:spPr>
                <a:xfrm>
                  <a:off x="1661208" y="5465284"/>
                  <a:ext cx="281094" cy="348551"/>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247</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246</a:t>
                  </a:r>
                </a:p>
              </p:txBody>
            </p:sp>
            <p:sp>
              <p:nvSpPr>
                <p:cNvPr id="532" name="TextBox 531">
                  <a:extLst>
                    <a:ext uri="{FF2B5EF4-FFF2-40B4-BE49-F238E27FC236}">
                      <a16:creationId xmlns:a16="http://schemas.microsoft.com/office/drawing/2014/main" id="{8AF27D75-8EF5-4061-B3E6-8A19808B1BDD}"/>
                    </a:ext>
                  </a:extLst>
                </p:cNvPr>
                <p:cNvSpPr txBox="1"/>
                <p:nvPr/>
              </p:nvSpPr>
              <p:spPr>
                <a:xfrm>
                  <a:off x="707719" y="5272537"/>
                  <a:ext cx="1121067" cy="522025"/>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Poppins Light"/>
                      <a:ea typeface="+mn-ea"/>
                      <a:cs typeface="+mn-cs"/>
                    </a:rPr>
                    <a:t>No. of participants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  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494" name="Group 493">
                <a:extLst>
                  <a:ext uri="{FF2B5EF4-FFF2-40B4-BE49-F238E27FC236}">
                    <a16:creationId xmlns:a16="http://schemas.microsoft.com/office/drawing/2014/main" id="{19069058-9BAC-456F-B3EE-4423EE4BFD6F}"/>
                  </a:ext>
                </a:extLst>
              </p:cNvPr>
              <p:cNvGrpSpPr/>
              <p:nvPr/>
            </p:nvGrpSpPr>
            <p:grpSpPr>
              <a:xfrm>
                <a:off x="2916827" y="2048281"/>
                <a:ext cx="1246097" cy="222105"/>
                <a:chOff x="2916827" y="3705459"/>
                <a:chExt cx="1246097" cy="309101"/>
              </a:xfrm>
            </p:grpSpPr>
            <p:sp>
              <p:nvSpPr>
                <p:cNvPr id="527" name="Oval 526">
                  <a:extLst>
                    <a:ext uri="{FF2B5EF4-FFF2-40B4-BE49-F238E27FC236}">
                      <a16:creationId xmlns:a16="http://schemas.microsoft.com/office/drawing/2014/main" id="{7DD03ADD-99D6-4AF8-9734-C496B7C084B4}"/>
                    </a:ext>
                  </a:extLst>
                </p:cNvPr>
                <p:cNvSpPr/>
                <p:nvPr/>
              </p:nvSpPr>
              <p:spPr>
                <a:xfrm>
                  <a:off x="2916827" y="3914358"/>
                  <a:ext cx="71957" cy="1002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sp>
              <p:nvSpPr>
                <p:cNvPr id="528" name="Oval 527">
                  <a:extLst>
                    <a:ext uri="{FF2B5EF4-FFF2-40B4-BE49-F238E27FC236}">
                      <a16:creationId xmlns:a16="http://schemas.microsoft.com/office/drawing/2014/main" id="{2E5246AB-74E6-41D6-8ABE-A4A2909132CD}"/>
                    </a:ext>
                  </a:extLst>
                </p:cNvPr>
                <p:cNvSpPr/>
                <p:nvPr/>
              </p:nvSpPr>
              <p:spPr>
                <a:xfrm>
                  <a:off x="4090967" y="3705459"/>
                  <a:ext cx="71957" cy="1002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495" name="Freeform: Shape 6">
                <a:extLst>
                  <a:ext uri="{FF2B5EF4-FFF2-40B4-BE49-F238E27FC236}">
                    <a16:creationId xmlns:a16="http://schemas.microsoft.com/office/drawing/2014/main" id="{7CCF9442-84F4-4DDD-9F3D-FFA5E5E78509}"/>
                  </a:ext>
                </a:extLst>
              </p:cNvPr>
              <p:cNvSpPr/>
              <p:nvPr/>
            </p:nvSpPr>
            <p:spPr>
              <a:xfrm>
                <a:off x="1647221" y="1711831"/>
                <a:ext cx="2481867" cy="123218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96" name="Group 495">
                <a:extLst>
                  <a:ext uri="{FF2B5EF4-FFF2-40B4-BE49-F238E27FC236}">
                    <a16:creationId xmlns:a16="http://schemas.microsoft.com/office/drawing/2014/main" id="{A1911C54-045A-4994-A986-D42C0EFB9114}"/>
                  </a:ext>
                </a:extLst>
              </p:cNvPr>
              <p:cNvGrpSpPr/>
              <p:nvPr/>
            </p:nvGrpSpPr>
            <p:grpSpPr>
              <a:xfrm>
                <a:off x="1583771" y="1711896"/>
                <a:ext cx="61200" cy="1150550"/>
                <a:chOff x="1583771" y="1711896"/>
                <a:chExt cx="61200" cy="1150550"/>
              </a:xfrm>
            </p:grpSpPr>
            <p:cxnSp>
              <p:nvCxnSpPr>
                <p:cNvPr id="523" name="Straight Connector 522">
                  <a:extLst>
                    <a:ext uri="{FF2B5EF4-FFF2-40B4-BE49-F238E27FC236}">
                      <a16:creationId xmlns:a16="http://schemas.microsoft.com/office/drawing/2014/main" id="{1427A250-D4E3-47A3-994D-AF4674BA7AE6}"/>
                    </a:ext>
                  </a:extLst>
                </p:cNvPr>
                <p:cNvCxnSpPr/>
                <p:nvPr/>
              </p:nvCxnSpPr>
              <p:spPr>
                <a:xfrm>
                  <a:off x="1583771" y="24789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a:extLst>
                    <a:ext uri="{FF2B5EF4-FFF2-40B4-BE49-F238E27FC236}">
                      <a16:creationId xmlns:a16="http://schemas.microsoft.com/office/drawing/2014/main" id="{AF54A4D7-E4EA-4186-978F-618CE02F7E63}"/>
                    </a:ext>
                  </a:extLst>
                </p:cNvPr>
                <p:cNvCxnSpPr/>
                <p:nvPr/>
              </p:nvCxnSpPr>
              <p:spPr>
                <a:xfrm>
                  <a:off x="1583771" y="286244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5" name="Straight Connector 524">
                  <a:extLst>
                    <a:ext uri="{FF2B5EF4-FFF2-40B4-BE49-F238E27FC236}">
                      <a16:creationId xmlns:a16="http://schemas.microsoft.com/office/drawing/2014/main" id="{00A404C9-5D19-4502-BC71-53E1FE0BF829}"/>
                    </a:ext>
                  </a:extLst>
                </p:cNvPr>
                <p:cNvCxnSpPr/>
                <p:nvPr/>
              </p:nvCxnSpPr>
              <p:spPr>
                <a:xfrm>
                  <a:off x="1583771" y="171189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6" name="Straight Connector 525">
                  <a:extLst>
                    <a:ext uri="{FF2B5EF4-FFF2-40B4-BE49-F238E27FC236}">
                      <a16:creationId xmlns:a16="http://schemas.microsoft.com/office/drawing/2014/main" id="{D9ACE390-00FF-44B6-9FE6-06D1CDE753E2}"/>
                    </a:ext>
                  </a:extLst>
                </p:cNvPr>
                <p:cNvCxnSpPr/>
                <p:nvPr/>
              </p:nvCxnSpPr>
              <p:spPr>
                <a:xfrm>
                  <a:off x="1583771" y="209541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97" name="Group 496">
                <a:extLst>
                  <a:ext uri="{FF2B5EF4-FFF2-40B4-BE49-F238E27FC236}">
                    <a16:creationId xmlns:a16="http://schemas.microsoft.com/office/drawing/2014/main" id="{7B4BBCB3-8D1D-459B-9184-714D4E45C716}"/>
                  </a:ext>
                </a:extLst>
              </p:cNvPr>
              <p:cNvGrpSpPr/>
              <p:nvPr/>
            </p:nvGrpSpPr>
            <p:grpSpPr>
              <a:xfrm>
                <a:off x="1787131" y="2945067"/>
                <a:ext cx="2343810" cy="61201"/>
                <a:chOff x="1800010" y="4997756"/>
                <a:chExt cx="2343810" cy="85172"/>
              </a:xfrm>
            </p:grpSpPr>
            <p:cxnSp>
              <p:nvCxnSpPr>
                <p:cNvPr id="518" name="Straight Connector 517">
                  <a:extLst>
                    <a:ext uri="{FF2B5EF4-FFF2-40B4-BE49-F238E27FC236}">
                      <a16:creationId xmlns:a16="http://schemas.microsoft.com/office/drawing/2014/main" id="{43534685-2C07-4E99-BDEC-44AAD1AD54C4}"/>
                    </a:ext>
                  </a:extLst>
                </p:cNvPr>
                <p:cNvCxnSpPr/>
                <p:nvPr/>
              </p:nvCxnSpPr>
              <p:spPr>
                <a:xfrm rot="5400000">
                  <a:off x="3509880" y="5040343"/>
                  <a:ext cx="85171"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a:extLst>
                    <a:ext uri="{FF2B5EF4-FFF2-40B4-BE49-F238E27FC236}">
                      <a16:creationId xmlns:a16="http://schemas.microsoft.com/office/drawing/2014/main" id="{EF94EEF4-86C6-41E0-A6CA-C44E22C77F94}"/>
                    </a:ext>
                  </a:extLst>
                </p:cNvPr>
                <p:cNvCxnSpPr/>
                <p:nvPr/>
              </p:nvCxnSpPr>
              <p:spPr>
                <a:xfrm rot="5400000">
                  <a:off x="2925728" y="5040343"/>
                  <a:ext cx="85171"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0" name="Straight Connector 519">
                  <a:extLst>
                    <a:ext uri="{FF2B5EF4-FFF2-40B4-BE49-F238E27FC236}">
                      <a16:creationId xmlns:a16="http://schemas.microsoft.com/office/drawing/2014/main" id="{2F2DDB63-84E1-4D82-AC1D-725E05D12D6A}"/>
                    </a:ext>
                  </a:extLst>
                </p:cNvPr>
                <p:cNvCxnSpPr/>
                <p:nvPr/>
              </p:nvCxnSpPr>
              <p:spPr>
                <a:xfrm rot="5400000">
                  <a:off x="2341575" y="5040342"/>
                  <a:ext cx="85172"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a:extLst>
                    <a:ext uri="{FF2B5EF4-FFF2-40B4-BE49-F238E27FC236}">
                      <a16:creationId xmlns:a16="http://schemas.microsoft.com/office/drawing/2014/main" id="{043830B8-756E-4CF1-933C-965FDD983514}"/>
                    </a:ext>
                  </a:extLst>
                </p:cNvPr>
                <p:cNvCxnSpPr/>
                <p:nvPr/>
              </p:nvCxnSpPr>
              <p:spPr>
                <a:xfrm rot="5400000">
                  <a:off x="1757424" y="5040343"/>
                  <a:ext cx="85171"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2" name="Straight Connector 521">
                  <a:extLst>
                    <a:ext uri="{FF2B5EF4-FFF2-40B4-BE49-F238E27FC236}">
                      <a16:creationId xmlns:a16="http://schemas.microsoft.com/office/drawing/2014/main" id="{334D9871-EE6E-4314-A8A3-A0C5411EA48B}"/>
                    </a:ext>
                  </a:extLst>
                </p:cNvPr>
                <p:cNvCxnSpPr/>
                <p:nvPr/>
              </p:nvCxnSpPr>
              <p:spPr>
                <a:xfrm rot="5400000">
                  <a:off x="4101234" y="5040343"/>
                  <a:ext cx="85171"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98" name="Group 497">
                <a:extLst>
                  <a:ext uri="{FF2B5EF4-FFF2-40B4-BE49-F238E27FC236}">
                    <a16:creationId xmlns:a16="http://schemas.microsoft.com/office/drawing/2014/main" id="{3247F505-9A65-40F7-B659-257720509767}"/>
                  </a:ext>
                </a:extLst>
              </p:cNvPr>
              <p:cNvGrpSpPr/>
              <p:nvPr/>
            </p:nvGrpSpPr>
            <p:grpSpPr>
              <a:xfrm>
                <a:off x="1709242" y="3010569"/>
                <a:ext cx="2516115" cy="169277"/>
                <a:chOff x="1722121" y="5038404"/>
                <a:chExt cx="2516115" cy="235580"/>
              </a:xfrm>
            </p:grpSpPr>
            <p:sp>
              <p:nvSpPr>
                <p:cNvPr id="513" name="TextBox 512">
                  <a:extLst>
                    <a:ext uri="{FF2B5EF4-FFF2-40B4-BE49-F238E27FC236}">
                      <a16:creationId xmlns:a16="http://schemas.microsoft.com/office/drawing/2014/main" id="{DCE02C6F-A07C-40A6-9E60-A78DAA82D2D8}"/>
                    </a:ext>
                  </a:extLst>
                </p:cNvPr>
                <p:cNvSpPr txBox="1"/>
                <p:nvPr/>
              </p:nvSpPr>
              <p:spPr>
                <a:xfrm>
                  <a:off x="4043705" y="5038404"/>
                  <a:ext cx="194531"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514" name="TextBox 513">
                  <a:extLst>
                    <a:ext uri="{FF2B5EF4-FFF2-40B4-BE49-F238E27FC236}">
                      <a16:creationId xmlns:a16="http://schemas.microsoft.com/office/drawing/2014/main" id="{D782C6D6-0D3B-4C04-BE6B-70350EE86FAA}"/>
                    </a:ext>
                  </a:extLst>
                </p:cNvPr>
                <p:cNvSpPr txBox="1"/>
                <p:nvPr/>
              </p:nvSpPr>
              <p:spPr>
                <a:xfrm>
                  <a:off x="3472466" y="5038404"/>
                  <a:ext cx="160869"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515" name="TextBox 514">
                  <a:extLst>
                    <a:ext uri="{FF2B5EF4-FFF2-40B4-BE49-F238E27FC236}">
                      <a16:creationId xmlns:a16="http://schemas.microsoft.com/office/drawing/2014/main" id="{B1060ACD-CFD1-4845-9831-7E90ECF1A683}"/>
                    </a:ext>
                  </a:extLst>
                </p:cNvPr>
                <p:cNvSpPr txBox="1"/>
                <p:nvPr/>
              </p:nvSpPr>
              <p:spPr>
                <a:xfrm>
                  <a:off x="2888751" y="5038404"/>
                  <a:ext cx="160869"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516" name="TextBox 515">
                  <a:extLst>
                    <a:ext uri="{FF2B5EF4-FFF2-40B4-BE49-F238E27FC236}">
                      <a16:creationId xmlns:a16="http://schemas.microsoft.com/office/drawing/2014/main" id="{D673B48E-9E3D-43E6-BE43-7AD8D9B3F6D2}"/>
                    </a:ext>
                  </a:extLst>
                </p:cNvPr>
                <p:cNvSpPr txBox="1"/>
                <p:nvPr/>
              </p:nvSpPr>
              <p:spPr>
                <a:xfrm>
                  <a:off x="2308241" y="5038404"/>
                  <a:ext cx="154457"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517" name="TextBox 516">
                  <a:extLst>
                    <a:ext uri="{FF2B5EF4-FFF2-40B4-BE49-F238E27FC236}">
                      <a16:creationId xmlns:a16="http://schemas.microsoft.com/office/drawing/2014/main" id="{71FFBCF2-3020-43D6-B7DF-725684430C27}"/>
                    </a:ext>
                  </a:extLst>
                </p:cNvPr>
                <p:cNvSpPr txBox="1"/>
                <p:nvPr/>
              </p:nvSpPr>
              <p:spPr>
                <a:xfrm>
                  <a:off x="1722121" y="5038404"/>
                  <a:ext cx="159265"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0</a:t>
                  </a:r>
                </a:p>
              </p:txBody>
            </p:sp>
          </p:grpSp>
          <p:sp>
            <p:nvSpPr>
              <p:cNvPr id="499" name="TextBox 498">
                <a:extLst>
                  <a:ext uri="{FF2B5EF4-FFF2-40B4-BE49-F238E27FC236}">
                    <a16:creationId xmlns:a16="http://schemas.microsoft.com/office/drawing/2014/main" id="{09C74C87-997E-44AE-B23C-C75F8BFCE2EB}"/>
                  </a:ext>
                </a:extLst>
              </p:cNvPr>
              <p:cNvSpPr txBox="1"/>
              <p:nvPr/>
            </p:nvSpPr>
            <p:spPr>
              <a:xfrm>
                <a:off x="1787130" y="3117177"/>
                <a:ext cx="2336607" cy="169277"/>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Month</a:t>
                </a:r>
              </a:p>
            </p:txBody>
          </p:sp>
          <p:grpSp>
            <p:nvGrpSpPr>
              <p:cNvPr id="500" name="Group 499">
                <a:extLst>
                  <a:ext uri="{FF2B5EF4-FFF2-40B4-BE49-F238E27FC236}">
                    <a16:creationId xmlns:a16="http://schemas.microsoft.com/office/drawing/2014/main" id="{E825E7F4-1E33-4CAA-86FC-CD35DFF852EF}"/>
                  </a:ext>
                </a:extLst>
              </p:cNvPr>
              <p:cNvGrpSpPr/>
              <p:nvPr/>
            </p:nvGrpSpPr>
            <p:grpSpPr>
              <a:xfrm>
                <a:off x="1202387" y="1625976"/>
                <a:ext cx="378830" cy="1321697"/>
                <a:chOff x="1215266" y="3161997"/>
                <a:chExt cx="378830" cy="1839384"/>
              </a:xfrm>
            </p:grpSpPr>
            <p:sp>
              <p:nvSpPr>
                <p:cNvPr id="508" name="TextBox 507">
                  <a:extLst>
                    <a:ext uri="{FF2B5EF4-FFF2-40B4-BE49-F238E27FC236}">
                      <a16:creationId xmlns:a16="http://schemas.microsoft.com/office/drawing/2014/main" id="{2E659C77-CE95-4A4E-9FBF-3306EFF370BE}"/>
                    </a:ext>
                  </a:extLst>
                </p:cNvPr>
                <p:cNvSpPr txBox="1"/>
                <p:nvPr/>
              </p:nvSpPr>
              <p:spPr>
                <a:xfrm>
                  <a:off x="1215266" y="4761687"/>
                  <a:ext cx="378830" cy="235580"/>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509" name="TextBox 508">
                  <a:extLst>
                    <a:ext uri="{FF2B5EF4-FFF2-40B4-BE49-F238E27FC236}">
                      <a16:creationId xmlns:a16="http://schemas.microsoft.com/office/drawing/2014/main" id="{C82075F4-7412-410C-880E-D50F047A8DC3}"/>
                    </a:ext>
                  </a:extLst>
                </p:cNvPr>
                <p:cNvSpPr txBox="1"/>
                <p:nvPr/>
              </p:nvSpPr>
              <p:spPr>
                <a:xfrm>
                  <a:off x="1315747" y="3696598"/>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a:t>
                  </a:r>
                </a:p>
              </p:txBody>
            </p:sp>
            <p:sp>
              <p:nvSpPr>
                <p:cNvPr id="510" name="TextBox 509">
                  <a:extLst>
                    <a:ext uri="{FF2B5EF4-FFF2-40B4-BE49-F238E27FC236}">
                      <a16:creationId xmlns:a16="http://schemas.microsoft.com/office/drawing/2014/main" id="{F99E5DF0-7B5C-45A1-931A-346F5A372BE8}"/>
                    </a:ext>
                  </a:extLst>
                </p:cNvPr>
                <p:cNvSpPr txBox="1"/>
                <p:nvPr/>
              </p:nvSpPr>
              <p:spPr>
                <a:xfrm>
                  <a:off x="1355226" y="3161997"/>
                  <a:ext cx="238869"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511" name="TextBox 510">
                  <a:extLst>
                    <a:ext uri="{FF2B5EF4-FFF2-40B4-BE49-F238E27FC236}">
                      <a16:creationId xmlns:a16="http://schemas.microsoft.com/office/drawing/2014/main" id="{5061B370-6864-4E14-ACCF-489BC17A7B61}"/>
                    </a:ext>
                  </a:extLst>
                </p:cNvPr>
                <p:cNvSpPr txBox="1"/>
                <p:nvPr/>
              </p:nvSpPr>
              <p:spPr>
                <a:xfrm>
                  <a:off x="1315747" y="4231200"/>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a:t>
                  </a:r>
                </a:p>
              </p:txBody>
            </p:sp>
            <p:sp>
              <p:nvSpPr>
                <p:cNvPr id="512" name="TextBox 511">
                  <a:extLst>
                    <a:ext uri="{FF2B5EF4-FFF2-40B4-BE49-F238E27FC236}">
                      <a16:creationId xmlns:a16="http://schemas.microsoft.com/office/drawing/2014/main" id="{02BC0D91-95C3-4563-8B30-5F7E16FAAC97}"/>
                    </a:ext>
                  </a:extLst>
                </p:cNvPr>
                <p:cNvSpPr txBox="1"/>
                <p:nvPr/>
              </p:nvSpPr>
              <p:spPr>
                <a:xfrm>
                  <a:off x="1315747" y="4765801"/>
                  <a:ext cx="278348" cy="235580"/>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a:t>
                  </a:r>
                </a:p>
              </p:txBody>
            </p:sp>
          </p:grpSp>
          <p:sp>
            <p:nvSpPr>
              <p:cNvPr id="501" name="TextBox 500">
                <a:extLst>
                  <a:ext uri="{FF2B5EF4-FFF2-40B4-BE49-F238E27FC236}">
                    <a16:creationId xmlns:a16="http://schemas.microsoft.com/office/drawing/2014/main" id="{91F0A7FD-E724-46B4-92CA-FCDAD3E0A17C}"/>
                  </a:ext>
                </a:extLst>
              </p:cNvPr>
              <p:cNvSpPr txBox="1"/>
              <p:nvPr/>
            </p:nvSpPr>
            <p:spPr>
              <a:xfrm rot="16200000">
                <a:off x="259973" y="1985425"/>
                <a:ext cx="1506564" cy="61080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Change in Delayed Paragraph Recall Test score (Logical Memory II)</a:t>
                </a:r>
              </a:p>
            </p:txBody>
          </p:sp>
          <p:sp>
            <p:nvSpPr>
              <p:cNvPr id="502" name="TextBox 501">
                <a:extLst>
                  <a:ext uri="{FF2B5EF4-FFF2-40B4-BE49-F238E27FC236}">
                    <a16:creationId xmlns:a16="http://schemas.microsoft.com/office/drawing/2014/main" id="{55E67CDF-8E28-4A74-9172-12BA4591D036}"/>
                  </a:ext>
                </a:extLst>
              </p:cNvPr>
              <p:cNvSpPr txBox="1"/>
              <p:nvPr/>
            </p:nvSpPr>
            <p:spPr>
              <a:xfrm>
                <a:off x="1653939" y="1580830"/>
                <a:ext cx="2469796" cy="291298"/>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Verbal memory (primary outcome)</a:t>
                </a:r>
              </a:p>
            </p:txBody>
          </p:sp>
          <p:sp>
            <p:nvSpPr>
              <p:cNvPr id="503" name="Freeform: Shape 502">
                <a:extLst>
                  <a:ext uri="{FF2B5EF4-FFF2-40B4-BE49-F238E27FC236}">
                    <a16:creationId xmlns:a16="http://schemas.microsoft.com/office/drawing/2014/main" id="{111D9E3E-7F75-48FC-9256-09B9533188AE}"/>
                  </a:ext>
                </a:extLst>
              </p:cNvPr>
              <p:cNvSpPr/>
              <p:nvPr/>
            </p:nvSpPr>
            <p:spPr>
              <a:xfrm>
                <a:off x="1788057" y="2030590"/>
                <a:ext cx="2346829" cy="837751"/>
              </a:xfrm>
              <a:custGeom>
                <a:avLst/>
                <a:gdLst>
                  <a:gd name="connsiteX0" fmla="*/ 0 w 2342905"/>
                  <a:gd name="connsiteY0" fmla="*/ 1087076 h 1087076"/>
                  <a:gd name="connsiteX1" fmla="*/ 580821 w 2342905"/>
                  <a:gd name="connsiteY1" fmla="*/ 490558 h 1087076"/>
                  <a:gd name="connsiteX2" fmla="*/ 1169490 w 2342905"/>
                  <a:gd name="connsiteY2" fmla="*/ 345353 h 1087076"/>
                  <a:gd name="connsiteX3" fmla="*/ 1754235 w 2342905"/>
                  <a:gd name="connsiteY3" fmla="*/ 215846 h 1087076"/>
                  <a:gd name="connsiteX4" fmla="*/ 2342905 w 2342905"/>
                  <a:gd name="connsiteY4" fmla="*/ 0 h 1087076"/>
                  <a:gd name="connsiteX0" fmla="*/ 0 w 2344867"/>
                  <a:gd name="connsiteY0" fmla="*/ 1075303 h 1075303"/>
                  <a:gd name="connsiteX1" fmla="*/ 582783 w 2344867"/>
                  <a:gd name="connsiteY1" fmla="*/ 490558 h 1075303"/>
                  <a:gd name="connsiteX2" fmla="*/ 1171452 w 2344867"/>
                  <a:gd name="connsiteY2" fmla="*/ 345353 h 1075303"/>
                  <a:gd name="connsiteX3" fmla="*/ 1756197 w 2344867"/>
                  <a:gd name="connsiteY3" fmla="*/ 215846 h 1075303"/>
                  <a:gd name="connsiteX4" fmla="*/ 2344867 w 2344867"/>
                  <a:gd name="connsiteY4" fmla="*/ 0 h 1075303"/>
                  <a:gd name="connsiteX0" fmla="*/ 0 w 2346829"/>
                  <a:gd name="connsiteY0" fmla="*/ 1075303 h 1075303"/>
                  <a:gd name="connsiteX1" fmla="*/ 584745 w 2346829"/>
                  <a:gd name="connsiteY1" fmla="*/ 490558 h 1075303"/>
                  <a:gd name="connsiteX2" fmla="*/ 1173414 w 2346829"/>
                  <a:gd name="connsiteY2" fmla="*/ 345353 h 1075303"/>
                  <a:gd name="connsiteX3" fmla="*/ 1758159 w 2346829"/>
                  <a:gd name="connsiteY3" fmla="*/ 215846 h 1075303"/>
                  <a:gd name="connsiteX4" fmla="*/ 2346829 w 2346829"/>
                  <a:gd name="connsiteY4" fmla="*/ 0 h 1075303"/>
                  <a:gd name="connsiteX0" fmla="*/ 0 w 2346829"/>
                  <a:gd name="connsiteY0" fmla="*/ 1075303 h 1075303"/>
                  <a:gd name="connsiteX1" fmla="*/ 1173414 w 2346829"/>
                  <a:gd name="connsiteY1" fmla="*/ 345353 h 1075303"/>
                  <a:gd name="connsiteX2" fmla="*/ 1758159 w 2346829"/>
                  <a:gd name="connsiteY2" fmla="*/ 215846 h 1075303"/>
                  <a:gd name="connsiteX3" fmla="*/ 2346829 w 2346829"/>
                  <a:gd name="connsiteY3" fmla="*/ 0 h 1075303"/>
                  <a:gd name="connsiteX0" fmla="*/ 0 w 2346829"/>
                  <a:gd name="connsiteY0" fmla="*/ 1075303 h 1075303"/>
                  <a:gd name="connsiteX1" fmla="*/ 1173414 w 2346829"/>
                  <a:gd name="connsiteY1" fmla="*/ 345353 h 1075303"/>
                  <a:gd name="connsiteX2" fmla="*/ 2346829 w 2346829"/>
                  <a:gd name="connsiteY2" fmla="*/ 0 h 1075303"/>
                  <a:gd name="connsiteX0" fmla="*/ 0 w 2346829"/>
                  <a:gd name="connsiteY0" fmla="*/ 1075303 h 1075303"/>
                  <a:gd name="connsiteX1" fmla="*/ 1173414 w 2346829"/>
                  <a:gd name="connsiteY1" fmla="*/ 78029 h 1075303"/>
                  <a:gd name="connsiteX2" fmla="*/ 2346829 w 2346829"/>
                  <a:gd name="connsiteY2" fmla="*/ 0 h 1075303"/>
                  <a:gd name="connsiteX0" fmla="*/ 0 w 2353179"/>
                  <a:gd name="connsiteY0" fmla="*/ 1146001 h 1146001"/>
                  <a:gd name="connsiteX1" fmla="*/ 1173414 w 2353179"/>
                  <a:gd name="connsiteY1" fmla="*/ 148727 h 1146001"/>
                  <a:gd name="connsiteX2" fmla="*/ 2353179 w 2353179"/>
                  <a:gd name="connsiteY2" fmla="*/ 0 h 1146001"/>
                  <a:gd name="connsiteX0" fmla="*/ 0 w 2346829"/>
                  <a:gd name="connsiteY0" fmla="*/ 1165885 h 1165885"/>
                  <a:gd name="connsiteX1" fmla="*/ 1167064 w 2346829"/>
                  <a:gd name="connsiteY1" fmla="*/ 148727 h 1165885"/>
                  <a:gd name="connsiteX2" fmla="*/ 2346829 w 2346829"/>
                  <a:gd name="connsiteY2" fmla="*/ 0 h 1165885"/>
                </a:gdLst>
                <a:ahLst/>
                <a:cxnLst>
                  <a:cxn ang="0">
                    <a:pos x="connsiteX0" y="connsiteY0"/>
                  </a:cxn>
                  <a:cxn ang="0">
                    <a:pos x="connsiteX1" y="connsiteY1"/>
                  </a:cxn>
                  <a:cxn ang="0">
                    <a:pos x="connsiteX2" y="connsiteY2"/>
                  </a:cxn>
                </a:cxnLst>
                <a:rect l="l" t="t" r="r" b="b"/>
                <a:pathLst>
                  <a:path w="2346829" h="1165885">
                    <a:moveTo>
                      <a:pt x="0" y="1165885"/>
                    </a:moveTo>
                    <a:lnTo>
                      <a:pt x="1167064" y="148727"/>
                    </a:lnTo>
                    <a:lnTo>
                      <a:pt x="2346829"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04" name="Group 503">
                <a:extLst>
                  <a:ext uri="{FF2B5EF4-FFF2-40B4-BE49-F238E27FC236}">
                    <a16:creationId xmlns:a16="http://schemas.microsoft.com/office/drawing/2014/main" id="{D699C802-A827-4C67-A18F-DF797C9FED57}"/>
                  </a:ext>
                </a:extLst>
              </p:cNvPr>
              <p:cNvGrpSpPr/>
              <p:nvPr/>
            </p:nvGrpSpPr>
            <p:grpSpPr>
              <a:xfrm>
                <a:off x="1750989" y="1997209"/>
                <a:ext cx="2413923" cy="908310"/>
                <a:chOff x="1750989" y="1997209"/>
                <a:chExt cx="2413923" cy="908310"/>
              </a:xfrm>
            </p:grpSpPr>
            <p:sp>
              <p:nvSpPr>
                <p:cNvPr id="505" name="Oval 504">
                  <a:extLst>
                    <a:ext uri="{FF2B5EF4-FFF2-40B4-BE49-F238E27FC236}">
                      <a16:creationId xmlns:a16="http://schemas.microsoft.com/office/drawing/2014/main" id="{CFEAE41F-3949-430A-9F7D-AEE2C43D0A0F}"/>
                    </a:ext>
                  </a:extLst>
                </p:cNvPr>
                <p:cNvSpPr/>
                <p:nvPr/>
              </p:nvSpPr>
              <p:spPr>
                <a:xfrm>
                  <a:off x="2916827" y="2101504"/>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sp>
              <p:nvSpPr>
                <p:cNvPr id="506" name="Oval 505">
                  <a:extLst>
                    <a:ext uri="{FF2B5EF4-FFF2-40B4-BE49-F238E27FC236}">
                      <a16:creationId xmlns:a16="http://schemas.microsoft.com/office/drawing/2014/main" id="{87B976EC-BBE0-40CD-AD62-1340066891BB}"/>
                    </a:ext>
                  </a:extLst>
                </p:cNvPr>
                <p:cNvSpPr/>
                <p:nvPr/>
              </p:nvSpPr>
              <p:spPr>
                <a:xfrm>
                  <a:off x="4092955" y="1997209"/>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sp>
              <p:nvSpPr>
                <p:cNvPr id="507" name="Oval 506">
                  <a:extLst>
                    <a:ext uri="{FF2B5EF4-FFF2-40B4-BE49-F238E27FC236}">
                      <a16:creationId xmlns:a16="http://schemas.microsoft.com/office/drawing/2014/main" id="{23FDF1C7-49CF-484A-BB39-D3FC26953777}"/>
                    </a:ext>
                  </a:extLst>
                </p:cNvPr>
                <p:cNvSpPr/>
                <p:nvPr/>
              </p:nvSpPr>
              <p:spPr>
                <a:xfrm>
                  <a:off x="1750989" y="2833519"/>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grpSp>
        <p:grpSp>
          <p:nvGrpSpPr>
            <p:cNvPr id="549" name="Group 548">
              <a:extLst>
                <a:ext uri="{FF2B5EF4-FFF2-40B4-BE49-F238E27FC236}">
                  <a16:creationId xmlns:a16="http://schemas.microsoft.com/office/drawing/2014/main" id="{240E1538-3A03-4EB0-91DA-60FB2403CA16}"/>
                </a:ext>
              </a:extLst>
            </p:cNvPr>
            <p:cNvGrpSpPr/>
            <p:nvPr/>
          </p:nvGrpSpPr>
          <p:grpSpPr>
            <a:xfrm>
              <a:off x="4743860" y="1580830"/>
              <a:ext cx="3551811" cy="1994750"/>
              <a:chOff x="4743860" y="1580830"/>
              <a:chExt cx="3551811" cy="1994750"/>
            </a:xfrm>
          </p:grpSpPr>
          <p:grpSp>
            <p:nvGrpSpPr>
              <p:cNvPr id="550" name="Group 549">
                <a:extLst>
                  <a:ext uri="{FF2B5EF4-FFF2-40B4-BE49-F238E27FC236}">
                    <a16:creationId xmlns:a16="http://schemas.microsoft.com/office/drawing/2014/main" id="{264CE822-3221-4AC6-AB60-85DEF7066F2E}"/>
                  </a:ext>
                </a:extLst>
              </p:cNvPr>
              <p:cNvGrpSpPr/>
              <p:nvPr/>
            </p:nvGrpSpPr>
            <p:grpSpPr>
              <a:xfrm>
                <a:off x="6964860" y="2049399"/>
                <a:ext cx="1253966" cy="244539"/>
                <a:chOff x="6964860" y="2049399"/>
                <a:chExt cx="1253966" cy="244539"/>
              </a:xfrm>
            </p:grpSpPr>
            <p:grpSp>
              <p:nvGrpSpPr>
                <p:cNvPr id="608" name="Group 607">
                  <a:extLst>
                    <a:ext uri="{FF2B5EF4-FFF2-40B4-BE49-F238E27FC236}">
                      <a16:creationId xmlns:a16="http://schemas.microsoft.com/office/drawing/2014/main" id="{D329CBC5-52E5-45E1-97B5-1DD8B08DEFC8}"/>
                    </a:ext>
                  </a:extLst>
                </p:cNvPr>
                <p:cNvGrpSpPr/>
                <p:nvPr/>
              </p:nvGrpSpPr>
              <p:grpSpPr>
                <a:xfrm>
                  <a:off x="8138268" y="2049399"/>
                  <a:ext cx="80558" cy="236602"/>
                  <a:chOff x="8138268" y="1908110"/>
                  <a:chExt cx="80558" cy="312961"/>
                </a:xfrm>
              </p:grpSpPr>
              <p:cxnSp>
                <p:nvCxnSpPr>
                  <p:cNvPr id="613" name="Straight Connector 612">
                    <a:extLst>
                      <a:ext uri="{FF2B5EF4-FFF2-40B4-BE49-F238E27FC236}">
                        <a16:creationId xmlns:a16="http://schemas.microsoft.com/office/drawing/2014/main" id="{BD60A3A4-7D22-4E96-9557-E3B3C24019B9}"/>
                      </a:ext>
                    </a:extLst>
                  </p:cNvPr>
                  <p:cNvCxnSpPr>
                    <a:cxnSpLocks/>
                  </p:cNvCxnSpPr>
                  <p:nvPr/>
                </p:nvCxnSpPr>
                <p:spPr>
                  <a:xfrm>
                    <a:off x="8178547" y="1908110"/>
                    <a:ext cx="0" cy="31296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a:extLst>
                      <a:ext uri="{FF2B5EF4-FFF2-40B4-BE49-F238E27FC236}">
                        <a16:creationId xmlns:a16="http://schemas.microsoft.com/office/drawing/2014/main" id="{6852EE88-C567-4667-9879-31A7D75E2AE0}"/>
                      </a:ext>
                    </a:extLst>
                  </p:cNvPr>
                  <p:cNvCxnSpPr/>
                  <p:nvPr/>
                </p:nvCxnSpPr>
                <p:spPr>
                  <a:xfrm>
                    <a:off x="8138268" y="222107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5" name="Straight Connector 614">
                    <a:extLst>
                      <a:ext uri="{FF2B5EF4-FFF2-40B4-BE49-F238E27FC236}">
                        <a16:creationId xmlns:a16="http://schemas.microsoft.com/office/drawing/2014/main" id="{E49DE4D3-5378-4058-8644-517E98A6C85C}"/>
                      </a:ext>
                    </a:extLst>
                  </p:cNvPr>
                  <p:cNvCxnSpPr>
                    <a:cxnSpLocks/>
                  </p:cNvCxnSpPr>
                  <p:nvPr/>
                </p:nvCxnSpPr>
                <p:spPr>
                  <a:xfrm>
                    <a:off x="8138268" y="190811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09" name="Group 608">
                  <a:extLst>
                    <a:ext uri="{FF2B5EF4-FFF2-40B4-BE49-F238E27FC236}">
                      <a16:creationId xmlns:a16="http://schemas.microsoft.com/office/drawing/2014/main" id="{95500141-67CB-4CF4-B393-52B4D3099315}"/>
                    </a:ext>
                  </a:extLst>
                </p:cNvPr>
                <p:cNvGrpSpPr/>
                <p:nvPr/>
              </p:nvGrpSpPr>
              <p:grpSpPr>
                <a:xfrm>
                  <a:off x="6964860" y="2054110"/>
                  <a:ext cx="80558" cy="239828"/>
                  <a:chOff x="6964860" y="2150947"/>
                  <a:chExt cx="80558" cy="281154"/>
                </a:xfrm>
              </p:grpSpPr>
              <p:cxnSp>
                <p:nvCxnSpPr>
                  <p:cNvPr id="610" name="Straight Connector 609">
                    <a:extLst>
                      <a:ext uri="{FF2B5EF4-FFF2-40B4-BE49-F238E27FC236}">
                        <a16:creationId xmlns:a16="http://schemas.microsoft.com/office/drawing/2014/main" id="{46DFFD74-EBB5-4EB6-BFF5-B68A3EE3B1EE}"/>
                      </a:ext>
                    </a:extLst>
                  </p:cNvPr>
                  <p:cNvCxnSpPr>
                    <a:cxnSpLocks/>
                  </p:cNvCxnSpPr>
                  <p:nvPr/>
                </p:nvCxnSpPr>
                <p:spPr>
                  <a:xfrm>
                    <a:off x="7005139" y="2150947"/>
                    <a:ext cx="0" cy="281154"/>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a:extLst>
                      <a:ext uri="{FF2B5EF4-FFF2-40B4-BE49-F238E27FC236}">
                        <a16:creationId xmlns:a16="http://schemas.microsoft.com/office/drawing/2014/main" id="{4526D720-5ED2-4870-90B7-C100BAB70A76}"/>
                      </a:ext>
                    </a:extLst>
                  </p:cNvPr>
                  <p:cNvCxnSpPr/>
                  <p:nvPr/>
                </p:nvCxnSpPr>
                <p:spPr>
                  <a:xfrm>
                    <a:off x="6964860" y="24321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2" name="Straight Connector 611">
                    <a:extLst>
                      <a:ext uri="{FF2B5EF4-FFF2-40B4-BE49-F238E27FC236}">
                        <a16:creationId xmlns:a16="http://schemas.microsoft.com/office/drawing/2014/main" id="{88B3302D-F602-4D82-91A7-F5321F2E31A2}"/>
                      </a:ext>
                    </a:extLst>
                  </p:cNvPr>
                  <p:cNvCxnSpPr>
                    <a:cxnSpLocks/>
                  </p:cNvCxnSpPr>
                  <p:nvPr/>
                </p:nvCxnSpPr>
                <p:spPr>
                  <a:xfrm>
                    <a:off x="6964860" y="215094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51" name="Group 550">
                <a:extLst>
                  <a:ext uri="{FF2B5EF4-FFF2-40B4-BE49-F238E27FC236}">
                    <a16:creationId xmlns:a16="http://schemas.microsoft.com/office/drawing/2014/main" id="{E350828C-A8BF-4AE9-BD6E-EAD07DB2D19A}"/>
                  </a:ext>
                </a:extLst>
              </p:cNvPr>
              <p:cNvGrpSpPr/>
              <p:nvPr/>
            </p:nvGrpSpPr>
            <p:grpSpPr>
              <a:xfrm>
                <a:off x="6964860" y="1923928"/>
                <a:ext cx="1253966" cy="354135"/>
                <a:chOff x="6964860" y="1923928"/>
                <a:chExt cx="1253966" cy="354135"/>
              </a:xfrm>
            </p:grpSpPr>
            <p:grpSp>
              <p:nvGrpSpPr>
                <p:cNvPr id="600" name="Group 599">
                  <a:extLst>
                    <a:ext uri="{FF2B5EF4-FFF2-40B4-BE49-F238E27FC236}">
                      <a16:creationId xmlns:a16="http://schemas.microsoft.com/office/drawing/2014/main" id="{F0EF527C-E519-4941-BA78-69A6E138636E}"/>
                    </a:ext>
                  </a:extLst>
                </p:cNvPr>
                <p:cNvGrpSpPr/>
                <p:nvPr/>
              </p:nvGrpSpPr>
              <p:grpSpPr>
                <a:xfrm>
                  <a:off x="8138268" y="1923928"/>
                  <a:ext cx="80558" cy="254122"/>
                  <a:chOff x="8138268" y="2235078"/>
                  <a:chExt cx="80558" cy="273442"/>
                </a:xfrm>
              </p:grpSpPr>
              <p:cxnSp>
                <p:nvCxnSpPr>
                  <p:cNvPr id="605" name="Straight Connector 604">
                    <a:extLst>
                      <a:ext uri="{FF2B5EF4-FFF2-40B4-BE49-F238E27FC236}">
                        <a16:creationId xmlns:a16="http://schemas.microsoft.com/office/drawing/2014/main" id="{A045D8F5-4BBC-4018-A460-2A4554249CD4}"/>
                      </a:ext>
                    </a:extLst>
                  </p:cNvPr>
                  <p:cNvCxnSpPr>
                    <a:cxnSpLocks/>
                  </p:cNvCxnSpPr>
                  <p:nvPr/>
                </p:nvCxnSpPr>
                <p:spPr>
                  <a:xfrm>
                    <a:off x="8178547" y="2235078"/>
                    <a:ext cx="0" cy="27344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6" name="Straight Connector 605">
                    <a:extLst>
                      <a:ext uri="{FF2B5EF4-FFF2-40B4-BE49-F238E27FC236}">
                        <a16:creationId xmlns:a16="http://schemas.microsoft.com/office/drawing/2014/main" id="{5C830421-ACDB-4DA3-B0E3-81653F9D6CFE}"/>
                      </a:ext>
                    </a:extLst>
                  </p:cNvPr>
                  <p:cNvCxnSpPr/>
                  <p:nvPr/>
                </p:nvCxnSpPr>
                <p:spPr>
                  <a:xfrm>
                    <a:off x="8138268" y="250852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a:extLst>
                      <a:ext uri="{FF2B5EF4-FFF2-40B4-BE49-F238E27FC236}">
                        <a16:creationId xmlns:a16="http://schemas.microsoft.com/office/drawing/2014/main" id="{33456450-37D5-48C3-AA81-0695F57B818B}"/>
                      </a:ext>
                    </a:extLst>
                  </p:cNvPr>
                  <p:cNvCxnSpPr>
                    <a:cxnSpLocks/>
                  </p:cNvCxnSpPr>
                  <p:nvPr/>
                </p:nvCxnSpPr>
                <p:spPr>
                  <a:xfrm>
                    <a:off x="8138268" y="223507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01" name="Group 600">
                  <a:extLst>
                    <a:ext uri="{FF2B5EF4-FFF2-40B4-BE49-F238E27FC236}">
                      <a16:creationId xmlns:a16="http://schemas.microsoft.com/office/drawing/2014/main" id="{DE873731-1EA3-4D2C-AD92-5461EB30FF0F}"/>
                    </a:ext>
                  </a:extLst>
                </p:cNvPr>
                <p:cNvGrpSpPr/>
                <p:nvPr/>
              </p:nvGrpSpPr>
              <p:grpSpPr>
                <a:xfrm>
                  <a:off x="6964860" y="2033711"/>
                  <a:ext cx="80558" cy="244352"/>
                  <a:chOff x="6964860" y="2276599"/>
                  <a:chExt cx="80558" cy="261588"/>
                </a:xfrm>
              </p:grpSpPr>
              <p:cxnSp>
                <p:nvCxnSpPr>
                  <p:cNvPr id="602" name="Straight Connector 601">
                    <a:extLst>
                      <a:ext uri="{FF2B5EF4-FFF2-40B4-BE49-F238E27FC236}">
                        <a16:creationId xmlns:a16="http://schemas.microsoft.com/office/drawing/2014/main" id="{AFC4B78A-4888-41F9-B324-56652A64A57D}"/>
                      </a:ext>
                    </a:extLst>
                  </p:cNvPr>
                  <p:cNvCxnSpPr>
                    <a:cxnSpLocks/>
                  </p:cNvCxnSpPr>
                  <p:nvPr/>
                </p:nvCxnSpPr>
                <p:spPr>
                  <a:xfrm>
                    <a:off x="7005139" y="2276599"/>
                    <a:ext cx="0" cy="26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a:extLst>
                      <a:ext uri="{FF2B5EF4-FFF2-40B4-BE49-F238E27FC236}">
                        <a16:creationId xmlns:a16="http://schemas.microsoft.com/office/drawing/2014/main" id="{A049E5D6-E8D2-4E4E-83C2-50A6B2093E1B}"/>
                      </a:ext>
                    </a:extLst>
                  </p:cNvPr>
                  <p:cNvCxnSpPr/>
                  <p:nvPr/>
                </p:nvCxnSpPr>
                <p:spPr>
                  <a:xfrm>
                    <a:off x="6964860" y="253818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4" name="Straight Connector 603">
                    <a:extLst>
                      <a:ext uri="{FF2B5EF4-FFF2-40B4-BE49-F238E27FC236}">
                        <a16:creationId xmlns:a16="http://schemas.microsoft.com/office/drawing/2014/main" id="{B365B846-8A2F-49D3-8590-32423B290223}"/>
                      </a:ext>
                    </a:extLst>
                  </p:cNvPr>
                  <p:cNvCxnSpPr>
                    <a:cxnSpLocks/>
                  </p:cNvCxnSpPr>
                  <p:nvPr/>
                </p:nvCxnSpPr>
                <p:spPr>
                  <a:xfrm>
                    <a:off x="6964860" y="2276599"/>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52" name="Group 551">
                <a:extLst>
                  <a:ext uri="{FF2B5EF4-FFF2-40B4-BE49-F238E27FC236}">
                    <a16:creationId xmlns:a16="http://schemas.microsoft.com/office/drawing/2014/main" id="{785420F2-59FF-4404-AEC2-4A3569A0EF87}"/>
                  </a:ext>
                </a:extLst>
              </p:cNvPr>
              <p:cNvGrpSpPr/>
              <p:nvPr/>
            </p:nvGrpSpPr>
            <p:grpSpPr>
              <a:xfrm>
                <a:off x="4743860" y="3186628"/>
                <a:ext cx="3551811" cy="388952"/>
                <a:chOff x="929399" y="4931795"/>
                <a:chExt cx="3551811" cy="541298"/>
              </a:xfrm>
            </p:grpSpPr>
            <p:sp>
              <p:nvSpPr>
                <p:cNvPr id="596" name="TextBox 595">
                  <a:extLst>
                    <a:ext uri="{FF2B5EF4-FFF2-40B4-BE49-F238E27FC236}">
                      <a16:creationId xmlns:a16="http://schemas.microsoft.com/office/drawing/2014/main" id="{086E5E6D-6559-48E3-A9A7-8D784B5EC5E3}"/>
                    </a:ext>
                  </a:extLst>
                </p:cNvPr>
                <p:cNvSpPr txBox="1"/>
                <p:nvPr/>
              </p:nvSpPr>
              <p:spPr>
                <a:xfrm>
                  <a:off x="4235383" y="5124542"/>
                  <a:ext cx="245827" cy="346945"/>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219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213</a:t>
                  </a:r>
                </a:p>
              </p:txBody>
            </p:sp>
            <p:sp>
              <p:nvSpPr>
                <p:cNvPr id="597" name="TextBox 596">
                  <a:extLst>
                    <a:ext uri="{FF2B5EF4-FFF2-40B4-BE49-F238E27FC236}">
                      <a16:creationId xmlns:a16="http://schemas.microsoft.com/office/drawing/2014/main" id="{5863E915-893F-40A9-B7D4-FA2ADEE0F131}"/>
                    </a:ext>
                  </a:extLst>
                </p:cNvPr>
                <p:cNvSpPr txBox="1"/>
                <p:nvPr/>
              </p:nvSpPr>
              <p:spPr>
                <a:xfrm>
                  <a:off x="3053526" y="5124542"/>
                  <a:ext cx="274681" cy="348551"/>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224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214</a:t>
                  </a:r>
                </a:p>
              </p:txBody>
            </p:sp>
            <p:sp>
              <p:nvSpPr>
                <p:cNvPr id="598" name="TextBox 597">
                  <a:extLst>
                    <a:ext uri="{FF2B5EF4-FFF2-40B4-BE49-F238E27FC236}">
                      <a16:creationId xmlns:a16="http://schemas.microsoft.com/office/drawing/2014/main" id="{4A9B3015-5ADD-40A5-8224-6CAF7F270980}"/>
                    </a:ext>
                  </a:extLst>
                </p:cNvPr>
                <p:cNvSpPr txBox="1"/>
                <p:nvPr/>
              </p:nvSpPr>
              <p:spPr>
                <a:xfrm>
                  <a:off x="1882888" y="5124542"/>
                  <a:ext cx="281094" cy="348551"/>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246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246</a:t>
                  </a:r>
                </a:p>
              </p:txBody>
            </p:sp>
            <p:sp>
              <p:nvSpPr>
                <p:cNvPr id="599" name="TextBox 598">
                  <a:extLst>
                    <a:ext uri="{FF2B5EF4-FFF2-40B4-BE49-F238E27FC236}">
                      <a16:creationId xmlns:a16="http://schemas.microsoft.com/office/drawing/2014/main" id="{1EFE2806-0664-4B18-8D8F-3B4F3B7B6CF4}"/>
                    </a:ext>
                  </a:extLst>
                </p:cNvPr>
                <p:cNvSpPr txBox="1"/>
                <p:nvPr/>
              </p:nvSpPr>
              <p:spPr>
                <a:xfrm>
                  <a:off x="929399" y="4931795"/>
                  <a:ext cx="1121067" cy="522025"/>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Poppins Light"/>
                      <a:ea typeface="+mn-ea"/>
                      <a:cs typeface="+mn-cs"/>
                    </a:rPr>
                    <a:t>No. of participants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  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sp>
            <p:nvSpPr>
              <p:cNvPr id="553" name="Oval 552">
                <a:extLst>
                  <a:ext uri="{FF2B5EF4-FFF2-40B4-BE49-F238E27FC236}">
                    <a16:creationId xmlns:a16="http://schemas.microsoft.com/office/drawing/2014/main" id="{F939FBDE-B1E6-4FBE-9458-E3A2320E1443}"/>
                  </a:ext>
                </a:extLst>
              </p:cNvPr>
              <p:cNvSpPr/>
              <p:nvPr/>
            </p:nvSpPr>
            <p:spPr>
              <a:xfrm>
                <a:off x="6969161" y="2123540"/>
                <a:ext cx="71957"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54" name="Group 553">
                <a:extLst>
                  <a:ext uri="{FF2B5EF4-FFF2-40B4-BE49-F238E27FC236}">
                    <a16:creationId xmlns:a16="http://schemas.microsoft.com/office/drawing/2014/main" id="{FA34E945-FB5F-4D5C-9F42-135CDB8CBF83}"/>
                  </a:ext>
                </a:extLst>
              </p:cNvPr>
              <p:cNvGrpSpPr/>
              <p:nvPr/>
            </p:nvGrpSpPr>
            <p:grpSpPr>
              <a:xfrm>
                <a:off x="5758262" y="3010575"/>
                <a:ext cx="2518292" cy="275119"/>
                <a:chOff x="1943801" y="5079386"/>
                <a:chExt cx="2518292" cy="382878"/>
              </a:xfrm>
            </p:grpSpPr>
            <p:sp>
              <p:nvSpPr>
                <p:cNvPr id="590" name="TextBox 589">
                  <a:extLst>
                    <a:ext uri="{FF2B5EF4-FFF2-40B4-BE49-F238E27FC236}">
                      <a16:creationId xmlns:a16="http://schemas.microsoft.com/office/drawing/2014/main" id="{E5C947AE-166F-4B6D-A01E-7A7462EFF83E}"/>
                    </a:ext>
                  </a:extLst>
                </p:cNvPr>
                <p:cNvSpPr txBox="1"/>
                <p:nvPr/>
              </p:nvSpPr>
              <p:spPr>
                <a:xfrm>
                  <a:off x="4267562" y="5079386"/>
                  <a:ext cx="194531"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591" name="TextBox 590">
                  <a:extLst>
                    <a:ext uri="{FF2B5EF4-FFF2-40B4-BE49-F238E27FC236}">
                      <a16:creationId xmlns:a16="http://schemas.microsoft.com/office/drawing/2014/main" id="{C93C7F4B-8FB2-48FD-8271-AC764F4CEC48}"/>
                    </a:ext>
                  </a:extLst>
                </p:cNvPr>
                <p:cNvSpPr txBox="1"/>
                <p:nvPr/>
              </p:nvSpPr>
              <p:spPr>
                <a:xfrm>
                  <a:off x="3694146" y="5079386"/>
                  <a:ext cx="160869"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592" name="TextBox 591">
                  <a:extLst>
                    <a:ext uri="{FF2B5EF4-FFF2-40B4-BE49-F238E27FC236}">
                      <a16:creationId xmlns:a16="http://schemas.microsoft.com/office/drawing/2014/main" id="{59C9FB81-74DF-4087-9767-DF29C32179F0}"/>
                    </a:ext>
                  </a:extLst>
                </p:cNvPr>
                <p:cNvSpPr txBox="1"/>
                <p:nvPr/>
              </p:nvSpPr>
              <p:spPr>
                <a:xfrm>
                  <a:off x="3110431" y="5079386"/>
                  <a:ext cx="160869"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593" name="TextBox 592">
                  <a:extLst>
                    <a:ext uri="{FF2B5EF4-FFF2-40B4-BE49-F238E27FC236}">
                      <a16:creationId xmlns:a16="http://schemas.microsoft.com/office/drawing/2014/main" id="{9FB522B5-2235-4922-AE30-EBAA0534B21E}"/>
                    </a:ext>
                  </a:extLst>
                </p:cNvPr>
                <p:cNvSpPr txBox="1"/>
                <p:nvPr/>
              </p:nvSpPr>
              <p:spPr>
                <a:xfrm>
                  <a:off x="2529921" y="5079386"/>
                  <a:ext cx="154457"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594" name="TextBox 593">
                  <a:extLst>
                    <a:ext uri="{FF2B5EF4-FFF2-40B4-BE49-F238E27FC236}">
                      <a16:creationId xmlns:a16="http://schemas.microsoft.com/office/drawing/2014/main" id="{BF72E452-48CF-4D50-9142-104500798F90}"/>
                    </a:ext>
                  </a:extLst>
                </p:cNvPr>
                <p:cNvSpPr txBox="1"/>
                <p:nvPr/>
              </p:nvSpPr>
              <p:spPr>
                <a:xfrm>
                  <a:off x="1943801" y="5079386"/>
                  <a:ext cx="159265" cy="235580"/>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595" name="TextBox 594">
                  <a:extLst>
                    <a:ext uri="{FF2B5EF4-FFF2-40B4-BE49-F238E27FC236}">
                      <a16:creationId xmlns:a16="http://schemas.microsoft.com/office/drawing/2014/main" id="{A8C21CCF-B651-4F7E-BC2D-25EBA440FB0F}"/>
                    </a:ext>
                  </a:extLst>
                </p:cNvPr>
                <p:cNvSpPr txBox="1"/>
                <p:nvPr/>
              </p:nvSpPr>
              <p:spPr>
                <a:xfrm>
                  <a:off x="2021689" y="5226684"/>
                  <a:ext cx="2336607" cy="235580"/>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Month</a:t>
                  </a:r>
                </a:p>
              </p:txBody>
            </p:sp>
          </p:grpSp>
          <p:sp>
            <p:nvSpPr>
              <p:cNvPr id="555" name="TextBox 554">
                <a:extLst>
                  <a:ext uri="{FF2B5EF4-FFF2-40B4-BE49-F238E27FC236}">
                    <a16:creationId xmlns:a16="http://schemas.microsoft.com/office/drawing/2014/main" id="{813F60C2-0F69-48BD-AB66-5B69688972DA}"/>
                  </a:ext>
                </a:extLst>
              </p:cNvPr>
              <p:cNvSpPr txBox="1"/>
              <p:nvPr/>
            </p:nvSpPr>
            <p:spPr>
              <a:xfrm rot="16200000">
                <a:off x="4401818" y="2097771"/>
                <a:ext cx="1478972" cy="45845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Change in Benton Visual Retention Test score</a:t>
                </a:r>
              </a:p>
            </p:txBody>
          </p:sp>
          <p:sp>
            <p:nvSpPr>
              <p:cNvPr id="556" name="TextBox 555">
                <a:extLst>
                  <a:ext uri="{FF2B5EF4-FFF2-40B4-BE49-F238E27FC236}">
                    <a16:creationId xmlns:a16="http://schemas.microsoft.com/office/drawing/2014/main" id="{322257D4-E491-46CF-AA66-49BCCA8D2ABD}"/>
                  </a:ext>
                </a:extLst>
              </p:cNvPr>
              <p:cNvSpPr txBox="1"/>
              <p:nvPr/>
            </p:nvSpPr>
            <p:spPr>
              <a:xfrm>
                <a:off x="5693991" y="1580830"/>
                <a:ext cx="2489228" cy="14741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Visual memory</a:t>
                </a:r>
                <a:endParaRPr kumimoji="0" lang="en-GB" sz="11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557" name="Group 556">
                <a:extLst>
                  <a:ext uri="{FF2B5EF4-FFF2-40B4-BE49-F238E27FC236}">
                    <a16:creationId xmlns:a16="http://schemas.microsoft.com/office/drawing/2014/main" id="{1268C529-4E13-48C5-BDF0-2ACBB1298E0A}"/>
                  </a:ext>
                </a:extLst>
              </p:cNvPr>
              <p:cNvGrpSpPr/>
              <p:nvPr/>
            </p:nvGrpSpPr>
            <p:grpSpPr>
              <a:xfrm>
                <a:off x="5341468" y="1625976"/>
                <a:ext cx="278348" cy="1406336"/>
                <a:chOff x="5341468" y="1625976"/>
                <a:chExt cx="278348" cy="1406336"/>
              </a:xfrm>
            </p:grpSpPr>
            <p:sp>
              <p:nvSpPr>
                <p:cNvPr id="581" name="TextBox 580">
                  <a:extLst>
                    <a:ext uri="{FF2B5EF4-FFF2-40B4-BE49-F238E27FC236}">
                      <a16:creationId xmlns:a16="http://schemas.microsoft.com/office/drawing/2014/main" id="{F6A540E8-D15D-40BA-9FFC-A5BC65912062}"/>
                    </a:ext>
                  </a:extLst>
                </p:cNvPr>
                <p:cNvSpPr txBox="1"/>
                <p:nvPr/>
              </p:nvSpPr>
              <p:spPr>
                <a:xfrm>
                  <a:off x="5341468" y="2634345"/>
                  <a:ext cx="278348" cy="169277"/>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-1.5</a:t>
                  </a:r>
                </a:p>
              </p:txBody>
            </p:sp>
            <p:sp>
              <p:nvSpPr>
                <p:cNvPr id="582" name="TextBox 581">
                  <a:extLst>
                    <a:ext uri="{FF2B5EF4-FFF2-40B4-BE49-F238E27FC236}">
                      <a16:creationId xmlns:a16="http://schemas.microsoft.com/office/drawing/2014/main" id="{B5876A9F-4A4D-4ED4-A057-9B30C11DD2A8}"/>
                    </a:ext>
                  </a:extLst>
                </p:cNvPr>
                <p:cNvSpPr txBox="1"/>
                <p:nvPr/>
              </p:nvSpPr>
              <p:spPr>
                <a:xfrm>
                  <a:off x="5341468" y="1770028"/>
                  <a:ext cx="278348" cy="169277"/>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1.5</a:t>
                  </a:r>
                </a:p>
              </p:txBody>
            </p:sp>
            <p:sp>
              <p:nvSpPr>
                <p:cNvPr id="583" name="TextBox 582">
                  <a:extLst>
                    <a:ext uri="{FF2B5EF4-FFF2-40B4-BE49-F238E27FC236}">
                      <a16:creationId xmlns:a16="http://schemas.microsoft.com/office/drawing/2014/main" id="{BC02C06F-8686-4A96-82B9-1CE0306BEB79}"/>
                    </a:ext>
                  </a:extLst>
                </p:cNvPr>
                <p:cNvSpPr txBox="1"/>
                <p:nvPr/>
              </p:nvSpPr>
              <p:spPr>
                <a:xfrm>
                  <a:off x="5380947" y="1625976"/>
                  <a:ext cx="238869" cy="169277"/>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2.0</a:t>
                  </a:r>
                </a:p>
              </p:txBody>
            </p:sp>
            <p:sp>
              <p:nvSpPr>
                <p:cNvPr id="584" name="TextBox 583">
                  <a:extLst>
                    <a:ext uri="{FF2B5EF4-FFF2-40B4-BE49-F238E27FC236}">
                      <a16:creationId xmlns:a16="http://schemas.microsoft.com/office/drawing/2014/main" id="{404544D6-2DC1-4675-BDCD-A551850FE683}"/>
                    </a:ext>
                  </a:extLst>
                </p:cNvPr>
                <p:cNvSpPr txBox="1"/>
                <p:nvPr/>
              </p:nvSpPr>
              <p:spPr>
                <a:xfrm>
                  <a:off x="5341468" y="2202186"/>
                  <a:ext cx="278348" cy="169277"/>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585" name="TextBox 584">
                  <a:extLst>
                    <a:ext uri="{FF2B5EF4-FFF2-40B4-BE49-F238E27FC236}">
                      <a16:creationId xmlns:a16="http://schemas.microsoft.com/office/drawing/2014/main" id="{0D116610-0F71-4073-86D8-B634A347A100}"/>
                    </a:ext>
                  </a:extLst>
                </p:cNvPr>
                <p:cNvSpPr txBox="1"/>
                <p:nvPr/>
              </p:nvSpPr>
              <p:spPr>
                <a:xfrm>
                  <a:off x="5341468" y="2490292"/>
                  <a:ext cx="278348" cy="169277"/>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-1.0</a:t>
                  </a:r>
                </a:p>
              </p:txBody>
            </p:sp>
            <p:sp>
              <p:nvSpPr>
                <p:cNvPr id="586" name="TextBox 585">
                  <a:extLst>
                    <a:ext uri="{FF2B5EF4-FFF2-40B4-BE49-F238E27FC236}">
                      <a16:creationId xmlns:a16="http://schemas.microsoft.com/office/drawing/2014/main" id="{677F845D-DF65-4671-BD16-3C8962742D66}"/>
                    </a:ext>
                  </a:extLst>
                </p:cNvPr>
                <p:cNvSpPr txBox="1"/>
                <p:nvPr/>
              </p:nvSpPr>
              <p:spPr>
                <a:xfrm>
                  <a:off x="5341468" y="2693758"/>
                  <a:ext cx="278348" cy="338554"/>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-2.0</a:t>
                  </a:r>
                </a:p>
              </p:txBody>
            </p:sp>
            <p:sp>
              <p:nvSpPr>
                <p:cNvPr id="587" name="TextBox 586">
                  <a:extLst>
                    <a:ext uri="{FF2B5EF4-FFF2-40B4-BE49-F238E27FC236}">
                      <a16:creationId xmlns:a16="http://schemas.microsoft.com/office/drawing/2014/main" id="{CB2C1FEF-5E20-4129-AF4F-38AFFE9EB0B2}"/>
                    </a:ext>
                  </a:extLst>
                </p:cNvPr>
                <p:cNvSpPr txBox="1"/>
                <p:nvPr/>
              </p:nvSpPr>
              <p:spPr>
                <a:xfrm>
                  <a:off x="5341468" y="1914080"/>
                  <a:ext cx="278348" cy="169277"/>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1.0</a:t>
                  </a:r>
                </a:p>
              </p:txBody>
            </p:sp>
            <p:sp>
              <p:nvSpPr>
                <p:cNvPr id="588" name="TextBox 587">
                  <a:extLst>
                    <a:ext uri="{FF2B5EF4-FFF2-40B4-BE49-F238E27FC236}">
                      <a16:creationId xmlns:a16="http://schemas.microsoft.com/office/drawing/2014/main" id="{361DE65B-AA4A-4B8A-BCE7-9C398F754D7A}"/>
                    </a:ext>
                  </a:extLst>
                </p:cNvPr>
                <p:cNvSpPr txBox="1"/>
                <p:nvPr/>
              </p:nvSpPr>
              <p:spPr>
                <a:xfrm>
                  <a:off x="5341468" y="2058133"/>
                  <a:ext cx="278348" cy="169277"/>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0.5</a:t>
                  </a:r>
                </a:p>
              </p:txBody>
            </p:sp>
            <p:sp>
              <p:nvSpPr>
                <p:cNvPr id="589" name="TextBox 588">
                  <a:extLst>
                    <a:ext uri="{FF2B5EF4-FFF2-40B4-BE49-F238E27FC236}">
                      <a16:creationId xmlns:a16="http://schemas.microsoft.com/office/drawing/2014/main" id="{FB7063B6-3F06-480A-ADA6-7E5D5C0143C5}"/>
                    </a:ext>
                  </a:extLst>
                </p:cNvPr>
                <p:cNvSpPr txBox="1"/>
                <p:nvPr/>
              </p:nvSpPr>
              <p:spPr>
                <a:xfrm>
                  <a:off x="5341468" y="2261601"/>
                  <a:ext cx="278348" cy="338554"/>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-0.5</a:t>
                  </a:r>
                </a:p>
              </p:txBody>
            </p:sp>
          </p:grpSp>
          <p:sp>
            <p:nvSpPr>
              <p:cNvPr id="558" name="Freeform: Shape 182">
                <a:extLst>
                  <a:ext uri="{FF2B5EF4-FFF2-40B4-BE49-F238E27FC236}">
                    <a16:creationId xmlns:a16="http://schemas.microsoft.com/office/drawing/2014/main" id="{7FEE409F-C63A-4608-9FC2-5E5B57704A56}"/>
                  </a:ext>
                </a:extLst>
              </p:cNvPr>
              <p:cNvSpPr/>
              <p:nvPr/>
            </p:nvSpPr>
            <p:spPr>
              <a:xfrm>
                <a:off x="5696241" y="1712317"/>
                <a:ext cx="2480261" cy="1232844"/>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59" name="Group 558">
                <a:extLst>
                  <a:ext uri="{FF2B5EF4-FFF2-40B4-BE49-F238E27FC236}">
                    <a16:creationId xmlns:a16="http://schemas.microsoft.com/office/drawing/2014/main" id="{21702F31-BA16-4499-AE3D-7C800809F7B3}"/>
                  </a:ext>
                </a:extLst>
              </p:cNvPr>
              <p:cNvGrpSpPr/>
              <p:nvPr/>
            </p:nvGrpSpPr>
            <p:grpSpPr>
              <a:xfrm>
                <a:off x="5836150" y="2945068"/>
                <a:ext cx="2341471" cy="61200"/>
                <a:chOff x="5836150" y="5081334"/>
                <a:chExt cx="2341471" cy="61200"/>
              </a:xfrm>
            </p:grpSpPr>
            <p:cxnSp>
              <p:nvCxnSpPr>
                <p:cNvPr id="576" name="Straight Connector 575">
                  <a:extLst>
                    <a:ext uri="{FF2B5EF4-FFF2-40B4-BE49-F238E27FC236}">
                      <a16:creationId xmlns:a16="http://schemas.microsoft.com/office/drawing/2014/main" id="{9E4BFF64-6E39-4C19-BAF9-EE26F8379734}"/>
                    </a:ext>
                  </a:extLst>
                </p:cNvPr>
                <p:cNvCxnSpPr/>
                <p:nvPr/>
              </p:nvCxnSpPr>
              <p:spPr>
                <a:xfrm rot="5400000">
                  <a:off x="7558006"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7" name="Straight Connector 576">
                  <a:extLst>
                    <a:ext uri="{FF2B5EF4-FFF2-40B4-BE49-F238E27FC236}">
                      <a16:creationId xmlns:a16="http://schemas.microsoft.com/office/drawing/2014/main" id="{558FB13E-3DC9-4E45-BE6B-A29B6D8F4EE8}"/>
                    </a:ext>
                  </a:extLst>
                </p:cNvPr>
                <p:cNvCxnSpPr/>
                <p:nvPr/>
              </p:nvCxnSpPr>
              <p:spPr>
                <a:xfrm rot="5400000">
                  <a:off x="6973854"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a:extLst>
                    <a:ext uri="{FF2B5EF4-FFF2-40B4-BE49-F238E27FC236}">
                      <a16:creationId xmlns:a16="http://schemas.microsoft.com/office/drawing/2014/main" id="{517E0A8C-52BE-4FAB-9582-9DB8881B749A}"/>
                    </a:ext>
                  </a:extLst>
                </p:cNvPr>
                <p:cNvCxnSpPr/>
                <p:nvPr/>
              </p:nvCxnSpPr>
              <p:spPr>
                <a:xfrm rot="5400000">
                  <a:off x="6389702"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9" name="Straight Connector 578">
                  <a:extLst>
                    <a:ext uri="{FF2B5EF4-FFF2-40B4-BE49-F238E27FC236}">
                      <a16:creationId xmlns:a16="http://schemas.microsoft.com/office/drawing/2014/main" id="{2E1A5286-9574-4B30-A83F-99833DE08CE3}"/>
                    </a:ext>
                  </a:extLst>
                </p:cNvPr>
                <p:cNvCxnSpPr/>
                <p:nvPr/>
              </p:nvCxnSpPr>
              <p:spPr>
                <a:xfrm rot="5400000">
                  <a:off x="5805550"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0" name="Straight Connector 579">
                  <a:extLst>
                    <a:ext uri="{FF2B5EF4-FFF2-40B4-BE49-F238E27FC236}">
                      <a16:creationId xmlns:a16="http://schemas.microsoft.com/office/drawing/2014/main" id="{5CA21C92-AEB0-4DC8-85E3-71A43074478C}"/>
                    </a:ext>
                  </a:extLst>
                </p:cNvPr>
                <p:cNvCxnSpPr/>
                <p:nvPr/>
              </p:nvCxnSpPr>
              <p:spPr>
                <a:xfrm rot="5400000">
                  <a:off x="8147021"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0" name="Group 559">
                <a:extLst>
                  <a:ext uri="{FF2B5EF4-FFF2-40B4-BE49-F238E27FC236}">
                    <a16:creationId xmlns:a16="http://schemas.microsoft.com/office/drawing/2014/main" id="{1EBA8923-3E39-4B07-9E55-0CCB64D88A4C}"/>
                  </a:ext>
                </a:extLst>
              </p:cNvPr>
              <p:cNvGrpSpPr/>
              <p:nvPr/>
            </p:nvGrpSpPr>
            <p:grpSpPr>
              <a:xfrm>
                <a:off x="5632791" y="1712776"/>
                <a:ext cx="61200" cy="1149671"/>
                <a:chOff x="5632791" y="1712776"/>
                <a:chExt cx="61200" cy="1149671"/>
              </a:xfrm>
            </p:grpSpPr>
            <p:cxnSp>
              <p:nvCxnSpPr>
                <p:cNvPr id="567" name="Straight Connector 566">
                  <a:extLst>
                    <a:ext uri="{FF2B5EF4-FFF2-40B4-BE49-F238E27FC236}">
                      <a16:creationId xmlns:a16="http://schemas.microsoft.com/office/drawing/2014/main" id="{C7F3146B-5842-4BD0-9C1F-CF254E5DBFB7}"/>
                    </a:ext>
                  </a:extLst>
                </p:cNvPr>
                <p:cNvCxnSpPr/>
                <p:nvPr/>
              </p:nvCxnSpPr>
              <p:spPr>
                <a:xfrm>
                  <a:off x="5632791" y="185509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a:extLst>
                    <a:ext uri="{FF2B5EF4-FFF2-40B4-BE49-F238E27FC236}">
                      <a16:creationId xmlns:a16="http://schemas.microsoft.com/office/drawing/2014/main" id="{789824CD-30E8-41BA-929C-EFFC755E215F}"/>
                    </a:ext>
                  </a:extLst>
                </p:cNvPr>
                <p:cNvCxnSpPr/>
                <p:nvPr/>
              </p:nvCxnSpPr>
              <p:spPr>
                <a:xfrm>
                  <a:off x="5632791" y="214290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a:extLst>
                    <a:ext uri="{FF2B5EF4-FFF2-40B4-BE49-F238E27FC236}">
                      <a16:creationId xmlns:a16="http://schemas.microsoft.com/office/drawing/2014/main" id="{4A85CB7E-B1C6-4305-AA99-F39CEA53899D}"/>
                    </a:ext>
                  </a:extLst>
                </p:cNvPr>
                <p:cNvCxnSpPr/>
                <p:nvPr/>
              </p:nvCxnSpPr>
              <p:spPr>
                <a:xfrm>
                  <a:off x="5632791" y="286244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0" name="Straight Connector 569">
                  <a:extLst>
                    <a:ext uri="{FF2B5EF4-FFF2-40B4-BE49-F238E27FC236}">
                      <a16:creationId xmlns:a16="http://schemas.microsoft.com/office/drawing/2014/main" id="{5798A963-4E24-461E-A871-E087AF4D1987}"/>
                    </a:ext>
                  </a:extLst>
                </p:cNvPr>
                <p:cNvCxnSpPr/>
                <p:nvPr/>
              </p:nvCxnSpPr>
              <p:spPr>
                <a:xfrm>
                  <a:off x="5632791" y="171277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a:extLst>
                    <a:ext uri="{FF2B5EF4-FFF2-40B4-BE49-F238E27FC236}">
                      <a16:creationId xmlns:a16="http://schemas.microsoft.com/office/drawing/2014/main" id="{2169F4A6-1D1A-49AC-8D5C-5422431514E5}"/>
                    </a:ext>
                  </a:extLst>
                </p:cNvPr>
                <p:cNvCxnSpPr/>
                <p:nvPr/>
              </p:nvCxnSpPr>
              <p:spPr>
                <a:xfrm>
                  <a:off x="5632791" y="199900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a:extLst>
                    <a:ext uri="{FF2B5EF4-FFF2-40B4-BE49-F238E27FC236}">
                      <a16:creationId xmlns:a16="http://schemas.microsoft.com/office/drawing/2014/main" id="{70562239-8E25-4ECA-A1B8-25F7D11E3D39}"/>
                    </a:ext>
                  </a:extLst>
                </p:cNvPr>
                <p:cNvCxnSpPr/>
                <p:nvPr/>
              </p:nvCxnSpPr>
              <p:spPr>
                <a:xfrm>
                  <a:off x="5632791" y="271853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3" name="Straight Connector 572">
                  <a:extLst>
                    <a:ext uri="{FF2B5EF4-FFF2-40B4-BE49-F238E27FC236}">
                      <a16:creationId xmlns:a16="http://schemas.microsoft.com/office/drawing/2014/main" id="{4E3D5C18-72B7-4823-8F9E-C43800C73ABE}"/>
                    </a:ext>
                  </a:extLst>
                </p:cNvPr>
                <p:cNvCxnSpPr/>
                <p:nvPr/>
              </p:nvCxnSpPr>
              <p:spPr>
                <a:xfrm>
                  <a:off x="5632791" y="25746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a:extLst>
                    <a:ext uri="{FF2B5EF4-FFF2-40B4-BE49-F238E27FC236}">
                      <a16:creationId xmlns:a16="http://schemas.microsoft.com/office/drawing/2014/main" id="{E2E21B16-837B-44EB-8085-29B20EFAF55C}"/>
                    </a:ext>
                  </a:extLst>
                </p:cNvPr>
                <p:cNvCxnSpPr/>
                <p:nvPr/>
              </p:nvCxnSpPr>
              <p:spPr>
                <a:xfrm>
                  <a:off x="5632791" y="243072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5" name="Straight Connector 574">
                  <a:extLst>
                    <a:ext uri="{FF2B5EF4-FFF2-40B4-BE49-F238E27FC236}">
                      <a16:creationId xmlns:a16="http://schemas.microsoft.com/office/drawing/2014/main" id="{750AFADD-210E-4E87-95BD-F1293F1A0CF3}"/>
                    </a:ext>
                  </a:extLst>
                </p:cNvPr>
                <p:cNvCxnSpPr/>
                <p:nvPr/>
              </p:nvCxnSpPr>
              <p:spPr>
                <a:xfrm>
                  <a:off x="5632791" y="228681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61" name="Oval 560">
                <a:extLst>
                  <a:ext uri="{FF2B5EF4-FFF2-40B4-BE49-F238E27FC236}">
                    <a16:creationId xmlns:a16="http://schemas.microsoft.com/office/drawing/2014/main" id="{1CC874AF-4781-4823-BD7D-0F12BE54D403}"/>
                  </a:ext>
                </a:extLst>
              </p:cNvPr>
              <p:cNvSpPr/>
              <p:nvPr/>
            </p:nvSpPr>
            <p:spPr>
              <a:xfrm>
                <a:off x="8142569" y="2130290"/>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sp>
            <p:nvSpPr>
              <p:cNvPr id="563" name="Oval 562">
                <a:extLst>
                  <a:ext uri="{FF2B5EF4-FFF2-40B4-BE49-F238E27FC236}">
                    <a16:creationId xmlns:a16="http://schemas.microsoft.com/office/drawing/2014/main" id="{708D77E3-2F43-4757-828C-D05178196A58}"/>
                  </a:ext>
                </a:extLst>
              </p:cNvPr>
              <p:cNvSpPr/>
              <p:nvPr/>
            </p:nvSpPr>
            <p:spPr>
              <a:xfrm>
                <a:off x="8142569" y="2013811"/>
                <a:ext cx="71957"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sp>
            <p:nvSpPr>
              <p:cNvPr id="564" name="Freeform: Shape 563">
                <a:extLst>
                  <a:ext uri="{FF2B5EF4-FFF2-40B4-BE49-F238E27FC236}">
                    <a16:creationId xmlns:a16="http://schemas.microsoft.com/office/drawing/2014/main" id="{21D8D8CE-F559-4E8C-A213-1F26FC400E0F}"/>
                  </a:ext>
                </a:extLst>
              </p:cNvPr>
              <p:cNvSpPr/>
              <p:nvPr/>
            </p:nvSpPr>
            <p:spPr>
              <a:xfrm>
                <a:off x="5838826" y="2050121"/>
                <a:ext cx="2335211" cy="240077"/>
              </a:xfrm>
              <a:custGeom>
                <a:avLst/>
                <a:gdLst>
                  <a:gd name="connsiteX0" fmla="*/ 0 w 2344737"/>
                  <a:gd name="connsiteY0" fmla="*/ 669925 h 669925"/>
                  <a:gd name="connsiteX1" fmla="*/ 588962 w 2344737"/>
                  <a:gd name="connsiteY1" fmla="*/ 301625 h 669925"/>
                  <a:gd name="connsiteX2" fmla="*/ 1169987 w 2344737"/>
                  <a:gd name="connsiteY2" fmla="*/ 65088 h 669925"/>
                  <a:gd name="connsiteX3" fmla="*/ 1755775 w 2344737"/>
                  <a:gd name="connsiteY3" fmla="*/ 52388 h 669925"/>
                  <a:gd name="connsiteX4" fmla="*/ 2344737 w 2344737"/>
                  <a:gd name="connsiteY4" fmla="*/ 0 h 669925"/>
                  <a:gd name="connsiteX5" fmla="*/ 2344737 w 2344737"/>
                  <a:gd name="connsiteY5" fmla="*/ 0 h 669925"/>
                  <a:gd name="connsiteX0" fmla="*/ 0 w 2344737"/>
                  <a:gd name="connsiteY0" fmla="*/ 669925 h 669925"/>
                  <a:gd name="connsiteX1" fmla="*/ 1169987 w 2344737"/>
                  <a:gd name="connsiteY1" fmla="*/ 65088 h 669925"/>
                  <a:gd name="connsiteX2" fmla="*/ 1755775 w 2344737"/>
                  <a:gd name="connsiteY2" fmla="*/ 52388 h 669925"/>
                  <a:gd name="connsiteX3" fmla="*/ 2344737 w 2344737"/>
                  <a:gd name="connsiteY3" fmla="*/ 0 h 669925"/>
                  <a:gd name="connsiteX4" fmla="*/ 2344737 w 2344737"/>
                  <a:gd name="connsiteY4" fmla="*/ 0 h 669925"/>
                  <a:gd name="connsiteX0" fmla="*/ 0 w 2344737"/>
                  <a:gd name="connsiteY0" fmla="*/ 669925 h 669925"/>
                  <a:gd name="connsiteX1" fmla="*/ 1169987 w 2344737"/>
                  <a:gd name="connsiteY1" fmla="*/ 65088 h 669925"/>
                  <a:gd name="connsiteX2" fmla="*/ 2344737 w 2344737"/>
                  <a:gd name="connsiteY2" fmla="*/ 0 h 669925"/>
                  <a:gd name="connsiteX3" fmla="*/ 2344737 w 2344737"/>
                  <a:gd name="connsiteY3" fmla="*/ 0 h 669925"/>
                  <a:gd name="connsiteX0" fmla="*/ 0 w 2339974"/>
                  <a:gd name="connsiteY0" fmla="*/ 0 h 192719"/>
                  <a:gd name="connsiteX1" fmla="*/ 1165224 w 2339974"/>
                  <a:gd name="connsiteY1" fmla="*/ 192719 h 192719"/>
                  <a:gd name="connsiteX2" fmla="*/ 2339974 w 2339974"/>
                  <a:gd name="connsiteY2" fmla="*/ 127631 h 192719"/>
                  <a:gd name="connsiteX3" fmla="*/ 2339974 w 2339974"/>
                  <a:gd name="connsiteY3" fmla="*/ 127631 h 192719"/>
                  <a:gd name="connsiteX0" fmla="*/ 0 w 2339974"/>
                  <a:gd name="connsiteY0" fmla="*/ 178443 h 306074"/>
                  <a:gd name="connsiteX1" fmla="*/ 1173162 w 2339974"/>
                  <a:gd name="connsiteY1" fmla="*/ 0 h 306074"/>
                  <a:gd name="connsiteX2" fmla="*/ 2339974 w 2339974"/>
                  <a:gd name="connsiteY2" fmla="*/ 306074 h 306074"/>
                  <a:gd name="connsiteX3" fmla="*/ 2339974 w 2339974"/>
                  <a:gd name="connsiteY3" fmla="*/ 306074 h 306074"/>
                  <a:gd name="connsiteX0" fmla="*/ 0 w 2366961"/>
                  <a:gd name="connsiteY0" fmla="*/ 261205 h 388836"/>
                  <a:gd name="connsiteX1" fmla="*/ 1173162 w 2366961"/>
                  <a:gd name="connsiteY1" fmla="*/ 82762 h 388836"/>
                  <a:gd name="connsiteX2" fmla="*/ 2339974 w 2366961"/>
                  <a:gd name="connsiteY2" fmla="*/ 388836 h 388836"/>
                  <a:gd name="connsiteX3" fmla="*/ 2366961 w 2366961"/>
                  <a:gd name="connsiteY3" fmla="*/ 0 h 388836"/>
                  <a:gd name="connsiteX0" fmla="*/ 0 w 2339974"/>
                  <a:gd name="connsiteY0" fmla="*/ 334111 h 461742"/>
                  <a:gd name="connsiteX1" fmla="*/ 1173162 w 2339974"/>
                  <a:gd name="connsiteY1" fmla="*/ 155668 h 461742"/>
                  <a:gd name="connsiteX2" fmla="*/ 2339974 w 2339974"/>
                  <a:gd name="connsiteY2" fmla="*/ 461742 h 461742"/>
                  <a:gd name="connsiteX3" fmla="*/ 2335211 w 2339974"/>
                  <a:gd name="connsiteY3" fmla="*/ 0 h 461742"/>
                  <a:gd name="connsiteX0" fmla="*/ 0 w 2335211"/>
                  <a:gd name="connsiteY0" fmla="*/ 334111 h 334111"/>
                  <a:gd name="connsiteX1" fmla="*/ 1173162 w 2335211"/>
                  <a:gd name="connsiteY1" fmla="*/ 155668 h 334111"/>
                  <a:gd name="connsiteX2" fmla="*/ 2335211 w 2335211"/>
                  <a:gd name="connsiteY2" fmla="*/ 0 h 334111"/>
                  <a:gd name="connsiteX0" fmla="*/ 0 w 2335211"/>
                  <a:gd name="connsiteY0" fmla="*/ 334111 h 334111"/>
                  <a:gd name="connsiteX1" fmla="*/ 1169987 w 2335211"/>
                  <a:gd name="connsiteY1" fmla="*/ 144622 h 334111"/>
                  <a:gd name="connsiteX2" fmla="*/ 2335211 w 2335211"/>
                  <a:gd name="connsiteY2" fmla="*/ 0 h 334111"/>
                </a:gdLst>
                <a:ahLst/>
                <a:cxnLst>
                  <a:cxn ang="0">
                    <a:pos x="connsiteX0" y="connsiteY0"/>
                  </a:cxn>
                  <a:cxn ang="0">
                    <a:pos x="connsiteX1" y="connsiteY1"/>
                  </a:cxn>
                  <a:cxn ang="0">
                    <a:pos x="connsiteX2" y="connsiteY2"/>
                  </a:cxn>
                </a:cxnLst>
                <a:rect l="l" t="t" r="r" b="b"/>
                <a:pathLst>
                  <a:path w="2335211" h="334111">
                    <a:moveTo>
                      <a:pt x="0" y="334111"/>
                    </a:moveTo>
                    <a:lnTo>
                      <a:pt x="1169987" y="144622"/>
                    </a:lnTo>
                    <a:lnTo>
                      <a:pt x="2335211" y="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sp>
            <p:nvSpPr>
              <p:cNvPr id="565" name="Freeform: Shape 564">
                <a:extLst>
                  <a:ext uri="{FF2B5EF4-FFF2-40B4-BE49-F238E27FC236}">
                    <a16:creationId xmlns:a16="http://schemas.microsoft.com/office/drawing/2014/main" id="{3FF9EC4C-E9FF-43C1-93E0-3EE2BFBE3100}"/>
                  </a:ext>
                </a:extLst>
              </p:cNvPr>
              <p:cNvSpPr/>
              <p:nvPr/>
            </p:nvSpPr>
            <p:spPr>
              <a:xfrm>
                <a:off x="5840414" y="2165136"/>
                <a:ext cx="2330450" cy="126851"/>
              </a:xfrm>
              <a:custGeom>
                <a:avLst/>
                <a:gdLst>
                  <a:gd name="connsiteX0" fmla="*/ 0 w 2339975"/>
                  <a:gd name="connsiteY0" fmla="*/ 1087437 h 1087437"/>
                  <a:gd name="connsiteX1" fmla="*/ 584200 w 2339975"/>
                  <a:gd name="connsiteY1" fmla="*/ 511175 h 1087437"/>
                  <a:gd name="connsiteX2" fmla="*/ 1166812 w 2339975"/>
                  <a:gd name="connsiteY2" fmla="*/ 325437 h 1087437"/>
                  <a:gd name="connsiteX3" fmla="*/ 1751012 w 2339975"/>
                  <a:gd name="connsiteY3" fmla="*/ 268287 h 1087437"/>
                  <a:gd name="connsiteX4" fmla="*/ 2339975 w 2339975"/>
                  <a:gd name="connsiteY4" fmla="*/ 0 h 1087437"/>
                  <a:gd name="connsiteX0" fmla="*/ 0 w 2339975"/>
                  <a:gd name="connsiteY0" fmla="*/ 1087437 h 1087437"/>
                  <a:gd name="connsiteX1" fmla="*/ 1166812 w 2339975"/>
                  <a:gd name="connsiteY1" fmla="*/ 325437 h 1087437"/>
                  <a:gd name="connsiteX2" fmla="*/ 1751012 w 2339975"/>
                  <a:gd name="connsiteY2" fmla="*/ 268287 h 1087437"/>
                  <a:gd name="connsiteX3" fmla="*/ 2339975 w 2339975"/>
                  <a:gd name="connsiteY3" fmla="*/ 0 h 1087437"/>
                  <a:gd name="connsiteX0" fmla="*/ 0 w 2339975"/>
                  <a:gd name="connsiteY0" fmla="*/ 1087437 h 1087437"/>
                  <a:gd name="connsiteX1" fmla="*/ 1166812 w 2339975"/>
                  <a:gd name="connsiteY1" fmla="*/ 325437 h 1087437"/>
                  <a:gd name="connsiteX2" fmla="*/ 2339975 w 2339975"/>
                  <a:gd name="connsiteY2" fmla="*/ 0 h 1087437"/>
                  <a:gd name="connsiteX0" fmla="*/ 0 w 2339975"/>
                  <a:gd name="connsiteY0" fmla="*/ 1087437 h 1087437"/>
                  <a:gd name="connsiteX1" fmla="*/ 1165224 w 2339975"/>
                  <a:gd name="connsiteY1" fmla="*/ 122182 h 1087437"/>
                  <a:gd name="connsiteX2" fmla="*/ 2339975 w 2339975"/>
                  <a:gd name="connsiteY2" fmla="*/ 0 h 1087437"/>
                  <a:gd name="connsiteX0" fmla="*/ 0 w 2333625"/>
                  <a:gd name="connsiteY0" fmla="*/ 965255 h 965255"/>
                  <a:gd name="connsiteX1" fmla="*/ 1165224 w 2333625"/>
                  <a:gd name="connsiteY1" fmla="*/ 0 h 965255"/>
                  <a:gd name="connsiteX2" fmla="*/ 2333625 w 2333625"/>
                  <a:gd name="connsiteY2" fmla="*/ 1539 h 965255"/>
                  <a:gd name="connsiteX0" fmla="*/ 0 w 2330450"/>
                  <a:gd name="connsiteY0" fmla="*/ 176536 h 176536"/>
                  <a:gd name="connsiteX1" fmla="*/ 1162049 w 2330450"/>
                  <a:gd name="connsiteY1" fmla="*/ 0 h 176536"/>
                  <a:gd name="connsiteX2" fmla="*/ 2330450 w 2330450"/>
                  <a:gd name="connsiteY2" fmla="*/ 1539 h 176536"/>
                </a:gdLst>
                <a:ahLst/>
                <a:cxnLst>
                  <a:cxn ang="0">
                    <a:pos x="connsiteX0" y="connsiteY0"/>
                  </a:cxn>
                  <a:cxn ang="0">
                    <a:pos x="connsiteX1" y="connsiteY1"/>
                  </a:cxn>
                  <a:cxn ang="0">
                    <a:pos x="connsiteX2" y="connsiteY2"/>
                  </a:cxn>
                </a:cxnLst>
                <a:rect l="l" t="t" r="r" b="b"/>
                <a:pathLst>
                  <a:path w="2330450" h="176536">
                    <a:moveTo>
                      <a:pt x="0" y="176536"/>
                    </a:moveTo>
                    <a:lnTo>
                      <a:pt x="1162049" y="0"/>
                    </a:lnTo>
                    <a:lnTo>
                      <a:pt x="2330450" y="1539"/>
                    </a:lnTo>
                  </a:path>
                </a:pathLst>
              </a:custGeom>
              <a:noFill/>
              <a:ln w="1905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566" name="Oval 565">
                <a:extLst>
                  <a:ext uri="{FF2B5EF4-FFF2-40B4-BE49-F238E27FC236}">
                    <a16:creationId xmlns:a16="http://schemas.microsoft.com/office/drawing/2014/main" id="{4E9B29B0-45C2-4044-8D5C-16C8B9E19828}"/>
                  </a:ext>
                </a:extLst>
              </p:cNvPr>
              <p:cNvSpPr/>
              <p:nvPr/>
            </p:nvSpPr>
            <p:spPr>
              <a:xfrm>
                <a:off x="6969161" y="2133992"/>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sp>
            <p:nvSpPr>
              <p:cNvPr id="562" name="Oval 561">
                <a:extLst>
                  <a:ext uri="{FF2B5EF4-FFF2-40B4-BE49-F238E27FC236}">
                    <a16:creationId xmlns:a16="http://schemas.microsoft.com/office/drawing/2014/main" id="{D3616A66-A8CE-48FF-8D66-8A04320C4729}"/>
                  </a:ext>
                </a:extLst>
              </p:cNvPr>
              <p:cNvSpPr/>
              <p:nvPr/>
            </p:nvSpPr>
            <p:spPr>
              <a:xfrm>
                <a:off x="5800016" y="2250834"/>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4" name="Group 3"/>
            <p:cNvGrpSpPr/>
            <p:nvPr/>
          </p:nvGrpSpPr>
          <p:grpSpPr>
            <a:xfrm>
              <a:off x="7928606" y="1528571"/>
              <a:ext cx="796145" cy="241476"/>
              <a:chOff x="1721948" y="3366623"/>
              <a:chExt cx="796145" cy="241476"/>
            </a:xfrm>
          </p:grpSpPr>
          <p:sp>
            <p:nvSpPr>
              <p:cNvPr id="279" name="TextBox 278">
                <a:extLst>
                  <a:ext uri="{FF2B5EF4-FFF2-40B4-BE49-F238E27FC236}">
                    <a16:creationId xmlns:a16="http://schemas.microsoft.com/office/drawing/2014/main" id="{E2AB9DAB-86B3-4D87-B132-8C7A212C3BF1}"/>
                  </a:ext>
                </a:extLst>
              </p:cNvPr>
              <p:cNvSpPr txBox="1"/>
              <p:nvPr/>
            </p:nvSpPr>
            <p:spPr>
              <a:xfrm>
                <a:off x="1767567" y="3366623"/>
                <a:ext cx="750526" cy="241476"/>
              </a:xfrm>
              <a:prstGeom prst="rect">
                <a:avLst/>
              </a:prstGeom>
              <a:noFill/>
            </p:spPr>
            <p:txBody>
              <a:bodyPr wrap="none" tIns="0" bIns="0" rtlCol="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TTh</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Placebo</a:t>
                </a:r>
              </a:p>
            </p:txBody>
          </p:sp>
          <p:sp>
            <p:nvSpPr>
              <p:cNvPr id="280" name="Oval 279">
                <a:extLst>
                  <a:ext uri="{FF2B5EF4-FFF2-40B4-BE49-F238E27FC236}">
                    <a16:creationId xmlns:a16="http://schemas.microsoft.com/office/drawing/2014/main" id="{EBEF0C02-8EE6-4E1A-81E1-0E13DF4C4084}"/>
                  </a:ext>
                </a:extLst>
              </p:cNvPr>
              <p:cNvSpPr/>
              <p:nvPr/>
            </p:nvSpPr>
            <p:spPr>
              <a:xfrm>
                <a:off x="1721948" y="337088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81" name="Oval 280">
                <a:extLst>
                  <a:ext uri="{FF2B5EF4-FFF2-40B4-BE49-F238E27FC236}">
                    <a16:creationId xmlns:a16="http://schemas.microsoft.com/office/drawing/2014/main" id="{7B3403D7-AF18-40D6-B4CA-3D71EF31E399}"/>
                  </a:ext>
                </a:extLst>
              </p:cNvPr>
              <p:cNvSpPr/>
              <p:nvPr/>
            </p:nvSpPr>
            <p:spPr>
              <a:xfrm>
                <a:off x="1721948" y="349549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spTree>
    <p:extLst>
      <p:ext uri="{BB962C8B-B14F-4D97-AF65-F5344CB8AC3E}">
        <p14:creationId xmlns:p14="http://schemas.microsoft.com/office/powerpoint/2010/main" val="20877105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4" y="152401"/>
            <a:ext cx="11016342" cy="834047"/>
          </a:xfrm>
        </p:spPr>
        <p:txBody>
          <a:bodyPr>
            <a:noAutofit/>
          </a:bodyPr>
          <a:lstStyle/>
          <a:p>
            <a:r>
              <a:rPr lang="en-GB" sz="2900" dirty="0">
                <a:solidFill>
                  <a:schemeClr val="accent1"/>
                </a:solidFill>
              </a:rPr>
              <a:t>Anaemia Trial:</a:t>
            </a:r>
            <a:r>
              <a:rPr lang="en-GB" sz="2900" dirty="0"/>
              <a:t> relationship between testosterone levels and anaemia, and impact of TTh in older men</a:t>
            </a:r>
          </a:p>
        </p:txBody>
      </p:sp>
      <p:sp>
        <p:nvSpPr>
          <p:cNvPr id="5" name="TextBox 4"/>
          <p:cNvSpPr txBox="1"/>
          <p:nvPr/>
        </p:nvSpPr>
        <p:spPr>
          <a:xfrm>
            <a:off x="1524001" y="5797490"/>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*Haemoglobin concentration &lt;12.7 g/</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dL</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BMI, body mass index; TTh, testosterone therapy;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vBMD</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volumetric bone mineral density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Roy CN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JAMA Intern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2017;177:480–90; Snyder PJ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grpSp>
        <p:nvGrpSpPr>
          <p:cNvPr id="24" name="Group 23"/>
          <p:cNvGrpSpPr/>
          <p:nvPr/>
        </p:nvGrpSpPr>
        <p:grpSpPr>
          <a:xfrm>
            <a:off x="583474" y="1393869"/>
            <a:ext cx="10458995" cy="745236"/>
            <a:chOff x="359224" y="1623660"/>
            <a:chExt cx="8384270" cy="745236"/>
          </a:xfrm>
        </p:grpSpPr>
        <p:sp>
          <p:nvSpPr>
            <p:cNvPr id="25" name="TextBox 24"/>
            <p:cNvSpPr txBox="1"/>
            <p:nvPr/>
          </p:nvSpPr>
          <p:spPr>
            <a:xfrm>
              <a:off x="1001483" y="1623660"/>
              <a:ext cx="7742011"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marR="0" lvl="0" indent="0" algn="l" defTabSz="914400" rtl="0" eaLnBrk="1" fontAlgn="auto" latinLnBrk="0" hangingPunct="1">
                <a:lnSpc>
                  <a:spcPct val="100000"/>
                </a:lnSpc>
                <a:spcBef>
                  <a:spcPts val="0"/>
                </a:spcBef>
                <a:spcAft>
                  <a:spcPts val="0"/>
                </a:spcAft>
                <a:buClr>
                  <a:srgbClr val="6F9AD3"/>
                </a:buClr>
                <a:buSzTx/>
                <a:buFontTx/>
                <a:buNone/>
                <a:tabLst/>
                <a:defRPr/>
              </a:pPr>
              <a:r>
                <a:rPr kumimoji="0" lang="en-GB" sz="2000" b="0" i="0" u="none" strike="noStrike" kern="1200" cap="none" spc="0" normalizeH="0" baseline="0" noProof="0" dirty="0">
                  <a:ln>
                    <a:noFill/>
                  </a:ln>
                  <a:solidFill>
                    <a:srgbClr val="005294"/>
                  </a:solidFill>
                  <a:effectLst/>
                  <a:uLnTx/>
                  <a:uFillTx/>
                  <a:latin typeface="Poppins Light"/>
                  <a:ea typeface="+mn-ea"/>
                  <a:cs typeface="+mn-cs"/>
                </a:rPr>
                <a:t>To determine if TTh for older men with low testosterone increases haemoglobin concentration and can correct anaemia</a:t>
              </a:r>
            </a:p>
          </p:txBody>
        </p:sp>
        <p:grpSp>
          <p:nvGrpSpPr>
            <p:cNvPr id="27" name="Group 26"/>
            <p:cNvGrpSpPr/>
            <p:nvPr/>
          </p:nvGrpSpPr>
          <p:grpSpPr>
            <a:xfrm>
              <a:off x="359224" y="1718693"/>
              <a:ext cx="1066800" cy="555171"/>
              <a:chOff x="348338" y="1458682"/>
              <a:chExt cx="1066800" cy="555171"/>
            </a:xfrm>
          </p:grpSpPr>
          <p:sp>
            <p:nvSpPr>
              <p:cNvPr id="29" name="Pentagon 28"/>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 name="TextBox 29"/>
              <p:cNvSpPr txBox="1"/>
              <p:nvPr/>
            </p:nvSpPr>
            <p:spPr>
              <a:xfrm>
                <a:off x="435751" y="1505434"/>
                <a:ext cx="7697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Aim</a:t>
                </a:r>
                <a:endParaRPr kumimoji="0" lang="en-GB" sz="2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1652762" y="241274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1027610" y="3519477"/>
            <a:ext cx="9640389" cy="2077205"/>
            <a:chOff x="495472" y="3605540"/>
            <a:chExt cx="8295990" cy="2077205"/>
          </a:xfrm>
        </p:grpSpPr>
        <p:sp>
          <p:nvSpPr>
            <p:cNvPr id="44" name="Content Placeholder 2"/>
            <p:cNvSpPr txBox="1">
              <a:spLocks/>
            </p:cNvSpPr>
            <p:nvPr/>
          </p:nvSpPr>
          <p:spPr>
            <a:xfrm>
              <a:off x="524108" y="3605540"/>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005294"/>
                </a:buClr>
                <a:buSzTx/>
                <a:buFont typeface="Arial"/>
                <a:buNone/>
                <a:tabLst/>
                <a:defRPr/>
              </a:pPr>
              <a:endParaRPr kumimoji="0" lang="en-GB" sz="1800" b="0" i="0" u="none" strike="noStrike" kern="1200" cap="none" spc="0" normalizeH="0" baseline="0" noProof="0" dirty="0">
                <a:ln>
                  <a:noFill/>
                </a:ln>
                <a:solidFill>
                  <a:srgbClr val="005294"/>
                </a:solidFill>
                <a:effectLst/>
                <a:uLnTx/>
                <a:uFillTx/>
                <a:latin typeface="Calibri"/>
                <a:ea typeface="+mn-ea"/>
                <a:cs typeface="+mn-cs"/>
              </a:endParaRPr>
            </a:p>
          </p:txBody>
        </p:sp>
        <p:sp>
          <p:nvSpPr>
            <p:cNvPr id="46" name="Round Same Side Corner Rectangle 45"/>
            <p:cNvSpPr/>
            <p:nvPr/>
          </p:nvSpPr>
          <p:spPr>
            <a:xfrm rot="16200000">
              <a:off x="551529" y="3578121"/>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 name="Rectangle 46"/>
            <p:cNvSpPr/>
            <p:nvPr/>
          </p:nvSpPr>
          <p:spPr>
            <a:xfrm>
              <a:off x="495472" y="3828536"/>
              <a:ext cx="2171830" cy="1631216"/>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Light"/>
                  <a:ea typeface="+mn-ea"/>
                  <a:cs typeface="+mn-cs"/>
                </a:rPr>
                <a:t>Selected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baseline characteristics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and demographics</a:t>
              </a:r>
              <a:endParaRPr kumimoji="0" lang="en-GB" sz="11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66" name="Rectangle 65"/>
            <p:cNvSpPr/>
            <p:nvPr/>
          </p:nvSpPr>
          <p:spPr>
            <a:xfrm>
              <a:off x="4660703" y="4999931"/>
              <a:ext cx="2115914"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85%</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White</a:t>
              </a:r>
            </a:p>
          </p:txBody>
        </p:sp>
        <p:grpSp>
          <p:nvGrpSpPr>
            <p:cNvPr id="58" name="Group 57"/>
            <p:cNvGrpSpPr/>
            <p:nvPr/>
          </p:nvGrpSpPr>
          <p:grpSpPr>
            <a:xfrm>
              <a:off x="2761997" y="3697467"/>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Mean age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74.8</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742927"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94392"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98263" y="3827255"/>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7343537" y="3727043"/>
              <a:ext cx="847314" cy="811450"/>
              <a:chOff x="1143333" y="4385251"/>
              <a:chExt cx="683700" cy="654761"/>
            </a:xfrm>
            <a:effectLst>
              <a:outerShdw blurRad="76200" dir="18900000" sy="23000" kx="-1200000" algn="bl" rotWithShape="0">
                <a:prstClr val="black">
                  <a:alpha val="20000"/>
                </a:prstClr>
              </a:outerShdw>
            </a:effectLst>
          </p:grpSpPr>
          <p:pic>
            <p:nvPicPr>
              <p:cNvPr id="72" name="Picture 4"/>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1266" y="4467579"/>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
              <p:cNvPicPr>
                <a:picLocks noChangeAspect="1" noChangeArrowheads="1"/>
              </p:cNvPicPr>
              <p:nvPr/>
            </p:nvPicPr>
            <p:blipFill>
              <a:blip r:embed="rId10">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333" y="4385251"/>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
              <p:cNvPicPr>
                <a:picLocks noChangeAspect="1" noChangeArrowheads="1"/>
              </p:cNvPicPr>
              <p:nvPr/>
            </p:nvPicPr>
            <p:blipFill rotWithShape="1">
              <a:blip r:embed="rId12"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90225" y="4540188"/>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7080076" y="4599238"/>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Mean BMI</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82" name="Rectangle 81"/>
            <p:cNvSpPr/>
            <p:nvPr/>
          </p:nvSpPr>
          <p:spPr>
            <a:xfrm>
              <a:off x="6853919" y="4999931"/>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30.7</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kg/m</a:t>
              </a:r>
              <a:r>
                <a:rPr kumimoji="0" lang="en-GB" sz="1800" b="0" i="0" u="none" strike="noStrike" kern="1200" cap="none" spc="0" normalizeH="0" baseline="30000" noProof="0" dirty="0">
                  <a:ln>
                    <a:noFill/>
                  </a:ln>
                  <a:solidFill>
                    <a:srgbClr val="005294"/>
                  </a:solidFill>
                  <a:effectLst/>
                  <a:uLnTx/>
                  <a:uFillTx/>
                  <a:latin typeface="Poppins Light"/>
                  <a:ea typeface="+mn-ea"/>
                  <a:cs typeface="+mn-cs"/>
                </a:rPr>
                <a:t>2</a:t>
              </a:r>
            </a:p>
          </p:txBody>
        </p:sp>
        <p:sp>
          <p:nvSpPr>
            <p:cNvPr id="83" name="Rectangle 82"/>
            <p:cNvSpPr/>
            <p:nvPr/>
          </p:nvSpPr>
          <p:spPr>
            <a:xfrm>
              <a:off x="5031542" y="4599821"/>
              <a:ext cx="1374236"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Race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grpSp>
      <p:grpSp>
        <p:nvGrpSpPr>
          <p:cNvPr id="7" name="Group 6"/>
          <p:cNvGrpSpPr/>
          <p:nvPr/>
        </p:nvGrpSpPr>
        <p:grpSpPr>
          <a:xfrm>
            <a:off x="2455311" y="2362101"/>
            <a:ext cx="7310014" cy="829114"/>
            <a:chOff x="1828800" y="2450839"/>
            <a:chExt cx="7310014" cy="829114"/>
          </a:xfrm>
        </p:grpSpPr>
        <p:grpSp>
          <p:nvGrpSpPr>
            <p:cNvPr id="21" name="Group 20"/>
            <p:cNvGrpSpPr/>
            <p:nvPr/>
          </p:nvGrpSpPr>
          <p:grpSpPr>
            <a:xfrm>
              <a:off x="1828800" y="2450839"/>
              <a:ext cx="7310014" cy="829114"/>
              <a:chOff x="1828800" y="2329129"/>
              <a:chExt cx="7310014" cy="829114"/>
            </a:xfrm>
          </p:grpSpPr>
          <p:sp>
            <p:nvSpPr>
              <p:cNvPr id="4" name="TextBox 3"/>
              <p:cNvSpPr txBox="1"/>
              <p:nvPr/>
            </p:nvSpPr>
            <p:spPr>
              <a:xfrm>
                <a:off x="1828800" y="2388802"/>
                <a:ext cx="7310014" cy="769441"/>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a:t>
                </a:r>
              </a:p>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n=126 with anaemia (n=62 with unexplained anaemia)</a:t>
                </a:r>
              </a:p>
            </p:txBody>
          </p:sp>
          <p:sp>
            <p:nvSpPr>
              <p:cNvPr id="20" name="TextBox 19"/>
              <p:cNvSpPr txBox="1"/>
              <p:nvPr/>
            </p:nvSpPr>
            <p:spPr>
              <a:xfrm>
                <a:off x="2497385" y="2329129"/>
                <a:ext cx="81817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20" normalizeH="0" baseline="0" noProof="0" dirty="0">
                    <a:ln>
                      <a:noFill/>
                    </a:ln>
                    <a:solidFill>
                      <a:srgbClr val="005294"/>
                    </a:solidFill>
                    <a:effectLst/>
                    <a:uLnTx/>
                    <a:uFillTx/>
                    <a:latin typeface="Poppins Light"/>
                    <a:ea typeface="+mn-ea"/>
                    <a:cs typeface="+mn-cs"/>
                  </a:rPr>
                  <a:t>788</a:t>
                </a:r>
              </a:p>
            </p:txBody>
          </p:sp>
        </p:grpSp>
        <p:sp>
          <p:nvSpPr>
            <p:cNvPr id="3" name="TextBox 2"/>
            <p:cNvSpPr txBox="1"/>
            <p:nvPr/>
          </p:nvSpPr>
          <p:spPr>
            <a:xfrm>
              <a:off x="3215936" y="2511201"/>
              <a:ext cx="119648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enrolled</a:t>
              </a:r>
            </a:p>
          </p:txBody>
        </p:sp>
      </p:grpSp>
    </p:spTree>
    <p:extLst>
      <p:ext uri="{BB962C8B-B14F-4D97-AF65-F5344CB8AC3E}">
        <p14:creationId xmlns:p14="http://schemas.microsoft.com/office/powerpoint/2010/main" val="16815101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9" name="Group 298">
            <a:extLst>
              <a:ext uri="{FF2B5EF4-FFF2-40B4-BE49-F238E27FC236}">
                <a16:creationId xmlns:a16="http://schemas.microsoft.com/office/drawing/2014/main" id="{FADB0142-2034-4118-AD7F-87FC3555A696}"/>
              </a:ext>
            </a:extLst>
          </p:cNvPr>
          <p:cNvGrpSpPr/>
          <p:nvPr/>
        </p:nvGrpSpPr>
        <p:grpSpPr>
          <a:xfrm>
            <a:off x="1523998" y="2540571"/>
            <a:ext cx="8987407" cy="3267999"/>
            <a:chOff x="4367661" y="2351044"/>
            <a:chExt cx="4024246" cy="3669388"/>
          </a:xfrm>
        </p:grpSpPr>
        <p:grpSp>
          <p:nvGrpSpPr>
            <p:cNvPr id="300" name="Group 299">
              <a:extLst>
                <a:ext uri="{FF2B5EF4-FFF2-40B4-BE49-F238E27FC236}">
                  <a16:creationId xmlns:a16="http://schemas.microsoft.com/office/drawing/2014/main" id="{F84DEDAB-4C6A-4BF5-8CEC-B311EC178B29}"/>
                </a:ext>
              </a:extLst>
            </p:cNvPr>
            <p:cNvGrpSpPr/>
            <p:nvPr/>
          </p:nvGrpSpPr>
          <p:grpSpPr>
            <a:xfrm>
              <a:off x="4367661" y="2351044"/>
              <a:ext cx="4024246" cy="3669388"/>
              <a:chOff x="4981632" y="978022"/>
              <a:chExt cx="3671886" cy="4512362"/>
            </a:xfrm>
          </p:grpSpPr>
          <p:sp>
            <p:nvSpPr>
              <p:cNvPr id="302" name="Rounded Rectangle 57">
                <a:extLst>
                  <a:ext uri="{FF2B5EF4-FFF2-40B4-BE49-F238E27FC236}">
                    <a16:creationId xmlns:a16="http://schemas.microsoft.com/office/drawing/2014/main" id="{2091D157-E45C-4AC0-BC8F-E448845DACD5}"/>
                  </a:ext>
                </a:extLst>
              </p:cNvPr>
              <p:cNvSpPr/>
              <p:nvPr/>
            </p:nvSpPr>
            <p:spPr>
              <a:xfrm>
                <a:off x="4981632" y="992499"/>
                <a:ext cx="3671886" cy="4497885"/>
              </a:xfrm>
              <a:prstGeom prst="roundRect">
                <a:avLst>
                  <a:gd name="adj" fmla="val 5052"/>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3" name="Round Same Side Corner Rectangle 58">
                <a:extLst>
                  <a:ext uri="{FF2B5EF4-FFF2-40B4-BE49-F238E27FC236}">
                    <a16:creationId xmlns:a16="http://schemas.microsoft.com/office/drawing/2014/main" id="{343F4AE4-B93C-44F5-AF5F-0CB0B716A47F}"/>
                  </a:ext>
                </a:extLst>
              </p:cNvPr>
              <p:cNvSpPr/>
              <p:nvPr/>
            </p:nvSpPr>
            <p:spPr>
              <a:xfrm>
                <a:off x="4981632" y="978022"/>
                <a:ext cx="3671886" cy="449118"/>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4" name="TextBox 303">
                <a:extLst>
                  <a:ext uri="{FF2B5EF4-FFF2-40B4-BE49-F238E27FC236}">
                    <a16:creationId xmlns:a16="http://schemas.microsoft.com/office/drawing/2014/main" id="{F98E1E78-C1A8-473C-B59A-71D9CBED2EB5}"/>
                  </a:ext>
                </a:extLst>
              </p:cNvPr>
              <p:cNvSpPr txBox="1"/>
              <p:nvPr/>
            </p:nvSpPr>
            <p:spPr>
              <a:xfrm>
                <a:off x="5209227" y="999610"/>
                <a:ext cx="3197518" cy="42497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Association between </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TTh</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 and Hb concentration in men with unexplained anaemia</a:t>
                </a:r>
              </a:p>
            </p:txBody>
          </p:sp>
        </p:grpSp>
        <p:sp>
          <p:nvSpPr>
            <p:cNvPr id="301" name="Rectangle 300">
              <a:extLst>
                <a:ext uri="{FF2B5EF4-FFF2-40B4-BE49-F238E27FC236}">
                  <a16:creationId xmlns:a16="http://schemas.microsoft.com/office/drawing/2014/main" id="{41571694-ECF4-49CC-BA14-4D702772AC20}"/>
                </a:ext>
              </a:extLst>
            </p:cNvPr>
            <p:cNvSpPr/>
            <p:nvPr/>
          </p:nvSpPr>
          <p:spPr>
            <a:xfrm>
              <a:off x="5173887" y="3173259"/>
              <a:ext cx="1368815" cy="3652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2" name="Title 1"/>
          <p:cNvSpPr>
            <a:spLocks noGrp="1"/>
          </p:cNvSpPr>
          <p:nvPr>
            <p:ph type="title"/>
          </p:nvPr>
        </p:nvSpPr>
        <p:spPr>
          <a:xfrm>
            <a:off x="151002" y="152401"/>
            <a:ext cx="11425805" cy="834047"/>
          </a:xfrm>
        </p:spPr>
        <p:txBody>
          <a:bodyPr>
            <a:noAutofit/>
          </a:bodyPr>
          <a:lstStyle/>
          <a:p>
            <a:r>
              <a:rPr lang="en-GB" sz="3000" dirty="0" err="1"/>
              <a:t>TTh</a:t>
            </a:r>
            <a:r>
              <a:rPr lang="en-GB" sz="3000" dirty="0"/>
              <a:t> significantly increased </a:t>
            </a:r>
            <a:r>
              <a:rPr lang="en-GB" sz="3000" dirty="0" err="1"/>
              <a:t>Hb</a:t>
            </a:r>
            <a:r>
              <a:rPr lang="en-GB" sz="3000" dirty="0"/>
              <a:t> levels in older men with low testosterone and unexplained anaemia</a:t>
            </a:r>
          </a:p>
        </p:txBody>
      </p:sp>
      <p:sp>
        <p:nvSpPr>
          <p:cNvPr id="5" name="TextBox 4"/>
          <p:cNvSpPr txBox="1"/>
          <p:nvPr/>
        </p:nvSpPr>
        <p:spPr>
          <a:xfrm>
            <a:off x="1523999" y="5872686"/>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CI, confidence interval;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Hb</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haemoglobin; OR, odds ratio;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TTh</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Roy CN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JAMA Intern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2017;177:480–90.</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29" name="Content Placeholder 2"/>
          <p:cNvSpPr>
            <a:spLocks noGrp="1"/>
          </p:cNvSpPr>
          <p:nvPr>
            <p:ph idx="1"/>
          </p:nvPr>
        </p:nvSpPr>
        <p:spPr>
          <a:xfrm>
            <a:off x="239086" y="1083826"/>
            <a:ext cx="11249635" cy="1509638"/>
          </a:xfrm>
        </p:spPr>
        <p:txBody>
          <a:bodyPr>
            <a:noAutofit/>
          </a:bodyPr>
          <a:lstStyle/>
          <a:p>
            <a:r>
              <a:rPr lang="en-GB" sz="1800" dirty="0"/>
              <a:t>Significantly more men with anaemia of unknown cause had an increase in Hb level ≥1 g/dL from baseline at Month 12 with </a:t>
            </a:r>
            <a:r>
              <a:rPr lang="en-GB" sz="1800" dirty="0" err="1"/>
              <a:t>TTh</a:t>
            </a:r>
            <a:r>
              <a:rPr lang="en-GB" sz="1800" dirty="0"/>
              <a:t> (</a:t>
            </a:r>
            <a:r>
              <a:rPr lang="en-GB" sz="1800" b="1" dirty="0"/>
              <a:t>54%</a:t>
            </a:r>
            <a:r>
              <a:rPr lang="en-GB" sz="1800" dirty="0"/>
              <a:t>) than placebo (</a:t>
            </a:r>
            <a:r>
              <a:rPr lang="en-GB" sz="1800" b="1" dirty="0"/>
              <a:t>15%</a:t>
            </a:r>
            <a:r>
              <a:rPr lang="en-GB" sz="1800" dirty="0"/>
              <a:t>)</a:t>
            </a:r>
          </a:p>
          <a:p>
            <a:pPr lvl="1"/>
            <a:r>
              <a:rPr lang="en-GB" sz="1400" dirty="0"/>
              <a:t>Adjusted OR 31.5, 95% CI: 3.7–277.8; p=0.002</a:t>
            </a:r>
          </a:p>
          <a:p>
            <a:pPr marL="285750" lvl="1" indent="-285750"/>
            <a:r>
              <a:rPr lang="en-GB" sz="1800" dirty="0"/>
              <a:t>More men were not anaemic at Month 12 with </a:t>
            </a:r>
            <a:r>
              <a:rPr lang="en-GB" sz="1800" dirty="0" err="1"/>
              <a:t>TTh</a:t>
            </a:r>
            <a:r>
              <a:rPr lang="en-GB" sz="1800" dirty="0"/>
              <a:t> (</a:t>
            </a:r>
            <a:r>
              <a:rPr lang="en-GB" sz="1800" b="1" dirty="0"/>
              <a:t>58.3%</a:t>
            </a:r>
            <a:r>
              <a:rPr lang="en-GB" sz="1800" dirty="0"/>
              <a:t>) than placebo (</a:t>
            </a:r>
            <a:r>
              <a:rPr lang="en-GB" sz="1800" b="1" dirty="0"/>
              <a:t>22.2%</a:t>
            </a:r>
            <a:r>
              <a:rPr lang="en-GB" sz="1800" dirty="0"/>
              <a:t>)</a:t>
            </a:r>
          </a:p>
          <a:p>
            <a:pPr lvl="1"/>
            <a:r>
              <a:rPr lang="en-GB" sz="1400" dirty="0"/>
              <a:t>Adjusted OR 17.0, 95% CI: 2.8–104.0; p=0.002</a:t>
            </a:r>
          </a:p>
        </p:txBody>
      </p:sp>
      <p:sp>
        <p:nvSpPr>
          <p:cNvPr id="43" name="Rectangle 42"/>
          <p:cNvSpPr/>
          <p:nvPr/>
        </p:nvSpPr>
        <p:spPr>
          <a:xfrm>
            <a:off x="3692743" y="3330576"/>
            <a:ext cx="2778658" cy="3178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97" name="Group 296">
            <a:extLst>
              <a:ext uri="{FF2B5EF4-FFF2-40B4-BE49-F238E27FC236}">
                <a16:creationId xmlns:a16="http://schemas.microsoft.com/office/drawing/2014/main" id="{B2D2ED9E-9DA9-4793-BF10-F15E7C3B6499}"/>
              </a:ext>
            </a:extLst>
          </p:cNvPr>
          <p:cNvGrpSpPr/>
          <p:nvPr/>
        </p:nvGrpSpPr>
        <p:grpSpPr>
          <a:xfrm>
            <a:off x="2141815" y="3107077"/>
            <a:ext cx="3638510" cy="2678654"/>
            <a:chOff x="617814" y="3038931"/>
            <a:chExt cx="3638510" cy="2678654"/>
          </a:xfrm>
        </p:grpSpPr>
        <p:grpSp>
          <p:nvGrpSpPr>
            <p:cNvPr id="290" name="Group 289">
              <a:extLst>
                <a:ext uri="{FF2B5EF4-FFF2-40B4-BE49-F238E27FC236}">
                  <a16:creationId xmlns:a16="http://schemas.microsoft.com/office/drawing/2014/main" id="{E0E84369-FBE6-4F05-985D-705C0D880F9B}"/>
                </a:ext>
              </a:extLst>
            </p:cNvPr>
            <p:cNvGrpSpPr/>
            <p:nvPr/>
          </p:nvGrpSpPr>
          <p:grpSpPr>
            <a:xfrm>
              <a:off x="707719" y="5259127"/>
              <a:ext cx="3548605" cy="458458"/>
              <a:chOff x="707719" y="5244259"/>
              <a:chExt cx="3548605" cy="458458"/>
            </a:xfrm>
          </p:grpSpPr>
          <p:sp>
            <p:nvSpPr>
              <p:cNvPr id="95" name="TextBox 94">
                <a:extLst>
                  <a:ext uri="{FF2B5EF4-FFF2-40B4-BE49-F238E27FC236}">
                    <a16:creationId xmlns:a16="http://schemas.microsoft.com/office/drawing/2014/main" id="{4FFC2B69-6D36-4E73-864D-52E672318DAE}"/>
                  </a:ext>
                </a:extLst>
              </p:cNvPr>
              <p:cNvSpPr txBox="1"/>
              <p:nvPr/>
            </p:nvSpPr>
            <p:spPr>
              <a:xfrm>
                <a:off x="4016909" y="5396608"/>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p:txBody>
          </p:sp>
          <p:sp>
            <p:nvSpPr>
              <p:cNvPr id="96" name="TextBox 95">
                <a:extLst>
                  <a:ext uri="{FF2B5EF4-FFF2-40B4-BE49-F238E27FC236}">
                    <a16:creationId xmlns:a16="http://schemas.microsoft.com/office/drawing/2014/main" id="{39996FB1-3DED-4A06-BC29-81168563F9E0}"/>
                  </a:ext>
                </a:extLst>
              </p:cNvPr>
              <p:cNvSpPr txBox="1"/>
              <p:nvPr/>
            </p:nvSpPr>
            <p:spPr>
              <a:xfrm>
                <a:off x="3432392" y="5396608"/>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28</a:t>
                </a:r>
              </a:p>
            </p:txBody>
          </p:sp>
          <p:sp>
            <p:nvSpPr>
              <p:cNvPr id="97" name="TextBox 96">
                <a:extLst>
                  <a:ext uri="{FF2B5EF4-FFF2-40B4-BE49-F238E27FC236}">
                    <a16:creationId xmlns:a16="http://schemas.microsoft.com/office/drawing/2014/main" id="{2A5C66AE-ECD2-4787-A378-2F254460426C}"/>
                  </a:ext>
                </a:extLst>
              </p:cNvPr>
              <p:cNvSpPr txBox="1"/>
              <p:nvPr/>
            </p:nvSpPr>
            <p:spPr>
              <a:xfrm>
                <a:off x="2852685" y="5396608"/>
                <a:ext cx="233003"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22</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p:txBody>
          </p:sp>
          <p:sp>
            <p:nvSpPr>
              <p:cNvPr id="98" name="TextBox 97">
                <a:extLst>
                  <a:ext uri="{FF2B5EF4-FFF2-40B4-BE49-F238E27FC236}">
                    <a16:creationId xmlns:a16="http://schemas.microsoft.com/office/drawing/2014/main" id="{1B539D51-9560-48FE-9BB8-45B391AB83FF}"/>
                  </a:ext>
                </a:extLst>
              </p:cNvPr>
              <p:cNvSpPr txBox="1"/>
              <p:nvPr/>
            </p:nvSpPr>
            <p:spPr>
              <a:xfrm>
                <a:off x="2265763" y="5396608"/>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a:t>
                </a:r>
              </a:p>
            </p:txBody>
          </p:sp>
          <p:sp>
            <p:nvSpPr>
              <p:cNvPr id="99" name="TextBox 98">
                <a:extLst>
                  <a:ext uri="{FF2B5EF4-FFF2-40B4-BE49-F238E27FC236}">
                    <a16:creationId xmlns:a16="http://schemas.microsoft.com/office/drawing/2014/main" id="{C4688107-A769-4080-98CE-94C7C2B512C4}"/>
                  </a:ext>
                </a:extLst>
              </p:cNvPr>
              <p:cNvSpPr txBox="1"/>
              <p:nvPr/>
            </p:nvSpPr>
            <p:spPr>
              <a:xfrm>
                <a:off x="1681245" y="5396608"/>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35</a:t>
                </a:r>
              </a:p>
            </p:txBody>
          </p:sp>
          <p:sp>
            <p:nvSpPr>
              <p:cNvPr id="167" name="TextBox 166">
                <a:extLst>
                  <a:ext uri="{FF2B5EF4-FFF2-40B4-BE49-F238E27FC236}">
                    <a16:creationId xmlns:a16="http://schemas.microsoft.com/office/drawing/2014/main" id="{2A89B908-AFC3-4E55-AFAD-5554F4217AE8}"/>
                  </a:ext>
                </a:extLst>
              </p:cNvPr>
              <p:cNvSpPr txBox="1"/>
              <p:nvPr/>
            </p:nvSpPr>
            <p:spPr>
              <a:xfrm>
                <a:off x="707719" y="5244259"/>
                <a:ext cx="976797" cy="444481"/>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296" name="Group 295">
              <a:extLst>
                <a:ext uri="{FF2B5EF4-FFF2-40B4-BE49-F238E27FC236}">
                  <a16:creationId xmlns:a16="http://schemas.microsoft.com/office/drawing/2014/main" id="{C280ED35-A158-448F-A573-7B1E37D3B0E1}"/>
                </a:ext>
              </a:extLst>
            </p:cNvPr>
            <p:cNvGrpSpPr/>
            <p:nvPr/>
          </p:nvGrpSpPr>
          <p:grpSpPr>
            <a:xfrm>
              <a:off x="617814" y="3038931"/>
              <a:ext cx="3626033" cy="2356556"/>
              <a:chOff x="617814" y="3038931"/>
              <a:chExt cx="3626033" cy="2356556"/>
            </a:xfrm>
          </p:grpSpPr>
          <p:grpSp>
            <p:nvGrpSpPr>
              <p:cNvPr id="136" name="Group 135">
                <a:extLst>
                  <a:ext uri="{FF2B5EF4-FFF2-40B4-BE49-F238E27FC236}">
                    <a16:creationId xmlns:a16="http://schemas.microsoft.com/office/drawing/2014/main" id="{9A46EF21-A0F2-46FD-8F01-F6B3119D267C}"/>
                  </a:ext>
                </a:extLst>
              </p:cNvPr>
              <p:cNvGrpSpPr/>
              <p:nvPr/>
            </p:nvGrpSpPr>
            <p:grpSpPr>
              <a:xfrm>
                <a:off x="3510599" y="3308401"/>
                <a:ext cx="80558" cy="722480"/>
                <a:chOff x="3743571" y="3308401"/>
                <a:chExt cx="80558" cy="722480"/>
              </a:xfrm>
            </p:grpSpPr>
            <p:cxnSp>
              <p:nvCxnSpPr>
                <p:cNvPr id="127" name="Straight Connector 126">
                  <a:extLst>
                    <a:ext uri="{FF2B5EF4-FFF2-40B4-BE49-F238E27FC236}">
                      <a16:creationId xmlns:a16="http://schemas.microsoft.com/office/drawing/2014/main" id="{1DED220B-C8B4-4FE4-B53F-A1203A0105C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8400674A-D273-47F5-AA37-D2A89579555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17B56C12-3CB5-4BBE-B0B4-A45F272E98C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7" name="Group 136">
                <a:extLst>
                  <a:ext uri="{FF2B5EF4-FFF2-40B4-BE49-F238E27FC236}">
                    <a16:creationId xmlns:a16="http://schemas.microsoft.com/office/drawing/2014/main" id="{59EF0D74-856A-43A1-BC81-517AF27C7052}"/>
                  </a:ext>
                </a:extLst>
              </p:cNvPr>
              <p:cNvGrpSpPr/>
              <p:nvPr/>
            </p:nvGrpSpPr>
            <p:grpSpPr>
              <a:xfrm>
                <a:off x="4101533" y="3440163"/>
                <a:ext cx="80558" cy="742900"/>
                <a:chOff x="3743571" y="3308401"/>
                <a:chExt cx="80558" cy="722480"/>
              </a:xfrm>
            </p:grpSpPr>
            <p:cxnSp>
              <p:nvCxnSpPr>
                <p:cNvPr id="138" name="Straight Connector 137">
                  <a:extLst>
                    <a:ext uri="{FF2B5EF4-FFF2-40B4-BE49-F238E27FC236}">
                      <a16:creationId xmlns:a16="http://schemas.microsoft.com/office/drawing/2014/main" id="{755D68AF-4D3D-4634-8EA0-69C5DD67E30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F47B190E-6C31-4BA9-88B5-BD92190B18B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B51B881A-CF45-4E73-8147-6609AD90FDB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1" name="Group 140">
                <a:extLst>
                  <a:ext uri="{FF2B5EF4-FFF2-40B4-BE49-F238E27FC236}">
                    <a16:creationId xmlns:a16="http://schemas.microsoft.com/office/drawing/2014/main" id="{5097CB8C-D5E4-417D-ACA4-09F42DD73812}"/>
                  </a:ext>
                </a:extLst>
              </p:cNvPr>
              <p:cNvGrpSpPr/>
              <p:nvPr/>
            </p:nvGrpSpPr>
            <p:grpSpPr>
              <a:xfrm>
                <a:off x="2925405" y="3743375"/>
                <a:ext cx="80558" cy="749249"/>
                <a:chOff x="3743571" y="3308401"/>
                <a:chExt cx="80558" cy="722480"/>
              </a:xfrm>
            </p:grpSpPr>
            <p:cxnSp>
              <p:nvCxnSpPr>
                <p:cNvPr id="142" name="Straight Connector 141">
                  <a:extLst>
                    <a:ext uri="{FF2B5EF4-FFF2-40B4-BE49-F238E27FC236}">
                      <a16:creationId xmlns:a16="http://schemas.microsoft.com/office/drawing/2014/main" id="{03B58DB5-D3CC-424B-BF5B-DF5C1E2E2F2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F81F80CA-0868-492D-9580-379D5B447EE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FF210C68-A80A-443B-BABA-323C5CC2954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5" name="Group 144">
                <a:extLst>
                  <a:ext uri="{FF2B5EF4-FFF2-40B4-BE49-F238E27FC236}">
                    <a16:creationId xmlns:a16="http://schemas.microsoft.com/office/drawing/2014/main" id="{BCC88E67-3122-4B7B-9A3A-125E01BBC775}"/>
                  </a:ext>
                </a:extLst>
              </p:cNvPr>
              <p:cNvGrpSpPr/>
              <p:nvPr/>
            </p:nvGrpSpPr>
            <p:grpSpPr>
              <a:xfrm>
                <a:off x="2341799" y="3981450"/>
                <a:ext cx="80558" cy="677861"/>
                <a:chOff x="3743571" y="3308401"/>
                <a:chExt cx="80558" cy="722480"/>
              </a:xfrm>
            </p:grpSpPr>
            <p:cxnSp>
              <p:nvCxnSpPr>
                <p:cNvPr id="146" name="Straight Connector 145">
                  <a:extLst>
                    <a:ext uri="{FF2B5EF4-FFF2-40B4-BE49-F238E27FC236}">
                      <a16:creationId xmlns:a16="http://schemas.microsoft.com/office/drawing/2014/main" id="{6DE92391-91D6-46F0-BA99-F88C5FA22A3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627BE2A5-370F-4EE8-B7B9-E8DE79F34EA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EFD008B7-5F5F-4EBA-9500-67FE1AEEB15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9" name="Group 148">
                <a:extLst>
                  <a:ext uri="{FF2B5EF4-FFF2-40B4-BE49-F238E27FC236}">
                    <a16:creationId xmlns:a16="http://schemas.microsoft.com/office/drawing/2014/main" id="{A6D0BBE4-63CD-4663-8645-589A6BE1053D}"/>
                  </a:ext>
                </a:extLst>
              </p:cNvPr>
              <p:cNvGrpSpPr/>
              <p:nvPr/>
            </p:nvGrpSpPr>
            <p:grpSpPr>
              <a:xfrm>
                <a:off x="2341799" y="4306888"/>
                <a:ext cx="80558" cy="492123"/>
                <a:chOff x="3743571" y="3308401"/>
                <a:chExt cx="80558" cy="722480"/>
              </a:xfrm>
            </p:grpSpPr>
            <p:cxnSp>
              <p:nvCxnSpPr>
                <p:cNvPr id="150" name="Straight Connector 149">
                  <a:extLst>
                    <a:ext uri="{FF2B5EF4-FFF2-40B4-BE49-F238E27FC236}">
                      <a16:creationId xmlns:a16="http://schemas.microsoft.com/office/drawing/2014/main" id="{0BC775B5-30D5-41E2-A9B0-D5E8EA03C3F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A3FCD07E-F2A5-490F-9FA7-03B8C63136F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4005879C-0D52-4B42-998B-777273B3224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3" name="Group 152">
                <a:extLst>
                  <a:ext uri="{FF2B5EF4-FFF2-40B4-BE49-F238E27FC236}">
                    <a16:creationId xmlns:a16="http://schemas.microsoft.com/office/drawing/2014/main" id="{2B9C197B-4596-4DBE-A9BD-46B7292E277F}"/>
                  </a:ext>
                </a:extLst>
              </p:cNvPr>
              <p:cNvGrpSpPr/>
              <p:nvPr/>
            </p:nvGrpSpPr>
            <p:grpSpPr>
              <a:xfrm>
                <a:off x="3510599" y="4408487"/>
                <a:ext cx="80558" cy="458653"/>
                <a:chOff x="3743571" y="3308401"/>
                <a:chExt cx="80558" cy="722480"/>
              </a:xfrm>
            </p:grpSpPr>
            <p:cxnSp>
              <p:nvCxnSpPr>
                <p:cNvPr id="154" name="Straight Connector 153">
                  <a:extLst>
                    <a:ext uri="{FF2B5EF4-FFF2-40B4-BE49-F238E27FC236}">
                      <a16:creationId xmlns:a16="http://schemas.microsoft.com/office/drawing/2014/main" id="{A541D515-B1E6-4093-BE8D-65282B915F3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651DB944-8C4A-4E18-A923-F81EC98610E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2D923BBD-805D-410C-86D0-25271AE7946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7" name="Group 156">
                <a:extLst>
                  <a:ext uri="{FF2B5EF4-FFF2-40B4-BE49-F238E27FC236}">
                    <a16:creationId xmlns:a16="http://schemas.microsoft.com/office/drawing/2014/main" id="{326E8D12-C507-42F3-AF5F-ABE7C58E8AD8}"/>
                  </a:ext>
                </a:extLst>
              </p:cNvPr>
              <p:cNvGrpSpPr/>
              <p:nvPr/>
            </p:nvGrpSpPr>
            <p:grpSpPr>
              <a:xfrm>
                <a:off x="4101533" y="4219575"/>
                <a:ext cx="80558" cy="558804"/>
                <a:chOff x="3743571" y="3308401"/>
                <a:chExt cx="80558" cy="722480"/>
              </a:xfrm>
            </p:grpSpPr>
            <p:cxnSp>
              <p:nvCxnSpPr>
                <p:cNvPr id="158" name="Straight Connector 157">
                  <a:extLst>
                    <a:ext uri="{FF2B5EF4-FFF2-40B4-BE49-F238E27FC236}">
                      <a16:creationId xmlns:a16="http://schemas.microsoft.com/office/drawing/2014/main" id="{91E80B84-B826-4BF7-9900-5D8EDCBBF8B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D9BE7999-7B81-4A7C-B57B-E8001850F09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FD9D19B0-5255-4336-A3FB-08A84BDAA97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1" name="Group 160">
                <a:extLst>
                  <a:ext uri="{FF2B5EF4-FFF2-40B4-BE49-F238E27FC236}">
                    <a16:creationId xmlns:a16="http://schemas.microsoft.com/office/drawing/2014/main" id="{96D99C8D-D2C5-4221-92AB-87D28812A194}"/>
                  </a:ext>
                </a:extLst>
              </p:cNvPr>
              <p:cNvGrpSpPr/>
              <p:nvPr/>
            </p:nvGrpSpPr>
            <p:grpSpPr>
              <a:xfrm>
                <a:off x="2925405" y="4306888"/>
                <a:ext cx="80558" cy="520699"/>
                <a:chOff x="3743571" y="3308401"/>
                <a:chExt cx="80558" cy="722480"/>
              </a:xfrm>
            </p:grpSpPr>
            <p:cxnSp>
              <p:nvCxnSpPr>
                <p:cNvPr id="162" name="Straight Connector 161">
                  <a:extLst>
                    <a:ext uri="{FF2B5EF4-FFF2-40B4-BE49-F238E27FC236}">
                      <a16:creationId xmlns:a16="http://schemas.microsoft.com/office/drawing/2014/main" id="{078301A9-2681-4DC5-9634-49CC2C1FE31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E20C9A11-F59A-4069-9AD7-F391E4F2622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EF31AC84-2FAB-4816-99BF-36BBAA233B8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1" name="Oval 120">
                <a:extLst>
                  <a:ext uri="{FF2B5EF4-FFF2-40B4-BE49-F238E27FC236}">
                    <a16:creationId xmlns:a16="http://schemas.microsoft.com/office/drawing/2014/main" id="{16E5FA24-E9CC-49AE-BA4D-B0EC41379265}"/>
                  </a:ext>
                </a:extLst>
              </p:cNvPr>
              <p:cNvSpPr/>
              <p:nvPr/>
            </p:nvSpPr>
            <p:spPr>
              <a:xfrm>
                <a:off x="2929706" y="463107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22" name="Oval 121">
                <a:extLst>
                  <a:ext uri="{FF2B5EF4-FFF2-40B4-BE49-F238E27FC236}">
                    <a16:creationId xmlns:a16="http://schemas.microsoft.com/office/drawing/2014/main" id="{97BDECFD-C4AE-45F2-BCF7-1C7F2A795FA4}"/>
                  </a:ext>
                </a:extLst>
              </p:cNvPr>
              <p:cNvSpPr/>
              <p:nvPr/>
            </p:nvSpPr>
            <p:spPr>
              <a:xfrm>
                <a:off x="3514900" y="471044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23" name="Oval 122">
                <a:extLst>
                  <a:ext uri="{FF2B5EF4-FFF2-40B4-BE49-F238E27FC236}">
                    <a16:creationId xmlns:a16="http://schemas.microsoft.com/office/drawing/2014/main" id="{AEB617AA-A864-4F11-BFA0-3A0A70F3B7C6}"/>
                  </a:ext>
                </a:extLst>
              </p:cNvPr>
              <p:cNvSpPr/>
              <p:nvPr/>
            </p:nvSpPr>
            <p:spPr>
              <a:xfrm>
                <a:off x="4103846" y="455487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24" name="Oval 123">
                <a:extLst>
                  <a:ext uri="{FF2B5EF4-FFF2-40B4-BE49-F238E27FC236}">
                    <a16:creationId xmlns:a16="http://schemas.microsoft.com/office/drawing/2014/main" id="{CB762BC5-EC7C-435B-B4F9-A1242150D66F}"/>
                  </a:ext>
                </a:extLst>
              </p:cNvPr>
              <p:cNvSpPr/>
              <p:nvPr/>
            </p:nvSpPr>
            <p:spPr>
              <a:xfrm>
                <a:off x="2346100" y="4607259"/>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70" name="Freeform: Shape 169">
                <a:extLst>
                  <a:ext uri="{FF2B5EF4-FFF2-40B4-BE49-F238E27FC236}">
                    <a16:creationId xmlns:a16="http://schemas.microsoft.com/office/drawing/2014/main" id="{ABEC671E-80EB-4CA5-A358-AFF651592952}"/>
                  </a:ext>
                </a:extLst>
              </p:cNvPr>
              <p:cNvSpPr/>
              <p:nvPr/>
            </p:nvSpPr>
            <p:spPr>
              <a:xfrm>
                <a:off x="1807481" y="4590879"/>
                <a:ext cx="2328519" cy="294803"/>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519" h="294803">
                    <a:moveTo>
                      <a:pt x="0" y="294803"/>
                    </a:moveTo>
                    <a:lnTo>
                      <a:pt x="586277" y="49346"/>
                    </a:lnTo>
                    <a:lnTo>
                      <a:pt x="1161360" y="76481"/>
                    </a:lnTo>
                    <a:lnTo>
                      <a:pt x="1755890" y="154703"/>
                    </a:lnTo>
                    <a:lnTo>
                      <a:pt x="2328519"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94" name="Group 293">
                <a:extLst>
                  <a:ext uri="{FF2B5EF4-FFF2-40B4-BE49-F238E27FC236}">
                    <a16:creationId xmlns:a16="http://schemas.microsoft.com/office/drawing/2014/main" id="{AFD9B2FF-DBEC-4117-AD8F-FCCB19ABA0AB}"/>
                  </a:ext>
                </a:extLst>
              </p:cNvPr>
              <p:cNvGrpSpPr/>
              <p:nvPr/>
            </p:nvGrpSpPr>
            <p:grpSpPr>
              <a:xfrm>
                <a:off x="1596650" y="3281480"/>
                <a:ext cx="2544830" cy="1777476"/>
                <a:chOff x="1596650" y="3281480"/>
                <a:chExt cx="2544830" cy="1777476"/>
              </a:xfrm>
            </p:grpSpPr>
            <p:sp>
              <p:nvSpPr>
                <p:cNvPr id="7" name="Freeform: Shape 6">
                  <a:extLst>
                    <a:ext uri="{FF2B5EF4-FFF2-40B4-BE49-F238E27FC236}">
                      <a16:creationId xmlns:a16="http://schemas.microsoft.com/office/drawing/2014/main" id="{D266182A-73F3-4C06-8DEA-17E61A65193C}"/>
                    </a:ext>
                  </a:extLst>
                </p:cNvPr>
                <p:cNvSpPr/>
                <p:nvPr/>
              </p:nvSpPr>
              <p:spPr>
                <a:xfrm>
                  <a:off x="1660100" y="3281480"/>
                  <a:ext cx="2480261"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92" name="Group 291">
                  <a:extLst>
                    <a:ext uri="{FF2B5EF4-FFF2-40B4-BE49-F238E27FC236}">
                      <a16:creationId xmlns:a16="http://schemas.microsoft.com/office/drawing/2014/main" id="{052A8956-4B77-4168-9C7A-1E8C1A84B91A}"/>
                    </a:ext>
                  </a:extLst>
                </p:cNvPr>
                <p:cNvGrpSpPr/>
                <p:nvPr/>
              </p:nvGrpSpPr>
              <p:grpSpPr>
                <a:xfrm>
                  <a:off x="1596650" y="3281571"/>
                  <a:ext cx="61200" cy="1601203"/>
                  <a:chOff x="1596650" y="3281571"/>
                  <a:chExt cx="61200" cy="1601203"/>
                </a:xfrm>
              </p:grpSpPr>
              <p:cxnSp>
                <p:nvCxnSpPr>
                  <p:cNvPr id="9" name="Straight Connector 8">
                    <a:extLst>
                      <a:ext uri="{FF2B5EF4-FFF2-40B4-BE49-F238E27FC236}">
                        <a16:creationId xmlns:a16="http://schemas.microsoft.com/office/drawing/2014/main" id="{92C24277-B953-48AA-9326-701301A2C0A8}"/>
                      </a:ext>
                    </a:extLst>
                  </p:cNvPr>
                  <p:cNvCxnSpPr/>
                  <p:nvPr/>
                </p:nvCxnSpPr>
                <p:spPr>
                  <a:xfrm>
                    <a:off x="1596650"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66DEDDF-00FA-40BB-A55E-FEF7E03FE447}"/>
                      </a:ext>
                    </a:extLst>
                  </p:cNvPr>
                  <p:cNvCxnSpPr/>
                  <p:nvPr/>
                </p:nvCxnSpPr>
                <p:spPr>
                  <a:xfrm>
                    <a:off x="1596650"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69CA063-7A14-4128-88A2-FCE75B91A4D0}"/>
                      </a:ext>
                    </a:extLst>
                  </p:cNvPr>
                  <p:cNvCxnSpPr/>
                  <p:nvPr/>
                </p:nvCxnSpPr>
                <p:spPr>
                  <a:xfrm>
                    <a:off x="1596650"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D563E1D-E3BE-4E2F-A7A6-873522D9B582}"/>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DCD57C5-BECE-4680-829A-541B01F056BD}"/>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3" name="Group 292">
                  <a:extLst>
                    <a:ext uri="{FF2B5EF4-FFF2-40B4-BE49-F238E27FC236}">
                      <a16:creationId xmlns:a16="http://schemas.microsoft.com/office/drawing/2014/main" id="{FC159535-7B4E-4945-9A97-41BD7ED60515}"/>
                    </a:ext>
                  </a:extLst>
                </p:cNvPr>
                <p:cNvGrpSpPr/>
                <p:nvPr/>
              </p:nvGrpSpPr>
              <p:grpSpPr>
                <a:xfrm>
                  <a:off x="1800009" y="4997756"/>
                  <a:ext cx="2341471" cy="61200"/>
                  <a:chOff x="1800009" y="4997756"/>
                  <a:chExt cx="2341471" cy="61200"/>
                </a:xfrm>
              </p:grpSpPr>
              <p:cxnSp>
                <p:nvCxnSpPr>
                  <p:cNvPr id="81" name="Straight Connector 80">
                    <a:extLst>
                      <a:ext uri="{FF2B5EF4-FFF2-40B4-BE49-F238E27FC236}">
                        <a16:creationId xmlns:a16="http://schemas.microsoft.com/office/drawing/2014/main" id="{82038F3A-8145-492D-AA3D-CC43DFC118E6}"/>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AD8C383F-0C19-4B2E-A5FA-8A535F9B676B}"/>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41ECA71-5C73-4892-AF6A-62A9C55A63B8}"/>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D12D28F-7037-417E-B19E-95918F27B3CC}"/>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F20FEB26-F2D0-4294-A325-C72B5B4363DE}"/>
                      </a:ext>
                    </a:extLst>
                  </p:cNvPr>
                  <p:cNvCxnSpPr/>
                  <p:nvPr/>
                </p:nvCxnSpPr>
                <p:spPr>
                  <a:xfrm rot="5400000">
                    <a:off x="411088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89" name="Group 288">
                <a:extLst>
                  <a:ext uri="{FF2B5EF4-FFF2-40B4-BE49-F238E27FC236}">
                    <a16:creationId xmlns:a16="http://schemas.microsoft.com/office/drawing/2014/main" id="{6E04C776-7116-4DFF-977B-B5368337F22C}"/>
                  </a:ext>
                </a:extLst>
              </p:cNvPr>
              <p:cNvGrpSpPr/>
              <p:nvPr/>
            </p:nvGrpSpPr>
            <p:grpSpPr>
              <a:xfrm>
                <a:off x="1718113" y="5051209"/>
                <a:ext cx="2525734" cy="184666"/>
                <a:chOff x="1718113" y="5038404"/>
                <a:chExt cx="2525734" cy="184666"/>
              </a:xfrm>
            </p:grpSpPr>
            <p:sp>
              <p:nvSpPr>
                <p:cNvPr id="12" name="TextBox 11">
                  <a:extLst>
                    <a:ext uri="{FF2B5EF4-FFF2-40B4-BE49-F238E27FC236}">
                      <a16:creationId xmlns:a16="http://schemas.microsoft.com/office/drawing/2014/main" id="{D9389E81-088C-4ECF-A581-3C17EE577CC8}"/>
                    </a:ext>
                  </a:extLst>
                </p:cNvPr>
                <p:cNvSpPr txBox="1"/>
                <p:nvPr/>
              </p:nvSpPr>
              <p:spPr>
                <a:xfrm>
                  <a:off x="4038094" y="5038404"/>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90" name="TextBox 89">
                  <a:extLst>
                    <a:ext uri="{FF2B5EF4-FFF2-40B4-BE49-F238E27FC236}">
                      <a16:creationId xmlns:a16="http://schemas.microsoft.com/office/drawing/2014/main" id="{C7A0A59D-2BA6-4EBB-86FE-01B9E82AFB61}"/>
                    </a:ext>
                  </a:extLst>
                </p:cNvPr>
                <p:cNvSpPr txBox="1"/>
                <p:nvPr/>
              </p:nvSpPr>
              <p:spPr>
                <a:xfrm>
                  <a:off x="3468459"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91" name="TextBox 90">
                  <a:extLst>
                    <a:ext uri="{FF2B5EF4-FFF2-40B4-BE49-F238E27FC236}">
                      <a16:creationId xmlns:a16="http://schemas.microsoft.com/office/drawing/2014/main" id="{35A0F772-58F5-4313-AA9B-9791120A6F0D}"/>
                    </a:ext>
                  </a:extLst>
                </p:cNvPr>
                <p:cNvSpPr txBox="1"/>
                <p:nvPr/>
              </p:nvSpPr>
              <p:spPr>
                <a:xfrm>
                  <a:off x="2884744"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92" name="TextBox 91">
                  <a:extLst>
                    <a:ext uri="{FF2B5EF4-FFF2-40B4-BE49-F238E27FC236}">
                      <a16:creationId xmlns:a16="http://schemas.microsoft.com/office/drawing/2014/main" id="{451398EB-C0F2-4A62-81BF-B166E7DC4FE2}"/>
                    </a:ext>
                  </a:extLst>
                </p:cNvPr>
                <p:cNvSpPr txBox="1"/>
                <p:nvPr/>
              </p:nvSpPr>
              <p:spPr>
                <a:xfrm>
                  <a:off x="2304234" y="5038404"/>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93" name="TextBox 92">
                  <a:extLst>
                    <a:ext uri="{FF2B5EF4-FFF2-40B4-BE49-F238E27FC236}">
                      <a16:creationId xmlns:a16="http://schemas.microsoft.com/office/drawing/2014/main" id="{0FC9DAE8-0710-4235-983C-82F7634DF930}"/>
                    </a:ext>
                  </a:extLst>
                </p:cNvPr>
                <p:cNvSpPr txBox="1"/>
                <p:nvPr/>
              </p:nvSpPr>
              <p:spPr>
                <a:xfrm>
                  <a:off x="1718113" y="5038404"/>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grpSp>
          <p:sp>
            <p:nvSpPr>
              <p:cNvPr id="100" name="TextBox 99">
                <a:extLst>
                  <a:ext uri="{FF2B5EF4-FFF2-40B4-BE49-F238E27FC236}">
                    <a16:creationId xmlns:a16="http://schemas.microsoft.com/office/drawing/2014/main" id="{1C9CB4BE-26A0-418A-B592-C485D883DE1E}"/>
                  </a:ext>
                </a:extLst>
              </p:cNvPr>
              <p:cNvSpPr txBox="1"/>
              <p:nvPr/>
            </p:nvSpPr>
            <p:spPr>
              <a:xfrm>
                <a:off x="1800009" y="5180043"/>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nvGrpSpPr>
              <p:cNvPr id="288" name="Group 287">
                <a:extLst>
                  <a:ext uri="{FF2B5EF4-FFF2-40B4-BE49-F238E27FC236}">
                    <a16:creationId xmlns:a16="http://schemas.microsoft.com/office/drawing/2014/main" id="{15F82AFA-88DC-4187-9B81-EE805D1B0DD9}"/>
                  </a:ext>
                </a:extLst>
              </p:cNvPr>
              <p:cNvGrpSpPr/>
              <p:nvPr/>
            </p:nvGrpSpPr>
            <p:grpSpPr>
              <a:xfrm>
                <a:off x="1315747" y="3187454"/>
                <a:ext cx="278348" cy="1784356"/>
                <a:chOff x="1315747" y="3187454"/>
                <a:chExt cx="278348" cy="1784356"/>
              </a:xfrm>
            </p:grpSpPr>
            <p:sp>
              <p:nvSpPr>
                <p:cNvPr id="14" name="TextBox 13">
                  <a:extLst>
                    <a:ext uri="{FF2B5EF4-FFF2-40B4-BE49-F238E27FC236}">
                      <a16:creationId xmlns:a16="http://schemas.microsoft.com/office/drawing/2014/main" id="{027DE96D-BEBD-4A8A-8351-6AFC261F768D}"/>
                    </a:ext>
                  </a:extLst>
                </p:cNvPr>
                <p:cNvSpPr txBox="1"/>
                <p:nvPr/>
              </p:nvSpPr>
              <p:spPr>
                <a:xfrm>
                  <a:off x="1466372" y="4787144"/>
                  <a:ext cx="127723"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102" name="TextBox 101">
                  <a:extLst>
                    <a:ext uri="{FF2B5EF4-FFF2-40B4-BE49-F238E27FC236}">
                      <a16:creationId xmlns:a16="http://schemas.microsoft.com/office/drawing/2014/main" id="{9BDCA9F6-3A64-40D2-879F-62FDEC5FD2E2}"/>
                    </a:ext>
                  </a:extLst>
                </p:cNvPr>
                <p:cNvSpPr txBox="1"/>
                <p:nvPr/>
              </p:nvSpPr>
              <p:spPr>
                <a:xfrm>
                  <a:off x="1315747" y="4387220"/>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20</a:t>
                  </a:r>
                </a:p>
              </p:txBody>
            </p:sp>
            <p:sp>
              <p:nvSpPr>
                <p:cNvPr id="104" name="TextBox 103">
                  <a:extLst>
                    <a:ext uri="{FF2B5EF4-FFF2-40B4-BE49-F238E27FC236}">
                      <a16:creationId xmlns:a16="http://schemas.microsoft.com/office/drawing/2014/main" id="{E867529F-8D94-4794-AF42-5447ED9F9414}"/>
                    </a:ext>
                  </a:extLst>
                </p:cNvPr>
                <p:cNvSpPr txBox="1"/>
                <p:nvPr/>
              </p:nvSpPr>
              <p:spPr>
                <a:xfrm>
                  <a:off x="1315747" y="398729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40</a:t>
                  </a:r>
                </a:p>
              </p:txBody>
            </p:sp>
            <p:sp>
              <p:nvSpPr>
                <p:cNvPr id="106" name="TextBox 105">
                  <a:extLst>
                    <a:ext uri="{FF2B5EF4-FFF2-40B4-BE49-F238E27FC236}">
                      <a16:creationId xmlns:a16="http://schemas.microsoft.com/office/drawing/2014/main" id="{56BA8CD2-8BE2-421A-9D11-14DC124C3CFC}"/>
                    </a:ext>
                  </a:extLst>
                </p:cNvPr>
                <p:cNvSpPr txBox="1"/>
                <p:nvPr/>
              </p:nvSpPr>
              <p:spPr>
                <a:xfrm>
                  <a:off x="1315747" y="358737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60</a:t>
                  </a:r>
                </a:p>
              </p:txBody>
            </p:sp>
            <p:sp>
              <p:nvSpPr>
                <p:cNvPr id="108" name="TextBox 107">
                  <a:extLst>
                    <a:ext uri="{FF2B5EF4-FFF2-40B4-BE49-F238E27FC236}">
                      <a16:creationId xmlns:a16="http://schemas.microsoft.com/office/drawing/2014/main" id="{BB4EECD0-DFDF-4566-9615-67D21B9DA5B1}"/>
                    </a:ext>
                  </a:extLst>
                </p:cNvPr>
                <p:cNvSpPr txBox="1"/>
                <p:nvPr/>
              </p:nvSpPr>
              <p:spPr>
                <a:xfrm>
                  <a:off x="1355226" y="3187454"/>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80</a:t>
                  </a:r>
                </a:p>
              </p:txBody>
            </p:sp>
          </p:grpSp>
          <p:sp>
            <p:nvSpPr>
              <p:cNvPr id="109" name="TextBox 108">
                <a:extLst>
                  <a:ext uri="{FF2B5EF4-FFF2-40B4-BE49-F238E27FC236}">
                    <a16:creationId xmlns:a16="http://schemas.microsoft.com/office/drawing/2014/main" id="{F4D71BEE-F2F6-49B1-9A2B-D4B4201E7294}"/>
                  </a:ext>
                </a:extLst>
              </p:cNvPr>
              <p:cNvSpPr txBox="1"/>
              <p:nvPr/>
            </p:nvSpPr>
            <p:spPr>
              <a:xfrm rot="16200000">
                <a:off x="-41820" y="3698565"/>
                <a:ext cx="2096660" cy="777392"/>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Percent of men whose haemoglobin levels increased ≥1 from baseline</a:t>
                </a:r>
              </a:p>
            </p:txBody>
          </p:sp>
          <p:sp>
            <p:nvSpPr>
              <p:cNvPr id="114" name="TextBox 113">
                <a:extLst>
                  <a:ext uri="{FF2B5EF4-FFF2-40B4-BE49-F238E27FC236}">
                    <a16:creationId xmlns:a16="http://schemas.microsoft.com/office/drawing/2014/main" id="{2353FCD0-8E9D-4A07-8A4F-AEAAB5BFC984}"/>
                  </a:ext>
                </a:extLst>
              </p:cNvPr>
              <p:cNvSpPr txBox="1"/>
              <p:nvPr/>
            </p:nvSpPr>
            <p:spPr>
              <a:xfrm>
                <a:off x="3512608" y="3271852"/>
                <a:ext cx="63991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p=0.002</a:t>
                </a:r>
              </a:p>
            </p:txBody>
          </p:sp>
          <p:sp>
            <p:nvSpPr>
              <p:cNvPr id="165" name="Freeform: Shape 164">
                <a:extLst>
                  <a:ext uri="{FF2B5EF4-FFF2-40B4-BE49-F238E27FC236}">
                    <a16:creationId xmlns:a16="http://schemas.microsoft.com/office/drawing/2014/main" id="{6424C0DF-57B2-4672-BF16-9A07986376A1}"/>
                  </a:ext>
                </a:extLst>
              </p:cNvPr>
              <p:cNvSpPr/>
              <p:nvPr/>
            </p:nvSpPr>
            <p:spPr>
              <a:xfrm>
                <a:off x="1805362" y="3630613"/>
                <a:ext cx="2338387" cy="1260475"/>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1260475">
                    <a:moveTo>
                      <a:pt x="0" y="1260475"/>
                    </a:moveTo>
                    <a:lnTo>
                      <a:pt x="584200" y="757237"/>
                    </a:lnTo>
                    <a:lnTo>
                      <a:pt x="1171575" y="530225"/>
                    </a:lnTo>
                    <a:lnTo>
                      <a:pt x="1755775" y="0"/>
                    </a:lnTo>
                    <a:lnTo>
                      <a:pt x="2338387" y="17145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5" name="Oval 114">
                <a:extLst>
                  <a:ext uri="{FF2B5EF4-FFF2-40B4-BE49-F238E27FC236}">
                    <a16:creationId xmlns:a16="http://schemas.microsoft.com/office/drawing/2014/main" id="{FB646849-A92D-4A58-8DE1-10A162C50326}"/>
                  </a:ext>
                </a:extLst>
              </p:cNvPr>
              <p:cNvSpPr/>
              <p:nvPr/>
            </p:nvSpPr>
            <p:spPr>
              <a:xfrm>
                <a:off x="2929706" y="412307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6" name="Oval 115">
                <a:extLst>
                  <a:ext uri="{FF2B5EF4-FFF2-40B4-BE49-F238E27FC236}">
                    <a16:creationId xmlns:a16="http://schemas.microsoft.com/office/drawing/2014/main" id="{5A1C7A83-3EC6-4835-80AA-35846BBF8816}"/>
                  </a:ext>
                </a:extLst>
              </p:cNvPr>
              <p:cNvSpPr/>
              <p:nvPr/>
            </p:nvSpPr>
            <p:spPr>
              <a:xfrm>
                <a:off x="3514900" y="359602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7" name="Oval 116">
                <a:extLst>
                  <a:ext uri="{FF2B5EF4-FFF2-40B4-BE49-F238E27FC236}">
                    <a16:creationId xmlns:a16="http://schemas.microsoft.com/office/drawing/2014/main" id="{87A62D89-A415-4868-8F48-06DE752F3469}"/>
                  </a:ext>
                </a:extLst>
              </p:cNvPr>
              <p:cNvSpPr/>
              <p:nvPr/>
            </p:nvSpPr>
            <p:spPr>
              <a:xfrm>
                <a:off x="4105834" y="376112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8" name="Oval 117">
                <a:extLst>
                  <a:ext uri="{FF2B5EF4-FFF2-40B4-BE49-F238E27FC236}">
                    <a16:creationId xmlns:a16="http://schemas.microsoft.com/office/drawing/2014/main" id="{21A22761-3762-4F3E-8EF3-1647B48FED74}"/>
                  </a:ext>
                </a:extLst>
              </p:cNvPr>
              <p:cNvSpPr/>
              <p:nvPr/>
            </p:nvSpPr>
            <p:spPr>
              <a:xfrm>
                <a:off x="2346100" y="435325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9" name="Oval 118">
                <a:extLst>
                  <a:ext uri="{FF2B5EF4-FFF2-40B4-BE49-F238E27FC236}">
                    <a16:creationId xmlns:a16="http://schemas.microsoft.com/office/drawing/2014/main" id="{07828BCC-C5A7-494A-A7D4-F69073B2DA85}"/>
                  </a:ext>
                </a:extLst>
              </p:cNvPr>
              <p:cNvSpPr/>
              <p:nvPr/>
            </p:nvSpPr>
            <p:spPr>
              <a:xfrm>
                <a:off x="1770220" y="485490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91" name="Group 290">
                <a:extLst>
                  <a:ext uri="{FF2B5EF4-FFF2-40B4-BE49-F238E27FC236}">
                    <a16:creationId xmlns:a16="http://schemas.microsoft.com/office/drawing/2014/main" id="{69A9C1DB-95B5-4BCD-8DF4-FB32E9384A0A}"/>
                  </a:ext>
                </a:extLst>
              </p:cNvPr>
              <p:cNvGrpSpPr/>
              <p:nvPr/>
            </p:nvGrpSpPr>
            <p:grpSpPr>
              <a:xfrm>
                <a:off x="1734827" y="3256292"/>
                <a:ext cx="1217735" cy="333938"/>
                <a:chOff x="1840742" y="3284538"/>
                <a:chExt cx="1217735" cy="333938"/>
              </a:xfrm>
            </p:grpSpPr>
            <p:sp>
              <p:nvSpPr>
                <p:cNvPr id="113" name="TextBox 112">
                  <a:extLst>
                    <a:ext uri="{FF2B5EF4-FFF2-40B4-BE49-F238E27FC236}">
                      <a16:creationId xmlns:a16="http://schemas.microsoft.com/office/drawing/2014/main" id="{083D566F-30D9-44D5-A8AA-D06FFB6C9D56}"/>
                    </a:ext>
                  </a:extLst>
                </p:cNvPr>
                <p:cNvSpPr txBox="1"/>
                <p:nvPr/>
              </p:nvSpPr>
              <p:spPr>
                <a:xfrm>
                  <a:off x="1886361" y="3284538"/>
                  <a:ext cx="1172116" cy="333938"/>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Placebo</a:t>
                  </a:r>
                </a:p>
              </p:txBody>
            </p:sp>
            <p:sp>
              <p:nvSpPr>
                <p:cNvPr id="120" name="Oval 119">
                  <a:extLst>
                    <a:ext uri="{FF2B5EF4-FFF2-40B4-BE49-F238E27FC236}">
                      <a16:creationId xmlns:a16="http://schemas.microsoft.com/office/drawing/2014/main" id="{B48E100B-78D4-470B-A51A-61ADC4A89187}"/>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66" name="Oval 165">
                  <a:extLst>
                    <a:ext uri="{FF2B5EF4-FFF2-40B4-BE49-F238E27FC236}">
                      <a16:creationId xmlns:a16="http://schemas.microsoft.com/office/drawing/2014/main" id="{B67BFB91-8722-4262-A840-51332D5FEEAD}"/>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grpSp>
      <p:sp>
        <p:nvSpPr>
          <p:cNvPr id="178" name="TextBox 177">
            <a:extLst>
              <a:ext uri="{FF2B5EF4-FFF2-40B4-BE49-F238E27FC236}">
                <a16:creationId xmlns:a16="http://schemas.microsoft.com/office/drawing/2014/main" id="{89443EDF-34C0-4B85-B145-95A9E89FF33A}"/>
              </a:ext>
            </a:extLst>
          </p:cNvPr>
          <p:cNvSpPr txBox="1"/>
          <p:nvPr/>
        </p:nvSpPr>
        <p:spPr>
          <a:xfrm>
            <a:off x="3188201" y="2958364"/>
            <a:ext cx="2598019" cy="317779"/>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Unexplained anaemia at baseline</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298" name="Group 297">
            <a:extLst>
              <a:ext uri="{FF2B5EF4-FFF2-40B4-BE49-F238E27FC236}">
                <a16:creationId xmlns:a16="http://schemas.microsoft.com/office/drawing/2014/main" id="{5E8456B8-516C-457E-8C19-ACDB1667CC95}"/>
              </a:ext>
            </a:extLst>
          </p:cNvPr>
          <p:cNvGrpSpPr/>
          <p:nvPr/>
        </p:nvGrpSpPr>
        <p:grpSpPr>
          <a:xfrm>
            <a:off x="6265484" y="3217275"/>
            <a:ext cx="3563860" cy="2577275"/>
            <a:chOff x="4569605" y="3149130"/>
            <a:chExt cx="3563860" cy="2577275"/>
          </a:xfrm>
        </p:grpSpPr>
        <p:grpSp>
          <p:nvGrpSpPr>
            <p:cNvPr id="187" name="Group 186">
              <a:extLst>
                <a:ext uri="{FF2B5EF4-FFF2-40B4-BE49-F238E27FC236}">
                  <a16:creationId xmlns:a16="http://schemas.microsoft.com/office/drawing/2014/main" id="{6CAE3623-1492-47D5-BEDE-63B8D06ABF10}"/>
                </a:ext>
              </a:extLst>
            </p:cNvPr>
            <p:cNvGrpSpPr/>
            <p:nvPr/>
          </p:nvGrpSpPr>
          <p:grpSpPr>
            <a:xfrm>
              <a:off x="4584860" y="5267947"/>
              <a:ext cx="3548605" cy="458458"/>
              <a:chOff x="929399" y="4903517"/>
              <a:chExt cx="3548605" cy="458458"/>
            </a:xfrm>
          </p:grpSpPr>
          <p:sp>
            <p:nvSpPr>
              <p:cNvPr id="212" name="TextBox 211">
                <a:extLst>
                  <a:ext uri="{FF2B5EF4-FFF2-40B4-BE49-F238E27FC236}">
                    <a16:creationId xmlns:a16="http://schemas.microsoft.com/office/drawing/2014/main" id="{AC939D83-C0DF-4BBF-ACAD-4B36DC3A2535}"/>
                  </a:ext>
                </a:extLst>
              </p:cNvPr>
              <p:cNvSpPr txBox="1"/>
              <p:nvPr/>
            </p:nvSpPr>
            <p:spPr>
              <a:xfrm>
                <a:off x="4238589" y="5055866"/>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p:txBody>
          </p:sp>
          <p:sp>
            <p:nvSpPr>
              <p:cNvPr id="213" name="TextBox 212">
                <a:extLst>
                  <a:ext uri="{FF2B5EF4-FFF2-40B4-BE49-F238E27FC236}">
                    <a16:creationId xmlns:a16="http://schemas.microsoft.com/office/drawing/2014/main" id="{80291C7B-9508-4616-A3C7-8FF7715A7A0B}"/>
                  </a:ext>
                </a:extLst>
              </p:cNvPr>
              <p:cNvSpPr txBox="1"/>
              <p:nvPr/>
            </p:nvSpPr>
            <p:spPr>
              <a:xfrm>
                <a:off x="3654072" y="5055866"/>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28</a:t>
                </a:r>
              </a:p>
            </p:txBody>
          </p:sp>
          <p:sp>
            <p:nvSpPr>
              <p:cNvPr id="214" name="TextBox 213">
                <a:extLst>
                  <a:ext uri="{FF2B5EF4-FFF2-40B4-BE49-F238E27FC236}">
                    <a16:creationId xmlns:a16="http://schemas.microsoft.com/office/drawing/2014/main" id="{C7919350-2A51-4C2A-8A5E-1D5554DD488F}"/>
                  </a:ext>
                </a:extLst>
              </p:cNvPr>
              <p:cNvSpPr txBox="1"/>
              <p:nvPr/>
            </p:nvSpPr>
            <p:spPr>
              <a:xfrm>
                <a:off x="3074365" y="5055866"/>
                <a:ext cx="233003"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22</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p:txBody>
          </p:sp>
          <p:sp>
            <p:nvSpPr>
              <p:cNvPr id="215" name="TextBox 214">
                <a:extLst>
                  <a:ext uri="{FF2B5EF4-FFF2-40B4-BE49-F238E27FC236}">
                    <a16:creationId xmlns:a16="http://schemas.microsoft.com/office/drawing/2014/main" id="{44EB1032-DB5D-45B5-9919-899602E03113}"/>
                  </a:ext>
                </a:extLst>
              </p:cNvPr>
              <p:cNvSpPr txBox="1"/>
              <p:nvPr/>
            </p:nvSpPr>
            <p:spPr>
              <a:xfrm>
                <a:off x="2487443" y="5055866"/>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a:t>
                </a:r>
              </a:p>
            </p:txBody>
          </p:sp>
          <p:sp>
            <p:nvSpPr>
              <p:cNvPr id="216" name="TextBox 215">
                <a:extLst>
                  <a:ext uri="{FF2B5EF4-FFF2-40B4-BE49-F238E27FC236}">
                    <a16:creationId xmlns:a16="http://schemas.microsoft.com/office/drawing/2014/main" id="{7B157A73-6646-426D-BE78-692065F3BA0B}"/>
                  </a:ext>
                </a:extLst>
              </p:cNvPr>
              <p:cNvSpPr txBox="1"/>
              <p:nvPr/>
            </p:nvSpPr>
            <p:spPr>
              <a:xfrm>
                <a:off x="1902925" y="5055866"/>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35</a:t>
                </a:r>
              </a:p>
            </p:txBody>
          </p:sp>
          <p:sp>
            <p:nvSpPr>
              <p:cNvPr id="217" name="TextBox 216">
                <a:extLst>
                  <a:ext uri="{FF2B5EF4-FFF2-40B4-BE49-F238E27FC236}">
                    <a16:creationId xmlns:a16="http://schemas.microsoft.com/office/drawing/2014/main" id="{A85C38C6-04B0-4951-B0BB-BA1715D40420}"/>
                  </a:ext>
                </a:extLst>
              </p:cNvPr>
              <p:cNvSpPr txBox="1"/>
              <p:nvPr/>
            </p:nvSpPr>
            <p:spPr>
              <a:xfrm>
                <a:off x="929399" y="4903517"/>
                <a:ext cx="976797" cy="444481"/>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295" name="Group 294">
              <a:extLst>
                <a:ext uri="{FF2B5EF4-FFF2-40B4-BE49-F238E27FC236}">
                  <a16:creationId xmlns:a16="http://schemas.microsoft.com/office/drawing/2014/main" id="{CCB5DEB0-3962-467C-A4C6-F2F5D62BACF2}"/>
                </a:ext>
              </a:extLst>
            </p:cNvPr>
            <p:cNvGrpSpPr/>
            <p:nvPr/>
          </p:nvGrpSpPr>
          <p:grpSpPr>
            <a:xfrm>
              <a:off x="4569605" y="3149130"/>
              <a:ext cx="3553560" cy="2245291"/>
              <a:chOff x="4569605" y="3149130"/>
              <a:chExt cx="3553560" cy="2245291"/>
            </a:xfrm>
          </p:grpSpPr>
          <p:grpSp>
            <p:nvGrpSpPr>
              <p:cNvPr id="262" name="Group 261">
                <a:extLst>
                  <a:ext uri="{FF2B5EF4-FFF2-40B4-BE49-F238E27FC236}">
                    <a16:creationId xmlns:a16="http://schemas.microsoft.com/office/drawing/2014/main" id="{931F5315-2134-4982-8533-9BA2003CDFB0}"/>
                  </a:ext>
                </a:extLst>
              </p:cNvPr>
              <p:cNvGrpSpPr/>
              <p:nvPr/>
            </p:nvGrpSpPr>
            <p:grpSpPr>
              <a:xfrm>
                <a:off x="7388769" y="3251606"/>
                <a:ext cx="80558" cy="671037"/>
                <a:chOff x="3743571" y="3308401"/>
                <a:chExt cx="80558" cy="722480"/>
              </a:xfrm>
            </p:grpSpPr>
            <p:cxnSp>
              <p:nvCxnSpPr>
                <p:cNvPr id="275" name="Straight Connector 274">
                  <a:extLst>
                    <a:ext uri="{FF2B5EF4-FFF2-40B4-BE49-F238E27FC236}">
                      <a16:creationId xmlns:a16="http://schemas.microsoft.com/office/drawing/2014/main" id="{1A83EDAC-F05B-4F4E-BE76-4DDCDD44A0A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A549EB3D-7629-4B17-B415-1C7C351D817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2790B5D2-2833-4469-AC15-303BF8342B5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3" name="Group 262">
                <a:extLst>
                  <a:ext uri="{FF2B5EF4-FFF2-40B4-BE49-F238E27FC236}">
                    <a16:creationId xmlns:a16="http://schemas.microsoft.com/office/drawing/2014/main" id="{536FF3E9-7015-4D56-BD00-8726AFE5E720}"/>
                  </a:ext>
                </a:extLst>
              </p:cNvPr>
              <p:cNvGrpSpPr/>
              <p:nvPr/>
            </p:nvGrpSpPr>
            <p:grpSpPr>
              <a:xfrm>
                <a:off x="7979268" y="3273564"/>
                <a:ext cx="80558" cy="944413"/>
                <a:chOff x="3743571" y="3308401"/>
                <a:chExt cx="80558" cy="722480"/>
              </a:xfrm>
            </p:grpSpPr>
            <p:cxnSp>
              <p:nvCxnSpPr>
                <p:cNvPr id="272" name="Straight Connector 271">
                  <a:extLst>
                    <a:ext uri="{FF2B5EF4-FFF2-40B4-BE49-F238E27FC236}">
                      <a16:creationId xmlns:a16="http://schemas.microsoft.com/office/drawing/2014/main" id="{5E70AC20-8A74-4643-BAB1-5C8C424DF63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1794A086-B6C0-40B6-B609-9C6513CF85D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E4696486-E45A-491D-8A4D-618BA4F62FE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4" name="Group 263">
                <a:extLst>
                  <a:ext uri="{FF2B5EF4-FFF2-40B4-BE49-F238E27FC236}">
                    <a16:creationId xmlns:a16="http://schemas.microsoft.com/office/drawing/2014/main" id="{5FF9D1C3-86BD-4338-B991-5295884669F2}"/>
                  </a:ext>
                </a:extLst>
              </p:cNvPr>
              <p:cNvGrpSpPr/>
              <p:nvPr/>
            </p:nvGrpSpPr>
            <p:grpSpPr>
              <a:xfrm>
                <a:off x="6805860" y="3423429"/>
                <a:ext cx="80558" cy="764258"/>
                <a:chOff x="3743571" y="3308401"/>
                <a:chExt cx="80558" cy="722480"/>
              </a:xfrm>
            </p:grpSpPr>
            <p:cxnSp>
              <p:nvCxnSpPr>
                <p:cNvPr id="269" name="Straight Connector 268">
                  <a:extLst>
                    <a:ext uri="{FF2B5EF4-FFF2-40B4-BE49-F238E27FC236}">
                      <a16:creationId xmlns:a16="http://schemas.microsoft.com/office/drawing/2014/main" id="{4B8B76DA-D65B-44F5-A4BD-8704FA7225D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08945B97-43A2-4D94-A368-6D02F3454A7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2695ACA2-D109-4242-B368-9F3CA2B51FB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5" name="Group 264">
                <a:extLst>
                  <a:ext uri="{FF2B5EF4-FFF2-40B4-BE49-F238E27FC236}">
                    <a16:creationId xmlns:a16="http://schemas.microsoft.com/office/drawing/2014/main" id="{F6006742-AFC4-4616-B63A-486E9DB2DDC2}"/>
                  </a:ext>
                </a:extLst>
              </p:cNvPr>
              <p:cNvGrpSpPr/>
              <p:nvPr/>
            </p:nvGrpSpPr>
            <p:grpSpPr>
              <a:xfrm>
                <a:off x="6221355" y="3631214"/>
                <a:ext cx="80558" cy="736324"/>
                <a:chOff x="3743571" y="3308401"/>
                <a:chExt cx="80558" cy="722480"/>
              </a:xfrm>
            </p:grpSpPr>
            <p:cxnSp>
              <p:nvCxnSpPr>
                <p:cNvPr id="266" name="Straight Connector 265">
                  <a:extLst>
                    <a:ext uri="{FF2B5EF4-FFF2-40B4-BE49-F238E27FC236}">
                      <a16:creationId xmlns:a16="http://schemas.microsoft.com/office/drawing/2014/main" id="{01175EDA-8807-456E-BAA0-EC09C806FB7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822B4BF6-A8D6-4C1D-A328-818A3A803DB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2CAE9B8B-6EEC-4A14-8076-3C47108E60E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6" name="Group 245">
                <a:extLst>
                  <a:ext uri="{FF2B5EF4-FFF2-40B4-BE49-F238E27FC236}">
                    <a16:creationId xmlns:a16="http://schemas.microsoft.com/office/drawing/2014/main" id="{E06CED7F-69DB-441A-88A6-9B841A08FA25}"/>
                  </a:ext>
                </a:extLst>
              </p:cNvPr>
              <p:cNvGrpSpPr/>
              <p:nvPr/>
            </p:nvGrpSpPr>
            <p:grpSpPr>
              <a:xfrm>
                <a:off x="6221355" y="4134610"/>
                <a:ext cx="80558" cy="471467"/>
                <a:chOff x="3743571" y="3308401"/>
                <a:chExt cx="80558" cy="722480"/>
              </a:xfrm>
            </p:grpSpPr>
            <p:cxnSp>
              <p:nvCxnSpPr>
                <p:cNvPr id="259" name="Straight Connector 258">
                  <a:extLst>
                    <a:ext uri="{FF2B5EF4-FFF2-40B4-BE49-F238E27FC236}">
                      <a16:creationId xmlns:a16="http://schemas.microsoft.com/office/drawing/2014/main" id="{42AC3100-D34C-4EBD-834B-04219A1B403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6A04C31E-54D2-45F5-A2B0-BAF5DBFFB52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EF5661E9-4A5F-4AB1-A289-82C103EAE6E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92F3F40B-0E77-4FC2-9ED1-F20F0F317404}"/>
                  </a:ext>
                </a:extLst>
              </p:cNvPr>
              <p:cNvGrpSpPr/>
              <p:nvPr/>
            </p:nvGrpSpPr>
            <p:grpSpPr>
              <a:xfrm>
                <a:off x="7388769" y="4272179"/>
                <a:ext cx="80558" cy="367975"/>
                <a:chOff x="3743571" y="3308401"/>
                <a:chExt cx="80558" cy="722480"/>
              </a:xfrm>
            </p:grpSpPr>
            <p:cxnSp>
              <p:nvCxnSpPr>
                <p:cNvPr id="256" name="Straight Connector 255">
                  <a:extLst>
                    <a:ext uri="{FF2B5EF4-FFF2-40B4-BE49-F238E27FC236}">
                      <a16:creationId xmlns:a16="http://schemas.microsoft.com/office/drawing/2014/main" id="{DA5C9AC1-BF28-4001-A22E-90EDE6819E1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74E6EB11-BF3E-4BD9-98FD-6471C264F79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A1ED9244-8505-419F-BE96-5EE90E77F9A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8" name="Group 247">
                <a:extLst>
                  <a:ext uri="{FF2B5EF4-FFF2-40B4-BE49-F238E27FC236}">
                    <a16:creationId xmlns:a16="http://schemas.microsoft.com/office/drawing/2014/main" id="{2EB22FA9-2711-457D-A049-D1DA70F79F45}"/>
                  </a:ext>
                </a:extLst>
              </p:cNvPr>
              <p:cNvGrpSpPr/>
              <p:nvPr/>
            </p:nvGrpSpPr>
            <p:grpSpPr>
              <a:xfrm>
                <a:off x="7979268" y="4094626"/>
                <a:ext cx="80558" cy="483054"/>
                <a:chOff x="3743571" y="3308401"/>
                <a:chExt cx="80558" cy="722480"/>
              </a:xfrm>
            </p:grpSpPr>
            <p:cxnSp>
              <p:nvCxnSpPr>
                <p:cNvPr id="253" name="Straight Connector 252">
                  <a:extLst>
                    <a:ext uri="{FF2B5EF4-FFF2-40B4-BE49-F238E27FC236}">
                      <a16:creationId xmlns:a16="http://schemas.microsoft.com/office/drawing/2014/main" id="{76D5B3AD-3BBB-4906-93CA-A15E787DDF9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2913158A-211E-494B-A303-9FB4805244F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933D361C-9BF1-4D59-9F51-ADC029B87C8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9" name="Group 248">
                <a:extLst>
                  <a:ext uri="{FF2B5EF4-FFF2-40B4-BE49-F238E27FC236}">
                    <a16:creationId xmlns:a16="http://schemas.microsoft.com/office/drawing/2014/main" id="{CA6F2121-C046-4B0F-9DDC-90A66F8E2F87}"/>
                  </a:ext>
                </a:extLst>
              </p:cNvPr>
              <p:cNvGrpSpPr/>
              <p:nvPr/>
            </p:nvGrpSpPr>
            <p:grpSpPr>
              <a:xfrm>
                <a:off x="6805860" y="4145969"/>
                <a:ext cx="80558" cy="380595"/>
                <a:chOff x="3743571" y="3308401"/>
                <a:chExt cx="80558" cy="722480"/>
              </a:xfrm>
            </p:grpSpPr>
            <p:cxnSp>
              <p:nvCxnSpPr>
                <p:cNvPr id="250" name="Straight Connector 249">
                  <a:extLst>
                    <a:ext uri="{FF2B5EF4-FFF2-40B4-BE49-F238E27FC236}">
                      <a16:creationId xmlns:a16="http://schemas.microsoft.com/office/drawing/2014/main" id="{38294727-665B-493A-A556-9433E668605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17515579-D2B4-4227-9C21-8737D6320E5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479C8F2F-E366-472E-87E8-AF83B157E1D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42" name="Oval 241">
                <a:extLst>
                  <a:ext uri="{FF2B5EF4-FFF2-40B4-BE49-F238E27FC236}">
                    <a16:creationId xmlns:a16="http://schemas.microsoft.com/office/drawing/2014/main" id="{03DD9308-61D5-4564-9D43-B3BBF8FB17AB}"/>
                  </a:ext>
                </a:extLst>
              </p:cNvPr>
              <p:cNvSpPr/>
              <p:nvPr/>
            </p:nvSpPr>
            <p:spPr>
              <a:xfrm>
                <a:off x="6810161" y="429408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43" name="Oval 242">
                <a:extLst>
                  <a:ext uri="{FF2B5EF4-FFF2-40B4-BE49-F238E27FC236}">
                    <a16:creationId xmlns:a16="http://schemas.microsoft.com/office/drawing/2014/main" id="{6F1CCAB9-FCF3-4EA2-8B4E-67A2358FA072}"/>
                  </a:ext>
                </a:extLst>
              </p:cNvPr>
              <p:cNvSpPr/>
              <p:nvPr/>
            </p:nvSpPr>
            <p:spPr>
              <a:xfrm>
                <a:off x="7393070" y="44170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44" name="Oval 243">
                <a:extLst>
                  <a:ext uri="{FF2B5EF4-FFF2-40B4-BE49-F238E27FC236}">
                    <a16:creationId xmlns:a16="http://schemas.microsoft.com/office/drawing/2014/main" id="{C50B0F00-05C1-4CB3-9E52-7893C520C42A}"/>
                  </a:ext>
                </a:extLst>
              </p:cNvPr>
              <p:cNvSpPr/>
              <p:nvPr/>
            </p:nvSpPr>
            <p:spPr>
              <a:xfrm>
                <a:off x="7983569" y="430118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45" name="Oval 244">
                <a:extLst>
                  <a:ext uri="{FF2B5EF4-FFF2-40B4-BE49-F238E27FC236}">
                    <a16:creationId xmlns:a16="http://schemas.microsoft.com/office/drawing/2014/main" id="{24296065-DCA5-4480-B38A-ACD9D74EC5B6}"/>
                  </a:ext>
                </a:extLst>
              </p:cNvPr>
              <p:cNvSpPr/>
              <p:nvPr/>
            </p:nvSpPr>
            <p:spPr>
              <a:xfrm>
                <a:off x="6225656" y="432896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41" name="Freeform: Shape 240">
                <a:extLst>
                  <a:ext uri="{FF2B5EF4-FFF2-40B4-BE49-F238E27FC236}">
                    <a16:creationId xmlns:a16="http://schemas.microsoft.com/office/drawing/2014/main" id="{EEB576B4-92D6-43FA-B160-0FCB6C21F81E}"/>
                  </a:ext>
                </a:extLst>
              </p:cNvPr>
              <p:cNvSpPr/>
              <p:nvPr/>
            </p:nvSpPr>
            <p:spPr>
              <a:xfrm>
                <a:off x="5677051" y="4330795"/>
                <a:ext cx="2341218" cy="156012"/>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 name="connsiteX0" fmla="*/ 0 w 2328519"/>
                  <a:gd name="connsiteY0" fmla="*/ 303246 h 303246"/>
                  <a:gd name="connsiteX1" fmla="*/ 586277 w 2328519"/>
                  <a:gd name="connsiteY1" fmla="*/ 5778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8519"/>
                  <a:gd name="connsiteY0" fmla="*/ 303246 h 303246"/>
                  <a:gd name="connsiteX1" fmla="*/ 582491 w 2328519"/>
                  <a:gd name="connsiteY1" fmla="*/ 4779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6626"/>
                  <a:gd name="connsiteY0" fmla="*/ 205834 h 205834"/>
                  <a:gd name="connsiteX1" fmla="*/ 580598 w 2326626"/>
                  <a:gd name="connsiteY1" fmla="*/ 47799 h 205834"/>
                  <a:gd name="connsiteX2" fmla="*/ 1174612 w 2326626"/>
                  <a:gd name="connsiteY2" fmla="*/ 0 h 205834"/>
                  <a:gd name="connsiteX3" fmla="*/ 1753997 w 2326626"/>
                  <a:gd name="connsiteY3" fmla="*/ 163146 h 205834"/>
                  <a:gd name="connsiteX4" fmla="*/ 2326626 w 2326626"/>
                  <a:gd name="connsiteY4" fmla="*/ 8443 h 205834"/>
                  <a:gd name="connsiteX0" fmla="*/ 0 w 2341218"/>
                  <a:gd name="connsiteY0" fmla="*/ 208086 h 208086"/>
                  <a:gd name="connsiteX1" fmla="*/ 580598 w 2341218"/>
                  <a:gd name="connsiteY1" fmla="*/ 50051 h 208086"/>
                  <a:gd name="connsiteX2" fmla="*/ 1174612 w 2341218"/>
                  <a:gd name="connsiteY2" fmla="*/ 2252 h 208086"/>
                  <a:gd name="connsiteX3" fmla="*/ 1753997 w 2341218"/>
                  <a:gd name="connsiteY3" fmla="*/ 165398 h 208086"/>
                  <a:gd name="connsiteX4" fmla="*/ 2341218 w 2341218"/>
                  <a:gd name="connsiteY4" fmla="*/ 0 h 208086"/>
                  <a:gd name="connsiteX0" fmla="*/ 0 w 2341218"/>
                  <a:gd name="connsiteY0" fmla="*/ 205834 h 205834"/>
                  <a:gd name="connsiteX1" fmla="*/ 580598 w 2341218"/>
                  <a:gd name="connsiteY1" fmla="*/ 47799 h 205834"/>
                  <a:gd name="connsiteX2" fmla="*/ 1174612 w 2341218"/>
                  <a:gd name="connsiteY2" fmla="*/ 0 h 205834"/>
                  <a:gd name="connsiteX3" fmla="*/ 1753997 w 2341218"/>
                  <a:gd name="connsiteY3" fmla="*/ 163146 h 205834"/>
                  <a:gd name="connsiteX4" fmla="*/ 2341218 w 2341218"/>
                  <a:gd name="connsiteY4" fmla="*/ 2027 h 20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218" h="205834">
                    <a:moveTo>
                      <a:pt x="0" y="205834"/>
                    </a:moveTo>
                    <a:lnTo>
                      <a:pt x="580598" y="47799"/>
                    </a:lnTo>
                    <a:lnTo>
                      <a:pt x="1174612" y="0"/>
                    </a:lnTo>
                    <a:lnTo>
                      <a:pt x="1753997" y="163146"/>
                    </a:lnTo>
                    <a:lnTo>
                      <a:pt x="2341218" y="2027"/>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83" name="Freeform: Shape 182">
                <a:extLst>
                  <a:ext uri="{FF2B5EF4-FFF2-40B4-BE49-F238E27FC236}">
                    <a16:creationId xmlns:a16="http://schemas.microsoft.com/office/drawing/2014/main" id="{F613B35D-58EE-4ED1-8E21-3DBF9B70C527}"/>
                  </a:ext>
                </a:extLst>
              </p:cNvPr>
              <p:cNvSpPr/>
              <p:nvPr/>
            </p:nvSpPr>
            <p:spPr>
              <a:xfrm>
                <a:off x="5537241" y="3283051"/>
                <a:ext cx="2480261" cy="171483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84" name="Group 183">
                <a:extLst>
                  <a:ext uri="{FF2B5EF4-FFF2-40B4-BE49-F238E27FC236}">
                    <a16:creationId xmlns:a16="http://schemas.microsoft.com/office/drawing/2014/main" id="{774B54F3-EA3A-4E21-9308-34136369CB89}"/>
                  </a:ext>
                </a:extLst>
              </p:cNvPr>
              <p:cNvGrpSpPr/>
              <p:nvPr/>
            </p:nvGrpSpPr>
            <p:grpSpPr>
              <a:xfrm>
                <a:off x="5473791" y="3281571"/>
                <a:ext cx="61200" cy="1601203"/>
                <a:chOff x="1818526" y="3281571"/>
                <a:chExt cx="61200" cy="1601203"/>
              </a:xfrm>
            </p:grpSpPr>
            <p:cxnSp>
              <p:nvCxnSpPr>
                <p:cNvPr id="229" name="Straight Connector 228">
                  <a:extLst>
                    <a:ext uri="{FF2B5EF4-FFF2-40B4-BE49-F238E27FC236}">
                      <a16:creationId xmlns:a16="http://schemas.microsoft.com/office/drawing/2014/main" id="{2DBAE67E-9774-4900-99C2-ACDB52E58204}"/>
                    </a:ext>
                  </a:extLst>
                </p:cNvPr>
                <p:cNvCxnSpPr/>
                <p:nvPr/>
              </p:nvCxnSpPr>
              <p:spPr>
                <a:xfrm>
                  <a:off x="1818526"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F19C6966-2572-4887-9ACF-532397BD14C4}"/>
                    </a:ext>
                  </a:extLst>
                </p:cNvPr>
                <p:cNvCxnSpPr/>
                <p:nvPr/>
              </p:nvCxnSpPr>
              <p:spPr>
                <a:xfrm>
                  <a:off x="1818526"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5E4B4A9D-9423-4093-B405-9ABB400EA37D}"/>
                    </a:ext>
                  </a:extLst>
                </p:cNvPr>
                <p:cNvCxnSpPr/>
                <p:nvPr/>
              </p:nvCxnSpPr>
              <p:spPr>
                <a:xfrm>
                  <a:off x="1818526"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D914B174-0AD0-4751-8973-6C81CA0C94D7}"/>
                    </a:ext>
                  </a:extLst>
                </p:cNvPr>
                <p:cNvCxnSpPr/>
                <p:nvPr/>
              </p:nvCxnSpPr>
              <p:spPr>
                <a:xfrm>
                  <a:off x="1818526"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90F71087-50F3-49E7-84EA-7A6C1B916A48}"/>
                    </a:ext>
                  </a:extLst>
                </p:cNvPr>
                <p:cNvCxnSpPr/>
                <p:nvPr/>
              </p:nvCxnSpPr>
              <p:spPr>
                <a:xfrm>
                  <a:off x="1818526"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224" name="Straight Connector 223">
                <a:extLst>
                  <a:ext uri="{FF2B5EF4-FFF2-40B4-BE49-F238E27FC236}">
                    <a16:creationId xmlns:a16="http://schemas.microsoft.com/office/drawing/2014/main" id="{0B63992C-2F1B-4901-A954-18175170404B}"/>
                  </a:ext>
                </a:extLst>
              </p:cNvPr>
              <p:cNvCxnSpPr/>
              <p:nvPr/>
            </p:nvCxnSpPr>
            <p:spPr>
              <a:xfrm rot="5400000">
                <a:off x="7399006"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A4A6DA3F-CBFB-4FE8-B74D-6482986DC877}"/>
                  </a:ext>
                </a:extLst>
              </p:cNvPr>
              <p:cNvCxnSpPr/>
              <p:nvPr/>
            </p:nvCxnSpPr>
            <p:spPr>
              <a:xfrm rot="5400000">
                <a:off x="6814854"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D6DE24A1-0741-4327-B526-C3568452676D}"/>
                  </a:ext>
                </a:extLst>
              </p:cNvPr>
              <p:cNvCxnSpPr/>
              <p:nvPr/>
            </p:nvCxnSpPr>
            <p:spPr>
              <a:xfrm rot="5400000">
                <a:off x="6230702"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8CA03F23-8478-4D1A-A058-E8B5AC70F2DD}"/>
                  </a:ext>
                </a:extLst>
              </p:cNvPr>
              <p:cNvCxnSpPr/>
              <p:nvPr/>
            </p:nvCxnSpPr>
            <p:spPr>
              <a:xfrm rot="5400000">
                <a:off x="564655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B37F54BB-D93B-419B-931F-1E61BA8EF5DE}"/>
                  </a:ext>
                </a:extLst>
              </p:cNvPr>
              <p:cNvCxnSpPr/>
              <p:nvPr/>
            </p:nvCxnSpPr>
            <p:spPr>
              <a:xfrm rot="5400000">
                <a:off x="798802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86" name="Group 185">
                <a:extLst>
                  <a:ext uri="{FF2B5EF4-FFF2-40B4-BE49-F238E27FC236}">
                    <a16:creationId xmlns:a16="http://schemas.microsoft.com/office/drawing/2014/main" id="{B45BB34A-E0D7-4368-B5B0-819B06A5AAFB}"/>
                  </a:ext>
                </a:extLst>
              </p:cNvPr>
              <p:cNvGrpSpPr/>
              <p:nvPr/>
            </p:nvGrpSpPr>
            <p:grpSpPr>
              <a:xfrm>
                <a:off x="5595254" y="5051209"/>
                <a:ext cx="2527911" cy="343212"/>
                <a:chOff x="1939793" y="5079386"/>
                <a:chExt cx="2527911" cy="343212"/>
              </a:xfrm>
            </p:grpSpPr>
            <p:sp>
              <p:nvSpPr>
                <p:cNvPr id="218" name="TextBox 217">
                  <a:extLst>
                    <a:ext uri="{FF2B5EF4-FFF2-40B4-BE49-F238E27FC236}">
                      <a16:creationId xmlns:a16="http://schemas.microsoft.com/office/drawing/2014/main" id="{4458C06D-3AC1-4D79-BA69-F1C897F74690}"/>
                    </a:ext>
                  </a:extLst>
                </p:cNvPr>
                <p:cNvSpPr txBox="1"/>
                <p:nvPr/>
              </p:nvSpPr>
              <p:spPr>
                <a:xfrm>
                  <a:off x="4261951" y="5079386"/>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219" name="TextBox 218">
                  <a:extLst>
                    <a:ext uri="{FF2B5EF4-FFF2-40B4-BE49-F238E27FC236}">
                      <a16:creationId xmlns:a16="http://schemas.microsoft.com/office/drawing/2014/main" id="{9FBD1510-FB31-4BA0-8CD4-5BD7FA52A632}"/>
                    </a:ext>
                  </a:extLst>
                </p:cNvPr>
                <p:cNvSpPr txBox="1"/>
                <p:nvPr/>
              </p:nvSpPr>
              <p:spPr>
                <a:xfrm>
                  <a:off x="3690139"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220" name="TextBox 219">
                  <a:extLst>
                    <a:ext uri="{FF2B5EF4-FFF2-40B4-BE49-F238E27FC236}">
                      <a16:creationId xmlns:a16="http://schemas.microsoft.com/office/drawing/2014/main" id="{936FEA47-C9D3-403F-B737-F9DC0D6750F5}"/>
                    </a:ext>
                  </a:extLst>
                </p:cNvPr>
                <p:cNvSpPr txBox="1"/>
                <p:nvPr/>
              </p:nvSpPr>
              <p:spPr>
                <a:xfrm>
                  <a:off x="3106424"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221" name="TextBox 220">
                  <a:extLst>
                    <a:ext uri="{FF2B5EF4-FFF2-40B4-BE49-F238E27FC236}">
                      <a16:creationId xmlns:a16="http://schemas.microsoft.com/office/drawing/2014/main" id="{58650084-8819-4829-B988-705BE3771C9B}"/>
                    </a:ext>
                  </a:extLst>
                </p:cNvPr>
                <p:cNvSpPr txBox="1"/>
                <p:nvPr/>
              </p:nvSpPr>
              <p:spPr>
                <a:xfrm>
                  <a:off x="2525914" y="5079386"/>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222" name="TextBox 221">
                  <a:extLst>
                    <a:ext uri="{FF2B5EF4-FFF2-40B4-BE49-F238E27FC236}">
                      <a16:creationId xmlns:a16="http://schemas.microsoft.com/office/drawing/2014/main" id="{64FD049F-27F5-4CC9-85DE-84BCB8FB50F0}"/>
                    </a:ext>
                  </a:extLst>
                </p:cNvPr>
                <p:cNvSpPr txBox="1"/>
                <p:nvPr/>
              </p:nvSpPr>
              <p:spPr>
                <a:xfrm>
                  <a:off x="1939793" y="5079386"/>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223" name="TextBox 222">
                  <a:extLst>
                    <a:ext uri="{FF2B5EF4-FFF2-40B4-BE49-F238E27FC236}">
                      <a16:creationId xmlns:a16="http://schemas.microsoft.com/office/drawing/2014/main" id="{34EB017B-83F4-412E-82BD-F1B38FD15C7C}"/>
                    </a:ext>
                  </a:extLst>
                </p:cNvPr>
                <p:cNvSpPr txBox="1"/>
                <p:nvPr/>
              </p:nvSpPr>
              <p:spPr>
                <a:xfrm>
                  <a:off x="2021689" y="520715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grpSp>
            <p:nvGrpSpPr>
              <p:cNvPr id="278" name="Group 277">
                <a:extLst>
                  <a:ext uri="{FF2B5EF4-FFF2-40B4-BE49-F238E27FC236}">
                    <a16:creationId xmlns:a16="http://schemas.microsoft.com/office/drawing/2014/main" id="{415411FA-9307-49BA-80A8-0F02E4EC071E}"/>
                  </a:ext>
                </a:extLst>
              </p:cNvPr>
              <p:cNvGrpSpPr/>
              <p:nvPr/>
            </p:nvGrpSpPr>
            <p:grpSpPr>
              <a:xfrm>
                <a:off x="5003495" y="3187232"/>
                <a:ext cx="467742" cy="1785692"/>
                <a:chOff x="5003495" y="3187232"/>
                <a:chExt cx="467742" cy="1785692"/>
              </a:xfrm>
            </p:grpSpPr>
            <p:sp>
              <p:nvSpPr>
                <p:cNvPr id="203" name="TextBox 202">
                  <a:extLst>
                    <a:ext uri="{FF2B5EF4-FFF2-40B4-BE49-F238E27FC236}">
                      <a16:creationId xmlns:a16="http://schemas.microsoft.com/office/drawing/2014/main" id="{CC1108A9-99FB-43C0-9C74-AD389927E78A}"/>
                    </a:ext>
                  </a:extLst>
                </p:cNvPr>
                <p:cNvSpPr txBox="1"/>
                <p:nvPr/>
              </p:nvSpPr>
              <p:spPr>
                <a:xfrm>
                  <a:off x="5003495" y="4788258"/>
                  <a:ext cx="467742"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-0.5</a:t>
                  </a:r>
                </a:p>
              </p:txBody>
            </p:sp>
            <p:sp>
              <p:nvSpPr>
                <p:cNvPr id="205" name="TextBox 204">
                  <a:extLst>
                    <a:ext uri="{FF2B5EF4-FFF2-40B4-BE49-F238E27FC236}">
                      <a16:creationId xmlns:a16="http://schemas.microsoft.com/office/drawing/2014/main" id="{D9302492-2F49-4F76-A2F8-A2E806B4E5FF}"/>
                    </a:ext>
                  </a:extLst>
                </p:cNvPr>
                <p:cNvSpPr txBox="1"/>
                <p:nvPr/>
              </p:nvSpPr>
              <p:spPr>
                <a:xfrm>
                  <a:off x="5192888" y="4388002"/>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a:t>
                  </a:r>
                </a:p>
              </p:txBody>
            </p:sp>
            <p:sp>
              <p:nvSpPr>
                <p:cNvPr id="207" name="TextBox 206">
                  <a:extLst>
                    <a:ext uri="{FF2B5EF4-FFF2-40B4-BE49-F238E27FC236}">
                      <a16:creationId xmlns:a16="http://schemas.microsoft.com/office/drawing/2014/main" id="{DB404EB7-B8AD-45BF-ADFB-200485CB5C2C}"/>
                    </a:ext>
                  </a:extLst>
                </p:cNvPr>
                <p:cNvSpPr txBox="1"/>
                <p:nvPr/>
              </p:nvSpPr>
              <p:spPr>
                <a:xfrm>
                  <a:off x="5104654" y="3987745"/>
                  <a:ext cx="366582"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0.5</a:t>
                  </a:r>
                </a:p>
              </p:txBody>
            </p:sp>
            <p:sp>
              <p:nvSpPr>
                <p:cNvPr id="209" name="TextBox 208">
                  <a:extLst>
                    <a:ext uri="{FF2B5EF4-FFF2-40B4-BE49-F238E27FC236}">
                      <a16:creationId xmlns:a16="http://schemas.microsoft.com/office/drawing/2014/main" id="{12FC490E-FA9A-45E0-8449-56F82997B86E}"/>
                    </a:ext>
                  </a:extLst>
                </p:cNvPr>
                <p:cNvSpPr txBox="1"/>
                <p:nvPr/>
              </p:nvSpPr>
              <p:spPr>
                <a:xfrm>
                  <a:off x="5192888" y="358748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1.0</a:t>
                  </a:r>
                </a:p>
              </p:txBody>
            </p:sp>
            <p:sp>
              <p:nvSpPr>
                <p:cNvPr id="211" name="TextBox 210">
                  <a:extLst>
                    <a:ext uri="{FF2B5EF4-FFF2-40B4-BE49-F238E27FC236}">
                      <a16:creationId xmlns:a16="http://schemas.microsoft.com/office/drawing/2014/main" id="{531C771B-26C5-49EB-9F50-3696836AE4A1}"/>
                    </a:ext>
                  </a:extLst>
                </p:cNvPr>
                <p:cNvSpPr txBox="1"/>
                <p:nvPr/>
              </p:nvSpPr>
              <p:spPr>
                <a:xfrm>
                  <a:off x="5232367" y="3187232"/>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1.5</a:t>
                  </a:r>
                </a:p>
              </p:txBody>
            </p:sp>
          </p:grpSp>
          <p:sp>
            <p:nvSpPr>
              <p:cNvPr id="189" name="TextBox 188">
                <a:extLst>
                  <a:ext uri="{FF2B5EF4-FFF2-40B4-BE49-F238E27FC236}">
                    <a16:creationId xmlns:a16="http://schemas.microsoft.com/office/drawing/2014/main" id="{736D913C-2BB0-4916-89F3-7159BC362317}"/>
                  </a:ext>
                </a:extLst>
              </p:cNvPr>
              <p:cNvSpPr txBox="1"/>
              <p:nvPr/>
            </p:nvSpPr>
            <p:spPr>
              <a:xfrm rot="16200000">
                <a:off x="3931060" y="3787675"/>
                <a:ext cx="1860584" cy="583493"/>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Change in haemoglobin levels from baseline</a:t>
                </a:r>
              </a:p>
            </p:txBody>
          </p:sp>
          <p:sp>
            <p:nvSpPr>
              <p:cNvPr id="191" name="TextBox 190">
                <a:extLst>
                  <a:ext uri="{FF2B5EF4-FFF2-40B4-BE49-F238E27FC236}">
                    <a16:creationId xmlns:a16="http://schemas.microsoft.com/office/drawing/2014/main" id="{F5860A9C-5D7F-4A79-8B06-B35FA5741836}"/>
                  </a:ext>
                </a:extLst>
              </p:cNvPr>
              <p:cNvSpPr txBox="1"/>
              <p:nvPr/>
            </p:nvSpPr>
            <p:spPr>
              <a:xfrm>
                <a:off x="7447518" y="3269064"/>
                <a:ext cx="56938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p=0.02</a:t>
                </a:r>
              </a:p>
            </p:txBody>
          </p:sp>
          <p:sp>
            <p:nvSpPr>
              <p:cNvPr id="196" name="Freeform: Shape 195">
                <a:extLst>
                  <a:ext uri="{FF2B5EF4-FFF2-40B4-BE49-F238E27FC236}">
                    <a16:creationId xmlns:a16="http://schemas.microsoft.com/office/drawing/2014/main" id="{F34C89AF-82CE-4479-BEEC-69DAA0D170E4}"/>
                  </a:ext>
                </a:extLst>
              </p:cNvPr>
              <p:cNvSpPr/>
              <p:nvPr/>
            </p:nvSpPr>
            <p:spPr>
              <a:xfrm>
                <a:off x="5682503" y="3583284"/>
                <a:ext cx="2338387" cy="899737"/>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318048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23245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1260475">
                    <a:moveTo>
                      <a:pt x="0" y="1260475"/>
                    </a:moveTo>
                    <a:lnTo>
                      <a:pt x="580413" y="574236"/>
                    </a:lnTo>
                    <a:lnTo>
                      <a:pt x="1162110" y="310092"/>
                    </a:lnTo>
                    <a:lnTo>
                      <a:pt x="1755775" y="0"/>
                    </a:lnTo>
                    <a:lnTo>
                      <a:pt x="2338387" y="23245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98" name="Oval 197">
                <a:extLst>
                  <a:ext uri="{FF2B5EF4-FFF2-40B4-BE49-F238E27FC236}">
                    <a16:creationId xmlns:a16="http://schemas.microsoft.com/office/drawing/2014/main" id="{84B4EA11-3858-47AC-8B84-F88ED0724E40}"/>
                  </a:ext>
                </a:extLst>
              </p:cNvPr>
              <p:cNvSpPr/>
              <p:nvPr/>
            </p:nvSpPr>
            <p:spPr>
              <a:xfrm>
                <a:off x="6810161" y="377094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99" name="Oval 198">
                <a:extLst>
                  <a:ext uri="{FF2B5EF4-FFF2-40B4-BE49-F238E27FC236}">
                    <a16:creationId xmlns:a16="http://schemas.microsoft.com/office/drawing/2014/main" id="{31908701-8918-465D-913D-839FE7C258E4}"/>
                  </a:ext>
                </a:extLst>
              </p:cNvPr>
              <p:cNvSpPr/>
              <p:nvPr/>
            </p:nvSpPr>
            <p:spPr>
              <a:xfrm>
                <a:off x="7393070" y="355626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00" name="Oval 199">
                <a:extLst>
                  <a:ext uri="{FF2B5EF4-FFF2-40B4-BE49-F238E27FC236}">
                    <a16:creationId xmlns:a16="http://schemas.microsoft.com/office/drawing/2014/main" id="{245ACA86-4D53-40A2-B913-F0884E2FE95B}"/>
                  </a:ext>
                </a:extLst>
              </p:cNvPr>
              <p:cNvSpPr/>
              <p:nvPr/>
            </p:nvSpPr>
            <p:spPr>
              <a:xfrm>
                <a:off x="7983569" y="371379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01" name="Oval 200">
                <a:extLst>
                  <a:ext uri="{FF2B5EF4-FFF2-40B4-BE49-F238E27FC236}">
                    <a16:creationId xmlns:a16="http://schemas.microsoft.com/office/drawing/2014/main" id="{288029EF-7126-4B58-940F-FC23E61594EA}"/>
                  </a:ext>
                </a:extLst>
              </p:cNvPr>
              <p:cNvSpPr/>
              <p:nvPr/>
            </p:nvSpPr>
            <p:spPr>
              <a:xfrm>
                <a:off x="6225656" y="395948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02" name="Oval 201">
                <a:extLst>
                  <a:ext uri="{FF2B5EF4-FFF2-40B4-BE49-F238E27FC236}">
                    <a16:creationId xmlns:a16="http://schemas.microsoft.com/office/drawing/2014/main" id="{F4DE8CCA-A0FA-4F68-B065-82094061B536}"/>
                  </a:ext>
                </a:extLst>
              </p:cNvPr>
              <p:cNvSpPr/>
              <p:nvPr/>
            </p:nvSpPr>
            <p:spPr>
              <a:xfrm>
                <a:off x="5647361" y="444787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sp>
        <p:nvSpPr>
          <p:cNvPr id="195" name="TextBox 194">
            <a:extLst>
              <a:ext uri="{FF2B5EF4-FFF2-40B4-BE49-F238E27FC236}">
                <a16:creationId xmlns:a16="http://schemas.microsoft.com/office/drawing/2014/main" id="{B1A112CE-F9FB-4671-B18C-81737A3FF687}"/>
              </a:ext>
            </a:extLst>
          </p:cNvPr>
          <p:cNvSpPr txBox="1"/>
          <p:nvPr/>
        </p:nvSpPr>
        <p:spPr>
          <a:xfrm>
            <a:off x="6863802" y="2958364"/>
            <a:ext cx="3421100" cy="317779"/>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in haemoglobin levels for</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unexplained anaemia from baseline</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spTree>
    <p:extLst>
      <p:ext uri="{BB962C8B-B14F-4D97-AF65-F5344CB8AC3E}">
        <p14:creationId xmlns:p14="http://schemas.microsoft.com/office/powerpoint/2010/main" val="18010046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152401"/>
            <a:ext cx="11241248" cy="834047"/>
          </a:xfrm>
        </p:spPr>
        <p:txBody>
          <a:bodyPr>
            <a:noAutofit/>
          </a:bodyPr>
          <a:lstStyle/>
          <a:p>
            <a:r>
              <a:rPr lang="en-GB" sz="3000" dirty="0" err="1"/>
              <a:t>TTh</a:t>
            </a:r>
            <a:r>
              <a:rPr lang="en-GB" sz="3000" dirty="0"/>
              <a:t> significantly increased </a:t>
            </a:r>
            <a:r>
              <a:rPr lang="en-GB" sz="3000" dirty="0" err="1"/>
              <a:t>Hb</a:t>
            </a:r>
            <a:r>
              <a:rPr lang="en-GB" sz="3000" dirty="0"/>
              <a:t> levels in older men with low testosterone and anaemia of known cause</a:t>
            </a:r>
          </a:p>
        </p:txBody>
      </p:sp>
      <p:sp>
        <p:nvSpPr>
          <p:cNvPr id="5" name="TextBox 4"/>
          <p:cNvSpPr txBox="1"/>
          <p:nvPr/>
        </p:nvSpPr>
        <p:spPr>
          <a:xfrm>
            <a:off x="1524001" y="5797490"/>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CI, confidence interval;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Hb</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haemoglobin; OR, odds ratio;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TTh</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Roy CN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JAMA Intern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2017;177:480–90.</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29" name="Content Placeholder 2"/>
          <p:cNvSpPr>
            <a:spLocks noGrp="1"/>
          </p:cNvSpPr>
          <p:nvPr>
            <p:ph idx="1"/>
          </p:nvPr>
        </p:nvSpPr>
        <p:spPr>
          <a:xfrm>
            <a:off x="369116" y="1086807"/>
            <a:ext cx="10872131" cy="928335"/>
          </a:xfrm>
        </p:spPr>
        <p:txBody>
          <a:bodyPr>
            <a:noAutofit/>
          </a:bodyPr>
          <a:lstStyle/>
          <a:p>
            <a:r>
              <a:rPr lang="en-GB" sz="1800" dirty="0"/>
              <a:t>Significantly more men with anaemia of known cause had an increase in </a:t>
            </a:r>
            <a:r>
              <a:rPr lang="en-GB" sz="1800" dirty="0" err="1"/>
              <a:t>Hb</a:t>
            </a:r>
            <a:r>
              <a:rPr lang="en-GB" sz="1800" dirty="0"/>
              <a:t> level </a:t>
            </a:r>
            <a:br>
              <a:rPr lang="en-GB" sz="1800" dirty="0"/>
            </a:br>
            <a:r>
              <a:rPr lang="en-GB" sz="1800" dirty="0"/>
              <a:t>≥1 g/</a:t>
            </a:r>
            <a:r>
              <a:rPr lang="en-GB" sz="1800" dirty="0" err="1"/>
              <a:t>dL</a:t>
            </a:r>
            <a:r>
              <a:rPr lang="en-GB" sz="1800" dirty="0"/>
              <a:t> from baseline at Month 12 with </a:t>
            </a:r>
            <a:r>
              <a:rPr lang="en-GB" sz="1800" dirty="0" err="1"/>
              <a:t>TTh</a:t>
            </a:r>
            <a:r>
              <a:rPr lang="en-GB" sz="1800" dirty="0"/>
              <a:t> (</a:t>
            </a:r>
            <a:r>
              <a:rPr lang="en-GB" sz="1800" b="1" dirty="0"/>
              <a:t>52%</a:t>
            </a:r>
            <a:r>
              <a:rPr lang="en-GB" sz="1800" dirty="0"/>
              <a:t>) than placebo (</a:t>
            </a:r>
            <a:r>
              <a:rPr lang="en-GB" sz="1800" b="1" dirty="0"/>
              <a:t>19%</a:t>
            </a:r>
            <a:r>
              <a:rPr lang="en-GB" sz="1800" dirty="0"/>
              <a:t>)</a:t>
            </a:r>
          </a:p>
          <a:p>
            <a:pPr lvl="1"/>
            <a:r>
              <a:rPr lang="en-GB" sz="1600" dirty="0"/>
              <a:t>Adjusted OR 8.2, 95% CI: 2.1–31.9; p=0.003</a:t>
            </a:r>
          </a:p>
        </p:txBody>
      </p:sp>
      <p:grpSp>
        <p:nvGrpSpPr>
          <p:cNvPr id="34" name="Group 33"/>
          <p:cNvGrpSpPr/>
          <p:nvPr/>
        </p:nvGrpSpPr>
        <p:grpSpPr>
          <a:xfrm>
            <a:off x="1255552" y="2089976"/>
            <a:ext cx="9680895" cy="3383516"/>
            <a:chOff x="4981632" y="1087049"/>
            <a:chExt cx="3671886" cy="4098009"/>
          </a:xfrm>
        </p:grpSpPr>
        <p:sp>
          <p:nvSpPr>
            <p:cNvPr id="58" name="Rounded Rectangle 57"/>
            <p:cNvSpPr/>
            <p:nvPr/>
          </p:nvSpPr>
          <p:spPr>
            <a:xfrm>
              <a:off x="4981632" y="1144285"/>
              <a:ext cx="3671886" cy="4040773"/>
            </a:xfrm>
            <a:prstGeom prst="roundRect">
              <a:avLst>
                <a:gd name="adj" fmla="val 4316"/>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9" name="Round Same Side Corner Rectangle 58"/>
            <p:cNvSpPr/>
            <p:nvPr/>
          </p:nvSpPr>
          <p:spPr>
            <a:xfrm>
              <a:off x="4981632" y="1091685"/>
              <a:ext cx="3671886" cy="345447"/>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0" name="TextBox 59"/>
            <p:cNvSpPr txBox="1"/>
            <p:nvPr/>
          </p:nvSpPr>
          <p:spPr>
            <a:xfrm>
              <a:off x="5209227" y="1087049"/>
              <a:ext cx="3216696" cy="6337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Association between </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TTh</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 and </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Hb</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 concentration in men with anaemia of known cause</a:t>
              </a:r>
            </a:p>
          </p:txBody>
        </p:sp>
      </p:grpSp>
      <p:grpSp>
        <p:nvGrpSpPr>
          <p:cNvPr id="124" name="Group 123">
            <a:extLst>
              <a:ext uri="{FF2B5EF4-FFF2-40B4-BE49-F238E27FC236}">
                <a16:creationId xmlns:a16="http://schemas.microsoft.com/office/drawing/2014/main" id="{0989BA3F-338B-49C6-97D2-F5E612737106}"/>
              </a:ext>
            </a:extLst>
          </p:cNvPr>
          <p:cNvGrpSpPr/>
          <p:nvPr/>
        </p:nvGrpSpPr>
        <p:grpSpPr>
          <a:xfrm>
            <a:off x="6280740" y="4886718"/>
            <a:ext cx="3548605" cy="458458"/>
            <a:chOff x="929399" y="4903517"/>
            <a:chExt cx="3548605" cy="458458"/>
          </a:xfrm>
        </p:grpSpPr>
        <p:sp>
          <p:nvSpPr>
            <p:cNvPr id="200" name="TextBox 199">
              <a:extLst>
                <a:ext uri="{FF2B5EF4-FFF2-40B4-BE49-F238E27FC236}">
                  <a16:creationId xmlns:a16="http://schemas.microsoft.com/office/drawing/2014/main" id="{B47F563A-1DAD-4D32-83BB-A8C88DCD8426}"/>
                </a:ext>
              </a:extLst>
            </p:cNvPr>
            <p:cNvSpPr txBox="1"/>
            <p:nvPr/>
          </p:nvSpPr>
          <p:spPr>
            <a:xfrm>
              <a:off x="4238589" y="5055866"/>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p:txBody>
        </p:sp>
        <p:sp>
          <p:nvSpPr>
            <p:cNvPr id="201" name="TextBox 200">
              <a:extLst>
                <a:ext uri="{FF2B5EF4-FFF2-40B4-BE49-F238E27FC236}">
                  <a16:creationId xmlns:a16="http://schemas.microsoft.com/office/drawing/2014/main" id="{D68973D6-5381-433D-9DD0-7577AC897AA2}"/>
                </a:ext>
              </a:extLst>
            </p:cNvPr>
            <p:cNvSpPr txBox="1"/>
            <p:nvPr/>
          </p:nvSpPr>
          <p:spPr>
            <a:xfrm>
              <a:off x="3654072" y="5055866"/>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26</a:t>
              </a:r>
            </a:p>
          </p:txBody>
        </p:sp>
        <p:sp>
          <p:nvSpPr>
            <p:cNvPr id="202" name="TextBox 201">
              <a:extLst>
                <a:ext uri="{FF2B5EF4-FFF2-40B4-BE49-F238E27FC236}">
                  <a16:creationId xmlns:a16="http://schemas.microsoft.com/office/drawing/2014/main" id="{6AA8346F-B62D-4B8F-82A6-8F763780786F}"/>
                </a:ext>
              </a:extLst>
            </p:cNvPr>
            <p:cNvSpPr txBox="1"/>
            <p:nvPr/>
          </p:nvSpPr>
          <p:spPr>
            <a:xfrm>
              <a:off x="3070357" y="5055866"/>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p:txBody>
        </p:sp>
        <p:sp>
          <p:nvSpPr>
            <p:cNvPr id="203" name="TextBox 202">
              <a:extLst>
                <a:ext uri="{FF2B5EF4-FFF2-40B4-BE49-F238E27FC236}">
                  <a16:creationId xmlns:a16="http://schemas.microsoft.com/office/drawing/2014/main" id="{A93E04A8-DE0E-4DB2-81C6-6D1ED0E519D6}"/>
                </a:ext>
              </a:extLst>
            </p:cNvPr>
            <p:cNvSpPr txBox="1"/>
            <p:nvPr/>
          </p:nvSpPr>
          <p:spPr>
            <a:xfrm>
              <a:off x="2487443" y="5055866"/>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a:t>
              </a:r>
            </a:p>
          </p:txBody>
        </p:sp>
        <p:sp>
          <p:nvSpPr>
            <p:cNvPr id="204" name="TextBox 203">
              <a:extLst>
                <a:ext uri="{FF2B5EF4-FFF2-40B4-BE49-F238E27FC236}">
                  <a16:creationId xmlns:a16="http://schemas.microsoft.com/office/drawing/2014/main" id="{A1568204-9567-48B0-A415-AF4CA19A3B37}"/>
                </a:ext>
              </a:extLst>
            </p:cNvPr>
            <p:cNvSpPr txBox="1"/>
            <p:nvPr/>
          </p:nvSpPr>
          <p:spPr>
            <a:xfrm>
              <a:off x="1902925" y="5055866"/>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35</a:t>
              </a:r>
            </a:p>
          </p:txBody>
        </p:sp>
        <p:sp>
          <p:nvSpPr>
            <p:cNvPr id="205" name="TextBox 204">
              <a:extLst>
                <a:ext uri="{FF2B5EF4-FFF2-40B4-BE49-F238E27FC236}">
                  <a16:creationId xmlns:a16="http://schemas.microsoft.com/office/drawing/2014/main" id="{F0B8CEF6-3183-4EEA-A632-1BC73D03EA52}"/>
                </a:ext>
              </a:extLst>
            </p:cNvPr>
            <p:cNvSpPr txBox="1"/>
            <p:nvPr/>
          </p:nvSpPr>
          <p:spPr>
            <a:xfrm>
              <a:off x="929399" y="4903517"/>
              <a:ext cx="976797" cy="444481"/>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sp>
        <p:nvSpPr>
          <p:cNvPr id="139" name="Freeform: Shape 138">
            <a:extLst>
              <a:ext uri="{FF2B5EF4-FFF2-40B4-BE49-F238E27FC236}">
                <a16:creationId xmlns:a16="http://schemas.microsoft.com/office/drawing/2014/main" id="{A6A74982-A0F7-4152-9732-3F9425B69F80}"/>
              </a:ext>
            </a:extLst>
          </p:cNvPr>
          <p:cNvSpPr/>
          <p:nvPr/>
        </p:nvSpPr>
        <p:spPr>
          <a:xfrm>
            <a:off x="7233121" y="2901822"/>
            <a:ext cx="2480261" cy="171483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40" name="Group 139">
            <a:extLst>
              <a:ext uri="{FF2B5EF4-FFF2-40B4-BE49-F238E27FC236}">
                <a16:creationId xmlns:a16="http://schemas.microsoft.com/office/drawing/2014/main" id="{49DEF729-E3AC-4CC5-8495-F27680149F37}"/>
              </a:ext>
            </a:extLst>
          </p:cNvPr>
          <p:cNvGrpSpPr/>
          <p:nvPr/>
        </p:nvGrpSpPr>
        <p:grpSpPr>
          <a:xfrm>
            <a:off x="7176506" y="2900342"/>
            <a:ext cx="61200" cy="1601203"/>
            <a:chOff x="1818526" y="3281571"/>
            <a:chExt cx="61200" cy="1601203"/>
          </a:xfrm>
        </p:grpSpPr>
        <p:cxnSp>
          <p:nvCxnSpPr>
            <p:cNvPr id="167" name="Straight Connector 166">
              <a:extLst>
                <a:ext uri="{FF2B5EF4-FFF2-40B4-BE49-F238E27FC236}">
                  <a16:creationId xmlns:a16="http://schemas.microsoft.com/office/drawing/2014/main" id="{344F8F69-B7B2-4F0A-A8AB-43625CEFA82D}"/>
                </a:ext>
              </a:extLst>
            </p:cNvPr>
            <p:cNvCxnSpPr/>
            <p:nvPr/>
          </p:nvCxnSpPr>
          <p:spPr>
            <a:xfrm>
              <a:off x="1818526"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BC0BF8E9-7E6A-4D8F-994A-7579A18A32B6}"/>
                </a:ext>
              </a:extLst>
            </p:cNvPr>
            <p:cNvCxnSpPr/>
            <p:nvPr/>
          </p:nvCxnSpPr>
          <p:spPr>
            <a:xfrm>
              <a:off x="1818526"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4DB7276D-01C7-4C48-B331-9D5FCB65549B}"/>
                </a:ext>
              </a:extLst>
            </p:cNvPr>
            <p:cNvCxnSpPr/>
            <p:nvPr/>
          </p:nvCxnSpPr>
          <p:spPr>
            <a:xfrm>
              <a:off x="1818526"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8DDE23AA-5FDE-458B-B40F-DDDBDE0FD03B}"/>
                </a:ext>
              </a:extLst>
            </p:cNvPr>
            <p:cNvCxnSpPr/>
            <p:nvPr/>
          </p:nvCxnSpPr>
          <p:spPr>
            <a:xfrm>
              <a:off x="1818526"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DC7713AE-8445-472F-B009-40736D484D78}"/>
                </a:ext>
              </a:extLst>
            </p:cNvPr>
            <p:cNvCxnSpPr/>
            <p:nvPr/>
          </p:nvCxnSpPr>
          <p:spPr>
            <a:xfrm>
              <a:off x="1818526"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D6FE5627-8B0A-461F-A584-BB84FBD8BE47}"/>
              </a:ext>
            </a:extLst>
          </p:cNvPr>
          <p:cNvGrpSpPr/>
          <p:nvPr/>
        </p:nvGrpSpPr>
        <p:grpSpPr>
          <a:xfrm>
            <a:off x="7373030" y="4607981"/>
            <a:ext cx="2341471" cy="61200"/>
            <a:chOff x="5849029" y="4616526"/>
            <a:chExt cx="2341471" cy="61200"/>
          </a:xfrm>
        </p:grpSpPr>
        <p:cxnSp>
          <p:nvCxnSpPr>
            <p:cNvPr id="141" name="Straight Connector 140">
              <a:extLst>
                <a:ext uri="{FF2B5EF4-FFF2-40B4-BE49-F238E27FC236}">
                  <a16:creationId xmlns:a16="http://schemas.microsoft.com/office/drawing/2014/main" id="{FA8475AE-FB5F-4C0E-BE8F-FE33812CA77A}"/>
                </a:ext>
              </a:extLst>
            </p:cNvPr>
            <p:cNvCxnSpPr/>
            <p:nvPr/>
          </p:nvCxnSpPr>
          <p:spPr>
            <a:xfrm rot="5400000">
              <a:off x="7570885"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0524C49C-F334-43E9-9C21-0C41C2836FE7}"/>
                </a:ext>
              </a:extLst>
            </p:cNvPr>
            <p:cNvCxnSpPr/>
            <p:nvPr/>
          </p:nvCxnSpPr>
          <p:spPr>
            <a:xfrm rot="5400000">
              <a:off x="6986733"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ADDE34D1-3A83-461E-8E22-824A341EC19B}"/>
                </a:ext>
              </a:extLst>
            </p:cNvPr>
            <p:cNvCxnSpPr/>
            <p:nvPr/>
          </p:nvCxnSpPr>
          <p:spPr>
            <a:xfrm rot="5400000">
              <a:off x="6402581"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35EA206E-A91E-48B1-9BBB-07D1043BCBC3}"/>
                </a:ext>
              </a:extLst>
            </p:cNvPr>
            <p:cNvCxnSpPr/>
            <p:nvPr/>
          </p:nvCxnSpPr>
          <p:spPr>
            <a:xfrm rot="5400000">
              <a:off x="5818429"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EDD420F1-521F-4A37-B173-42D7E6354D70}"/>
                </a:ext>
              </a:extLst>
            </p:cNvPr>
            <p:cNvCxnSpPr/>
            <p:nvPr/>
          </p:nvCxnSpPr>
          <p:spPr>
            <a:xfrm rot="5400000">
              <a:off x="8159900"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6" name="Group 145">
            <a:extLst>
              <a:ext uri="{FF2B5EF4-FFF2-40B4-BE49-F238E27FC236}">
                <a16:creationId xmlns:a16="http://schemas.microsoft.com/office/drawing/2014/main" id="{3EE3158F-77AA-41FF-9D08-11F5199EFEBD}"/>
              </a:ext>
            </a:extLst>
          </p:cNvPr>
          <p:cNvGrpSpPr/>
          <p:nvPr/>
        </p:nvGrpSpPr>
        <p:grpSpPr>
          <a:xfrm>
            <a:off x="7291133" y="4669979"/>
            <a:ext cx="2525734" cy="343212"/>
            <a:chOff x="1939793" y="5079386"/>
            <a:chExt cx="2525734" cy="343212"/>
          </a:xfrm>
        </p:grpSpPr>
        <p:sp>
          <p:nvSpPr>
            <p:cNvPr id="161" name="TextBox 160">
              <a:extLst>
                <a:ext uri="{FF2B5EF4-FFF2-40B4-BE49-F238E27FC236}">
                  <a16:creationId xmlns:a16="http://schemas.microsoft.com/office/drawing/2014/main" id="{EF615C87-AF44-4019-9110-81B5F1ACC55A}"/>
                </a:ext>
              </a:extLst>
            </p:cNvPr>
            <p:cNvSpPr txBox="1"/>
            <p:nvPr/>
          </p:nvSpPr>
          <p:spPr>
            <a:xfrm>
              <a:off x="4259774" y="5079386"/>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162" name="TextBox 161">
              <a:extLst>
                <a:ext uri="{FF2B5EF4-FFF2-40B4-BE49-F238E27FC236}">
                  <a16:creationId xmlns:a16="http://schemas.microsoft.com/office/drawing/2014/main" id="{45925A65-553D-4B46-B13F-BDF7ACA49FCD}"/>
                </a:ext>
              </a:extLst>
            </p:cNvPr>
            <p:cNvSpPr txBox="1"/>
            <p:nvPr/>
          </p:nvSpPr>
          <p:spPr>
            <a:xfrm>
              <a:off x="3690139"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163" name="TextBox 162">
              <a:extLst>
                <a:ext uri="{FF2B5EF4-FFF2-40B4-BE49-F238E27FC236}">
                  <a16:creationId xmlns:a16="http://schemas.microsoft.com/office/drawing/2014/main" id="{F21221CA-5CF5-4680-85AA-84665FDD5611}"/>
                </a:ext>
              </a:extLst>
            </p:cNvPr>
            <p:cNvSpPr txBox="1"/>
            <p:nvPr/>
          </p:nvSpPr>
          <p:spPr>
            <a:xfrm>
              <a:off x="3106424"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164" name="TextBox 163">
              <a:extLst>
                <a:ext uri="{FF2B5EF4-FFF2-40B4-BE49-F238E27FC236}">
                  <a16:creationId xmlns:a16="http://schemas.microsoft.com/office/drawing/2014/main" id="{2C6C296F-8CD3-49F6-96A0-039EA3FB019E}"/>
                </a:ext>
              </a:extLst>
            </p:cNvPr>
            <p:cNvSpPr txBox="1"/>
            <p:nvPr/>
          </p:nvSpPr>
          <p:spPr>
            <a:xfrm>
              <a:off x="2525914" y="5079386"/>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165" name="TextBox 164">
              <a:extLst>
                <a:ext uri="{FF2B5EF4-FFF2-40B4-BE49-F238E27FC236}">
                  <a16:creationId xmlns:a16="http://schemas.microsoft.com/office/drawing/2014/main" id="{ED6DF862-D9E7-43FC-B461-392C78AC7AE5}"/>
                </a:ext>
              </a:extLst>
            </p:cNvPr>
            <p:cNvSpPr txBox="1"/>
            <p:nvPr/>
          </p:nvSpPr>
          <p:spPr>
            <a:xfrm>
              <a:off x="1939793" y="5079386"/>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166" name="TextBox 165">
              <a:extLst>
                <a:ext uri="{FF2B5EF4-FFF2-40B4-BE49-F238E27FC236}">
                  <a16:creationId xmlns:a16="http://schemas.microsoft.com/office/drawing/2014/main" id="{0E483EE5-04B6-4A63-9BC4-8261001E01FE}"/>
                </a:ext>
              </a:extLst>
            </p:cNvPr>
            <p:cNvSpPr txBox="1"/>
            <p:nvPr/>
          </p:nvSpPr>
          <p:spPr>
            <a:xfrm>
              <a:off x="2021689" y="520715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grpSp>
        <p:nvGrpSpPr>
          <p:cNvPr id="147" name="Group 146">
            <a:extLst>
              <a:ext uri="{FF2B5EF4-FFF2-40B4-BE49-F238E27FC236}">
                <a16:creationId xmlns:a16="http://schemas.microsoft.com/office/drawing/2014/main" id="{89D80E45-877D-41BE-B1ED-90E097F80F24}"/>
              </a:ext>
            </a:extLst>
          </p:cNvPr>
          <p:cNvGrpSpPr/>
          <p:nvPr/>
        </p:nvGrpSpPr>
        <p:grpSpPr>
          <a:xfrm>
            <a:off x="6699374" y="2806002"/>
            <a:ext cx="467742" cy="1785692"/>
            <a:chOff x="5003495" y="3187232"/>
            <a:chExt cx="467742" cy="1785692"/>
          </a:xfrm>
        </p:grpSpPr>
        <p:sp>
          <p:nvSpPr>
            <p:cNvPr id="156" name="TextBox 155">
              <a:extLst>
                <a:ext uri="{FF2B5EF4-FFF2-40B4-BE49-F238E27FC236}">
                  <a16:creationId xmlns:a16="http://schemas.microsoft.com/office/drawing/2014/main" id="{67138A74-25FC-4194-BA60-71BE4CFFC59C}"/>
                </a:ext>
              </a:extLst>
            </p:cNvPr>
            <p:cNvSpPr txBox="1"/>
            <p:nvPr/>
          </p:nvSpPr>
          <p:spPr>
            <a:xfrm>
              <a:off x="5003495" y="4788258"/>
              <a:ext cx="467742"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-0.5</a:t>
              </a:r>
            </a:p>
          </p:txBody>
        </p:sp>
        <p:sp>
          <p:nvSpPr>
            <p:cNvPr id="157" name="TextBox 156">
              <a:extLst>
                <a:ext uri="{FF2B5EF4-FFF2-40B4-BE49-F238E27FC236}">
                  <a16:creationId xmlns:a16="http://schemas.microsoft.com/office/drawing/2014/main" id="{C1546C42-15D0-413E-A404-4AF0D17E9D92}"/>
                </a:ext>
              </a:extLst>
            </p:cNvPr>
            <p:cNvSpPr txBox="1"/>
            <p:nvPr/>
          </p:nvSpPr>
          <p:spPr>
            <a:xfrm>
              <a:off x="5192888" y="4388002"/>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a:t>
              </a:r>
            </a:p>
          </p:txBody>
        </p:sp>
        <p:sp>
          <p:nvSpPr>
            <p:cNvPr id="158" name="TextBox 157">
              <a:extLst>
                <a:ext uri="{FF2B5EF4-FFF2-40B4-BE49-F238E27FC236}">
                  <a16:creationId xmlns:a16="http://schemas.microsoft.com/office/drawing/2014/main" id="{14AB3D4F-2A2C-4460-9474-809D46011F2E}"/>
                </a:ext>
              </a:extLst>
            </p:cNvPr>
            <p:cNvSpPr txBox="1"/>
            <p:nvPr/>
          </p:nvSpPr>
          <p:spPr>
            <a:xfrm>
              <a:off x="5104654" y="3987745"/>
              <a:ext cx="366582"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0.5</a:t>
              </a:r>
            </a:p>
          </p:txBody>
        </p:sp>
        <p:sp>
          <p:nvSpPr>
            <p:cNvPr id="159" name="TextBox 158">
              <a:extLst>
                <a:ext uri="{FF2B5EF4-FFF2-40B4-BE49-F238E27FC236}">
                  <a16:creationId xmlns:a16="http://schemas.microsoft.com/office/drawing/2014/main" id="{1DF43FDB-5C66-4139-B1A1-36B87FE74CDA}"/>
                </a:ext>
              </a:extLst>
            </p:cNvPr>
            <p:cNvSpPr txBox="1"/>
            <p:nvPr/>
          </p:nvSpPr>
          <p:spPr>
            <a:xfrm>
              <a:off x="5192888" y="358748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1.0</a:t>
              </a:r>
            </a:p>
          </p:txBody>
        </p:sp>
        <p:sp>
          <p:nvSpPr>
            <p:cNvPr id="160" name="TextBox 159">
              <a:extLst>
                <a:ext uri="{FF2B5EF4-FFF2-40B4-BE49-F238E27FC236}">
                  <a16:creationId xmlns:a16="http://schemas.microsoft.com/office/drawing/2014/main" id="{99001FB1-BADB-4780-B62E-B191A3C1B83E}"/>
                </a:ext>
              </a:extLst>
            </p:cNvPr>
            <p:cNvSpPr txBox="1"/>
            <p:nvPr/>
          </p:nvSpPr>
          <p:spPr>
            <a:xfrm>
              <a:off x="5232367" y="3187232"/>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1.5</a:t>
              </a:r>
            </a:p>
          </p:txBody>
        </p:sp>
      </p:grpSp>
      <p:sp>
        <p:nvSpPr>
          <p:cNvPr id="148" name="TextBox 147">
            <a:extLst>
              <a:ext uri="{FF2B5EF4-FFF2-40B4-BE49-F238E27FC236}">
                <a16:creationId xmlns:a16="http://schemas.microsoft.com/office/drawing/2014/main" id="{D11B41BB-6B7A-4910-8445-A967939DA872}"/>
              </a:ext>
            </a:extLst>
          </p:cNvPr>
          <p:cNvSpPr txBox="1"/>
          <p:nvPr/>
        </p:nvSpPr>
        <p:spPr>
          <a:xfrm rot="16200000">
            <a:off x="5626612" y="3406119"/>
            <a:ext cx="1861238" cy="583493"/>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Change in haemoglobin levels from baseline</a:t>
            </a:r>
          </a:p>
        </p:txBody>
      </p:sp>
      <p:sp>
        <p:nvSpPr>
          <p:cNvPr id="149" name="TextBox 148">
            <a:extLst>
              <a:ext uri="{FF2B5EF4-FFF2-40B4-BE49-F238E27FC236}">
                <a16:creationId xmlns:a16="http://schemas.microsoft.com/office/drawing/2014/main" id="{6D3AB2C3-79FD-4030-B7D7-B4C7ABBF3BB1}"/>
              </a:ext>
            </a:extLst>
          </p:cNvPr>
          <p:cNvSpPr txBox="1"/>
          <p:nvPr/>
        </p:nvSpPr>
        <p:spPr>
          <a:xfrm>
            <a:off x="9103413" y="2892961"/>
            <a:ext cx="56938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p=0.02</a:t>
            </a:r>
          </a:p>
        </p:txBody>
      </p:sp>
      <p:grpSp>
        <p:nvGrpSpPr>
          <p:cNvPr id="13" name="Group 12">
            <a:extLst>
              <a:ext uri="{FF2B5EF4-FFF2-40B4-BE49-F238E27FC236}">
                <a16:creationId xmlns:a16="http://schemas.microsoft.com/office/drawing/2014/main" id="{BE3C16F9-64AA-4507-AEA0-7A48F0E15166}"/>
              </a:ext>
            </a:extLst>
          </p:cNvPr>
          <p:cNvGrpSpPr/>
          <p:nvPr/>
        </p:nvGrpSpPr>
        <p:grpSpPr>
          <a:xfrm>
            <a:off x="7343241" y="2953138"/>
            <a:ext cx="2412465" cy="1468262"/>
            <a:chOff x="5819240" y="2953138"/>
            <a:chExt cx="2412465" cy="1468262"/>
          </a:xfrm>
        </p:grpSpPr>
        <p:grpSp>
          <p:nvGrpSpPr>
            <p:cNvPr id="126" name="Group 125">
              <a:extLst>
                <a:ext uri="{FF2B5EF4-FFF2-40B4-BE49-F238E27FC236}">
                  <a16:creationId xmlns:a16="http://schemas.microsoft.com/office/drawing/2014/main" id="{8128E958-241D-44A1-808A-A211D62A74D5}"/>
                </a:ext>
              </a:extLst>
            </p:cNvPr>
            <p:cNvGrpSpPr/>
            <p:nvPr/>
          </p:nvGrpSpPr>
          <p:grpSpPr>
            <a:xfrm>
              <a:off x="7560648" y="3024201"/>
              <a:ext cx="80558" cy="882936"/>
              <a:chOff x="3743571" y="3308401"/>
              <a:chExt cx="80558" cy="722480"/>
            </a:xfrm>
          </p:grpSpPr>
          <p:cxnSp>
            <p:nvCxnSpPr>
              <p:cNvPr id="197" name="Straight Connector 196">
                <a:extLst>
                  <a:ext uri="{FF2B5EF4-FFF2-40B4-BE49-F238E27FC236}">
                    <a16:creationId xmlns:a16="http://schemas.microsoft.com/office/drawing/2014/main" id="{9FF5BEBA-8AE4-4088-992A-9C8AD1142CC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C0AD140F-7C4C-4DDC-B751-0C83AE7AF261}"/>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5F1EE72B-20E8-4A7D-9DB4-0D726830E68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7" name="Group 126">
              <a:extLst>
                <a:ext uri="{FF2B5EF4-FFF2-40B4-BE49-F238E27FC236}">
                  <a16:creationId xmlns:a16="http://schemas.microsoft.com/office/drawing/2014/main" id="{E81491DC-3E40-433C-96E4-C03381B1C8EB}"/>
                </a:ext>
              </a:extLst>
            </p:cNvPr>
            <p:cNvGrpSpPr/>
            <p:nvPr/>
          </p:nvGrpSpPr>
          <p:grpSpPr>
            <a:xfrm>
              <a:off x="8151147" y="2953138"/>
              <a:ext cx="80558" cy="769410"/>
              <a:chOff x="3743571" y="3308401"/>
              <a:chExt cx="80558" cy="722480"/>
            </a:xfrm>
          </p:grpSpPr>
          <p:cxnSp>
            <p:nvCxnSpPr>
              <p:cNvPr id="194" name="Straight Connector 193">
                <a:extLst>
                  <a:ext uri="{FF2B5EF4-FFF2-40B4-BE49-F238E27FC236}">
                    <a16:creationId xmlns:a16="http://schemas.microsoft.com/office/drawing/2014/main" id="{352F3D8D-E274-4F4C-AD8A-921D0A3E965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318AD1ED-2A71-48FF-A454-36424485D8E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231C99D6-A566-4F78-81D1-3AA88320393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8" name="Group 127">
              <a:extLst>
                <a:ext uri="{FF2B5EF4-FFF2-40B4-BE49-F238E27FC236}">
                  <a16:creationId xmlns:a16="http://schemas.microsoft.com/office/drawing/2014/main" id="{5006F97A-CFA1-4FEE-BBC8-E37850618FCF}"/>
                </a:ext>
              </a:extLst>
            </p:cNvPr>
            <p:cNvGrpSpPr/>
            <p:nvPr/>
          </p:nvGrpSpPr>
          <p:grpSpPr>
            <a:xfrm>
              <a:off x="6977739" y="3009724"/>
              <a:ext cx="80558" cy="786317"/>
              <a:chOff x="3743571" y="3308401"/>
              <a:chExt cx="80558" cy="722480"/>
            </a:xfrm>
          </p:grpSpPr>
          <p:cxnSp>
            <p:nvCxnSpPr>
              <p:cNvPr id="191" name="Straight Connector 190">
                <a:extLst>
                  <a:ext uri="{FF2B5EF4-FFF2-40B4-BE49-F238E27FC236}">
                    <a16:creationId xmlns:a16="http://schemas.microsoft.com/office/drawing/2014/main" id="{352CC31D-E307-49A4-A045-2135F529CDB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0E4C974D-CDA1-4659-B54A-466EFA1DBE7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4533BC5-C7CF-4F7F-A884-71B95E70CBE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9" name="Group 128">
              <a:extLst>
                <a:ext uri="{FF2B5EF4-FFF2-40B4-BE49-F238E27FC236}">
                  <a16:creationId xmlns:a16="http://schemas.microsoft.com/office/drawing/2014/main" id="{2604AA3A-0774-4F6F-82F3-A3E8392166A9}"/>
                </a:ext>
              </a:extLst>
            </p:cNvPr>
            <p:cNvGrpSpPr/>
            <p:nvPr/>
          </p:nvGrpSpPr>
          <p:grpSpPr>
            <a:xfrm>
              <a:off x="6393234" y="3496102"/>
              <a:ext cx="80558" cy="771667"/>
              <a:chOff x="3743571" y="3308401"/>
              <a:chExt cx="80558" cy="722480"/>
            </a:xfrm>
          </p:grpSpPr>
          <p:cxnSp>
            <p:nvCxnSpPr>
              <p:cNvPr id="188" name="Straight Connector 187">
                <a:extLst>
                  <a:ext uri="{FF2B5EF4-FFF2-40B4-BE49-F238E27FC236}">
                    <a16:creationId xmlns:a16="http://schemas.microsoft.com/office/drawing/2014/main" id="{3CB5B67F-4D41-4506-ADAE-CFAE560CC24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C4FBC872-2049-448F-8974-32E9CF57295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478DBE70-9FB7-43F3-A78F-21D4EC31658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0" name="Group 129">
              <a:extLst>
                <a:ext uri="{FF2B5EF4-FFF2-40B4-BE49-F238E27FC236}">
                  <a16:creationId xmlns:a16="http://schemas.microsoft.com/office/drawing/2014/main" id="{DD91D696-650A-4865-BFFD-52E6C30B214F}"/>
                </a:ext>
              </a:extLst>
            </p:cNvPr>
            <p:cNvGrpSpPr/>
            <p:nvPr/>
          </p:nvGrpSpPr>
          <p:grpSpPr>
            <a:xfrm>
              <a:off x="6393234" y="3997723"/>
              <a:ext cx="80558" cy="423677"/>
              <a:chOff x="3743571" y="3308401"/>
              <a:chExt cx="80558" cy="722480"/>
            </a:xfrm>
          </p:grpSpPr>
          <p:cxnSp>
            <p:nvCxnSpPr>
              <p:cNvPr id="185" name="Straight Connector 184">
                <a:extLst>
                  <a:ext uri="{FF2B5EF4-FFF2-40B4-BE49-F238E27FC236}">
                    <a16:creationId xmlns:a16="http://schemas.microsoft.com/office/drawing/2014/main" id="{42D29D09-BDA0-46EF-8E71-3D3870351A9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6F8B3C01-BB81-451D-863C-9CE0696A431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4CDA27FA-E0F8-4FB5-B5CA-ECAFEA3FB71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417C6CDB-2F2C-45A2-B856-BBC3A805849C}"/>
                </a:ext>
              </a:extLst>
            </p:cNvPr>
            <p:cNvGrpSpPr/>
            <p:nvPr/>
          </p:nvGrpSpPr>
          <p:grpSpPr>
            <a:xfrm>
              <a:off x="7560648" y="3731094"/>
              <a:ext cx="80558" cy="581113"/>
              <a:chOff x="3743571" y="3308401"/>
              <a:chExt cx="80558" cy="722480"/>
            </a:xfrm>
          </p:grpSpPr>
          <p:cxnSp>
            <p:nvCxnSpPr>
              <p:cNvPr id="182" name="Straight Connector 181">
                <a:extLst>
                  <a:ext uri="{FF2B5EF4-FFF2-40B4-BE49-F238E27FC236}">
                    <a16:creationId xmlns:a16="http://schemas.microsoft.com/office/drawing/2014/main" id="{3D4D5424-8A37-4034-9FB0-96C72396712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B3822885-65E9-456C-81F7-19535CB4716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D19DDCE7-8D94-4030-8C0F-AE631811E00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2" name="Group 131">
              <a:extLst>
                <a:ext uri="{FF2B5EF4-FFF2-40B4-BE49-F238E27FC236}">
                  <a16:creationId xmlns:a16="http://schemas.microsoft.com/office/drawing/2014/main" id="{1EDB33BC-47D8-4655-A566-B5D422F52D04}"/>
                </a:ext>
              </a:extLst>
            </p:cNvPr>
            <p:cNvGrpSpPr/>
            <p:nvPr/>
          </p:nvGrpSpPr>
          <p:grpSpPr>
            <a:xfrm>
              <a:off x="8151147" y="3562990"/>
              <a:ext cx="80558" cy="586848"/>
              <a:chOff x="3743571" y="3308401"/>
              <a:chExt cx="80558" cy="722480"/>
            </a:xfrm>
          </p:grpSpPr>
          <p:cxnSp>
            <p:nvCxnSpPr>
              <p:cNvPr id="179" name="Straight Connector 178">
                <a:extLst>
                  <a:ext uri="{FF2B5EF4-FFF2-40B4-BE49-F238E27FC236}">
                    <a16:creationId xmlns:a16="http://schemas.microsoft.com/office/drawing/2014/main" id="{D92AAA0F-8BFF-4DAD-AB78-A2B3259C5AE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E83CBCE4-6069-42C6-B71B-02FC13BCF27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097592DA-5DB9-4693-9001-B30DD852BE6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3" name="Group 132">
              <a:extLst>
                <a:ext uri="{FF2B5EF4-FFF2-40B4-BE49-F238E27FC236}">
                  <a16:creationId xmlns:a16="http://schemas.microsoft.com/office/drawing/2014/main" id="{80C3803E-9C0B-47FA-BDB0-71C9520CB70B}"/>
                </a:ext>
              </a:extLst>
            </p:cNvPr>
            <p:cNvGrpSpPr/>
            <p:nvPr/>
          </p:nvGrpSpPr>
          <p:grpSpPr>
            <a:xfrm>
              <a:off x="6977739" y="3972085"/>
              <a:ext cx="80558" cy="371512"/>
              <a:chOff x="3743571" y="3308401"/>
              <a:chExt cx="80558" cy="722480"/>
            </a:xfrm>
          </p:grpSpPr>
          <p:cxnSp>
            <p:nvCxnSpPr>
              <p:cNvPr id="176" name="Straight Connector 175">
                <a:extLst>
                  <a:ext uri="{FF2B5EF4-FFF2-40B4-BE49-F238E27FC236}">
                    <a16:creationId xmlns:a16="http://schemas.microsoft.com/office/drawing/2014/main" id="{6E2CF7F9-0A0C-403E-B3A0-DDA3E4919CB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6352E4C4-F612-4DD4-A58B-B527B73BFA9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FE0FE941-05B3-4B32-A359-E4850DB24FD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4" name="Oval 133">
              <a:extLst>
                <a:ext uri="{FF2B5EF4-FFF2-40B4-BE49-F238E27FC236}">
                  <a16:creationId xmlns:a16="http://schemas.microsoft.com/office/drawing/2014/main" id="{31F3868A-A89E-4FC0-8EB7-4126CDCED266}"/>
                </a:ext>
              </a:extLst>
            </p:cNvPr>
            <p:cNvSpPr/>
            <p:nvPr/>
          </p:nvSpPr>
          <p:spPr>
            <a:xfrm>
              <a:off x="6982040" y="412821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5" name="Oval 134">
              <a:extLst>
                <a:ext uri="{FF2B5EF4-FFF2-40B4-BE49-F238E27FC236}">
                  <a16:creationId xmlns:a16="http://schemas.microsoft.com/office/drawing/2014/main" id="{55E89931-7EBA-43B6-9405-CFA9E16E86B4}"/>
                </a:ext>
              </a:extLst>
            </p:cNvPr>
            <p:cNvSpPr/>
            <p:nvPr/>
          </p:nvSpPr>
          <p:spPr>
            <a:xfrm>
              <a:off x="7564949" y="398792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6" name="Oval 135">
              <a:extLst>
                <a:ext uri="{FF2B5EF4-FFF2-40B4-BE49-F238E27FC236}">
                  <a16:creationId xmlns:a16="http://schemas.microsoft.com/office/drawing/2014/main" id="{1D03CDE9-DB91-4BCA-B850-6F65D78DEEF7}"/>
                </a:ext>
              </a:extLst>
            </p:cNvPr>
            <p:cNvSpPr/>
            <p:nvPr/>
          </p:nvSpPr>
          <p:spPr>
            <a:xfrm>
              <a:off x="8155448" y="381911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7" name="Oval 136">
              <a:extLst>
                <a:ext uri="{FF2B5EF4-FFF2-40B4-BE49-F238E27FC236}">
                  <a16:creationId xmlns:a16="http://schemas.microsoft.com/office/drawing/2014/main" id="{877101E3-97CC-4124-AE81-6E85032F0F09}"/>
                </a:ext>
              </a:extLst>
            </p:cNvPr>
            <p:cNvSpPr/>
            <p:nvPr/>
          </p:nvSpPr>
          <p:spPr>
            <a:xfrm>
              <a:off x="6397535" y="416992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8" name="Freeform: Shape 137">
              <a:extLst>
                <a:ext uri="{FF2B5EF4-FFF2-40B4-BE49-F238E27FC236}">
                  <a16:creationId xmlns:a16="http://schemas.microsoft.com/office/drawing/2014/main" id="{3720CD29-C284-4793-839A-5C2A063A17D7}"/>
                </a:ext>
              </a:extLst>
            </p:cNvPr>
            <p:cNvSpPr/>
            <p:nvPr/>
          </p:nvSpPr>
          <p:spPr>
            <a:xfrm>
              <a:off x="5855768" y="3860251"/>
              <a:ext cx="2333462" cy="351151"/>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 name="connsiteX0" fmla="*/ 0 w 2328519"/>
                <a:gd name="connsiteY0" fmla="*/ 303246 h 303246"/>
                <a:gd name="connsiteX1" fmla="*/ 586277 w 2328519"/>
                <a:gd name="connsiteY1" fmla="*/ 5778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8519"/>
                <a:gd name="connsiteY0" fmla="*/ 303246 h 303246"/>
                <a:gd name="connsiteX1" fmla="*/ 582491 w 2328519"/>
                <a:gd name="connsiteY1" fmla="*/ 4779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6626"/>
                <a:gd name="connsiteY0" fmla="*/ 205834 h 205834"/>
                <a:gd name="connsiteX1" fmla="*/ 580598 w 2326626"/>
                <a:gd name="connsiteY1" fmla="*/ 47799 h 205834"/>
                <a:gd name="connsiteX2" fmla="*/ 1174612 w 2326626"/>
                <a:gd name="connsiteY2" fmla="*/ 0 h 205834"/>
                <a:gd name="connsiteX3" fmla="*/ 1753997 w 2326626"/>
                <a:gd name="connsiteY3" fmla="*/ 163146 h 205834"/>
                <a:gd name="connsiteX4" fmla="*/ 2326626 w 2326626"/>
                <a:gd name="connsiteY4" fmla="*/ 8443 h 205834"/>
                <a:gd name="connsiteX0" fmla="*/ 0 w 2326626"/>
                <a:gd name="connsiteY0" fmla="*/ 197391 h 271173"/>
                <a:gd name="connsiteX1" fmla="*/ 580598 w 2326626"/>
                <a:gd name="connsiteY1" fmla="*/ 39356 h 271173"/>
                <a:gd name="connsiteX2" fmla="*/ 1172903 w 2326626"/>
                <a:gd name="connsiteY2" fmla="*/ 271173 h 271173"/>
                <a:gd name="connsiteX3" fmla="*/ 1753997 w 2326626"/>
                <a:gd name="connsiteY3" fmla="*/ 154703 h 271173"/>
                <a:gd name="connsiteX4" fmla="*/ 2326626 w 2326626"/>
                <a:gd name="connsiteY4" fmla="*/ 0 h 271173"/>
                <a:gd name="connsiteX0" fmla="*/ 0 w 2326626"/>
                <a:gd name="connsiteY0" fmla="*/ 197391 h 337011"/>
                <a:gd name="connsiteX1" fmla="*/ 584016 w 2326626"/>
                <a:gd name="connsiteY1" fmla="*/ 337011 h 337011"/>
                <a:gd name="connsiteX2" fmla="*/ 1172903 w 2326626"/>
                <a:gd name="connsiteY2" fmla="*/ 271173 h 337011"/>
                <a:gd name="connsiteX3" fmla="*/ 1753997 w 2326626"/>
                <a:gd name="connsiteY3" fmla="*/ 154703 h 337011"/>
                <a:gd name="connsiteX4" fmla="*/ 2326626 w 2326626"/>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7160 w 2319789"/>
                <a:gd name="connsiteY3" fmla="*/ 154703 h 337011"/>
                <a:gd name="connsiteX4" fmla="*/ 2319789 w 2319789"/>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2033 w 2319789"/>
                <a:gd name="connsiteY3" fmla="*/ 91564 h 337011"/>
                <a:gd name="connsiteX4" fmla="*/ 2319789 w 2319789"/>
                <a:gd name="connsiteY4" fmla="*/ 0 h 337011"/>
                <a:gd name="connsiteX0" fmla="*/ 0 w 2333462"/>
                <a:gd name="connsiteY0" fmla="*/ 316905 h 463290"/>
                <a:gd name="connsiteX1" fmla="*/ 577179 w 2333462"/>
                <a:gd name="connsiteY1" fmla="*/ 463290 h 463290"/>
                <a:gd name="connsiteX2" fmla="*/ 1166066 w 2333462"/>
                <a:gd name="connsiteY2" fmla="*/ 397452 h 463290"/>
                <a:gd name="connsiteX3" fmla="*/ 1742033 w 2333462"/>
                <a:gd name="connsiteY3" fmla="*/ 217843 h 463290"/>
                <a:gd name="connsiteX4" fmla="*/ 2333462 w 2333462"/>
                <a:gd name="connsiteY4" fmla="*/ 0 h 46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462" h="463290">
                  <a:moveTo>
                    <a:pt x="0" y="316905"/>
                  </a:moveTo>
                  <a:lnTo>
                    <a:pt x="577179" y="463290"/>
                  </a:lnTo>
                  <a:lnTo>
                    <a:pt x="1166066" y="397452"/>
                  </a:lnTo>
                  <a:lnTo>
                    <a:pt x="1742033" y="217843"/>
                  </a:lnTo>
                  <a:lnTo>
                    <a:pt x="2333462" y="0"/>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0" name="Freeform: Shape 149">
              <a:extLst>
                <a:ext uri="{FF2B5EF4-FFF2-40B4-BE49-F238E27FC236}">
                  <a16:creationId xmlns:a16="http://schemas.microsoft.com/office/drawing/2014/main" id="{6DF88A61-E5C5-4B35-A6C6-D48E6E3F2D8B}"/>
                </a:ext>
              </a:extLst>
            </p:cNvPr>
            <p:cNvSpPr/>
            <p:nvPr/>
          </p:nvSpPr>
          <p:spPr>
            <a:xfrm>
              <a:off x="5854382" y="3338924"/>
              <a:ext cx="2338387" cy="762867"/>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318048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232450 h 1260475"/>
                <a:gd name="connsiteX0" fmla="*/ 0 w 2338387"/>
                <a:gd name="connsiteY0" fmla="*/ 1028025 h 1028025"/>
                <a:gd name="connsiteX1" fmla="*/ 580413 w 2338387"/>
                <a:gd name="connsiteY1" fmla="*/ 341786 h 1028025"/>
                <a:gd name="connsiteX2" fmla="*/ 1162110 w 2338387"/>
                <a:gd name="connsiteY2" fmla="*/ 77642 h 1028025"/>
                <a:gd name="connsiteX3" fmla="*/ 1743811 w 2338387"/>
                <a:gd name="connsiteY3" fmla="*/ 136291 h 1028025"/>
                <a:gd name="connsiteX4" fmla="*/ 2338387 w 2338387"/>
                <a:gd name="connsiteY4" fmla="*/ 0 h 1028025"/>
                <a:gd name="connsiteX0" fmla="*/ 0 w 2338387"/>
                <a:gd name="connsiteY0" fmla="*/ 1068729 h 1068729"/>
                <a:gd name="connsiteX1" fmla="*/ 580413 w 2338387"/>
                <a:gd name="connsiteY1" fmla="*/ 382490 h 1068729"/>
                <a:gd name="connsiteX2" fmla="*/ 1162110 w 2338387"/>
                <a:gd name="connsiteY2" fmla="*/ 118346 h 1068729"/>
                <a:gd name="connsiteX3" fmla="*/ 1743811 w 2338387"/>
                <a:gd name="connsiteY3" fmla="*/ 176995 h 1068729"/>
                <a:gd name="connsiteX4" fmla="*/ 2338387 w 2338387"/>
                <a:gd name="connsiteY4" fmla="*/ 0 h 1068729"/>
                <a:gd name="connsiteX0" fmla="*/ 0 w 2338387"/>
                <a:gd name="connsiteY0" fmla="*/ 1068729 h 1068729"/>
                <a:gd name="connsiteX1" fmla="*/ 580413 w 2338387"/>
                <a:gd name="connsiteY1" fmla="*/ 382490 h 1068729"/>
                <a:gd name="connsiteX2" fmla="*/ 1158691 w 2338387"/>
                <a:gd name="connsiteY2" fmla="*/ 87218 h 1068729"/>
                <a:gd name="connsiteX3" fmla="*/ 1743811 w 2338387"/>
                <a:gd name="connsiteY3" fmla="*/ 176995 h 1068729"/>
                <a:gd name="connsiteX4" fmla="*/ 2338387 w 2338387"/>
                <a:gd name="connsiteY4" fmla="*/ 0 h 1068729"/>
                <a:gd name="connsiteX0" fmla="*/ 0 w 2338387"/>
                <a:gd name="connsiteY0" fmla="*/ 1068729 h 1068729"/>
                <a:gd name="connsiteX1" fmla="*/ 575286 w 2338387"/>
                <a:gd name="connsiteY1" fmla="*/ 760809 h 1068729"/>
                <a:gd name="connsiteX2" fmla="*/ 1158691 w 2338387"/>
                <a:gd name="connsiteY2" fmla="*/ 87218 h 1068729"/>
                <a:gd name="connsiteX3" fmla="*/ 1743811 w 2338387"/>
                <a:gd name="connsiteY3" fmla="*/ 176995 h 1068729"/>
                <a:gd name="connsiteX4" fmla="*/ 2338387 w 2338387"/>
                <a:gd name="connsiteY4" fmla="*/ 0 h 106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1068729">
                  <a:moveTo>
                    <a:pt x="0" y="1068729"/>
                  </a:moveTo>
                  <a:lnTo>
                    <a:pt x="575286" y="760809"/>
                  </a:lnTo>
                  <a:lnTo>
                    <a:pt x="1158691" y="87218"/>
                  </a:lnTo>
                  <a:lnTo>
                    <a:pt x="1743811" y="176995"/>
                  </a:lnTo>
                  <a:lnTo>
                    <a:pt x="2338387"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1" name="Oval 150">
              <a:extLst>
                <a:ext uri="{FF2B5EF4-FFF2-40B4-BE49-F238E27FC236}">
                  <a16:creationId xmlns:a16="http://schemas.microsoft.com/office/drawing/2014/main" id="{A8F78073-7A5C-4056-9DAC-BF525859DDD4}"/>
                </a:ext>
              </a:extLst>
            </p:cNvPr>
            <p:cNvSpPr/>
            <p:nvPr/>
          </p:nvSpPr>
          <p:spPr>
            <a:xfrm>
              <a:off x="6982040" y="336920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2" name="Oval 151">
              <a:extLst>
                <a:ext uri="{FF2B5EF4-FFF2-40B4-BE49-F238E27FC236}">
                  <a16:creationId xmlns:a16="http://schemas.microsoft.com/office/drawing/2014/main" id="{A45B94E1-946F-4DB8-B08C-4F9908F2ACB7}"/>
                </a:ext>
              </a:extLst>
            </p:cNvPr>
            <p:cNvSpPr/>
            <p:nvPr/>
          </p:nvSpPr>
          <p:spPr>
            <a:xfrm>
              <a:off x="7564949" y="342799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3" name="Oval 152">
              <a:extLst>
                <a:ext uri="{FF2B5EF4-FFF2-40B4-BE49-F238E27FC236}">
                  <a16:creationId xmlns:a16="http://schemas.microsoft.com/office/drawing/2014/main" id="{7452948A-8289-441A-A576-7DEEA9AF376A}"/>
                </a:ext>
              </a:extLst>
            </p:cNvPr>
            <p:cNvSpPr/>
            <p:nvPr/>
          </p:nvSpPr>
          <p:spPr>
            <a:xfrm>
              <a:off x="8155448" y="330521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4" name="Oval 153">
              <a:extLst>
                <a:ext uri="{FF2B5EF4-FFF2-40B4-BE49-F238E27FC236}">
                  <a16:creationId xmlns:a16="http://schemas.microsoft.com/office/drawing/2014/main" id="{9BD72C39-5C94-4889-9253-EBAC51C17DB8}"/>
                </a:ext>
              </a:extLst>
            </p:cNvPr>
            <p:cNvSpPr/>
            <p:nvPr/>
          </p:nvSpPr>
          <p:spPr>
            <a:xfrm>
              <a:off x="6397535" y="384829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5" name="Oval 154">
              <a:extLst>
                <a:ext uri="{FF2B5EF4-FFF2-40B4-BE49-F238E27FC236}">
                  <a16:creationId xmlns:a16="http://schemas.microsoft.com/office/drawing/2014/main" id="{92955D57-8C1B-4B0D-9883-3A48F6F79B48}"/>
                </a:ext>
              </a:extLst>
            </p:cNvPr>
            <p:cNvSpPr/>
            <p:nvPr/>
          </p:nvSpPr>
          <p:spPr>
            <a:xfrm>
              <a:off x="5819240" y="406664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206" name="TextBox 205">
            <a:extLst>
              <a:ext uri="{FF2B5EF4-FFF2-40B4-BE49-F238E27FC236}">
                <a16:creationId xmlns:a16="http://schemas.microsoft.com/office/drawing/2014/main" id="{78D13972-286D-4F55-8278-70711497A6AA}"/>
              </a:ext>
            </a:extLst>
          </p:cNvPr>
          <p:cNvSpPr txBox="1"/>
          <p:nvPr/>
        </p:nvSpPr>
        <p:spPr>
          <a:xfrm>
            <a:off x="6952279" y="2448334"/>
            <a:ext cx="3125183" cy="317779"/>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in haemoglobin levels for anaemia of known cause from baseline</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23" name="Group 22">
            <a:extLst>
              <a:ext uri="{FF2B5EF4-FFF2-40B4-BE49-F238E27FC236}">
                <a16:creationId xmlns:a16="http://schemas.microsoft.com/office/drawing/2014/main" id="{79366A37-D4FF-4031-9F48-70A67DAB8764}"/>
              </a:ext>
            </a:extLst>
          </p:cNvPr>
          <p:cNvGrpSpPr/>
          <p:nvPr/>
        </p:nvGrpSpPr>
        <p:grpSpPr>
          <a:xfrm>
            <a:off x="2262441" y="4874334"/>
            <a:ext cx="3623900" cy="462022"/>
            <a:chOff x="632424" y="5240695"/>
            <a:chExt cx="3623900" cy="462022"/>
          </a:xfrm>
        </p:grpSpPr>
        <p:sp>
          <p:nvSpPr>
            <p:cNvPr id="116" name="TextBox 115">
              <a:extLst>
                <a:ext uri="{FF2B5EF4-FFF2-40B4-BE49-F238E27FC236}">
                  <a16:creationId xmlns:a16="http://schemas.microsoft.com/office/drawing/2014/main" id="{F772735A-B6BD-4FD1-85BF-0CB885E65B37}"/>
                </a:ext>
              </a:extLst>
            </p:cNvPr>
            <p:cNvSpPr txBox="1"/>
            <p:nvPr/>
          </p:nvSpPr>
          <p:spPr>
            <a:xfrm>
              <a:off x="4016909" y="5396608"/>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p:txBody>
        </p:sp>
        <p:sp>
          <p:nvSpPr>
            <p:cNvPr id="117" name="TextBox 116">
              <a:extLst>
                <a:ext uri="{FF2B5EF4-FFF2-40B4-BE49-F238E27FC236}">
                  <a16:creationId xmlns:a16="http://schemas.microsoft.com/office/drawing/2014/main" id="{61F53B65-84DC-437A-9126-2C8ACB0E2189}"/>
                </a:ext>
              </a:extLst>
            </p:cNvPr>
            <p:cNvSpPr txBox="1"/>
            <p:nvPr/>
          </p:nvSpPr>
          <p:spPr>
            <a:xfrm>
              <a:off x="3432392" y="5396608"/>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26</a:t>
              </a:r>
            </a:p>
          </p:txBody>
        </p:sp>
        <p:sp>
          <p:nvSpPr>
            <p:cNvPr id="118" name="TextBox 117">
              <a:extLst>
                <a:ext uri="{FF2B5EF4-FFF2-40B4-BE49-F238E27FC236}">
                  <a16:creationId xmlns:a16="http://schemas.microsoft.com/office/drawing/2014/main" id="{D85983D4-2F51-47CA-BB7F-599470792160}"/>
                </a:ext>
              </a:extLst>
            </p:cNvPr>
            <p:cNvSpPr txBox="1"/>
            <p:nvPr/>
          </p:nvSpPr>
          <p:spPr>
            <a:xfrm>
              <a:off x="2848677" y="5396608"/>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p:txBody>
        </p:sp>
        <p:sp>
          <p:nvSpPr>
            <p:cNvPr id="119" name="TextBox 118">
              <a:extLst>
                <a:ext uri="{FF2B5EF4-FFF2-40B4-BE49-F238E27FC236}">
                  <a16:creationId xmlns:a16="http://schemas.microsoft.com/office/drawing/2014/main" id="{DB793059-DFE7-4FFB-AF13-211975CB1D85}"/>
                </a:ext>
              </a:extLst>
            </p:cNvPr>
            <p:cNvSpPr txBox="1"/>
            <p:nvPr/>
          </p:nvSpPr>
          <p:spPr>
            <a:xfrm>
              <a:off x="2265763" y="5396608"/>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a:t>
              </a:r>
            </a:p>
          </p:txBody>
        </p:sp>
        <p:sp>
          <p:nvSpPr>
            <p:cNvPr id="120" name="TextBox 119">
              <a:extLst>
                <a:ext uri="{FF2B5EF4-FFF2-40B4-BE49-F238E27FC236}">
                  <a16:creationId xmlns:a16="http://schemas.microsoft.com/office/drawing/2014/main" id="{F9C9F1AD-6C53-492D-BE4C-8A1657F942F4}"/>
                </a:ext>
              </a:extLst>
            </p:cNvPr>
            <p:cNvSpPr txBox="1"/>
            <p:nvPr/>
          </p:nvSpPr>
          <p:spPr>
            <a:xfrm>
              <a:off x="1681245" y="5396608"/>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35</a:t>
              </a:r>
            </a:p>
          </p:txBody>
        </p:sp>
        <p:sp>
          <p:nvSpPr>
            <p:cNvPr id="121" name="TextBox 120">
              <a:extLst>
                <a:ext uri="{FF2B5EF4-FFF2-40B4-BE49-F238E27FC236}">
                  <a16:creationId xmlns:a16="http://schemas.microsoft.com/office/drawing/2014/main" id="{8F575E90-CD4D-48C8-8DA7-B13C08D4AC8D}"/>
                </a:ext>
              </a:extLst>
            </p:cNvPr>
            <p:cNvSpPr txBox="1"/>
            <p:nvPr/>
          </p:nvSpPr>
          <p:spPr>
            <a:xfrm>
              <a:off x="632424" y="5240695"/>
              <a:ext cx="970385" cy="430631"/>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  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sp>
        <p:nvSpPr>
          <p:cNvPr id="122" name="TextBox 121">
            <a:extLst>
              <a:ext uri="{FF2B5EF4-FFF2-40B4-BE49-F238E27FC236}">
                <a16:creationId xmlns:a16="http://schemas.microsoft.com/office/drawing/2014/main" id="{1B8B3CDF-E99F-451D-B595-CC56FC326130}"/>
              </a:ext>
            </a:extLst>
          </p:cNvPr>
          <p:cNvSpPr txBox="1"/>
          <p:nvPr/>
        </p:nvSpPr>
        <p:spPr>
          <a:xfrm>
            <a:off x="3340916" y="2448334"/>
            <a:ext cx="2515702" cy="317779"/>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Anaemia of known cause</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at baseline</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14" name="Group 13">
            <a:extLst>
              <a:ext uri="{FF2B5EF4-FFF2-40B4-BE49-F238E27FC236}">
                <a16:creationId xmlns:a16="http://schemas.microsoft.com/office/drawing/2014/main" id="{D01DD11C-03C1-4D2F-8075-EB97593D2276}"/>
              </a:ext>
            </a:extLst>
          </p:cNvPr>
          <p:cNvGrpSpPr/>
          <p:nvPr/>
        </p:nvGrpSpPr>
        <p:grpSpPr>
          <a:xfrm>
            <a:off x="2247831" y="2760895"/>
            <a:ext cx="3626033" cy="2253362"/>
            <a:chOff x="723830" y="2760895"/>
            <a:chExt cx="3626033" cy="2253362"/>
          </a:xfrm>
        </p:grpSpPr>
        <p:sp>
          <p:nvSpPr>
            <p:cNvPr id="9" name="Freeform: Shape 8">
              <a:extLst>
                <a:ext uri="{FF2B5EF4-FFF2-40B4-BE49-F238E27FC236}">
                  <a16:creationId xmlns:a16="http://schemas.microsoft.com/office/drawing/2014/main" id="{03BA32E9-6789-4B6A-8285-9BDAD078319C}"/>
                </a:ext>
              </a:extLst>
            </p:cNvPr>
            <p:cNvSpPr/>
            <p:nvPr/>
          </p:nvSpPr>
          <p:spPr>
            <a:xfrm>
              <a:off x="1911485" y="4147226"/>
              <a:ext cx="2336260" cy="353438"/>
            </a:xfrm>
            <a:custGeom>
              <a:avLst/>
              <a:gdLst>
                <a:gd name="connsiteX0" fmla="*/ 2336260 w 2336260"/>
                <a:gd name="connsiteY0" fmla="*/ 0 h 353438"/>
                <a:gd name="connsiteX1" fmla="*/ 1747736 w 2336260"/>
                <a:gd name="connsiteY1" fmla="*/ 56744 h 353438"/>
                <a:gd name="connsiteX2" fmla="*/ 1157592 w 2336260"/>
                <a:gd name="connsiteY2" fmla="*/ 204280 h 353438"/>
                <a:gd name="connsiteX3" fmla="*/ 575553 w 2336260"/>
                <a:gd name="connsiteY3" fmla="*/ 236706 h 353438"/>
                <a:gd name="connsiteX4" fmla="*/ 0 w 2336260"/>
                <a:gd name="connsiteY4" fmla="*/ 353438 h 35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260" h="353438">
                  <a:moveTo>
                    <a:pt x="2336260" y="0"/>
                  </a:moveTo>
                  <a:lnTo>
                    <a:pt x="1747736" y="56744"/>
                  </a:lnTo>
                  <a:lnTo>
                    <a:pt x="1157592" y="204280"/>
                  </a:lnTo>
                  <a:lnTo>
                    <a:pt x="575553" y="236706"/>
                  </a:lnTo>
                  <a:lnTo>
                    <a:pt x="0" y="353438"/>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5" name="Group 24">
              <a:extLst>
                <a:ext uri="{FF2B5EF4-FFF2-40B4-BE49-F238E27FC236}">
                  <a16:creationId xmlns:a16="http://schemas.microsoft.com/office/drawing/2014/main" id="{37A18847-5683-4864-B291-C80AC54D7E7F}"/>
                </a:ext>
              </a:extLst>
            </p:cNvPr>
            <p:cNvGrpSpPr/>
            <p:nvPr/>
          </p:nvGrpSpPr>
          <p:grpSpPr>
            <a:xfrm>
              <a:off x="3616615" y="3173101"/>
              <a:ext cx="80558" cy="732553"/>
              <a:chOff x="3743571" y="3308401"/>
              <a:chExt cx="80558" cy="722480"/>
            </a:xfrm>
          </p:grpSpPr>
          <p:cxnSp>
            <p:nvCxnSpPr>
              <p:cNvPr id="113" name="Straight Connector 112">
                <a:extLst>
                  <a:ext uri="{FF2B5EF4-FFF2-40B4-BE49-F238E27FC236}">
                    <a16:creationId xmlns:a16="http://schemas.microsoft.com/office/drawing/2014/main" id="{CFB8D388-529F-47E5-8D0A-A0281C03BF9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32F4B4F0-5465-4715-A677-2EA1F3AF82B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E964C3ED-E33D-49F5-B8BF-F01C5325680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B85BB484-11B4-4760-A578-56833D3DF82E}"/>
                </a:ext>
              </a:extLst>
            </p:cNvPr>
            <p:cNvGrpSpPr/>
            <p:nvPr/>
          </p:nvGrpSpPr>
          <p:grpSpPr>
            <a:xfrm>
              <a:off x="4207549" y="3097353"/>
              <a:ext cx="80558" cy="742900"/>
              <a:chOff x="3743571" y="3308401"/>
              <a:chExt cx="80558" cy="722480"/>
            </a:xfrm>
          </p:grpSpPr>
          <p:cxnSp>
            <p:nvCxnSpPr>
              <p:cNvPr id="110" name="Straight Connector 109">
                <a:extLst>
                  <a:ext uri="{FF2B5EF4-FFF2-40B4-BE49-F238E27FC236}">
                    <a16:creationId xmlns:a16="http://schemas.microsoft.com/office/drawing/2014/main" id="{BAE1ED10-4B9C-4689-B78B-7E0A0600DCD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98F4B5F3-9D4D-4BE6-832B-B3E2B3543891}"/>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969274BB-5821-438B-8CC0-1474514AC80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C4335A13-EB89-4555-88C3-307FE7AF2871}"/>
                </a:ext>
              </a:extLst>
            </p:cNvPr>
            <p:cNvGrpSpPr/>
            <p:nvPr/>
          </p:nvGrpSpPr>
          <p:grpSpPr>
            <a:xfrm>
              <a:off x="3031421" y="3349177"/>
              <a:ext cx="80558" cy="712121"/>
              <a:chOff x="3743571" y="3308401"/>
              <a:chExt cx="80558" cy="722480"/>
            </a:xfrm>
          </p:grpSpPr>
          <p:cxnSp>
            <p:nvCxnSpPr>
              <p:cNvPr id="107" name="Straight Connector 106">
                <a:extLst>
                  <a:ext uri="{FF2B5EF4-FFF2-40B4-BE49-F238E27FC236}">
                    <a16:creationId xmlns:a16="http://schemas.microsoft.com/office/drawing/2014/main" id="{6B95E6EB-E8E0-43F0-B3BC-4B9DF3D55A2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BD078C70-6794-4978-BF85-D6441DE2AEA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2FCE0410-7121-4F10-974D-146148CEAE5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1013B594-02A2-42F1-8F5B-A059F324E7F8}"/>
                </a:ext>
              </a:extLst>
            </p:cNvPr>
            <p:cNvGrpSpPr/>
            <p:nvPr/>
          </p:nvGrpSpPr>
          <p:grpSpPr>
            <a:xfrm>
              <a:off x="2447815" y="3548340"/>
              <a:ext cx="80558" cy="677861"/>
              <a:chOff x="3743571" y="3308401"/>
              <a:chExt cx="80558" cy="722480"/>
            </a:xfrm>
          </p:grpSpPr>
          <p:cxnSp>
            <p:nvCxnSpPr>
              <p:cNvPr id="104" name="Straight Connector 103">
                <a:extLst>
                  <a:ext uri="{FF2B5EF4-FFF2-40B4-BE49-F238E27FC236}">
                    <a16:creationId xmlns:a16="http://schemas.microsoft.com/office/drawing/2014/main" id="{DFACC246-4A9B-48AF-8F59-3CF61CE643D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9D215506-852D-4FEF-AA3E-506F176A026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EB47CB94-9EA1-446E-88BF-95CABD492A1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C7CD0641-8BF1-4576-9AD5-D0EEF9BFFE0D}"/>
                </a:ext>
              </a:extLst>
            </p:cNvPr>
            <p:cNvGrpSpPr/>
            <p:nvPr/>
          </p:nvGrpSpPr>
          <p:grpSpPr>
            <a:xfrm>
              <a:off x="2447815" y="4074268"/>
              <a:ext cx="80558" cy="422955"/>
              <a:chOff x="3743571" y="3308401"/>
              <a:chExt cx="80558" cy="722480"/>
            </a:xfrm>
          </p:grpSpPr>
          <p:cxnSp>
            <p:nvCxnSpPr>
              <p:cNvPr id="101" name="Straight Connector 100">
                <a:extLst>
                  <a:ext uri="{FF2B5EF4-FFF2-40B4-BE49-F238E27FC236}">
                    <a16:creationId xmlns:a16="http://schemas.microsoft.com/office/drawing/2014/main" id="{ABA85D79-DAA2-45EB-8B3F-AC186B87594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0F42AFB3-3840-4E72-AD58-8A5A1FA602D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5A082637-2B09-4DB1-832F-4E423DE3B64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CAC84AE6-3BA9-48FA-B71C-893BCC8476A1}"/>
                </a:ext>
              </a:extLst>
            </p:cNvPr>
            <p:cNvGrpSpPr/>
            <p:nvPr/>
          </p:nvGrpSpPr>
          <p:grpSpPr>
            <a:xfrm>
              <a:off x="3616615" y="3824598"/>
              <a:ext cx="80558" cy="572304"/>
              <a:chOff x="3743571" y="3308401"/>
              <a:chExt cx="80558" cy="722480"/>
            </a:xfrm>
          </p:grpSpPr>
          <p:cxnSp>
            <p:nvCxnSpPr>
              <p:cNvPr id="98" name="Straight Connector 97">
                <a:extLst>
                  <a:ext uri="{FF2B5EF4-FFF2-40B4-BE49-F238E27FC236}">
                    <a16:creationId xmlns:a16="http://schemas.microsoft.com/office/drawing/2014/main" id="{D08CEA4C-1BAF-4D13-BC85-DA90AE82673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5F932D71-9EDD-46E8-86DB-0AE5E11E538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20F33C48-B77E-4248-BE7C-B005462B40A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4D00E3E7-1BDA-4617-BC00-8E57146A8579}"/>
                </a:ext>
              </a:extLst>
            </p:cNvPr>
            <p:cNvGrpSpPr/>
            <p:nvPr/>
          </p:nvGrpSpPr>
          <p:grpSpPr>
            <a:xfrm>
              <a:off x="4207549" y="3758902"/>
              <a:ext cx="80558" cy="597468"/>
              <a:chOff x="3743571" y="3308401"/>
              <a:chExt cx="80558" cy="722480"/>
            </a:xfrm>
          </p:grpSpPr>
          <p:cxnSp>
            <p:nvCxnSpPr>
              <p:cNvPr id="95" name="Straight Connector 94">
                <a:extLst>
                  <a:ext uri="{FF2B5EF4-FFF2-40B4-BE49-F238E27FC236}">
                    <a16:creationId xmlns:a16="http://schemas.microsoft.com/office/drawing/2014/main" id="{2E0E0861-3D4B-43B0-B760-BEA65E978BB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5FD63375-40A7-49A8-AF0B-E11AD5D00EA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BF256EC-EA9B-4057-91AC-5A1668C9E77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413E4463-CAC2-4ECA-B6F2-7F954477A53F}"/>
                </a:ext>
              </a:extLst>
            </p:cNvPr>
            <p:cNvGrpSpPr/>
            <p:nvPr/>
          </p:nvGrpSpPr>
          <p:grpSpPr>
            <a:xfrm>
              <a:off x="3031421" y="3987268"/>
              <a:ext cx="80558" cy="502048"/>
              <a:chOff x="3743571" y="3308401"/>
              <a:chExt cx="80558" cy="722480"/>
            </a:xfrm>
          </p:grpSpPr>
          <p:cxnSp>
            <p:nvCxnSpPr>
              <p:cNvPr id="92" name="Straight Connector 91">
                <a:extLst>
                  <a:ext uri="{FF2B5EF4-FFF2-40B4-BE49-F238E27FC236}">
                    <a16:creationId xmlns:a16="http://schemas.microsoft.com/office/drawing/2014/main" id="{EC53BABB-4431-4783-814F-DFDD2CBFA99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B80C7586-2F94-4F0F-866B-8029270F194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11D056B-7511-4F07-94A9-BD244496E79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Oval 35">
              <a:extLst>
                <a:ext uri="{FF2B5EF4-FFF2-40B4-BE49-F238E27FC236}">
                  <a16:creationId xmlns:a16="http://schemas.microsoft.com/office/drawing/2014/main" id="{DD7F1D41-D327-4E08-AE17-685DCABA55FD}"/>
                </a:ext>
              </a:extLst>
            </p:cNvPr>
            <p:cNvSpPr/>
            <p:nvPr/>
          </p:nvSpPr>
          <p:spPr>
            <a:xfrm>
              <a:off x="3035722" y="431469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7" name="Oval 36">
              <a:extLst>
                <a:ext uri="{FF2B5EF4-FFF2-40B4-BE49-F238E27FC236}">
                  <a16:creationId xmlns:a16="http://schemas.microsoft.com/office/drawing/2014/main" id="{91C3A803-6324-4C07-BE4E-7851DC1A228B}"/>
                </a:ext>
              </a:extLst>
            </p:cNvPr>
            <p:cNvSpPr/>
            <p:nvPr/>
          </p:nvSpPr>
          <p:spPr>
            <a:xfrm>
              <a:off x="3620916" y="416871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8" name="Oval 37">
              <a:extLst>
                <a:ext uri="{FF2B5EF4-FFF2-40B4-BE49-F238E27FC236}">
                  <a16:creationId xmlns:a16="http://schemas.microsoft.com/office/drawing/2014/main" id="{9B7F9866-7309-4D55-91CA-5560395AF28F}"/>
                </a:ext>
              </a:extLst>
            </p:cNvPr>
            <p:cNvSpPr/>
            <p:nvPr/>
          </p:nvSpPr>
          <p:spPr>
            <a:xfrm>
              <a:off x="4209862" y="411041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9" name="Oval 38">
              <a:extLst>
                <a:ext uri="{FF2B5EF4-FFF2-40B4-BE49-F238E27FC236}">
                  <a16:creationId xmlns:a16="http://schemas.microsoft.com/office/drawing/2014/main" id="{ECB633C9-41D0-453E-8AED-FCAF7A85B4EA}"/>
                </a:ext>
              </a:extLst>
            </p:cNvPr>
            <p:cNvSpPr/>
            <p:nvPr/>
          </p:nvSpPr>
          <p:spPr>
            <a:xfrm>
              <a:off x="2452116" y="434762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1" name="Group 40">
              <a:extLst>
                <a:ext uri="{FF2B5EF4-FFF2-40B4-BE49-F238E27FC236}">
                  <a16:creationId xmlns:a16="http://schemas.microsoft.com/office/drawing/2014/main" id="{2A7060A5-DDD6-4F75-9EE7-00AC0D6BC991}"/>
                </a:ext>
              </a:extLst>
            </p:cNvPr>
            <p:cNvGrpSpPr/>
            <p:nvPr/>
          </p:nvGrpSpPr>
          <p:grpSpPr>
            <a:xfrm>
              <a:off x="1709018" y="2900250"/>
              <a:ext cx="2537359" cy="1771124"/>
              <a:chOff x="1603002" y="3281480"/>
              <a:chExt cx="2537359" cy="1771124"/>
            </a:xfrm>
          </p:grpSpPr>
          <p:sp>
            <p:nvSpPr>
              <p:cNvPr id="75" name="Freeform: Shape 74">
                <a:extLst>
                  <a:ext uri="{FF2B5EF4-FFF2-40B4-BE49-F238E27FC236}">
                    <a16:creationId xmlns:a16="http://schemas.microsoft.com/office/drawing/2014/main" id="{99865602-9605-4653-90EC-59EAF9C6FC86}"/>
                  </a:ext>
                </a:extLst>
              </p:cNvPr>
              <p:cNvSpPr/>
              <p:nvPr/>
            </p:nvSpPr>
            <p:spPr>
              <a:xfrm>
                <a:off x="1660100" y="3281480"/>
                <a:ext cx="2480261"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6" name="Group 75">
                <a:extLst>
                  <a:ext uri="{FF2B5EF4-FFF2-40B4-BE49-F238E27FC236}">
                    <a16:creationId xmlns:a16="http://schemas.microsoft.com/office/drawing/2014/main" id="{B123BF7D-A411-44AF-BF77-D9723175B1EF}"/>
                  </a:ext>
                </a:extLst>
              </p:cNvPr>
              <p:cNvGrpSpPr/>
              <p:nvPr/>
            </p:nvGrpSpPr>
            <p:grpSpPr>
              <a:xfrm>
                <a:off x="1603002" y="3281571"/>
                <a:ext cx="61200" cy="1601203"/>
                <a:chOff x="1603002" y="3281571"/>
                <a:chExt cx="61200" cy="1601203"/>
              </a:xfrm>
            </p:grpSpPr>
            <p:cxnSp>
              <p:nvCxnSpPr>
                <p:cNvPr id="83" name="Straight Connector 82">
                  <a:extLst>
                    <a:ext uri="{FF2B5EF4-FFF2-40B4-BE49-F238E27FC236}">
                      <a16:creationId xmlns:a16="http://schemas.microsoft.com/office/drawing/2014/main" id="{16F255EE-28DF-4317-9F2B-2C162C7B3625}"/>
                    </a:ext>
                  </a:extLst>
                </p:cNvPr>
                <p:cNvCxnSpPr/>
                <p:nvPr/>
              </p:nvCxnSpPr>
              <p:spPr>
                <a:xfrm>
                  <a:off x="1603002"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5F2CBC8-3DD5-4845-8E0F-21A208FEAC65}"/>
                    </a:ext>
                  </a:extLst>
                </p:cNvPr>
                <p:cNvCxnSpPr/>
                <p:nvPr/>
              </p:nvCxnSpPr>
              <p:spPr>
                <a:xfrm>
                  <a:off x="1603002"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ABF37CA6-EEC0-4D99-9EC5-5E5DEAA4CF54}"/>
                    </a:ext>
                  </a:extLst>
                </p:cNvPr>
                <p:cNvCxnSpPr/>
                <p:nvPr/>
              </p:nvCxnSpPr>
              <p:spPr>
                <a:xfrm>
                  <a:off x="1603002"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18EE6E2-548D-45F1-8AAE-4422C80F6DD8}"/>
                    </a:ext>
                  </a:extLst>
                </p:cNvPr>
                <p:cNvCxnSpPr/>
                <p:nvPr/>
              </p:nvCxnSpPr>
              <p:spPr>
                <a:xfrm>
                  <a:off x="1603002"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ABD7BB5-7657-46EA-8713-016015E4BDC7}"/>
                    </a:ext>
                  </a:extLst>
                </p:cNvPr>
                <p:cNvCxnSpPr/>
                <p:nvPr/>
              </p:nvCxnSpPr>
              <p:spPr>
                <a:xfrm>
                  <a:off x="1603002"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 76">
                <a:extLst>
                  <a:ext uri="{FF2B5EF4-FFF2-40B4-BE49-F238E27FC236}">
                    <a16:creationId xmlns:a16="http://schemas.microsoft.com/office/drawing/2014/main" id="{A5A53F7E-7CD2-48F8-9068-C6EFE5D925FF}"/>
                  </a:ext>
                </a:extLst>
              </p:cNvPr>
              <p:cNvGrpSpPr/>
              <p:nvPr/>
            </p:nvGrpSpPr>
            <p:grpSpPr>
              <a:xfrm>
                <a:off x="1800009" y="4991404"/>
                <a:ext cx="2339883" cy="61200"/>
                <a:chOff x="1800009" y="4991404"/>
                <a:chExt cx="2339883" cy="61200"/>
              </a:xfrm>
            </p:grpSpPr>
            <p:cxnSp>
              <p:nvCxnSpPr>
                <p:cNvPr id="78" name="Straight Connector 77">
                  <a:extLst>
                    <a:ext uri="{FF2B5EF4-FFF2-40B4-BE49-F238E27FC236}">
                      <a16:creationId xmlns:a16="http://schemas.microsoft.com/office/drawing/2014/main" id="{DBBEBEF6-6A6C-46B7-930A-E8F88BD49566}"/>
                    </a:ext>
                  </a:extLst>
                </p:cNvPr>
                <p:cNvCxnSpPr/>
                <p:nvPr/>
              </p:nvCxnSpPr>
              <p:spPr>
                <a:xfrm rot="5400000">
                  <a:off x="3521865"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4A4B559-CC48-41AE-AAC3-1DCAA52A93FC}"/>
                    </a:ext>
                  </a:extLst>
                </p:cNvPr>
                <p:cNvCxnSpPr/>
                <p:nvPr/>
              </p:nvCxnSpPr>
              <p:spPr>
                <a:xfrm rot="5400000">
                  <a:off x="2937713"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16DD460-5E2D-4280-A0C7-BBB3F25E65CE}"/>
                    </a:ext>
                  </a:extLst>
                </p:cNvPr>
                <p:cNvCxnSpPr/>
                <p:nvPr/>
              </p:nvCxnSpPr>
              <p:spPr>
                <a:xfrm rot="5400000">
                  <a:off x="2353561"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5A40AD62-5A37-4EE6-B1D3-23752A6196F9}"/>
                    </a:ext>
                  </a:extLst>
                </p:cNvPr>
                <p:cNvCxnSpPr/>
                <p:nvPr/>
              </p:nvCxnSpPr>
              <p:spPr>
                <a:xfrm rot="5400000">
                  <a:off x="1769409"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2B4DEE-D112-4F48-9721-FF1784C8A116}"/>
                    </a:ext>
                  </a:extLst>
                </p:cNvPr>
                <p:cNvCxnSpPr/>
                <p:nvPr/>
              </p:nvCxnSpPr>
              <p:spPr>
                <a:xfrm rot="5400000">
                  <a:off x="4109292"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2" name="Group 41">
              <a:extLst>
                <a:ext uri="{FF2B5EF4-FFF2-40B4-BE49-F238E27FC236}">
                  <a16:creationId xmlns:a16="http://schemas.microsoft.com/office/drawing/2014/main" id="{BA087B1D-18E7-4F6E-8121-52AF67394C1F}"/>
                </a:ext>
              </a:extLst>
            </p:cNvPr>
            <p:cNvGrpSpPr/>
            <p:nvPr/>
          </p:nvGrpSpPr>
          <p:grpSpPr>
            <a:xfrm>
              <a:off x="1824129" y="4669979"/>
              <a:ext cx="2525734" cy="184666"/>
              <a:chOff x="1718113" y="5038404"/>
              <a:chExt cx="2525734" cy="184666"/>
            </a:xfrm>
          </p:grpSpPr>
          <p:sp>
            <p:nvSpPr>
              <p:cNvPr id="70" name="TextBox 69">
                <a:extLst>
                  <a:ext uri="{FF2B5EF4-FFF2-40B4-BE49-F238E27FC236}">
                    <a16:creationId xmlns:a16="http://schemas.microsoft.com/office/drawing/2014/main" id="{87E6AF86-5568-41C9-BCCD-BF4E74FE3DD7}"/>
                  </a:ext>
                </a:extLst>
              </p:cNvPr>
              <p:cNvSpPr txBox="1"/>
              <p:nvPr/>
            </p:nvSpPr>
            <p:spPr>
              <a:xfrm>
                <a:off x="4038094" y="5038404"/>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71" name="TextBox 70">
                <a:extLst>
                  <a:ext uri="{FF2B5EF4-FFF2-40B4-BE49-F238E27FC236}">
                    <a16:creationId xmlns:a16="http://schemas.microsoft.com/office/drawing/2014/main" id="{235D7800-8FCD-4C1C-81C1-9832B9D3B343}"/>
                  </a:ext>
                </a:extLst>
              </p:cNvPr>
              <p:cNvSpPr txBox="1"/>
              <p:nvPr/>
            </p:nvSpPr>
            <p:spPr>
              <a:xfrm>
                <a:off x="3468459"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72" name="TextBox 71">
                <a:extLst>
                  <a:ext uri="{FF2B5EF4-FFF2-40B4-BE49-F238E27FC236}">
                    <a16:creationId xmlns:a16="http://schemas.microsoft.com/office/drawing/2014/main" id="{4AF93A42-DB8F-4C9A-8996-A2A580EAE175}"/>
                  </a:ext>
                </a:extLst>
              </p:cNvPr>
              <p:cNvSpPr txBox="1"/>
              <p:nvPr/>
            </p:nvSpPr>
            <p:spPr>
              <a:xfrm>
                <a:off x="2884744"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73" name="TextBox 72">
                <a:extLst>
                  <a:ext uri="{FF2B5EF4-FFF2-40B4-BE49-F238E27FC236}">
                    <a16:creationId xmlns:a16="http://schemas.microsoft.com/office/drawing/2014/main" id="{019D368B-F28E-42DD-8660-19E96BCF1EF7}"/>
                  </a:ext>
                </a:extLst>
              </p:cNvPr>
              <p:cNvSpPr txBox="1"/>
              <p:nvPr/>
            </p:nvSpPr>
            <p:spPr>
              <a:xfrm>
                <a:off x="2304234" y="5038404"/>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74" name="TextBox 73">
                <a:extLst>
                  <a:ext uri="{FF2B5EF4-FFF2-40B4-BE49-F238E27FC236}">
                    <a16:creationId xmlns:a16="http://schemas.microsoft.com/office/drawing/2014/main" id="{71F5A526-0A36-4A77-83C7-5761509746FF}"/>
                  </a:ext>
                </a:extLst>
              </p:cNvPr>
              <p:cNvSpPr txBox="1"/>
              <p:nvPr/>
            </p:nvSpPr>
            <p:spPr>
              <a:xfrm>
                <a:off x="1718113" y="5038404"/>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grpSp>
        <p:sp>
          <p:nvSpPr>
            <p:cNvPr id="44" name="TextBox 43">
              <a:extLst>
                <a:ext uri="{FF2B5EF4-FFF2-40B4-BE49-F238E27FC236}">
                  <a16:creationId xmlns:a16="http://schemas.microsoft.com/office/drawing/2014/main" id="{CC187784-72DC-4420-ACDE-7A9593C8EA9E}"/>
                </a:ext>
              </a:extLst>
            </p:cNvPr>
            <p:cNvSpPr txBox="1"/>
            <p:nvPr/>
          </p:nvSpPr>
          <p:spPr>
            <a:xfrm>
              <a:off x="1906025" y="4798813"/>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nvGrpSpPr>
            <p:cNvPr id="45" name="Group 44">
              <a:extLst>
                <a:ext uri="{FF2B5EF4-FFF2-40B4-BE49-F238E27FC236}">
                  <a16:creationId xmlns:a16="http://schemas.microsoft.com/office/drawing/2014/main" id="{3DBA3EFA-234E-4C6C-89B5-241CEAD8A83D}"/>
                </a:ext>
              </a:extLst>
            </p:cNvPr>
            <p:cNvGrpSpPr/>
            <p:nvPr/>
          </p:nvGrpSpPr>
          <p:grpSpPr>
            <a:xfrm>
              <a:off x="1421763" y="2806224"/>
              <a:ext cx="278348" cy="1784356"/>
              <a:chOff x="1315747" y="3187454"/>
              <a:chExt cx="278348" cy="1784356"/>
            </a:xfrm>
          </p:grpSpPr>
          <p:sp>
            <p:nvSpPr>
              <p:cNvPr id="61" name="TextBox 60">
                <a:extLst>
                  <a:ext uri="{FF2B5EF4-FFF2-40B4-BE49-F238E27FC236}">
                    <a16:creationId xmlns:a16="http://schemas.microsoft.com/office/drawing/2014/main" id="{B7ABAF19-ACC2-4207-AC9B-CE321A2ACBA5}"/>
                  </a:ext>
                </a:extLst>
              </p:cNvPr>
              <p:cNvSpPr txBox="1"/>
              <p:nvPr/>
            </p:nvSpPr>
            <p:spPr>
              <a:xfrm>
                <a:off x="1466372" y="4787144"/>
                <a:ext cx="127723"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63" name="TextBox 62">
                <a:extLst>
                  <a:ext uri="{FF2B5EF4-FFF2-40B4-BE49-F238E27FC236}">
                    <a16:creationId xmlns:a16="http://schemas.microsoft.com/office/drawing/2014/main" id="{8920C54B-3D71-4426-AFCF-F5D96AD787B4}"/>
                  </a:ext>
                </a:extLst>
              </p:cNvPr>
              <p:cNvSpPr txBox="1"/>
              <p:nvPr/>
            </p:nvSpPr>
            <p:spPr>
              <a:xfrm>
                <a:off x="1315747" y="4387220"/>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20</a:t>
                </a:r>
              </a:p>
            </p:txBody>
          </p:sp>
          <p:sp>
            <p:nvSpPr>
              <p:cNvPr id="65" name="TextBox 64">
                <a:extLst>
                  <a:ext uri="{FF2B5EF4-FFF2-40B4-BE49-F238E27FC236}">
                    <a16:creationId xmlns:a16="http://schemas.microsoft.com/office/drawing/2014/main" id="{A89035F1-6EF6-449A-A77E-1FA3DB10FF75}"/>
                  </a:ext>
                </a:extLst>
              </p:cNvPr>
              <p:cNvSpPr txBox="1"/>
              <p:nvPr/>
            </p:nvSpPr>
            <p:spPr>
              <a:xfrm>
                <a:off x="1315747" y="398729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40</a:t>
                </a:r>
              </a:p>
            </p:txBody>
          </p:sp>
          <p:sp>
            <p:nvSpPr>
              <p:cNvPr id="67" name="TextBox 66">
                <a:extLst>
                  <a:ext uri="{FF2B5EF4-FFF2-40B4-BE49-F238E27FC236}">
                    <a16:creationId xmlns:a16="http://schemas.microsoft.com/office/drawing/2014/main" id="{14C0B8F8-5B28-4235-8C17-463746CC3435}"/>
                  </a:ext>
                </a:extLst>
              </p:cNvPr>
              <p:cNvSpPr txBox="1"/>
              <p:nvPr/>
            </p:nvSpPr>
            <p:spPr>
              <a:xfrm>
                <a:off x="1315747" y="358737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60</a:t>
                </a:r>
              </a:p>
            </p:txBody>
          </p:sp>
          <p:sp>
            <p:nvSpPr>
              <p:cNvPr id="69" name="TextBox 68">
                <a:extLst>
                  <a:ext uri="{FF2B5EF4-FFF2-40B4-BE49-F238E27FC236}">
                    <a16:creationId xmlns:a16="http://schemas.microsoft.com/office/drawing/2014/main" id="{EBB6E282-5769-4923-A662-E7AC12E62213}"/>
                  </a:ext>
                </a:extLst>
              </p:cNvPr>
              <p:cNvSpPr txBox="1"/>
              <p:nvPr/>
            </p:nvSpPr>
            <p:spPr>
              <a:xfrm>
                <a:off x="1355226" y="3187454"/>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80</a:t>
                </a:r>
              </a:p>
            </p:txBody>
          </p:sp>
        </p:grpSp>
        <p:sp>
          <p:nvSpPr>
            <p:cNvPr id="46" name="TextBox 45">
              <a:extLst>
                <a:ext uri="{FF2B5EF4-FFF2-40B4-BE49-F238E27FC236}">
                  <a16:creationId xmlns:a16="http://schemas.microsoft.com/office/drawing/2014/main" id="{BFCAB79B-340A-418E-B5EF-1A4D878EEA3E}"/>
                </a:ext>
              </a:extLst>
            </p:cNvPr>
            <p:cNvSpPr txBox="1"/>
            <p:nvPr/>
          </p:nvSpPr>
          <p:spPr>
            <a:xfrm rot="16200000">
              <a:off x="121434" y="3363291"/>
              <a:ext cx="1982184" cy="777392"/>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Percent of men whose haemoglobin levels increased ≥1 from baseline</a:t>
              </a:r>
            </a:p>
          </p:txBody>
        </p:sp>
        <p:sp>
          <p:nvSpPr>
            <p:cNvPr id="49" name="Oval 48">
              <a:extLst>
                <a:ext uri="{FF2B5EF4-FFF2-40B4-BE49-F238E27FC236}">
                  <a16:creationId xmlns:a16="http://schemas.microsoft.com/office/drawing/2014/main" id="{CF9D4BA3-A16C-4663-BE90-C8EFD8C6F8C8}"/>
                </a:ext>
              </a:extLst>
            </p:cNvPr>
            <p:cNvSpPr/>
            <p:nvPr/>
          </p:nvSpPr>
          <p:spPr>
            <a:xfrm>
              <a:off x="3035722" y="369644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0" name="Oval 49">
              <a:extLst>
                <a:ext uri="{FF2B5EF4-FFF2-40B4-BE49-F238E27FC236}">
                  <a16:creationId xmlns:a16="http://schemas.microsoft.com/office/drawing/2014/main" id="{A5768E2D-1015-477C-825C-93E1C5CF515A}"/>
                </a:ext>
              </a:extLst>
            </p:cNvPr>
            <p:cNvSpPr/>
            <p:nvPr/>
          </p:nvSpPr>
          <p:spPr>
            <a:xfrm>
              <a:off x="3620916" y="350824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1" name="Oval 50">
              <a:extLst>
                <a:ext uri="{FF2B5EF4-FFF2-40B4-BE49-F238E27FC236}">
                  <a16:creationId xmlns:a16="http://schemas.microsoft.com/office/drawing/2014/main" id="{6D9DFF40-6D49-4501-9E24-A70E1181344A}"/>
                </a:ext>
              </a:extLst>
            </p:cNvPr>
            <p:cNvSpPr/>
            <p:nvPr/>
          </p:nvSpPr>
          <p:spPr>
            <a:xfrm>
              <a:off x="4211850" y="342853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2" name="Oval 51">
              <a:extLst>
                <a:ext uri="{FF2B5EF4-FFF2-40B4-BE49-F238E27FC236}">
                  <a16:creationId xmlns:a16="http://schemas.microsoft.com/office/drawing/2014/main" id="{CF9CFA7F-CF42-4FB7-8FB4-AFAC6BFB4B44}"/>
                </a:ext>
              </a:extLst>
            </p:cNvPr>
            <p:cNvSpPr/>
            <p:nvPr/>
          </p:nvSpPr>
          <p:spPr>
            <a:xfrm>
              <a:off x="2452116" y="392339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3" name="Oval 52">
              <a:extLst>
                <a:ext uri="{FF2B5EF4-FFF2-40B4-BE49-F238E27FC236}">
                  <a16:creationId xmlns:a16="http://schemas.microsoft.com/office/drawing/2014/main" id="{C38FA40E-F648-4D74-9563-60491BF0FE60}"/>
                </a:ext>
              </a:extLst>
            </p:cNvPr>
            <p:cNvSpPr/>
            <p:nvPr/>
          </p:nvSpPr>
          <p:spPr>
            <a:xfrm>
              <a:off x="1876236" y="446719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4" name="Group 53">
              <a:extLst>
                <a:ext uri="{FF2B5EF4-FFF2-40B4-BE49-F238E27FC236}">
                  <a16:creationId xmlns:a16="http://schemas.microsoft.com/office/drawing/2014/main" id="{F6AF2EE3-E9B8-49AA-BA03-A4E3F7ADCFCD}"/>
                </a:ext>
              </a:extLst>
            </p:cNvPr>
            <p:cNvGrpSpPr/>
            <p:nvPr/>
          </p:nvGrpSpPr>
          <p:grpSpPr>
            <a:xfrm>
              <a:off x="1840843" y="2875062"/>
              <a:ext cx="1217735" cy="333938"/>
              <a:chOff x="1840742" y="3284538"/>
              <a:chExt cx="1217735" cy="333938"/>
            </a:xfrm>
          </p:grpSpPr>
          <p:sp>
            <p:nvSpPr>
              <p:cNvPr id="55" name="TextBox 54">
                <a:extLst>
                  <a:ext uri="{FF2B5EF4-FFF2-40B4-BE49-F238E27FC236}">
                    <a16:creationId xmlns:a16="http://schemas.microsoft.com/office/drawing/2014/main" id="{AA3FB540-D94D-4869-9FA8-C4E37F8D11E7}"/>
                  </a:ext>
                </a:extLst>
              </p:cNvPr>
              <p:cNvSpPr txBox="1"/>
              <p:nvPr/>
            </p:nvSpPr>
            <p:spPr>
              <a:xfrm>
                <a:off x="1886361" y="3284538"/>
                <a:ext cx="1172116" cy="333938"/>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Placebo</a:t>
                </a:r>
              </a:p>
            </p:txBody>
          </p:sp>
          <p:sp>
            <p:nvSpPr>
              <p:cNvPr id="56" name="Oval 55">
                <a:extLst>
                  <a:ext uri="{FF2B5EF4-FFF2-40B4-BE49-F238E27FC236}">
                    <a16:creationId xmlns:a16="http://schemas.microsoft.com/office/drawing/2014/main" id="{DFCCF7E6-6F10-4F8D-A464-6C9C47FEF99F}"/>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7" name="Oval 56">
                <a:extLst>
                  <a:ext uri="{FF2B5EF4-FFF2-40B4-BE49-F238E27FC236}">
                    <a16:creationId xmlns:a16="http://schemas.microsoft.com/office/drawing/2014/main" id="{21D950E2-0699-4730-BB43-F1014DAEA240}"/>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7" name="Freeform: Shape 6">
              <a:extLst>
                <a:ext uri="{FF2B5EF4-FFF2-40B4-BE49-F238E27FC236}">
                  <a16:creationId xmlns:a16="http://schemas.microsoft.com/office/drawing/2014/main" id="{6B51F45B-887F-465C-8DB5-62C0FD26D9A7}"/>
                </a:ext>
              </a:extLst>
            </p:cNvPr>
            <p:cNvSpPr/>
            <p:nvPr/>
          </p:nvSpPr>
          <p:spPr>
            <a:xfrm>
              <a:off x="1908243" y="3463047"/>
              <a:ext cx="2339502" cy="1042481"/>
            </a:xfrm>
            <a:custGeom>
              <a:avLst/>
              <a:gdLst>
                <a:gd name="connsiteX0" fmla="*/ 0 w 2339502"/>
                <a:gd name="connsiteY0" fmla="*/ 1042481 h 1042481"/>
                <a:gd name="connsiteX1" fmla="*/ 580417 w 2339502"/>
                <a:gd name="connsiteY1" fmla="*/ 496110 h 1042481"/>
                <a:gd name="connsiteX2" fmla="*/ 1162455 w 2339502"/>
                <a:gd name="connsiteY2" fmla="*/ 272374 h 1042481"/>
                <a:gd name="connsiteX3" fmla="*/ 1750978 w 2339502"/>
                <a:gd name="connsiteY3" fmla="*/ 79442 h 1042481"/>
                <a:gd name="connsiteX4" fmla="*/ 2339502 w 2339502"/>
                <a:gd name="connsiteY4" fmla="*/ 0 h 1042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502" h="1042481">
                  <a:moveTo>
                    <a:pt x="0" y="1042481"/>
                  </a:moveTo>
                  <a:lnTo>
                    <a:pt x="580417" y="496110"/>
                  </a:lnTo>
                  <a:lnTo>
                    <a:pt x="1162455" y="272374"/>
                  </a:lnTo>
                  <a:lnTo>
                    <a:pt x="1750978" y="79442"/>
                  </a:lnTo>
                  <a:lnTo>
                    <a:pt x="2339502"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216" name="TextBox 215">
            <a:extLst>
              <a:ext uri="{FF2B5EF4-FFF2-40B4-BE49-F238E27FC236}">
                <a16:creationId xmlns:a16="http://schemas.microsoft.com/office/drawing/2014/main" id="{4ABB0A51-98CF-47B5-A55E-67EC2098A889}"/>
              </a:ext>
            </a:extLst>
          </p:cNvPr>
          <p:cNvSpPr txBox="1"/>
          <p:nvPr/>
        </p:nvSpPr>
        <p:spPr>
          <a:xfrm>
            <a:off x="5154991" y="2892961"/>
            <a:ext cx="6415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p=0.003</a:t>
            </a:r>
          </a:p>
        </p:txBody>
      </p:sp>
    </p:spTree>
    <p:extLst>
      <p:ext uri="{BB962C8B-B14F-4D97-AF65-F5344CB8AC3E}">
        <p14:creationId xmlns:p14="http://schemas.microsoft.com/office/powerpoint/2010/main" val="12252223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a:extLst>
              <a:ext uri="{FF2B5EF4-FFF2-40B4-BE49-F238E27FC236}">
                <a16:creationId xmlns:a16="http://schemas.microsoft.com/office/drawing/2014/main" id="{A29FB63C-09F8-44A0-B9CB-B4C1F7A36B17}"/>
              </a:ext>
            </a:extLst>
          </p:cNvPr>
          <p:cNvGrpSpPr/>
          <p:nvPr/>
        </p:nvGrpSpPr>
        <p:grpSpPr>
          <a:xfrm>
            <a:off x="1523999" y="2091750"/>
            <a:ext cx="8567304" cy="3340087"/>
            <a:chOff x="4367661" y="2439698"/>
            <a:chExt cx="4024246" cy="3289673"/>
          </a:xfrm>
        </p:grpSpPr>
        <p:grpSp>
          <p:nvGrpSpPr>
            <p:cNvPr id="215" name="Group 214">
              <a:extLst>
                <a:ext uri="{FF2B5EF4-FFF2-40B4-BE49-F238E27FC236}">
                  <a16:creationId xmlns:a16="http://schemas.microsoft.com/office/drawing/2014/main" id="{C4662BB9-741A-460A-93B4-E6095189F761}"/>
                </a:ext>
              </a:extLst>
            </p:cNvPr>
            <p:cNvGrpSpPr/>
            <p:nvPr/>
          </p:nvGrpSpPr>
          <p:grpSpPr>
            <a:xfrm>
              <a:off x="4367661" y="2439698"/>
              <a:ext cx="4024246" cy="3289673"/>
              <a:chOff x="4981632" y="1087049"/>
              <a:chExt cx="3671886" cy="4045409"/>
            </a:xfrm>
          </p:grpSpPr>
          <p:sp>
            <p:nvSpPr>
              <p:cNvPr id="217" name="Rounded Rectangle 57">
                <a:extLst>
                  <a:ext uri="{FF2B5EF4-FFF2-40B4-BE49-F238E27FC236}">
                    <a16:creationId xmlns:a16="http://schemas.microsoft.com/office/drawing/2014/main" id="{C4115CE9-3E58-4229-9D96-42F64F79354D}"/>
                  </a:ext>
                </a:extLst>
              </p:cNvPr>
              <p:cNvSpPr/>
              <p:nvPr/>
            </p:nvSpPr>
            <p:spPr>
              <a:xfrm>
                <a:off x="4981632" y="1091685"/>
                <a:ext cx="3671886" cy="4040773"/>
              </a:xfrm>
              <a:prstGeom prst="roundRect">
                <a:avLst>
                  <a:gd name="adj" fmla="val 4316"/>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8" name="Round Same Side Corner Rectangle 58">
                <a:extLst>
                  <a:ext uri="{FF2B5EF4-FFF2-40B4-BE49-F238E27FC236}">
                    <a16:creationId xmlns:a16="http://schemas.microsoft.com/office/drawing/2014/main" id="{5B15A042-AF0B-4911-9441-BEB524C2726C}"/>
                  </a:ext>
                </a:extLst>
              </p:cNvPr>
              <p:cNvSpPr/>
              <p:nvPr/>
            </p:nvSpPr>
            <p:spPr>
              <a:xfrm>
                <a:off x="4981632" y="1091685"/>
                <a:ext cx="3671886" cy="345447"/>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9" name="TextBox 218">
                <a:extLst>
                  <a:ext uri="{FF2B5EF4-FFF2-40B4-BE49-F238E27FC236}">
                    <a16:creationId xmlns:a16="http://schemas.microsoft.com/office/drawing/2014/main" id="{3A139E14-18E0-46CF-9A5E-829BEABF639F}"/>
                  </a:ext>
                </a:extLst>
              </p:cNvPr>
              <p:cNvSpPr txBox="1"/>
              <p:nvPr/>
            </p:nvSpPr>
            <p:spPr>
              <a:xfrm>
                <a:off x="5209227" y="1087049"/>
                <a:ext cx="3216696" cy="372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Association between </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TTh</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 and Hb concentration in men without anaemia</a:t>
                </a:r>
              </a:p>
            </p:txBody>
          </p:sp>
        </p:grpSp>
        <p:sp>
          <p:nvSpPr>
            <p:cNvPr id="216" name="Rectangle 215">
              <a:extLst>
                <a:ext uri="{FF2B5EF4-FFF2-40B4-BE49-F238E27FC236}">
                  <a16:creationId xmlns:a16="http://schemas.microsoft.com/office/drawing/2014/main" id="{74A56243-4BEF-45DE-8D79-29A229C2C719}"/>
                </a:ext>
              </a:extLst>
            </p:cNvPr>
            <p:cNvSpPr/>
            <p:nvPr/>
          </p:nvSpPr>
          <p:spPr>
            <a:xfrm>
              <a:off x="5173887" y="3173259"/>
              <a:ext cx="1368815" cy="3652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2" name="Title 1"/>
          <p:cNvSpPr>
            <a:spLocks noGrp="1"/>
          </p:cNvSpPr>
          <p:nvPr>
            <p:ph type="title"/>
          </p:nvPr>
        </p:nvSpPr>
        <p:spPr>
          <a:xfrm>
            <a:off x="209724" y="152401"/>
            <a:ext cx="11241247" cy="834047"/>
          </a:xfrm>
        </p:spPr>
        <p:txBody>
          <a:bodyPr>
            <a:noAutofit/>
          </a:bodyPr>
          <a:lstStyle/>
          <a:p>
            <a:r>
              <a:rPr lang="en-GB" sz="3000" dirty="0" err="1"/>
              <a:t>TTh</a:t>
            </a:r>
            <a:r>
              <a:rPr lang="en-GB" sz="3000" dirty="0"/>
              <a:t> significantly increased </a:t>
            </a:r>
            <a:r>
              <a:rPr lang="en-GB" sz="3000" dirty="0" err="1"/>
              <a:t>Hb</a:t>
            </a:r>
            <a:r>
              <a:rPr lang="en-GB" sz="3000" dirty="0"/>
              <a:t> levels in older men with low testosterone without anaemia</a:t>
            </a:r>
          </a:p>
        </p:txBody>
      </p:sp>
      <p:sp>
        <p:nvSpPr>
          <p:cNvPr id="5" name="TextBox 4"/>
          <p:cNvSpPr txBox="1"/>
          <p:nvPr/>
        </p:nvSpPr>
        <p:spPr>
          <a:xfrm>
            <a:off x="1523999" y="5847060"/>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CI, confidence interval;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Hb</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haemoglobin; OR, odds ratio;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TTh</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Roy CN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JAMA Intern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2017;177:480–90.</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29" name="Content Placeholder 2"/>
          <p:cNvSpPr>
            <a:spLocks noGrp="1"/>
          </p:cNvSpPr>
          <p:nvPr>
            <p:ph idx="1"/>
          </p:nvPr>
        </p:nvSpPr>
        <p:spPr>
          <a:xfrm>
            <a:off x="284968" y="1221406"/>
            <a:ext cx="11182522" cy="641844"/>
          </a:xfrm>
        </p:spPr>
        <p:txBody>
          <a:bodyPr>
            <a:noAutofit/>
          </a:bodyPr>
          <a:lstStyle/>
          <a:p>
            <a:r>
              <a:rPr lang="en-GB" sz="1800" dirty="0"/>
              <a:t>Administration of </a:t>
            </a:r>
            <a:r>
              <a:rPr lang="en-GB" sz="1800" dirty="0" err="1"/>
              <a:t>TTh</a:t>
            </a:r>
            <a:r>
              <a:rPr lang="en-GB" sz="1800" dirty="0"/>
              <a:t> resulted in an </a:t>
            </a:r>
            <a:r>
              <a:rPr lang="en-GB" sz="1800" dirty="0" err="1"/>
              <a:t>Hb</a:t>
            </a:r>
            <a:r>
              <a:rPr lang="en-GB" sz="1800" dirty="0"/>
              <a:t> concentration of &gt;17.5 g/</a:t>
            </a:r>
            <a:r>
              <a:rPr lang="en-GB" sz="1800" dirty="0" err="1"/>
              <a:t>dL</a:t>
            </a:r>
            <a:r>
              <a:rPr lang="en-GB" sz="1800" dirty="0"/>
              <a:t> in 6 older, </a:t>
            </a:r>
            <a:r>
              <a:rPr lang="en-GB" sz="1800" dirty="0" err="1"/>
              <a:t>hypogonadal</a:t>
            </a:r>
            <a:r>
              <a:rPr lang="en-GB" sz="1800" dirty="0"/>
              <a:t> men without anaemia</a:t>
            </a:r>
            <a:endParaRPr lang="en-GB" sz="1600" dirty="0"/>
          </a:p>
        </p:txBody>
      </p:sp>
      <p:grpSp>
        <p:nvGrpSpPr>
          <p:cNvPr id="20" name="Group 19">
            <a:extLst>
              <a:ext uri="{FF2B5EF4-FFF2-40B4-BE49-F238E27FC236}">
                <a16:creationId xmlns:a16="http://schemas.microsoft.com/office/drawing/2014/main" id="{71DB3019-AE82-4C00-9E74-8687AF1C8FD2}"/>
              </a:ext>
            </a:extLst>
          </p:cNvPr>
          <p:cNvGrpSpPr/>
          <p:nvPr/>
        </p:nvGrpSpPr>
        <p:grpSpPr>
          <a:xfrm>
            <a:off x="6280739" y="4886718"/>
            <a:ext cx="3592688" cy="458458"/>
            <a:chOff x="929399" y="4903517"/>
            <a:chExt cx="3592688" cy="458458"/>
          </a:xfrm>
        </p:grpSpPr>
        <p:sp>
          <p:nvSpPr>
            <p:cNvPr id="21" name="TextBox 20">
              <a:extLst>
                <a:ext uri="{FF2B5EF4-FFF2-40B4-BE49-F238E27FC236}">
                  <a16:creationId xmlns:a16="http://schemas.microsoft.com/office/drawing/2014/main" id="{645C0E9B-113D-4DA5-B5B4-FB4E780D83B1}"/>
                </a:ext>
              </a:extLst>
            </p:cNvPr>
            <p:cNvSpPr txBox="1"/>
            <p:nvPr/>
          </p:nvSpPr>
          <p:spPr>
            <a:xfrm>
              <a:off x="4194506" y="5055866"/>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305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285</a:t>
              </a:r>
            </a:p>
          </p:txBody>
        </p:sp>
        <p:sp>
          <p:nvSpPr>
            <p:cNvPr id="22" name="TextBox 21">
              <a:extLst>
                <a:ext uri="{FF2B5EF4-FFF2-40B4-BE49-F238E27FC236}">
                  <a16:creationId xmlns:a16="http://schemas.microsoft.com/office/drawing/2014/main" id="{D2208A45-6B36-467A-BC11-4380C0E29FB0}"/>
                </a:ext>
              </a:extLst>
            </p:cNvPr>
            <p:cNvSpPr txBox="1"/>
            <p:nvPr/>
          </p:nvSpPr>
          <p:spPr>
            <a:xfrm>
              <a:off x="3609989" y="5055866"/>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309</a:t>
              </a:r>
              <a:br>
                <a:rPr kumimoji="0" lang="en-GB" sz="1100" b="0" i="0" u="none" strike="noStrike" kern="1200" cap="none" spc="0" normalizeH="0" baseline="0" noProof="0" dirty="0">
                  <a:ln>
                    <a:noFill/>
                  </a:ln>
                  <a:solidFill>
                    <a:srgbClr val="000000"/>
                  </a:solidFill>
                  <a:effectLst/>
                  <a:uLnTx/>
                  <a:uFillTx/>
                  <a:latin typeface="Poppins Light"/>
                  <a:ea typeface="+mn-ea"/>
                  <a:cs typeface="+mn-cs"/>
                </a:rPr>
              </a:br>
              <a:r>
                <a:rPr kumimoji="0" lang="en-GB" sz="1100" b="0" i="0" u="none" strike="noStrike" kern="1200" cap="none" spc="0" normalizeH="0" baseline="0" noProof="0" dirty="0">
                  <a:ln>
                    <a:noFill/>
                  </a:ln>
                  <a:solidFill>
                    <a:srgbClr val="000000"/>
                  </a:solidFill>
                  <a:effectLst/>
                  <a:uLnTx/>
                  <a:uFillTx/>
                  <a:latin typeface="Poppins Light"/>
                  <a:ea typeface="+mn-ea"/>
                  <a:cs typeface="+mn-cs"/>
                </a:rPr>
                <a:t>284</a:t>
              </a:r>
            </a:p>
          </p:txBody>
        </p:sp>
        <p:sp>
          <p:nvSpPr>
            <p:cNvPr id="24" name="TextBox 23">
              <a:extLst>
                <a:ext uri="{FF2B5EF4-FFF2-40B4-BE49-F238E27FC236}">
                  <a16:creationId xmlns:a16="http://schemas.microsoft.com/office/drawing/2014/main" id="{9305CF27-C99E-4FD9-B3FA-E92B57899944}"/>
                </a:ext>
              </a:extLst>
            </p:cNvPr>
            <p:cNvSpPr txBox="1"/>
            <p:nvPr/>
          </p:nvSpPr>
          <p:spPr>
            <a:xfrm>
              <a:off x="3026274" y="5055866"/>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314</a:t>
              </a:r>
              <a:br>
                <a:rPr kumimoji="0" lang="en-GB" sz="1100" b="0" i="0" u="none" strike="noStrike" kern="1200" cap="none" spc="0" normalizeH="0" baseline="0" noProof="0" dirty="0">
                  <a:ln>
                    <a:noFill/>
                  </a:ln>
                  <a:solidFill>
                    <a:srgbClr val="000000"/>
                  </a:solidFill>
                  <a:effectLst/>
                  <a:uLnTx/>
                  <a:uFillTx/>
                  <a:latin typeface="Poppins Light"/>
                  <a:ea typeface="+mn-ea"/>
                  <a:cs typeface="+mn-cs"/>
                </a:rPr>
              </a:br>
              <a:r>
                <a:rPr kumimoji="0" lang="en-GB" sz="1100" b="0" i="0" u="none" strike="noStrike" kern="1200" cap="none" spc="0" normalizeH="0" baseline="0" noProof="0" dirty="0">
                  <a:ln>
                    <a:noFill/>
                  </a:ln>
                  <a:solidFill>
                    <a:srgbClr val="000000"/>
                  </a:solidFill>
                  <a:effectLst/>
                  <a:uLnTx/>
                  <a:uFillTx/>
                  <a:latin typeface="Poppins Light"/>
                  <a:ea typeface="+mn-ea"/>
                  <a:cs typeface="+mn-cs"/>
                </a:rPr>
                <a:t>298</a:t>
              </a:r>
            </a:p>
          </p:txBody>
        </p:sp>
        <p:sp>
          <p:nvSpPr>
            <p:cNvPr id="25" name="TextBox 24">
              <a:extLst>
                <a:ext uri="{FF2B5EF4-FFF2-40B4-BE49-F238E27FC236}">
                  <a16:creationId xmlns:a16="http://schemas.microsoft.com/office/drawing/2014/main" id="{AA8FCBD3-90CF-4B16-A6C1-C757DE1A7073}"/>
                </a:ext>
              </a:extLst>
            </p:cNvPr>
            <p:cNvSpPr txBox="1"/>
            <p:nvPr/>
          </p:nvSpPr>
          <p:spPr>
            <a:xfrm>
              <a:off x="2443360" y="5055866"/>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323</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304</a:t>
              </a:r>
            </a:p>
          </p:txBody>
        </p:sp>
        <p:sp>
          <p:nvSpPr>
            <p:cNvPr id="26" name="TextBox 25">
              <a:extLst>
                <a:ext uri="{FF2B5EF4-FFF2-40B4-BE49-F238E27FC236}">
                  <a16:creationId xmlns:a16="http://schemas.microsoft.com/office/drawing/2014/main" id="{122378CF-590A-4971-9C0B-0233A86D981A}"/>
                </a:ext>
              </a:extLst>
            </p:cNvPr>
            <p:cNvSpPr txBox="1"/>
            <p:nvPr/>
          </p:nvSpPr>
          <p:spPr>
            <a:xfrm>
              <a:off x="1861248" y="5055866"/>
              <a:ext cx="32437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336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321</a:t>
              </a:r>
            </a:p>
          </p:txBody>
        </p:sp>
        <p:sp>
          <p:nvSpPr>
            <p:cNvPr id="27" name="TextBox 26">
              <a:extLst>
                <a:ext uri="{FF2B5EF4-FFF2-40B4-BE49-F238E27FC236}">
                  <a16:creationId xmlns:a16="http://schemas.microsoft.com/office/drawing/2014/main" id="{45726DF3-EC03-4721-BED9-87DE04753F58}"/>
                </a:ext>
              </a:extLst>
            </p:cNvPr>
            <p:cNvSpPr txBox="1"/>
            <p:nvPr/>
          </p:nvSpPr>
          <p:spPr>
            <a:xfrm>
              <a:off x="929399" y="4903517"/>
              <a:ext cx="827718" cy="430502"/>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T</a:t>
              </a:r>
              <a:r>
                <a:rPr kumimoji="0" lang="en-GB" sz="900" b="0" i="0" u="none" strike="noStrike" kern="1200" cap="none" spc="0" normalizeH="0" baseline="0" noProof="0" dirty="0">
                  <a:ln>
                    <a:noFill/>
                  </a:ln>
                  <a:solidFill>
                    <a:srgbClr val="000000"/>
                  </a:solidFill>
                  <a:effectLst/>
                  <a:uLnTx/>
                  <a:uFillTx/>
                  <a:latin typeface="Poppins Light"/>
                  <a:ea typeface="+mn-ea"/>
                  <a:cs typeface="+mn-cs"/>
                </a:rPr>
                <a: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sp>
        <p:nvSpPr>
          <p:cNvPr id="28" name="Freeform: Shape 27">
            <a:extLst>
              <a:ext uri="{FF2B5EF4-FFF2-40B4-BE49-F238E27FC236}">
                <a16:creationId xmlns:a16="http://schemas.microsoft.com/office/drawing/2014/main" id="{1DDD8B43-40B7-4EE3-8ED0-F21FEF53EC1F}"/>
              </a:ext>
            </a:extLst>
          </p:cNvPr>
          <p:cNvSpPr/>
          <p:nvPr/>
        </p:nvSpPr>
        <p:spPr>
          <a:xfrm>
            <a:off x="7233121" y="2901822"/>
            <a:ext cx="2480261" cy="171483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30" name="Group 29">
            <a:extLst>
              <a:ext uri="{FF2B5EF4-FFF2-40B4-BE49-F238E27FC236}">
                <a16:creationId xmlns:a16="http://schemas.microsoft.com/office/drawing/2014/main" id="{98F60DC4-DEB3-4D2D-BEDC-B3EA47AC7D25}"/>
              </a:ext>
            </a:extLst>
          </p:cNvPr>
          <p:cNvGrpSpPr/>
          <p:nvPr/>
        </p:nvGrpSpPr>
        <p:grpSpPr>
          <a:xfrm>
            <a:off x="7176506" y="2900342"/>
            <a:ext cx="61200" cy="1601203"/>
            <a:chOff x="1818526" y="3281571"/>
            <a:chExt cx="61200" cy="1601203"/>
          </a:xfrm>
        </p:grpSpPr>
        <p:cxnSp>
          <p:nvCxnSpPr>
            <p:cNvPr id="31" name="Straight Connector 30">
              <a:extLst>
                <a:ext uri="{FF2B5EF4-FFF2-40B4-BE49-F238E27FC236}">
                  <a16:creationId xmlns:a16="http://schemas.microsoft.com/office/drawing/2014/main" id="{56022127-95C9-49A6-8C84-97F6FB7B4283}"/>
                </a:ext>
              </a:extLst>
            </p:cNvPr>
            <p:cNvCxnSpPr/>
            <p:nvPr/>
          </p:nvCxnSpPr>
          <p:spPr>
            <a:xfrm>
              <a:off x="1818526"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840BA86-D21F-4FAB-B56B-B0478C13790D}"/>
                </a:ext>
              </a:extLst>
            </p:cNvPr>
            <p:cNvCxnSpPr/>
            <p:nvPr/>
          </p:nvCxnSpPr>
          <p:spPr>
            <a:xfrm>
              <a:off x="1818526"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93287C6-1152-469A-B064-E988F78B51D7}"/>
                </a:ext>
              </a:extLst>
            </p:cNvPr>
            <p:cNvCxnSpPr/>
            <p:nvPr/>
          </p:nvCxnSpPr>
          <p:spPr>
            <a:xfrm>
              <a:off x="1818526"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BB7A804-2A5E-4D0F-93AF-C20FAF81EBAA}"/>
                </a:ext>
              </a:extLst>
            </p:cNvPr>
            <p:cNvCxnSpPr/>
            <p:nvPr/>
          </p:nvCxnSpPr>
          <p:spPr>
            <a:xfrm>
              <a:off x="1818526"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35C6D0E-A739-410A-B973-23C19E838976}"/>
                </a:ext>
              </a:extLst>
            </p:cNvPr>
            <p:cNvCxnSpPr/>
            <p:nvPr/>
          </p:nvCxnSpPr>
          <p:spPr>
            <a:xfrm>
              <a:off x="1818526"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4EF3D9FE-9F8F-4989-B62B-668D68F8D7D0}"/>
              </a:ext>
            </a:extLst>
          </p:cNvPr>
          <p:cNvGrpSpPr/>
          <p:nvPr/>
        </p:nvGrpSpPr>
        <p:grpSpPr>
          <a:xfrm>
            <a:off x="7373030" y="4607981"/>
            <a:ext cx="2341471" cy="61200"/>
            <a:chOff x="5849029" y="4616526"/>
            <a:chExt cx="2341471" cy="61200"/>
          </a:xfrm>
        </p:grpSpPr>
        <p:cxnSp>
          <p:nvCxnSpPr>
            <p:cNvPr id="39" name="Straight Connector 38">
              <a:extLst>
                <a:ext uri="{FF2B5EF4-FFF2-40B4-BE49-F238E27FC236}">
                  <a16:creationId xmlns:a16="http://schemas.microsoft.com/office/drawing/2014/main" id="{0E53EEED-0AF0-4080-B64F-97172CE09FBC}"/>
                </a:ext>
              </a:extLst>
            </p:cNvPr>
            <p:cNvCxnSpPr/>
            <p:nvPr/>
          </p:nvCxnSpPr>
          <p:spPr>
            <a:xfrm rot="5400000">
              <a:off x="7570885"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E0D3A25-440C-4EED-98D6-D397C3BFBA80}"/>
                </a:ext>
              </a:extLst>
            </p:cNvPr>
            <p:cNvCxnSpPr/>
            <p:nvPr/>
          </p:nvCxnSpPr>
          <p:spPr>
            <a:xfrm rot="5400000">
              <a:off x="6986733"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554D8CB-2182-47B9-933B-DA32CA6E7612}"/>
                </a:ext>
              </a:extLst>
            </p:cNvPr>
            <p:cNvCxnSpPr/>
            <p:nvPr/>
          </p:nvCxnSpPr>
          <p:spPr>
            <a:xfrm rot="5400000">
              <a:off x="6402581"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A715CB1-3AD9-43E5-95A4-6E41AB6C049D}"/>
                </a:ext>
              </a:extLst>
            </p:cNvPr>
            <p:cNvCxnSpPr/>
            <p:nvPr/>
          </p:nvCxnSpPr>
          <p:spPr>
            <a:xfrm rot="5400000">
              <a:off x="5818429"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8B58C7B-A953-423E-8807-E04845BD178A}"/>
                </a:ext>
              </a:extLst>
            </p:cNvPr>
            <p:cNvCxnSpPr/>
            <p:nvPr/>
          </p:nvCxnSpPr>
          <p:spPr>
            <a:xfrm rot="5400000">
              <a:off x="8159900"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730CE9A6-16F8-4814-B498-1CD53C203FC7}"/>
              </a:ext>
            </a:extLst>
          </p:cNvPr>
          <p:cNvGrpSpPr/>
          <p:nvPr/>
        </p:nvGrpSpPr>
        <p:grpSpPr>
          <a:xfrm>
            <a:off x="7291133" y="4669979"/>
            <a:ext cx="2525734" cy="343212"/>
            <a:chOff x="1939793" y="5079386"/>
            <a:chExt cx="2525734" cy="343212"/>
          </a:xfrm>
        </p:grpSpPr>
        <p:sp>
          <p:nvSpPr>
            <p:cNvPr id="46" name="TextBox 45">
              <a:extLst>
                <a:ext uri="{FF2B5EF4-FFF2-40B4-BE49-F238E27FC236}">
                  <a16:creationId xmlns:a16="http://schemas.microsoft.com/office/drawing/2014/main" id="{5E9D6799-8399-4A47-B1C4-E76B3D3065B1}"/>
                </a:ext>
              </a:extLst>
            </p:cNvPr>
            <p:cNvSpPr txBox="1"/>
            <p:nvPr/>
          </p:nvSpPr>
          <p:spPr>
            <a:xfrm>
              <a:off x="4259774" y="5079386"/>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47" name="TextBox 46">
              <a:extLst>
                <a:ext uri="{FF2B5EF4-FFF2-40B4-BE49-F238E27FC236}">
                  <a16:creationId xmlns:a16="http://schemas.microsoft.com/office/drawing/2014/main" id="{9D0A6567-A486-4269-8A3E-613C27BA3844}"/>
                </a:ext>
              </a:extLst>
            </p:cNvPr>
            <p:cNvSpPr txBox="1"/>
            <p:nvPr/>
          </p:nvSpPr>
          <p:spPr>
            <a:xfrm>
              <a:off x="3690139"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48" name="TextBox 47">
              <a:extLst>
                <a:ext uri="{FF2B5EF4-FFF2-40B4-BE49-F238E27FC236}">
                  <a16:creationId xmlns:a16="http://schemas.microsoft.com/office/drawing/2014/main" id="{FF8870EB-E56B-4231-944C-09819FC37F7A}"/>
                </a:ext>
              </a:extLst>
            </p:cNvPr>
            <p:cNvSpPr txBox="1"/>
            <p:nvPr/>
          </p:nvSpPr>
          <p:spPr>
            <a:xfrm>
              <a:off x="3106424"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49" name="TextBox 48">
              <a:extLst>
                <a:ext uri="{FF2B5EF4-FFF2-40B4-BE49-F238E27FC236}">
                  <a16:creationId xmlns:a16="http://schemas.microsoft.com/office/drawing/2014/main" id="{F6A01D61-C3DC-46B2-92BA-99DD12A59CFE}"/>
                </a:ext>
              </a:extLst>
            </p:cNvPr>
            <p:cNvSpPr txBox="1"/>
            <p:nvPr/>
          </p:nvSpPr>
          <p:spPr>
            <a:xfrm>
              <a:off x="2525914" y="5079386"/>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50" name="TextBox 49">
              <a:extLst>
                <a:ext uri="{FF2B5EF4-FFF2-40B4-BE49-F238E27FC236}">
                  <a16:creationId xmlns:a16="http://schemas.microsoft.com/office/drawing/2014/main" id="{510F5AF2-5163-49AB-B8E5-451563251E8C}"/>
                </a:ext>
              </a:extLst>
            </p:cNvPr>
            <p:cNvSpPr txBox="1"/>
            <p:nvPr/>
          </p:nvSpPr>
          <p:spPr>
            <a:xfrm>
              <a:off x="1939793" y="5079386"/>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51" name="TextBox 50">
              <a:extLst>
                <a:ext uri="{FF2B5EF4-FFF2-40B4-BE49-F238E27FC236}">
                  <a16:creationId xmlns:a16="http://schemas.microsoft.com/office/drawing/2014/main" id="{32D60E24-24C3-4C8E-8912-71CCFF275368}"/>
                </a:ext>
              </a:extLst>
            </p:cNvPr>
            <p:cNvSpPr txBox="1"/>
            <p:nvPr/>
          </p:nvSpPr>
          <p:spPr>
            <a:xfrm>
              <a:off x="2021689" y="520715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grpSp>
        <p:nvGrpSpPr>
          <p:cNvPr id="52" name="Group 51">
            <a:extLst>
              <a:ext uri="{FF2B5EF4-FFF2-40B4-BE49-F238E27FC236}">
                <a16:creationId xmlns:a16="http://schemas.microsoft.com/office/drawing/2014/main" id="{0882F7D9-FCC1-4147-B596-1D34D82849A4}"/>
              </a:ext>
            </a:extLst>
          </p:cNvPr>
          <p:cNvGrpSpPr/>
          <p:nvPr/>
        </p:nvGrpSpPr>
        <p:grpSpPr>
          <a:xfrm>
            <a:off x="6699374" y="2806002"/>
            <a:ext cx="467742" cy="1785692"/>
            <a:chOff x="5003495" y="3187232"/>
            <a:chExt cx="467742" cy="1785692"/>
          </a:xfrm>
        </p:grpSpPr>
        <p:sp>
          <p:nvSpPr>
            <p:cNvPr id="53" name="TextBox 52">
              <a:extLst>
                <a:ext uri="{FF2B5EF4-FFF2-40B4-BE49-F238E27FC236}">
                  <a16:creationId xmlns:a16="http://schemas.microsoft.com/office/drawing/2014/main" id="{D73A3311-5287-46DF-9D68-462187EE2E02}"/>
                </a:ext>
              </a:extLst>
            </p:cNvPr>
            <p:cNvSpPr txBox="1"/>
            <p:nvPr/>
          </p:nvSpPr>
          <p:spPr>
            <a:xfrm>
              <a:off x="5003495" y="4788258"/>
              <a:ext cx="467742"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-0.5</a:t>
              </a:r>
            </a:p>
          </p:txBody>
        </p:sp>
        <p:sp>
          <p:nvSpPr>
            <p:cNvPr id="54" name="TextBox 53">
              <a:extLst>
                <a:ext uri="{FF2B5EF4-FFF2-40B4-BE49-F238E27FC236}">
                  <a16:creationId xmlns:a16="http://schemas.microsoft.com/office/drawing/2014/main" id="{8CE12C91-9A73-468D-A1C2-41CDC5578D75}"/>
                </a:ext>
              </a:extLst>
            </p:cNvPr>
            <p:cNvSpPr txBox="1"/>
            <p:nvPr/>
          </p:nvSpPr>
          <p:spPr>
            <a:xfrm>
              <a:off x="5192888" y="4388002"/>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a:t>
              </a:r>
            </a:p>
          </p:txBody>
        </p:sp>
        <p:sp>
          <p:nvSpPr>
            <p:cNvPr id="55" name="TextBox 54">
              <a:extLst>
                <a:ext uri="{FF2B5EF4-FFF2-40B4-BE49-F238E27FC236}">
                  <a16:creationId xmlns:a16="http://schemas.microsoft.com/office/drawing/2014/main" id="{B5138587-9579-4B88-A49A-CD410097FB35}"/>
                </a:ext>
              </a:extLst>
            </p:cNvPr>
            <p:cNvSpPr txBox="1"/>
            <p:nvPr/>
          </p:nvSpPr>
          <p:spPr>
            <a:xfrm>
              <a:off x="5104654" y="3987745"/>
              <a:ext cx="366582"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0.5</a:t>
              </a:r>
            </a:p>
          </p:txBody>
        </p:sp>
        <p:sp>
          <p:nvSpPr>
            <p:cNvPr id="56" name="TextBox 55">
              <a:extLst>
                <a:ext uri="{FF2B5EF4-FFF2-40B4-BE49-F238E27FC236}">
                  <a16:creationId xmlns:a16="http://schemas.microsoft.com/office/drawing/2014/main" id="{7F575BCB-7C0C-4D70-AD5E-FD6F35A8452F}"/>
                </a:ext>
              </a:extLst>
            </p:cNvPr>
            <p:cNvSpPr txBox="1"/>
            <p:nvPr/>
          </p:nvSpPr>
          <p:spPr>
            <a:xfrm>
              <a:off x="5192888" y="358748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1.0</a:t>
              </a:r>
            </a:p>
          </p:txBody>
        </p:sp>
        <p:sp>
          <p:nvSpPr>
            <p:cNvPr id="57" name="TextBox 56">
              <a:extLst>
                <a:ext uri="{FF2B5EF4-FFF2-40B4-BE49-F238E27FC236}">
                  <a16:creationId xmlns:a16="http://schemas.microsoft.com/office/drawing/2014/main" id="{3EB527D6-696B-400B-923C-87F9CB0D7D22}"/>
                </a:ext>
              </a:extLst>
            </p:cNvPr>
            <p:cNvSpPr txBox="1"/>
            <p:nvPr/>
          </p:nvSpPr>
          <p:spPr>
            <a:xfrm>
              <a:off x="5232367" y="3187232"/>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1.5</a:t>
              </a:r>
            </a:p>
          </p:txBody>
        </p:sp>
      </p:grpSp>
      <p:sp>
        <p:nvSpPr>
          <p:cNvPr id="61" name="TextBox 60">
            <a:extLst>
              <a:ext uri="{FF2B5EF4-FFF2-40B4-BE49-F238E27FC236}">
                <a16:creationId xmlns:a16="http://schemas.microsoft.com/office/drawing/2014/main" id="{E5F8926B-53C5-43C8-B1AC-53E7F5E3CA20}"/>
              </a:ext>
            </a:extLst>
          </p:cNvPr>
          <p:cNvSpPr txBox="1"/>
          <p:nvPr/>
        </p:nvSpPr>
        <p:spPr>
          <a:xfrm rot="16200000">
            <a:off x="5626612" y="3406119"/>
            <a:ext cx="1861238" cy="583493"/>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Change in haemoglobin levels from baseline</a:t>
            </a:r>
          </a:p>
        </p:txBody>
      </p:sp>
      <p:sp>
        <p:nvSpPr>
          <p:cNvPr id="62" name="TextBox 61">
            <a:extLst>
              <a:ext uri="{FF2B5EF4-FFF2-40B4-BE49-F238E27FC236}">
                <a16:creationId xmlns:a16="http://schemas.microsoft.com/office/drawing/2014/main" id="{E82FAD05-B9C7-4E3F-9D03-6BA445A99F97}"/>
              </a:ext>
            </a:extLst>
          </p:cNvPr>
          <p:cNvSpPr txBox="1"/>
          <p:nvPr/>
        </p:nvSpPr>
        <p:spPr>
          <a:xfrm>
            <a:off x="9160562" y="2892961"/>
            <a:ext cx="6767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p&lt;0.001</a:t>
            </a:r>
          </a:p>
        </p:txBody>
      </p:sp>
      <p:grpSp>
        <p:nvGrpSpPr>
          <p:cNvPr id="3" name="Group 2">
            <a:extLst>
              <a:ext uri="{FF2B5EF4-FFF2-40B4-BE49-F238E27FC236}">
                <a16:creationId xmlns:a16="http://schemas.microsoft.com/office/drawing/2014/main" id="{60E8E7AF-B6C2-46E1-9A82-08D16DACD21D}"/>
              </a:ext>
            </a:extLst>
          </p:cNvPr>
          <p:cNvGrpSpPr/>
          <p:nvPr/>
        </p:nvGrpSpPr>
        <p:grpSpPr>
          <a:xfrm>
            <a:off x="7343241" y="3510858"/>
            <a:ext cx="2412465" cy="977828"/>
            <a:chOff x="5819240" y="3510858"/>
            <a:chExt cx="2412465" cy="977828"/>
          </a:xfrm>
        </p:grpSpPr>
        <p:grpSp>
          <p:nvGrpSpPr>
            <p:cNvPr id="64" name="Group 63">
              <a:extLst>
                <a:ext uri="{FF2B5EF4-FFF2-40B4-BE49-F238E27FC236}">
                  <a16:creationId xmlns:a16="http://schemas.microsoft.com/office/drawing/2014/main" id="{013D312D-0ECD-4C87-A76C-0637C20E3ADD}"/>
                </a:ext>
              </a:extLst>
            </p:cNvPr>
            <p:cNvGrpSpPr/>
            <p:nvPr/>
          </p:nvGrpSpPr>
          <p:grpSpPr>
            <a:xfrm>
              <a:off x="7560648" y="3536524"/>
              <a:ext cx="80558" cy="192412"/>
              <a:chOff x="3743571" y="3308401"/>
              <a:chExt cx="80558" cy="722480"/>
            </a:xfrm>
          </p:grpSpPr>
          <p:cxnSp>
            <p:nvCxnSpPr>
              <p:cNvPr id="104" name="Straight Connector 103">
                <a:extLst>
                  <a:ext uri="{FF2B5EF4-FFF2-40B4-BE49-F238E27FC236}">
                    <a16:creationId xmlns:a16="http://schemas.microsoft.com/office/drawing/2014/main" id="{577F4486-D8C1-4CA9-8BF2-8EDED091EE9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E9668AD7-8119-4627-B934-EC477BDD48E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2A7DF77D-AA25-4E9E-98E2-93F4D85D60F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a:extLst>
                <a:ext uri="{FF2B5EF4-FFF2-40B4-BE49-F238E27FC236}">
                  <a16:creationId xmlns:a16="http://schemas.microsoft.com/office/drawing/2014/main" id="{0038846E-259E-48A7-AF2D-AABD60D9DA8A}"/>
                </a:ext>
              </a:extLst>
            </p:cNvPr>
            <p:cNvGrpSpPr/>
            <p:nvPr/>
          </p:nvGrpSpPr>
          <p:grpSpPr>
            <a:xfrm>
              <a:off x="8151147" y="3510858"/>
              <a:ext cx="80558" cy="205108"/>
              <a:chOff x="3743571" y="3308401"/>
              <a:chExt cx="80558" cy="722480"/>
            </a:xfrm>
          </p:grpSpPr>
          <p:cxnSp>
            <p:nvCxnSpPr>
              <p:cNvPr id="101" name="Straight Connector 100">
                <a:extLst>
                  <a:ext uri="{FF2B5EF4-FFF2-40B4-BE49-F238E27FC236}">
                    <a16:creationId xmlns:a16="http://schemas.microsoft.com/office/drawing/2014/main" id="{5BCFC1B1-C9D9-4F01-A08A-BA6FDD70F3A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C25BA548-DE91-4FB0-AED4-A0ED1B0BF98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DF71C66-2BA3-4B13-9ECB-4D8BD59BFB8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FD7FC418-1869-4D5C-BF40-696A784A8978}"/>
                </a:ext>
              </a:extLst>
            </p:cNvPr>
            <p:cNvGrpSpPr/>
            <p:nvPr/>
          </p:nvGrpSpPr>
          <p:grpSpPr>
            <a:xfrm>
              <a:off x="6977739" y="3513307"/>
              <a:ext cx="80558" cy="179962"/>
              <a:chOff x="3743571" y="3308401"/>
              <a:chExt cx="80558" cy="722480"/>
            </a:xfrm>
          </p:grpSpPr>
          <p:cxnSp>
            <p:nvCxnSpPr>
              <p:cNvPr id="98" name="Straight Connector 97">
                <a:extLst>
                  <a:ext uri="{FF2B5EF4-FFF2-40B4-BE49-F238E27FC236}">
                    <a16:creationId xmlns:a16="http://schemas.microsoft.com/office/drawing/2014/main" id="{B8B1B3C6-EFE0-42BC-893C-9F8FFD69415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03229878-0413-4556-A803-B7DD7B9AA5B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18634B51-35CE-400B-8442-55041F156CF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C4E72F95-1F64-4646-B1C1-76CC3EE01494}"/>
                </a:ext>
              </a:extLst>
            </p:cNvPr>
            <p:cNvGrpSpPr/>
            <p:nvPr/>
          </p:nvGrpSpPr>
          <p:grpSpPr>
            <a:xfrm>
              <a:off x="6393234" y="3637154"/>
              <a:ext cx="80558" cy="153392"/>
              <a:chOff x="3743571" y="3308401"/>
              <a:chExt cx="80558" cy="722480"/>
            </a:xfrm>
          </p:grpSpPr>
          <p:cxnSp>
            <p:nvCxnSpPr>
              <p:cNvPr id="95" name="Straight Connector 94">
                <a:extLst>
                  <a:ext uri="{FF2B5EF4-FFF2-40B4-BE49-F238E27FC236}">
                    <a16:creationId xmlns:a16="http://schemas.microsoft.com/office/drawing/2014/main" id="{FF2739BD-5933-434A-A1BA-2B2EF540BDE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4C988356-2BAF-4CD6-9BEA-249589BDE1D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41583734-9FFC-45C9-B1E6-731A9D4A7CE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6A1F7B96-E258-4AC8-8C6F-1BC768A94127}"/>
                </a:ext>
              </a:extLst>
            </p:cNvPr>
            <p:cNvGrpSpPr/>
            <p:nvPr/>
          </p:nvGrpSpPr>
          <p:grpSpPr>
            <a:xfrm>
              <a:off x="6393234" y="4270097"/>
              <a:ext cx="80558" cy="131669"/>
              <a:chOff x="3743571" y="3308401"/>
              <a:chExt cx="80558" cy="722480"/>
            </a:xfrm>
          </p:grpSpPr>
          <p:cxnSp>
            <p:nvCxnSpPr>
              <p:cNvPr id="92" name="Straight Connector 91">
                <a:extLst>
                  <a:ext uri="{FF2B5EF4-FFF2-40B4-BE49-F238E27FC236}">
                    <a16:creationId xmlns:a16="http://schemas.microsoft.com/office/drawing/2014/main" id="{F2794869-BC38-4C8B-80A4-8C884F04B29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2E4C328-1157-4498-A449-6DAE2C0328C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A8FF7F1-9277-4F24-BF04-2D252D04E5A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65EDA004-B86F-45C9-AB93-B3EC932E1D80}"/>
                </a:ext>
              </a:extLst>
            </p:cNvPr>
            <p:cNvGrpSpPr/>
            <p:nvPr/>
          </p:nvGrpSpPr>
          <p:grpSpPr>
            <a:xfrm>
              <a:off x="7560648" y="4312596"/>
              <a:ext cx="80558" cy="155253"/>
              <a:chOff x="3743571" y="3308401"/>
              <a:chExt cx="80558" cy="722480"/>
            </a:xfrm>
          </p:grpSpPr>
          <p:cxnSp>
            <p:nvCxnSpPr>
              <p:cNvPr id="89" name="Straight Connector 88">
                <a:extLst>
                  <a:ext uri="{FF2B5EF4-FFF2-40B4-BE49-F238E27FC236}">
                    <a16:creationId xmlns:a16="http://schemas.microsoft.com/office/drawing/2014/main" id="{9C48E678-768E-4343-B6CD-ADD4107B007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2F8D8C4-C1F5-48AB-850A-61DBA9B423D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7791133-566B-44FA-887D-130C1D9E2F7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BA279D84-509F-4A4C-960C-A474FCCD7B69}"/>
                </a:ext>
              </a:extLst>
            </p:cNvPr>
            <p:cNvGrpSpPr/>
            <p:nvPr/>
          </p:nvGrpSpPr>
          <p:grpSpPr>
            <a:xfrm>
              <a:off x="8151147" y="4317460"/>
              <a:ext cx="80558" cy="171226"/>
              <a:chOff x="3743571" y="3308400"/>
              <a:chExt cx="80558" cy="722481"/>
            </a:xfrm>
          </p:grpSpPr>
          <p:cxnSp>
            <p:nvCxnSpPr>
              <p:cNvPr id="86" name="Straight Connector 85">
                <a:extLst>
                  <a:ext uri="{FF2B5EF4-FFF2-40B4-BE49-F238E27FC236}">
                    <a16:creationId xmlns:a16="http://schemas.microsoft.com/office/drawing/2014/main" id="{A3B361BC-F551-4D92-B4B6-D99466245CFB}"/>
                  </a:ext>
                </a:extLst>
              </p:cNvPr>
              <p:cNvCxnSpPr>
                <a:cxnSpLocks/>
              </p:cNvCxnSpPr>
              <p:nvPr/>
            </p:nvCxnSpPr>
            <p:spPr>
              <a:xfrm>
                <a:off x="3783850" y="3308400"/>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3B35DBE-A86A-4924-B787-D43AB2E97D5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48A4662-1112-431F-9015-714DD4516D7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2327D391-B7D9-4F27-808D-9621C3CDE1B9}"/>
                </a:ext>
              </a:extLst>
            </p:cNvPr>
            <p:cNvGrpSpPr/>
            <p:nvPr/>
          </p:nvGrpSpPr>
          <p:grpSpPr>
            <a:xfrm>
              <a:off x="6977739" y="4291518"/>
              <a:ext cx="80558" cy="150780"/>
              <a:chOff x="3743571" y="3308401"/>
              <a:chExt cx="80558" cy="722480"/>
            </a:xfrm>
          </p:grpSpPr>
          <p:cxnSp>
            <p:nvCxnSpPr>
              <p:cNvPr id="83" name="Straight Connector 82">
                <a:extLst>
                  <a:ext uri="{FF2B5EF4-FFF2-40B4-BE49-F238E27FC236}">
                    <a16:creationId xmlns:a16="http://schemas.microsoft.com/office/drawing/2014/main" id="{F2090F7A-1FAE-4DEA-80D2-D34859B0C13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D4A987E6-B396-462F-BC1D-E26C2BD80BE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5186BA7-B3A2-4404-9E1C-C292CF453F4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2" name="Oval 71">
              <a:extLst>
                <a:ext uri="{FF2B5EF4-FFF2-40B4-BE49-F238E27FC236}">
                  <a16:creationId xmlns:a16="http://schemas.microsoft.com/office/drawing/2014/main" id="{2E0C82F3-E28B-4EE2-B052-892D54DB45BC}"/>
                </a:ext>
              </a:extLst>
            </p:cNvPr>
            <p:cNvSpPr/>
            <p:nvPr/>
          </p:nvSpPr>
          <p:spPr>
            <a:xfrm>
              <a:off x="6982040" y="433087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3" name="Oval 72">
              <a:extLst>
                <a:ext uri="{FF2B5EF4-FFF2-40B4-BE49-F238E27FC236}">
                  <a16:creationId xmlns:a16="http://schemas.microsoft.com/office/drawing/2014/main" id="{D5D28143-1CFB-4C24-9708-10532220F6E0}"/>
                </a:ext>
              </a:extLst>
            </p:cNvPr>
            <p:cNvSpPr/>
            <p:nvPr/>
          </p:nvSpPr>
          <p:spPr>
            <a:xfrm>
              <a:off x="7564949" y="435595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4" name="Oval 73">
              <a:extLst>
                <a:ext uri="{FF2B5EF4-FFF2-40B4-BE49-F238E27FC236}">
                  <a16:creationId xmlns:a16="http://schemas.microsoft.com/office/drawing/2014/main" id="{FD67CAA2-B310-4BE2-95F1-14909BE6FFEA}"/>
                </a:ext>
              </a:extLst>
            </p:cNvPr>
            <p:cNvSpPr/>
            <p:nvPr/>
          </p:nvSpPr>
          <p:spPr>
            <a:xfrm>
              <a:off x="8155448" y="436548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5" name="Oval 74">
              <a:extLst>
                <a:ext uri="{FF2B5EF4-FFF2-40B4-BE49-F238E27FC236}">
                  <a16:creationId xmlns:a16="http://schemas.microsoft.com/office/drawing/2014/main" id="{1D019D07-BFA7-492E-B586-B36E822926B1}"/>
                </a:ext>
              </a:extLst>
            </p:cNvPr>
            <p:cNvSpPr/>
            <p:nvPr/>
          </p:nvSpPr>
          <p:spPr>
            <a:xfrm>
              <a:off x="6397535" y="430124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6" name="Freeform: Shape 75">
              <a:extLst>
                <a:ext uri="{FF2B5EF4-FFF2-40B4-BE49-F238E27FC236}">
                  <a16:creationId xmlns:a16="http://schemas.microsoft.com/office/drawing/2014/main" id="{2A9633B2-2A12-4EA4-B012-E37237915650}"/>
                </a:ext>
              </a:extLst>
            </p:cNvPr>
            <p:cNvSpPr/>
            <p:nvPr/>
          </p:nvSpPr>
          <p:spPr>
            <a:xfrm>
              <a:off x="5855768" y="4111800"/>
              <a:ext cx="2335083" cy="291581"/>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 name="connsiteX0" fmla="*/ 0 w 2328519"/>
                <a:gd name="connsiteY0" fmla="*/ 303246 h 303246"/>
                <a:gd name="connsiteX1" fmla="*/ 586277 w 2328519"/>
                <a:gd name="connsiteY1" fmla="*/ 5778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8519"/>
                <a:gd name="connsiteY0" fmla="*/ 303246 h 303246"/>
                <a:gd name="connsiteX1" fmla="*/ 582491 w 2328519"/>
                <a:gd name="connsiteY1" fmla="*/ 4779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6626"/>
                <a:gd name="connsiteY0" fmla="*/ 205834 h 205834"/>
                <a:gd name="connsiteX1" fmla="*/ 580598 w 2326626"/>
                <a:gd name="connsiteY1" fmla="*/ 47799 h 205834"/>
                <a:gd name="connsiteX2" fmla="*/ 1174612 w 2326626"/>
                <a:gd name="connsiteY2" fmla="*/ 0 h 205834"/>
                <a:gd name="connsiteX3" fmla="*/ 1753997 w 2326626"/>
                <a:gd name="connsiteY3" fmla="*/ 163146 h 205834"/>
                <a:gd name="connsiteX4" fmla="*/ 2326626 w 2326626"/>
                <a:gd name="connsiteY4" fmla="*/ 8443 h 205834"/>
                <a:gd name="connsiteX0" fmla="*/ 0 w 2326626"/>
                <a:gd name="connsiteY0" fmla="*/ 197391 h 271173"/>
                <a:gd name="connsiteX1" fmla="*/ 580598 w 2326626"/>
                <a:gd name="connsiteY1" fmla="*/ 39356 h 271173"/>
                <a:gd name="connsiteX2" fmla="*/ 1172903 w 2326626"/>
                <a:gd name="connsiteY2" fmla="*/ 271173 h 271173"/>
                <a:gd name="connsiteX3" fmla="*/ 1753997 w 2326626"/>
                <a:gd name="connsiteY3" fmla="*/ 154703 h 271173"/>
                <a:gd name="connsiteX4" fmla="*/ 2326626 w 2326626"/>
                <a:gd name="connsiteY4" fmla="*/ 0 h 271173"/>
                <a:gd name="connsiteX0" fmla="*/ 0 w 2326626"/>
                <a:gd name="connsiteY0" fmla="*/ 197391 h 337011"/>
                <a:gd name="connsiteX1" fmla="*/ 584016 w 2326626"/>
                <a:gd name="connsiteY1" fmla="*/ 337011 h 337011"/>
                <a:gd name="connsiteX2" fmla="*/ 1172903 w 2326626"/>
                <a:gd name="connsiteY2" fmla="*/ 271173 h 337011"/>
                <a:gd name="connsiteX3" fmla="*/ 1753997 w 2326626"/>
                <a:gd name="connsiteY3" fmla="*/ 154703 h 337011"/>
                <a:gd name="connsiteX4" fmla="*/ 2326626 w 2326626"/>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7160 w 2319789"/>
                <a:gd name="connsiteY3" fmla="*/ 154703 h 337011"/>
                <a:gd name="connsiteX4" fmla="*/ 2319789 w 2319789"/>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2033 w 2319789"/>
                <a:gd name="connsiteY3" fmla="*/ 91564 h 337011"/>
                <a:gd name="connsiteX4" fmla="*/ 2319789 w 2319789"/>
                <a:gd name="connsiteY4" fmla="*/ 0 h 337011"/>
                <a:gd name="connsiteX0" fmla="*/ 0 w 2333462"/>
                <a:gd name="connsiteY0" fmla="*/ 316905 h 463290"/>
                <a:gd name="connsiteX1" fmla="*/ 577179 w 2333462"/>
                <a:gd name="connsiteY1" fmla="*/ 463290 h 463290"/>
                <a:gd name="connsiteX2" fmla="*/ 1166066 w 2333462"/>
                <a:gd name="connsiteY2" fmla="*/ 397452 h 463290"/>
                <a:gd name="connsiteX3" fmla="*/ 1742033 w 2333462"/>
                <a:gd name="connsiteY3" fmla="*/ 217843 h 463290"/>
                <a:gd name="connsiteX4" fmla="*/ 2333462 w 2333462"/>
                <a:gd name="connsiteY4" fmla="*/ 0 h 463290"/>
                <a:gd name="connsiteX0" fmla="*/ 0 w 2333462"/>
                <a:gd name="connsiteY0" fmla="*/ 316905 h 638691"/>
                <a:gd name="connsiteX1" fmla="*/ 575558 w 2333462"/>
                <a:gd name="connsiteY1" fmla="*/ 638691 h 638691"/>
                <a:gd name="connsiteX2" fmla="*/ 1166066 w 2333462"/>
                <a:gd name="connsiteY2" fmla="*/ 397452 h 638691"/>
                <a:gd name="connsiteX3" fmla="*/ 1742033 w 2333462"/>
                <a:gd name="connsiteY3" fmla="*/ 217843 h 638691"/>
                <a:gd name="connsiteX4" fmla="*/ 2333462 w 2333462"/>
                <a:gd name="connsiteY4" fmla="*/ 0 h 638691"/>
                <a:gd name="connsiteX0" fmla="*/ 0 w 2333462"/>
                <a:gd name="connsiteY0" fmla="*/ 331878 h 638691"/>
                <a:gd name="connsiteX1" fmla="*/ 575558 w 2333462"/>
                <a:gd name="connsiteY1" fmla="*/ 638691 h 638691"/>
                <a:gd name="connsiteX2" fmla="*/ 1166066 w 2333462"/>
                <a:gd name="connsiteY2" fmla="*/ 397452 h 638691"/>
                <a:gd name="connsiteX3" fmla="*/ 1742033 w 2333462"/>
                <a:gd name="connsiteY3" fmla="*/ 217843 h 638691"/>
                <a:gd name="connsiteX4" fmla="*/ 2333462 w 2333462"/>
                <a:gd name="connsiteY4" fmla="*/ 0 h 638691"/>
                <a:gd name="connsiteX0" fmla="*/ 0 w 2333462"/>
                <a:gd name="connsiteY0" fmla="*/ 331878 h 671249"/>
                <a:gd name="connsiteX1" fmla="*/ 575558 w 2333462"/>
                <a:gd name="connsiteY1" fmla="*/ 638691 h 671249"/>
                <a:gd name="connsiteX2" fmla="*/ 1164445 w 2333462"/>
                <a:gd name="connsiteY2" fmla="*/ 671249 h 671249"/>
                <a:gd name="connsiteX3" fmla="*/ 1742033 w 2333462"/>
                <a:gd name="connsiteY3" fmla="*/ 217843 h 671249"/>
                <a:gd name="connsiteX4" fmla="*/ 2333462 w 2333462"/>
                <a:gd name="connsiteY4" fmla="*/ 0 h 671249"/>
                <a:gd name="connsiteX0" fmla="*/ 0 w 2333462"/>
                <a:gd name="connsiteY0" fmla="*/ 331878 h 701264"/>
                <a:gd name="connsiteX1" fmla="*/ 575558 w 2333462"/>
                <a:gd name="connsiteY1" fmla="*/ 638691 h 701264"/>
                <a:gd name="connsiteX2" fmla="*/ 1164445 w 2333462"/>
                <a:gd name="connsiteY2" fmla="*/ 671249 h 701264"/>
                <a:gd name="connsiteX3" fmla="*/ 1740411 w 2333462"/>
                <a:gd name="connsiteY3" fmla="*/ 701264 h 701264"/>
                <a:gd name="connsiteX4" fmla="*/ 2333462 w 2333462"/>
                <a:gd name="connsiteY4" fmla="*/ 0 h 701264"/>
                <a:gd name="connsiteX0" fmla="*/ 0 w 2335083"/>
                <a:gd name="connsiteY0" fmla="*/ 0 h 384697"/>
                <a:gd name="connsiteX1" fmla="*/ 575558 w 2335083"/>
                <a:gd name="connsiteY1" fmla="*/ 306813 h 384697"/>
                <a:gd name="connsiteX2" fmla="*/ 1164445 w 2335083"/>
                <a:gd name="connsiteY2" fmla="*/ 339371 h 384697"/>
                <a:gd name="connsiteX3" fmla="*/ 1740411 w 2335083"/>
                <a:gd name="connsiteY3" fmla="*/ 369386 h 384697"/>
                <a:gd name="connsiteX4" fmla="*/ 2335083 w 2335083"/>
                <a:gd name="connsiteY4" fmla="*/ 384697 h 38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083" h="384697">
                  <a:moveTo>
                    <a:pt x="0" y="0"/>
                  </a:moveTo>
                  <a:lnTo>
                    <a:pt x="575558" y="306813"/>
                  </a:lnTo>
                  <a:lnTo>
                    <a:pt x="1164445" y="339371"/>
                  </a:lnTo>
                  <a:lnTo>
                    <a:pt x="1740411" y="369386"/>
                  </a:lnTo>
                  <a:lnTo>
                    <a:pt x="2335083" y="384697"/>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77" name="Freeform: Shape 76">
              <a:extLst>
                <a:ext uri="{FF2B5EF4-FFF2-40B4-BE49-F238E27FC236}">
                  <a16:creationId xmlns:a16="http://schemas.microsoft.com/office/drawing/2014/main" id="{BC5883EE-5B91-4B2D-A9FD-8305820143CC}"/>
                </a:ext>
              </a:extLst>
            </p:cNvPr>
            <p:cNvSpPr/>
            <p:nvPr/>
          </p:nvSpPr>
          <p:spPr>
            <a:xfrm>
              <a:off x="5857626" y="3605463"/>
              <a:ext cx="2331902" cy="509299"/>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318048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232450 h 1260475"/>
                <a:gd name="connsiteX0" fmla="*/ 0 w 2338387"/>
                <a:gd name="connsiteY0" fmla="*/ 1028025 h 1028025"/>
                <a:gd name="connsiteX1" fmla="*/ 580413 w 2338387"/>
                <a:gd name="connsiteY1" fmla="*/ 341786 h 1028025"/>
                <a:gd name="connsiteX2" fmla="*/ 1162110 w 2338387"/>
                <a:gd name="connsiteY2" fmla="*/ 77642 h 1028025"/>
                <a:gd name="connsiteX3" fmla="*/ 1743811 w 2338387"/>
                <a:gd name="connsiteY3" fmla="*/ 136291 h 1028025"/>
                <a:gd name="connsiteX4" fmla="*/ 2338387 w 2338387"/>
                <a:gd name="connsiteY4" fmla="*/ 0 h 1028025"/>
                <a:gd name="connsiteX0" fmla="*/ 0 w 2338387"/>
                <a:gd name="connsiteY0" fmla="*/ 1068729 h 1068729"/>
                <a:gd name="connsiteX1" fmla="*/ 580413 w 2338387"/>
                <a:gd name="connsiteY1" fmla="*/ 382490 h 1068729"/>
                <a:gd name="connsiteX2" fmla="*/ 1162110 w 2338387"/>
                <a:gd name="connsiteY2" fmla="*/ 118346 h 1068729"/>
                <a:gd name="connsiteX3" fmla="*/ 1743811 w 2338387"/>
                <a:gd name="connsiteY3" fmla="*/ 176995 h 1068729"/>
                <a:gd name="connsiteX4" fmla="*/ 2338387 w 2338387"/>
                <a:gd name="connsiteY4" fmla="*/ 0 h 1068729"/>
                <a:gd name="connsiteX0" fmla="*/ 0 w 2338387"/>
                <a:gd name="connsiteY0" fmla="*/ 1068729 h 1068729"/>
                <a:gd name="connsiteX1" fmla="*/ 580413 w 2338387"/>
                <a:gd name="connsiteY1" fmla="*/ 382490 h 1068729"/>
                <a:gd name="connsiteX2" fmla="*/ 1158691 w 2338387"/>
                <a:gd name="connsiteY2" fmla="*/ 87218 h 1068729"/>
                <a:gd name="connsiteX3" fmla="*/ 1743811 w 2338387"/>
                <a:gd name="connsiteY3" fmla="*/ 176995 h 1068729"/>
                <a:gd name="connsiteX4" fmla="*/ 2338387 w 2338387"/>
                <a:gd name="connsiteY4" fmla="*/ 0 h 1068729"/>
                <a:gd name="connsiteX0" fmla="*/ 0 w 2338387"/>
                <a:gd name="connsiteY0" fmla="*/ 1068729 h 1068729"/>
                <a:gd name="connsiteX1" fmla="*/ 575286 w 2338387"/>
                <a:gd name="connsiteY1" fmla="*/ 760809 h 1068729"/>
                <a:gd name="connsiteX2" fmla="*/ 1158691 w 2338387"/>
                <a:gd name="connsiteY2" fmla="*/ 87218 h 1068729"/>
                <a:gd name="connsiteX3" fmla="*/ 1743811 w 2338387"/>
                <a:gd name="connsiteY3" fmla="*/ 176995 h 1068729"/>
                <a:gd name="connsiteX4" fmla="*/ 2338387 w 2338387"/>
                <a:gd name="connsiteY4" fmla="*/ 0 h 1068729"/>
                <a:gd name="connsiteX0" fmla="*/ 0 w 2335145"/>
                <a:gd name="connsiteY0" fmla="*/ 981511 h 981511"/>
                <a:gd name="connsiteX1" fmla="*/ 575286 w 2335145"/>
                <a:gd name="connsiteY1" fmla="*/ 673591 h 981511"/>
                <a:gd name="connsiteX2" fmla="*/ 1158691 w 2335145"/>
                <a:gd name="connsiteY2" fmla="*/ 0 h 981511"/>
                <a:gd name="connsiteX3" fmla="*/ 1743811 w 2335145"/>
                <a:gd name="connsiteY3" fmla="*/ 89777 h 981511"/>
                <a:gd name="connsiteX4" fmla="*/ 2335145 w 2335145"/>
                <a:gd name="connsiteY4" fmla="*/ 310260 h 981511"/>
                <a:gd name="connsiteX0" fmla="*/ 0 w 2335145"/>
                <a:gd name="connsiteY0" fmla="*/ 981511 h 981511"/>
                <a:gd name="connsiteX1" fmla="*/ 575286 w 2335145"/>
                <a:gd name="connsiteY1" fmla="*/ 673591 h 981511"/>
                <a:gd name="connsiteX2" fmla="*/ 1158691 w 2335145"/>
                <a:gd name="connsiteY2" fmla="*/ 0 h 981511"/>
                <a:gd name="connsiteX3" fmla="*/ 1747053 w 2335145"/>
                <a:gd name="connsiteY3" fmla="*/ 325993 h 981511"/>
                <a:gd name="connsiteX4" fmla="*/ 2335145 w 2335145"/>
                <a:gd name="connsiteY4" fmla="*/ 310260 h 981511"/>
                <a:gd name="connsiteX0" fmla="*/ 0 w 2335145"/>
                <a:gd name="connsiteY0" fmla="*/ 695326 h 695326"/>
                <a:gd name="connsiteX1" fmla="*/ 575286 w 2335145"/>
                <a:gd name="connsiteY1" fmla="*/ 387406 h 695326"/>
                <a:gd name="connsiteX2" fmla="*/ 1171661 w 2335145"/>
                <a:gd name="connsiteY2" fmla="*/ 0 h 695326"/>
                <a:gd name="connsiteX3" fmla="*/ 1747053 w 2335145"/>
                <a:gd name="connsiteY3" fmla="*/ 39808 h 695326"/>
                <a:gd name="connsiteX4" fmla="*/ 2335145 w 2335145"/>
                <a:gd name="connsiteY4" fmla="*/ 24075 h 695326"/>
                <a:gd name="connsiteX0" fmla="*/ 0 w 2335145"/>
                <a:gd name="connsiteY0" fmla="*/ 695326 h 695326"/>
                <a:gd name="connsiteX1" fmla="*/ 580150 w 2335145"/>
                <a:gd name="connsiteY1" fmla="*/ 144376 h 695326"/>
                <a:gd name="connsiteX2" fmla="*/ 1171661 w 2335145"/>
                <a:gd name="connsiteY2" fmla="*/ 0 h 695326"/>
                <a:gd name="connsiteX3" fmla="*/ 1747053 w 2335145"/>
                <a:gd name="connsiteY3" fmla="*/ 39808 h 695326"/>
                <a:gd name="connsiteX4" fmla="*/ 2335145 w 2335145"/>
                <a:gd name="connsiteY4" fmla="*/ 24075 h 695326"/>
                <a:gd name="connsiteX0" fmla="*/ 0 w 2331902"/>
                <a:gd name="connsiteY0" fmla="*/ 713496 h 713496"/>
                <a:gd name="connsiteX1" fmla="*/ 576907 w 2331902"/>
                <a:gd name="connsiteY1" fmla="*/ 144376 h 713496"/>
                <a:gd name="connsiteX2" fmla="*/ 1168418 w 2331902"/>
                <a:gd name="connsiteY2" fmla="*/ 0 h 713496"/>
                <a:gd name="connsiteX3" fmla="*/ 1743810 w 2331902"/>
                <a:gd name="connsiteY3" fmla="*/ 39808 h 713496"/>
                <a:gd name="connsiteX4" fmla="*/ 2331902 w 2331902"/>
                <a:gd name="connsiteY4" fmla="*/ 24075 h 71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902" h="713496">
                  <a:moveTo>
                    <a:pt x="0" y="713496"/>
                  </a:moveTo>
                  <a:lnTo>
                    <a:pt x="576907" y="144376"/>
                  </a:lnTo>
                  <a:lnTo>
                    <a:pt x="1168418" y="0"/>
                  </a:lnTo>
                  <a:lnTo>
                    <a:pt x="1743810" y="39808"/>
                  </a:lnTo>
                  <a:lnTo>
                    <a:pt x="2331902" y="24075"/>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8" name="Oval 77">
              <a:extLst>
                <a:ext uri="{FF2B5EF4-FFF2-40B4-BE49-F238E27FC236}">
                  <a16:creationId xmlns:a16="http://schemas.microsoft.com/office/drawing/2014/main" id="{304CE09C-1EF3-40EE-8EFB-2C55DA940BF6}"/>
                </a:ext>
              </a:extLst>
            </p:cNvPr>
            <p:cNvSpPr/>
            <p:nvPr/>
          </p:nvSpPr>
          <p:spPr>
            <a:xfrm>
              <a:off x="6982040" y="356862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9" name="Oval 78">
              <a:extLst>
                <a:ext uri="{FF2B5EF4-FFF2-40B4-BE49-F238E27FC236}">
                  <a16:creationId xmlns:a16="http://schemas.microsoft.com/office/drawing/2014/main" id="{B13A7956-088F-4915-A90B-2A815F3291CB}"/>
                </a:ext>
              </a:extLst>
            </p:cNvPr>
            <p:cNvSpPr/>
            <p:nvPr/>
          </p:nvSpPr>
          <p:spPr>
            <a:xfrm>
              <a:off x="7564949" y="359498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80" name="Oval 79">
              <a:extLst>
                <a:ext uri="{FF2B5EF4-FFF2-40B4-BE49-F238E27FC236}">
                  <a16:creationId xmlns:a16="http://schemas.microsoft.com/office/drawing/2014/main" id="{C14FC68F-4602-4723-81A5-2F32E18BB765}"/>
                </a:ext>
              </a:extLst>
            </p:cNvPr>
            <p:cNvSpPr/>
            <p:nvPr/>
          </p:nvSpPr>
          <p:spPr>
            <a:xfrm>
              <a:off x="8155448" y="357759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81" name="Oval 80">
              <a:extLst>
                <a:ext uri="{FF2B5EF4-FFF2-40B4-BE49-F238E27FC236}">
                  <a16:creationId xmlns:a16="http://schemas.microsoft.com/office/drawing/2014/main" id="{868E36DD-9480-4361-8EC2-C20BAC50A546}"/>
                </a:ext>
              </a:extLst>
            </p:cNvPr>
            <p:cNvSpPr/>
            <p:nvPr/>
          </p:nvSpPr>
          <p:spPr>
            <a:xfrm>
              <a:off x="6397535" y="367482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82" name="Oval 81">
              <a:extLst>
                <a:ext uri="{FF2B5EF4-FFF2-40B4-BE49-F238E27FC236}">
                  <a16:creationId xmlns:a16="http://schemas.microsoft.com/office/drawing/2014/main" id="{CC9203FF-1591-40E4-A722-A3E984C06DC4}"/>
                </a:ext>
              </a:extLst>
            </p:cNvPr>
            <p:cNvSpPr/>
            <p:nvPr/>
          </p:nvSpPr>
          <p:spPr>
            <a:xfrm>
              <a:off x="5819240" y="407637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107" name="TextBox 106">
            <a:extLst>
              <a:ext uri="{FF2B5EF4-FFF2-40B4-BE49-F238E27FC236}">
                <a16:creationId xmlns:a16="http://schemas.microsoft.com/office/drawing/2014/main" id="{6FD2E50E-C27E-4267-BE42-A2276307D8AC}"/>
              </a:ext>
            </a:extLst>
          </p:cNvPr>
          <p:cNvSpPr txBox="1"/>
          <p:nvPr/>
        </p:nvSpPr>
        <p:spPr>
          <a:xfrm>
            <a:off x="7263082" y="2448334"/>
            <a:ext cx="2546265" cy="317779"/>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in haemoglobin levels for no anaemia from baseline</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109" name="Group 108">
            <a:extLst>
              <a:ext uri="{FF2B5EF4-FFF2-40B4-BE49-F238E27FC236}">
                <a16:creationId xmlns:a16="http://schemas.microsoft.com/office/drawing/2014/main" id="{29AD8B66-9B38-4B24-B913-7E6638C4C1AC}"/>
              </a:ext>
            </a:extLst>
          </p:cNvPr>
          <p:cNvGrpSpPr/>
          <p:nvPr/>
        </p:nvGrpSpPr>
        <p:grpSpPr>
          <a:xfrm>
            <a:off x="2390893" y="4898756"/>
            <a:ext cx="3539530" cy="437600"/>
            <a:chOff x="760877" y="5265117"/>
            <a:chExt cx="3539530" cy="437600"/>
          </a:xfrm>
        </p:grpSpPr>
        <p:sp>
          <p:nvSpPr>
            <p:cNvPr id="195" name="TextBox 194">
              <a:extLst>
                <a:ext uri="{FF2B5EF4-FFF2-40B4-BE49-F238E27FC236}">
                  <a16:creationId xmlns:a16="http://schemas.microsoft.com/office/drawing/2014/main" id="{033DC462-178C-481A-AA80-F561A4BEB2D0}"/>
                </a:ext>
              </a:extLst>
            </p:cNvPr>
            <p:cNvSpPr txBox="1"/>
            <p:nvPr/>
          </p:nvSpPr>
          <p:spPr>
            <a:xfrm>
              <a:off x="3972826" y="5396608"/>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305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285</a:t>
              </a:r>
            </a:p>
          </p:txBody>
        </p:sp>
        <p:sp>
          <p:nvSpPr>
            <p:cNvPr id="196" name="TextBox 195">
              <a:extLst>
                <a:ext uri="{FF2B5EF4-FFF2-40B4-BE49-F238E27FC236}">
                  <a16:creationId xmlns:a16="http://schemas.microsoft.com/office/drawing/2014/main" id="{5761FE20-4917-418D-9178-DB141202E899}"/>
                </a:ext>
              </a:extLst>
            </p:cNvPr>
            <p:cNvSpPr txBox="1"/>
            <p:nvPr/>
          </p:nvSpPr>
          <p:spPr>
            <a:xfrm>
              <a:off x="3388310" y="5396608"/>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309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284</a:t>
              </a:r>
            </a:p>
          </p:txBody>
        </p:sp>
        <p:sp>
          <p:nvSpPr>
            <p:cNvPr id="197" name="TextBox 196">
              <a:extLst>
                <a:ext uri="{FF2B5EF4-FFF2-40B4-BE49-F238E27FC236}">
                  <a16:creationId xmlns:a16="http://schemas.microsoft.com/office/drawing/2014/main" id="{AA06123B-7AE8-4800-AD0D-362286DE45B0}"/>
                </a:ext>
              </a:extLst>
            </p:cNvPr>
            <p:cNvSpPr txBox="1"/>
            <p:nvPr/>
          </p:nvSpPr>
          <p:spPr>
            <a:xfrm>
              <a:off x="2804594" y="5396608"/>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298</a:t>
              </a:r>
            </a:p>
          </p:txBody>
        </p:sp>
        <p:sp>
          <p:nvSpPr>
            <p:cNvPr id="198" name="TextBox 197">
              <a:extLst>
                <a:ext uri="{FF2B5EF4-FFF2-40B4-BE49-F238E27FC236}">
                  <a16:creationId xmlns:a16="http://schemas.microsoft.com/office/drawing/2014/main" id="{199E30A4-2964-47DA-BBD2-25D6C0F30EE9}"/>
                </a:ext>
              </a:extLst>
            </p:cNvPr>
            <p:cNvSpPr txBox="1"/>
            <p:nvPr/>
          </p:nvSpPr>
          <p:spPr>
            <a:xfrm>
              <a:off x="2221680" y="5396608"/>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323</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304</a:t>
              </a:r>
            </a:p>
          </p:txBody>
        </p:sp>
        <p:sp>
          <p:nvSpPr>
            <p:cNvPr id="199" name="TextBox 198">
              <a:extLst>
                <a:ext uri="{FF2B5EF4-FFF2-40B4-BE49-F238E27FC236}">
                  <a16:creationId xmlns:a16="http://schemas.microsoft.com/office/drawing/2014/main" id="{A4D430C9-ADAC-419D-8EE3-B71A712D2652}"/>
                </a:ext>
              </a:extLst>
            </p:cNvPr>
            <p:cNvSpPr txBox="1"/>
            <p:nvPr/>
          </p:nvSpPr>
          <p:spPr>
            <a:xfrm>
              <a:off x="1639567" y="5396608"/>
              <a:ext cx="32437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336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321</a:t>
              </a:r>
            </a:p>
          </p:txBody>
        </p:sp>
        <p:sp>
          <p:nvSpPr>
            <p:cNvPr id="200" name="TextBox 199">
              <a:extLst>
                <a:ext uri="{FF2B5EF4-FFF2-40B4-BE49-F238E27FC236}">
                  <a16:creationId xmlns:a16="http://schemas.microsoft.com/office/drawing/2014/main" id="{80D311FB-B8C8-40FD-BF6B-0327CBD6A1C7}"/>
                </a:ext>
              </a:extLst>
            </p:cNvPr>
            <p:cNvSpPr txBox="1"/>
            <p:nvPr/>
          </p:nvSpPr>
          <p:spPr>
            <a:xfrm>
              <a:off x="760877" y="5265117"/>
              <a:ext cx="813290" cy="402803"/>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Placebo</a:t>
              </a:r>
            </a:p>
          </p:txBody>
        </p:sp>
      </p:grpSp>
      <p:sp>
        <p:nvSpPr>
          <p:cNvPr id="110" name="TextBox 109">
            <a:extLst>
              <a:ext uri="{FF2B5EF4-FFF2-40B4-BE49-F238E27FC236}">
                <a16:creationId xmlns:a16="http://schemas.microsoft.com/office/drawing/2014/main" id="{F723C3A3-79AB-43C0-83D7-41A1EC1AD8A9}"/>
              </a:ext>
            </a:extLst>
          </p:cNvPr>
          <p:cNvSpPr txBox="1"/>
          <p:nvPr/>
        </p:nvSpPr>
        <p:spPr>
          <a:xfrm>
            <a:off x="3348368" y="2494702"/>
            <a:ext cx="2518602" cy="16081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No anaemia at baseline</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4" name="Group 3">
            <a:extLst>
              <a:ext uri="{FF2B5EF4-FFF2-40B4-BE49-F238E27FC236}">
                <a16:creationId xmlns:a16="http://schemas.microsoft.com/office/drawing/2014/main" id="{1E671B28-E572-49E8-A261-04284E078CC1}"/>
              </a:ext>
            </a:extLst>
          </p:cNvPr>
          <p:cNvGrpSpPr/>
          <p:nvPr/>
        </p:nvGrpSpPr>
        <p:grpSpPr>
          <a:xfrm>
            <a:off x="2247831" y="2635327"/>
            <a:ext cx="3626033" cy="2378930"/>
            <a:chOff x="723830" y="2635327"/>
            <a:chExt cx="3626033" cy="2378930"/>
          </a:xfrm>
        </p:grpSpPr>
        <p:sp>
          <p:nvSpPr>
            <p:cNvPr id="136" name="Freeform: Shape 135">
              <a:extLst>
                <a:ext uri="{FF2B5EF4-FFF2-40B4-BE49-F238E27FC236}">
                  <a16:creationId xmlns:a16="http://schemas.microsoft.com/office/drawing/2014/main" id="{B88708B2-922F-4FF4-8F86-57AADD1F7F43}"/>
                </a:ext>
              </a:extLst>
            </p:cNvPr>
            <p:cNvSpPr/>
            <p:nvPr/>
          </p:nvSpPr>
          <p:spPr>
            <a:xfrm>
              <a:off x="1911485" y="4435813"/>
              <a:ext cx="2344366" cy="64851"/>
            </a:xfrm>
            <a:custGeom>
              <a:avLst/>
              <a:gdLst>
                <a:gd name="connsiteX0" fmla="*/ 2336260 w 2336260"/>
                <a:gd name="connsiteY0" fmla="*/ 0 h 353438"/>
                <a:gd name="connsiteX1" fmla="*/ 1747736 w 2336260"/>
                <a:gd name="connsiteY1" fmla="*/ 56744 h 353438"/>
                <a:gd name="connsiteX2" fmla="*/ 1157592 w 2336260"/>
                <a:gd name="connsiteY2" fmla="*/ 204280 h 353438"/>
                <a:gd name="connsiteX3" fmla="*/ 575553 w 2336260"/>
                <a:gd name="connsiteY3" fmla="*/ 236706 h 353438"/>
                <a:gd name="connsiteX4" fmla="*/ 0 w 2336260"/>
                <a:gd name="connsiteY4" fmla="*/ 353438 h 353438"/>
                <a:gd name="connsiteX0" fmla="*/ 2336260 w 2336260"/>
                <a:gd name="connsiteY0" fmla="*/ 0 h 353438"/>
                <a:gd name="connsiteX1" fmla="*/ 1744494 w 2336260"/>
                <a:gd name="connsiteY1" fmla="*/ 290208 h 353438"/>
                <a:gd name="connsiteX2" fmla="*/ 1157592 w 2336260"/>
                <a:gd name="connsiteY2" fmla="*/ 204280 h 353438"/>
                <a:gd name="connsiteX3" fmla="*/ 575553 w 2336260"/>
                <a:gd name="connsiteY3" fmla="*/ 236706 h 353438"/>
                <a:gd name="connsiteX4" fmla="*/ 0 w 2336260"/>
                <a:gd name="connsiteY4" fmla="*/ 353438 h 353438"/>
                <a:gd name="connsiteX0" fmla="*/ 2344366 w 2344366"/>
                <a:gd name="connsiteY0" fmla="*/ 84307 h 149158"/>
                <a:gd name="connsiteX1" fmla="*/ 1744494 w 2344366"/>
                <a:gd name="connsiteY1" fmla="*/ 85928 h 149158"/>
                <a:gd name="connsiteX2" fmla="*/ 1157592 w 2344366"/>
                <a:gd name="connsiteY2" fmla="*/ 0 h 149158"/>
                <a:gd name="connsiteX3" fmla="*/ 575553 w 2344366"/>
                <a:gd name="connsiteY3" fmla="*/ 32426 h 149158"/>
                <a:gd name="connsiteX4" fmla="*/ 0 w 2344366"/>
                <a:gd name="connsiteY4" fmla="*/ 149158 h 149158"/>
                <a:gd name="connsiteX0" fmla="*/ 2344366 w 2344366"/>
                <a:gd name="connsiteY0" fmla="*/ 51881 h 116732"/>
                <a:gd name="connsiteX1" fmla="*/ 1744494 w 2344366"/>
                <a:gd name="connsiteY1" fmla="*/ 53502 h 116732"/>
                <a:gd name="connsiteX2" fmla="*/ 1154350 w 2344366"/>
                <a:gd name="connsiteY2" fmla="*/ 53501 h 116732"/>
                <a:gd name="connsiteX3" fmla="*/ 575553 w 2344366"/>
                <a:gd name="connsiteY3" fmla="*/ 0 h 116732"/>
                <a:gd name="connsiteX4" fmla="*/ 0 w 2344366"/>
                <a:gd name="connsiteY4" fmla="*/ 116732 h 116732"/>
                <a:gd name="connsiteX0" fmla="*/ 2344366 w 2344366"/>
                <a:gd name="connsiteY0" fmla="*/ 0 h 64851"/>
                <a:gd name="connsiteX1" fmla="*/ 1744494 w 2344366"/>
                <a:gd name="connsiteY1" fmla="*/ 1621 h 64851"/>
                <a:gd name="connsiteX2" fmla="*/ 1154350 w 2344366"/>
                <a:gd name="connsiteY2" fmla="*/ 1620 h 64851"/>
                <a:gd name="connsiteX3" fmla="*/ 577174 w 2344366"/>
                <a:gd name="connsiteY3" fmla="*/ 12970 h 64851"/>
                <a:gd name="connsiteX4" fmla="*/ 0 w 2344366"/>
                <a:gd name="connsiteY4" fmla="*/ 64851 h 6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366" h="64851">
                  <a:moveTo>
                    <a:pt x="2344366" y="0"/>
                  </a:moveTo>
                  <a:lnTo>
                    <a:pt x="1744494" y="1621"/>
                  </a:lnTo>
                  <a:lnTo>
                    <a:pt x="1154350" y="1620"/>
                  </a:lnTo>
                  <a:lnTo>
                    <a:pt x="577174" y="12970"/>
                  </a:lnTo>
                  <a:lnTo>
                    <a:pt x="0" y="64851"/>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12" name="Group 111">
              <a:extLst>
                <a:ext uri="{FF2B5EF4-FFF2-40B4-BE49-F238E27FC236}">
                  <a16:creationId xmlns:a16="http://schemas.microsoft.com/office/drawing/2014/main" id="{DF16C10E-1D26-4120-B1CC-3EAD669B3759}"/>
                </a:ext>
              </a:extLst>
            </p:cNvPr>
            <p:cNvGrpSpPr/>
            <p:nvPr/>
          </p:nvGrpSpPr>
          <p:grpSpPr>
            <a:xfrm>
              <a:off x="3616615" y="3683803"/>
              <a:ext cx="80558" cy="212125"/>
              <a:chOff x="3743571" y="3308401"/>
              <a:chExt cx="80558" cy="722480"/>
            </a:xfrm>
          </p:grpSpPr>
          <p:cxnSp>
            <p:nvCxnSpPr>
              <p:cNvPr id="192" name="Straight Connector 191">
                <a:extLst>
                  <a:ext uri="{FF2B5EF4-FFF2-40B4-BE49-F238E27FC236}">
                    <a16:creationId xmlns:a16="http://schemas.microsoft.com/office/drawing/2014/main" id="{5BD7693F-5113-4D5B-80A0-C81FC871556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809D027-435F-4863-BE01-44B74B86D6F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73ACD1C6-E13D-48E4-91E7-0C80BCC9564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a:extLst>
                <a:ext uri="{FF2B5EF4-FFF2-40B4-BE49-F238E27FC236}">
                  <a16:creationId xmlns:a16="http://schemas.microsoft.com/office/drawing/2014/main" id="{BE5990E2-A1C4-4551-B0F3-763DAA6E3122}"/>
                </a:ext>
              </a:extLst>
            </p:cNvPr>
            <p:cNvGrpSpPr/>
            <p:nvPr/>
          </p:nvGrpSpPr>
          <p:grpSpPr>
            <a:xfrm>
              <a:off x="4207549" y="3639765"/>
              <a:ext cx="80558" cy="215631"/>
              <a:chOff x="3743571" y="3308401"/>
              <a:chExt cx="80558" cy="722480"/>
            </a:xfrm>
          </p:grpSpPr>
          <p:cxnSp>
            <p:nvCxnSpPr>
              <p:cNvPr id="189" name="Straight Connector 188">
                <a:extLst>
                  <a:ext uri="{FF2B5EF4-FFF2-40B4-BE49-F238E27FC236}">
                    <a16:creationId xmlns:a16="http://schemas.microsoft.com/office/drawing/2014/main" id="{CDCDF84C-9806-4B36-B9F0-D6F1BBDAA5B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B7773BFF-7DC3-4363-9B5F-2AE4EDE7605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46BC48BA-F363-428D-90E3-64A473E2B44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4" name="Group 113">
              <a:extLst>
                <a:ext uri="{FF2B5EF4-FFF2-40B4-BE49-F238E27FC236}">
                  <a16:creationId xmlns:a16="http://schemas.microsoft.com/office/drawing/2014/main" id="{DD1DEE58-AD63-430A-A7A3-60C51E9C790C}"/>
                </a:ext>
              </a:extLst>
            </p:cNvPr>
            <p:cNvGrpSpPr/>
            <p:nvPr/>
          </p:nvGrpSpPr>
          <p:grpSpPr>
            <a:xfrm>
              <a:off x="3031421" y="3595992"/>
              <a:ext cx="80558" cy="220494"/>
              <a:chOff x="3743571" y="3308401"/>
              <a:chExt cx="80558" cy="722480"/>
            </a:xfrm>
          </p:grpSpPr>
          <p:cxnSp>
            <p:nvCxnSpPr>
              <p:cNvPr id="186" name="Straight Connector 185">
                <a:extLst>
                  <a:ext uri="{FF2B5EF4-FFF2-40B4-BE49-F238E27FC236}">
                    <a16:creationId xmlns:a16="http://schemas.microsoft.com/office/drawing/2014/main" id="{B0838717-1A7E-495E-BA32-DA525DFEC1B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FD648181-61F8-430A-84B0-A34806182F9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BE912591-9698-4C17-9A82-73D18CFBED1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5" name="Group 114">
              <a:extLst>
                <a:ext uri="{FF2B5EF4-FFF2-40B4-BE49-F238E27FC236}">
                  <a16:creationId xmlns:a16="http://schemas.microsoft.com/office/drawing/2014/main" id="{96E9F7F6-25B3-4507-90BB-D8664B1C6159}"/>
                </a:ext>
              </a:extLst>
            </p:cNvPr>
            <p:cNvGrpSpPr/>
            <p:nvPr/>
          </p:nvGrpSpPr>
          <p:grpSpPr>
            <a:xfrm>
              <a:off x="2447815" y="3795409"/>
              <a:ext cx="80558" cy="196174"/>
              <a:chOff x="3743571" y="3308401"/>
              <a:chExt cx="80558" cy="722480"/>
            </a:xfrm>
          </p:grpSpPr>
          <p:cxnSp>
            <p:nvCxnSpPr>
              <p:cNvPr id="183" name="Straight Connector 182">
                <a:extLst>
                  <a:ext uri="{FF2B5EF4-FFF2-40B4-BE49-F238E27FC236}">
                    <a16:creationId xmlns:a16="http://schemas.microsoft.com/office/drawing/2014/main" id="{45EA254C-04BA-4811-B72E-BACF6C5DC45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40A4E67C-B7E1-431C-A95A-84FFADAFD36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A95DA62C-AA4A-4886-8431-C8469242A4A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6" name="Group 115">
              <a:extLst>
                <a:ext uri="{FF2B5EF4-FFF2-40B4-BE49-F238E27FC236}">
                  <a16:creationId xmlns:a16="http://schemas.microsoft.com/office/drawing/2014/main" id="{5C960B4F-65A5-4BB6-B9E0-F41CC83C6C56}"/>
                </a:ext>
              </a:extLst>
            </p:cNvPr>
            <p:cNvGrpSpPr/>
            <p:nvPr/>
          </p:nvGrpSpPr>
          <p:grpSpPr>
            <a:xfrm>
              <a:off x="2447815" y="4392039"/>
              <a:ext cx="80558" cy="90792"/>
              <a:chOff x="3743571" y="3308401"/>
              <a:chExt cx="80558" cy="722480"/>
            </a:xfrm>
          </p:grpSpPr>
          <p:cxnSp>
            <p:nvCxnSpPr>
              <p:cNvPr id="180" name="Straight Connector 179">
                <a:extLst>
                  <a:ext uri="{FF2B5EF4-FFF2-40B4-BE49-F238E27FC236}">
                    <a16:creationId xmlns:a16="http://schemas.microsoft.com/office/drawing/2014/main" id="{D27F4D99-2A72-45BD-B37A-66896F7F1A0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BF9E771F-A33E-4D9A-A6C7-E2FC66F2F34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865ED294-F5EC-43AD-ABB5-A40C256DF94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7" name="Group 116">
              <a:extLst>
                <a:ext uri="{FF2B5EF4-FFF2-40B4-BE49-F238E27FC236}">
                  <a16:creationId xmlns:a16="http://schemas.microsoft.com/office/drawing/2014/main" id="{4147ECEE-E90C-44F9-AE4E-056D7938DDEC}"/>
                </a:ext>
              </a:extLst>
            </p:cNvPr>
            <p:cNvGrpSpPr/>
            <p:nvPr/>
          </p:nvGrpSpPr>
          <p:grpSpPr>
            <a:xfrm>
              <a:off x="3616615" y="4372582"/>
              <a:ext cx="80558" cy="97277"/>
              <a:chOff x="3743571" y="3308401"/>
              <a:chExt cx="80558" cy="722480"/>
            </a:xfrm>
          </p:grpSpPr>
          <p:cxnSp>
            <p:nvCxnSpPr>
              <p:cNvPr id="177" name="Straight Connector 176">
                <a:extLst>
                  <a:ext uri="{FF2B5EF4-FFF2-40B4-BE49-F238E27FC236}">
                    <a16:creationId xmlns:a16="http://schemas.microsoft.com/office/drawing/2014/main" id="{E9D0DE08-6087-406F-AF43-278D3F35CE9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64D7F11E-B760-484E-AA92-51079116BAE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62D0B382-B077-492C-9ED9-D00A0A8BC4A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8" name="Group 117">
              <a:extLst>
                <a:ext uri="{FF2B5EF4-FFF2-40B4-BE49-F238E27FC236}">
                  <a16:creationId xmlns:a16="http://schemas.microsoft.com/office/drawing/2014/main" id="{A6237E5F-F1AD-4FFC-A334-E57505A0F5F7}"/>
                </a:ext>
              </a:extLst>
            </p:cNvPr>
            <p:cNvGrpSpPr/>
            <p:nvPr/>
          </p:nvGrpSpPr>
          <p:grpSpPr>
            <a:xfrm flipV="1">
              <a:off x="4207549" y="4369340"/>
              <a:ext cx="80558" cy="100520"/>
              <a:chOff x="3743571" y="3308401"/>
              <a:chExt cx="80558" cy="722480"/>
            </a:xfrm>
          </p:grpSpPr>
          <p:cxnSp>
            <p:nvCxnSpPr>
              <p:cNvPr id="174" name="Straight Connector 173">
                <a:extLst>
                  <a:ext uri="{FF2B5EF4-FFF2-40B4-BE49-F238E27FC236}">
                    <a16:creationId xmlns:a16="http://schemas.microsoft.com/office/drawing/2014/main" id="{6C762A04-5507-46CD-8992-7C3B8046DA4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B09DE05E-F773-4EA9-8F5D-A04D5EAE977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3AB7424C-A056-4FAF-B9CC-0DE900365AE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209681E1-5DC4-4CAE-9A39-3611ADE9F734}"/>
                </a:ext>
              </a:extLst>
            </p:cNvPr>
            <p:cNvGrpSpPr/>
            <p:nvPr/>
          </p:nvGrpSpPr>
          <p:grpSpPr>
            <a:xfrm>
              <a:off x="3031421" y="4375826"/>
              <a:ext cx="80558" cy="92412"/>
              <a:chOff x="3743571" y="3308401"/>
              <a:chExt cx="80558" cy="722480"/>
            </a:xfrm>
          </p:grpSpPr>
          <p:cxnSp>
            <p:nvCxnSpPr>
              <p:cNvPr id="171" name="Straight Connector 170">
                <a:extLst>
                  <a:ext uri="{FF2B5EF4-FFF2-40B4-BE49-F238E27FC236}">
                    <a16:creationId xmlns:a16="http://schemas.microsoft.com/office/drawing/2014/main" id="{2B9CC8C6-E0DF-476E-A0AF-CCB70395907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3F08C2D2-DDB9-4F3A-AC58-E88873BDF9F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EED2B349-8DE0-435D-BF5D-7C6098E1631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0" name="Oval 119">
              <a:extLst>
                <a:ext uri="{FF2B5EF4-FFF2-40B4-BE49-F238E27FC236}">
                  <a16:creationId xmlns:a16="http://schemas.microsoft.com/office/drawing/2014/main" id="{70A82081-86C0-4665-BD76-AA9D561D7D01}"/>
                </a:ext>
              </a:extLst>
            </p:cNvPr>
            <p:cNvSpPr/>
            <p:nvPr/>
          </p:nvSpPr>
          <p:spPr>
            <a:xfrm>
              <a:off x="3035722" y="440062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21" name="Oval 120">
              <a:extLst>
                <a:ext uri="{FF2B5EF4-FFF2-40B4-BE49-F238E27FC236}">
                  <a16:creationId xmlns:a16="http://schemas.microsoft.com/office/drawing/2014/main" id="{C43BC4E7-E7F1-40BA-AE4A-ACFC461210B8}"/>
                </a:ext>
              </a:extLst>
            </p:cNvPr>
            <p:cNvSpPr/>
            <p:nvPr/>
          </p:nvSpPr>
          <p:spPr>
            <a:xfrm>
              <a:off x="3620916" y="439893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22" name="Oval 121">
              <a:extLst>
                <a:ext uri="{FF2B5EF4-FFF2-40B4-BE49-F238E27FC236}">
                  <a16:creationId xmlns:a16="http://schemas.microsoft.com/office/drawing/2014/main" id="{9C9CA8AC-B5D4-4A4A-9F7B-BABBC4FCC319}"/>
                </a:ext>
              </a:extLst>
            </p:cNvPr>
            <p:cNvSpPr/>
            <p:nvPr/>
          </p:nvSpPr>
          <p:spPr>
            <a:xfrm>
              <a:off x="4209862" y="4398999"/>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23" name="Oval 122">
              <a:extLst>
                <a:ext uri="{FF2B5EF4-FFF2-40B4-BE49-F238E27FC236}">
                  <a16:creationId xmlns:a16="http://schemas.microsoft.com/office/drawing/2014/main" id="{FDA94D97-238D-41DF-AF70-3E4B1F36D4FF}"/>
                </a:ext>
              </a:extLst>
            </p:cNvPr>
            <p:cNvSpPr/>
            <p:nvPr/>
          </p:nvSpPr>
          <p:spPr>
            <a:xfrm>
              <a:off x="2452116" y="441085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24" name="Group 123">
              <a:extLst>
                <a:ext uri="{FF2B5EF4-FFF2-40B4-BE49-F238E27FC236}">
                  <a16:creationId xmlns:a16="http://schemas.microsoft.com/office/drawing/2014/main" id="{52239E52-2D7C-4151-A251-64A9CD1C85DF}"/>
                </a:ext>
              </a:extLst>
            </p:cNvPr>
            <p:cNvGrpSpPr/>
            <p:nvPr/>
          </p:nvGrpSpPr>
          <p:grpSpPr>
            <a:xfrm>
              <a:off x="1709018" y="2900250"/>
              <a:ext cx="2537359" cy="1771124"/>
              <a:chOff x="1603002" y="3281480"/>
              <a:chExt cx="2537359" cy="1771124"/>
            </a:xfrm>
          </p:grpSpPr>
          <p:sp>
            <p:nvSpPr>
              <p:cNvPr id="154" name="Freeform: Shape 153">
                <a:extLst>
                  <a:ext uri="{FF2B5EF4-FFF2-40B4-BE49-F238E27FC236}">
                    <a16:creationId xmlns:a16="http://schemas.microsoft.com/office/drawing/2014/main" id="{AFD03478-092D-44FF-9D77-93E07A209C3D}"/>
                  </a:ext>
                </a:extLst>
              </p:cNvPr>
              <p:cNvSpPr/>
              <p:nvPr/>
            </p:nvSpPr>
            <p:spPr>
              <a:xfrm>
                <a:off x="1660100" y="3281480"/>
                <a:ext cx="2480261"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55" name="Group 154">
                <a:extLst>
                  <a:ext uri="{FF2B5EF4-FFF2-40B4-BE49-F238E27FC236}">
                    <a16:creationId xmlns:a16="http://schemas.microsoft.com/office/drawing/2014/main" id="{123A2872-8FC6-453D-B1A2-098805E15E6F}"/>
                  </a:ext>
                </a:extLst>
              </p:cNvPr>
              <p:cNvGrpSpPr/>
              <p:nvPr/>
            </p:nvGrpSpPr>
            <p:grpSpPr>
              <a:xfrm>
                <a:off x="1603002" y="3281571"/>
                <a:ext cx="61200" cy="1601203"/>
                <a:chOff x="1603002" y="3281571"/>
                <a:chExt cx="61200" cy="1601203"/>
              </a:xfrm>
            </p:grpSpPr>
            <p:cxnSp>
              <p:nvCxnSpPr>
                <p:cNvPr id="162" name="Straight Connector 161">
                  <a:extLst>
                    <a:ext uri="{FF2B5EF4-FFF2-40B4-BE49-F238E27FC236}">
                      <a16:creationId xmlns:a16="http://schemas.microsoft.com/office/drawing/2014/main" id="{EAFDDC37-62CA-4355-92C5-CC9F7DF57B97}"/>
                    </a:ext>
                  </a:extLst>
                </p:cNvPr>
                <p:cNvCxnSpPr/>
                <p:nvPr/>
              </p:nvCxnSpPr>
              <p:spPr>
                <a:xfrm>
                  <a:off x="1603002"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3775507D-D804-44FD-9C4B-811388A11E48}"/>
                    </a:ext>
                  </a:extLst>
                </p:cNvPr>
                <p:cNvCxnSpPr/>
                <p:nvPr/>
              </p:nvCxnSpPr>
              <p:spPr>
                <a:xfrm>
                  <a:off x="1603002"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0B5D906B-FD78-4F5D-9F92-82043A3D5D35}"/>
                    </a:ext>
                  </a:extLst>
                </p:cNvPr>
                <p:cNvCxnSpPr/>
                <p:nvPr/>
              </p:nvCxnSpPr>
              <p:spPr>
                <a:xfrm>
                  <a:off x="1603002"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799AF08A-0695-4D39-9359-13DE024B48AF}"/>
                    </a:ext>
                  </a:extLst>
                </p:cNvPr>
                <p:cNvCxnSpPr/>
                <p:nvPr/>
              </p:nvCxnSpPr>
              <p:spPr>
                <a:xfrm>
                  <a:off x="1603002"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3A8A115B-0826-4803-B6CA-BBACD5AB6B79}"/>
                    </a:ext>
                  </a:extLst>
                </p:cNvPr>
                <p:cNvCxnSpPr/>
                <p:nvPr/>
              </p:nvCxnSpPr>
              <p:spPr>
                <a:xfrm>
                  <a:off x="1603002"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6" name="Group 155">
                <a:extLst>
                  <a:ext uri="{FF2B5EF4-FFF2-40B4-BE49-F238E27FC236}">
                    <a16:creationId xmlns:a16="http://schemas.microsoft.com/office/drawing/2014/main" id="{F10AC7A2-236B-460D-A229-6AF85831C7AE}"/>
                  </a:ext>
                </a:extLst>
              </p:cNvPr>
              <p:cNvGrpSpPr/>
              <p:nvPr/>
            </p:nvGrpSpPr>
            <p:grpSpPr>
              <a:xfrm>
                <a:off x="1800009" y="4991404"/>
                <a:ext cx="2339883" cy="61200"/>
                <a:chOff x="1800009" y="4991404"/>
                <a:chExt cx="2339883" cy="61200"/>
              </a:xfrm>
            </p:grpSpPr>
            <p:cxnSp>
              <p:nvCxnSpPr>
                <p:cNvPr id="157" name="Straight Connector 156">
                  <a:extLst>
                    <a:ext uri="{FF2B5EF4-FFF2-40B4-BE49-F238E27FC236}">
                      <a16:creationId xmlns:a16="http://schemas.microsoft.com/office/drawing/2014/main" id="{D174E5A8-44CD-45B9-9B75-E0F3F5C0FF6B}"/>
                    </a:ext>
                  </a:extLst>
                </p:cNvPr>
                <p:cNvCxnSpPr/>
                <p:nvPr/>
              </p:nvCxnSpPr>
              <p:spPr>
                <a:xfrm rot="5400000">
                  <a:off x="3521865"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719890DD-1FFB-4A20-95C5-A8D9FBD219DF}"/>
                    </a:ext>
                  </a:extLst>
                </p:cNvPr>
                <p:cNvCxnSpPr/>
                <p:nvPr/>
              </p:nvCxnSpPr>
              <p:spPr>
                <a:xfrm rot="5400000">
                  <a:off x="2937713"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7515B71C-4E64-4765-B964-A736C88BA260}"/>
                    </a:ext>
                  </a:extLst>
                </p:cNvPr>
                <p:cNvCxnSpPr/>
                <p:nvPr/>
              </p:nvCxnSpPr>
              <p:spPr>
                <a:xfrm rot="5400000">
                  <a:off x="2353561"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99EB72E9-9B58-4001-8599-B6426A55D129}"/>
                    </a:ext>
                  </a:extLst>
                </p:cNvPr>
                <p:cNvCxnSpPr/>
                <p:nvPr/>
              </p:nvCxnSpPr>
              <p:spPr>
                <a:xfrm rot="5400000">
                  <a:off x="1769409"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0349D7EE-B56D-4E18-8239-AE282E4D03BC}"/>
                    </a:ext>
                  </a:extLst>
                </p:cNvPr>
                <p:cNvCxnSpPr/>
                <p:nvPr/>
              </p:nvCxnSpPr>
              <p:spPr>
                <a:xfrm rot="5400000">
                  <a:off x="4109292"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25" name="Group 124">
              <a:extLst>
                <a:ext uri="{FF2B5EF4-FFF2-40B4-BE49-F238E27FC236}">
                  <a16:creationId xmlns:a16="http://schemas.microsoft.com/office/drawing/2014/main" id="{D15942EB-8211-491C-9AC8-9C8B0974E850}"/>
                </a:ext>
              </a:extLst>
            </p:cNvPr>
            <p:cNvGrpSpPr/>
            <p:nvPr/>
          </p:nvGrpSpPr>
          <p:grpSpPr>
            <a:xfrm>
              <a:off x="1824129" y="4669979"/>
              <a:ext cx="2525734" cy="184666"/>
              <a:chOff x="1718113" y="5038404"/>
              <a:chExt cx="2525734" cy="184666"/>
            </a:xfrm>
          </p:grpSpPr>
          <p:sp>
            <p:nvSpPr>
              <p:cNvPr id="149" name="TextBox 148">
                <a:extLst>
                  <a:ext uri="{FF2B5EF4-FFF2-40B4-BE49-F238E27FC236}">
                    <a16:creationId xmlns:a16="http://schemas.microsoft.com/office/drawing/2014/main" id="{2583EAAD-5919-48C8-92D4-3F3076425C41}"/>
                  </a:ext>
                </a:extLst>
              </p:cNvPr>
              <p:cNvSpPr txBox="1"/>
              <p:nvPr/>
            </p:nvSpPr>
            <p:spPr>
              <a:xfrm>
                <a:off x="4038094" y="5038404"/>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150" name="TextBox 149">
                <a:extLst>
                  <a:ext uri="{FF2B5EF4-FFF2-40B4-BE49-F238E27FC236}">
                    <a16:creationId xmlns:a16="http://schemas.microsoft.com/office/drawing/2014/main" id="{0DD008DE-976C-4F23-B0F4-3A6962E9909D}"/>
                  </a:ext>
                </a:extLst>
              </p:cNvPr>
              <p:cNvSpPr txBox="1"/>
              <p:nvPr/>
            </p:nvSpPr>
            <p:spPr>
              <a:xfrm>
                <a:off x="3468459"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151" name="TextBox 150">
                <a:extLst>
                  <a:ext uri="{FF2B5EF4-FFF2-40B4-BE49-F238E27FC236}">
                    <a16:creationId xmlns:a16="http://schemas.microsoft.com/office/drawing/2014/main" id="{4D51C5EB-0C16-441C-A3A4-9971604F9710}"/>
                  </a:ext>
                </a:extLst>
              </p:cNvPr>
              <p:cNvSpPr txBox="1"/>
              <p:nvPr/>
            </p:nvSpPr>
            <p:spPr>
              <a:xfrm>
                <a:off x="2884744"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152" name="TextBox 151">
                <a:extLst>
                  <a:ext uri="{FF2B5EF4-FFF2-40B4-BE49-F238E27FC236}">
                    <a16:creationId xmlns:a16="http://schemas.microsoft.com/office/drawing/2014/main" id="{F38E6729-35DF-4E60-85B1-6A313F360F6C}"/>
                  </a:ext>
                </a:extLst>
              </p:cNvPr>
              <p:cNvSpPr txBox="1"/>
              <p:nvPr/>
            </p:nvSpPr>
            <p:spPr>
              <a:xfrm>
                <a:off x="2304234" y="5038404"/>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153" name="TextBox 152">
                <a:extLst>
                  <a:ext uri="{FF2B5EF4-FFF2-40B4-BE49-F238E27FC236}">
                    <a16:creationId xmlns:a16="http://schemas.microsoft.com/office/drawing/2014/main" id="{99F1F47C-837B-4D80-B7D5-57E7EE62BC2A}"/>
                  </a:ext>
                </a:extLst>
              </p:cNvPr>
              <p:cNvSpPr txBox="1"/>
              <p:nvPr/>
            </p:nvSpPr>
            <p:spPr>
              <a:xfrm>
                <a:off x="1718113" y="5038404"/>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grpSp>
        <p:sp>
          <p:nvSpPr>
            <p:cNvPr id="126" name="TextBox 125">
              <a:extLst>
                <a:ext uri="{FF2B5EF4-FFF2-40B4-BE49-F238E27FC236}">
                  <a16:creationId xmlns:a16="http://schemas.microsoft.com/office/drawing/2014/main" id="{1E20D1BF-30F7-4EB9-A97F-9D48357D1570}"/>
                </a:ext>
              </a:extLst>
            </p:cNvPr>
            <p:cNvSpPr txBox="1"/>
            <p:nvPr/>
          </p:nvSpPr>
          <p:spPr>
            <a:xfrm>
              <a:off x="1906025" y="4798813"/>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nvGrpSpPr>
            <p:cNvPr id="127" name="Group 126">
              <a:extLst>
                <a:ext uri="{FF2B5EF4-FFF2-40B4-BE49-F238E27FC236}">
                  <a16:creationId xmlns:a16="http://schemas.microsoft.com/office/drawing/2014/main" id="{11993529-AF07-4783-AFDF-7EE5DDF34F5D}"/>
                </a:ext>
              </a:extLst>
            </p:cNvPr>
            <p:cNvGrpSpPr/>
            <p:nvPr/>
          </p:nvGrpSpPr>
          <p:grpSpPr>
            <a:xfrm>
              <a:off x="1421763" y="2806224"/>
              <a:ext cx="278348" cy="1784356"/>
              <a:chOff x="1315747" y="3187454"/>
              <a:chExt cx="278348" cy="1784356"/>
            </a:xfrm>
          </p:grpSpPr>
          <p:sp>
            <p:nvSpPr>
              <p:cNvPr id="140" name="TextBox 139">
                <a:extLst>
                  <a:ext uri="{FF2B5EF4-FFF2-40B4-BE49-F238E27FC236}">
                    <a16:creationId xmlns:a16="http://schemas.microsoft.com/office/drawing/2014/main" id="{B68A0F4D-1BE3-4B10-A5CD-B5E0DFBC726E}"/>
                  </a:ext>
                </a:extLst>
              </p:cNvPr>
              <p:cNvSpPr txBox="1"/>
              <p:nvPr/>
            </p:nvSpPr>
            <p:spPr>
              <a:xfrm>
                <a:off x="1466372" y="4787144"/>
                <a:ext cx="127723"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142" name="TextBox 141">
                <a:extLst>
                  <a:ext uri="{FF2B5EF4-FFF2-40B4-BE49-F238E27FC236}">
                    <a16:creationId xmlns:a16="http://schemas.microsoft.com/office/drawing/2014/main" id="{B56177AA-DD38-467F-8130-1CF11A5E6334}"/>
                  </a:ext>
                </a:extLst>
              </p:cNvPr>
              <p:cNvSpPr txBox="1"/>
              <p:nvPr/>
            </p:nvSpPr>
            <p:spPr>
              <a:xfrm>
                <a:off x="1315747" y="4387220"/>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20</a:t>
                </a:r>
              </a:p>
            </p:txBody>
          </p:sp>
          <p:sp>
            <p:nvSpPr>
              <p:cNvPr id="144" name="TextBox 143">
                <a:extLst>
                  <a:ext uri="{FF2B5EF4-FFF2-40B4-BE49-F238E27FC236}">
                    <a16:creationId xmlns:a16="http://schemas.microsoft.com/office/drawing/2014/main" id="{CDE53BB6-6958-4C74-A8BB-B72FF7E177DA}"/>
                  </a:ext>
                </a:extLst>
              </p:cNvPr>
              <p:cNvSpPr txBox="1"/>
              <p:nvPr/>
            </p:nvSpPr>
            <p:spPr>
              <a:xfrm>
                <a:off x="1315747" y="398729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40</a:t>
                </a:r>
              </a:p>
            </p:txBody>
          </p:sp>
          <p:sp>
            <p:nvSpPr>
              <p:cNvPr id="146" name="TextBox 145">
                <a:extLst>
                  <a:ext uri="{FF2B5EF4-FFF2-40B4-BE49-F238E27FC236}">
                    <a16:creationId xmlns:a16="http://schemas.microsoft.com/office/drawing/2014/main" id="{D3BA24A5-F419-47FA-B61C-BABCD755C88B}"/>
                  </a:ext>
                </a:extLst>
              </p:cNvPr>
              <p:cNvSpPr txBox="1"/>
              <p:nvPr/>
            </p:nvSpPr>
            <p:spPr>
              <a:xfrm>
                <a:off x="1315747" y="358737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60</a:t>
                </a:r>
              </a:p>
            </p:txBody>
          </p:sp>
          <p:sp>
            <p:nvSpPr>
              <p:cNvPr id="148" name="TextBox 147">
                <a:extLst>
                  <a:ext uri="{FF2B5EF4-FFF2-40B4-BE49-F238E27FC236}">
                    <a16:creationId xmlns:a16="http://schemas.microsoft.com/office/drawing/2014/main" id="{50685269-F206-47AE-9C9D-08344E019443}"/>
                  </a:ext>
                </a:extLst>
              </p:cNvPr>
              <p:cNvSpPr txBox="1"/>
              <p:nvPr/>
            </p:nvSpPr>
            <p:spPr>
              <a:xfrm>
                <a:off x="1355226" y="3187454"/>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80</a:t>
                </a:r>
              </a:p>
            </p:txBody>
          </p:sp>
        </p:grpSp>
        <p:sp>
          <p:nvSpPr>
            <p:cNvPr id="128" name="TextBox 127">
              <a:extLst>
                <a:ext uri="{FF2B5EF4-FFF2-40B4-BE49-F238E27FC236}">
                  <a16:creationId xmlns:a16="http://schemas.microsoft.com/office/drawing/2014/main" id="{0AFBCE72-CB2E-4951-9A69-3B76AA090CA2}"/>
                </a:ext>
              </a:extLst>
            </p:cNvPr>
            <p:cNvSpPr txBox="1"/>
            <p:nvPr/>
          </p:nvSpPr>
          <p:spPr>
            <a:xfrm rot="16200000">
              <a:off x="45950" y="3313207"/>
              <a:ext cx="2133152" cy="777392"/>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Percent of men whose haemoglobin levels increased ≥1 from baseline</a:t>
              </a:r>
            </a:p>
          </p:txBody>
        </p:sp>
        <p:sp>
          <p:nvSpPr>
            <p:cNvPr id="129" name="Oval 128">
              <a:extLst>
                <a:ext uri="{FF2B5EF4-FFF2-40B4-BE49-F238E27FC236}">
                  <a16:creationId xmlns:a16="http://schemas.microsoft.com/office/drawing/2014/main" id="{951060A7-3292-4B37-B57A-B7B26380DCA9}"/>
                </a:ext>
              </a:extLst>
            </p:cNvPr>
            <p:cNvSpPr/>
            <p:nvPr/>
          </p:nvSpPr>
          <p:spPr>
            <a:xfrm>
              <a:off x="3035722" y="366402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0" name="Oval 129">
              <a:extLst>
                <a:ext uri="{FF2B5EF4-FFF2-40B4-BE49-F238E27FC236}">
                  <a16:creationId xmlns:a16="http://schemas.microsoft.com/office/drawing/2014/main" id="{FBC66728-BF11-4889-A69A-CB459C76B433}"/>
                </a:ext>
              </a:extLst>
            </p:cNvPr>
            <p:cNvSpPr/>
            <p:nvPr/>
          </p:nvSpPr>
          <p:spPr>
            <a:xfrm>
              <a:off x="3620916" y="375629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1" name="Oval 130">
              <a:extLst>
                <a:ext uri="{FF2B5EF4-FFF2-40B4-BE49-F238E27FC236}">
                  <a16:creationId xmlns:a16="http://schemas.microsoft.com/office/drawing/2014/main" id="{028CBA4A-879A-4BAB-85E6-63AD39F8AD46}"/>
                </a:ext>
              </a:extLst>
            </p:cNvPr>
            <p:cNvSpPr/>
            <p:nvPr/>
          </p:nvSpPr>
          <p:spPr>
            <a:xfrm>
              <a:off x="4211850" y="371874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2" name="Oval 131">
              <a:extLst>
                <a:ext uri="{FF2B5EF4-FFF2-40B4-BE49-F238E27FC236}">
                  <a16:creationId xmlns:a16="http://schemas.microsoft.com/office/drawing/2014/main" id="{9B7E70E6-8A17-4956-9731-E3D96DE6865C}"/>
                </a:ext>
              </a:extLst>
            </p:cNvPr>
            <p:cNvSpPr/>
            <p:nvPr/>
          </p:nvSpPr>
          <p:spPr>
            <a:xfrm>
              <a:off x="2452116" y="386178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3" name="Oval 132">
              <a:extLst>
                <a:ext uri="{FF2B5EF4-FFF2-40B4-BE49-F238E27FC236}">
                  <a16:creationId xmlns:a16="http://schemas.microsoft.com/office/drawing/2014/main" id="{23ADDB6D-B330-4B38-9D76-CE9C3431D523}"/>
                </a:ext>
              </a:extLst>
            </p:cNvPr>
            <p:cNvSpPr/>
            <p:nvPr/>
          </p:nvSpPr>
          <p:spPr>
            <a:xfrm>
              <a:off x="1876236" y="446719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34" name="Group 133">
              <a:extLst>
                <a:ext uri="{FF2B5EF4-FFF2-40B4-BE49-F238E27FC236}">
                  <a16:creationId xmlns:a16="http://schemas.microsoft.com/office/drawing/2014/main" id="{D36BD637-7237-41EB-B793-E9AA0C1493B6}"/>
                </a:ext>
              </a:extLst>
            </p:cNvPr>
            <p:cNvGrpSpPr/>
            <p:nvPr/>
          </p:nvGrpSpPr>
          <p:grpSpPr>
            <a:xfrm>
              <a:off x="1840843" y="2875062"/>
              <a:ext cx="1217735" cy="333938"/>
              <a:chOff x="1840742" y="3284538"/>
              <a:chExt cx="1217735" cy="333938"/>
            </a:xfrm>
          </p:grpSpPr>
          <p:sp>
            <p:nvSpPr>
              <p:cNvPr id="137" name="TextBox 136">
                <a:extLst>
                  <a:ext uri="{FF2B5EF4-FFF2-40B4-BE49-F238E27FC236}">
                    <a16:creationId xmlns:a16="http://schemas.microsoft.com/office/drawing/2014/main" id="{8BF31D55-0FCC-4342-894A-1E94C08C719F}"/>
                  </a:ext>
                </a:extLst>
              </p:cNvPr>
              <p:cNvSpPr txBox="1"/>
              <p:nvPr/>
            </p:nvSpPr>
            <p:spPr>
              <a:xfrm>
                <a:off x="1886361" y="3284538"/>
                <a:ext cx="1172116" cy="333938"/>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Placebo</a:t>
                </a:r>
              </a:p>
            </p:txBody>
          </p:sp>
          <p:sp>
            <p:nvSpPr>
              <p:cNvPr id="138" name="Oval 137">
                <a:extLst>
                  <a:ext uri="{FF2B5EF4-FFF2-40B4-BE49-F238E27FC236}">
                    <a16:creationId xmlns:a16="http://schemas.microsoft.com/office/drawing/2014/main" id="{6BB8B371-28D7-4DF7-8FB1-7278B86E320D}"/>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9" name="Oval 138">
                <a:extLst>
                  <a:ext uri="{FF2B5EF4-FFF2-40B4-BE49-F238E27FC236}">
                    <a16:creationId xmlns:a16="http://schemas.microsoft.com/office/drawing/2014/main" id="{10D9A488-1316-4666-9F12-6C95974A64C6}"/>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135" name="Freeform: Shape 134">
              <a:extLst>
                <a:ext uri="{FF2B5EF4-FFF2-40B4-BE49-F238E27FC236}">
                  <a16:creationId xmlns:a16="http://schemas.microsoft.com/office/drawing/2014/main" id="{E1CD0186-6248-4063-8AF9-85D3C2A55978}"/>
                </a:ext>
              </a:extLst>
            </p:cNvPr>
            <p:cNvSpPr/>
            <p:nvPr/>
          </p:nvSpPr>
          <p:spPr>
            <a:xfrm>
              <a:off x="1908242" y="3704616"/>
              <a:ext cx="2337881" cy="802533"/>
            </a:xfrm>
            <a:custGeom>
              <a:avLst/>
              <a:gdLst>
                <a:gd name="connsiteX0" fmla="*/ 0 w 2339502"/>
                <a:gd name="connsiteY0" fmla="*/ 1042481 h 1042481"/>
                <a:gd name="connsiteX1" fmla="*/ 580417 w 2339502"/>
                <a:gd name="connsiteY1" fmla="*/ 496110 h 1042481"/>
                <a:gd name="connsiteX2" fmla="*/ 1162455 w 2339502"/>
                <a:gd name="connsiteY2" fmla="*/ 272374 h 1042481"/>
                <a:gd name="connsiteX3" fmla="*/ 1750978 w 2339502"/>
                <a:gd name="connsiteY3" fmla="*/ 79442 h 1042481"/>
                <a:gd name="connsiteX4" fmla="*/ 2339502 w 2339502"/>
                <a:gd name="connsiteY4" fmla="*/ 0 h 1042481"/>
                <a:gd name="connsiteX0" fmla="*/ 0 w 2339502"/>
                <a:gd name="connsiteY0" fmla="*/ 1042481 h 1042481"/>
                <a:gd name="connsiteX1" fmla="*/ 577174 w 2339502"/>
                <a:gd name="connsiteY1" fmla="*/ 436123 h 1042481"/>
                <a:gd name="connsiteX2" fmla="*/ 1162455 w 2339502"/>
                <a:gd name="connsiteY2" fmla="*/ 272374 h 1042481"/>
                <a:gd name="connsiteX3" fmla="*/ 1750978 w 2339502"/>
                <a:gd name="connsiteY3" fmla="*/ 79442 h 1042481"/>
                <a:gd name="connsiteX4" fmla="*/ 2339502 w 2339502"/>
                <a:gd name="connsiteY4" fmla="*/ 0 h 1042481"/>
                <a:gd name="connsiteX0" fmla="*/ 0 w 2339502"/>
                <a:gd name="connsiteY0" fmla="*/ 1042481 h 1042481"/>
                <a:gd name="connsiteX1" fmla="*/ 577174 w 2339502"/>
                <a:gd name="connsiteY1" fmla="*/ 436123 h 1042481"/>
                <a:gd name="connsiteX2" fmla="*/ 1162455 w 2339502"/>
                <a:gd name="connsiteY2" fmla="*/ 239948 h 1042481"/>
                <a:gd name="connsiteX3" fmla="*/ 1750978 w 2339502"/>
                <a:gd name="connsiteY3" fmla="*/ 79442 h 1042481"/>
                <a:gd name="connsiteX4" fmla="*/ 2339502 w 2339502"/>
                <a:gd name="connsiteY4" fmla="*/ 0 h 1042481"/>
                <a:gd name="connsiteX0" fmla="*/ 0 w 2339502"/>
                <a:gd name="connsiteY0" fmla="*/ 1042481 h 1042481"/>
                <a:gd name="connsiteX1" fmla="*/ 577174 w 2339502"/>
                <a:gd name="connsiteY1" fmla="*/ 436123 h 1042481"/>
                <a:gd name="connsiteX2" fmla="*/ 1162455 w 2339502"/>
                <a:gd name="connsiteY2" fmla="*/ 239948 h 1042481"/>
                <a:gd name="connsiteX3" fmla="*/ 1747735 w 2339502"/>
                <a:gd name="connsiteY3" fmla="*/ 329119 h 1042481"/>
                <a:gd name="connsiteX4" fmla="*/ 2339502 w 2339502"/>
                <a:gd name="connsiteY4" fmla="*/ 0 h 1042481"/>
                <a:gd name="connsiteX0" fmla="*/ 0 w 2337881"/>
                <a:gd name="connsiteY0" fmla="*/ 802533 h 802533"/>
                <a:gd name="connsiteX1" fmla="*/ 577174 w 2337881"/>
                <a:gd name="connsiteY1" fmla="*/ 196175 h 802533"/>
                <a:gd name="connsiteX2" fmla="*/ 1162455 w 2337881"/>
                <a:gd name="connsiteY2" fmla="*/ 0 h 802533"/>
                <a:gd name="connsiteX3" fmla="*/ 1747735 w 2337881"/>
                <a:gd name="connsiteY3" fmla="*/ 89171 h 802533"/>
                <a:gd name="connsiteX4" fmla="*/ 2337881 w 2337881"/>
                <a:gd name="connsiteY4" fmla="*/ 48639 h 80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881" h="802533">
                  <a:moveTo>
                    <a:pt x="0" y="802533"/>
                  </a:moveTo>
                  <a:lnTo>
                    <a:pt x="577174" y="196175"/>
                  </a:lnTo>
                  <a:lnTo>
                    <a:pt x="1162455" y="0"/>
                  </a:lnTo>
                  <a:lnTo>
                    <a:pt x="1747735" y="89171"/>
                  </a:lnTo>
                  <a:lnTo>
                    <a:pt x="2337881" y="48639"/>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201" name="TextBox 200">
            <a:extLst>
              <a:ext uri="{FF2B5EF4-FFF2-40B4-BE49-F238E27FC236}">
                <a16:creationId xmlns:a16="http://schemas.microsoft.com/office/drawing/2014/main" id="{ED641880-2050-4783-A1BA-0CF0D8144F01}"/>
              </a:ext>
            </a:extLst>
          </p:cNvPr>
          <p:cNvSpPr txBox="1"/>
          <p:nvPr/>
        </p:nvSpPr>
        <p:spPr>
          <a:xfrm>
            <a:off x="5199441" y="2892961"/>
            <a:ext cx="6767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p&lt;0.001</a:t>
            </a:r>
          </a:p>
        </p:txBody>
      </p:sp>
    </p:spTree>
    <p:extLst>
      <p:ext uri="{BB962C8B-B14F-4D97-AF65-F5344CB8AC3E}">
        <p14:creationId xmlns:p14="http://schemas.microsoft.com/office/powerpoint/2010/main" val="132156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a:extLst>
              <a:ext uri="{FF2B5EF4-FFF2-40B4-BE49-F238E27FC236}">
                <a16:creationId xmlns:a16="http://schemas.microsoft.com/office/drawing/2014/main" id="{05B67367-DC02-4A03-A811-D5C053717A0E}"/>
              </a:ext>
            </a:extLst>
          </p:cNvPr>
          <p:cNvSpPr>
            <a:spLocks noGrp="1" noChangeArrowheads="1"/>
          </p:cNvSpPr>
          <p:nvPr>
            <p:ph type="body" idx="1"/>
          </p:nvPr>
        </p:nvSpPr>
        <p:spPr>
          <a:xfrm>
            <a:off x="627221" y="1768508"/>
            <a:ext cx="10617529" cy="3141025"/>
          </a:xfrm>
          <a:noFill/>
        </p:spPr>
        <p:txBody>
          <a:bodyPr/>
          <a:lstStyle/>
          <a:p>
            <a:pPr eaLnBrk="1" hangingPunct="1">
              <a:buFontTx/>
              <a:buNone/>
            </a:pPr>
            <a:r>
              <a:rPr lang="en-US" altLang="en-US" sz="2200" b="1" u="sng" dirty="0">
                <a:solidFill>
                  <a:schemeClr val="accent5"/>
                </a:solidFill>
              </a:rPr>
              <a:t>Inclusion Criteria</a:t>
            </a:r>
          </a:p>
          <a:p>
            <a:pPr lvl="1" eaLnBrk="1" hangingPunct="1">
              <a:lnSpc>
                <a:spcPct val="150000"/>
              </a:lnSpc>
              <a:buFontTx/>
              <a:buChar char="•"/>
            </a:pPr>
            <a:r>
              <a:rPr lang="en-US" altLang="en-US" dirty="0">
                <a:solidFill>
                  <a:schemeClr val="accent5"/>
                </a:solidFill>
              </a:rPr>
              <a:t>Single morning T ≤ 300 ng/dL (10.4 nmol/dL)</a:t>
            </a:r>
          </a:p>
          <a:p>
            <a:pPr lvl="1" eaLnBrk="1" hangingPunct="1">
              <a:lnSpc>
                <a:spcPct val="150000"/>
              </a:lnSpc>
              <a:buFontTx/>
              <a:buChar char="•"/>
            </a:pPr>
            <a:r>
              <a:rPr lang="en-US" altLang="en-US" dirty="0">
                <a:solidFill>
                  <a:schemeClr val="accent5"/>
                </a:solidFill>
              </a:rPr>
              <a:t>No history of chronic medical illness or alcohol or drug abuse</a:t>
            </a:r>
          </a:p>
          <a:p>
            <a:pPr lvl="1" eaLnBrk="1" hangingPunct="1">
              <a:lnSpc>
                <a:spcPct val="150000"/>
              </a:lnSpc>
              <a:buFontTx/>
              <a:buChar char="•"/>
            </a:pPr>
            <a:r>
              <a:rPr lang="en-US" altLang="en-US" dirty="0">
                <a:solidFill>
                  <a:schemeClr val="accent5"/>
                </a:solidFill>
              </a:rPr>
              <a:t>Normal DRE, PSA &lt; 4 ng/mL, urine flow rate &gt;12 mL/s</a:t>
            </a:r>
          </a:p>
          <a:p>
            <a:pPr lvl="1" eaLnBrk="1" hangingPunct="1">
              <a:lnSpc>
                <a:spcPct val="150000"/>
              </a:lnSpc>
              <a:buFontTx/>
              <a:buChar char="•"/>
            </a:pPr>
            <a:r>
              <a:rPr lang="en-US" altLang="en-US" dirty="0">
                <a:solidFill>
                  <a:schemeClr val="accent5"/>
                </a:solidFill>
              </a:rPr>
              <a:t>227 healthy hypogonadal males (19-68 </a:t>
            </a:r>
            <a:r>
              <a:rPr lang="en-US" altLang="en-US" dirty="0" err="1">
                <a:solidFill>
                  <a:schemeClr val="accent5"/>
                </a:solidFill>
              </a:rPr>
              <a:t>yrs</a:t>
            </a:r>
            <a:r>
              <a:rPr lang="en-US" altLang="en-US" dirty="0">
                <a:solidFill>
                  <a:schemeClr val="accent5"/>
                </a:solidFill>
              </a:rPr>
              <a:t>)</a:t>
            </a:r>
          </a:p>
          <a:p>
            <a:pPr eaLnBrk="1" hangingPunct="1">
              <a:buClr>
                <a:srgbClr val="CC0000"/>
              </a:buClr>
            </a:pPr>
            <a:endParaRPr lang="en-US" altLang="en-US" sz="2000" dirty="0">
              <a:latin typeface="Verdana" panose="020B0604030504040204" pitchFamily="34" charset="0"/>
            </a:endParaRPr>
          </a:p>
        </p:txBody>
      </p:sp>
      <p:sp>
        <p:nvSpPr>
          <p:cNvPr id="23556" name="Text Box 6">
            <a:extLst>
              <a:ext uri="{FF2B5EF4-FFF2-40B4-BE49-F238E27FC236}">
                <a16:creationId xmlns:a16="http://schemas.microsoft.com/office/drawing/2014/main" id="{99362CA9-1CD6-4997-AD30-5A8043AABB64}"/>
              </a:ext>
            </a:extLst>
          </p:cNvPr>
          <p:cNvSpPr txBox="1">
            <a:spLocks noChangeArrowheads="1"/>
          </p:cNvSpPr>
          <p:nvPr/>
        </p:nvSpPr>
        <p:spPr bwMode="auto">
          <a:xfrm>
            <a:off x="1834053" y="588669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Swerdloff</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RS,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굴림" panose="020B0600000101010101" pitchFamily="34" charset="-127"/>
                <a:cs typeface="+mn-cs"/>
              </a:rPr>
              <a:t>Metab</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 2000; </a:t>
            </a:r>
            <a:r>
              <a:rPr kumimoji="0" lang="en-US" altLang="ko-KR" sz="1100" b="1"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85</a:t>
            </a:r>
            <a:r>
              <a:rPr kumimoji="0" lang="en-US" altLang="ko-KR" sz="1100" b="0" i="0" u="none" strike="noStrike" kern="1200" cap="none" spc="0" normalizeH="0" baseline="0" noProof="0" dirty="0">
                <a:ln>
                  <a:noFill/>
                </a:ln>
                <a:solidFill>
                  <a:srgbClr val="006EAB"/>
                </a:solidFill>
                <a:effectLst/>
                <a:uLnTx/>
                <a:uFillTx/>
                <a:latin typeface="Poppins Light"/>
                <a:ea typeface="굴림" panose="020B0600000101010101" pitchFamily="34" charset="-127"/>
                <a:cs typeface="+mn-cs"/>
              </a:rPr>
              <a:t>:4500-10.</a:t>
            </a:r>
            <a:endParaRPr kumimoji="0" lang="en-US" altLang="en-US" sz="110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6" name="Rectangle 4">
            <a:extLst>
              <a:ext uri="{FF2B5EF4-FFF2-40B4-BE49-F238E27FC236}">
                <a16:creationId xmlns:a16="http://schemas.microsoft.com/office/drawing/2014/main" id="{BAA405E4-8F4E-409E-897F-E97A51C947BF}"/>
              </a:ext>
            </a:extLst>
          </p:cNvPr>
          <p:cNvSpPr>
            <a:spLocks noGrp="1" noChangeArrowheads="1"/>
          </p:cNvSpPr>
          <p:nvPr>
            <p:ph type="title"/>
          </p:nvPr>
        </p:nvSpPr>
        <p:spPr>
          <a:xfrm>
            <a:off x="448523" y="357133"/>
            <a:ext cx="10652454" cy="74727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6 Month (180 Day) </a:t>
            </a:r>
            <a:r>
              <a:rPr lang="en-US" altLang="en-US" sz="3200" b="1" dirty="0" err="1"/>
              <a:t>AndroGel</a:t>
            </a:r>
            <a:r>
              <a:rPr lang="en-US" altLang="en-US" sz="3200" b="1" baseline="30000" dirty="0"/>
              <a:t>®</a:t>
            </a:r>
            <a:r>
              <a:rPr lang="en-US" altLang="en-US" sz="3200" b="1" dirty="0"/>
              <a:t> 1% Trial </a:t>
            </a:r>
            <a:endParaRPr lang="nl-NL" altLang="en-US" sz="3200" b="1" dirty="0"/>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6" y="152401"/>
            <a:ext cx="11477897" cy="834047"/>
          </a:xfrm>
        </p:spPr>
        <p:txBody>
          <a:bodyPr>
            <a:noAutofit/>
          </a:bodyPr>
          <a:lstStyle/>
          <a:p>
            <a:r>
              <a:rPr lang="en-GB" sz="2900" dirty="0">
                <a:solidFill>
                  <a:schemeClr val="accent1"/>
                </a:solidFill>
              </a:rPr>
              <a:t>Cardiovascular Trial:</a:t>
            </a:r>
            <a:r>
              <a:rPr lang="en-GB" sz="2900" dirty="0"/>
              <a:t> effect of TTh on coronary artery plaque volume in older men with low testosterone</a:t>
            </a:r>
          </a:p>
        </p:txBody>
      </p:sp>
      <p:sp>
        <p:nvSpPr>
          <p:cNvPr id="5" name="TextBox 4"/>
          <p:cNvSpPr txBox="1"/>
          <p:nvPr/>
        </p:nvSpPr>
        <p:spPr>
          <a:xfrm>
            <a:off x="1524001" y="5797490"/>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B5C5E"/>
                </a:solidFill>
                <a:effectLst/>
                <a:uLnTx/>
                <a:uFillTx/>
                <a:latin typeface="Poppins Light"/>
                <a:ea typeface="+mn-ea"/>
                <a:cs typeface="+mn-cs"/>
              </a:rPr>
              <a:t>CTA, computed tomographic angiography; TTh,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srgbClr val="5B5C5E"/>
                </a:solidFill>
                <a:effectLst/>
                <a:uLnTx/>
                <a:uFillTx/>
                <a:latin typeface="Poppins Light"/>
                <a:ea typeface="+mn-ea"/>
                <a:cs typeface="+mn-cs"/>
              </a:rPr>
              <a:t>Budoff</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MJ </a:t>
            </a:r>
            <a:r>
              <a:rPr kumimoji="0" lang="en-GB" sz="1000" b="0" i="1" u="none" strike="noStrike" kern="1200" cap="none" spc="0" normalizeH="0" baseline="0" noProof="0" dirty="0">
                <a:ln>
                  <a:noFill/>
                </a:ln>
                <a:solidFill>
                  <a:srgbClr val="5B5C5E"/>
                </a:solidFill>
                <a:effectLst/>
                <a:uLnTx/>
                <a:uFillTx/>
                <a:latin typeface="Poppins Light"/>
                <a:ea typeface="+mn-ea"/>
                <a:cs typeface="+mn-cs"/>
              </a:rPr>
              <a:t>et al. JAMA</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2017;317:708–16</a:t>
            </a:r>
            <a:r>
              <a:rPr kumimoji="0" lang="sv-SE" sz="1000" b="0" i="0" u="none" strike="noStrike" kern="1200" cap="none" spc="0" normalizeH="0" baseline="0" noProof="0" dirty="0">
                <a:ln>
                  <a:noFill/>
                </a:ln>
                <a:solidFill>
                  <a:srgbClr val="5B5C5E"/>
                </a:solidFill>
                <a:effectLst/>
                <a:uLnTx/>
                <a:uFillTx/>
                <a:latin typeface="Poppins Light"/>
                <a:ea typeface="+mn-ea"/>
                <a:cs typeface="+mn-cs"/>
              </a:rPr>
              <a:t>; Snyder PJ </a:t>
            </a:r>
            <a:r>
              <a:rPr kumimoji="0" lang="sv-SE" sz="1000" b="0" i="1" u="none" strike="noStrike" kern="1200" cap="none" spc="0" normalizeH="0" baseline="0" noProof="0" dirty="0">
                <a:ln>
                  <a:noFill/>
                </a:ln>
                <a:solidFill>
                  <a:srgbClr val="5B5C5E"/>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B5C5E"/>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B5C5E"/>
              </a:solidFill>
              <a:effectLst/>
              <a:uLnTx/>
              <a:uFillTx/>
              <a:latin typeface="Poppins Light"/>
              <a:ea typeface="+mn-ea"/>
              <a:cs typeface="+mn-cs"/>
            </a:endParaRPr>
          </a:p>
        </p:txBody>
      </p:sp>
      <p:grpSp>
        <p:nvGrpSpPr>
          <p:cNvPr id="24" name="Group 23"/>
          <p:cNvGrpSpPr/>
          <p:nvPr/>
        </p:nvGrpSpPr>
        <p:grpSpPr>
          <a:xfrm>
            <a:off x="627017" y="1393869"/>
            <a:ext cx="10363200" cy="745236"/>
            <a:chOff x="359224" y="1623660"/>
            <a:chExt cx="8384270" cy="745236"/>
          </a:xfrm>
        </p:grpSpPr>
        <p:sp>
          <p:nvSpPr>
            <p:cNvPr id="25" name="TextBox 24"/>
            <p:cNvSpPr txBox="1"/>
            <p:nvPr/>
          </p:nvSpPr>
          <p:spPr>
            <a:xfrm>
              <a:off x="1084922" y="1623660"/>
              <a:ext cx="7658572"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marR="0" lvl="0" indent="0" algn="l" defTabSz="914400" rtl="0" eaLnBrk="1" fontAlgn="auto" latinLnBrk="0" hangingPunct="1">
                <a:lnSpc>
                  <a:spcPct val="100000"/>
                </a:lnSpc>
                <a:spcBef>
                  <a:spcPts val="0"/>
                </a:spcBef>
                <a:spcAft>
                  <a:spcPts val="0"/>
                </a:spcAft>
                <a:buClr>
                  <a:srgbClr val="1272AE"/>
                </a:buClr>
                <a:buSzTx/>
                <a:buFontTx/>
                <a:buNone/>
                <a:tabLst/>
                <a:defRPr/>
              </a:pPr>
              <a:r>
                <a:rPr kumimoji="0" lang="en-GB" sz="2000" b="0" i="0" u="none" strike="noStrike" kern="1200" cap="none" spc="0" normalizeH="0" baseline="0" noProof="0" dirty="0">
                  <a:ln>
                    <a:noFill/>
                  </a:ln>
                  <a:solidFill>
                    <a:srgbClr val="006EAB">
                      <a:lumMod val="75000"/>
                    </a:srgbClr>
                  </a:solidFill>
                  <a:effectLst/>
                  <a:uLnTx/>
                  <a:uFillTx/>
                  <a:latin typeface="Poppins Light"/>
                  <a:ea typeface="+mn-ea"/>
                  <a:cs typeface="+mn-cs"/>
                </a:rPr>
                <a:t>To test whether TTh slows the progression of non-calcified coronary artery plaque volume, determined by CTA</a:t>
              </a:r>
            </a:p>
          </p:txBody>
        </p:sp>
        <p:grpSp>
          <p:nvGrpSpPr>
            <p:cNvPr id="27" name="Group 26"/>
            <p:cNvGrpSpPr/>
            <p:nvPr/>
          </p:nvGrpSpPr>
          <p:grpSpPr>
            <a:xfrm>
              <a:off x="359224" y="1718693"/>
              <a:ext cx="1066800" cy="555171"/>
              <a:chOff x="348338" y="1458682"/>
              <a:chExt cx="1066800" cy="555171"/>
            </a:xfrm>
          </p:grpSpPr>
          <p:sp>
            <p:nvSpPr>
              <p:cNvPr id="29" name="Pentagon 28"/>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 name="TextBox 29"/>
              <p:cNvSpPr txBox="1"/>
              <p:nvPr/>
            </p:nvSpPr>
            <p:spPr>
              <a:xfrm>
                <a:off x="435751" y="1505434"/>
                <a:ext cx="7697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Aim</a:t>
                </a:r>
                <a:endParaRPr kumimoji="0" lang="en-GB" sz="2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2726466" y="2393539"/>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956311" y="3233033"/>
            <a:ext cx="9616978" cy="2246769"/>
            <a:chOff x="495472" y="3520760"/>
            <a:chExt cx="8295990" cy="2246769"/>
          </a:xfrm>
        </p:grpSpPr>
        <p:sp>
          <p:nvSpPr>
            <p:cNvPr id="44" name="Content Placeholder 2"/>
            <p:cNvSpPr txBox="1">
              <a:spLocks/>
            </p:cNvSpPr>
            <p:nvPr/>
          </p:nvSpPr>
          <p:spPr>
            <a:xfrm>
              <a:off x="524108" y="3605540"/>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58595B"/>
                </a:buClr>
                <a:buSzTx/>
                <a:buFont typeface="Arial"/>
                <a:buNone/>
                <a:tabLst/>
                <a:defRPr/>
              </a:pPr>
              <a:endParaRPr kumimoji="0" lang="en-GB" sz="1800" b="0" i="0" u="none" strike="noStrike" kern="1200" cap="none" spc="0" normalizeH="0" baseline="0" noProof="0" dirty="0">
                <a:ln>
                  <a:noFill/>
                </a:ln>
                <a:solidFill>
                  <a:srgbClr val="58595B"/>
                </a:solidFill>
                <a:effectLst/>
                <a:uLnTx/>
                <a:uFillTx/>
                <a:latin typeface="Calibri"/>
                <a:ea typeface="+mn-ea"/>
                <a:cs typeface="+mn-cs"/>
              </a:endParaRPr>
            </a:p>
          </p:txBody>
        </p:sp>
        <p:sp>
          <p:nvSpPr>
            <p:cNvPr id="46" name="Round Same Side Corner Rectangle 45"/>
            <p:cNvSpPr/>
            <p:nvPr/>
          </p:nvSpPr>
          <p:spPr>
            <a:xfrm rot="16200000">
              <a:off x="551529" y="3578121"/>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 name="Rectangle 46"/>
            <p:cNvSpPr/>
            <p:nvPr/>
          </p:nvSpPr>
          <p:spPr>
            <a:xfrm>
              <a:off x="495472" y="3520760"/>
              <a:ext cx="2171830" cy="2246769"/>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Light"/>
                  <a:ea typeface="+mn-ea"/>
                  <a:cs typeface="+mn-cs"/>
                </a:rPr>
                <a:t>Selected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baseline characteristics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and demographics </a:t>
              </a:r>
              <a:r>
                <a:rPr kumimoji="0" lang="en-GB" sz="2000" b="1" i="0" u="none" strike="noStrike" kern="1200" cap="none" spc="-50" normalizeH="0" baseline="0" noProof="0" dirty="0">
                  <a:ln>
                    <a:noFill/>
                  </a:ln>
                  <a:solidFill>
                    <a:prstClr val="white"/>
                  </a:solidFill>
                  <a:effectLst/>
                  <a:uLnTx/>
                  <a:uFillTx/>
                  <a:latin typeface="Poppins Light"/>
                  <a:ea typeface="+mn-ea"/>
                  <a:cs typeface="+mn-cs"/>
                </a:rPr>
                <a:t>of study completers</a:t>
              </a:r>
              <a:endParaRPr kumimoji="0" lang="en-GB" sz="1100" b="1" i="0" u="none" strike="noStrike" kern="1200" cap="none" spc="-50" normalizeH="0" baseline="0" noProof="0" dirty="0">
                <a:ln>
                  <a:noFill/>
                </a:ln>
                <a:solidFill>
                  <a:prstClr val="white"/>
                </a:solidFill>
                <a:effectLst/>
                <a:uLnTx/>
                <a:uFillTx/>
                <a:latin typeface="Poppins Light"/>
                <a:ea typeface="+mn-ea"/>
                <a:cs typeface="+mn-cs"/>
              </a:endParaRPr>
            </a:p>
          </p:txBody>
        </p:sp>
        <p:sp>
          <p:nvSpPr>
            <p:cNvPr id="66" name="Rectangle 65"/>
            <p:cNvSpPr/>
            <p:nvPr/>
          </p:nvSpPr>
          <p:spPr>
            <a:xfrm>
              <a:off x="4660703" y="4999931"/>
              <a:ext cx="2115914"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95B"/>
                  </a:solidFill>
                  <a:effectLst/>
                  <a:uLnTx/>
                  <a:uFillTx/>
                  <a:latin typeface="Poppins Light"/>
                  <a:ea typeface="+mn-ea"/>
                  <a:cs typeface="+mn-cs"/>
                </a:rPr>
                <a:t>81%</a:t>
              </a:r>
              <a:r>
                <a:rPr kumimoji="0" lang="en-GB" sz="1800" b="0" i="0" u="none" strike="noStrike" kern="1200" cap="none" spc="0" normalizeH="0" baseline="0" noProof="0" dirty="0">
                  <a:ln>
                    <a:noFill/>
                  </a:ln>
                  <a:solidFill>
                    <a:srgbClr val="58595B"/>
                  </a:solidFill>
                  <a:effectLst/>
                  <a:uLnTx/>
                  <a:uFillTx/>
                  <a:latin typeface="Poppins Light"/>
                  <a:ea typeface="+mn-ea"/>
                  <a:cs typeface="+mn-cs"/>
                </a:rPr>
                <a:t> White</a:t>
              </a:r>
            </a:p>
          </p:txBody>
        </p:sp>
        <p:grpSp>
          <p:nvGrpSpPr>
            <p:cNvPr id="58" name="Group 57"/>
            <p:cNvGrpSpPr/>
            <p:nvPr/>
          </p:nvGrpSpPr>
          <p:grpSpPr>
            <a:xfrm>
              <a:off x="2761997" y="3697467"/>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8595B"/>
                    </a:solidFill>
                    <a:effectLst/>
                    <a:uLnTx/>
                    <a:uFillTx/>
                    <a:latin typeface="Poppins Light"/>
                    <a:ea typeface="+mn-ea"/>
                    <a:cs typeface="+mn-cs"/>
                  </a:rPr>
                  <a:t>Mean age</a:t>
                </a:r>
                <a:endParaRPr kumimoji="0" lang="en-GB" sz="1200" b="1"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95B"/>
                    </a:solidFill>
                    <a:effectLst/>
                    <a:uLnTx/>
                    <a:uFillTx/>
                    <a:latin typeface="Poppins Light"/>
                    <a:ea typeface="+mn-ea"/>
                    <a:cs typeface="+mn-cs"/>
                  </a:rPr>
                  <a:t>71.2</a:t>
                </a:r>
                <a:r>
                  <a:rPr kumimoji="0" lang="en-GB" sz="1800" b="0" i="0" u="none" strike="noStrike" kern="1200" cap="none" spc="0" normalizeH="0" baseline="0" noProof="0" dirty="0">
                    <a:ln>
                      <a:noFill/>
                    </a:ln>
                    <a:solidFill>
                      <a:srgbClr val="58595B"/>
                    </a:solidFill>
                    <a:effectLst/>
                    <a:uLnTx/>
                    <a:uFillTx/>
                    <a:latin typeface="Poppins Light"/>
                    <a:ea typeface="+mn-ea"/>
                    <a:cs typeface="+mn-cs"/>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742927"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94392"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98263" y="3827255"/>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6800129" y="4497229"/>
              <a:ext cx="1937543" cy="869469"/>
            </a:xfrm>
            <a:prstGeom prst="rect">
              <a:avLst/>
            </a:prstGeom>
            <a:noFill/>
            <a:ln>
              <a:noFill/>
            </a:ln>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8595B"/>
                  </a:solidFill>
                  <a:effectLst/>
                  <a:uLnTx/>
                  <a:uFillTx/>
                  <a:latin typeface="Poppins Light"/>
                  <a:ea typeface="+mn-ea"/>
                  <a:cs typeface="+mn-cs"/>
                </a:rPr>
                <a:t>Severe atherosclerosis</a:t>
              </a:r>
              <a:endParaRPr kumimoji="0" lang="en-GB" sz="1200" b="1"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82" name="Rectangle 81"/>
            <p:cNvSpPr/>
            <p:nvPr/>
          </p:nvSpPr>
          <p:spPr>
            <a:xfrm>
              <a:off x="6853919" y="4999931"/>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95B"/>
                  </a:solidFill>
                  <a:effectLst/>
                  <a:uLnTx/>
                  <a:uFillTx/>
                  <a:latin typeface="Poppins Light"/>
                  <a:ea typeface="+mn-ea"/>
                  <a:cs typeface="+mn-cs"/>
                </a:rPr>
                <a:t>50.7%</a:t>
              </a:r>
              <a:endParaRPr kumimoji="0" lang="en-GB" sz="1800" b="0" i="0" u="none" strike="noStrike" kern="1200" cap="none" spc="0" normalizeH="0" baseline="30000" noProof="0" dirty="0">
                <a:ln>
                  <a:noFill/>
                </a:ln>
                <a:solidFill>
                  <a:srgbClr val="58595B"/>
                </a:solidFill>
                <a:effectLst/>
                <a:uLnTx/>
                <a:uFillTx/>
                <a:latin typeface="Poppins Light"/>
                <a:ea typeface="+mn-ea"/>
                <a:cs typeface="+mn-cs"/>
              </a:endParaRPr>
            </a:p>
          </p:txBody>
        </p:sp>
        <p:sp>
          <p:nvSpPr>
            <p:cNvPr id="83" name="Rectangle 82"/>
            <p:cNvSpPr/>
            <p:nvPr/>
          </p:nvSpPr>
          <p:spPr>
            <a:xfrm>
              <a:off x="5031542" y="4599821"/>
              <a:ext cx="1374236"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8595B"/>
                  </a:solidFill>
                  <a:effectLst/>
                  <a:uLnTx/>
                  <a:uFillTx/>
                  <a:latin typeface="Poppins Light"/>
                  <a:ea typeface="+mn-ea"/>
                  <a:cs typeface="+mn-cs"/>
                </a:rPr>
                <a:t>Race</a:t>
              </a:r>
              <a:endParaRPr kumimoji="0" lang="en-GB" sz="1200" b="1" i="0" u="none" strike="noStrike" kern="1200" cap="none" spc="0" normalizeH="0" baseline="0" noProof="0" dirty="0">
                <a:ln>
                  <a:noFill/>
                </a:ln>
                <a:solidFill>
                  <a:srgbClr val="58595B"/>
                </a:solidFill>
                <a:effectLst/>
                <a:uLnTx/>
                <a:uFillTx/>
                <a:latin typeface="Poppins Light"/>
                <a:ea typeface="+mn-ea"/>
                <a:cs typeface="+mn-cs"/>
              </a:endParaRPr>
            </a:p>
          </p:txBody>
        </p:sp>
      </p:grpSp>
      <p:grpSp>
        <p:nvGrpSpPr>
          <p:cNvPr id="43" name="Group 42"/>
          <p:cNvGrpSpPr/>
          <p:nvPr/>
        </p:nvGrpSpPr>
        <p:grpSpPr>
          <a:xfrm>
            <a:off x="3331199" y="2306071"/>
            <a:ext cx="3632726" cy="833350"/>
            <a:chOff x="1828800" y="2446603"/>
            <a:chExt cx="3632726" cy="833350"/>
          </a:xfrm>
        </p:grpSpPr>
        <p:grpSp>
          <p:nvGrpSpPr>
            <p:cNvPr id="45" name="Group 44"/>
            <p:cNvGrpSpPr/>
            <p:nvPr/>
          </p:nvGrpSpPr>
          <p:grpSpPr>
            <a:xfrm>
              <a:off x="1828800" y="2446603"/>
              <a:ext cx="3632726" cy="833350"/>
              <a:chOff x="1828800" y="2324893"/>
              <a:chExt cx="3632726" cy="833350"/>
            </a:xfrm>
          </p:grpSpPr>
          <p:sp>
            <p:nvSpPr>
              <p:cNvPr id="49" name="TextBox 48"/>
              <p:cNvSpPr txBox="1"/>
              <p:nvPr/>
            </p:nvSpPr>
            <p:spPr>
              <a:xfrm>
                <a:off x="1828800" y="2388802"/>
                <a:ext cx="3632726" cy="769441"/>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a:t>
                </a:r>
              </a:p>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n=138 completed the trial</a:t>
                </a:r>
              </a:p>
            </p:txBody>
          </p:sp>
          <p:sp>
            <p:nvSpPr>
              <p:cNvPr id="50" name="TextBox 49"/>
              <p:cNvSpPr txBox="1"/>
              <p:nvPr/>
            </p:nvSpPr>
            <p:spPr>
              <a:xfrm>
                <a:off x="2482797" y="2324893"/>
                <a:ext cx="6963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20" normalizeH="0" baseline="0" noProof="0" dirty="0">
                    <a:ln>
                      <a:noFill/>
                    </a:ln>
                    <a:solidFill>
                      <a:srgbClr val="005294"/>
                    </a:solidFill>
                    <a:effectLst/>
                    <a:uLnTx/>
                    <a:uFillTx/>
                    <a:latin typeface="Poppins Light"/>
                    <a:ea typeface="+mn-ea"/>
                    <a:cs typeface="+mn-cs"/>
                  </a:rPr>
                  <a:t>170</a:t>
                </a:r>
              </a:p>
            </p:txBody>
          </p:sp>
        </p:grpSp>
        <p:sp>
          <p:nvSpPr>
            <p:cNvPr id="48" name="TextBox 47"/>
            <p:cNvSpPr txBox="1"/>
            <p:nvPr/>
          </p:nvSpPr>
          <p:spPr>
            <a:xfrm>
              <a:off x="3065920" y="2512081"/>
              <a:ext cx="119648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enrolled</a:t>
              </a:r>
            </a:p>
          </p:txBody>
        </p:sp>
      </p:grpSp>
      <p:grpSp>
        <p:nvGrpSpPr>
          <p:cNvPr id="103" name="Group 102"/>
          <p:cNvGrpSpPr/>
          <p:nvPr/>
        </p:nvGrpSpPr>
        <p:grpSpPr>
          <a:xfrm rot="21600000">
            <a:off x="8607066" y="3560723"/>
            <a:ext cx="1502545" cy="576188"/>
            <a:chOff x="-3030384" y="4844644"/>
            <a:chExt cx="2997200" cy="1149350"/>
          </a:xfrm>
          <a:effectLst>
            <a:outerShdw blurRad="50800" dist="38100" dir="2700000" algn="tl" rotWithShape="0">
              <a:prstClr val="black">
                <a:alpha val="40000"/>
              </a:prstClr>
            </a:outerShdw>
          </a:effectLst>
        </p:grpSpPr>
        <p:sp>
          <p:nvSpPr>
            <p:cNvPr id="107" name="Rectangle 106"/>
            <p:cNvSpPr/>
            <p:nvPr/>
          </p:nvSpPr>
          <p:spPr>
            <a:xfrm>
              <a:off x="-2927350" y="5060950"/>
              <a:ext cx="2806700" cy="73925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08" name="Oval 107"/>
            <p:cNvSpPr/>
            <p:nvPr/>
          </p:nvSpPr>
          <p:spPr>
            <a:xfrm>
              <a:off x="-2664398" y="518018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09" name="Oval 108"/>
            <p:cNvSpPr/>
            <p:nvPr/>
          </p:nvSpPr>
          <p:spPr>
            <a:xfrm>
              <a:off x="-2607248" y="5472289"/>
              <a:ext cx="210476" cy="21047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0" name="Oval 109"/>
            <p:cNvSpPr/>
            <p:nvPr/>
          </p:nvSpPr>
          <p:spPr>
            <a:xfrm>
              <a:off x="-2867598" y="539608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1" name="Oval 110"/>
            <p:cNvSpPr/>
            <p:nvPr/>
          </p:nvSpPr>
          <p:spPr>
            <a:xfrm>
              <a:off x="-2403122" y="518653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2" name="Oval 111"/>
            <p:cNvSpPr/>
            <p:nvPr/>
          </p:nvSpPr>
          <p:spPr>
            <a:xfrm>
              <a:off x="-2345972" y="5415139"/>
              <a:ext cx="210476" cy="21047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3" name="Oval 112"/>
            <p:cNvSpPr/>
            <p:nvPr/>
          </p:nvSpPr>
          <p:spPr>
            <a:xfrm>
              <a:off x="-2149122" y="517383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4" name="Oval 113"/>
            <p:cNvSpPr/>
            <p:nvPr/>
          </p:nvSpPr>
          <p:spPr>
            <a:xfrm>
              <a:off x="-2072922" y="544688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5" name="Oval 114"/>
            <p:cNvSpPr/>
            <p:nvPr/>
          </p:nvSpPr>
          <p:spPr>
            <a:xfrm>
              <a:off x="-1907822" y="5275439"/>
              <a:ext cx="210476" cy="21047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6" name="Oval 115"/>
            <p:cNvSpPr/>
            <p:nvPr/>
          </p:nvSpPr>
          <p:spPr>
            <a:xfrm>
              <a:off x="-1672872" y="536433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7" name="Oval 116"/>
            <p:cNvSpPr/>
            <p:nvPr/>
          </p:nvSpPr>
          <p:spPr>
            <a:xfrm>
              <a:off x="-790222" y="5230063"/>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8" name="Oval 117"/>
            <p:cNvSpPr/>
            <p:nvPr/>
          </p:nvSpPr>
          <p:spPr>
            <a:xfrm>
              <a:off x="-415572" y="5407863"/>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119" name="Picture 7"/>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0384" y="4844644"/>
              <a:ext cx="2997200"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662762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66" y="152401"/>
            <a:ext cx="11112137" cy="834047"/>
          </a:xfrm>
        </p:spPr>
        <p:txBody>
          <a:bodyPr>
            <a:noAutofit/>
          </a:bodyPr>
          <a:lstStyle/>
          <a:p>
            <a:r>
              <a:rPr lang="en-GB" sz="2150" dirty="0">
                <a:solidFill>
                  <a:schemeClr val="accent1"/>
                </a:solidFill>
              </a:rPr>
              <a:t>Cardiovascular Trial:</a:t>
            </a:r>
            <a:r>
              <a:rPr lang="en-GB" sz="2150" dirty="0"/>
              <a:t> TTh significantly increased non-calcified coronary artery plaque volume versus placebo in older men with low testosterone</a:t>
            </a:r>
          </a:p>
        </p:txBody>
      </p:sp>
      <p:sp>
        <p:nvSpPr>
          <p:cNvPr id="5" name="TextBox 4"/>
          <p:cNvSpPr txBox="1"/>
          <p:nvPr/>
        </p:nvSpPr>
        <p:spPr>
          <a:xfrm>
            <a:off x="1533054" y="5435432"/>
            <a:ext cx="9917111" cy="861774"/>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B5C5E"/>
                </a:solidFill>
                <a:effectLst/>
                <a:uLnTx/>
                <a:uFillTx/>
                <a:latin typeface="Poppins Light"/>
                <a:ea typeface="+mn-ea"/>
                <a:cs typeface="+mn-cs"/>
              </a:rPr>
              <a:t>*Least squares mean difference in change from baseline to Month 12 for men assigned to TTh vs those assigned to placebo, with adjustment for balancing factors: baseline total testosterone level (6.94 or &gt;6.94 </a:t>
            </a:r>
            <a:r>
              <a:rPr kumimoji="0" lang="en-GB" sz="1000" b="0" i="0" u="none" strike="noStrike" kern="1200" cap="none" spc="0" normalizeH="0" baseline="0" noProof="0" dirty="0" err="1">
                <a:ln>
                  <a:noFill/>
                </a:ln>
                <a:solidFill>
                  <a:srgbClr val="5B5C5E"/>
                </a:solidFill>
                <a:effectLst/>
                <a:uLnTx/>
                <a:uFillTx/>
                <a:latin typeface="Poppins Light"/>
                <a:ea typeface="+mn-ea"/>
                <a:cs typeface="+mn-cs"/>
              </a:rPr>
              <a:t>nmol</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/L (200 or &gt;200 ng/</a:t>
            </a:r>
            <a:r>
              <a:rPr kumimoji="0" lang="en-GB" sz="1000" b="0" i="0" u="none" strike="noStrike" kern="1200" cap="none" spc="0" normalizeH="0" baseline="0" noProof="0" dirty="0" err="1">
                <a:ln>
                  <a:noFill/>
                </a:ln>
                <a:solidFill>
                  <a:srgbClr val="5B5C5E"/>
                </a:solidFill>
                <a:effectLst/>
                <a:uLnTx/>
                <a:uFillTx/>
                <a:latin typeface="Poppins Light"/>
                <a:ea typeface="+mn-ea"/>
                <a:cs typeface="+mn-cs"/>
              </a:rPr>
              <a:t>dL</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age (75 or &gt;75 years), trial site, participation in the main trials, use or </a:t>
            </a:r>
            <a:r>
              <a:rPr kumimoji="0" lang="en-GB" sz="1000" b="0" i="0" u="none" strike="noStrike" kern="1200" cap="none" spc="0" normalizeH="0" baseline="0" noProof="0" dirty="0" err="1">
                <a:ln>
                  <a:noFill/>
                </a:ln>
                <a:solidFill>
                  <a:srgbClr val="5B5C5E"/>
                </a:solidFill>
                <a:effectLst/>
                <a:uLnTx/>
                <a:uFillTx/>
                <a:latin typeface="Poppins Light"/>
                <a:ea typeface="+mn-ea"/>
                <a:cs typeface="+mn-cs"/>
              </a:rPr>
              <a:t>nonuse</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of antidepressants, use or non-use of PDE-5 inhibitors, and baseline value of the outcome variable; CI, confidence interval; PDE-5, phosphodiesterase type 5; </a:t>
            </a:r>
            <a:r>
              <a:rPr kumimoji="0" lang="en-GB" sz="1000" b="0" i="0" u="none" strike="noStrike" kern="1200" cap="none" spc="0" normalizeH="0" baseline="0" noProof="0" dirty="0" err="1">
                <a:ln>
                  <a:noFill/>
                </a:ln>
                <a:solidFill>
                  <a:srgbClr val="5B5C5E"/>
                </a:solidFill>
                <a:effectLst/>
                <a:uLnTx/>
                <a:uFillTx/>
                <a:latin typeface="Poppins Light"/>
                <a:ea typeface="+mn-ea"/>
                <a:cs typeface="+mn-cs"/>
              </a:rPr>
              <a:t>TTh</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srgbClr val="5B5C5E"/>
                </a:solidFill>
                <a:effectLst/>
                <a:uLnTx/>
                <a:uFillTx/>
                <a:latin typeface="Poppins Light"/>
                <a:ea typeface="+mn-ea"/>
                <a:cs typeface="+mn-cs"/>
              </a:rPr>
              <a:t>Budoff</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MJ </a:t>
            </a:r>
            <a:r>
              <a:rPr kumimoji="0" lang="en-GB" sz="1000" b="0" i="1" u="none" strike="noStrike" kern="1200" cap="none" spc="0" normalizeH="0" baseline="0" noProof="0" dirty="0">
                <a:ln>
                  <a:noFill/>
                </a:ln>
                <a:solidFill>
                  <a:srgbClr val="5B5C5E"/>
                </a:solidFill>
                <a:effectLst/>
                <a:uLnTx/>
                <a:uFillTx/>
                <a:latin typeface="Poppins Light"/>
                <a:ea typeface="+mn-ea"/>
                <a:cs typeface="+mn-cs"/>
              </a:rPr>
              <a:t>et al. JAMA</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2017;317:708–16</a:t>
            </a:r>
            <a:r>
              <a:rPr kumimoji="0" lang="sv-SE" sz="1000" b="0" i="0" u="none" strike="noStrike" kern="1200" cap="none" spc="0" normalizeH="0" baseline="0" noProof="0" dirty="0">
                <a:ln>
                  <a:noFill/>
                </a:ln>
                <a:solidFill>
                  <a:srgbClr val="5B5C5E"/>
                </a:solidFill>
                <a:effectLst/>
                <a:uLnTx/>
                <a:uFillTx/>
                <a:latin typeface="Poppins Light"/>
                <a:ea typeface="+mn-ea"/>
                <a:cs typeface="+mn-cs"/>
              </a:rPr>
              <a:t>; Snyder PJ </a:t>
            </a:r>
            <a:r>
              <a:rPr kumimoji="0" lang="sv-SE" sz="1000" b="0" i="1" u="none" strike="noStrike" kern="1200" cap="none" spc="0" normalizeH="0" baseline="0" noProof="0" dirty="0">
                <a:ln>
                  <a:noFill/>
                </a:ln>
                <a:solidFill>
                  <a:srgbClr val="5B5C5E"/>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B5C5E"/>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B5C5E"/>
              </a:solidFill>
              <a:effectLst/>
              <a:uLnTx/>
              <a:uFillTx/>
              <a:latin typeface="Poppins Light"/>
              <a:ea typeface="+mn-ea"/>
              <a:cs typeface="+mn-cs"/>
            </a:endParaRPr>
          </a:p>
        </p:txBody>
      </p:sp>
      <p:sp>
        <p:nvSpPr>
          <p:cNvPr id="29" name="Content Placeholder 2"/>
          <p:cNvSpPr>
            <a:spLocks noGrp="1"/>
          </p:cNvSpPr>
          <p:nvPr>
            <p:ph idx="1"/>
          </p:nvPr>
        </p:nvSpPr>
        <p:spPr>
          <a:xfrm>
            <a:off x="269966" y="1001784"/>
            <a:ext cx="11277599" cy="1656469"/>
          </a:xfrm>
          <a:noFill/>
        </p:spPr>
        <p:txBody>
          <a:bodyPr>
            <a:noAutofit/>
          </a:bodyPr>
          <a:lstStyle/>
          <a:p>
            <a:r>
              <a:rPr lang="en-GB" sz="1600" spc="-20" dirty="0"/>
              <a:t>In older men with low testosterone, TTh was associated with a significant increase in non-calcified coronary artery plaque volume of 41 mm</a:t>
            </a:r>
            <a:r>
              <a:rPr lang="en-GB" sz="1600" spc="-20" baseline="30000" dirty="0"/>
              <a:t>3</a:t>
            </a:r>
            <a:r>
              <a:rPr lang="en-GB" sz="1600" spc="-20" dirty="0"/>
              <a:t> more than placebo (p=0.003)</a:t>
            </a:r>
          </a:p>
          <a:p>
            <a:pPr lvl="1"/>
            <a:r>
              <a:rPr lang="en-GB" sz="1600" spc="-20" dirty="0"/>
              <a:t>An increase in non-calcified plaque volume has been associated with subsequent cardiovascular adverse events in other studies, and any compromise of the coronary artery lumen could be deleterious</a:t>
            </a:r>
          </a:p>
          <a:p>
            <a:pPr lvl="1"/>
            <a:r>
              <a:rPr lang="en-GB" sz="1600" spc="-30" dirty="0"/>
              <a:t>However, the clinical implications of these findings need to be confirmed in larger studies</a:t>
            </a:r>
          </a:p>
        </p:txBody>
      </p:sp>
      <p:grpSp>
        <p:nvGrpSpPr>
          <p:cNvPr id="20" name="Group 19"/>
          <p:cNvGrpSpPr/>
          <p:nvPr/>
        </p:nvGrpSpPr>
        <p:grpSpPr>
          <a:xfrm>
            <a:off x="950209" y="2580468"/>
            <a:ext cx="9917111" cy="2607720"/>
            <a:chOff x="349250" y="2772949"/>
            <a:chExt cx="7969250" cy="2607720"/>
          </a:xfrm>
        </p:grpSpPr>
        <p:grpSp>
          <p:nvGrpSpPr>
            <p:cNvPr id="268" name="Group 267"/>
            <p:cNvGrpSpPr/>
            <p:nvPr/>
          </p:nvGrpSpPr>
          <p:grpSpPr>
            <a:xfrm>
              <a:off x="349250" y="2772949"/>
              <a:ext cx="7969250" cy="2607720"/>
              <a:chOff x="349250" y="3049576"/>
              <a:chExt cx="7969250" cy="2607720"/>
            </a:xfrm>
          </p:grpSpPr>
          <p:sp>
            <p:nvSpPr>
              <p:cNvPr id="318" name="Rounded Rectangle 317"/>
              <p:cNvSpPr/>
              <p:nvPr/>
            </p:nvSpPr>
            <p:spPr>
              <a:xfrm>
                <a:off x="349250" y="3049576"/>
                <a:ext cx="7969250" cy="2607720"/>
              </a:xfrm>
              <a:prstGeom prst="roundRect">
                <a:avLst>
                  <a:gd name="adj" fmla="val 5597"/>
                </a:avLst>
              </a:prstGeom>
              <a:solidFill>
                <a:srgbClr val="FFFFFF"/>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19" name="Round Same Side Corner Rectangle 318"/>
              <p:cNvSpPr/>
              <p:nvPr/>
            </p:nvSpPr>
            <p:spPr>
              <a:xfrm>
                <a:off x="349250" y="3049576"/>
                <a:ext cx="7969250" cy="282923"/>
              </a:xfrm>
              <a:prstGeom prst="round2SameRect">
                <a:avLst>
                  <a:gd name="adj1" fmla="val 40291"/>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20" name="TextBox 319"/>
              <p:cNvSpPr txBox="1"/>
              <p:nvPr/>
            </p:nvSpPr>
            <p:spPr>
              <a:xfrm>
                <a:off x="702075" y="3049576"/>
                <a:ext cx="72636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Effect of TTh on cardiovascular outcomes in older men with low testosterone</a:t>
                </a:r>
              </a:p>
            </p:txBody>
          </p:sp>
        </p:grpSp>
        <p:sp>
          <p:nvSpPr>
            <p:cNvPr id="271" name="TextBox 270"/>
            <p:cNvSpPr txBox="1"/>
            <p:nvPr/>
          </p:nvSpPr>
          <p:spPr>
            <a:xfrm>
              <a:off x="3411914" y="5057376"/>
              <a:ext cx="2908168"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Estimated difference (95% CI)*</a:t>
              </a:r>
            </a:p>
          </p:txBody>
        </p:sp>
        <p:grpSp>
          <p:nvGrpSpPr>
            <p:cNvPr id="278" name="Group 277"/>
            <p:cNvGrpSpPr/>
            <p:nvPr/>
          </p:nvGrpSpPr>
          <p:grpSpPr>
            <a:xfrm>
              <a:off x="3617279" y="3493615"/>
              <a:ext cx="2537741" cy="314980"/>
              <a:chOff x="4876213" y="3342066"/>
              <a:chExt cx="2537741" cy="314980"/>
            </a:xfrm>
          </p:grpSpPr>
          <p:cxnSp>
            <p:nvCxnSpPr>
              <p:cNvPr id="291" name="Straight Connector 290"/>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a:off x="7413954"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flipH="1">
                <a:off x="4887158" y="3499556"/>
                <a:ext cx="2526796"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4" name="Rectangle 293"/>
              <p:cNvSpPr/>
              <p:nvPr/>
            </p:nvSpPr>
            <p:spPr>
              <a:xfrm rot="2700000">
                <a:off x="6062831" y="3395909"/>
                <a:ext cx="207294" cy="2072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281" name="TextBox 280"/>
            <p:cNvSpPr txBox="1"/>
            <p:nvPr/>
          </p:nvSpPr>
          <p:spPr>
            <a:xfrm>
              <a:off x="6904510" y="3389495"/>
              <a:ext cx="1223412" cy="52322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41 (14 to 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p=0.003</a:t>
              </a:r>
            </a:p>
          </p:txBody>
        </p:sp>
        <p:sp>
          <p:nvSpPr>
            <p:cNvPr id="283" name="TextBox 282"/>
            <p:cNvSpPr txBox="1"/>
            <p:nvPr/>
          </p:nvSpPr>
          <p:spPr>
            <a:xfrm>
              <a:off x="6878861" y="4167821"/>
              <a:ext cx="1274708" cy="52322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47 (13 to 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p=0.006</a:t>
              </a:r>
            </a:p>
          </p:txBody>
        </p:sp>
        <p:grpSp>
          <p:nvGrpSpPr>
            <p:cNvPr id="325" name="Group 324"/>
            <p:cNvGrpSpPr/>
            <p:nvPr/>
          </p:nvGrpSpPr>
          <p:grpSpPr>
            <a:xfrm>
              <a:off x="3568898" y="4271941"/>
              <a:ext cx="3210841" cy="314980"/>
              <a:chOff x="4876213" y="3342066"/>
              <a:chExt cx="3210841" cy="314980"/>
            </a:xfrm>
          </p:grpSpPr>
          <p:cxnSp>
            <p:nvCxnSpPr>
              <p:cNvPr id="326" name="Straight Connector 325"/>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a:off x="8087054"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flipH="1">
                <a:off x="4887158" y="3499556"/>
                <a:ext cx="3199896"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9" name="Rectangle 328"/>
              <p:cNvSpPr/>
              <p:nvPr/>
            </p:nvSpPr>
            <p:spPr>
              <a:xfrm rot="2700000">
                <a:off x="6401108" y="3395909"/>
                <a:ext cx="207294" cy="2072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19" name="Group 18"/>
            <p:cNvGrpSpPr/>
            <p:nvPr/>
          </p:nvGrpSpPr>
          <p:grpSpPr>
            <a:xfrm>
              <a:off x="642216" y="3245018"/>
              <a:ext cx="2490119" cy="1593851"/>
              <a:chOff x="642216" y="3245018"/>
              <a:chExt cx="2490119" cy="1593851"/>
            </a:xfrm>
          </p:grpSpPr>
          <p:sp>
            <p:nvSpPr>
              <p:cNvPr id="349" name="Round Same Side Corner Rectangle 348"/>
              <p:cNvSpPr/>
              <p:nvPr/>
            </p:nvSpPr>
            <p:spPr>
              <a:xfrm rot="16200000">
                <a:off x="993717" y="2893517"/>
                <a:ext cx="1593851" cy="2296853"/>
              </a:xfrm>
              <a:prstGeom prst="round2SameRect">
                <a:avLst>
                  <a:gd name="adj1" fmla="val 6781"/>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82" name="TextBox 281"/>
              <p:cNvSpPr txBox="1"/>
              <p:nvPr/>
            </p:nvSpPr>
            <p:spPr>
              <a:xfrm>
                <a:off x="1073758" y="3381873"/>
                <a:ext cx="205857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Non-calcified</a:t>
                </a:r>
                <a:br>
                  <a:rPr kumimoji="0" lang="en-GB" sz="1400" b="1" i="0" u="none" strike="noStrike" kern="1200" cap="none" spc="0" normalizeH="0" baseline="0" noProof="0" dirty="0">
                    <a:ln>
                      <a:noFill/>
                    </a:ln>
                    <a:solidFill>
                      <a:srgbClr val="006EAB"/>
                    </a:solidFill>
                    <a:effectLst/>
                    <a:uLnTx/>
                    <a:uFillTx/>
                    <a:latin typeface="Poppins Light"/>
                    <a:ea typeface="+mn-ea"/>
                    <a:cs typeface="+mn-cs"/>
                  </a:rPr>
                </a:br>
                <a:r>
                  <a:rPr kumimoji="0" lang="en-GB" sz="1400" b="1" i="0" u="none" strike="noStrike" kern="1200" cap="none" spc="0" normalizeH="0" baseline="0" noProof="0" dirty="0">
                    <a:ln>
                      <a:noFill/>
                    </a:ln>
                    <a:solidFill>
                      <a:srgbClr val="006EAB"/>
                    </a:solidFill>
                    <a:effectLst/>
                    <a:uLnTx/>
                    <a:uFillTx/>
                    <a:latin typeface="Poppins Light"/>
                    <a:ea typeface="+mn-ea"/>
                    <a:cs typeface="+mn-cs"/>
                  </a:rPr>
                  <a:t>plaque volume, mm</a:t>
                </a:r>
                <a:r>
                  <a:rPr kumimoji="0" lang="en-GB" sz="1400" b="1" i="0" u="none" strike="noStrike" kern="1200" cap="none" spc="0" normalizeH="0" baseline="30000" noProof="0" dirty="0">
                    <a:ln>
                      <a:noFill/>
                    </a:ln>
                    <a:solidFill>
                      <a:srgbClr val="006EAB"/>
                    </a:solidFill>
                    <a:effectLst/>
                    <a:uLnTx/>
                    <a:uFillTx/>
                    <a:latin typeface="Poppins Light"/>
                    <a:ea typeface="+mn-ea"/>
                    <a:cs typeface="+mn-cs"/>
                  </a:rPr>
                  <a:t>3</a:t>
                </a:r>
              </a:p>
            </p:txBody>
          </p:sp>
          <p:sp>
            <p:nvSpPr>
              <p:cNvPr id="316" name="Round Same Side Corner Rectangle 315"/>
              <p:cNvSpPr/>
              <p:nvPr/>
            </p:nvSpPr>
            <p:spPr>
              <a:xfrm rot="16200000">
                <a:off x="1393019" y="3292818"/>
                <a:ext cx="795249" cy="2296853"/>
              </a:xfrm>
              <a:custGeom>
                <a:avLst/>
                <a:gdLst/>
                <a:ahLst/>
                <a:cxnLst/>
                <a:rect l="l" t="t" r="r" b="b"/>
                <a:pathLst>
                  <a:path w="795249" h="2296853">
                    <a:moveTo>
                      <a:pt x="795249" y="0"/>
                    </a:moveTo>
                    <a:lnTo>
                      <a:pt x="795249" y="2296853"/>
                    </a:lnTo>
                    <a:lnTo>
                      <a:pt x="0" y="2296853"/>
                    </a:lnTo>
                    <a:lnTo>
                      <a:pt x="0" y="108079"/>
                    </a:lnTo>
                    <a:cubicBezTo>
                      <a:pt x="0" y="48389"/>
                      <a:pt x="48389" y="0"/>
                      <a:pt x="108079" y="0"/>
                    </a:cubicBezTo>
                    <a:close/>
                  </a:path>
                </a:pathLst>
              </a:cu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31" name="TextBox 330"/>
              <p:cNvSpPr txBox="1"/>
              <p:nvPr/>
            </p:nvSpPr>
            <p:spPr>
              <a:xfrm>
                <a:off x="1416801" y="4178797"/>
                <a:ext cx="137249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Total plaque</a:t>
                </a:r>
                <a:br>
                  <a:rPr kumimoji="0" lang="en-GB" sz="1400" b="1" i="0" u="none" strike="noStrike" kern="1200" cap="none" spc="0" normalizeH="0" baseline="0" noProof="0" dirty="0">
                    <a:ln>
                      <a:noFill/>
                    </a:ln>
                    <a:solidFill>
                      <a:srgbClr val="006EAB"/>
                    </a:solidFill>
                    <a:effectLst/>
                    <a:uLnTx/>
                    <a:uFillTx/>
                    <a:latin typeface="Poppins Light"/>
                    <a:ea typeface="+mn-ea"/>
                    <a:cs typeface="+mn-cs"/>
                  </a:rPr>
                </a:br>
                <a:r>
                  <a:rPr kumimoji="0" lang="en-GB" sz="1400" b="1" i="0" u="none" strike="noStrike" kern="1200" cap="none" spc="0" normalizeH="0" baseline="0" noProof="0" dirty="0">
                    <a:ln>
                      <a:noFill/>
                    </a:ln>
                    <a:solidFill>
                      <a:srgbClr val="006EAB"/>
                    </a:solidFill>
                    <a:effectLst/>
                    <a:uLnTx/>
                    <a:uFillTx/>
                    <a:latin typeface="Poppins Light"/>
                    <a:ea typeface="+mn-ea"/>
                    <a:cs typeface="+mn-cs"/>
                  </a:rPr>
                  <a:t>volume, mm</a:t>
                </a:r>
                <a:r>
                  <a:rPr kumimoji="0" lang="en-GB" sz="1400" b="1" i="0" u="none" strike="noStrike" kern="1200" cap="none" spc="0" normalizeH="0" baseline="30000" noProof="0" dirty="0">
                    <a:ln>
                      <a:noFill/>
                    </a:ln>
                    <a:solidFill>
                      <a:srgbClr val="006EAB"/>
                    </a:solidFill>
                    <a:effectLst/>
                    <a:uLnTx/>
                    <a:uFillTx/>
                    <a:latin typeface="Poppins Light"/>
                    <a:ea typeface="+mn-ea"/>
                    <a:cs typeface="+mn-cs"/>
                  </a:rPr>
                  <a:t>3</a:t>
                </a:r>
              </a:p>
            </p:txBody>
          </p:sp>
          <p:grpSp>
            <p:nvGrpSpPr>
              <p:cNvPr id="334" name="Group 333"/>
              <p:cNvGrpSpPr/>
              <p:nvPr/>
            </p:nvGrpSpPr>
            <p:grpSpPr>
              <a:xfrm rot="5400000">
                <a:off x="243469" y="3752839"/>
                <a:ext cx="1502545" cy="576188"/>
                <a:chOff x="-3027960" y="4872214"/>
                <a:chExt cx="2997200" cy="1149350"/>
              </a:xfrm>
              <a:effectLst>
                <a:outerShdw blurRad="50800" dist="38100" dir="2700000" algn="tl" rotWithShape="0">
                  <a:prstClr val="black">
                    <a:alpha val="40000"/>
                  </a:prstClr>
                </a:outerShdw>
              </a:effectLst>
            </p:grpSpPr>
            <p:sp>
              <p:nvSpPr>
                <p:cNvPr id="335" name="Rectangle 334"/>
                <p:cNvSpPr/>
                <p:nvPr/>
              </p:nvSpPr>
              <p:spPr>
                <a:xfrm>
                  <a:off x="-2927350" y="5060950"/>
                  <a:ext cx="2806700" cy="73925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36" name="Oval 335"/>
                <p:cNvSpPr/>
                <p:nvPr/>
              </p:nvSpPr>
              <p:spPr>
                <a:xfrm>
                  <a:off x="-2664398" y="518018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37" name="Oval 336"/>
                <p:cNvSpPr/>
                <p:nvPr/>
              </p:nvSpPr>
              <p:spPr>
                <a:xfrm>
                  <a:off x="-2607248" y="5472289"/>
                  <a:ext cx="210476" cy="21047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38" name="Oval 337"/>
                <p:cNvSpPr/>
                <p:nvPr/>
              </p:nvSpPr>
              <p:spPr>
                <a:xfrm>
                  <a:off x="-2867598" y="539608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39" name="Oval 338"/>
                <p:cNvSpPr/>
                <p:nvPr/>
              </p:nvSpPr>
              <p:spPr>
                <a:xfrm>
                  <a:off x="-2403122" y="518653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40" name="Oval 339"/>
                <p:cNvSpPr/>
                <p:nvPr/>
              </p:nvSpPr>
              <p:spPr>
                <a:xfrm>
                  <a:off x="-2345972" y="5415139"/>
                  <a:ext cx="210476" cy="21047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41" name="Oval 340"/>
                <p:cNvSpPr/>
                <p:nvPr/>
              </p:nvSpPr>
              <p:spPr>
                <a:xfrm>
                  <a:off x="-2149122" y="517383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42" name="Oval 341"/>
                <p:cNvSpPr/>
                <p:nvPr/>
              </p:nvSpPr>
              <p:spPr>
                <a:xfrm>
                  <a:off x="-2072922" y="544688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43" name="Oval 342"/>
                <p:cNvSpPr/>
                <p:nvPr/>
              </p:nvSpPr>
              <p:spPr>
                <a:xfrm>
                  <a:off x="-1907822" y="5275439"/>
                  <a:ext cx="210476" cy="21047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44" name="Oval 343"/>
                <p:cNvSpPr/>
                <p:nvPr/>
              </p:nvSpPr>
              <p:spPr>
                <a:xfrm>
                  <a:off x="-1672872" y="536433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45" name="Oval 344"/>
                <p:cNvSpPr/>
                <p:nvPr/>
              </p:nvSpPr>
              <p:spPr>
                <a:xfrm>
                  <a:off x="-790222" y="5230063"/>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46" name="Oval 345"/>
                <p:cNvSpPr/>
                <p:nvPr/>
              </p:nvSpPr>
              <p:spPr>
                <a:xfrm>
                  <a:off x="-415572" y="5407863"/>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347" name="Picture 7"/>
                <p:cNvPicPr>
                  <a:picLocks noChangeAspect="1" noChangeArrowheads="1"/>
                </p:cNvPicPr>
                <p:nvPr/>
              </p:nvPicPr>
              <p:blipFill>
                <a:blip r:embed="rId3">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27960" y="4872214"/>
                  <a:ext cx="2997200"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aphicFrame>
          <p:nvGraphicFramePr>
            <p:cNvPr id="270" name="Chart 269"/>
            <p:cNvGraphicFramePr/>
            <p:nvPr/>
          </p:nvGraphicFramePr>
          <p:xfrm>
            <a:off x="2657139" y="3096114"/>
            <a:ext cx="4335331" cy="2082827"/>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994846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73" y="152401"/>
            <a:ext cx="11164389" cy="834047"/>
          </a:xfrm>
        </p:spPr>
        <p:txBody>
          <a:bodyPr>
            <a:noAutofit/>
          </a:bodyPr>
          <a:lstStyle/>
          <a:p>
            <a:r>
              <a:rPr lang="en-GB" sz="3000" dirty="0">
                <a:solidFill>
                  <a:schemeClr val="accent1"/>
                </a:solidFill>
              </a:rPr>
              <a:t>Bone Trial:</a:t>
            </a:r>
            <a:r>
              <a:rPr lang="en-GB" sz="3000" dirty="0"/>
              <a:t> effect of TTh on bone mineral density and strength in older men with low testosterone</a:t>
            </a:r>
          </a:p>
        </p:txBody>
      </p:sp>
      <p:sp>
        <p:nvSpPr>
          <p:cNvPr id="5" name="TextBox 4"/>
          <p:cNvSpPr txBox="1"/>
          <p:nvPr/>
        </p:nvSpPr>
        <p:spPr>
          <a:xfrm>
            <a:off x="1524001" y="5797490"/>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B5C5E"/>
                </a:solidFill>
                <a:effectLst/>
                <a:uLnTx/>
                <a:uFillTx/>
                <a:latin typeface="Poppins Light"/>
                <a:ea typeface="+mn-ea"/>
                <a:cs typeface="+mn-cs"/>
              </a:rPr>
              <a:t>BMI, body mass index; TTh, testosterone therapy; </a:t>
            </a:r>
            <a:r>
              <a:rPr kumimoji="0" lang="en-GB" sz="1000" b="0" i="0" u="none" strike="noStrike" kern="1200" cap="none" spc="0" normalizeH="0" baseline="0" noProof="0" dirty="0" err="1">
                <a:ln>
                  <a:noFill/>
                </a:ln>
                <a:solidFill>
                  <a:srgbClr val="5B5C5E"/>
                </a:solidFill>
                <a:effectLst/>
                <a:uLnTx/>
                <a:uFillTx/>
                <a:latin typeface="Poppins Light"/>
                <a:ea typeface="+mn-ea"/>
                <a:cs typeface="+mn-cs"/>
              </a:rPr>
              <a:t>vBMD</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volumetric bone mineral density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B5C5E"/>
                </a:solidFill>
                <a:effectLst/>
                <a:uLnTx/>
                <a:uFillTx/>
                <a:latin typeface="Poppins Light"/>
                <a:ea typeface="+mn-ea"/>
                <a:cs typeface="+mn-cs"/>
              </a:rPr>
              <a:t>Snyder PJ </a:t>
            </a:r>
            <a:r>
              <a:rPr kumimoji="0" lang="en-GB" sz="1000" b="0" i="1" u="none" strike="noStrike" kern="1200" cap="none" spc="0" normalizeH="0" baseline="0" noProof="0" dirty="0">
                <a:ln>
                  <a:noFill/>
                </a:ln>
                <a:solidFill>
                  <a:srgbClr val="5B5C5E"/>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B5C5E"/>
                </a:solidFill>
                <a:effectLst/>
                <a:uLnTx/>
                <a:uFillTx/>
                <a:latin typeface="Poppins Light"/>
                <a:ea typeface="+mn-ea"/>
                <a:cs typeface="+mn-cs"/>
              </a:rPr>
              <a:t>JAMA Intern Med</a:t>
            </a:r>
            <a:r>
              <a:rPr kumimoji="0" lang="sv-SE" sz="1000" b="0" i="0" u="none" strike="noStrike" kern="1200" cap="none" spc="0" normalizeH="0" baseline="0" noProof="0" dirty="0">
                <a:ln>
                  <a:noFill/>
                </a:ln>
                <a:solidFill>
                  <a:srgbClr val="5B5C5E"/>
                </a:solidFill>
                <a:effectLst/>
                <a:uLnTx/>
                <a:uFillTx/>
                <a:latin typeface="Poppins Light"/>
                <a:ea typeface="+mn-ea"/>
                <a:cs typeface="+mn-cs"/>
              </a:rPr>
              <a:t> 2017;177:471–9; Snyder PJ </a:t>
            </a:r>
            <a:r>
              <a:rPr kumimoji="0" lang="sv-SE" sz="1000" b="0" i="1" u="none" strike="noStrike" kern="1200" cap="none" spc="0" normalizeH="0" baseline="0" noProof="0" dirty="0">
                <a:ln>
                  <a:noFill/>
                </a:ln>
                <a:solidFill>
                  <a:srgbClr val="5B5C5E"/>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B5C5E"/>
                </a:solidFill>
                <a:effectLst/>
                <a:uLnTx/>
                <a:uFillTx/>
                <a:latin typeface="Poppins Light"/>
                <a:ea typeface="+mn-ea"/>
                <a:cs typeface="+mn-cs"/>
              </a:rPr>
              <a:t> 2018;39:369–86</a:t>
            </a:r>
            <a:r>
              <a:rPr kumimoji="0" lang="sv-SE" sz="1000" b="0" i="0" u="none" strike="noStrike" kern="1200" cap="none" spc="0" normalizeH="0" baseline="0" noProof="0" dirty="0">
                <a:ln>
                  <a:noFill/>
                </a:ln>
                <a:solidFill>
                  <a:srgbClr val="005294"/>
                </a:solidFill>
                <a:effectLst/>
                <a:uLnTx/>
                <a:uFillTx/>
                <a:latin typeface="Poppins Light"/>
                <a:ea typeface="+mn-ea"/>
                <a:cs typeface="+mn-cs"/>
              </a:rPr>
              <a:t>.</a:t>
            </a:r>
            <a:endParaRPr kumimoji="0" lang="en-GB" sz="1000" b="0" i="0" u="none" strike="noStrike" kern="1200" cap="none" spc="0" normalizeH="0" baseline="0" noProof="0" dirty="0">
              <a:ln>
                <a:noFill/>
              </a:ln>
              <a:solidFill>
                <a:srgbClr val="005294"/>
              </a:solidFill>
              <a:effectLst/>
              <a:uLnTx/>
              <a:uFillTx/>
              <a:latin typeface="Poppins Light"/>
              <a:ea typeface="+mn-ea"/>
              <a:cs typeface="+mn-cs"/>
            </a:endParaRPr>
          </a:p>
        </p:txBody>
      </p:sp>
      <p:grpSp>
        <p:nvGrpSpPr>
          <p:cNvPr id="24" name="Group 23"/>
          <p:cNvGrpSpPr/>
          <p:nvPr/>
        </p:nvGrpSpPr>
        <p:grpSpPr>
          <a:xfrm>
            <a:off x="574766" y="1393869"/>
            <a:ext cx="10493828" cy="745236"/>
            <a:chOff x="359224" y="1623660"/>
            <a:chExt cx="8384270" cy="745236"/>
          </a:xfrm>
        </p:grpSpPr>
        <p:sp>
          <p:nvSpPr>
            <p:cNvPr id="25" name="TextBox 24"/>
            <p:cNvSpPr txBox="1"/>
            <p:nvPr/>
          </p:nvSpPr>
          <p:spPr>
            <a:xfrm>
              <a:off x="1041098" y="1623660"/>
              <a:ext cx="7702396"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marR="0" lvl="0" indent="0" algn="l" defTabSz="914400" rtl="0" eaLnBrk="1" fontAlgn="auto" latinLnBrk="0" hangingPunct="1">
                <a:lnSpc>
                  <a:spcPct val="100000"/>
                </a:lnSpc>
                <a:spcBef>
                  <a:spcPts val="0"/>
                </a:spcBef>
                <a:spcAft>
                  <a:spcPts val="0"/>
                </a:spcAft>
                <a:buClr>
                  <a:srgbClr val="1272AE"/>
                </a:buClr>
                <a:buSzTx/>
                <a:buFontTx/>
                <a:buNone/>
                <a:tabLst/>
                <a:defRPr/>
              </a:pPr>
              <a:r>
                <a:rPr kumimoji="0" lang="en-GB" sz="2000" b="0" i="0" u="none" strike="noStrike" kern="1200" cap="none" spc="0" normalizeH="0" baseline="0" noProof="0" dirty="0">
                  <a:ln>
                    <a:noFill/>
                  </a:ln>
                  <a:solidFill>
                    <a:srgbClr val="006EAB">
                      <a:lumMod val="75000"/>
                    </a:srgbClr>
                  </a:solidFill>
                  <a:effectLst/>
                  <a:uLnTx/>
                  <a:uFillTx/>
                  <a:latin typeface="Poppins Light"/>
                  <a:ea typeface="+mn-ea"/>
                  <a:cs typeface="+mn-cs"/>
                </a:rPr>
                <a:t>To determine if TTh of older men with low testosterone increases </a:t>
              </a:r>
              <a:r>
                <a:rPr kumimoji="0" lang="en-GB" sz="2000" b="0" i="0" u="none" strike="noStrike" kern="1200" cap="none" spc="0" normalizeH="0" baseline="0" noProof="0" dirty="0" err="1">
                  <a:ln>
                    <a:noFill/>
                  </a:ln>
                  <a:solidFill>
                    <a:srgbClr val="006EAB">
                      <a:lumMod val="75000"/>
                    </a:srgbClr>
                  </a:solidFill>
                  <a:effectLst/>
                  <a:uLnTx/>
                  <a:uFillTx/>
                  <a:latin typeface="Poppins Light"/>
                  <a:ea typeface="+mn-ea"/>
                  <a:cs typeface="+mn-cs"/>
                </a:rPr>
                <a:t>vBMD</a:t>
              </a:r>
              <a:r>
                <a:rPr kumimoji="0" lang="en-GB" sz="2000" b="0" i="0" u="none" strike="noStrike" kern="1200" cap="none" spc="0" normalizeH="0" baseline="0" noProof="0" dirty="0">
                  <a:ln>
                    <a:noFill/>
                  </a:ln>
                  <a:solidFill>
                    <a:srgbClr val="006EAB">
                      <a:lumMod val="75000"/>
                    </a:srgbClr>
                  </a:solidFill>
                  <a:effectLst/>
                  <a:uLnTx/>
                  <a:uFillTx/>
                  <a:latin typeface="Poppins Light"/>
                  <a:ea typeface="+mn-ea"/>
                  <a:cs typeface="+mn-cs"/>
                </a:rPr>
                <a:t>, assessed using quantitative computed tomography</a:t>
              </a:r>
            </a:p>
          </p:txBody>
        </p:sp>
        <p:grpSp>
          <p:nvGrpSpPr>
            <p:cNvPr id="27" name="Group 26"/>
            <p:cNvGrpSpPr/>
            <p:nvPr/>
          </p:nvGrpSpPr>
          <p:grpSpPr>
            <a:xfrm>
              <a:off x="359224" y="1718693"/>
              <a:ext cx="1066800" cy="555171"/>
              <a:chOff x="348338" y="1458682"/>
              <a:chExt cx="1066800" cy="555171"/>
            </a:xfrm>
          </p:grpSpPr>
          <p:sp>
            <p:nvSpPr>
              <p:cNvPr id="29" name="Pentagon 28"/>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 name="TextBox 29"/>
              <p:cNvSpPr txBox="1"/>
              <p:nvPr/>
            </p:nvSpPr>
            <p:spPr>
              <a:xfrm>
                <a:off x="435751" y="1505434"/>
                <a:ext cx="7697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Aim</a:t>
                </a:r>
                <a:endParaRPr kumimoji="0" lang="en-GB" sz="2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2722915" y="2456350"/>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684172" y="3519477"/>
            <a:ext cx="10384421" cy="2077205"/>
            <a:chOff x="495472" y="3605540"/>
            <a:chExt cx="8295990" cy="2077205"/>
          </a:xfrm>
        </p:grpSpPr>
        <p:sp>
          <p:nvSpPr>
            <p:cNvPr id="44" name="Content Placeholder 2"/>
            <p:cNvSpPr txBox="1">
              <a:spLocks/>
            </p:cNvSpPr>
            <p:nvPr/>
          </p:nvSpPr>
          <p:spPr>
            <a:xfrm>
              <a:off x="524108" y="3605540"/>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58595B"/>
                </a:buClr>
                <a:buSzTx/>
                <a:buFont typeface="Arial"/>
                <a:buNone/>
                <a:tabLst/>
                <a:defRPr/>
              </a:pPr>
              <a:endParaRPr kumimoji="0" lang="en-GB" sz="1800" b="0" i="0" u="none" strike="noStrike" kern="1200" cap="none" spc="0" normalizeH="0" baseline="0" noProof="0" dirty="0">
                <a:ln>
                  <a:noFill/>
                </a:ln>
                <a:solidFill>
                  <a:srgbClr val="58595B"/>
                </a:solidFill>
                <a:effectLst/>
                <a:uLnTx/>
                <a:uFillTx/>
                <a:latin typeface="Calibri"/>
                <a:ea typeface="+mn-ea"/>
                <a:cs typeface="+mn-cs"/>
              </a:endParaRPr>
            </a:p>
          </p:txBody>
        </p:sp>
        <p:sp>
          <p:nvSpPr>
            <p:cNvPr id="46" name="Round Same Side Corner Rectangle 45"/>
            <p:cNvSpPr/>
            <p:nvPr/>
          </p:nvSpPr>
          <p:spPr>
            <a:xfrm rot="16200000">
              <a:off x="551529" y="3578121"/>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 name="Rectangle 46"/>
            <p:cNvSpPr/>
            <p:nvPr/>
          </p:nvSpPr>
          <p:spPr>
            <a:xfrm>
              <a:off x="495472" y="3828536"/>
              <a:ext cx="2171830" cy="1631216"/>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Light"/>
                  <a:ea typeface="+mn-ea"/>
                  <a:cs typeface="+mn-cs"/>
                </a:rPr>
                <a:t>Selected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baseline characteristics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and demographics</a:t>
              </a:r>
              <a:endParaRPr kumimoji="0" lang="en-GB" sz="11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66" name="Rectangle 65"/>
            <p:cNvSpPr/>
            <p:nvPr/>
          </p:nvSpPr>
          <p:spPr>
            <a:xfrm>
              <a:off x="4660703" y="4999931"/>
              <a:ext cx="2115914"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95B"/>
                  </a:solidFill>
                  <a:effectLst/>
                  <a:uLnTx/>
                  <a:uFillTx/>
                  <a:latin typeface="Poppins Light"/>
                  <a:ea typeface="+mn-ea"/>
                  <a:cs typeface="+mn-cs"/>
                </a:rPr>
                <a:t>86%</a:t>
              </a:r>
              <a:r>
                <a:rPr kumimoji="0" lang="en-GB" sz="1800" b="0" i="0" u="none" strike="noStrike" kern="1200" cap="none" spc="0" normalizeH="0" baseline="0" noProof="0" dirty="0">
                  <a:ln>
                    <a:noFill/>
                  </a:ln>
                  <a:solidFill>
                    <a:srgbClr val="58595B"/>
                  </a:solidFill>
                  <a:effectLst/>
                  <a:uLnTx/>
                  <a:uFillTx/>
                  <a:latin typeface="Poppins Light"/>
                  <a:ea typeface="+mn-ea"/>
                  <a:cs typeface="+mn-cs"/>
                </a:rPr>
                <a:t> White</a:t>
              </a:r>
            </a:p>
          </p:txBody>
        </p:sp>
        <p:grpSp>
          <p:nvGrpSpPr>
            <p:cNvPr id="58" name="Group 57"/>
            <p:cNvGrpSpPr/>
            <p:nvPr/>
          </p:nvGrpSpPr>
          <p:grpSpPr>
            <a:xfrm>
              <a:off x="2761997" y="3697467"/>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8595B"/>
                    </a:solidFill>
                    <a:effectLst/>
                    <a:uLnTx/>
                    <a:uFillTx/>
                    <a:latin typeface="Poppins Light"/>
                    <a:ea typeface="+mn-ea"/>
                    <a:cs typeface="+mn-cs"/>
                  </a:rPr>
                  <a:t>Mean age</a:t>
                </a:r>
                <a:endParaRPr kumimoji="0" lang="en-GB" sz="1200" b="1"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95B"/>
                    </a:solidFill>
                    <a:effectLst/>
                    <a:uLnTx/>
                    <a:uFillTx/>
                    <a:latin typeface="Poppins Light"/>
                    <a:ea typeface="+mn-ea"/>
                    <a:cs typeface="+mn-cs"/>
                  </a:rPr>
                  <a:t>72.3</a:t>
                </a:r>
                <a:r>
                  <a:rPr kumimoji="0" lang="en-GB" sz="1800" b="0" i="0" u="none" strike="noStrike" kern="1200" cap="none" spc="0" normalizeH="0" baseline="0" noProof="0" dirty="0">
                    <a:ln>
                      <a:noFill/>
                    </a:ln>
                    <a:solidFill>
                      <a:srgbClr val="58595B"/>
                    </a:solidFill>
                    <a:effectLst/>
                    <a:uLnTx/>
                    <a:uFillTx/>
                    <a:latin typeface="Poppins Light"/>
                    <a:ea typeface="+mn-ea"/>
                    <a:cs typeface="+mn-cs"/>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742927"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94392"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98263" y="3827255"/>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7343537" y="3727043"/>
              <a:ext cx="847314" cy="811450"/>
              <a:chOff x="1143333" y="4385251"/>
              <a:chExt cx="683700" cy="654761"/>
            </a:xfrm>
            <a:effectLst>
              <a:outerShdw blurRad="76200" dir="18900000" sy="23000" kx="-1200000" algn="bl" rotWithShape="0">
                <a:prstClr val="black">
                  <a:alpha val="20000"/>
                </a:prstClr>
              </a:outerShdw>
            </a:effectLst>
          </p:grpSpPr>
          <p:pic>
            <p:nvPicPr>
              <p:cNvPr id="72" name="Picture 4"/>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1266" y="4467579"/>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
              <p:cNvPicPr>
                <a:picLocks noChangeAspect="1" noChangeArrowheads="1"/>
              </p:cNvPicPr>
              <p:nvPr/>
            </p:nvPicPr>
            <p:blipFill>
              <a:blip r:embed="rId10">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333" y="4385251"/>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
              <p:cNvPicPr>
                <a:picLocks noChangeAspect="1" noChangeArrowheads="1"/>
              </p:cNvPicPr>
              <p:nvPr/>
            </p:nvPicPr>
            <p:blipFill rotWithShape="1">
              <a:blip r:embed="rId12"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90225" y="4540188"/>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7080076" y="4599238"/>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8595B"/>
                  </a:solidFill>
                  <a:effectLst/>
                  <a:uLnTx/>
                  <a:uFillTx/>
                  <a:latin typeface="Poppins Light"/>
                  <a:ea typeface="+mn-ea"/>
                  <a:cs typeface="+mn-cs"/>
                </a:rPr>
                <a:t>Mean BMI</a:t>
              </a:r>
              <a:endParaRPr kumimoji="0" lang="en-GB" sz="1200" b="1"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82" name="Rectangle 81"/>
            <p:cNvSpPr/>
            <p:nvPr/>
          </p:nvSpPr>
          <p:spPr>
            <a:xfrm>
              <a:off x="6853919" y="4999931"/>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95B"/>
                  </a:solidFill>
                  <a:effectLst/>
                  <a:uLnTx/>
                  <a:uFillTx/>
                  <a:latin typeface="Poppins Light"/>
                  <a:ea typeface="+mn-ea"/>
                  <a:cs typeface="+mn-cs"/>
                </a:rPr>
                <a:t>31.2</a:t>
              </a:r>
              <a:r>
                <a:rPr kumimoji="0" lang="en-GB" sz="1800" b="0" i="0" u="none" strike="noStrike" kern="1200" cap="none" spc="0" normalizeH="0" baseline="0" noProof="0" dirty="0">
                  <a:ln>
                    <a:noFill/>
                  </a:ln>
                  <a:solidFill>
                    <a:srgbClr val="58595B"/>
                  </a:solidFill>
                  <a:effectLst/>
                  <a:uLnTx/>
                  <a:uFillTx/>
                  <a:latin typeface="Poppins Light"/>
                  <a:ea typeface="+mn-ea"/>
                  <a:cs typeface="+mn-cs"/>
                </a:rPr>
                <a:t> kg/m</a:t>
              </a:r>
              <a:r>
                <a:rPr kumimoji="0" lang="en-GB" sz="1800" b="0" i="0" u="none" strike="noStrike" kern="1200" cap="none" spc="0" normalizeH="0" baseline="30000" noProof="0" dirty="0">
                  <a:ln>
                    <a:noFill/>
                  </a:ln>
                  <a:solidFill>
                    <a:srgbClr val="58595B"/>
                  </a:solidFill>
                  <a:effectLst/>
                  <a:uLnTx/>
                  <a:uFillTx/>
                  <a:latin typeface="Poppins Light"/>
                  <a:ea typeface="+mn-ea"/>
                  <a:cs typeface="+mn-cs"/>
                </a:rPr>
                <a:t>2</a:t>
              </a:r>
            </a:p>
          </p:txBody>
        </p:sp>
        <p:sp>
          <p:nvSpPr>
            <p:cNvPr id="83" name="Rectangle 82"/>
            <p:cNvSpPr/>
            <p:nvPr/>
          </p:nvSpPr>
          <p:spPr>
            <a:xfrm>
              <a:off x="5031542" y="4599821"/>
              <a:ext cx="1374236"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8595B"/>
                  </a:solidFill>
                  <a:effectLst/>
                  <a:uLnTx/>
                  <a:uFillTx/>
                  <a:latin typeface="Poppins Light"/>
                  <a:ea typeface="+mn-ea"/>
                  <a:cs typeface="+mn-cs"/>
                </a:rPr>
                <a:t>Race</a:t>
              </a:r>
              <a:endParaRPr kumimoji="0" lang="en-GB" sz="1200" b="1" i="0" u="none" strike="noStrike" kern="1200" cap="none" spc="0" normalizeH="0" baseline="0" noProof="0" dirty="0">
                <a:ln>
                  <a:noFill/>
                </a:ln>
                <a:solidFill>
                  <a:srgbClr val="58595B"/>
                </a:solidFill>
                <a:effectLst/>
                <a:uLnTx/>
                <a:uFillTx/>
                <a:latin typeface="Poppins Light"/>
                <a:ea typeface="+mn-ea"/>
                <a:cs typeface="+mn-cs"/>
              </a:endParaRPr>
            </a:p>
          </p:txBody>
        </p:sp>
      </p:grpSp>
      <p:grpSp>
        <p:nvGrpSpPr>
          <p:cNvPr id="23" name="Group 22"/>
          <p:cNvGrpSpPr/>
          <p:nvPr/>
        </p:nvGrpSpPr>
        <p:grpSpPr>
          <a:xfrm>
            <a:off x="3124085" y="2407667"/>
            <a:ext cx="5584028" cy="872286"/>
            <a:chOff x="1828800" y="2407667"/>
            <a:chExt cx="5355312" cy="872286"/>
          </a:xfrm>
        </p:grpSpPr>
        <p:grpSp>
          <p:nvGrpSpPr>
            <p:cNvPr id="21" name="Group 20"/>
            <p:cNvGrpSpPr/>
            <p:nvPr/>
          </p:nvGrpSpPr>
          <p:grpSpPr>
            <a:xfrm>
              <a:off x="1828800" y="2407667"/>
              <a:ext cx="5355312" cy="872286"/>
              <a:chOff x="1828800" y="2285957"/>
              <a:chExt cx="5355312" cy="872286"/>
            </a:xfrm>
          </p:grpSpPr>
          <p:sp>
            <p:nvSpPr>
              <p:cNvPr id="4" name="TextBox 3"/>
              <p:cNvSpPr txBox="1"/>
              <p:nvPr/>
            </p:nvSpPr>
            <p:spPr>
              <a:xfrm>
                <a:off x="1828800" y="2388802"/>
                <a:ext cx="5355312" cy="769441"/>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58595B"/>
                  </a:buClr>
                  <a:buSzTx/>
                  <a:buFont typeface="Arial"/>
                  <a:buChar char="•"/>
                  <a:tabLst/>
                  <a:defRPr/>
                </a:pPr>
                <a:r>
                  <a:rPr kumimoji="0" lang="en-GB" sz="2000" b="0" i="0" u="none" strike="noStrike" kern="1200" cap="none" spc="-20" normalizeH="0" baseline="0" noProof="0" dirty="0">
                    <a:ln>
                      <a:noFill/>
                    </a:ln>
                    <a:solidFill>
                      <a:srgbClr val="58595B"/>
                    </a:solidFill>
                    <a:effectLst/>
                    <a:uLnTx/>
                    <a:uFillTx/>
                    <a:latin typeface="Poppins Light"/>
                    <a:ea typeface="+mn-ea"/>
                    <a:cs typeface="+mn-cs"/>
                  </a:rPr>
                  <a:t>n=</a:t>
                </a:r>
              </a:p>
              <a:p>
                <a:pPr marL="269875" marR="0" lvl="0" indent="-269875" algn="l" defTabSz="457200" rtl="0" eaLnBrk="1" fontAlgn="auto" latinLnBrk="0" hangingPunct="1">
                  <a:lnSpc>
                    <a:spcPct val="100000"/>
                  </a:lnSpc>
                  <a:spcBef>
                    <a:spcPct val="20000"/>
                  </a:spcBef>
                  <a:spcAft>
                    <a:spcPts val="0"/>
                  </a:spcAft>
                  <a:buClr>
                    <a:srgbClr val="58595B"/>
                  </a:buClr>
                  <a:buSzTx/>
                  <a:buFont typeface="Arial"/>
                  <a:buChar char="•"/>
                  <a:tabLst/>
                  <a:defRPr/>
                </a:pPr>
                <a:r>
                  <a:rPr kumimoji="0" lang="en-GB" sz="2000" b="0" i="0" u="none" strike="noStrike" kern="1200" cap="none" spc="-20" normalizeH="0" baseline="0" noProof="0" dirty="0">
                    <a:ln>
                      <a:noFill/>
                    </a:ln>
                    <a:solidFill>
                      <a:srgbClr val="58595B"/>
                    </a:solidFill>
                    <a:effectLst/>
                    <a:uLnTx/>
                    <a:uFillTx/>
                    <a:latin typeface="Poppins Light"/>
                    <a:ea typeface="+mn-ea"/>
                    <a:cs typeface="+mn-cs"/>
                  </a:rPr>
                  <a:t>Osteoporosis was not an entry criterion</a:t>
                </a:r>
              </a:p>
            </p:txBody>
          </p:sp>
          <p:sp>
            <p:nvSpPr>
              <p:cNvPr id="20" name="TextBox 19"/>
              <p:cNvSpPr txBox="1"/>
              <p:nvPr/>
            </p:nvSpPr>
            <p:spPr>
              <a:xfrm>
                <a:off x="2438413" y="2285957"/>
                <a:ext cx="65306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20" normalizeH="0" baseline="0" noProof="0" dirty="0">
                    <a:ln>
                      <a:noFill/>
                    </a:ln>
                    <a:solidFill>
                      <a:srgbClr val="58595B"/>
                    </a:solidFill>
                    <a:effectLst/>
                    <a:uLnTx/>
                    <a:uFillTx/>
                    <a:latin typeface="Poppins Light"/>
                    <a:ea typeface="+mn-ea"/>
                    <a:cs typeface="+mn-cs"/>
                  </a:rPr>
                  <a:t>211</a:t>
                </a:r>
              </a:p>
            </p:txBody>
          </p:sp>
        </p:grpSp>
        <p:sp>
          <p:nvSpPr>
            <p:cNvPr id="92" name="TextBox 91"/>
            <p:cNvSpPr txBox="1"/>
            <p:nvPr/>
          </p:nvSpPr>
          <p:spPr>
            <a:xfrm>
              <a:off x="2964597" y="2510512"/>
              <a:ext cx="114747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2000" b="0" i="0" u="none" strike="noStrike" kern="1200" cap="none" spc="-20" normalizeH="0" baseline="0" noProof="0" dirty="0">
                  <a:ln>
                    <a:noFill/>
                  </a:ln>
                  <a:solidFill>
                    <a:srgbClr val="5B5C5E"/>
                  </a:solidFill>
                  <a:effectLst/>
                  <a:uLnTx/>
                  <a:uFillTx/>
                  <a:latin typeface="Poppins Light"/>
                  <a:ea typeface="+mn-ea"/>
                  <a:cs typeface="+mn-cs"/>
                </a:rPr>
                <a:t>enrolled</a:t>
              </a:r>
            </a:p>
          </p:txBody>
        </p:sp>
      </p:grpSp>
    </p:spTree>
    <p:extLst>
      <p:ext uri="{BB962C8B-B14F-4D97-AF65-F5344CB8AC3E}">
        <p14:creationId xmlns:p14="http://schemas.microsoft.com/office/powerpoint/2010/main" val="16358420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11020425" cy="834047"/>
          </a:xfrm>
        </p:spPr>
        <p:txBody>
          <a:bodyPr>
            <a:noAutofit/>
          </a:bodyPr>
          <a:lstStyle/>
          <a:p>
            <a:r>
              <a:rPr lang="en-GB" sz="2600" dirty="0">
                <a:solidFill>
                  <a:schemeClr val="accent1"/>
                </a:solidFill>
              </a:rPr>
              <a:t>Bone Trial:</a:t>
            </a:r>
            <a:r>
              <a:rPr lang="en-GB" sz="2600" dirty="0"/>
              <a:t> TTh significantly increased </a:t>
            </a:r>
            <a:r>
              <a:rPr lang="en-GB" sz="2600" dirty="0" err="1"/>
              <a:t>vBMD</a:t>
            </a:r>
            <a:r>
              <a:rPr lang="en-GB" sz="2600" dirty="0"/>
              <a:t> and bone strength versus placebo in older men with low testosterone</a:t>
            </a:r>
          </a:p>
        </p:txBody>
      </p:sp>
      <p:sp>
        <p:nvSpPr>
          <p:cNvPr id="5" name="TextBox 4"/>
          <p:cNvSpPr txBox="1"/>
          <p:nvPr/>
        </p:nvSpPr>
        <p:spPr>
          <a:xfrm>
            <a:off x="1523999" y="5873490"/>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B5C5E"/>
                </a:solidFill>
                <a:effectLst/>
                <a:uLnTx/>
                <a:uFillTx/>
                <a:latin typeface="Poppins Light"/>
                <a:ea typeface="+mn-ea"/>
                <a:cs typeface="+mn-cs"/>
              </a:rPr>
              <a:t>*p&lt;0.001, **p&lt;0.005 </a:t>
            </a:r>
            <a:r>
              <a:rPr kumimoji="0" lang="en-GB" sz="1000" b="0" i="1" u="none" strike="noStrike" kern="1200" cap="none" spc="0" normalizeH="0" baseline="0" noProof="0" dirty="0">
                <a:ln>
                  <a:noFill/>
                </a:ln>
                <a:solidFill>
                  <a:srgbClr val="5B5C5E"/>
                </a:solidFill>
                <a:effectLst/>
                <a:uLnTx/>
                <a:uFillTx/>
                <a:latin typeface="Poppins Light"/>
                <a:ea typeface="+mn-ea"/>
                <a:cs typeface="+mn-cs"/>
              </a:rPr>
              <a:t>vs</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placebo; CI, confidence interval; TTh, testosterone therapy; </a:t>
            </a:r>
            <a:r>
              <a:rPr kumimoji="0" lang="en-GB" sz="1000" b="0" i="0" u="none" strike="noStrike" kern="1200" cap="none" spc="0" normalizeH="0" baseline="0" noProof="0" dirty="0" err="1">
                <a:ln>
                  <a:noFill/>
                </a:ln>
                <a:solidFill>
                  <a:srgbClr val="5B5C5E"/>
                </a:solidFill>
                <a:effectLst/>
                <a:uLnTx/>
                <a:uFillTx/>
                <a:latin typeface="Poppins Light"/>
                <a:ea typeface="+mn-ea"/>
                <a:cs typeface="+mn-cs"/>
              </a:rPr>
              <a:t>vBMD</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volumetric bone mineral density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B5C5E"/>
                </a:solidFill>
                <a:effectLst/>
                <a:uLnTx/>
                <a:uFillTx/>
                <a:latin typeface="Poppins Light"/>
                <a:ea typeface="+mn-ea"/>
                <a:cs typeface="+mn-cs"/>
              </a:rPr>
              <a:t>Snyder PJ </a:t>
            </a:r>
            <a:r>
              <a:rPr kumimoji="0" lang="en-GB" sz="1000" b="0" i="1" u="none" strike="noStrike" kern="1200" cap="none" spc="0" normalizeH="0" baseline="0" noProof="0" dirty="0">
                <a:ln>
                  <a:noFill/>
                </a:ln>
                <a:solidFill>
                  <a:srgbClr val="5B5C5E"/>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B5C5E"/>
                </a:solidFill>
                <a:effectLst/>
                <a:uLnTx/>
                <a:uFillTx/>
                <a:latin typeface="Poppins Light"/>
                <a:ea typeface="+mn-ea"/>
                <a:cs typeface="+mn-cs"/>
              </a:rPr>
              <a:t>JAMA Intern Med</a:t>
            </a:r>
            <a:r>
              <a:rPr kumimoji="0" lang="sv-SE" sz="1000" b="0" i="0" u="none" strike="noStrike" kern="1200" cap="none" spc="0" normalizeH="0" baseline="0" noProof="0" dirty="0">
                <a:ln>
                  <a:noFill/>
                </a:ln>
                <a:solidFill>
                  <a:srgbClr val="5B5C5E"/>
                </a:solidFill>
                <a:effectLst/>
                <a:uLnTx/>
                <a:uFillTx/>
                <a:latin typeface="Poppins Light"/>
                <a:ea typeface="+mn-ea"/>
                <a:cs typeface="+mn-cs"/>
              </a:rPr>
              <a:t> 2017;177:471–9.</a:t>
            </a:r>
            <a:endParaRPr kumimoji="0" lang="en-GB" sz="1000" b="0" i="0" u="none" strike="noStrike" kern="1200" cap="none" spc="0" normalizeH="0" baseline="0" noProof="0" dirty="0">
              <a:ln>
                <a:noFill/>
              </a:ln>
              <a:solidFill>
                <a:srgbClr val="5B5C5E"/>
              </a:solidFill>
              <a:effectLst/>
              <a:uLnTx/>
              <a:uFillTx/>
              <a:latin typeface="Poppins Light"/>
              <a:ea typeface="+mn-ea"/>
              <a:cs typeface="+mn-cs"/>
            </a:endParaRPr>
          </a:p>
        </p:txBody>
      </p:sp>
      <p:grpSp>
        <p:nvGrpSpPr>
          <p:cNvPr id="15" name="Group 14"/>
          <p:cNvGrpSpPr/>
          <p:nvPr/>
        </p:nvGrpSpPr>
        <p:grpSpPr>
          <a:xfrm>
            <a:off x="1081237" y="2420630"/>
            <a:ext cx="9520088" cy="3229222"/>
            <a:chOff x="576697" y="2583663"/>
            <a:chExt cx="7990606" cy="3229222"/>
          </a:xfrm>
        </p:grpSpPr>
        <p:sp>
          <p:nvSpPr>
            <p:cNvPr id="302" name="Rounded Rectangle 57">
              <a:extLst>
                <a:ext uri="{FF2B5EF4-FFF2-40B4-BE49-F238E27FC236}">
                  <a16:creationId xmlns:a16="http://schemas.microsoft.com/office/drawing/2014/main" id="{2091D157-E45C-4AC0-BC8F-E448845DACD5}"/>
                </a:ext>
              </a:extLst>
            </p:cNvPr>
            <p:cNvSpPr/>
            <p:nvPr/>
          </p:nvSpPr>
          <p:spPr>
            <a:xfrm>
              <a:off x="576697" y="2596542"/>
              <a:ext cx="7990606" cy="3216343"/>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3" name="Round Same Side Corner Rectangle 58">
              <a:extLst>
                <a:ext uri="{FF2B5EF4-FFF2-40B4-BE49-F238E27FC236}">
                  <a16:creationId xmlns:a16="http://schemas.microsoft.com/office/drawing/2014/main" id="{343F4AE4-B93C-44F5-AF5F-0CB0B716A47F}"/>
                </a:ext>
              </a:extLst>
            </p:cNvPr>
            <p:cNvSpPr/>
            <p:nvPr/>
          </p:nvSpPr>
          <p:spPr>
            <a:xfrm>
              <a:off x="576697" y="2596543"/>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4" name="TextBox 303">
              <a:extLst>
                <a:ext uri="{FF2B5EF4-FFF2-40B4-BE49-F238E27FC236}">
                  <a16:creationId xmlns:a16="http://schemas.microsoft.com/office/drawing/2014/main" id="{F98E1E78-C1A8-473C-B59A-71D9CBED2EB5}"/>
                </a:ext>
              </a:extLst>
            </p:cNvPr>
            <p:cNvSpPr txBox="1"/>
            <p:nvPr/>
          </p:nvSpPr>
          <p:spPr>
            <a:xfrm>
              <a:off x="576697" y="2583663"/>
              <a:ext cx="7990606" cy="30777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Effect of TTh on </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vBMD</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 and estimated bone strength in older men with low testosterone</a:t>
              </a:r>
            </a:p>
          </p:txBody>
        </p:sp>
        <p:grpSp>
          <p:nvGrpSpPr>
            <p:cNvPr id="7" name="Group 6">
              <a:extLst>
                <a:ext uri="{FF2B5EF4-FFF2-40B4-BE49-F238E27FC236}">
                  <a16:creationId xmlns:a16="http://schemas.microsoft.com/office/drawing/2014/main" id="{D9B50014-358C-4E6B-8306-D17877EAE1B7}"/>
                </a:ext>
              </a:extLst>
            </p:cNvPr>
            <p:cNvGrpSpPr/>
            <p:nvPr/>
          </p:nvGrpSpPr>
          <p:grpSpPr>
            <a:xfrm>
              <a:off x="7471290" y="3261686"/>
              <a:ext cx="779762" cy="306109"/>
              <a:chOff x="3430975" y="3327946"/>
              <a:chExt cx="779762" cy="306109"/>
            </a:xfrm>
          </p:grpSpPr>
          <p:sp>
            <p:nvSpPr>
              <p:cNvPr id="805" name="TextBox 804">
                <a:extLst>
                  <a:ext uri="{FF2B5EF4-FFF2-40B4-BE49-F238E27FC236}">
                    <a16:creationId xmlns:a16="http://schemas.microsoft.com/office/drawing/2014/main" id="{F9D46F67-AEB0-47DE-BA66-B10548BAAD81}"/>
                  </a:ext>
                </a:extLst>
              </p:cNvPr>
              <p:cNvSpPr txBox="1"/>
              <p:nvPr/>
            </p:nvSpPr>
            <p:spPr>
              <a:xfrm>
                <a:off x="3572173" y="3327946"/>
                <a:ext cx="638564" cy="306109"/>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Placebo</a:t>
                </a:r>
              </a:p>
            </p:txBody>
          </p:sp>
          <p:sp>
            <p:nvSpPr>
              <p:cNvPr id="806" name="Rectangle 805">
                <a:extLst>
                  <a:ext uri="{FF2B5EF4-FFF2-40B4-BE49-F238E27FC236}">
                    <a16:creationId xmlns:a16="http://schemas.microsoft.com/office/drawing/2014/main" id="{587AA273-31CD-4401-AE0A-DC645E5C6346}"/>
                  </a:ext>
                </a:extLst>
              </p:cNvPr>
              <p:cNvSpPr/>
              <p:nvPr/>
            </p:nvSpPr>
            <p:spPr>
              <a:xfrm>
                <a:off x="3430975" y="3351910"/>
                <a:ext cx="90488" cy="904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807" name="Rectangle 806">
                <a:extLst>
                  <a:ext uri="{FF2B5EF4-FFF2-40B4-BE49-F238E27FC236}">
                    <a16:creationId xmlns:a16="http://schemas.microsoft.com/office/drawing/2014/main" id="{B35104A7-C9C1-44B5-8889-2BA80EB8FE29}"/>
                  </a:ext>
                </a:extLst>
              </p:cNvPr>
              <p:cNvSpPr/>
              <p:nvPr/>
            </p:nvSpPr>
            <p:spPr>
              <a:xfrm>
                <a:off x="3430975" y="3502996"/>
                <a:ext cx="90488" cy="904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12" name="Group 11"/>
            <p:cNvGrpSpPr/>
            <p:nvPr/>
          </p:nvGrpSpPr>
          <p:grpSpPr>
            <a:xfrm>
              <a:off x="842895" y="3108091"/>
              <a:ext cx="3514145" cy="2590376"/>
              <a:chOff x="842895" y="3108091"/>
              <a:chExt cx="3514145" cy="2590376"/>
            </a:xfrm>
          </p:grpSpPr>
          <p:grpSp>
            <p:nvGrpSpPr>
              <p:cNvPr id="682" name="Group 681">
                <a:extLst>
                  <a:ext uri="{FF2B5EF4-FFF2-40B4-BE49-F238E27FC236}">
                    <a16:creationId xmlns:a16="http://schemas.microsoft.com/office/drawing/2014/main" id="{B8B4810C-97F1-4548-9C10-A012F281FCE5}"/>
                  </a:ext>
                </a:extLst>
              </p:cNvPr>
              <p:cNvGrpSpPr/>
              <p:nvPr/>
            </p:nvGrpSpPr>
            <p:grpSpPr>
              <a:xfrm>
                <a:off x="2886423" y="4231046"/>
                <a:ext cx="1261662" cy="319371"/>
                <a:chOff x="6707796" y="4355680"/>
                <a:chExt cx="1261662" cy="319371"/>
              </a:xfrm>
            </p:grpSpPr>
            <p:sp>
              <p:nvSpPr>
                <p:cNvPr id="802" name="TextBox 801">
                  <a:extLst>
                    <a:ext uri="{FF2B5EF4-FFF2-40B4-BE49-F238E27FC236}">
                      <a16:creationId xmlns:a16="http://schemas.microsoft.com/office/drawing/2014/main" id="{C881C585-D350-4703-A124-A0F09B7CB55C}"/>
                    </a:ext>
                  </a:extLst>
                </p:cNvPr>
                <p:cNvSpPr txBox="1"/>
                <p:nvPr/>
              </p:nvSpPr>
              <p:spPr>
                <a:xfrm>
                  <a:off x="7695024" y="4355680"/>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803" name="TextBox 802">
                  <a:extLst>
                    <a:ext uri="{FF2B5EF4-FFF2-40B4-BE49-F238E27FC236}">
                      <a16:creationId xmlns:a16="http://schemas.microsoft.com/office/drawing/2014/main" id="{D2E16041-A65E-46A4-B528-9D59607CD5D6}"/>
                    </a:ext>
                  </a:extLst>
                </p:cNvPr>
                <p:cNvSpPr txBox="1"/>
                <p:nvPr/>
              </p:nvSpPr>
              <p:spPr>
                <a:xfrm>
                  <a:off x="7199144" y="4367274"/>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804" name="TextBox 803">
                  <a:extLst>
                    <a:ext uri="{FF2B5EF4-FFF2-40B4-BE49-F238E27FC236}">
                      <a16:creationId xmlns:a16="http://schemas.microsoft.com/office/drawing/2014/main" id="{3AE12E68-1B25-4B12-877F-51DCFE23D53D}"/>
                    </a:ext>
                  </a:extLst>
                </p:cNvPr>
                <p:cNvSpPr txBox="1"/>
                <p:nvPr/>
              </p:nvSpPr>
              <p:spPr>
                <a:xfrm>
                  <a:off x="6707796" y="4366431"/>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grpSp>
          <p:sp>
            <p:nvSpPr>
              <p:cNvPr id="684" name="Rectangle 683">
                <a:extLst>
                  <a:ext uri="{FF2B5EF4-FFF2-40B4-BE49-F238E27FC236}">
                    <a16:creationId xmlns:a16="http://schemas.microsoft.com/office/drawing/2014/main" id="{657CD70B-CA76-4BE2-A3FE-085835479A57}"/>
                  </a:ext>
                </a:extLst>
              </p:cNvPr>
              <p:cNvSpPr/>
              <p:nvPr/>
            </p:nvSpPr>
            <p:spPr>
              <a:xfrm>
                <a:off x="4117170" y="4700769"/>
                <a:ext cx="168275" cy="498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85" name="Rectangle 684">
                <a:extLst>
                  <a:ext uri="{FF2B5EF4-FFF2-40B4-BE49-F238E27FC236}">
                    <a16:creationId xmlns:a16="http://schemas.microsoft.com/office/drawing/2014/main" id="{C77B4695-F60A-479D-A1B6-6DB3F1972C8D}"/>
                  </a:ext>
                </a:extLst>
              </p:cNvPr>
              <p:cNvSpPr/>
              <p:nvPr/>
            </p:nvSpPr>
            <p:spPr>
              <a:xfrm>
                <a:off x="3920000" y="4540665"/>
                <a:ext cx="168275" cy="206824"/>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87" name="Group 686">
                <a:extLst>
                  <a:ext uri="{FF2B5EF4-FFF2-40B4-BE49-F238E27FC236}">
                    <a16:creationId xmlns:a16="http://schemas.microsoft.com/office/drawing/2014/main" id="{13F024A8-EA86-43C4-B916-730B74013F6C}"/>
                  </a:ext>
                </a:extLst>
              </p:cNvPr>
              <p:cNvGrpSpPr/>
              <p:nvPr/>
            </p:nvGrpSpPr>
            <p:grpSpPr>
              <a:xfrm>
                <a:off x="3963858" y="4458115"/>
                <a:ext cx="80558" cy="165101"/>
                <a:chOff x="3743571" y="3308401"/>
                <a:chExt cx="80558" cy="722480"/>
              </a:xfrm>
            </p:grpSpPr>
            <p:cxnSp>
              <p:nvCxnSpPr>
                <p:cNvPr id="793" name="Straight Connector 792">
                  <a:extLst>
                    <a:ext uri="{FF2B5EF4-FFF2-40B4-BE49-F238E27FC236}">
                      <a16:creationId xmlns:a16="http://schemas.microsoft.com/office/drawing/2014/main" id="{B6384E2C-85AA-4902-910D-12A858663E5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4" name="Straight Connector 793">
                  <a:extLst>
                    <a:ext uri="{FF2B5EF4-FFF2-40B4-BE49-F238E27FC236}">
                      <a16:creationId xmlns:a16="http://schemas.microsoft.com/office/drawing/2014/main" id="{253F2B0F-4DAD-4CDA-8929-ED8CE818861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5" name="Straight Connector 794">
                  <a:extLst>
                    <a:ext uri="{FF2B5EF4-FFF2-40B4-BE49-F238E27FC236}">
                      <a16:creationId xmlns:a16="http://schemas.microsoft.com/office/drawing/2014/main" id="{91A13E10-A1FA-4CA7-8CDC-252C6269275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88" name="Rectangle 687">
                <a:extLst>
                  <a:ext uri="{FF2B5EF4-FFF2-40B4-BE49-F238E27FC236}">
                    <a16:creationId xmlns:a16="http://schemas.microsoft.com/office/drawing/2014/main" id="{08E62356-B6AA-48AA-85B2-F6903E092F5E}"/>
                  </a:ext>
                </a:extLst>
              </p:cNvPr>
              <p:cNvSpPr/>
              <p:nvPr/>
            </p:nvSpPr>
            <p:spPr>
              <a:xfrm>
                <a:off x="3129728" y="4729489"/>
                <a:ext cx="168275" cy="1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89" name="Rectangle 688">
                <a:extLst>
                  <a:ext uri="{FF2B5EF4-FFF2-40B4-BE49-F238E27FC236}">
                    <a16:creationId xmlns:a16="http://schemas.microsoft.com/office/drawing/2014/main" id="{C91517B2-981A-4DE7-BBEC-D19B860CD6FE}"/>
                  </a:ext>
                </a:extLst>
              </p:cNvPr>
              <p:cNvSpPr/>
              <p:nvPr/>
            </p:nvSpPr>
            <p:spPr>
              <a:xfrm>
                <a:off x="2932558" y="4558128"/>
                <a:ext cx="168275" cy="189361"/>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90" name="Group 689">
                <a:extLst>
                  <a:ext uri="{FF2B5EF4-FFF2-40B4-BE49-F238E27FC236}">
                    <a16:creationId xmlns:a16="http://schemas.microsoft.com/office/drawing/2014/main" id="{856EAFE5-5795-4B67-913A-1FDD4D5CA89D}"/>
                  </a:ext>
                </a:extLst>
              </p:cNvPr>
              <p:cNvGrpSpPr/>
              <p:nvPr/>
            </p:nvGrpSpPr>
            <p:grpSpPr>
              <a:xfrm>
                <a:off x="2976416" y="4462264"/>
                <a:ext cx="80558" cy="189526"/>
                <a:chOff x="3743571" y="3308401"/>
                <a:chExt cx="80558" cy="722480"/>
              </a:xfrm>
            </p:grpSpPr>
            <p:cxnSp>
              <p:nvCxnSpPr>
                <p:cNvPr id="790" name="Straight Connector 789">
                  <a:extLst>
                    <a:ext uri="{FF2B5EF4-FFF2-40B4-BE49-F238E27FC236}">
                      <a16:creationId xmlns:a16="http://schemas.microsoft.com/office/drawing/2014/main" id="{AF319C2D-5E89-41C1-938B-7E367D0389A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1" name="Straight Connector 790">
                  <a:extLst>
                    <a:ext uri="{FF2B5EF4-FFF2-40B4-BE49-F238E27FC236}">
                      <a16:creationId xmlns:a16="http://schemas.microsoft.com/office/drawing/2014/main" id="{70B58DE1-24D8-4C6C-B31F-27170C81009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2" name="Straight Connector 791">
                  <a:extLst>
                    <a:ext uri="{FF2B5EF4-FFF2-40B4-BE49-F238E27FC236}">
                      <a16:creationId xmlns:a16="http://schemas.microsoft.com/office/drawing/2014/main" id="{E95AEB29-BE1E-4C60-B6C7-79EA782E061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92" name="Rectangle 691">
                <a:extLst>
                  <a:ext uri="{FF2B5EF4-FFF2-40B4-BE49-F238E27FC236}">
                    <a16:creationId xmlns:a16="http://schemas.microsoft.com/office/drawing/2014/main" id="{760D58F9-1836-41E7-A32D-79361EA1C8D2}"/>
                  </a:ext>
                </a:extLst>
              </p:cNvPr>
              <p:cNvSpPr/>
              <p:nvPr/>
            </p:nvSpPr>
            <p:spPr>
              <a:xfrm>
                <a:off x="3623449" y="4669253"/>
                <a:ext cx="168275" cy="782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93" name="Rectangle 692">
                <a:extLst>
                  <a:ext uri="{FF2B5EF4-FFF2-40B4-BE49-F238E27FC236}">
                    <a16:creationId xmlns:a16="http://schemas.microsoft.com/office/drawing/2014/main" id="{D46B8AEA-9833-4384-B6C1-918489B3E891}"/>
                  </a:ext>
                </a:extLst>
              </p:cNvPr>
              <p:cNvSpPr/>
              <p:nvPr/>
            </p:nvSpPr>
            <p:spPr>
              <a:xfrm>
                <a:off x="3426279" y="4547015"/>
                <a:ext cx="168275" cy="200474"/>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95" name="Group 694">
                <a:extLst>
                  <a:ext uri="{FF2B5EF4-FFF2-40B4-BE49-F238E27FC236}">
                    <a16:creationId xmlns:a16="http://schemas.microsoft.com/office/drawing/2014/main" id="{44F54522-B87E-4D01-AFE2-847060213705}"/>
                  </a:ext>
                </a:extLst>
              </p:cNvPr>
              <p:cNvGrpSpPr/>
              <p:nvPr/>
            </p:nvGrpSpPr>
            <p:grpSpPr>
              <a:xfrm>
                <a:off x="3470137" y="4462878"/>
                <a:ext cx="80558" cy="173037"/>
                <a:chOff x="3743571" y="3308401"/>
                <a:chExt cx="80558" cy="722480"/>
              </a:xfrm>
            </p:grpSpPr>
            <p:cxnSp>
              <p:nvCxnSpPr>
                <p:cNvPr id="781" name="Straight Connector 780">
                  <a:extLst>
                    <a:ext uri="{FF2B5EF4-FFF2-40B4-BE49-F238E27FC236}">
                      <a16:creationId xmlns:a16="http://schemas.microsoft.com/office/drawing/2014/main" id="{D273D41E-2EC5-4CA0-9DC8-6719F7D3090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2" name="Straight Connector 781">
                  <a:extLst>
                    <a:ext uri="{FF2B5EF4-FFF2-40B4-BE49-F238E27FC236}">
                      <a16:creationId xmlns:a16="http://schemas.microsoft.com/office/drawing/2014/main" id="{7A06B828-FB0E-4E0A-B0F8-EE1878AC4E6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3" name="Straight Connector 782">
                  <a:extLst>
                    <a:ext uri="{FF2B5EF4-FFF2-40B4-BE49-F238E27FC236}">
                      <a16:creationId xmlns:a16="http://schemas.microsoft.com/office/drawing/2014/main" id="{D78D35EE-670D-4B4A-8B9F-E5F19BDA48D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96" name="Rectangle 695">
                <a:extLst>
                  <a:ext uri="{FF2B5EF4-FFF2-40B4-BE49-F238E27FC236}">
                    <a16:creationId xmlns:a16="http://schemas.microsoft.com/office/drawing/2014/main" id="{5CE32076-DA05-4D91-A995-B77C7B46F2B5}"/>
                  </a:ext>
                </a:extLst>
              </p:cNvPr>
              <p:cNvSpPr/>
              <p:nvPr/>
            </p:nvSpPr>
            <p:spPr>
              <a:xfrm>
                <a:off x="1451395" y="3832640"/>
                <a:ext cx="168275" cy="914765"/>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97" name="Rectangle 696">
                <a:extLst>
                  <a:ext uri="{FF2B5EF4-FFF2-40B4-BE49-F238E27FC236}">
                    <a16:creationId xmlns:a16="http://schemas.microsoft.com/office/drawing/2014/main" id="{9C59A9A3-9286-4F68-A098-46679CC4CFBC}"/>
                  </a:ext>
                </a:extLst>
              </p:cNvPr>
              <p:cNvSpPr/>
              <p:nvPr/>
            </p:nvSpPr>
            <p:spPr>
              <a:xfrm>
                <a:off x="1648565" y="4659728"/>
                <a:ext cx="168275" cy="876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98" name="Group 697">
                <a:extLst>
                  <a:ext uri="{FF2B5EF4-FFF2-40B4-BE49-F238E27FC236}">
                    <a16:creationId xmlns:a16="http://schemas.microsoft.com/office/drawing/2014/main" id="{3E91A954-4188-4FC6-A90B-C29F3D6A7F31}"/>
                  </a:ext>
                </a:extLst>
              </p:cNvPr>
              <p:cNvGrpSpPr/>
              <p:nvPr/>
            </p:nvGrpSpPr>
            <p:grpSpPr>
              <a:xfrm>
                <a:off x="1495253" y="3496453"/>
                <a:ext cx="80558" cy="675911"/>
                <a:chOff x="3743571" y="3308401"/>
                <a:chExt cx="80558" cy="722480"/>
              </a:xfrm>
            </p:grpSpPr>
            <p:cxnSp>
              <p:nvCxnSpPr>
                <p:cNvPr id="778" name="Straight Connector 777">
                  <a:extLst>
                    <a:ext uri="{FF2B5EF4-FFF2-40B4-BE49-F238E27FC236}">
                      <a16:creationId xmlns:a16="http://schemas.microsoft.com/office/drawing/2014/main" id="{1F9A5BA9-B357-45E0-8AE4-366D26EB14D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9" name="Straight Connector 778">
                  <a:extLst>
                    <a:ext uri="{FF2B5EF4-FFF2-40B4-BE49-F238E27FC236}">
                      <a16:creationId xmlns:a16="http://schemas.microsoft.com/office/drawing/2014/main" id="{786B17F9-C931-446D-A520-C9A6C6CFE16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0" name="Straight Connector 779">
                  <a:extLst>
                    <a:ext uri="{FF2B5EF4-FFF2-40B4-BE49-F238E27FC236}">
                      <a16:creationId xmlns:a16="http://schemas.microsoft.com/office/drawing/2014/main" id="{97D580BF-998B-406F-B127-23AAADD7301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00" name="Rectangle 699">
                <a:extLst>
                  <a:ext uri="{FF2B5EF4-FFF2-40B4-BE49-F238E27FC236}">
                    <a16:creationId xmlns:a16="http://schemas.microsoft.com/office/drawing/2014/main" id="{77C5C64D-9433-45B4-B3A8-9BBB8A053D57}"/>
                  </a:ext>
                </a:extLst>
              </p:cNvPr>
              <p:cNvSpPr/>
              <p:nvPr/>
            </p:nvSpPr>
            <p:spPr>
              <a:xfrm>
                <a:off x="2142286" y="4612465"/>
                <a:ext cx="168275" cy="1349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01" name="Rectangle 700">
                <a:extLst>
                  <a:ext uri="{FF2B5EF4-FFF2-40B4-BE49-F238E27FC236}">
                    <a16:creationId xmlns:a16="http://schemas.microsoft.com/office/drawing/2014/main" id="{1722A48B-EDDE-41ED-A40E-715EBE19EF8F}"/>
                  </a:ext>
                </a:extLst>
              </p:cNvPr>
              <p:cNvSpPr/>
              <p:nvPr/>
            </p:nvSpPr>
            <p:spPr>
              <a:xfrm>
                <a:off x="1945116" y="4254915"/>
                <a:ext cx="168275" cy="492490"/>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02" name="Group 701">
                <a:extLst>
                  <a:ext uri="{FF2B5EF4-FFF2-40B4-BE49-F238E27FC236}">
                    <a16:creationId xmlns:a16="http://schemas.microsoft.com/office/drawing/2014/main" id="{53378E5D-19D1-4882-8D07-CFFB66FC7B52}"/>
                  </a:ext>
                </a:extLst>
              </p:cNvPr>
              <p:cNvGrpSpPr/>
              <p:nvPr/>
            </p:nvGrpSpPr>
            <p:grpSpPr>
              <a:xfrm>
                <a:off x="1988974" y="4126328"/>
                <a:ext cx="80558" cy="273050"/>
                <a:chOff x="3743571" y="3308401"/>
                <a:chExt cx="80558" cy="722480"/>
              </a:xfrm>
            </p:grpSpPr>
            <p:cxnSp>
              <p:nvCxnSpPr>
                <p:cNvPr id="772" name="Straight Connector 771">
                  <a:extLst>
                    <a:ext uri="{FF2B5EF4-FFF2-40B4-BE49-F238E27FC236}">
                      <a16:creationId xmlns:a16="http://schemas.microsoft.com/office/drawing/2014/main" id="{3CC7074B-28AB-4860-BBD6-B37C64A30BB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3" name="Straight Connector 772">
                  <a:extLst>
                    <a:ext uri="{FF2B5EF4-FFF2-40B4-BE49-F238E27FC236}">
                      <a16:creationId xmlns:a16="http://schemas.microsoft.com/office/drawing/2014/main" id="{610E5218-119D-4A99-84DA-E42A087309C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4" name="Straight Connector 773">
                  <a:extLst>
                    <a:ext uri="{FF2B5EF4-FFF2-40B4-BE49-F238E27FC236}">
                      <a16:creationId xmlns:a16="http://schemas.microsoft.com/office/drawing/2014/main" id="{1D582F55-4121-4036-8FB7-778C21D84D0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04" name="Rectangle 703">
                <a:extLst>
                  <a:ext uri="{FF2B5EF4-FFF2-40B4-BE49-F238E27FC236}">
                    <a16:creationId xmlns:a16="http://schemas.microsoft.com/office/drawing/2014/main" id="{A21A07E1-1E45-4BDB-98EE-B0FEA5B64B59}"/>
                  </a:ext>
                </a:extLst>
              </p:cNvPr>
              <p:cNvSpPr/>
              <p:nvPr/>
            </p:nvSpPr>
            <p:spPr>
              <a:xfrm>
                <a:off x="2438837" y="4083465"/>
                <a:ext cx="168275" cy="663940"/>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05" name="Rectangle 704">
                <a:extLst>
                  <a:ext uri="{FF2B5EF4-FFF2-40B4-BE49-F238E27FC236}">
                    <a16:creationId xmlns:a16="http://schemas.microsoft.com/office/drawing/2014/main" id="{1EB72A83-57B1-42B9-9D19-3CAEF72D2B18}"/>
                  </a:ext>
                </a:extLst>
              </p:cNvPr>
              <p:cNvSpPr/>
              <p:nvPr/>
            </p:nvSpPr>
            <p:spPr>
              <a:xfrm>
                <a:off x="2636007" y="4596227"/>
                <a:ext cx="168275" cy="1511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06" name="Group 705">
                <a:extLst>
                  <a:ext uri="{FF2B5EF4-FFF2-40B4-BE49-F238E27FC236}">
                    <a16:creationId xmlns:a16="http://schemas.microsoft.com/office/drawing/2014/main" id="{037F49CB-D7B3-4648-A195-AA54D0690FE2}"/>
                  </a:ext>
                </a:extLst>
              </p:cNvPr>
              <p:cNvGrpSpPr/>
              <p:nvPr/>
            </p:nvGrpSpPr>
            <p:grpSpPr>
              <a:xfrm>
                <a:off x="2482695" y="3912014"/>
                <a:ext cx="80558" cy="354013"/>
                <a:chOff x="3743571" y="3308401"/>
                <a:chExt cx="80558" cy="722480"/>
              </a:xfrm>
            </p:grpSpPr>
            <p:cxnSp>
              <p:nvCxnSpPr>
                <p:cNvPr id="766" name="Straight Connector 765">
                  <a:extLst>
                    <a:ext uri="{FF2B5EF4-FFF2-40B4-BE49-F238E27FC236}">
                      <a16:creationId xmlns:a16="http://schemas.microsoft.com/office/drawing/2014/main" id="{5F60ABE5-DF7E-4D51-8714-5545C26ED9E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7" name="Straight Connector 766">
                  <a:extLst>
                    <a:ext uri="{FF2B5EF4-FFF2-40B4-BE49-F238E27FC236}">
                      <a16:creationId xmlns:a16="http://schemas.microsoft.com/office/drawing/2014/main" id="{65DAA56E-7811-4682-B0D8-23784CC039D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8" name="Straight Connector 767">
                  <a:extLst>
                    <a:ext uri="{FF2B5EF4-FFF2-40B4-BE49-F238E27FC236}">
                      <a16:creationId xmlns:a16="http://schemas.microsoft.com/office/drawing/2014/main" id="{AA79DED3-6CD8-46E1-A709-0AFF7676024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8" name="Group 707">
                <a:extLst>
                  <a:ext uri="{FF2B5EF4-FFF2-40B4-BE49-F238E27FC236}">
                    <a16:creationId xmlns:a16="http://schemas.microsoft.com/office/drawing/2014/main" id="{72386156-7EE8-47E0-B0A0-8CC8388EDB02}"/>
                  </a:ext>
                </a:extLst>
              </p:cNvPr>
              <p:cNvGrpSpPr/>
              <p:nvPr/>
            </p:nvGrpSpPr>
            <p:grpSpPr>
              <a:xfrm>
                <a:off x="1408670" y="3276550"/>
                <a:ext cx="1256194" cy="934736"/>
                <a:chOff x="5230043" y="3342810"/>
                <a:chExt cx="1256194" cy="934736"/>
              </a:xfrm>
            </p:grpSpPr>
            <p:sp>
              <p:nvSpPr>
                <p:cNvPr id="760" name="TextBox 759">
                  <a:extLst>
                    <a:ext uri="{FF2B5EF4-FFF2-40B4-BE49-F238E27FC236}">
                      <a16:creationId xmlns:a16="http://schemas.microsoft.com/office/drawing/2014/main" id="{E5249429-3E72-4DDE-8BF7-061A69FE7B3C}"/>
                    </a:ext>
                  </a:extLst>
                </p:cNvPr>
                <p:cNvSpPr txBox="1"/>
                <p:nvPr/>
              </p:nvSpPr>
              <p:spPr>
                <a:xfrm>
                  <a:off x="6211803" y="3751448"/>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761" name="TextBox 760">
                  <a:extLst>
                    <a:ext uri="{FF2B5EF4-FFF2-40B4-BE49-F238E27FC236}">
                      <a16:creationId xmlns:a16="http://schemas.microsoft.com/office/drawing/2014/main" id="{2B0F27A6-AF09-445E-9DA4-720C0567202E}"/>
                    </a:ext>
                  </a:extLst>
                </p:cNvPr>
                <p:cNvSpPr txBox="1"/>
                <p:nvPr/>
              </p:nvSpPr>
              <p:spPr>
                <a:xfrm>
                  <a:off x="5230043" y="3342810"/>
                  <a:ext cx="2744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762" name="TextBox 761">
                  <a:extLst>
                    <a:ext uri="{FF2B5EF4-FFF2-40B4-BE49-F238E27FC236}">
                      <a16:creationId xmlns:a16="http://schemas.microsoft.com/office/drawing/2014/main" id="{3E409DD4-4101-46F6-82A4-79F8362C5BFF}"/>
                    </a:ext>
                  </a:extLst>
                </p:cNvPr>
                <p:cNvSpPr txBox="1"/>
                <p:nvPr/>
              </p:nvSpPr>
              <p:spPr>
                <a:xfrm>
                  <a:off x="5726082" y="3969769"/>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grpSp>
          <p:grpSp>
            <p:nvGrpSpPr>
              <p:cNvPr id="709" name="Group 708">
                <a:extLst>
                  <a:ext uri="{FF2B5EF4-FFF2-40B4-BE49-F238E27FC236}">
                    <a16:creationId xmlns:a16="http://schemas.microsoft.com/office/drawing/2014/main" id="{F6231EE5-6FEB-49F3-9283-E88F27CF2230}"/>
                  </a:ext>
                </a:extLst>
              </p:cNvPr>
              <p:cNvGrpSpPr/>
              <p:nvPr/>
            </p:nvGrpSpPr>
            <p:grpSpPr>
              <a:xfrm>
                <a:off x="842895" y="3108091"/>
                <a:ext cx="3514145" cy="2590376"/>
                <a:chOff x="4664268" y="3174351"/>
                <a:chExt cx="3514145" cy="2590376"/>
              </a:xfrm>
            </p:grpSpPr>
            <p:grpSp>
              <p:nvGrpSpPr>
                <p:cNvPr id="726" name="Group 725">
                  <a:extLst>
                    <a:ext uri="{FF2B5EF4-FFF2-40B4-BE49-F238E27FC236}">
                      <a16:creationId xmlns:a16="http://schemas.microsoft.com/office/drawing/2014/main" id="{C7B5D018-A3E8-4332-8E8B-4F5D02EFA0FE}"/>
                    </a:ext>
                  </a:extLst>
                </p:cNvPr>
                <p:cNvGrpSpPr/>
                <p:nvPr/>
              </p:nvGrpSpPr>
              <p:grpSpPr>
                <a:xfrm>
                  <a:off x="5090468" y="4813660"/>
                  <a:ext cx="1599326" cy="951067"/>
                  <a:chOff x="5090468" y="4813660"/>
                  <a:chExt cx="1599326" cy="951067"/>
                </a:xfrm>
              </p:grpSpPr>
              <p:grpSp>
                <p:nvGrpSpPr>
                  <p:cNvPr id="750" name="Group 749">
                    <a:extLst>
                      <a:ext uri="{FF2B5EF4-FFF2-40B4-BE49-F238E27FC236}">
                        <a16:creationId xmlns:a16="http://schemas.microsoft.com/office/drawing/2014/main" id="{42B1F950-D227-47BD-B37C-FC9050851546}"/>
                      </a:ext>
                    </a:extLst>
                  </p:cNvPr>
                  <p:cNvGrpSpPr/>
                  <p:nvPr/>
                </p:nvGrpSpPr>
                <p:grpSpPr>
                  <a:xfrm>
                    <a:off x="5197705" y="4813660"/>
                    <a:ext cx="1487517" cy="731430"/>
                    <a:chOff x="5201863" y="5720993"/>
                    <a:chExt cx="2645986" cy="776131"/>
                  </a:xfrm>
                </p:grpSpPr>
                <p:sp>
                  <p:nvSpPr>
                    <p:cNvPr id="759" name="Round Same Side Corner Rectangle 218">
                      <a:extLst>
                        <a:ext uri="{FF2B5EF4-FFF2-40B4-BE49-F238E27FC236}">
                          <a16:creationId xmlns:a16="http://schemas.microsoft.com/office/drawing/2014/main" id="{842CA926-629C-499D-A144-1E6547C48B20}"/>
                        </a:ext>
                      </a:extLst>
                    </p:cNvPr>
                    <p:cNvSpPr/>
                    <p:nvPr/>
                  </p:nvSpPr>
                  <p:spPr>
                    <a:xfrm rot="10800000">
                      <a:off x="5201863" y="5720996"/>
                      <a:ext cx="897017" cy="776124"/>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757" name="Round Same Side Corner Rectangle 218">
                      <a:extLst>
                        <a:ext uri="{FF2B5EF4-FFF2-40B4-BE49-F238E27FC236}">
                          <a16:creationId xmlns:a16="http://schemas.microsoft.com/office/drawing/2014/main" id="{2E2ABCC3-0C91-46E7-81A0-7E8722B69D08}"/>
                        </a:ext>
                      </a:extLst>
                    </p:cNvPr>
                    <p:cNvSpPr/>
                    <p:nvPr/>
                  </p:nvSpPr>
                  <p:spPr>
                    <a:xfrm rot="10800000" flipH="1">
                      <a:off x="6980059" y="5720993"/>
                      <a:ext cx="867790" cy="776123"/>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758" name="Round Same Side Corner Rectangle 218">
                      <a:extLst>
                        <a:ext uri="{FF2B5EF4-FFF2-40B4-BE49-F238E27FC236}">
                          <a16:creationId xmlns:a16="http://schemas.microsoft.com/office/drawing/2014/main" id="{7CD9B2A1-6F2F-4985-A94D-3357E89CE591}"/>
                        </a:ext>
                      </a:extLst>
                    </p:cNvPr>
                    <p:cNvSpPr/>
                    <p:nvPr/>
                  </p:nvSpPr>
                  <p:spPr>
                    <a:xfrm>
                      <a:off x="6096776" y="5721000"/>
                      <a:ext cx="885704" cy="776124"/>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grpSp>
              <p:grpSp>
                <p:nvGrpSpPr>
                  <p:cNvPr id="751" name="Group 750">
                    <a:extLst>
                      <a:ext uri="{FF2B5EF4-FFF2-40B4-BE49-F238E27FC236}">
                        <a16:creationId xmlns:a16="http://schemas.microsoft.com/office/drawing/2014/main" id="{D885FF4A-0089-4C93-91DD-CEF2B04D078A}"/>
                      </a:ext>
                    </a:extLst>
                  </p:cNvPr>
                  <p:cNvGrpSpPr/>
                  <p:nvPr/>
                </p:nvGrpSpPr>
                <p:grpSpPr>
                  <a:xfrm>
                    <a:off x="5090468" y="5154879"/>
                    <a:ext cx="1599326" cy="609848"/>
                    <a:chOff x="1782952" y="5137962"/>
                    <a:chExt cx="1337477" cy="609848"/>
                  </a:xfrm>
                </p:grpSpPr>
                <p:sp>
                  <p:nvSpPr>
                    <p:cNvPr id="753" name="TextBox 752">
                      <a:extLst>
                        <a:ext uri="{FF2B5EF4-FFF2-40B4-BE49-F238E27FC236}">
                          <a16:creationId xmlns:a16="http://schemas.microsoft.com/office/drawing/2014/main" id="{2EE0BCCA-3AB4-400D-B0E4-DD13A99AB73E}"/>
                        </a:ext>
                      </a:extLst>
                    </p:cNvPr>
                    <p:cNvSpPr txBox="1"/>
                    <p:nvPr/>
                  </p:nvSpPr>
                  <p:spPr>
                    <a:xfrm>
                      <a:off x="1869246" y="5572377"/>
                      <a:ext cx="1251183"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Spine</a:t>
                      </a:r>
                    </a:p>
                  </p:txBody>
                </p:sp>
                <p:sp>
                  <p:nvSpPr>
                    <p:cNvPr id="754" name="TextBox 753">
                      <a:extLst>
                        <a:ext uri="{FF2B5EF4-FFF2-40B4-BE49-F238E27FC236}">
                          <a16:creationId xmlns:a16="http://schemas.microsoft.com/office/drawing/2014/main" id="{6C3BB7CE-775C-4772-9CCA-839BE6B71487}"/>
                        </a:ext>
                      </a:extLst>
                    </p:cNvPr>
                    <p:cNvSpPr txBox="1"/>
                    <p:nvPr/>
                  </p:nvSpPr>
                  <p:spPr>
                    <a:xfrm rot="18900000">
                      <a:off x="2722687" y="5137962"/>
                      <a:ext cx="379852"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Whole</a:t>
                      </a:r>
                    </a:p>
                  </p:txBody>
                </p:sp>
                <p:sp>
                  <p:nvSpPr>
                    <p:cNvPr id="755" name="TextBox 754">
                      <a:extLst>
                        <a:ext uri="{FF2B5EF4-FFF2-40B4-BE49-F238E27FC236}">
                          <a16:creationId xmlns:a16="http://schemas.microsoft.com/office/drawing/2014/main" id="{240442FB-E466-400C-A5B3-0A08F52CF8FD}"/>
                        </a:ext>
                      </a:extLst>
                    </p:cNvPr>
                    <p:cNvSpPr txBox="1"/>
                    <p:nvPr/>
                  </p:nvSpPr>
                  <p:spPr>
                    <a:xfrm rot="18900000">
                      <a:off x="2215122" y="5198038"/>
                      <a:ext cx="572890"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Peripheral</a:t>
                      </a:r>
                    </a:p>
                  </p:txBody>
                </p:sp>
                <p:sp>
                  <p:nvSpPr>
                    <p:cNvPr id="756" name="TextBox 755">
                      <a:extLst>
                        <a:ext uri="{FF2B5EF4-FFF2-40B4-BE49-F238E27FC236}">
                          <a16:creationId xmlns:a16="http://schemas.microsoft.com/office/drawing/2014/main" id="{4DC47960-6C1F-413B-87A0-6A7397238B4A}"/>
                        </a:ext>
                      </a:extLst>
                    </p:cNvPr>
                    <p:cNvSpPr txBox="1"/>
                    <p:nvPr/>
                  </p:nvSpPr>
                  <p:spPr>
                    <a:xfrm rot="18900000">
                      <a:off x="1782952" y="5204839"/>
                      <a:ext cx="615788"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Trabecular</a:t>
                      </a:r>
                    </a:p>
                  </p:txBody>
                </p:sp>
              </p:grpSp>
            </p:grpSp>
            <p:grpSp>
              <p:nvGrpSpPr>
                <p:cNvPr id="727" name="Group 726">
                  <a:extLst>
                    <a:ext uri="{FF2B5EF4-FFF2-40B4-BE49-F238E27FC236}">
                      <a16:creationId xmlns:a16="http://schemas.microsoft.com/office/drawing/2014/main" id="{CFE066A1-61B0-4389-9236-648E068E8D77}"/>
                    </a:ext>
                  </a:extLst>
                </p:cNvPr>
                <p:cNvGrpSpPr/>
                <p:nvPr/>
              </p:nvGrpSpPr>
              <p:grpSpPr>
                <a:xfrm>
                  <a:off x="6578240" y="4813660"/>
                  <a:ext cx="1600173" cy="951067"/>
                  <a:chOff x="6578240" y="4813660"/>
                  <a:chExt cx="1600173" cy="951067"/>
                </a:xfrm>
              </p:grpSpPr>
              <p:grpSp>
                <p:nvGrpSpPr>
                  <p:cNvPr id="740" name="Group 739">
                    <a:extLst>
                      <a:ext uri="{FF2B5EF4-FFF2-40B4-BE49-F238E27FC236}">
                        <a16:creationId xmlns:a16="http://schemas.microsoft.com/office/drawing/2014/main" id="{FE8EC777-24AC-4083-A227-C15579BD39E6}"/>
                      </a:ext>
                    </a:extLst>
                  </p:cNvPr>
                  <p:cNvGrpSpPr/>
                  <p:nvPr/>
                </p:nvGrpSpPr>
                <p:grpSpPr>
                  <a:xfrm>
                    <a:off x="6696561" y="4813660"/>
                    <a:ext cx="1481852" cy="731430"/>
                    <a:chOff x="5201861" y="5720993"/>
                    <a:chExt cx="2651476" cy="776131"/>
                  </a:xfrm>
                </p:grpSpPr>
                <p:sp>
                  <p:nvSpPr>
                    <p:cNvPr id="747" name="Round Same Side Corner Rectangle 218">
                      <a:extLst>
                        <a:ext uri="{FF2B5EF4-FFF2-40B4-BE49-F238E27FC236}">
                          <a16:creationId xmlns:a16="http://schemas.microsoft.com/office/drawing/2014/main" id="{BFCD8FFB-DA27-4718-BDC6-23AAB8132FFD}"/>
                        </a:ext>
                      </a:extLst>
                    </p:cNvPr>
                    <p:cNvSpPr/>
                    <p:nvPr/>
                  </p:nvSpPr>
                  <p:spPr>
                    <a:xfrm rot="10800000" flipH="1">
                      <a:off x="6956580" y="5720993"/>
                      <a:ext cx="896757" cy="776123"/>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748" name="Round Same Side Corner Rectangle 218">
                      <a:extLst>
                        <a:ext uri="{FF2B5EF4-FFF2-40B4-BE49-F238E27FC236}">
                          <a16:creationId xmlns:a16="http://schemas.microsoft.com/office/drawing/2014/main" id="{2AFC4A7A-45E9-4B1F-A565-5B09512301DD}"/>
                        </a:ext>
                      </a:extLst>
                    </p:cNvPr>
                    <p:cNvSpPr/>
                    <p:nvPr/>
                  </p:nvSpPr>
                  <p:spPr>
                    <a:xfrm>
                      <a:off x="6074629" y="5721000"/>
                      <a:ext cx="883262" cy="776124"/>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749" name="Round Same Side Corner Rectangle 218">
                      <a:extLst>
                        <a:ext uri="{FF2B5EF4-FFF2-40B4-BE49-F238E27FC236}">
                          <a16:creationId xmlns:a16="http://schemas.microsoft.com/office/drawing/2014/main" id="{C9DDAC75-1C2A-41E0-B647-EF92C197BDC8}"/>
                        </a:ext>
                      </a:extLst>
                    </p:cNvPr>
                    <p:cNvSpPr/>
                    <p:nvPr/>
                  </p:nvSpPr>
                  <p:spPr>
                    <a:xfrm rot="10800000">
                      <a:off x="5201861" y="5720996"/>
                      <a:ext cx="874006" cy="776124"/>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grpSp>
              <p:grpSp>
                <p:nvGrpSpPr>
                  <p:cNvPr id="741" name="Group 740">
                    <a:extLst>
                      <a:ext uri="{FF2B5EF4-FFF2-40B4-BE49-F238E27FC236}">
                        <a16:creationId xmlns:a16="http://schemas.microsoft.com/office/drawing/2014/main" id="{2798BF6C-200E-4DAE-9E75-7516B2AB0931}"/>
                      </a:ext>
                    </a:extLst>
                  </p:cNvPr>
                  <p:cNvGrpSpPr/>
                  <p:nvPr/>
                </p:nvGrpSpPr>
                <p:grpSpPr>
                  <a:xfrm>
                    <a:off x="6578240" y="5154880"/>
                    <a:ext cx="1598972" cy="609847"/>
                    <a:chOff x="1776550" y="5137963"/>
                    <a:chExt cx="1337177" cy="609847"/>
                  </a:xfrm>
                </p:grpSpPr>
                <p:sp>
                  <p:nvSpPr>
                    <p:cNvPr id="743" name="TextBox 742">
                      <a:extLst>
                        <a:ext uri="{FF2B5EF4-FFF2-40B4-BE49-F238E27FC236}">
                          <a16:creationId xmlns:a16="http://schemas.microsoft.com/office/drawing/2014/main" id="{87144619-924A-4814-8968-5351703E7ABA}"/>
                        </a:ext>
                      </a:extLst>
                    </p:cNvPr>
                    <p:cNvSpPr txBox="1"/>
                    <p:nvPr/>
                  </p:nvSpPr>
                  <p:spPr>
                    <a:xfrm>
                      <a:off x="1869839" y="5572377"/>
                      <a:ext cx="1243888"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Hip</a:t>
                      </a:r>
                    </a:p>
                  </p:txBody>
                </p:sp>
                <p:sp>
                  <p:nvSpPr>
                    <p:cNvPr id="744" name="TextBox 743">
                      <a:extLst>
                        <a:ext uri="{FF2B5EF4-FFF2-40B4-BE49-F238E27FC236}">
                          <a16:creationId xmlns:a16="http://schemas.microsoft.com/office/drawing/2014/main" id="{79B90571-0EA3-43F7-86BE-AB56B6364623}"/>
                        </a:ext>
                      </a:extLst>
                    </p:cNvPr>
                    <p:cNvSpPr txBox="1"/>
                    <p:nvPr/>
                  </p:nvSpPr>
                  <p:spPr>
                    <a:xfrm rot="18900000">
                      <a:off x="2715241" y="5137963"/>
                      <a:ext cx="379851"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Whole</a:t>
                      </a:r>
                    </a:p>
                  </p:txBody>
                </p:sp>
                <p:sp>
                  <p:nvSpPr>
                    <p:cNvPr id="745" name="TextBox 744">
                      <a:extLst>
                        <a:ext uri="{FF2B5EF4-FFF2-40B4-BE49-F238E27FC236}">
                          <a16:creationId xmlns:a16="http://schemas.microsoft.com/office/drawing/2014/main" id="{F7A69484-BEFA-4391-9459-7A2F4FCAB87E}"/>
                        </a:ext>
                      </a:extLst>
                    </p:cNvPr>
                    <p:cNvSpPr txBox="1"/>
                    <p:nvPr/>
                  </p:nvSpPr>
                  <p:spPr>
                    <a:xfrm rot="18900000">
                      <a:off x="2203373" y="5198038"/>
                      <a:ext cx="572889"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Peripheral</a:t>
                      </a:r>
                    </a:p>
                  </p:txBody>
                </p:sp>
                <p:sp>
                  <p:nvSpPr>
                    <p:cNvPr id="746" name="TextBox 745">
                      <a:extLst>
                        <a:ext uri="{FF2B5EF4-FFF2-40B4-BE49-F238E27FC236}">
                          <a16:creationId xmlns:a16="http://schemas.microsoft.com/office/drawing/2014/main" id="{06EC1624-EBCA-4557-8CC7-CDDB20A46A74}"/>
                        </a:ext>
                      </a:extLst>
                    </p:cNvPr>
                    <p:cNvSpPr txBox="1"/>
                    <p:nvPr/>
                  </p:nvSpPr>
                  <p:spPr>
                    <a:xfrm rot="18900000">
                      <a:off x="1776550" y="5204839"/>
                      <a:ext cx="615786"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Trabecular</a:t>
                      </a:r>
                    </a:p>
                  </p:txBody>
                </p:sp>
              </p:grpSp>
            </p:grpSp>
            <p:sp>
              <p:nvSpPr>
                <p:cNvPr id="728" name="TextBox 727">
                  <a:extLst>
                    <a:ext uri="{FF2B5EF4-FFF2-40B4-BE49-F238E27FC236}">
                      <a16:creationId xmlns:a16="http://schemas.microsoft.com/office/drawing/2014/main" id="{574AE367-CE18-428B-A1DC-6717BBCE26A1}"/>
                    </a:ext>
                  </a:extLst>
                </p:cNvPr>
                <p:cNvSpPr txBox="1"/>
                <p:nvPr/>
              </p:nvSpPr>
              <p:spPr>
                <a:xfrm rot="16200000">
                  <a:off x="3721858" y="4120382"/>
                  <a:ext cx="2058262" cy="1661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from baseline (%)</a:t>
                  </a:r>
                </a:p>
              </p:txBody>
            </p:sp>
            <p:grpSp>
              <p:nvGrpSpPr>
                <p:cNvPr id="729" name="Group 728">
                  <a:extLst>
                    <a:ext uri="{FF2B5EF4-FFF2-40B4-BE49-F238E27FC236}">
                      <a16:creationId xmlns:a16="http://schemas.microsoft.com/office/drawing/2014/main" id="{9258730C-3975-4DDE-AFE8-F5115B8B8632}"/>
                    </a:ext>
                  </a:extLst>
                </p:cNvPr>
                <p:cNvGrpSpPr/>
                <p:nvPr/>
              </p:nvGrpSpPr>
              <p:grpSpPr>
                <a:xfrm>
                  <a:off x="4664268" y="3253335"/>
                  <a:ext cx="468365" cy="1899787"/>
                  <a:chOff x="1215266" y="3187454"/>
                  <a:chExt cx="391680" cy="1899787"/>
                </a:xfrm>
              </p:grpSpPr>
              <p:sp>
                <p:nvSpPr>
                  <p:cNvPr id="731" name="TextBox 730">
                    <a:extLst>
                      <a:ext uri="{FF2B5EF4-FFF2-40B4-BE49-F238E27FC236}">
                        <a16:creationId xmlns:a16="http://schemas.microsoft.com/office/drawing/2014/main" id="{E3AA947B-2742-4DE8-AEA1-54BC3F3B32E8}"/>
                      </a:ext>
                    </a:extLst>
                  </p:cNvPr>
                  <p:cNvSpPr txBox="1"/>
                  <p:nvPr/>
                </p:nvSpPr>
                <p:spPr>
                  <a:xfrm>
                    <a:off x="1215266" y="4787144"/>
                    <a:ext cx="378830"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732" name="TextBox 731">
                    <a:extLst>
                      <a:ext uri="{FF2B5EF4-FFF2-40B4-BE49-F238E27FC236}">
                        <a16:creationId xmlns:a16="http://schemas.microsoft.com/office/drawing/2014/main" id="{7B1C1DAB-687F-4B62-AED9-A24A09C4CC8E}"/>
                      </a:ext>
                    </a:extLst>
                  </p:cNvPr>
                  <p:cNvSpPr txBox="1"/>
                  <p:nvPr/>
                </p:nvSpPr>
                <p:spPr>
                  <a:xfrm>
                    <a:off x="1328597" y="441253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a:t>
                    </a:r>
                  </a:p>
                </p:txBody>
              </p:sp>
              <p:sp>
                <p:nvSpPr>
                  <p:cNvPr id="733" name="TextBox 732">
                    <a:extLst>
                      <a:ext uri="{FF2B5EF4-FFF2-40B4-BE49-F238E27FC236}">
                        <a16:creationId xmlns:a16="http://schemas.microsoft.com/office/drawing/2014/main" id="{DD9548B2-9680-4BDD-83F4-F54DE8328B07}"/>
                      </a:ext>
                    </a:extLst>
                  </p:cNvPr>
                  <p:cNvSpPr txBox="1"/>
                  <p:nvPr/>
                </p:nvSpPr>
                <p:spPr>
                  <a:xfrm>
                    <a:off x="1288210" y="3187454"/>
                    <a:ext cx="318736"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734" name="TextBox 733">
                    <a:extLst>
                      <a:ext uri="{FF2B5EF4-FFF2-40B4-BE49-F238E27FC236}">
                        <a16:creationId xmlns:a16="http://schemas.microsoft.com/office/drawing/2014/main" id="{B86A788D-85AF-448F-AC70-441115D27748}"/>
                      </a:ext>
                    </a:extLst>
                  </p:cNvPr>
                  <p:cNvSpPr txBox="1"/>
                  <p:nvPr/>
                </p:nvSpPr>
                <p:spPr>
                  <a:xfrm>
                    <a:off x="1328597" y="3432471"/>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10</a:t>
                    </a:r>
                  </a:p>
                </p:txBody>
              </p:sp>
              <p:sp>
                <p:nvSpPr>
                  <p:cNvPr id="735" name="TextBox 734">
                    <a:extLst>
                      <a:ext uri="{FF2B5EF4-FFF2-40B4-BE49-F238E27FC236}">
                        <a16:creationId xmlns:a16="http://schemas.microsoft.com/office/drawing/2014/main" id="{DF48072B-4E12-4414-9EEC-34B59A07B8D4}"/>
                      </a:ext>
                    </a:extLst>
                  </p:cNvPr>
                  <p:cNvSpPr txBox="1"/>
                  <p:nvPr/>
                </p:nvSpPr>
                <p:spPr>
                  <a:xfrm>
                    <a:off x="1328597" y="3922505"/>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736" name="TextBox 735">
                    <a:extLst>
                      <a:ext uri="{FF2B5EF4-FFF2-40B4-BE49-F238E27FC236}">
                        <a16:creationId xmlns:a16="http://schemas.microsoft.com/office/drawing/2014/main" id="{532F25B6-A821-41F5-8D66-13A9DCB00870}"/>
                      </a:ext>
                    </a:extLst>
                  </p:cNvPr>
                  <p:cNvSpPr txBox="1"/>
                  <p:nvPr/>
                </p:nvSpPr>
                <p:spPr>
                  <a:xfrm>
                    <a:off x="1328597" y="4902575"/>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-2</a:t>
                    </a:r>
                  </a:p>
                </p:txBody>
              </p:sp>
              <p:sp>
                <p:nvSpPr>
                  <p:cNvPr id="737" name="TextBox 736">
                    <a:extLst>
                      <a:ext uri="{FF2B5EF4-FFF2-40B4-BE49-F238E27FC236}">
                        <a16:creationId xmlns:a16="http://schemas.microsoft.com/office/drawing/2014/main" id="{66F3162F-4E90-4551-A3BB-5087678C9DD9}"/>
                      </a:ext>
                    </a:extLst>
                  </p:cNvPr>
                  <p:cNvSpPr txBox="1"/>
                  <p:nvPr/>
                </p:nvSpPr>
                <p:spPr>
                  <a:xfrm>
                    <a:off x="1328597" y="465755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738" name="TextBox 737">
                    <a:extLst>
                      <a:ext uri="{FF2B5EF4-FFF2-40B4-BE49-F238E27FC236}">
                        <a16:creationId xmlns:a16="http://schemas.microsoft.com/office/drawing/2014/main" id="{F7EE48C6-CA56-4CB4-995E-A8670CCC82E0}"/>
                      </a:ext>
                    </a:extLst>
                  </p:cNvPr>
                  <p:cNvSpPr txBox="1"/>
                  <p:nvPr/>
                </p:nvSpPr>
                <p:spPr>
                  <a:xfrm>
                    <a:off x="1328597" y="367748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a:t>
                    </a:r>
                  </a:p>
                </p:txBody>
              </p:sp>
              <p:sp>
                <p:nvSpPr>
                  <p:cNvPr id="739" name="TextBox 738">
                    <a:extLst>
                      <a:ext uri="{FF2B5EF4-FFF2-40B4-BE49-F238E27FC236}">
                        <a16:creationId xmlns:a16="http://schemas.microsoft.com/office/drawing/2014/main" id="{20589EBE-F660-4833-92B6-2C68215B790A}"/>
                      </a:ext>
                    </a:extLst>
                  </p:cNvPr>
                  <p:cNvSpPr txBox="1"/>
                  <p:nvPr/>
                </p:nvSpPr>
                <p:spPr>
                  <a:xfrm>
                    <a:off x="1328597" y="4167522"/>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4</a:t>
                    </a:r>
                  </a:p>
                </p:txBody>
              </p:sp>
            </p:grpSp>
            <p:sp>
              <p:nvSpPr>
                <p:cNvPr id="730" name="Freeform: Shape 182">
                  <a:extLst>
                    <a:ext uri="{FF2B5EF4-FFF2-40B4-BE49-F238E27FC236}">
                      <a16:creationId xmlns:a16="http://schemas.microsoft.com/office/drawing/2014/main" id="{DDB1D2C9-2CAA-4ECD-81A7-615BDE89543B}"/>
                    </a:ext>
                  </a:extLst>
                </p:cNvPr>
                <p:cNvSpPr/>
                <p:nvPr/>
              </p:nvSpPr>
              <p:spPr>
                <a:xfrm>
                  <a:off x="5208630" y="3348038"/>
                  <a:ext cx="0" cy="1715729"/>
                </a:xfrm>
                <a:custGeom>
                  <a:avLst/>
                  <a:gdLst>
                    <a:gd name="connsiteX0" fmla="*/ 0 w 2480261"/>
                    <a:gd name="connsiteY0" fmla="*/ 0 h 1722840"/>
                    <a:gd name="connsiteX1" fmla="*/ 0 w 2480261"/>
                    <a:gd name="connsiteY1" fmla="*/ 1722840 h 1722840"/>
                    <a:gd name="connsiteX2" fmla="*/ 2480261 w 2480261"/>
                    <a:gd name="connsiteY2" fmla="*/ 1722840 h 1722840"/>
                    <a:gd name="connsiteX0" fmla="*/ 0 w 0"/>
                    <a:gd name="connsiteY0" fmla="*/ 0 h 1722840"/>
                    <a:gd name="connsiteX1" fmla="*/ 0 w 0"/>
                    <a:gd name="connsiteY1" fmla="*/ 1722840 h 1722840"/>
                  </a:gdLst>
                  <a:ahLst/>
                  <a:cxnLst>
                    <a:cxn ang="0">
                      <a:pos x="connsiteX0" y="connsiteY0"/>
                    </a:cxn>
                    <a:cxn ang="0">
                      <a:pos x="connsiteX1" y="connsiteY1"/>
                    </a:cxn>
                  </a:cxnLst>
                  <a:rect l="l" t="t" r="r" b="b"/>
                  <a:pathLst>
                    <a:path h="1722840">
                      <a:moveTo>
                        <a:pt x="0" y="0"/>
                      </a:moveTo>
                      <a:lnTo>
                        <a:pt x="0"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710" name="Group 709">
                <a:extLst>
                  <a:ext uri="{FF2B5EF4-FFF2-40B4-BE49-F238E27FC236}">
                    <a16:creationId xmlns:a16="http://schemas.microsoft.com/office/drawing/2014/main" id="{5C988943-687A-4B26-B506-C66A2ADE048A}"/>
                  </a:ext>
                </a:extLst>
              </p:cNvPr>
              <p:cNvGrpSpPr/>
              <p:nvPr/>
            </p:nvGrpSpPr>
            <p:grpSpPr>
              <a:xfrm>
                <a:off x="1326753" y="3281192"/>
                <a:ext cx="3029086" cy="2417275"/>
                <a:chOff x="1326753" y="3347452"/>
                <a:chExt cx="3029086" cy="2417275"/>
              </a:xfrm>
            </p:grpSpPr>
            <p:cxnSp>
              <p:nvCxnSpPr>
                <p:cNvPr id="711" name="Straight Connector 710">
                  <a:extLst>
                    <a:ext uri="{FF2B5EF4-FFF2-40B4-BE49-F238E27FC236}">
                      <a16:creationId xmlns:a16="http://schemas.microsoft.com/office/drawing/2014/main" id="{59C42AD3-CC86-4A24-898D-B310EE16DAF3}"/>
                    </a:ext>
                  </a:extLst>
                </p:cNvPr>
                <p:cNvCxnSpPr/>
                <p:nvPr/>
              </p:nvCxnSpPr>
              <p:spPr>
                <a:xfrm>
                  <a:off x="1326753" y="359264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2" name="Straight Connector 711">
                  <a:extLst>
                    <a:ext uri="{FF2B5EF4-FFF2-40B4-BE49-F238E27FC236}">
                      <a16:creationId xmlns:a16="http://schemas.microsoft.com/office/drawing/2014/main" id="{89C71E09-1838-470E-BED9-CD5651487DB3}"/>
                    </a:ext>
                  </a:extLst>
                </p:cNvPr>
                <p:cNvCxnSpPr/>
                <p:nvPr/>
              </p:nvCxnSpPr>
              <p:spPr>
                <a:xfrm>
                  <a:off x="1326753" y="457339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3" name="Straight Connector 712">
                  <a:extLst>
                    <a:ext uri="{FF2B5EF4-FFF2-40B4-BE49-F238E27FC236}">
                      <a16:creationId xmlns:a16="http://schemas.microsoft.com/office/drawing/2014/main" id="{D7435B66-6A33-47BC-BE52-507610AFE9B8}"/>
                    </a:ext>
                  </a:extLst>
                </p:cNvPr>
                <p:cNvCxnSpPr/>
                <p:nvPr/>
              </p:nvCxnSpPr>
              <p:spPr>
                <a:xfrm>
                  <a:off x="1326753" y="334745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4" name="Straight Connector 713">
                  <a:extLst>
                    <a:ext uri="{FF2B5EF4-FFF2-40B4-BE49-F238E27FC236}">
                      <a16:creationId xmlns:a16="http://schemas.microsoft.com/office/drawing/2014/main" id="{6E8A81CF-AB2F-422F-9FEC-8A532138D841}"/>
                    </a:ext>
                  </a:extLst>
                </p:cNvPr>
                <p:cNvCxnSpPr/>
                <p:nvPr/>
              </p:nvCxnSpPr>
              <p:spPr>
                <a:xfrm>
                  <a:off x="1326753" y="408301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5" name="Straight Connector 714">
                  <a:extLst>
                    <a:ext uri="{FF2B5EF4-FFF2-40B4-BE49-F238E27FC236}">
                      <a16:creationId xmlns:a16="http://schemas.microsoft.com/office/drawing/2014/main" id="{A9CF3C67-5C6B-45B7-8DDA-ADBB8E96AA0C}"/>
                    </a:ext>
                  </a:extLst>
                </p:cNvPr>
                <p:cNvCxnSpPr/>
                <p:nvPr/>
              </p:nvCxnSpPr>
              <p:spPr>
                <a:xfrm>
                  <a:off x="1326753" y="383782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6" name="Straight Connector 715">
                  <a:extLst>
                    <a:ext uri="{FF2B5EF4-FFF2-40B4-BE49-F238E27FC236}">
                      <a16:creationId xmlns:a16="http://schemas.microsoft.com/office/drawing/2014/main" id="{E48CEE96-349D-49EB-A427-20CCF437B284}"/>
                    </a:ext>
                  </a:extLst>
                </p:cNvPr>
                <p:cNvCxnSpPr/>
                <p:nvPr/>
              </p:nvCxnSpPr>
              <p:spPr>
                <a:xfrm>
                  <a:off x="1326753" y="43282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717" name="Group 716">
                  <a:extLst>
                    <a:ext uri="{FF2B5EF4-FFF2-40B4-BE49-F238E27FC236}">
                      <a16:creationId xmlns:a16="http://schemas.microsoft.com/office/drawing/2014/main" id="{B86CAD7F-5AEB-4A99-9AE9-6871C54730F3}"/>
                    </a:ext>
                  </a:extLst>
                </p:cNvPr>
                <p:cNvGrpSpPr/>
                <p:nvPr/>
              </p:nvGrpSpPr>
              <p:grpSpPr>
                <a:xfrm>
                  <a:off x="1326753" y="4818580"/>
                  <a:ext cx="3029086" cy="946147"/>
                  <a:chOff x="1326753" y="4818580"/>
                  <a:chExt cx="3029086" cy="946147"/>
                </a:xfrm>
              </p:grpSpPr>
              <p:cxnSp>
                <p:nvCxnSpPr>
                  <p:cNvPr id="719" name="Straight Connector 718">
                    <a:extLst>
                      <a:ext uri="{FF2B5EF4-FFF2-40B4-BE49-F238E27FC236}">
                        <a16:creationId xmlns:a16="http://schemas.microsoft.com/office/drawing/2014/main" id="{400466A9-2AA5-4B1C-B875-418EC0676CB8}"/>
                      </a:ext>
                    </a:extLst>
                  </p:cNvPr>
                  <p:cNvCxnSpPr>
                    <a:cxnSpLocks/>
                  </p:cNvCxnSpPr>
                  <p:nvPr/>
                </p:nvCxnSpPr>
                <p:spPr>
                  <a:xfrm>
                    <a:off x="1326753" y="4818580"/>
                    <a:ext cx="3029086"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0" name="Straight Connector 719">
                    <a:extLst>
                      <a:ext uri="{FF2B5EF4-FFF2-40B4-BE49-F238E27FC236}">
                        <a16:creationId xmlns:a16="http://schemas.microsoft.com/office/drawing/2014/main" id="{14ACAC75-CC37-4A44-87B9-0769C32546B9}"/>
                      </a:ext>
                    </a:extLst>
                  </p:cNvPr>
                  <p:cNvCxnSpPr>
                    <a:cxnSpLocks/>
                  </p:cNvCxnSpPr>
                  <p:nvPr/>
                </p:nvCxnSpPr>
                <p:spPr>
                  <a:xfrm>
                    <a:off x="2868420" y="4818580"/>
                    <a:ext cx="0" cy="946147"/>
                  </a:xfrm>
                  <a:prstGeom prst="line">
                    <a:avLst/>
                  </a:prstGeom>
                  <a:ln w="19050">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21" name="Straight Connector 720">
                    <a:extLst>
                      <a:ext uri="{FF2B5EF4-FFF2-40B4-BE49-F238E27FC236}">
                        <a16:creationId xmlns:a16="http://schemas.microsoft.com/office/drawing/2014/main" id="{EEF8DA86-A409-4669-827D-C359EF11197C}"/>
                      </a:ext>
                    </a:extLst>
                  </p:cNvPr>
                  <p:cNvCxnSpPr>
                    <a:cxnSpLocks/>
                  </p:cNvCxnSpPr>
                  <p:nvPr/>
                </p:nvCxnSpPr>
                <p:spPr>
                  <a:xfrm rot="5400000">
                    <a:off x="4315808"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2" name="Straight Connector 721">
                    <a:extLst>
                      <a:ext uri="{FF2B5EF4-FFF2-40B4-BE49-F238E27FC236}">
                        <a16:creationId xmlns:a16="http://schemas.microsoft.com/office/drawing/2014/main" id="{B1A74444-8B37-4EEB-A178-FC9388132B30}"/>
                      </a:ext>
                    </a:extLst>
                  </p:cNvPr>
                  <p:cNvCxnSpPr>
                    <a:cxnSpLocks/>
                  </p:cNvCxnSpPr>
                  <p:nvPr/>
                </p:nvCxnSpPr>
                <p:spPr>
                  <a:xfrm rot="5400000">
                    <a:off x="2344099"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3" name="Straight Connector 722">
                    <a:extLst>
                      <a:ext uri="{FF2B5EF4-FFF2-40B4-BE49-F238E27FC236}">
                        <a16:creationId xmlns:a16="http://schemas.microsoft.com/office/drawing/2014/main" id="{7958F39C-35C0-4174-9200-7EEBB847D6D6}"/>
                      </a:ext>
                    </a:extLst>
                  </p:cNvPr>
                  <p:cNvCxnSpPr>
                    <a:cxnSpLocks/>
                  </p:cNvCxnSpPr>
                  <p:nvPr/>
                </p:nvCxnSpPr>
                <p:spPr>
                  <a:xfrm rot="5400000">
                    <a:off x="1850378"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4" name="Straight Connector 723">
                    <a:extLst>
                      <a:ext uri="{FF2B5EF4-FFF2-40B4-BE49-F238E27FC236}">
                        <a16:creationId xmlns:a16="http://schemas.microsoft.com/office/drawing/2014/main" id="{3269AD83-C01F-486E-9B3F-B882E8A15C66}"/>
                      </a:ext>
                    </a:extLst>
                  </p:cNvPr>
                  <p:cNvCxnSpPr>
                    <a:cxnSpLocks/>
                  </p:cNvCxnSpPr>
                  <p:nvPr/>
                </p:nvCxnSpPr>
                <p:spPr>
                  <a:xfrm rot="5400000">
                    <a:off x="3331541"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5" name="Straight Connector 724">
                    <a:extLst>
                      <a:ext uri="{FF2B5EF4-FFF2-40B4-BE49-F238E27FC236}">
                        <a16:creationId xmlns:a16="http://schemas.microsoft.com/office/drawing/2014/main" id="{41AA4B5A-4CE7-43C9-A955-9FBFED9CD425}"/>
                      </a:ext>
                    </a:extLst>
                  </p:cNvPr>
                  <p:cNvCxnSpPr>
                    <a:cxnSpLocks/>
                  </p:cNvCxnSpPr>
                  <p:nvPr/>
                </p:nvCxnSpPr>
                <p:spPr>
                  <a:xfrm rot="5400000">
                    <a:off x="3825262"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718" name="Straight Connector 717">
                  <a:extLst>
                    <a:ext uri="{FF2B5EF4-FFF2-40B4-BE49-F238E27FC236}">
                      <a16:creationId xmlns:a16="http://schemas.microsoft.com/office/drawing/2014/main" id="{1650A58D-7942-4A7B-A32D-8ABC103F7E10}"/>
                    </a:ext>
                  </a:extLst>
                </p:cNvPr>
                <p:cNvCxnSpPr/>
                <p:nvPr/>
              </p:nvCxnSpPr>
              <p:spPr>
                <a:xfrm>
                  <a:off x="1326753" y="506376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99" name="Group 698">
                <a:extLst>
                  <a:ext uri="{FF2B5EF4-FFF2-40B4-BE49-F238E27FC236}">
                    <a16:creationId xmlns:a16="http://schemas.microsoft.com/office/drawing/2014/main" id="{1B3D5C4A-A74B-4456-9C5E-1A6C493F7105}"/>
                  </a:ext>
                </a:extLst>
              </p:cNvPr>
              <p:cNvGrpSpPr/>
              <p:nvPr/>
            </p:nvGrpSpPr>
            <p:grpSpPr>
              <a:xfrm>
                <a:off x="1694010" y="4338430"/>
                <a:ext cx="80558" cy="645147"/>
                <a:chOff x="3743571" y="3308401"/>
                <a:chExt cx="80558" cy="722480"/>
              </a:xfrm>
            </p:grpSpPr>
            <p:cxnSp>
              <p:nvCxnSpPr>
                <p:cNvPr id="775" name="Straight Connector 774">
                  <a:extLst>
                    <a:ext uri="{FF2B5EF4-FFF2-40B4-BE49-F238E27FC236}">
                      <a16:creationId xmlns:a16="http://schemas.microsoft.com/office/drawing/2014/main" id="{777CB428-3481-450E-8733-C892FF53F62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6" name="Straight Connector 775">
                  <a:extLst>
                    <a:ext uri="{FF2B5EF4-FFF2-40B4-BE49-F238E27FC236}">
                      <a16:creationId xmlns:a16="http://schemas.microsoft.com/office/drawing/2014/main" id="{8EBAEF7F-6139-4C66-97AD-D7F93DB89BD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7" name="Straight Connector 776">
                  <a:extLst>
                    <a:ext uri="{FF2B5EF4-FFF2-40B4-BE49-F238E27FC236}">
                      <a16:creationId xmlns:a16="http://schemas.microsoft.com/office/drawing/2014/main" id="{E21C4CB3-5F9C-4D37-9814-0EC9903E657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3" name="Group 702">
                <a:extLst>
                  <a:ext uri="{FF2B5EF4-FFF2-40B4-BE49-F238E27FC236}">
                    <a16:creationId xmlns:a16="http://schemas.microsoft.com/office/drawing/2014/main" id="{47642035-4C91-46E8-BB11-4CB549A06BBD}"/>
                  </a:ext>
                </a:extLst>
              </p:cNvPr>
              <p:cNvGrpSpPr/>
              <p:nvPr/>
            </p:nvGrpSpPr>
            <p:grpSpPr>
              <a:xfrm>
                <a:off x="2187731" y="4473990"/>
                <a:ext cx="80558" cy="277814"/>
                <a:chOff x="3743571" y="3308401"/>
                <a:chExt cx="80558" cy="722480"/>
              </a:xfrm>
            </p:grpSpPr>
            <p:cxnSp>
              <p:nvCxnSpPr>
                <p:cNvPr id="769" name="Straight Connector 768">
                  <a:extLst>
                    <a:ext uri="{FF2B5EF4-FFF2-40B4-BE49-F238E27FC236}">
                      <a16:creationId xmlns:a16="http://schemas.microsoft.com/office/drawing/2014/main" id="{ABDFA7EE-2C65-41B1-9919-237CA97DC92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0" name="Straight Connector 769">
                  <a:extLst>
                    <a:ext uri="{FF2B5EF4-FFF2-40B4-BE49-F238E27FC236}">
                      <a16:creationId xmlns:a16="http://schemas.microsoft.com/office/drawing/2014/main" id="{80688444-709E-4064-B9F3-18B11428E2F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1" name="Straight Connector 770">
                  <a:extLst>
                    <a:ext uri="{FF2B5EF4-FFF2-40B4-BE49-F238E27FC236}">
                      <a16:creationId xmlns:a16="http://schemas.microsoft.com/office/drawing/2014/main" id="{3712B972-5A55-4BC5-96C6-3D459FEE17C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7" name="Group 706">
                <a:extLst>
                  <a:ext uri="{FF2B5EF4-FFF2-40B4-BE49-F238E27FC236}">
                    <a16:creationId xmlns:a16="http://schemas.microsoft.com/office/drawing/2014/main" id="{CA530E76-1BBA-4767-B921-CF52FC49F8C8}"/>
                  </a:ext>
                </a:extLst>
              </p:cNvPr>
              <p:cNvGrpSpPr/>
              <p:nvPr/>
            </p:nvGrpSpPr>
            <p:grpSpPr>
              <a:xfrm>
                <a:off x="2681452" y="4426365"/>
                <a:ext cx="80558" cy="342900"/>
                <a:chOff x="3743571" y="3308401"/>
                <a:chExt cx="80558" cy="722480"/>
              </a:xfrm>
            </p:grpSpPr>
            <p:cxnSp>
              <p:nvCxnSpPr>
                <p:cNvPr id="763" name="Straight Connector 762">
                  <a:extLst>
                    <a:ext uri="{FF2B5EF4-FFF2-40B4-BE49-F238E27FC236}">
                      <a16:creationId xmlns:a16="http://schemas.microsoft.com/office/drawing/2014/main" id="{BC6BDB00-4273-4A31-ADB9-4363E72AC3F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4" name="Straight Connector 763">
                  <a:extLst>
                    <a:ext uri="{FF2B5EF4-FFF2-40B4-BE49-F238E27FC236}">
                      <a16:creationId xmlns:a16="http://schemas.microsoft.com/office/drawing/2014/main" id="{98918FDA-8C22-4804-A784-26438EED8E5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5" name="Straight Connector 764">
                  <a:extLst>
                    <a:ext uri="{FF2B5EF4-FFF2-40B4-BE49-F238E27FC236}">
                      <a16:creationId xmlns:a16="http://schemas.microsoft.com/office/drawing/2014/main" id="{4A96EA0C-7320-4C42-BB47-C78C3D07188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6" name="Group 685">
                <a:extLst>
                  <a:ext uri="{FF2B5EF4-FFF2-40B4-BE49-F238E27FC236}">
                    <a16:creationId xmlns:a16="http://schemas.microsoft.com/office/drawing/2014/main" id="{DD594F49-2E19-47A5-98A7-5894C335FCFB}"/>
                  </a:ext>
                </a:extLst>
              </p:cNvPr>
              <p:cNvGrpSpPr/>
              <p:nvPr/>
            </p:nvGrpSpPr>
            <p:grpSpPr>
              <a:xfrm>
                <a:off x="4162615" y="4613690"/>
                <a:ext cx="80558" cy="160338"/>
                <a:chOff x="3743571" y="3308401"/>
                <a:chExt cx="80558" cy="722480"/>
              </a:xfrm>
            </p:grpSpPr>
            <p:cxnSp>
              <p:nvCxnSpPr>
                <p:cNvPr id="796" name="Straight Connector 795">
                  <a:extLst>
                    <a:ext uri="{FF2B5EF4-FFF2-40B4-BE49-F238E27FC236}">
                      <a16:creationId xmlns:a16="http://schemas.microsoft.com/office/drawing/2014/main" id="{63C58279-F537-4FB3-A582-860F124333A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7" name="Straight Connector 796">
                  <a:extLst>
                    <a:ext uri="{FF2B5EF4-FFF2-40B4-BE49-F238E27FC236}">
                      <a16:creationId xmlns:a16="http://schemas.microsoft.com/office/drawing/2014/main" id="{D48F3D28-9AB2-4CD0-BCC1-0C9C8DF680C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8" name="Straight Connector 797">
                  <a:extLst>
                    <a:ext uri="{FF2B5EF4-FFF2-40B4-BE49-F238E27FC236}">
                      <a16:creationId xmlns:a16="http://schemas.microsoft.com/office/drawing/2014/main" id="{CBA132FD-312D-49A7-8E11-D4D72115F86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91" name="Group 690">
                <a:extLst>
                  <a:ext uri="{FF2B5EF4-FFF2-40B4-BE49-F238E27FC236}">
                    <a16:creationId xmlns:a16="http://schemas.microsoft.com/office/drawing/2014/main" id="{DF9C4FC3-9DF0-43A1-A989-93B61510E78E}"/>
                  </a:ext>
                </a:extLst>
              </p:cNvPr>
              <p:cNvGrpSpPr/>
              <p:nvPr/>
            </p:nvGrpSpPr>
            <p:grpSpPr>
              <a:xfrm>
                <a:off x="3175173" y="4637502"/>
                <a:ext cx="80558" cy="192088"/>
                <a:chOff x="3743571" y="3308401"/>
                <a:chExt cx="80558" cy="722480"/>
              </a:xfrm>
            </p:grpSpPr>
            <p:cxnSp>
              <p:nvCxnSpPr>
                <p:cNvPr id="787" name="Straight Connector 786">
                  <a:extLst>
                    <a:ext uri="{FF2B5EF4-FFF2-40B4-BE49-F238E27FC236}">
                      <a16:creationId xmlns:a16="http://schemas.microsoft.com/office/drawing/2014/main" id="{B5C1B35B-1218-4B71-94FA-30721DE9F3A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8" name="Straight Connector 787">
                  <a:extLst>
                    <a:ext uri="{FF2B5EF4-FFF2-40B4-BE49-F238E27FC236}">
                      <a16:creationId xmlns:a16="http://schemas.microsoft.com/office/drawing/2014/main" id="{9584F8E1-946F-4D6D-AAB2-58E547DCFDA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9" name="Straight Connector 788">
                  <a:extLst>
                    <a:ext uri="{FF2B5EF4-FFF2-40B4-BE49-F238E27FC236}">
                      <a16:creationId xmlns:a16="http://schemas.microsoft.com/office/drawing/2014/main" id="{F214E658-6748-4393-B503-9B55CFBC337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94" name="Group 693">
                <a:extLst>
                  <a:ext uri="{FF2B5EF4-FFF2-40B4-BE49-F238E27FC236}">
                    <a16:creationId xmlns:a16="http://schemas.microsoft.com/office/drawing/2014/main" id="{EBECFE67-4D19-44A2-99F1-1CA0CC39F907}"/>
                  </a:ext>
                </a:extLst>
              </p:cNvPr>
              <p:cNvGrpSpPr/>
              <p:nvPr/>
            </p:nvGrpSpPr>
            <p:grpSpPr>
              <a:xfrm>
                <a:off x="3668894" y="4581934"/>
                <a:ext cx="80558" cy="169870"/>
                <a:chOff x="3743571" y="3308401"/>
                <a:chExt cx="80558" cy="722480"/>
              </a:xfrm>
            </p:grpSpPr>
            <p:cxnSp>
              <p:nvCxnSpPr>
                <p:cNvPr id="784" name="Straight Connector 783">
                  <a:extLst>
                    <a:ext uri="{FF2B5EF4-FFF2-40B4-BE49-F238E27FC236}">
                      <a16:creationId xmlns:a16="http://schemas.microsoft.com/office/drawing/2014/main" id="{D39E0AB1-72E7-4295-A9F7-F1970E8D181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5" name="Straight Connector 784">
                  <a:extLst>
                    <a:ext uri="{FF2B5EF4-FFF2-40B4-BE49-F238E27FC236}">
                      <a16:creationId xmlns:a16="http://schemas.microsoft.com/office/drawing/2014/main" id="{96497C27-D075-45EC-9030-9AEEEABED7C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6" name="Straight Connector 785">
                  <a:extLst>
                    <a:ext uri="{FF2B5EF4-FFF2-40B4-BE49-F238E27FC236}">
                      <a16:creationId xmlns:a16="http://schemas.microsoft.com/office/drawing/2014/main" id="{AF4A7A6D-967A-4B79-8EF8-0F4D1E00556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1" name="Group 10"/>
            <p:cNvGrpSpPr/>
            <p:nvPr/>
          </p:nvGrpSpPr>
          <p:grpSpPr>
            <a:xfrm>
              <a:off x="4664268" y="3108091"/>
              <a:ext cx="3514145" cy="2643834"/>
              <a:chOff x="4664268" y="3108091"/>
              <a:chExt cx="3514145" cy="2643834"/>
            </a:xfrm>
          </p:grpSpPr>
          <p:grpSp>
            <p:nvGrpSpPr>
              <p:cNvPr id="551" name="Group 550">
                <a:extLst>
                  <a:ext uri="{FF2B5EF4-FFF2-40B4-BE49-F238E27FC236}">
                    <a16:creationId xmlns:a16="http://schemas.microsoft.com/office/drawing/2014/main" id="{3D3A87EE-A932-4B9A-A8C6-9361F7C1C815}"/>
                  </a:ext>
                </a:extLst>
              </p:cNvPr>
              <p:cNvGrpSpPr/>
              <p:nvPr/>
            </p:nvGrpSpPr>
            <p:grpSpPr>
              <a:xfrm>
                <a:off x="4664268" y="3108091"/>
                <a:ext cx="3514145" cy="2590376"/>
                <a:chOff x="4664268" y="3174351"/>
                <a:chExt cx="3514145" cy="2590376"/>
              </a:xfrm>
            </p:grpSpPr>
            <p:grpSp>
              <p:nvGrpSpPr>
                <p:cNvPr id="645" name="Group 644">
                  <a:extLst>
                    <a:ext uri="{FF2B5EF4-FFF2-40B4-BE49-F238E27FC236}">
                      <a16:creationId xmlns:a16="http://schemas.microsoft.com/office/drawing/2014/main" id="{F42901F0-6271-4EDF-B154-4623B478A7DE}"/>
                    </a:ext>
                  </a:extLst>
                </p:cNvPr>
                <p:cNvGrpSpPr/>
                <p:nvPr/>
              </p:nvGrpSpPr>
              <p:grpSpPr>
                <a:xfrm>
                  <a:off x="5090468" y="4872037"/>
                  <a:ext cx="1599326" cy="892690"/>
                  <a:chOff x="5090468" y="4872037"/>
                  <a:chExt cx="1599326" cy="892690"/>
                </a:xfrm>
              </p:grpSpPr>
              <p:grpSp>
                <p:nvGrpSpPr>
                  <p:cNvPr id="671" name="Group 670">
                    <a:extLst>
                      <a:ext uri="{FF2B5EF4-FFF2-40B4-BE49-F238E27FC236}">
                        <a16:creationId xmlns:a16="http://schemas.microsoft.com/office/drawing/2014/main" id="{1C9C3B2B-26DF-405F-B7D0-9406346E54E0}"/>
                      </a:ext>
                    </a:extLst>
                  </p:cNvPr>
                  <p:cNvGrpSpPr/>
                  <p:nvPr/>
                </p:nvGrpSpPr>
                <p:grpSpPr>
                  <a:xfrm>
                    <a:off x="5197705" y="4872037"/>
                    <a:ext cx="1488845" cy="673053"/>
                    <a:chOff x="5201863" y="5782934"/>
                    <a:chExt cx="2648349" cy="714186"/>
                  </a:xfrm>
                </p:grpSpPr>
                <p:sp>
                  <p:nvSpPr>
                    <p:cNvPr id="678" name="Round Same Side Corner Rectangle 218">
                      <a:extLst>
                        <a:ext uri="{FF2B5EF4-FFF2-40B4-BE49-F238E27FC236}">
                          <a16:creationId xmlns:a16="http://schemas.microsoft.com/office/drawing/2014/main" id="{21330802-CBF7-4076-A623-F44CED7D2A24}"/>
                        </a:ext>
                      </a:extLst>
                    </p:cNvPr>
                    <p:cNvSpPr/>
                    <p:nvPr/>
                  </p:nvSpPr>
                  <p:spPr>
                    <a:xfrm rot="10800000" flipH="1">
                      <a:off x="6977753" y="5782934"/>
                      <a:ext cx="872459" cy="714182"/>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679" name="Round Same Side Corner Rectangle 218">
                      <a:extLst>
                        <a:ext uri="{FF2B5EF4-FFF2-40B4-BE49-F238E27FC236}">
                          <a16:creationId xmlns:a16="http://schemas.microsoft.com/office/drawing/2014/main" id="{EDB37249-5A04-4A3E-A6BB-CB119FB24D18}"/>
                        </a:ext>
                      </a:extLst>
                    </p:cNvPr>
                    <p:cNvSpPr/>
                    <p:nvPr/>
                  </p:nvSpPr>
                  <p:spPr>
                    <a:xfrm>
                      <a:off x="6097927" y="5782938"/>
                      <a:ext cx="883399" cy="714182"/>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680" name="Round Same Side Corner Rectangle 218">
                      <a:extLst>
                        <a:ext uri="{FF2B5EF4-FFF2-40B4-BE49-F238E27FC236}">
                          <a16:creationId xmlns:a16="http://schemas.microsoft.com/office/drawing/2014/main" id="{AFF44506-5C55-4674-9756-80738E124379}"/>
                        </a:ext>
                      </a:extLst>
                    </p:cNvPr>
                    <p:cNvSpPr/>
                    <p:nvPr/>
                  </p:nvSpPr>
                  <p:spPr>
                    <a:xfrm rot="10800000">
                      <a:off x="5201863" y="5782937"/>
                      <a:ext cx="897017" cy="714182"/>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grpSp>
              <p:grpSp>
                <p:nvGrpSpPr>
                  <p:cNvPr id="672" name="Group 671">
                    <a:extLst>
                      <a:ext uri="{FF2B5EF4-FFF2-40B4-BE49-F238E27FC236}">
                        <a16:creationId xmlns:a16="http://schemas.microsoft.com/office/drawing/2014/main" id="{29A028A0-F009-4090-A6B8-15FC3B6EAF33}"/>
                      </a:ext>
                    </a:extLst>
                  </p:cNvPr>
                  <p:cNvGrpSpPr/>
                  <p:nvPr/>
                </p:nvGrpSpPr>
                <p:grpSpPr>
                  <a:xfrm>
                    <a:off x="5090468" y="5154879"/>
                    <a:ext cx="1599326" cy="609848"/>
                    <a:chOff x="1782952" y="5137962"/>
                    <a:chExt cx="1337477" cy="609848"/>
                  </a:xfrm>
                </p:grpSpPr>
                <p:sp>
                  <p:nvSpPr>
                    <p:cNvPr id="674" name="TextBox 673">
                      <a:extLst>
                        <a:ext uri="{FF2B5EF4-FFF2-40B4-BE49-F238E27FC236}">
                          <a16:creationId xmlns:a16="http://schemas.microsoft.com/office/drawing/2014/main" id="{4DBC824C-6194-409B-9642-F1B42EDB5FB5}"/>
                        </a:ext>
                      </a:extLst>
                    </p:cNvPr>
                    <p:cNvSpPr txBox="1"/>
                    <p:nvPr/>
                  </p:nvSpPr>
                  <p:spPr>
                    <a:xfrm>
                      <a:off x="1872631" y="5572377"/>
                      <a:ext cx="1247798"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Spine</a:t>
                      </a:r>
                    </a:p>
                  </p:txBody>
                </p:sp>
                <p:sp>
                  <p:nvSpPr>
                    <p:cNvPr id="675" name="TextBox 674">
                      <a:extLst>
                        <a:ext uri="{FF2B5EF4-FFF2-40B4-BE49-F238E27FC236}">
                          <a16:creationId xmlns:a16="http://schemas.microsoft.com/office/drawing/2014/main" id="{C9779AF7-42EF-469E-9777-C88AD351F634}"/>
                        </a:ext>
                      </a:extLst>
                    </p:cNvPr>
                    <p:cNvSpPr txBox="1"/>
                    <p:nvPr/>
                  </p:nvSpPr>
                  <p:spPr>
                    <a:xfrm rot="18900000">
                      <a:off x="2722703" y="5137962"/>
                      <a:ext cx="379852"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Whole</a:t>
                      </a:r>
                    </a:p>
                  </p:txBody>
                </p:sp>
                <p:sp>
                  <p:nvSpPr>
                    <p:cNvPr id="676" name="TextBox 675">
                      <a:extLst>
                        <a:ext uri="{FF2B5EF4-FFF2-40B4-BE49-F238E27FC236}">
                          <a16:creationId xmlns:a16="http://schemas.microsoft.com/office/drawing/2014/main" id="{8B7DABDD-8AE7-497D-B684-100193FF0C48}"/>
                        </a:ext>
                      </a:extLst>
                    </p:cNvPr>
                    <p:cNvSpPr txBox="1"/>
                    <p:nvPr/>
                  </p:nvSpPr>
                  <p:spPr>
                    <a:xfrm rot="18900000">
                      <a:off x="2215118" y="5198038"/>
                      <a:ext cx="572890"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Peripheral</a:t>
                      </a:r>
                    </a:p>
                  </p:txBody>
                </p:sp>
                <p:sp>
                  <p:nvSpPr>
                    <p:cNvPr id="677" name="TextBox 676">
                      <a:extLst>
                        <a:ext uri="{FF2B5EF4-FFF2-40B4-BE49-F238E27FC236}">
                          <a16:creationId xmlns:a16="http://schemas.microsoft.com/office/drawing/2014/main" id="{DAF88C72-8433-4684-A36B-184ABADA913E}"/>
                        </a:ext>
                      </a:extLst>
                    </p:cNvPr>
                    <p:cNvSpPr txBox="1"/>
                    <p:nvPr/>
                  </p:nvSpPr>
                  <p:spPr>
                    <a:xfrm rot="18900000">
                      <a:off x="1782952" y="5204839"/>
                      <a:ext cx="615788"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Trabecular</a:t>
                      </a:r>
                    </a:p>
                  </p:txBody>
                </p:sp>
              </p:grpSp>
            </p:grpSp>
            <p:grpSp>
              <p:nvGrpSpPr>
                <p:cNvPr id="646" name="Group 645">
                  <a:extLst>
                    <a:ext uri="{FF2B5EF4-FFF2-40B4-BE49-F238E27FC236}">
                      <a16:creationId xmlns:a16="http://schemas.microsoft.com/office/drawing/2014/main" id="{16AEB000-AFF0-4304-A03D-085F18E4D532}"/>
                    </a:ext>
                  </a:extLst>
                </p:cNvPr>
                <p:cNvGrpSpPr/>
                <p:nvPr/>
              </p:nvGrpSpPr>
              <p:grpSpPr>
                <a:xfrm>
                  <a:off x="6578238" y="4872037"/>
                  <a:ext cx="1600175" cy="892690"/>
                  <a:chOff x="6578238" y="4872037"/>
                  <a:chExt cx="1600175" cy="892690"/>
                </a:xfrm>
              </p:grpSpPr>
              <p:grpSp>
                <p:nvGrpSpPr>
                  <p:cNvPr id="661" name="Group 660">
                    <a:extLst>
                      <a:ext uri="{FF2B5EF4-FFF2-40B4-BE49-F238E27FC236}">
                        <a16:creationId xmlns:a16="http://schemas.microsoft.com/office/drawing/2014/main" id="{216BD545-5DA7-4893-BFE9-3E46181F42EC}"/>
                      </a:ext>
                    </a:extLst>
                  </p:cNvPr>
                  <p:cNvGrpSpPr/>
                  <p:nvPr/>
                </p:nvGrpSpPr>
                <p:grpSpPr>
                  <a:xfrm>
                    <a:off x="6696562" y="4872037"/>
                    <a:ext cx="1481851" cy="673052"/>
                    <a:chOff x="5201863" y="5782935"/>
                    <a:chExt cx="2651474" cy="714185"/>
                  </a:xfrm>
                </p:grpSpPr>
                <p:sp>
                  <p:nvSpPr>
                    <p:cNvPr id="668" name="Round Same Side Corner Rectangle 218">
                      <a:extLst>
                        <a:ext uri="{FF2B5EF4-FFF2-40B4-BE49-F238E27FC236}">
                          <a16:creationId xmlns:a16="http://schemas.microsoft.com/office/drawing/2014/main" id="{50200C1F-3F06-40EC-9681-ECAA0966C051}"/>
                        </a:ext>
                      </a:extLst>
                    </p:cNvPr>
                    <p:cNvSpPr/>
                    <p:nvPr/>
                  </p:nvSpPr>
                  <p:spPr>
                    <a:xfrm rot="10800000" flipH="1">
                      <a:off x="6956428" y="5782935"/>
                      <a:ext cx="896909" cy="714182"/>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669" name="Round Same Side Corner Rectangle 218">
                      <a:extLst>
                        <a:ext uri="{FF2B5EF4-FFF2-40B4-BE49-F238E27FC236}">
                          <a16:creationId xmlns:a16="http://schemas.microsoft.com/office/drawing/2014/main" id="{0E0AA105-CD56-422C-BC3E-32687313E41E}"/>
                        </a:ext>
                      </a:extLst>
                    </p:cNvPr>
                    <p:cNvSpPr/>
                    <p:nvPr/>
                  </p:nvSpPr>
                  <p:spPr>
                    <a:xfrm>
                      <a:off x="6074635" y="5782938"/>
                      <a:ext cx="883262" cy="714182"/>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670" name="Round Same Side Corner Rectangle 218">
                      <a:extLst>
                        <a:ext uri="{FF2B5EF4-FFF2-40B4-BE49-F238E27FC236}">
                          <a16:creationId xmlns:a16="http://schemas.microsoft.com/office/drawing/2014/main" id="{C92B8BF4-E7EC-45DA-9D50-8390A8EA3526}"/>
                        </a:ext>
                      </a:extLst>
                    </p:cNvPr>
                    <p:cNvSpPr/>
                    <p:nvPr/>
                  </p:nvSpPr>
                  <p:spPr>
                    <a:xfrm rot="10800000">
                      <a:off x="5201863" y="5782937"/>
                      <a:ext cx="874006" cy="714182"/>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grpSp>
              <p:grpSp>
                <p:nvGrpSpPr>
                  <p:cNvPr id="662" name="Group 661">
                    <a:extLst>
                      <a:ext uri="{FF2B5EF4-FFF2-40B4-BE49-F238E27FC236}">
                        <a16:creationId xmlns:a16="http://schemas.microsoft.com/office/drawing/2014/main" id="{FE8A4242-27B9-49C7-A851-5D9A25A99A0B}"/>
                      </a:ext>
                    </a:extLst>
                  </p:cNvPr>
                  <p:cNvGrpSpPr/>
                  <p:nvPr/>
                </p:nvGrpSpPr>
                <p:grpSpPr>
                  <a:xfrm>
                    <a:off x="6578238" y="5154880"/>
                    <a:ext cx="1600173" cy="609847"/>
                    <a:chOff x="1776550" y="5137963"/>
                    <a:chExt cx="1338182" cy="609847"/>
                  </a:xfrm>
                </p:grpSpPr>
                <p:sp>
                  <p:nvSpPr>
                    <p:cNvPr id="664" name="TextBox 663">
                      <a:extLst>
                        <a:ext uri="{FF2B5EF4-FFF2-40B4-BE49-F238E27FC236}">
                          <a16:creationId xmlns:a16="http://schemas.microsoft.com/office/drawing/2014/main" id="{80EA805C-4951-4100-9A18-089F36BD7878}"/>
                        </a:ext>
                      </a:extLst>
                    </p:cNvPr>
                    <p:cNvSpPr txBox="1"/>
                    <p:nvPr/>
                  </p:nvSpPr>
                  <p:spPr>
                    <a:xfrm>
                      <a:off x="1869840" y="5572377"/>
                      <a:ext cx="1244892"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Hip</a:t>
                      </a:r>
                    </a:p>
                  </p:txBody>
                </p:sp>
                <p:sp>
                  <p:nvSpPr>
                    <p:cNvPr id="665" name="TextBox 664">
                      <a:extLst>
                        <a:ext uri="{FF2B5EF4-FFF2-40B4-BE49-F238E27FC236}">
                          <a16:creationId xmlns:a16="http://schemas.microsoft.com/office/drawing/2014/main" id="{6FF0E7C6-3B7E-419C-99E5-0F63772AA8E2}"/>
                        </a:ext>
                      </a:extLst>
                    </p:cNvPr>
                    <p:cNvSpPr txBox="1"/>
                    <p:nvPr/>
                  </p:nvSpPr>
                  <p:spPr>
                    <a:xfrm rot="18900000">
                      <a:off x="2715206" y="5137963"/>
                      <a:ext cx="379851"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Whole</a:t>
                      </a:r>
                    </a:p>
                  </p:txBody>
                </p:sp>
                <p:sp>
                  <p:nvSpPr>
                    <p:cNvPr id="666" name="TextBox 665">
                      <a:extLst>
                        <a:ext uri="{FF2B5EF4-FFF2-40B4-BE49-F238E27FC236}">
                          <a16:creationId xmlns:a16="http://schemas.microsoft.com/office/drawing/2014/main" id="{61246811-2A04-40BC-9F31-734E550E63CD}"/>
                        </a:ext>
                      </a:extLst>
                    </p:cNvPr>
                    <p:cNvSpPr txBox="1"/>
                    <p:nvPr/>
                  </p:nvSpPr>
                  <p:spPr>
                    <a:xfrm rot="18900000">
                      <a:off x="2203371" y="5198038"/>
                      <a:ext cx="572889"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Peripheral</a:t>
                      </a:r>
                    </a:p>
                  </p:txBody>
                </p:sp>
                <p:sp>
                  <p:nvSpPr>
                    <p:cNvPr id="667" name="TextBox 666">
                      <a:extLst>
                        <a:ext uri="{FF2B5EF4-FFF2-40B4-BE49-F238E27FC236}">
                          <a16:creationId xmlns:a16="http://schemas.microsoft.com/office/drawing/2014/main" id="{15D6129E-AD4E-4A14-9E6B-19E0186887D7}"/>
                        </a:ext>
                      </a:extLst>
                    </p:cNvPr>
                    <p:cNvSpPr txBox="1"/>
                    <p:nvPr/>
                  </p:nvSpPr>
                  <p:spPr>
                    <a:xfrm rot="18900000">
                      <a:off x="1776550" y="5204839"/>
                      <a:ext cx="615787"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Trabecular</a:t>
                      </a:r>
                    </a:p>
                  </p:txBody>
                </p:sp>
              </p:grpSp>
            </p:grpSp>
            <p:sp>
              <p:nvSpPr>
                <p:cNvPr id="647" name="TextBox 646">
                  <a:extLst>
                    <a:ext uri="{FF2B5EF4-FFF2-40B4-BE49-F238E27FC236}">
                      <a16:creationId xmlns:a16="http://schemas.microsoft.com/office/drawing/2014/main" id="{2FF49FE3-8F9C-48AA-B489-793EAC9978C6}"/>
                    </a:ext>
                  </a:extLst>
                </p:cNvPr>
                <p:cNvSpPr txBox="1"/>
                <p:nvPr/>
              </p:nvSpPr>
              <p:spPr>
                <a:xfrm rot="16200000">
                  <a:off x="3721858" y="4120382"/>
                  <a:ext cx="2058262" cy="1661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from baseline (%)</a:t>
                  </a:r>
                </a:p>
              </p:txBody>
            </p:sp>
            <p:grpSp>
              <p:nvGrpSpPr>
                <p:cNvPr id="648" name="Group 647">
                  <a:extLst>
                    <a:ext uri="{FF2B5EF4-FFF2-40B4-BE49-F238E27FC236}">
                      <a16:creationId xmlns:a16="http://schemas.microsoft.com/office/drawing/2014/main" id="{F45BF51E-0C54-44C0-834D-122E8E1767FC}"/>
                    </a:ext>
                  </a:extLst>
                </p:cNvPr>
                <p:cNvGrpSpPr/>
                <p:nvPr/>
              </p:nvGrpSpPr>
              <p:grpSpPr>
                <a:xfrm>
                  <a:off x="4664268" y="3253335"/>
                  <a:ext cx="468365" cy="1899787"/>
                  <a:chOff x="1215266" y="3187454"/>
                  <a:chExt cx="391680" cy="1899787"/>
                </a:xfrm>
              </p:grpSpPr>
              <p:sp>
                <p:nvSpPr>
                  <p:cNvPr id="650" name="TextBox 649">
                    <a:extLst>
                      <a:ext uri="{FF2B5EF4-FFF2-40B4-BE49-F238E27FC236}">
                        <a16:creationId xmlns:a16="http://schemas.microsoft.com/office/drawing/2014/main" id="{32A83F08-07F7-4538-A832-ED4A94705E14}"/>
                      </a:ext>
                    </a:extLst>
                  </p:cNvPr>
                  <p:cNvSpPr txBox="1"/>
                  <p:nvPr/>
                </p:nvSpPr>
                <p:spPr>
                  <a:xfrm>
                    <a:off x="1215266" y="4787144"/>
                    <a:ext cx="378830"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651" name="TextBox 650">
                    <a:extLst>
                      <a:ext uri="{FF2B5EF4-FFF2-40B4-BE49-F238E27FC236}">
                        <a16:creationId xmlns:a16="http://schemas.microsoft.com/office/drawing/2014/main" id="{B3D78DEA-701D-4A7B-9DF1-6387CFB76244}"/>
                      </a:ext>
                    </a:extLst>
                  </p:cNvPr>
                  <p:cNvSpPr txBox="1"/>
                  <p:nvPr/>
                </p:nvSpPr>
                <p:spPr>
                  <a:xfrm>
                    <a:off x="1328597" y="4521437"/>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a:t>
                    </a:r>
                  </a:p>
                </p:txBody>
              </p:sp>
              <p:sp>
                <p:nvSpPr>
                  <p:cNvPr id="652" name="TextBox 651">
                    <a:extLst>
                      <a:ext uri="{FF2B5EF4-FFF2-40B4-BE49-F238E27FC236}">
                        <a16:creationId xmlns:a16="http://schemas.microsoft.com/office/drawing/2014/main" id="{EC4A2965-E956-4956-8020-8CAB3529CD09}"/>
                      </a:ext>
                    </a:extLst>
                  </p:cNvPr>
                  <p:cNvSpPr txBox="1"/>
                  <p:nvPr/>
                </p:nvSpPr>
                <p:spPr>
                  <a:xfrm>
                    <a:off x="1328597" y="3378023"/>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14</a:t>
                    </a:r>
                  </a:p>
                </p:txBody>
              </p:sp>
              <p:sp>
                <p:nvSpPr>
                  <p:cNvPr id="653" name="TextBox 652">
                    <a:extLst>
                      <a:ext uri="{FF2B5EF4-FFF2-40B4-BE49-F238E27FC236}">
                        <a16:creationId xmlns:a16="http://schemas.microsoft.com/office/drawing/2014/main" id="{2A85F26D-CADE-408E-8252-6A48E78D54F6}"/>
                      </a:ext>
                    </a:extLst>
                  </p:cNvPr>
                  <p:cNvSpPr txBox="1"/>
                  <p:nvPr/>
                </p:nvSpPr>
                <p:spPr>
                  <a:xfrm>
                    <a:off x="1288210" y="3187454"/>
                    <a:ext cx="318736"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16</a:t>
                    </a:r>
                  </a:p>
                </p:txBody>
              </p:sp>
              <p:sp>
                <p:nvSpPr>
                  <p:cNvPr id="654" name="TextBox 653">
                    <a:extLst>
                      <a:ext uri="{FF2B5EF4-FFF2-40B4-BE49-F238E27FC236}">
                        <a16:creationId xmlns:a16="http://schemas.microsoft.com/office/drawing/2014/main" id="{727B1622-E65B-4E3F-A5F3-BB3D2E56AEEB}"/>
                      </a:ext>
                    </a:extLst>
                  </p:cNvPr>
                  <p:cNvSpPr txBox="1"/>
                  <p:nvPr/>
                </p:nvSpPr>
                <p:spPr>
                  <a:xfrm>
                    <a:off x="1328597" y="3759161"/>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10</a:t>
                    </a:r>
                  </a:p>
                </p:txBody>
              </p:sp>
              <p:sp>
                <p:nvSpPr>
                  <p:cNvPr id="655" name="TextBox 654">
                    <a:extLst>
                      <a:ext uri="{FF2B5EF4-FFF2-40B4-BE49-F238E27FC236}">
                        <a16:creationId xmlns:a16="http://schemas.microsoft.com/office/drawing/2014/main" id="{4AE8A42C-848C-4E43-BD39-0D223866DDD5}"/>
                      </a:ext>
                    </a:extLst>
                  </p:cNvPr>
                  <p:cNvSpPr txBox="1"/>
                  <p:nvPr/>
                </p:nvSpPr>
                <p:spPr>
                  <a:xfrm>
                    <a:off x="1328597" y="414029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656" name="TextBox 655">
                    <a:extLst>
                      <a:ext uri="{FF2B5EF4-FFF2-40B4-BE49-F238E27FC236}">
                        <a16:creationId xmlns:a16="http://schemas.microsoft.com/office/drawing/2014/main" id="{5CAA514D-53AA-48E2-BDCF-4BAA8620529C}"/>
                      </a:ext>
                    </a:extLst>
                  </p:cNvPr>
                  <p:cNvSpPr txBox="1"/>
                  <p:nvPr/>
                </p:nvSpPr>
                <p:spPr>
                  <a:xfrm>
                    <a:off x="1328597" y="4902575"/>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-2</a:t>
                    </a:r>
                  </a:p>
                </p:txBody>
              </p:sp>
              <p:sp>
                <p:nvSpPr>
                  <p:cNvPr id="657" name="TextBox 656">
                    <a:extLst>
                      <a:ext uri="{FF2B5EF4-FFF2-40B4-BE49-F238E27FC236}">
                        <a16:creationId xmlns:a16="http://schemas.microsoft.com/office/drawing/2014/main" id="{BAA24691-E6FA-4B6D-982A-B14DD9BBBCA8}"/>
                      </a:ext>
                    </a:extLst>
                  </p:cNvPr>
                  <p:cNvSpPr txBox="1"/>
                  <p:nvPr/>
                </p:nvSpPr>
                <p:spPr>
                  <a:xfrm>
                    <a:off x="1328597" y="471200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658" name="TextBox 657">
                    <a:extLst>
                      <a:ext uri="{FF2B5EF4-FFF2-40B4-BE49-F238E27FC236}">
                        <a16:creationId xmlns:a16="http://schemas.microsoft.com/office/drawing/2014/main" id="{46B66E7A-3AE8-4C78-9406-4AB6147B0411}"/>
                      </a:ext>
                    </a:extLst>
                  </p:cNvPr>
                  <p:cNvSpPr txBox="1"/>
                  <p:nvPr/>
                </p:nvSpPr>
                <p:spPr>
                  <a:xfrm>
                    <a:off x="1328597" y="3568592"/>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659" name="TextBox 658">
                    <a:extLst>
                      <a:ext uri="{FF2B5EF4-FFF2-40B4-BE49-F238E27FC236}">
                        <a16:creationId xmlns:a16="http://schemas.microsoft.com/office/drawing/2014/main" id="{1336639B-BF68-4014-9C37-F107308194FB}"/>
                      </a:ext>
                    </a:extLst>
                  </p:cNvPr>
                  <p:cNvSpPr txBox="1"/>
                  <p:nvPr/>
                </p:nvSpPr>
                <p:spPr>
                  <a:xfrm>
                    <a:off x="1328597" y="3949730"/>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a:t>
                    </a:r>
                  </a:p>
                </p:txBody>
              </p:sp>
              <p:sp>
                <p:nvSpPr>
                  <p:cNvPr id="660" name="TextBox 659">
                    <a:extLst>
                      <a:ext uri="{FF2B5EF4-FFF2-40B4-BE49-F238E27FC236}">
                        <a16:creationId xmlns:a16="http://schemas.microsoft.com/office/drawing/2014/main" id="{6F4EF594-851B-49E1-A78F-64B1506EADCA}"/>
                      </a:ext>
                    </a:extLst>
                  </p:cNvPr>
                  <p:cNvSpPr txBox="1"/>
                  <p:nvPr/>
                </p:nvSpPr>
                <p:spPr>
                  <a:xfrm>
                    <a:off x="1328597" y="433086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4</a:t>
                    </a:r>
                  </a:p>
                </p:txBody>
              </p:sp>
            </p:grpSp>
            <p:sp>
              <p:nvSpPr>
                <p:cNvPr id="649" name="Freeform: Shape 182">
                  <a:extLst>
                    <a:ext uri="{FF2B5EF4-FFF2-40B4-BE49-F238E27FC236}">
                      <a16:creationId xmlns:a16="http://schemas.microsoft.com/office/drawing/2014/main" id="{3A737168-F6BB-471E-9A98-F746A39B5411}"/>
                    </a:ext>
                  </a:extLst>
                </p:cNvPr>
                <p:cNvSpPr/>
                <p:nvPr/>
              </p:nvSpPr>
              <p:spPr>
                <a:xfrm>
                  <a:off x="5208630" y="3348038"/>
                  <a:ext cx="0" cy="1715729"/>
                </a:xfrm>
                <a:custGeom>
                  <a:avLst/>
                  <a:gdLst>
                    <a:gd name="connsiteX0" fmla="*/ 0 w 2480261"/>
                    <a:gd name="connsiteY0" fmla="*/ 0 h 1722840"/>
                    <a:gd name="connsiteX1" fmla="*/ 0 w 2480261"/>
                    <a:gd name="connsiteY1" fmla="*/ 1722840 h 1722840"/>
                    <a:gd name="connsiteX2" fmla="*/ 2480261 w 2480261"/>
                    <a:gd name="connsiteY2" fmla="*/ 1722840 h 1722840"/>
                    <a:gd name="connsiteX0" fmla="*/ 0 w 0"/>
                    <a:gd name="connsiteY0" fmla="*/ 0 h 1722840"/>
                    <a:gd name="connsiteX1" fmla="*/ 0 w 0"/>
                    <a:gd name="connsiteY1" fmla="*/ 1722840 h 1722840"/>
                  </a:gdLst>
                  <a:ahLst/>
                  <a:cxnLst>
                    <a:cxn ang="0">
                      <a:pos x="connsiteX0" y="connsiteY0"/>
                    </a:cxn>
                    <a:cxn ang="0">
                      <a:pos x="connsiteX1" y="connsiteY1"/>
                    </a:cxn>
                  </a:cxnLst>
                  <a:rect l="l" t="t" r="r" b="b"/>
                  <a:pathLst>
                    <a:path h="1722840">
                      <a:moveTo>
                        <a:pt x="0" y="0"/>
                      </a:moveTo>
                      <a:lnTo>
                        <a:pt x="0"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552" name="Group 551">
                <a:extLst>
                  <a:ext uri="{FF2B5EF4-FFF2-40B4-BE49-F238E27FC236}">
                    <a16:creationId xmlns:a16="http://schemas.microsoft.com/office/drawing/2014/main" id="{0E6B93BC-06E9-4BED-8826-3C5B7B493B8E}"/>
                  </a:ext>
                </a:extLst>
              </p:cNvPr>
              <p:cNvGrpSpPr/>
              <p:nvPr/>
            </p:nvGrpSpPr>
            <p:grpSpPr>
              <a:xfrm>
                <a:off x="6753931" y="4473990"/>
                <a:ext cx="1352887" cy="379413"/>
                <a:chOff x="6753931" y="4540250"/>
                <a:chExt cx="1352887" cy="379413"/>
              </a:xfrm>
            </p:grpSpPr>
            <p:grpSp>
              <p:nvGrpSpPr>
                <p:cNvPr id="612" name="Group 611">
                  <a:extLst>
                    <a:ext uri="{FF2B5EF4-FFF2-40B4-BE49-F238E27FC236}">
                      <a16:creationId xmlns:a16="http://schemas.microsoft.com/office/drawing/2014/main" id="{DE48B957-7E5E-4AB7-BF07-6D6D2DCD3DD2}"/>
                    </a:ext>
                  </a:extLst>
                </p:cNvPr>
                <p:cNvGrpSpPr/>
                <p:nvPr/>
              </p:nvGrpSpPr>
              <p:grpSpPr>
                <a:xfrm>
                  <a:off x="7741373" y="4683125"/>
                  <a:ext cx="365445" cy="215900"/>
                  <a:chOff x="7741923" y="4683125"/>
                  <a:chExt cx="365445" cy="215900"/>
                </a:xfrm>
              </p:grpSpPr>
              <p:sp>
                <p:nvSpPr>
                  <p:cNvPr id="635" name="Rectangle 634">
                    <a:extLst>
                      <a:ext uri="{FF2B5EF4-FFF2-40B4-BE49-F238E27FC236}">
                        <a16:creationId xmlns:a16="http://schemas.microsoft.com/office/drawing/2014/main" id="{B71511A6-A820-475B-BF54-3BF99DF25FB4}"/>
                      </a:ext>
                    </a:extLst>
                  </p:cNvPr>
                  <p:cNvSpPr/>
                  <p:nvPr/>
                </p:nvSpPr>
                <p:spPr>
                  <a:xfrm>
                    <a:off x="7939093" y="4836039"/>
                    <a:ext cx="168275"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36" name="Rectangle 635">
                    <a:extLst>
                      <a:ext uri="{FF2B5EF4-FFF2-40B4-BE49-F238E27FC236}">
                        <a16:creationId xmlns:a16="http://schemas.microsoft.com/office/drawing/2014/main" id="{D15CFE7D-4062-46B2-85E5-E2B35E6A782C}"/>
                      </a:ext>
                    </a:extLst>
                  </p:cNvPr>
                  <p:cNvSpPr/>
                  <p:nvPr/>
                </p:nvSpPr>
                <p:spPr>
                  <a:xfrm>
                    <a:off x="7741923" y="4743450"/>
                    <a:ext cx="168275" cy="128589"/>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37" name="Group 636">
                    <a:extLst>
                      <a:ext uri="{FF2B5EF4-FFF2-40B4-BE49-F238E27FC236}">
                        <a16:creationId xmlns:a16="http://schemas.microsoft.com/office/drawing/2014/main" id="{BBE5B29C-318E-48B9-8515-7B74F84F50B9}"/>
                      </a:ext>
                    </a:extLst>
                  </p:cNvPr>
                  <p:cNvGrpSpPr/>
                  <p:nvPr/>
                </p:nvGrpSpPr>
                <p:grpSpPr>
                  <a:xfrm>
                    <a:off x="7984538" y="4779963"/>
                    <a:ext cx="80558" cy="119062"/>
                    <a:chOff x="3743571" y="3308401"/>
                    <a:chExt cx="80558" cy="722480"/>
                  </a:xfrm>
                </p:grpSpPr>
                <p:cxnSp>
                  <p:nvCxnSpPr>
                    <p:cNvPr id="642" name="Straight Connector 641">
                      <a:extLst>
                        <a:ext uri="{FF2B5EF4-FFF2-40B4-BE49-F238E27FC236}">
                          <a16:creationId xmlns:a16="http://schemas.microsoft.com/office/drawing/2014/main" id="{115DC51D-74F2-4AC3-AC2C-326C8DBE8A6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3" name="Straight Connector 642">
                      <a:extLst>
                        <a:ext uri="{FF2B5EF4-FFF2-40B4-BE49-F238E27FC236}">
                          <a16:creationId xmlns:a16="http://schemas.microsoft.com/office/drawing/2014/main" id="{14EE2DF8-C9A4-41C4-862E-1FA3C7057CA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4" name="Straight Connector 643">
                      <a:extLst>
                        <a:ext uri="{FF2B5EF4-FFF2-40B4-BE49-F238E27FC236}">
                          <a16:creationId xmlns:a16="http://schemas.microsoft.com/office/drawing/2014/main" id="{2B401757-21BE-4D99-A63F-4271FC2EAA1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38" name="Group 637">
                    <a:extLst>
                      <a:ext uri="{FF2B5EF4-FFF2-40B4-BE49-F238E27FC236}">
                        <a16:creationId xmlns:a16="http://schemas.microsoft.com/office/drawing/2014/main" id="{3BD200DB-A177-4ACA-81A9-AD082D403B57}"/>
                      </a:ext>
                    </a:extLst>
                  </p:cNvPr>
                  <p:cNvGrpSpPr/>
                  <p:nvPr/>
                </p:nvGrpSpPr>
                <p:grpSpPr>
                  <a:xfrm>
                    <a:off x="7785781" y="4683125"/>
                    <a:ext cx="80558" cy="120651"/>
                    <a:chOff x="3743571" y="3308401"/>
                    <a:chExt cx="80558" cy="722480"/>
                  </a:xfrm>
                </p:grpSpPr>
                <p:cxnSp>
                  <p:nvCxnSpPr>
                    <p:cNvPr id="639" name="Straight Connector 638">
                      <a:extLst>
                        <a:ext uri="{FF2B5EF4-FFF2-40B4-BE49-F238E27FC236}">
                          <a16:creationId xmlns:a16="http://schemas.microsoft.com/office/drawing/2014/main" id="{776DF9F2-12D2-49D6-8CE4-67F51EE7CAE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0" name="Straight Connector 639">
                      <a:extLst>
                        <a:ext uri="{FF2B5EF4-FFF2-40B4-BE49-F238E27FC236}">
                          <a16:creationId xmlns:a16="http://schemas.microsoft.com/office/drawing/2014/main" id="{55DD3381-4235-4F59-A6DB-E060C1F1C75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1" name="Straight Connector 640">
                      <a:extLst>
                        <a:ext uri="{FF2B5EF4-FFF2-40B4-BE49-F238E27FC236}">
                          <a16:creationId xmlns:a16="http://schemas.microsoft.com/office/drawing/2014/main" id="{75F1C064-3730-4B15-B305-A565245A985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613" name="Group 612">
                  <a:extLst>
                    <a:ext uri="{FF2B5EF4-FFF2-40B4-BE49-F238E27FC236}">
                      <a16:creationId xmlns:a16="http://schemas.microsoft.com/office/drawing/2014/main" id="{14919469-1B1D-4CCF-94B2-50498B701BE6}"/>
                    </a:ext>
                  </a:extLst>
                </p:cNvPr>
                <p:cNvGrpSpPr/>
                <p:nvPr/>
              </p:nvGrpSpPr>
              <p:grpSpPr>
                <a:xfrm>
                  <a:off x="6753931" y="4540250"/>
                  <a:ext cx="365445" cy="374651"/>
                  <a:chOff x="6806881" y="4540250"/>
                  <a:chExt cx="365445" cy="374651"/>
                </a:xfrm>
              </p:grpSpPr>
              <p:sp>
                <p:nvSpPr>
                  <p:cNvPr id="625" name="Rectangle 624">
                    <a:extLst>
                      <a:ext uri="{FF2B5EF4-FFF2-40B4-BE49-F238E27FC236}">
                        <a16:creationId xmlns:a16="http://schemas.microsoft.com/office/drawing/2014/main" id="{5C720B58-1972-4362-890C-BCA35C0C6026}"/>
                      </a:ext>
                    </a:extLst>
                  </p:cNvPr>
                  <p:cNvSpPr/>
                  <p:nvPr/>
                </p:nvSpPr>
                <p:spPr>
                  <a:xfrm>
                    <a:off x="7004051" y="4816475"/>
                    <a:ext cx="168275" cy="555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26" name="Rectangle 625">
                    <a:extLst>
                      <a:ext uri="{FF2B5EF4-FFF2-40B4-BE49-F238E27FC236}">
                        <a16:creationId xmlns:a16="http://schemas.microsoft.com/office/drawing/2014/main" id="{29376BCB-B1A8-48B9-99AA-495734509EE7}"/>
                      </a:ext>
                    </a:extLst>
                  </p:cNvPr>
                  <p:cNvSpPr/>
                  <p:nvPr/>
                </p:nvSpPr>
                <p:spPr>
                  <a:xfrm>
                    <a:off x="6806881" y="4640263"/>
                    <a:ext cx="168275" cy="231776"/>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27" name="Group 626">
                    <a:extLst>
                      <a:ext uri="{FF2B5EF4-FFF2-40B4-BE49-F238E27FC236}">
                        <a16:creationId xmlns:a16="http://schemas.microsoft.com/office/drawing/2014/main" id="{B4175B94-5E88-423A-9CB5-258575A6E8E7}"/>
                      </a:ext>
                    </a:extLst>
                  </p:cNvPr>
                  <p:cNvGrpSpPr/>
                  <p:nvPr/>
                </p:nvGrpSpPr>
                <p:grpSpPr>
                  <a:xfrm>
                    <a:off x="6850739" y="4540250"/>
                    <a:ext cx="80558" cy="206375"/>
                    <a:chOff x="3743571" y="3308401"/>
                    <a:chExt cx="80558" cy="722480"/>
                  </a:xfrm>
                </p:grpSpPr>
                <p:cxnSp>
                  <p:nvCxnSpPr>
                    <p:cNvPr id="632" name="Straight Connector 631">
                      <a:extLst>
                        <a:ext uri="{FF2B5EF4-FFF2-40B4-BE49-F238E27FC236}">
                          <a16:creationId xmlns:a16="http://schemas.microsoft.com/office/drawing/2014/main" id="{1FEBCE64-DBC9-4F0F-A980-E0B3BD2DE43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3" name="Straight Connector 632">
                      <a:extLst>
                        <a:ext uri="{FF2B5EF4-FFF2-40B4-BE49-F238E27FC236}">
                          <a16:creationId xmlns:a16="http://schemas.microsoft.com/office/drawing/2014/main" id="{501EF17B-4517-477F-88C7-CE45BA1B6DB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a:extLst>
                        <a:ext uri="{FF2B5EF4-FFF2-40B4-BE49-F238E27FC236}">
                          <a16:creationId xmlns:a16="http://schemas.microsoft.com/office/drawing/2014/main" id="{7630C9F7-20DF-49D9-B0DB-9537C30784A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8" name="Group 627">
                    <a:extLst>
                      <a:ext uri="{FF2B5EF4-FFF2-40B4-BE49-F238E27FC236}">
                        <a16:creationId xmlns:a16="http://schemas.microsoft.com/office/drawing/2014/main" id="{7B42D51E-DB5B-4562-A034-B37DF9FFB1E3}"/>
                      </a:ext>
                    </a:extLst>
                  </p:cNvPr>
                  <p:cNvGrpSpPr/>
                  <p:nvPr/>
                </p:nvGrpSpPr>
                <p:grpSpPr>
                  <a:xfrm>
                    <a:off x="7049496" y="4713289"/>
                    <a:ext cx="80558" cy="201612"/>
                    <a:chOff x="3743571" y="3308401"/>
                    <a:chExt cx="80558" cy="722480"/>
                  </a:xfrm>
                </p:grpSpPr>
                <p:cxnSp>
                  <p:nvCxnSpPr>
                    <p:cNvPr id="629" name="Straight Connector 628">
                      <a:extLst>
                        <a:ext uri="{FF2B5EF4-FFF2-40B4-BE49-F238E27FC236}">
                          <a16:creationId xmlns:a16="http://schemas.microsoft.com/office/drawing/2014/main" id="{D2D2539C-1B24-4BF3-8EBE-9999233E1FA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0" name="Straight Connector 629">
                      <a:extLst>
                        <a:ext uri="{FF2B5EF4-FFF2-40B4-BE49-F238E27FC236}">
                          <a16:creationId xmlns:a16="http://schemas.microsoft.com/office/drawing/2014/main" id="{5BCB0412-8EA7-4350-AFEB-832DDC29638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1" name="Straight Connector 630">
                      <a:extLst>
                        <a:ext uri="{FF2B5EF4-FFF2-40B4-BE49-F238E27FC236}">
                          <a16:creationId xmlns:a16="http://schemas.microsoft.com/office/drawing/2014/main" id="{BA26218B-D09C-4D43-AEAB-FFE614322CB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614" name="Group 613">
                  <a:extLst>
                    <a:ext uri="{FF2B5EF4-FFF2-40B4-BE49-F238E27FC236}">
                      <a16:creationId xmlns:a16="http://schemas.microsoft.com/office/drawing/2014/main" id="{CDF587F1-BF7B-4049-8A0E-D3E114ED089D}"/>
                    </a:ext>
                  </a:extLst>
                </p:cNvPr>
                <p:cNvGrpSpPr/>
                <p:nvPr/>
              </p:nvGrpSpPr>
              <p:grpSpPr>
                <a:xfrm>
                  <a:off x="7247652" y="4632325"/>
                  <a:ext cx="365445" cy="287338"/>
                  <a:chOff x="7262493" y="4632325"/>
                  <a:chExt cx="365445" cy="287338"/>
                </a:xfrm>
              </p:grpSpPr>
              <p:sp>
                <p:nvSpPr>
                  <p:cNvPr id="615" name="Rectangle 614">
                    <a:extLst>
                      <a:ext uri="{FF2B5EF4-FFF2-40B4-BE49-F238E27FC236}">
                        <a16:creationId xmlns:a16="http://schemas.microsoft.com/office/drawing/2014/main" id="{3FA5AC2D-CB06-4912-B7C9-A594692ECA80}"/>
                      </a:ext>
                    </a:extLst>
                  </p:cNvPr>
                  <p:cNvSpPr/>
                  <p:nvPr/>
                </p:nvSpPr>
                <p:spPr>
                  <a:xfrm>
                    <a:off x="7459663" y="4825999"/>
                    <a:ext cx="168275" cy="460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16" name="Rectangle 615">
                    <a:extLst>
                      <a:ext uri="{FF2B5EF4-FFF2-40B4-BE49-F238E27FC236}">
                        <a16:creationId xmlns:a16="http://schemas.microsoft.com/office/drawing/2014/main" id="{E8BE32F6-7F1D-4B07-A088-16313CAAA0CE}"/>
                      </a:ext>
                    </a:extLst>
                  </p:cNvPr>
                  <p:cNvSpPr/>
                  <p:nvPr/>
                </p:nvSpPr>
                <p:spPr>
                  <a:xfrm>
                    <a:off x="7262493" y="4725987"/>
                    <a:ext cx="168275" cy="146051"/>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17" name="Group 616">
                    <a:extLst>
                      <a:ext uri="{FF2B5EF4-FFF2-40B4-BE49-F238E27FC236}">
                        <a16:creationId xmlns:a16="http://schemas.microsoft.com/office/drawing/2014/main" id="{A799B17B-5A47-4B82-83E1-1437FB743205}"/>
                      </a:ext>
                    </a:extLst>
                  </p:cNvPr>
                  <p:cNvGrpSpPr/>
                  <p:nvPr/>
                </p:nvGrpSpPr>
                <p:grpSpPr>
                  <a:xfrm>
                    <a:off x="7505108" y="4730749"/>
                    <a:ext cx="80558" cy="188914"/>
                    <a:chOff x="3743571" y="3308401"/>
                    <a:chExt cx="80558" cy="722480"/>
                  </a:xfrm>
                </p:grpSpPr>
                <p:cxnSp>
                  <p:nvCxnSpPr>
                    <p:cNvPr id="622" name="Straight Connector 621">
                      <a:extLst>
                        <a:ext uri="{FF2B5EF4-FFF2-40B4-BE49-F238E27FC236}">
                          <a16:creationId xmlns:a16="http://schemas.microsoft.com/office/drawing/2014/main" id="{525F8A01-E1D4-4CE7-8487-439B835CFED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3" name="Straight Connector 622">
                      <a:extLst>
                        <a:ext uri="{FF2B5EF4-FFF2-40B4-BE49-F238E27FC236}">
                          <a16:creationId xmlns:a16="http://schemas.microsoft.com/office/drawing/2014/main" id="{235CDA6E-4C97-4CA9-8606-1B2DD950711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4" name="Straight Connector 623">
                      <a:extLst>
                        <a:ext uri="{FF2B5EF4-FFF2-40B4-BE49-F238E27FC236}">
                          <a16:creationId xmlns:a16="http://schemas.microsoft.com/office/drawing/2014/main" id="{A82D639D-E301-423D-8ED1-D74B7435387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18" name="Group 617">
                    <a:extLst>
                      <a:ext uri="{FF2B5EF4-FFF2-40B4-BE49-F238E27FC236}">
                        <a16:creationId xmlns:a16="http://schemas.microsoft.com/office/drawing/2014/main" id="{A19E733A-A723-4DF0-81C1-D48419CF1B0E}"/>
                      </a:ext>
                    </a:extLst>
                  </p:cNvPr>
                  <p:cNvGrpSpPr/>
                  <p:nvPr/>
                </p:nvGrpSpPr>
                <p:grpSpPr>
                  <a:xfrm>
                    <a:off x="7306351" y="4632325"/>
                    <a:ext cx="80558" cy="193675"/>
                    <a:chOff x="3743571" y="3308401"/>
                    <a:chExt cx="80558" cy="722480"/>
                  </a:xfrm>
                </p:grpSpPr>
                <p:cxnSp>
                  <p:nvCxnSpPr>
                    <p:cNvPr id="619" name="Straight Connector 618">
                      <a:extLst>
                        <a:ext uri="{FF2B5EF4-FFF2-40B4-BE49-F238E27FC236}">
                          <a16:creationId xmlns:a16="http://schemas.microsoft.com/office/drawing/2014/main" id="{0B279C06-C3D4-4355-924B-3B3B62F8B22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0" name="Straight Connector 619">
                      <a:extLst>
                        <a:ext uri="{FF2B5EF4-FFF2-40B4-BE49-F238E27FC236}">
                          <a16:creationId xmlns:a16="http://schemas.microsoft.com/office/drawing/2014/main" id="{8D2D9339-170E-4B3A-B924-35DAAE2661F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a:extLst>
                        <a:ext uri="{FF2B5EF4-FFF2-40B4-BE49-F238E27FC236}">
                          <a16:creationId xmlns:a16="http://schemas.microsoft.com/office/drawing/2014/main" id="{6F169C04-A919-4AA1-BE2E-2E7036F3046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553" name="Group 552">
                <a:extLst>
                  <a:ext uri="{FF2B5EF4-FFF2-40B4-BE49-F238E27FC236}">
                    <a16:creationId xmlns:a16="http://schemas.microsoft.com/office/drawing/2014/main" id="{476948DF-1532-41CA-8614-54B4D59B1AC8}"/>
                  </a:ext>
                </a:extLst>
              </p:cNvPr>
              <p:cNvGrpSpPr/>
              <p:nvPr/>
            </p:nvGrpSpPr>
            <p:grpSpPr>
              <a:xfrm>
                <a:off x="5272768" y="3453228"/>
                <a:ext cx="1352887" cy="1443037"/>
                <a:chOff x="5272768" y="3519488"/>
                <a:chExt cx="1352887" cy="1443037"/>
              </a:xfrm>
            </p:grpSpPr>
            <p:grpSp>
              <p:nvGrpSpPr>
                <p:cNvPr id="579" name="Group 578">
                  <a:extLst>
                    <a:ext uri="{FF2B5EF4-FFF2-40B4-BE49-F238E27FC236}">
                      <a16:creationId xmlns:a16="http://schemas.microsoft.com/office/drawing/2014/main" id="{9E7FFED3-9EEE-4316-8E74-585F6FCC00A3}"/>
                    </a:ext>
                  </a:extLst>
                </p:cNvPr>
                <p:cNvGrpSpPr/>
                <p:nvPr/>
              </p:nvGrpSpPr>
              <p:grpSpPr>
                <a:xfrm>
                  <a:off x="5272768" y="3519488"/>
                  <a:ext cx="365445" cy="1443037"/>
                  <a:chOff x="5317806" y="3519488"/>
                  <a:chExt cx="365445" cy="1443037"/>
                </a:xfrm>
              </p:grpSpPr>
              <p:sp>
                <p:nvSpPr>
                  <p:cNvPr id="602" name="Rectangle 601">
                    <a:extLst>
                      <a:ext uri="{FF2B5EF4-FFF2-40B4-BE49-F238E27FC236}">
                        <a16:creationId xmlns:a16="http://schemas.microsoft.com/office/drawing/2014/main" id="{925D8EB3-88FA-4E9B-A173-019F1761E0A6}"/>
                      </a:ext>
                    </a:extLst>
                  </p:cNvPr>
                  <p:cNvSpPr/>
                  <p:nvPr/>
                </p:nvSpPr>
                <p:spPr>
                  <a:xfrm>
                    <a:off x="5317806" y="3841750"/>
                    <a:ext cx="168275" cy="1030289"/>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03" name="Rectangle 602">
                    <a:extLst>
                      <a:ext uri="{FF2B5EF4-FFF2-40B4-BE49-F238E27FC236}">
                        <a16:creationId xmlns:a16="http://schemas.microsoft.com/office/drawing/2014/main" id="{D071BC4F-1C10-4689-8979-68A9564EA39F}"/>
                      </a:ext>
                    </a:extLst>
                  </p:cNvPr>
                  <p:cNvSpPr/>
                  <p:nvPr/>
                </p:nvSpPr>
                <p:spPr>
                  <a:xfrm>
                    <a:off x="5514976" y="4648200"/>
                    <a:ext cx="168275" cy="2238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04" name="Group 603">
                    <a:extLst>
                      <a:ext uri="{FF2B5EF4-FFF2-40B4-BE49-F238E27FC236}">
                        <a16:creationId xmlns:a16="http://schemas.microsoft.com/office/drawing/2014/main" id="{39F40534-BFE3-41B8-9E69-8F31A287B439}"/>
                      </a:ext>
                    </a:extLst>
                  </p:cNvPr>
                  <p:cNvGrpSpPr/>
                  <p:nvPr/>
                </p:nvGrpSpPr>
                <p:grpSpPr>
                  <a:xfrm>
                    <a:off x="5361664" y="3519488"/>
                    <a:ext cx="80558" cy="652462"/>
                    <a:chOff x="3743571" y="3308401"/>
                    <a:chExt cx="80558" cy="722480"/>
                  </a:xfrm>
                </p:grpSpPr>
                <p:cxnSp>
                  <p:nvCxnSpPr>
                    <p:cNvPr id="609" name="Straight Connector 608">
                      <a:extLst>
                        <a:ext uri="{FF2B5EF4-FFF2-40B4-BE49-F238E27FC236}">
                          <a16:creationId xmlns:a16="http://schemas.microsoft.com/office/drawing/2014/main" id="{5BEBA4B2-798C-49C4-991C-247BA77E54F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0" name="Straight Connector 609">
                      <a:extLst>
                        <a:ext uri="{FF2B5EF4-FFF2-40B4-BE49-F238E27FC236}">
                          <a16:creationId xmlns:a16="http://schemas.microsoft.com/office/drawing/2014/main" id="{78942435-68CB-4FD3-BA45-01F3451306A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a:extLst>
                        <a:ext uri="{FF2B5EF4-FFF2-40B4-BE49-F238E27FC236}">
                          <a16:creationId xmlns:a16="http://schemas.microsoft.com/office/drawing/2014/main" id="{7307E708-D5D5-438E-82FE-72F41F8B3FE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05" name="Group 604">
                    <a:extLst>
                      <a:ext uri="{FF2B5EF4-FFF2-40B4-BE49-F238E27FC236}">
                        <a16:creationId xmlns:a16="http://schemas.microsoft.com/office/drawing/2014/main" id="{63BE9E40-09E1-452D-8FF9-97A02B21548D}"/>
                      </a:ext>
                    </a:extLst>
                  </p:cNvPr>
                  <p:cNvGrpSpPr/>
                  <p:nvPr/>
                </p:nvGrpSpPr>
                <p:grpSpPr>
                  <a:xfrm>
                    <a:off x="5560421" y="4332288"/>
                    <a:ext cx="80558" cy="630237"/>
                    <a:chOff x="3743571" y="3308401"/>
                    <a:chExt cx="80558" cy="722480"/>
                  </a:xfrm>
                </p:grpSpPr>
                <p:cxnSp>
                  <p:nvCxnSpPr>
                    <p:cNvPr id="606" name="Straight Connector 605">
                      <a:extLst>
                        <a:ext uri="{FF2B5EF4-FFF2-40B4-BE49-F238E27FC236}">
                          <a16:creationId xmlns:a16="http://schemas.microsoft.com/office/drawing/2014/main" id="{5FFD4B58-6CC3-431C-9A29-157CE597F99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a:extLst>
                        <a:ext uri="{FF2B5EF4-FFF2-40B4-BE49-F238E27FC236}">
                          <a16:creationId xmlns:a16="http://schemas.microsoft.com/office/drawing/2014/main" id="{EAD895DC-4A0E-4D36-8591-29DF86BA939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8" name="Straight Connector 607">
                      <a:extLst>
                        <a:ext uri="{FF2B5EF4-FFF2-40B4-BE49-F238E27FC236}">
                          <a16:creationId xmlns:a16="http://schemas.microsoft.com/office/drawing/2014/main" id="{9B1055A1-7D77-49F3-AE71-3F1E66337D0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80" name="Group 579">
                  <a:extLst>
                    <a:ext uri="{FF2B5EF4-FFF2-40B4-BE49-F238E27FC236}">
                      <a16:creationId xmlns:a16="http://schemas.microsoft.com/office/drawing/2014/main" id="{A662834F-0CF8-43A9-894C-AA8F8FCCAF42}"/>
                    </a:ext>
                  </a:extLst>
                </p:cNvPr>
                <p:cNvGrpSpPr/>
                <p:nvPr/>
              </p:nvGrpSpPr>
              <p:grpSpPr>
                <a:xfrm>
                  <a:off x="5766489" y="4000500"/>
                  <a:ext cx="365445" cy="915988"/>
                  <a:chOff x="5773418" y="4000500"/>
                  <a:chExt cx="365445" cy="915988"/>
                </a:xfrm>
              </p:grpSpPr>
              <p:sp>
                <p:nvSpPr>
                  <p:cNvPr id="592" name="Rectangle 591">
                    <a:extLst>
                      <a:ext uri="{FF2B5EF4-FFF2-40B4-BE49-F238E27FC236}">
                        <a16:creationId xmlns:a16="http://schemas.microsoft.com/office/drawing/2014/main" id="{FABFDB1D-B94D-44A2-94D8-CA772645617D}"/>
                      </a:ext>
                    </a:extLst>
                  </p:cNvPr>
                  <p:cNvSpPr/>
                  <p:nvPr/>
                </p:nvSpPr>
                <p:spPr>
                  <a:xfrm>
                    <a:off x="5970588" y="4737099"/>
                    <a:ext cx="168275" cy="1349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93" name="Rectangle 592">
                    <a:extLst>
                      <a:ext uri="{FF2B5EF4-FFF2-40B4-BE49-F238E27FC236}">
                        <a16:creationId xmlns:a16="http://schemas.microsoft.com/office/drawing/2014/main" id="{E3048005-384D-40BA-9838-E1BA902855B5}"/>
                      </a:ext>
                    </a:extLst>
                  </p:cNvPr>
                  <p:cNvSpPr/>
                  <p:nvPr/>
                </p:nvSpPr>
                <p:spPr>
                  <a:xfrm>
                    <a:off x="5773418" y="4192588"/>
                    <a:ext cx="168275" cy="679451"/>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94" name="Group 593">
                    <a:extLst>
                      <a:ext uri="{FF2B5EF4-FFF2-40B4-BE49-F238E27FC236}">
                        <a16:creationId xmlns:a16="http://schemas.microsoft.com/office/drawing/2014/main" id="{DE4AC57D-29B6-47B2-AA94-7A70381DAA92}"/>
                      </a:ext>
                    </a:extLst>
                  </p:cNvPr>
                  <p:cNvGrpSpPr/>
                  <p:nvPr/>
                </p:nvGrpSpPr>
                <p:grpSpPr>
                  <a:xfrm>
                    <a:off x="5817276" y="4000500"/>
                    <a:ext cx="80558" cy="379413"/>
                    <a:chOff x="3743571" y="3308401"/>
                    <a:chExt cx="80558" cy="722480"/>
                  </a:xfrm>
                </p:grpSpPr>
                <p:cxnSp>
                  <p:nvCxnSpPr>
                    <p:cNvPr id="599" name="Straight Connector 598">
                      <a:extLst>
                        <a:ext uri="{FF2B5EF4-FFF2-40B4-BE49-F238E27FC236}">
                          <a16:creationId xmlns:a16="http://schemas.microsoft.com/office/drawing/2014/main" id="{F40E719A-9B62-45DC-887B-8017AF7CF44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0" name="Straight Connector 599">
                      <a:extLst>
                        <a:ext uri="{FF2B5EF4-FFF2-40B4-BE49-F238E27FC236}">
                          <a16:creationId xmlns:a16="http://schemas.microsoft.com/office/drawing/2014/main" id="{E857068D-2A73-457E-84E9-3D577F1E1FB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a:extLst>
                        <a:ext uri="{FF2B5EF4-FFF2-40B4-BE49-F238E27FC236}">
                          <a16:creationId xmlns:a16="http://schemas.microsoft.com/office/drawing/2014/main" id="{006C9F65-6CE3-4314-BC38-E8BA7A3DF87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5" name="Group 594">
                    <a:extLst>
                      <a:ext uri="{FF2B5EF4-FFF2-40B4-BE49-F238E27FC236}">
                        <a16:creationId xmlns:a16="http://schemas.microsoft.com/office/drawing/2014/main" id="{53FCA0D3-61DD-4672-BF7B-79C74F8F9C5E}"/>
                      </a:ext>
                    </a:extLst>
                  </p:cNvPr>
                  <p:cNvGrpSpPr/>
                  <p:nvPr/>
                </p:nvGrpSpPr>
                <p:grpSpPr>
                  <a:xfrm>
                    <a:off x="6016033" y="4546600"/>
                    <a:ext cx="80558" cy="369888"/>
                    <a:chOff x="3743571" y="3308401"/>
                    <a:chExt cx="80558" cy="722480"/>
                  </a:xfrm>
                </p:grpSpPr>
                <p:cxnSp>
                  <p:nvCxnSpPr>
                    <p:cNvPr id="596" name="Straight Connector 595">
                      <a:extLst>
                        <a:ext uri="{FF2B5EF4-FFF2-40B4-BE49-F238E27FC236}">
                          <a16:creationId xmlns:a16="http://schemas.microsoft.com/office/drawing/2014/main" id="{BD6B3DE8-A9BE-43B6-BB68-5FCC4B78E1C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7" name="Straight Connector 596">
                      <a:extLst>
                        <a:ext uri="{FF2B5EF4-FFF2-40B4-BE49-F238E27FC236}">
                          <a16:creationId xmlns:a16="http://schemas.microsoft.com/office/drawing/2014/main" id="{5789B53D-8901-4AFB-A729-60D21759472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8" name="Straight Connector 597">
                      <a:extLst>
                        <a:ext uri="{FF2B5EF4-FFF2-40B4-BE49-F238E27FC236}">
                          <a16:creationId xmlns:a16="http://schemas.microsoft.com/office/drawing/2014/main" id="{9BD0702A-391B-429C-86F6-FE874B2331E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81" name="Group 580">
                  <a:extLst>
                    <a:ext uri="{FF2B5EF4-FFF2-40B4-BE49-F238E27FC236}">
                      <a16:creationId xmlns:a16="http://schemas.microsoft.com/office/drawing/2014/main" id="{0740E1D2-CBC6-4C67-8265-EF2B51069230}"/>
                    </a:ext>
                  </a:extLst>
                </p:cNvPr>
                <p:cNvGrpSpPr/>
                <p:nvPr/>
              </p:nvGrpSpPr>
              <p:grpSpPr>
                <a:xfrm>
                  <a:off x="6260210" y="3776662"/>
                  <a:ext cx="365445" cy="1154113"/>
                  <a:chOff x="6229030" y="3776662"/>
                  <a:chExt cx="365445" cy="1154113"/>
                </a:xfrm>
              </p:grpSpPr>
              <p:sp>
                <p:nvSpPr>
                  <p:cNvPr id="582" name="Rectangle 581">
                    <a:extLst>
                      <a:ext uri="{FF2B5EF4-FFF2-40B4-BE49-F238E27FC236}">
                        <a16:creationId xmlns:a16="http://schemas.microsoft.com/office/drawing/2014/main" id="{3BEEC0F8-67F1-4DD7-8BBC-F857BCDC78B2}"/>
                      </a:ext>
                    </a:extLst>
                  </p:cNvPr>
                  <p:cNvSpPr/>
                  <p:nvPr/>
                </p:nvSpPr>
                <p:spPr>
                  <a:xfrm>
                    <a:off x="6229030" y="4013200"/>
                    <a:ext cx="168275" cy="858839"/>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83" name="Rectangle 582">
                    <a:extLst>
                      <a:ext uri="{FF2B5EF4-FFF2-40B4-BE49-F238E27FC236}">
                        <a16:creationId xmlns:a16="http://schemas.microsoft.com/office/drawing/2014/main" id="{1FEF06E6-D341-47F1-8C3E-330102E4FCC8}"/>
                      </a:ext>
                    </a:extLst>
                  </p:cNvPr>
                  <p:cNvSpPr/>
                  <p:nvPr/>
                </p:nvSpPr>
                <p:spPr>
                  <a:xfrm>
                    <a:off x="6426200" y="4691063"/>
                    <a:ext cx="168275" cy="1809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84" name="Group 583">
                    <a:extLst>
                      <a:ext uri="{FF2B5EF4-FFF2-40B4-BE49-F238E27FC236}">
                        <a16:creationId xmlns:a16="http://schemas.microsoft.com/office/drawing/2014/main" id="{B5ADBD71-E1B5-4753-89DA-ECC6AFE561CE}"/>
                      </a:ext>
                    </a:extLst>
                  </p:cNvPr>
                  <p:cNvGrpSpPr/>
                  <p:nvPr/>
                </p:nvGrpSpPr>
                <p:grpSpPr>
                  <a:xfrm>
                    <a:off x="6272888" y="3776662"/>
                    <a:ext cx="80558" cy="492126"/>
                    <a:chOff x="3743571" y="3308401"/>
                    <a:chExt cx="80558" cy="722480"/>
                  </a:xfrm>
                </p:grpSpPr>
                <p:cxnSp>
                  <p:nvCxnSpPr>
                    <p:cNvPr id="589" name="Straight Connector 588">
                      <a:extLst>
                        <a:ext uri="{FF2B5EF4-FFF2-40B4-BE49-F238E27FC236}">
                          <a16:creationId xmlns:a16="http://schemas.microsoft.com/office/drawing/2014/main" id="{607066AE-030A-48A0-8152-2BA9F019BA8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a:extLst>
                        <a:ext uri="{FF2B5EF4-FFF2-40B4-BE49-F238E27FC236}">
                          <a16:creationId xmlns:a16="http://schemas.microsoft.com/office/drawing/2014/main" id="{74962E43-557B-4590-A5F6-CB4D433680C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1" name="Straight Connector 590">
                      <a:extLst>
                        <a:ext uri="{FF2B5EF4-FFF2-40B4-BE49-F238E27FC236}">
                          <a16:creationId xmlns:a16="http://schemas.microsoft.com/office/drawing/2014/main" id="{9E132DB2-2E46-42EB-912D-A776C4888E5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85" name="Group 584">
                    <a:extLst>
                      <a:ext uri="{FF2B5EF4-FFF2-40B4-BE49-F238E27FC236}">
                        <a16:creationId xmlns:a16="http://schemas.microsoft.com/office/drawing/2014/main" id="{74A3B557-CD5F-4651-BEDF-321DEEAD2688}"/>
                      </a:ext>
                    </a:extLst>
                  </p:cNvPr>
                  <p:cNvGrpSpPr/>
                  <p:nvPr/>
                </p:nvGrpSpPr>
                <p:grpSpPr>
                  <a:xfrm>
                    <a:off x="6471645" y="4451350"/>
                    <a:ext cx="80558" cy="479425"/>
                    <a:chOff x="3743571" y="3308401"/>
                    <a:chExt cx="80558" cy="722480"/>
                  </a:xfrm>
                </p:grpSpPr>
                <p:cxnSp>
                  <p:nvCxnSpPr>
                    <p:cNvPr id="586" name="Straight Connector 585">
                      <a:extLst>
                        <a:ext uri="{FF2B5EF4-FFF2-40B4-BE49-F238E27FC236}">
                          <a16:creationId xmlns:a16="http://schemas.microsoft.com/office/drawing/2014/main" id="{4EFCFE58-5DD3-4916-84F5-542A051A75F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7" name="Straight Connector 586">
                      <a:extLst>
                        <a:ext uri="{FF2B5EF4-FFF2-40B4-BE49-F238E27FC236}">
                          <a16:creationId xmlns:a16="http://schemas.microsoft.com/office/drawing/2014/main" id="{738376A9-AEC2-4499-AA42-4F832B268FA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a:extLst>
                        <a:ext uri="{FF2B5EF4-FFF2-40B4-BE49-F238E27FC236}">
                          <a16:creationId xmlns:a16="http://schemas.microsoft.com/office/drawing/2014/main" id="{BCCDA4B9-3C9F-44CB-81A6-9B2E4B5B86A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cxnSp>
            <p:nvCxnSpPr>
              <p:cNvPr id="563" name="Straight Connector 562">
                <a:extLst>
                  <a:ext uri="{FF2B5EF4-FFF2-40B4-BE49-F238E27FC236}">
                    <a16:creationId xmlns:a16="http://schemas.microsoft.com/office/drawing/2014/main" id="{2E14564C-71DB-491F-B587-7DDD85E2C219}"/>
                  </a:ext>
                </a:extLst>
              </p:cNvPr>
              <p:cNvCxnSpPr/>
              <p:nvPr/>
            </p:nvCxnSpPr>
            <p:spPr>
              <a:xfrm>
                <a:off x="5148126" y="385329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4" name="Straight Connector 563">
                <a:extLst>
                  <a:ext uri="{FF2B5EF4-FFF2-40B4-BE49-F238E27FC236}">
                    <a16:creationId xmlns:a16="http://schemas.microsoft.com/office/drawing/2014/main" id="{2C26C074-C736-41F6-9A38-3BD43ADF9EF1}"/>
                  </a:ext>
                </a:extLst>
              </p:cNvPr>
              <p:cNvCxnSpPr/>
              <p:nvPr/>
            </p:nvCxnSpPr>
            <p:spPr>
              <a:xfrm>
                <a:off x="5148126" y="461610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a:extLst>
                  <a:ext uri="{FF2B5EF4-FFF2-40B4-BE49-F238E27FC236}">
                    <a16:creationId xmlns:a16="http://schemas.microsoft.com/office/drawing/2014/main" id="{1D70D60D-949D-4C93-B719-236F7D7373CF}"/>
                  </a:ext>
                </a:extLst>
              </p:cNvPr>
              <p:cNvCxnSpPr/>
              <p:nvPr/>
            </p:nvCxnSpPr>
            <p:spPr>
              <a:xfrm>
                <a:off x="5148126" y="499750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565">
                <a:extLst>
                  <a:ext uri="{FF2B5EF4-FFF2-40B4-BE49-F238E27FC236}">
                    <a16:creationId xmlns:a16="http://schemas.microsoft.com/office/drawing/2014/main" id="{EFAEE5B3-71F0-4B2B-9370-BD7FBB65B70F}"/>
                  </a:ext>
                </a:extLst>
              </p:cNvPr>
              <p:cNvCxnSpPr/>
              <p:nvPr/>
            </p:nvCxnSpPr>
            <p:spPr>
              <a:xfrm>
                <a:off x="5148126" y="328119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7" name="Straight Connector 566">
                <a:extLst>
                  <a:ext uri="{FF2B5EF4-FFF2-40B4-BE49-F238E27FC236}">
                    <a16:creationId xmlns:a16="http://schemas.microsoft.com/office/drawing/2014/main" id="{19E2161D-118D-4E62-9088-F456DE596D4D}"/>
                  </a:ext>
                </a:extLst>
              </p:cNvPr>
              <p:cNvCxnSpPr/>
              <p:nvPr/>
            </p:nvCxnSpPr>
            <p:spPr>
              <a:xfrm>
                <a:off x="5148126" y="347189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a:extLst>
                  <a:ext uri="{FF2B5EF4-FFF2-40B4-BE49-F238E27FC236}">
                    <a16:creationId xmlns:a16="http://schemas.microsoft.com/office/drawing/2014/main" id="{6ACD003B-65C6-4A85-AEB1-B09B870F9E23}"/>
                  </a:ext>
                </a:extLst>
              </p:cNvPr>
              <p:cNvCxnSpPr/>
              <p:nvPr/>
            </p:nvCxnSpPr>
            <p:spPr>
              <a:xfrm>
                <a:off x="5148126" y="423470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a:extLst>
                  <a:ext uri="{FF2B5EF4-FFF2-40B4-BE49-F238E27FC236}">
                    <a16:creationId xmlns:a16="http://schemas.microsoft.com/office/drawing/2014/main" id="{422F7E14-3A53-4D95-B5BF-A6CB8E3ED21C}"/>
                  </a:ext>
                </a:extLst>
              </p:cNvPr>
              <p:cNvCxnSpPr/>
              <p:nvPr/>
            </p:nvCxnSpPr>
            <p:spPr>
              <a:xfrm>
                <a:off x="5148126" y="40440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0" name="Straight Connector 569">
                <a:extLst>
                  <a:ext uri="{FF2B5EF4-FFF2-40B4-BE49-F238E27FC236}">
                    <a16:creationId xmlns:a16="http://schemas.microsoft.com/office/drawing/2014/main" id="{DF804C2A-FC4F-477D-B237-712D26C828C4}"/>
                  </a:ext>
                </a:extLst>
              </p:cNvPr>
              <p:cNvCxnSpPr/>
              <p:nvPr/>
            </p:nvCxnSpPr>
            <p:spPr>
              <a:xfrm>
                <a:off x="5148126" y="366259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a:extLst>
                  <a:ext uri="{FF2B5EF4-FFF2-40B4-BE49-F238E27FC236}">
                    <a16:creationId xmlns:a16="http://schemas.microsoft.com/office/drawing/2014/main" id="{C8CDE9E9-44D0-4785-BB9B-81CD0129F7CA}"/>
                  </a:ext>
                </a:extLst>
              </p:cNvPr>
              <p:cNvCxnSpPr/>
              <p:nvPr/>
            </p:nvCxnSpPr>
            <p:spPr>
              <a:xfrm>
                <a:off x="5148126" y="44254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a:extLst>
                  <a:ext uri="{FF2B5EF4-FFF2-40B4-BE49-F238E27FC236}">
                    <a16:creationId xmlns:a16="http://schemas.microsoft.com/office/drawing/2014/main" id="{FEC4FF4C-768F-44DF-9CB6-9511FDF7649E}"/>
                  </a:ext>
                </a:extLst>
              </p:cNvPr>
              <p:cNvCxnSpPr>
                <a:cxnSpLocks/>
              </p:cNvCxnSpPr>
              <p:nvPr/>
            </p:nvCxnSpPr>
            <p:spPr>
              <a:xfrm>
                <a:off x="5148126" y="4806808"/>
                <a:ext cx="3029086"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a:extLst>
                  <a:ext uri="{FF2B5EF4-FFF2-40B4-BE49-F238E27FC236}">
                    <a16:creationId xmlns:a16="http://schemas.microsoft.com/office/drawing/2014/main" id="{FC882AD2-5A82-4929-A176-C11310B73ED6}"/>
                  </a:ext>
                </a:extLst>
              </p:cNvPr>
              <p:cNvCxnSpPr>
                <a:cxnSpLocks/>
              </p:cNvCxnSpPr>
              <p:nvPr/>
            </p:nvCxnSpPr>
            <p:spPr>
              <a:xfrm rot="5400000">
                <a:off x="8137181"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5" name="Straight Connector 574">
                <a:extLst>
                  <a:ext uri="{FF2B5EF4-FFF2-40B4-BE49-F238E27FC236}">
                    <a16:creationId xmlns:a16="http://schemas.microsoft.com/office/drawing/2014/main" id="{D422F00A-0CAD-445B-864C-5622210F3DC5}"/>
                  </a:ext>
                </a:extLst>
              </p:cNvPr>
              <p:cNvCxnSpPr>
                <a:cxnSpLocks/>
              </p:cNvCxnSpPr>
              <p:nvPr/>
            </p:nvCxnSpPr>
            <p:spPr>
              <a:xfrm rot="5400000">
                <a:off x="6165472"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6" name="Straight Connector 575">
                <a:extLst>
                  <a:ext uri="{FF2B5EF4-FFF2-40B4-BE49-F238E27FC236}">
                    <a16:creationId xmlns:a16="http://schemas.microsoft.com/office/drawing/2014/main" id="{832D40BD-82A1-4A6D-959C-F41AB0E76527}"/>
                  </a:ext>
                </a:extLst>
              </p:cNvPr>
              <p:cNvCxnSpPr>
                <a:cxnSpLocks/>
              </p:cNvCxnSpPr>
              <p:nvPr/>
            </p:nvCxnSpPr>
            <p:spPr>
              <a:xfrm rot="5400000">
                <a:off x="5671751"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7" name="Straight Connector 576">
                <a:extLst>
                  <a:ext uri="{FF2B5EF4-FFF2-40B4-BE49-F238E27FC236}">
                    <a16:creationId xmlns:a16="http://schemas.microsoft.com/office/drawing/2014/main" id="{66B15745-791B-4865-9812-6B0A0DE1614A}"/>
                  </a:ext>
                </a:extLst>
              </p:cNvPr>
              <p:cNvCxnSpPr>
                <a:cxnSpLocks/>
              </p:cNvCxnSpPr>
              <p:nvPr/>
            </p:nvCxnSpPr>
            <p:spPr>
              <a:xfrm rot="5400000">
                <a:off x="7152914"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a:extLst>
                  <a:ext uri="{FF2B5EF4-FFF2-40B4-BE49-F238E27FC236}">
                    <a16:creationId xmlns:a16="http://schemas.microsoft.com/office/drawing/2014/main" id="{231FAA97-931A-42E6-A3CE-2BF86F1372C9}"/>
                  </a:ext>
                </a:extLst>
              </p:cNvPr>
              <p:cNvCxnSpPr>
                <a:cxnSpLocks/>
              </p:cNvCxnSpPr>
              <p:nvPr/>
            </p:nvCxnSpPr>
            <p:spPr>
              <a:xfrm rot="5400000">
                <a:off x="7646635"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555" name="Group 554">
                <a:extLst>
                  <a:ext uri="{FF2B5EF4-FFF2-40B4-BE49-F238E27FC236}">
                    <a16:creationId xmlns:a16="http://schemas.microsoft.com/office/drawing/2014/main" id="{7C9D7251-ADD1-435E-B3CE-E75C9E2C0765}"/>
                  </a:ext>
                </a:extLst>
              </p:cNvPr>
              <p:cNvGrpSpPr/>
              <p:nvPr/>
            </p:nvGrpSpPr>
            <p:grpSpPr>
              <a:xfrm>
                <a:off x="6662910" y="4252075"/>
                <a:ext cx="1306547" cy="449352"/>
                <a:chOff x="6662910" y="4318335"/>
                <a:chExt cx="1306547" cy="449352"/>
              </a:xfrm>
            </p:grpSpPr>
            <p:sp>
              <p:nvSpPr>
                <p:cNvPr id="560" name="TextBox 559">
                  <a:extLst>
                    <a:ext uri="{FF2B5EF4-FFF2-40B4-BE49-F238E27FC236}">
                      <a16:creationId xmlns:a16="http://schemas.microsoft.com/office/drawing/2014/main" id="{BBE11EF9-D182-48DE-90F0-BDAD77084EDC}"/>
                    </a:ext>
                  </a:extLst>
                </p:cNvPr>
                <p:cNvSpPr txBox="1"/>
                <p:nvPr/>
              </p:nvSpPr>
              <p:spPr>
                <a:xfrm>
                  <a:off x="7695023" y="4459910"/>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561" name="TextBox 560">
                  <a:extLst>
                    <a:ext uri="{FF2B5EF4-FFF2-40B4-BE49-F238E27FC236}">
                      <a16:creationId xmlns:a16="http://schemas.microsoft.com/office/drawing/2014/main" id="{86449D50-15C0-44EC-B928-80D152018311}"/>
                    </a:ext>
                  </a:extLst>
                </p:cNvPr>
                <p:cNvSpPr txBox="1"/>
                <p:nvPr/>
              </p:nvSpPr>
              <p:spPr>
                <a:xfrm>
                  <a:off x="7205493" y="4405924"/>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562" name="TextBox 561">
                  <a:extLst>
                    <a:ext uri="{FF2B5EF4-FFF2-40B4-BE49-F238E27FC236}">
                      <a16:creationId xmlns:a16="http://schemas.microsoft.com/office/drawing/2014/main" id="{E058441F-5258-4484-B673-95D1F994F769}"/>
                    </a:ext>
                  </a:extLst>
                </p:cNvPr>
                <p:cNvSpPr txBox="1"/>
                <p:nvPr/>
              </p:nvSpPr>
              <p:spPr>
                <a:xfrm>
                  <a:off x="6662910" y="4318335"/>
                  <a:ext cx="36420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grpSp>
          <p:grpSp>
            <p:nvGrpSpPr>
              <p:cNvPr id="556" name="Group 555">
                <a:extLst>
                  <a:ext uri="{FF2B5EF4-FFF2-40B4-BE49-F238E27FC236}">
                    <a16:creationId xmlns:a16="http://schemas.microsoft.com/office/drawing/2014/main" id="{076D80E6-0182-43F2-B291-CB819DF300A4}"/>
                  </a:ext>
                </a:extLst>
              </p:cNvPr>
              <p:cNvGrpSpPr/>
              <p:nvPr/>
            </p:nvGrpSpPr>
            <p:grpSpPr>
              <a:xfrm>
                <a:off x="5231414" y="3231821"/>
                <a:ext cx="1254822" cy="788955"/>
                <a:chOff x="5231414" y="3298081"/>
                <a:chExt cx="1254822" cy="788955"/>
              </a:xfrm>
            </p:grpSpPr>
            <p:sp>
              <p:nvSpPr>
                <p:cNvPr id="557" name="TextBox 556">
                  <a:extLst>
                    <a:ext uri="{FF2B5EF4-FFF2-40B4-BE49-F238E27FC236}">
                      <a16:creationId xmlns:a16="http://schemas.microsoft.com/office/drawing/2014/main" id="{536B0CDA-37B3-46D3-B9D6-719DE42E1282}"/>
                    </a:ext>
                  </a:extLst>
                </p:cNvPr>
                <p:cNvSpPr txBox="1"/>
                <p:nvPr/>
              </p:nvSpPr>
              <p:spPr>
                <a:xfrm>
                  <a:off x="6211802" y="3549349"/>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558" name="TextBox 557">
                  <a:extLst>
                    <a:ext uri="{FF2B5EF4-FFF2-40B4-BE49-F238E27FC236}">
                      <a16:creationId xmlns:a16="http://schemas.microsoft.com/office/drawing/2014/main" id="{435FF639-1B9B-4A8A-BE34-914358C89EB8}"/>
                    </a:ext>
                  </a:extLst>
                </p:cNvPr>
                <p:cNvSpPr txBox="1"/>
                <p:nvPr/>
              </p:nvSpPr>
              <p:spPr>
                <a:xfrm>
                  <a:off x="5231414" y="3298081"/>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559" name="TextBox 558">
                  <a:extLst>
                    <a:ext uri="{FF2B5EF4-FFF2-40B4-BE49-F238E27FC236}">
                      <a16:creationId xmlns:a16="http://schemas.microsoft.com/office/drawing/2014/main" id="{CC31CD1C-13F9-4F59-A591-F880D7BF89E7}"/>
                    </a:ext>
                  </a:extLst>
                </p:cNvPr>
                <p:cNvSpPr txBox="1"/>
                <p:nvPr/>
              </p:nvSpPr>
              <p:spPr>
                <a:xfrm>
                  <a:off x="5719731" y="3779259"/>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grpSp>
          <p:cxnSp>
            <p:nvCxnSpPr>
              <p:cNvPr id="460" name="Straight Connector 459">
                <a:extLst>
                  <a:ext uri="{FF2B5EF4-FFF2-40B4-BE49-F238E27FC236}">
                    <a16:creationId xmlns:a16="http://schemas.microsoft.com/office/drawing/2014/main" id="{14ACAC75-CC37-4A44-87B9-0769C32546B9}"/>
                  </a:ext>
                </a:extLst>
              </p:cNvPr>
              <p:cNvCxnSpPr>
                <a:cxnSpLocks/>
              </p:cNvCxnSpPr>
              <p:nvPr/>
            </p:nvCxnSpPr>
            <p:spPr>
              <a:xfrm>
                <a:off x="6689793" y="4805778"/>
                <a:ext cx="0" cy="946147"/>
              </a:xfrm>
              <a:prstGeom prst="line">
                <a:avLst/>
              </a:prstGeom>
              <a:ln w="19050">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462" name="TextBox 461">
              <a:extLst>
                <a:ext uri="{FF2B5EF4-FFF2-40B4-BE49-F238E27FC236}">
                  <a16:creationId xmlns:a16="http://schemas.microsoft.com/office/drawing/2014/main" id="{2EE0BCCA-3AB4-400D-B0E4-DD13A99AB73E}"/>
                </a:ext>
              </a:extLst>
            </p:cNvPr>
            <p:cNvSpPr txBox="1"/>
            <p:nvPr/>
          </p:nvSpPr>
          <p:spPr>
            <a:xfrm>
              <a:off x="1585764" y="2986888"/>
              <a:ext cx="912337" cy="204671"/>
            </a:xfrm>
            <a:prstGeom prst="rect">
              <a:avLst/>
            </a:prstGeom>
            <a:noFill/>
          </p:spPr>
          <p:txBody>
            <a:bodyPr wrap="square" lIns="36000" tIns="0" rIns="36000" bIns="0" rtlCol="0">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58595B"/>
                  </a:solidFill>
                  <a:effectLst/>
                  <a:uLnTx/>
                  <a:uFillTx/>
                  <a:latin typeface="Poppins Light"/>
                  <a:ea typeface="+mn-ea"/>
                  <a:cs typeface="+mn-cs"/>
                </a:rPr>
                <a:t>vBMD</a:t>
              </a:r>
              <a:endParaRPr kumimoji="0" lang="en-GB" sz="1400" b="1"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463" name="TextBox 462">
              <a:extLst>
                <a:ext uri="{FF2B5EF4-FFF2-40B4-BE49-F238E27FC236}">
                  <a16:creationId xmlns:a16="http://schemas.microsoft.com/office/drawing/2014/main" id="{2EE0BCCA-3AB4-400D-B0E4-DD13A99AB73E}"/>
                </a:ext>
              </a:extLst>
            </p:cNvPr>
            <p:cNvSpPr txBox="1"/>
            <p:nvPr/>
          </p:nvSpPr>
          <p:spPr>
            <a:xfrm>
              <a:off x="5415793" y="2987293"/>
              <a:ext cx="1910050" cy="4093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8595B"/>
                  </a:solidFill>
                  <a:effectLst/>
                  <a:uLnTx/>
                  <a:uFillTx/>
                  <a:latin typeface="Poppins Light"/>
                  <a:ea typeface="+mn-ea"/>
                  <a:cs typeface="+mn-cs"/>
                </a:rPr>
                <a:t>Estimated bone strength</a:t>
              </a:r>
            </a:p>
          </p:txBody>
        </p:sp>
      </p:grpSp>
      <p:sp>
        <p:nvSpPr>
          <p:cNvPr id="29" name="Content Placeholder 2"/>
          <p:cNvSpPr>
            <a:spLocks noGrp="1"/>
          </p:cNvSpPr>
          <p:nvPr>
            <p:ph idx="1"/>
          </p:nvPr>
        </p:nvSpPr>
        <p:spPr>
          <a:xfrm>
            <a:off x="104774" y="1048574"/>
            <a:ext cx="11572875" cy="1469724"/>
          </a:xfrm>
          <a:noFill/>
        </p:spPr>
        <p:txBody>
          <a:bodyPr>
            <a:noAutofit/>
          </a:bodyPr>
          <a:lstStyle/>
          <a:p>
            <a:r>
              <a:rPr lang="en-GB" sz="1600" spc="-20" dirty="0"/>
              <a:t>In older men with low testosterone, TTh significantly increased </a:t>
            </a:r>
            <a:r>
              <a:rPr lang="en-GB" sz="1600" spc="-20" dirty="0" err="1"/>
              <a:t>vBMD</a:t>
            </a:r>
            <a:r>
              <a:rPr lang="en-GB" sz="1600" spc="-20" dirty="0"/>
              <a:t> and estimated bone strength, especially in trabecular bone and the spine, but also in peripheral bone and the hip</a:t>
            </a:r>
          </a:p>
          <a:p>
            <a:pPr lvl="1"/>
            <a:r>
              <a:rPr lang="en-GB" sz="1600" spc="-20" dirty="0"/>
              <a:t>TTh increased mean lumbar spine trabecular </a:t>
            </a:r>
            <a:r>
              <a:rPr lang="en-GB" sz="1600" spc="-20" dirty="0" err="1"/>
              <a:t>vBMD</a:t>
            </a:r>
            <a:r>
              <a:rPr lang="en-GB" sz="1600" spc="-20" dirty="0"/>
              <a:t> by an </a:t>
            </a:r>
            <a:r>
              <a:rPr lang="en-GB" sz="1600" b="1" spc="-20" dirty="0"/>
              <a:t>additional 6.8%</a:t>
            </a:r>
            <a:r>
              <a:rPr lang="en-GB" sz="1600" spc="-20" dirty="0"/>
              <a:t> (95% CI: 4.8 to 8.7%; p&lt;0.001, r</a:t>
            </a:r>
            <a:r>
              <a:rPr lang="en-GB" sz="1600" spc="-20" baseline="30000" dirty="0"/>
              <a:t>2</a:t>
            </a:r>
            <a:r>
              <a:rPr lang="en-GB" sz="1600" spc="-20" dirty="0"/>
              <a:t> 0.26) and estimated spine trabecular bone strength by an </a:t>
            </a:r>
            <a:r>
              <a:rPr lang="en-GB" sz="1600" b="1" spc="-20" dirty="0"/>
              <a:t>additional 8.5%</a:t>
            </a:r>
            <a:r>
              <a:rPr lang="en-GB" sz="1600" spc="-20" dirty="0"/>
              <a:t> (95% CI: 6.0 to 10.9%; p&lt;0.001) versus placebo</a:t>
            </a:r>
          </a:p>
        </p:txBody>
      </p:sp>
    </p:spTree>
    <p:extLst>
      <p:ext uri="{BB962C8B-B14F-4D97-AF65-F5344CB8AC3E}">
        <p14:creationId xmlns:p14="http://schemas.microsoft.com/office/powerpoint/2010/main" val="25290243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791074" y="829528"/>
            <a:ext cx="5962652" cy="4710684"/>
            <a:chOff x="3711862" y="1257013"/>
            <a:chExt cx="5186969" cy="3706939"/>
          </a:xfrm>
        </p:grpSpPr>
        <p:grpSp>
          <p:nvGrpSpPr>
            <p:cNvPr id="22" name="Group 21"/>
            <p:cNvGrpSpPr/>
            <p:nvPr/>
          </p:nvGrpSpPr>
          <p:grpSpPr>
            <a:xfrm>
              <a:off x="3719655" y="1257013"/>
              <a:ext cx="5172826" cy="3706938"/>
              <a:chOff x="3719655" y="1257013"/>
              <a:chExt cx="5172826" cy="3706938"/>
            </a:xfrm>
          </p:grpSpPr>
          <p:sp>
            <p:nvSpPr>
              <p:cNvPr id="23" name="Round Same Side Corner Rectangle 22"/>
              <p:cNvSpPr/>
              <p:nvPr/>
            </p:nvSpPr>
            <p:spPr>
              <a:xfrm>
                <a:off x="3719655" y="1257013"/>
                <a:ext cx="5165031" cy="688398"/>
              </a:xfrm>
              <a:prstGeom prst="round2SameRect">
                <a:avLst>
                  <a:gd name="adj1" fmla="val 33115"/>
                  <a:gd name="adj2" fmla="val 0"/>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0" name="Rectangle 19"/>
              <p:cNvSpPr/>
              <p:nvPr/>
            </p:nvSpPr>
            <p:spPr>
              <a:xfrm>
                <a:off x="3727451" y="2829507"/>
                <a:ext cx="5165030" cy="1221793"/>
              </a:xfrm>
              <a:prstGeom prst="rect">
                <a:avLst/>
              </a:prstGeom>
              <a:solidFill>
                <a:srgbClr val="EBEFF7"/>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6" name="Rectangle 25"/>
              <p:cNvSpPr/>
              <p:nvPr/>
            </p:nvSpPr>
            <p:spPr>
              <a:xfrm>
                <a:off x="3727451" y="1840759"/>
                <a:ext cx="5165030" cy="993828"/>
              </a:xfrm>
              <a:prstGeom prst="rect">
                <a:avLst/>
              </a:prstGeom>
              <a:solidFill>
                <a:srgbClr val="D5DEEF"/>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4" name="Round Same Side Corner Rectangle 23"/>
              <p:cNvSpPr/>
              <p:nvPr/>
            </p:nvSpPr>
            <p:spPr>
              <a:xfrm flipV="1">
                <a:off x="3727450" y="3929288"/>
                <a:ext cx="5165031" cy="1034663"/>
              </a:xfrm>
              <a:prstGeom prst="round2SameRect">
                <a:avLst>
                  <a:gd name="adj1" fmla="val 21983"/>
                  <a:gd name="adj2" fmla="val 0"/>
                </a:avLst>
              </a:prstGeom>
              <a:solidFill>
                <a:srgbClr val="D5DEEF"/>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grpSp>
        <p:grpSp>
          <p:nvGrpSpPr>
            <p:cNvPr id="18" name="Group 17"/>
            <p:cNvGrpSpPr/>
            <p:nvPr/>
          </p:nvGrpSpPr>
          <p:grpSpPr>
            <a:xfrm>
              <a:off x="3711862" y="1835993"/>
              <a:ext cx="5186969" cy="2088696"/>
              <a:chOff x="3711862" y="1835993"/>
              <a:chExt cx="5186969" cy="2088696"/>
            </a:xfrm>
          </p:grpSpPr>
          <p:grpSp>
            <p:nvGrpSpPr>
              <p:cNvPr id="17" name="Group 16"/>
              <p:cNvGrpSpPr/>
              <p:nvPr/>
            </p:nvGrpSpPr>
            <p:grpSpPr>
              <a:xfrm>
                <a:off x="3711862" y="2829506"/>
                <a:ext cx="5180618" cy="1095183"/>
                <a:chOff x="3704888" y="2829506"/>
                <a:chExt cx="5388057" cy="1095183"/>
              </a:xfrm>
            </p:grpSpPr>
            <p:cxnSp>
              <p:nvCxnSpPr>
                <p:cNvPr id="11" name="Straight Connector 10"/>
                <p:cNvCxnSpPr>
                  <a:cxnSpLocks/>
                </p:cNvCxnSpPr>
                <p:nvPr/>
              </p:nvCxnSpPr>
              <p:spPr>
                <a:xfrm>
                  <a:off x="3704888" y="2829506"/>
                  <a:ext cx="5388057"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704888" y="3924689"/>
                  <a:ext cx="537845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grpSp>
          <p:cxnSp>
            <p:nvCxnSpPr>
              <p:cNvPr id="21" name="Straight Connector 20"/>
              <p:cNvCxnSpPr/>
              <p:nvPr/>
            </p:nvCxnSpPr>
            <p:spPr>
              <a:xfrm>
                <a:off x="3727450" y="1835993"/>
                <a:ext cx="5171381"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4" name="Rounded Rectangle 57">
              <a:extLst>
                <a:ext uri="{FF2B5EF4-FFF2-40B4-BE49-F238E27FC236}">
                  <a16:creationId xmlns:a16="http://schemas.microsoft.com/office/drawing/2014/main" id="{2091D157-E45C-4AC0-BC8F-E448845DACD5}"/>
                </a:ext>
              </a:extLst>
            </p:cNvPr>
            <p:cNvSpPr/>
            <p:nvPr/>
          </p:nvSpPr>
          <p:spPr>
            <a:xfrm>
              <a:off x="3711863" y="1261612"/>
              <a:ext cx="5180618" cy="3702340"/>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5" name="Rounded Rectangle 57">
              <a:extLst>
                <a:ext uri="{FF2B5EF4-FFF2-40B4-BE49-F238E27FC236}">
                  <a16:creationId xmlns:a16="http://schemas.microsoft.com/office/drawing/2014/main" id="{2091D157-E45C-4AC0-BC8F-E448845DACD5}"/>
                </a:ext>
              </a:extLst>
            </p:cNvPr>
            <p:cNvSpPr/>
            <p:nvPr/>
          </p:nvSpPr>
          <p:spPr>
            <a:xfrm>
              <a:off x="3711863" y="1261612"/>
              <a:ext cx="5180618" cy="3702340"/>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82" name="Group 81"/>
          <p:cNvGrpSpPr/>
          <p:nvPr/>
        </p:nvGrpSpPr>
        <p:grpSpPr>
          <a:xfrm>
            <a:off x="4903903" y="816384"/>
            <a:ext cx="5423908" cy="4723829"/>
            <a:chOff x="3397483" y="816383"/>
            <a:chExt cx="5423908" cy="4723829"/>
          </a:xfrm>
        </p:grpSpPr>
        <p:grpSp>
          <p:nvGrpSpPr>
            <p:cNvPr id="77" name="Group 76"/>
            <p:cNvGrpSpPr/>
            <p:nvPr/>
          </p:nvGrpSpPr>
          <p:grpSpPr>
            <a:xfrm>
              <a:off x="6587786" y="1565281"/>
              <a:ext cx="1244600" cy="3974931"/>
              <a:chOff x="6673850" y="1352719"/>
              <a:chExt cx="1244600" cy="4078762"/>
            </a:xfrm>
          </p:grpSpPr>
          <p:cxnSp>
            <p:nvCxnSpPr>
              <p:cNvPr id="76" name="Straight Connector 75"/>
              <p:cNvCxnSpPr>
                <a:cxnSpLocks/>
              </p:cNvCxnSpPr>
              <p:nvPr/>
            </p:nvCxnSpPr>
            <p:spPr>
              <a:xfrm flipV="1">
                <a:off x="6673850" y="1352719"/>
                <a:ext cx="0" cy="4078762"/>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a:cxnSpLocks/>
              </p:cNvCxnSpPr>
              <p:nvPr/>
            </p:nvCxnSpPr>
            <p:spPr>
              <a:xfrm flipV="1">
                <a:off x="7918450" y="1352719"/>
                <a:ext cx="0" cy="407876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 name="Rectangle 79"/>
            <p:cNvSpPr/>
            <p:nvPr/>
          </p:nvSpPr>
          <p:spPr>
            <a:xfrm>
              <a:off x="6602760" y="816383"/>
              <a:ext cx="1111250" cy="6924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40" normalizeH="0" baseline="0" noProof="0" dirty="0">
                  <a:ln>
                    <a:noFill/>
                  </a:ln>
                  <a:solidFill>
                    <a:prstClr val="white"/>
                  </a:solidFill>
                  <a:effectLst/>
                  <a:uLnTx/>
                  <a:uFillTx/>
                  <a:latin typeface="Poppins Light"/>
                  <a:ea typeface="+mn-ea"/>
                  <a:cs typeface="+mn-cs"/>
                </a:rPr>
                <a:t>Placebo group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40" normalizeH="0" baseline="0" noProof="0" dirty="0">
                  <a:ln>
                    <a:noFill/>
                  </a:ln>
                  <a:solidFill>
                    <a:prstClr val="white"/>
                  </a:solidFill>
                  <a:effectLst/>
                  <a:uLnTx/>
                  <a:uFillTx/>
                  <a:latin typeface="Poppins Light"/>
                  <a:ea typeface="+mn-ea"/>
                  <a:cs typeface="+mn-cs"/>
                </a:rPr>
                <a:t>(n=394)</a:t>
              </a:r>
            </a:p>
          </p:txBody>
        </p:sp>
        <p:sp>
          <p:nvSpPr>
            <p:cNvPr id="83" name="Rectangle 82"/>
            <p:cNvSpPr/>
            <p:nvPr/>
          </p:nvSpPr>
          <p:spPr>
            <a:xfrm>
              <a:off x="7714010" y="816383"/>
              <a:ext cx="1107381" cy="4924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40" normalizeH="0" baseline="0" noProof="0" dirty="0" err="1">
                  <a:ln>
                    <a:noFill/>
                  </a:ln>
                  <a:solidFill>
                    <a:prstClr val="white"/>
                  </a:solidFill>
                  <a:effectLst/>
                  <a:uLnTx/>
                  <a:uFillTx/>
                  <a:latin typeface="Poppins Light"/>
                  <a:ea typeface="+mn-ea"/>
                  <a:cs typeface="+mn-cs"/>
                </a:rPr>
                <a:t>TTh</a:t>
              </a:r>
              <a:r>
                <a:rPr kumimoji="0" lang="en-GB" sz="1300" b="1" i="0" u="none" strike="noStrike" kern="1200" cap="none" spc="-40" normalizeH="0" baseline="0" noProof="0" dirty="0">
                  <a:ln>
                    <a:noFill/>
                  </a:ln>
                  <a:solidFill>
                    <a:prstClr val="white"/>
                  </a:solidFill>
                  <a:effectLst/>
                  <a:uLnTx/>
                  <a:uFillTx/>
                  <a:latin typeface="Poppins Light"/>
                  <a:ea typeface="+mn-ea"/>
                  <a:cs typeface="+mn-cs"/>
                </a:rPr>
                <a:t> group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40" normalizeH="0" baseline="0" noProof="0" dirty="0">
                  <a:ln>
                    <a:noFill/>
                  </a:ln>
                  <a:solidFill>
                    <a:prstClr val="white"/>
                  </a:solidFill>
                  <a:effectLst/>
                  <a:uLnTx/>
                  <a:uFillTx/>
                  <a:latin typeface="Poppins Light"/>
                  <a:ea typeface="+mn-ea"/>
                  <a:cs typeface="+mn-cs"/>
                </a:rPr>
                <a:t>(n=394)</a:t>
              </a:r>
            </a:p>
          </p:txBody>
        </p:sp>
        <p:sp>
          <p:nvSpPr>
            <p:cNvPr id="84" name="Rectangle 83"/>
            <p:cNvSpPr/>
            <p:nvPr/>
          </p:nvSpPr>
          <p:spPr>
            <a:xfrm>
              <a:off x="3662710" y="916410"/>
              <a:ext cx="2055468" cy="2923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40" normalizeH="0" baseline="0" noProof="0" dirty="0">
                  <a:ln>
                    <a:noFill/>
                  </a:ln>
                  <a:solidFill>
                    <a:prstClr val="white"/>
                  </a:solidFill>
                  <a:effectLst/>
                  <a:uLnTx/>
                  <a:uFillTx/>
                  <a:latin typeface="Poppins Light"/>
                  <a:ea typeface="+mn-ea"/>
                  <a:cs typeface="+mn-cs"/>
                </a:rPr>
                <a:t>Adverse event, n (%)</a:t>
              </a:r>
            </a:p>
          </p:txBody>
        </p:sp>
        <p:grpSp>
          <p:nvGrpSpPr>
            <p:cNvPr id="88" name="Group 87"/>
            <p:cNvGrpSpPr/>
            <p:nvPr/>
          </p:nvGrpSpPr>
          <p:grpSpPr>
            <a:xfrm>
              <a:off x="3397483" y="1807276"/>
              <a:ext cx="715215" cy="1231643"/>
              <a:chOff x="-2058952" y="1038334"/>
              <a:chExt cx="1720850" cy="2963404"/>
            </a:xfrm>
          </p:grpSpPr>
          <p:sp>
            <p:nvSpPr>
              <p:cNvPr id="90" name="Freeform 89"/>
              <p:cNvSpPr/>
              <p:nvPr/>
            </p:nvSpPr>
            <p:spPr>
              <a:xfrm>
                <a:off x="-1833179" y="1251744"/>
                <a:ext cx="1271239" cy="972945"/>
              </a:xfrm>
              <a:custGeom>
                <a:avLst/>
                <a:gdLst>
                  <a:gd name="connsiteX0" fmla="*/ 649559 w 1271239"/>
                  <a:gd name="connsiteY0" fmla="*/ 928339 h 972944"/>
                  <a:gd name="connsiteX1" fmla="*/ 518532 w 1271239"/>
                  <a:gd name="connsiteY1" fmla="*/ 970156 h 972944"/>
                  <a:gd name="connsiteX2" fmla="*/ 409808 w 1271239"/>
                  <a:gd name="connsiteY2" fmla="*/ 967369 h 972944"/>
                  <a:gd name="connsiteX3" fmla="*/ 225813 w 1271239"/>
                  <a:gd name="connsiteY3" fmla="*/ 844705 h 972944"/>
                  <a:gd name="connsiteX4" fmla="*/ 89210 w 1271239"/>
                  <a:gd name="connsiteY4" fmla="*/ 657922 h 972944"/>
                  <a:gd name="connsiteX5" fmla="*/ 25091 w 1271239"/>
                  <a:gd name="connsiteY5" fmla="*/ 490654 h 972944"/>
                  <a:gd name="connsiteX6" fmla="*/ 0 w 1271239"/>
                  <a:gd name="connsiteY6" fmla="*/ 367991 h 972944"/>
                  <a:gd name="connsiteX7" fmla="*/ 13939 w 1271239"/>
                  <a:gd name="connsiteY7" fmla="*/ 248115 h 972944"/>
                  <a:gd name="connsiteX8" fmla="*/ 78059 w 1271239"/>
                  <a:gd name="connsiteY8" fmla="*/ 122664 h 972944"/>
                  <a:gd name="connsiteX9" fmla="*/ 189571 w 1271239"/>
                  <a:gd name="connsiteY9" fmla="*/ 41817 h 972944"/>
                  <a:gd name="connsiteX10" fmla="*/ 298295 w 1271239"/>
                  <a:gd name="connsiteY10" fmla="*/ 0 h 972944"/>
                  <a:gd name="connsiteX11" fmla="*/ 379142 w 1271239"/>
                  <a:gd name="connsiteY11" fmla="*/ 5576 h 972944"/>
                  <a:gd name="connsiteX12" fmla="*/ 641195 w 1271239"/>
                  <a:gd name="connsiteY12" fmla="*/ 50181 h 972944"/>
                  <a:gd name="connsiteX13" fmla="*/ 786161 w 1271239"/>
                  <a:gd name="connsiteY13" fmla="*/ 27878 h 972944"/>
                  <a:gd name="connsiteX14" fmla="*/ 908825 w 1271239"/>
                  <a:gd name="connsiteY14" fmla="*/ 13939 h 972944"/>
                  <a:gd name="connsiteX15" fmla="*/ 1017549 w 1271239"/>
                  <a:gd name="connsiteY15" fmla="*/ 13939 h 972944"/>
                  <a:gd name="connsiteX16" fmla="*/ 1140213 w 1271239"/>
                  <a:gd name="connsiteY16" fmla="*/ 61332 h 972944"/>
                  <a:gd name="connsiteX17" fmla="*/ 1218271 w 1271239"/>
                  <a:gd name="connsiteY17" fmla="*/ 156117 h 972944"/>
                  <a:gd name="connsiteX18" fmla="*/ 1248937 w 1271239"/>
                  <a:gd name="connsiteY18" fmla="*/ 234176 h 972944"/>
                  <a:gd name="connsiteX19" fmla="*/ 1271239 w 1271239"/>
                  <a:gd name="connsiteY19" fmla="*/ 306659 h 972944"/>
                  <a:gd name="connsiteX20" fmla="*/ 1271239 w 1271239"/>
                  <a:gd name="connsiteY20" fmla="*/ 423747 h 972944"/>
                  <a:gd name="connsiteX21" fmla="*/ 1240574 w 1271239"/>
                  <a:gd name="connsiteY21" fmla="*/ 532471 h 972944"/>
                  <a:gd name="connsiteX22" fmla="*/ 1187605 w 1271239"/>
                  <a:gd name="connsiteY22" fmla="*/ 657922 h 972944"/>
                  <a:gd name="connsiteX23" fmla="*/ 1117910 w 1271239"/>
                  <a:gd name="connsiteY23" fmla="*/ 758283 h 972944"/>
                  <a:gd name="connsiteX24" fmla="*/ 1003610 w 1271239"/>
                  <a:gd name="connsiteY24" fmla="*/ 878159 h 972944"/>
                  <a:gd name="connsiteX25" fmla="*/ 903249 w 1271239"/>
                  <a:gd name="connsiteY25" fmla="*/ 947854 h 972944"/>
                  <a:gd name="connsiteX26" fmla="*/ 794525 w 1271239"/>
                  <a:gd name="connsiteY26" fmla="*/ 972944 h 972944"/>
                  <a:gd name="connsiteX27" fmla="*/ 733193 w 1271239"/>
                  <a:gd name="connsiteY27" fmla="*/ 964581 h 972944"/>
                  <a:gd name="connsiteX28" fmla="*/ 649559 w 1271239"/>
                  <a:gd name="connsiteY28" fmla="*/ 928339 h 97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1239" h="972944">
                    <a:moveTo>
                      <a:pt x="649559" y="928339"/>
                    </a:moveTo>
                    <a:lnTo>
                      <a:pt x="518532" y="970156"/>
                    </a:lnTo>
                    <a:lnTo>
                      <a:pt x="409808" y="967369"/>
                    </a:lnTo>
                    <a:lnTo>
                      <a:pt x="225813" y="844705"/>
                    </a:lnTo>
                    <a:lnTo>
                      <a:pt x="89210" y="657922"/>
                    </a:lnTo>
                    <a:lnTo>
                      <a:pt x="25091" y="490654"/>
                    </a:lnTo>
                    <a:lnTo>
                      <a:pt x="0" y="367991"/>
                    </a:lnTo>
                    <a:lnTo>
                      <a:pt x="13939" y="248115"/>
                    </a:lnTo>
                    <a:lnTo>
                      <a:pt x="78059" y="122664"/>
                    </a:lnTo>
                    <a:lnTo>
                      <a:pt x="189571" y="41817"/>
                    </a:lnTo>
                    <a:lnTo>
                      <a:pt x="298295" y="0"/>
                    </a:lnTo>
                    <a:lnTo>
                      <a:pt x="379142" y="5576"/>
                    </a:lnTo>
                    <a:lnTo>
                      <a:pt x="641195" y="50181"/>
                    </a:lnTo>
                    <a:lnTo>
                      <a:pt x="786161" y="27878"/>
                    </a:lnTo>
                    <a:lnTo>
                      <a:pt x="908825" y="13939"/>
                    </a:lnTo>
                    <a:lnTo>
                      <a:pt x="1017549" y="13939"/>
                    </a:lnTo>
                    <a:lnTo>
                      <a:pt x="1140213" y="61332"/>
                    </a:lnTo>
                    <a:lnTo>
                      <a:pt x="1218271" y="156117"/>
                    </a:lnTo>
                    <a:lnTo>
                      <a:pt x="1248937" y="234176"/>
                    </a:lnTo>
                    <a:lnTo>
                      <a:pt x="1271239" y="306659"/>
                    </a:lnTo>
                    <a:lnTo>
                      <a:pt x="1271239" y="423747"/>
                    </a:lnTo>
                    <a:lnTo>
                      <a:pt x="1240574" y="532471"/>
                    </a:lnTo>
                    <a:lnTo>
                      <a:pt x="1187605" y="657922"/>
                    </a:lnTo>
                    <a:lnTo>
                      <a:pt x="1117910" y="758283"/>
                    </a:lnTo>
                    <a:lnTo>
                      <a:pt x="1003610" y="878159"/>
                    </a:lnTo>
                    <a:lnTo>
                      <a:pt x="903249" y="947854"/>
                    </a:lnTo>
                    <a:lnTo>
                      <a:pt x="794525" y="972944"/>
                    </a:lnTo>
                    <a:lnTo>
                      <a:pt x="733193" y="964581"/>
                    </a:lnTo>
                    <a:lnTo>
                      <a:pt x="649559" y="928339"/>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91" name="Oval 90"/>
              <p:cNvSpPr/>
              <p:nvPr/>
            </p:nvSpPr>
            <p:spPr>
              <a:xfrm>
                <a:off x="-861432" y="3902927"/>
                <a:ext cx="80847" cy="98811"/>
              </a:xfrm>
              <a:prstGeom prst="ellips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92" name="Picture 2"/>
              <p:cNvPicPr>
                <a:picLocks noChangeAspect="1" noChangeArrowheads="1"/>
              </p:cNvPicPr>
              <p:nvPr/>
            </p:nvPicPr>
            <p:blipFill>
              <a:blip r:embed="rId3">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58952" y="1038334"/>
                <a:ext cx="172085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3" name="Picture 2"/>
            <p:cNvPicPr>
              <a:picLocks noChangeAspect="1" noChangeArrowheads="1"/>
            </p:cNvPicPr>
            <p:nvPr/>
          </p:nvPicPr>
          <p:blipFill>
            <a:blip r:embed="rId5">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91318" y="3189427"/>
              <a:ext cx="560431" cy="5323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 name="Picture 4"/>
            <p:cNvPicPr>
              <a:picLocks noChangeAspect="1" noChangeArrowheads="1"/>
            </p:cNvPicPr>
            <p:nvPr/>
          </p:nvPicPr>
          <p:blipFill>
            <a:blip r:embed="rId7"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09845" y="4684888"/>
              <a:ext cx="366588" cy="567006"/>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238127" y="152401"/>
            <a:ext cx="11163295" cy="834047"/>
          </a:xfrm>
        </p:spPr>
        <p:txBody>
          <a:bodyPr>
            <a:noAutofit/>
          </a:bodyPr>
          <a:lstStyle/>
          <a:p>
            <a:r>
              <a:rPr lang="en-GB" sz="3200" dirty="0" err="1">
                <a:solidFill>
                  <a:schemeClr val="accent1"/>
                </a:solidFill>
              </a:rPr>
              <a:t>TTrials</a:t>
            </a:r>
            <a:r>
              <a:rPr lang="en-GB" sz="3200" dirty="0">
                <a:solidFill>
                  <a:schemeClr val="accent1"/>
                </a:solidFill>
              </a:rPr>
              <a:t>:</a:t>
            </a:r>
            <a:r>
              <a:rPr lang="en-GB" sz="3200" dirty="0"/>
              <a:t> similar safety profiles for men receiving </a:t>
            </a:r>
            <a:r>
              <a:rPr lang="en-GB" sz="3200" dirty="0" err="1"/>
              <a:t>TTh</a:t>
            </a:r>
            <a:r>
              <a:rPr lang="en-GB" sz="3200" dirty="0"/>
              <a:t> or placebo</a:t>
            </a:r>
          </a:p>
        </p:txBody>
      </p:sp>
      <p:sp>
        <p:nvSpPr>
          <p:cNvPr id="3" name="Content Placeholder 2"/>
          <p:cNvSpPr>
            <a:spLocks noGrp="1"/>
          </p:cNvSpPr>
          <p:nvPr>
            <p:ph idx="1"/>
          </p:nvPr>
        </p:nvSpPr>
        <p:spPr>
          <a:xfrm>
            <a:off x="234264" y="1530728"/>
            <a:ext cx="4894954" cy="4710684"/>
          </a:xfrm>
        </p:spPr>
        <p:txBody>
          <a:bodyPr>
            <a:noAutofit/>
          </a:bodyPr>
          <a:lstStyle/>
          <a:p>
            <a:pPr>
              <a:spcBef>
                <a:spcPts val="1800"/>
              </a:spcBef>
              <a:buClr>
                <a:srgbClr val="005294"/>
              </a:buClr>
            </a:pPr>
            <a:r>
              <a:rPr lang="en-GB" sz="2000" dirty="0">
                <a:solidFill>
                  <a:srgbClr val="005294"/>
                </a:solidFill>
              </a:rPr>
              <a:t>In the </a:t>
            </a:r>
            <a:r>
              <a:rPr lang="en-GB" sz="2000" dirty="0" err="1">
                <a:solidFill>
                  <a:srgbClr val="005294"/>
                </a:solidFill>
              </a:rPr>
              <a:t>TTrials</a:t>
            </a:r>
            <a:r>
              <a:rPr lang="en-GB" sz="2000" dirty="0">
                <a:solidFill>
                  <a:srgbClr val="005294"/>
                </a:solidFill>
              </a:rPr>
              <a:t>, compared with placebo,           </a:t>
            </a:r>
            <a:r>
              <a:rPr lang="en-GB" sz="2000" dirty="0" err="1">
                <a:solidFill>
                  <a:srgbClr val="005294"/>
                </a:solidFill>
              </a:rPr>
              <a:t>TTh</a:t>
            </a:r>
            <a:r>
              <a:rPr lang="en-GB" sz="2000" dirty="0">
                <a:solidFill>
                  <a:srgbClr val="005294"/>
                </a:solidFill>
              </a:rPr>
              <a:t> was:</a:t>
            </a:r>
          </a:p>
          <a:p>
            <a:pPr marL="896938" lvl="1" indent="0">
              <a:spcBef>
                <a:spcPts val="1800"/>
              </a:spcBef>
              <a:buClr>
                <a:srgbClr val="005294"/>
              </a:buClr>
              <a:buNone/>
            </a:pPr>
            <a:r>
              <a:rPr lang="en-GB" sz="1600" dirty="0">
                <a:solidFill>
                  <a:srgbClr val="005294"/>
                </a:solidFill>
              </a:rPr>
              <a:t>Associated with an increased risk </a:t>
            </a:r>
            <a:br>
              <a:rPr lang="en-GB" sz="1600" dirty="0">
                <a:solidFill>
                  <a:srgbClr val="005294"/>
                </a:solidFill>
              </a:rPr>
            </a:br>
            <a:r>
              <a:rPr lang="en-GB" sz="1600" dirty="0">
                <a:solidFill>
                  <a:srgbClr val="005294"/>
                </a:solidFill>
              </a:rPr>
              <a:t>of erythrocytosis (although the overall incidence was low)</a:t>
            </a:r>
          </a:p>
          <a:p>
            <a:pPr marL="896938" lvl="1" indent="0">
              <a:spcBef>
                <a:spcPts val="1800"/>
              </a:spcBef>
              <a:buClr>
                <a:srgbClr val="005294"/>
              </a:buClr>
              <a:buNone/>
            </a:pPr>
            <a:r>
              <a:rPr lang="en-GB" sz="1600" dirty="0">
                <a:solidFill>
                  <a:srgbClr val="005294"/>
                </a:solidFill>
              </a:rPr>
              <a:t>Not associated with substantially more diagnoses of </a:t>
            </a:r>
            <a:r>
              <a:rPr lang="en-GB" sz="1600" dirty="0" err="1">
                <a:solidFill>
                  <a:srgbClr val="005294"/>
                </a:solidFill>
              </a:rPr>
              <a:t>PCa</a:t>
            </a:r>
            <a:endParaRPr lang="en-GB" sz="1600" dirty="0">
              <a:solidFill>
                <a:srgbClr val="005294"/>
              </a:solidFill>
            </a:endParaRPr>
          </a:p>
          <a:p>
            <a:pPr marL="896938" lvl="1" indent="0">
              <a:spcBef>
                <a:spcPts val="1800"/>
              </a:spcBef>
              <a:buClr>
                <a:srgbClr val="005294"/>
              </a:buClr>
              <a:buNone/>
            </a:pPr>
            <a:r>
              <a:rPr lang="en-GB" sz="1600" dirty="0">
                <a:solidFill>
                  <a:srgbClr val="005294"/>
                </a:solidFill>
              </a:rPr>
              <a:t>Not associated with a higher incidence of MACE</a:t>
            </a:r>
          </a:p>
        </p:txBody>
      </p:sp>
      <p:sp>
        <p:nvSpPr>
          <p:cNvPr id="5" name="TextBox 4"/>
          <p:cNvSpPr txBox="1"/>
          <p:nvPr/>
        </p:nvSpPr>
        <p:spPr>
          <a:xfrm>
            <a:off x="1386340" y="5775538"/>
            <a:ext cx="9953623" cy="55399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B5C5E"/>
                </a:solidFill>
                <a:effectLst/>
                <a:uLnTx/>
                <a:uFillTx/>
                <a:latin typeface="Poppins Light"/>
                <a:ea typeface="+mn-ea"/>
                <a:cs typeface="+mn-cs"/>
              </a:rPr>
              <a:t>*Congenital anomaly, disability or important medical or life-threatening event; CV, cardiovascular; IPSS, International Prostate Symptom Score; </a:t>
            </a:r>
            <a:br>
              <a:rPr kumimoji="0" lang="en-GB" sz="1000" b="0" i="0" u="none" strike="noStrike" kern="1200" cap="none" spc="0" normalizeH="0" baseline="0" noProof="0" dirty="0">
                <a:ln>
                  <a:noFill/>
                </a:ln>
                <a:solidFill>
                  <a:srgbClr val="5B5C5E"/>
                </a:solidFill>
                <a:effectLst/>
                <a:uLnTx/>
                <a:uFillTx/>
                <a:latin typeface="Poppins Light"/>
                <a:ea typeface="+mn-ea"/>
                <a:cs typeface="+mn-cs"/>
              </a:rPr>
            </a:br>
            <a:r>
              <a:rPr kumimoji="0" lang="en-GB" sz="1000" b="0" i="0" u="none" strike="noStrike" kern="1200" cap="none" spc="0" normalizeH="0" baseline="0" noProof="0" dirty="0">
                <a:ln>
                  <a:noFill/>
                </a:ln>
                <a:solidFill>
                  <a:srgbClr val="5B5C5E"/>
                </a:solidFill>
                <a:effectLst/>
                <a:uLnTx/>
                <a:uFillTx/>
                <a:latin typeface="Poppins Light"/>
                <a:ea typeface="+mn-ea"/>
                <a:cs typeface="+mn-cs"/>
              </a:rPr>
              <a:t>MACE, major adverse cardiovascular events; MI, myocardial infarction; </a:t>
            </a:r>
            <a:r>
              <a:rPr kumimoji="0" lang="en-GB" sz="1000" b="0" i="0" u="none" strike="noStrike" kern="1200" cap="none" spc="0" normalizeH="0" baseline="0" noProof="0" dirty="0" err="1">
                <a:ln>
                  <a:noFill/>
                </a:ln>
                <a:solidFill>
                  <a:srgbClr val="5B5C5E"/>
                </a:solidFill>
                <a:effectLst/>
                <a:uLnTx/>
                <a:uFillTx/>
                <a:latin typeface="Poppins Light"/>
                <a:ea typeface="+mn-ea"/>
                <a:cs typeface="+mn-cs"/>
              </a:rPr>
              <a:t>PCa</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prostate cancer; PSA, prostate-specific antigen; </a:t>
            </a:r>
            <a:r>
              <a:rPr kumimoji="0" lang="en-GB" sz="1000" b="0" i="0" u="none" strike="noStrike" kern="1200" cap="none" spc="0" normalizeH="0" baseline="0" noProof="0" dirty="0" err="1">
                <a:ln>
                  <a:noFill/>
                </a:ln>
                <a:solidFill>
                  <a:srgbClr val="5B5C5E"/>
                </a:solidFill>
                <a:effectLst/>
                <a:uLnTx/>
                <a:uFillTx/>
                <a:latin typeface="Poppins Light"/>
                <a:ea typeface="+mn-ea"/>
                <a:cs typeface="+mn-cs"/>
              </a:rPr>
              <a:t>TTh</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5B5C5E"/>
                </a:solidFill>
                <a:effectLst/>
                <a:uLnTx/>
                <a:uFillTx/>
                <a:latin typeface="Poppins Light"/>
                <a:ea typeface="+mn-ea"/>
                <a:cs typeface="+mn-cs"/>
              </a:rPr>
              <a:t>Snyder PJ </a:t>
            </a:r>
            <a:r>
              <a:rPr kumimoji="0" lang="sv-SE" sz="1000" b="0" i="1" u="none" strike="noStrike" kern="1200" cap="none" spc="0" normalizeH="0" baseline="0" noProof="0" dirty="0">
                <a:ln>
                  <a:noFill/>
                </a:ln>
                <a:solidFill>
                  <a:srgbClr val="5B5C5E"/>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B5C5E"/>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B5C5E"/>
              </a:solidFill>
              <a:effectLst/>
              <a:uLnTx/>
              <a:uFillTx/>
              <a:latin typeface="Poppins Light"/>
              <a:ea typeface="+mn-ea"/>
              <a:cs typeface="+mn-cs"/>
            </a:endParaRPr>
          </a:p>
        </p:txBody>
      </p:sp>
      <p:sp>
        <p:nvSpPr>
          <p:cNvPr id="7" name="Multiply 6"/>
          <p:cNvSpPr/>
          <p:nvPr/>
        </p:nvSpPr>
        <p:spPr>
          <a:xfrm>
            <a:off x="472876" y="2303044"/>
            <a:ext cx="699247" cy="699247"/>
          </a:xfrm>
          <a:prstGeom prst="mathMultiply">
            <a:avLst>
              <a:gd name="adj1" fmla="val 16542"/>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pic>
        <p:nvPicPr>
          <p:cNvPr id="1027" name="Picture 3"/>
          <p:cNvPicPr>
            <a:picLocks noChangeAspect="1" noChangeArrowheads="1"/>
          </p:cNvPicPr>
          <p:nvPr/>
        </p:nvPicPr>
        <p:blipFill>
          <a:blip r:embed="rId9">
            <a:clrChange>
              <a:clrFrom>
                <a:srgbClr val="FAFAFA"/>
              </a:clrFrom>
              <a:clrTo>
                <a:srgbClr val="FAFAFA">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0000">
            <a:off x="473189" y="3215095"/>
            <a:ext cx="698619" cy="519170"/>
          </a:xfrm>
          <a:prstGeom prst="rect">
            <a:avLst/>
          </a:prstGeom>
          <a:solidFill>
            <a:schemeClr val="bg1"/>
          </a:solidFill>
          <a:ln>
            <a:noFill/>
          </a:ln>
          <a:effectLst/>
        </p:spPr>
      </p:pic>
      <p:pic>
        <p:nvPicPr>
          <p:cNvPr id="10" name="Picture 3"/>
          <p:cNvPicPr>
            <a:picLocks noChangeAspect="1" noChangeArrowheads="1"/>
          </p:cNvPicPr>
          <p:nvPr/>
        </p:nvPicPr>
        <p:blipFill>
          <a:blip r:embed="rId9">
            <a:clrChange>
              <a:clrFrom>
                <a:srgbClr val="FAFAFA"/>
              </a:clrFrom>
              <a:clrTo>
                <a:srgbClr val="FAFAFA">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0000">
            <a:off x="519214" y="3828895"/>
            <a:ext cx="698619" cy="51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p:cNvGraphicFramePr>
            <a:graphicFrameLocks noGrp="1"/>
          </p:cNvGraphicFramePr>
          <p:nvPr/>
        </p:nvGraphicFramePr>
        <p:xfrm>
          <a:off x="4837098" y="1077795"/>
          <a:ext cx="5775296" cy="4219993"/>
        </p:xfrm>
        <a:graphic>
          <a:graphicData uri="http://schemas.openxmlformats.org/drawingml/2006/table">
            <a:tbl>
              <a:tblPr firstRow="1" bandRow="1">
                <a:tableStyleId>{5C22544A-7EE6-4342-B048-85BDC9FD1C3A}</a:tableStyleId>
              </a:tblPr>
              <a:tblGrid>
                <a:gridCol w="3388386">
                  <a:extLst>
                    <a:ext uri="{9D8B030D-6E8A-4147-A177-3AD203B41FA5}">
                      <a16:colId xmlns:a16="http://schemas.microsoft.com/office/drawing/2014/main" val="20000"/>
                    </a:ext>
                  </a:extLst>
                </a:gridCol>
                <a:gridCol w="482288">
                  <a:extLst>
                    <a:ext uri="{9D8B030D-6E8A-4147-A177-3AD203B41FA5}">
                      <a16:colId xmlns:a16="http://schemas.microsoft.com/office/drawing/2014/main" val="20001"/>
                    </a:ext>
                  </a:extLst>
                </a:gridCol>
                <a:gridCol w="791424">
                  <a:extLst>
                    <a:ext uri="{9D8B030D-6E8A-4147-A177-3AD203B41FA5}">
                      <a16:colId xmlns:a16="http://schemas.microsoft.com/office/drawing/2014/main" val="20002"/>
                    </a:ext>
                  </a:extLst>
                </a:gridCol>
                <a:gridCol w="469943">
                  <a:extLst>
                    <a:ext uri="{9D8B030D-6E8A-4147-A177-3AD203B41FA5}">
                      <a16:colId xmlns:a16="http://schemas.microsoft.com/office/drawing/2014/main" val="20003"/>
                    </a:ext>
                  </a:extLst>
                </a:gridCol>
                <a:gridCol w="643255">
                  <a:extLst>
                    <a:ext uri="{9D8B030D-6E8A-4147-A177-3AD203B41FA5}">
                      <a16:colId xmlns:a16="http://schemas.microsoft.com/office/drawing/2014/main" val="20004"/>
                    </a:ext>
                  </a:extLst>
                </a:gridCol>
              </a:tblGrid>
              <a:tr h="498302">
                <a:tc>
                  <a:txBody>
                    <a:bodyPr/>
                    <a:lstStyle/>
                    <a:p>
                      <a:endParaRPr lang="en-GB" sz="13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gridSpan="2">
                  <a:txBody>
                    <a:bodyPr/>
                    <a:lstStyle/>
                    <a:p>
                      <a:br>
                        <a:rPr lang="en-GB" sz="1300" spc="-40" dirty="0"/>
                      </a:br>
                      <a:endParaRPr lang="en-GB" sz="1300" spc="-40" dirty="0"/>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a:p>
                  </a:txBody>
                  <a:tcPr/>
                </a:tc>
                <a:tc gridSpan="2">
                  <a:txBody>
                    <a:bodyPr/>
                    <a:lstStyle/>
                    <a:p>
                      <a:br>
                        <a:rPr lang="en-GB" sz="1300" dirty="0"/>
                      </a:br>
                      <a:endParaRPr lang="en-GB" sz="13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0"/>
                  </a:ext>
                </a:extLst>
              </a:tr>
              <a:tr h="1105607">
                <a:tc>
                  <a:txBody>
                    <a:bodyPr/>
                    <a:lstStyle/>
                    <a:p>
                      <a:pPr marL="85725" indent="0"/>
                      <a:r>
                        <a:rPr lang="en-GB" sz="1300" b="1" dirty="0"/>
                        <a:t>Prostate events</a:t>
                      </a:r>
                    </a:p>
                    <a:p>
                      <a:pPr marL="892175" indent="-182563">
                        <a:buFont typeface="Arial" panose="020B0604020202020204" pitchFamily="34" charset="0"/>
                        <a:buChar char="•"/>
                      </a:pPr>
                      <a:r>
                        <a:rPr lang="en-GB" sz="1300" dirty="0"/>
                        <a:t>PSA increase</a:t>
                      </a:r>
                      <a:r>
                        <a:rPr lang="en-GB" sz="1300" baseline="0" dirty="0"/>
                        <a:t> ≥10 ng/mL</a:t>
                      </a:r>
                    </a:p>
                    <a:p>
                      <a:pPr marL="892175" indent="-182563">
                        <a:buFont typeface="Arial" panose="020B0604020202020204" pitchFamily="34" charset="0"/>
                        <a:buChar char="•"/>
                      </a:pPr>
                      <a:r>
                        <a:rPr lang="en-GB" sz="1300" baseline="0" dirty="0" err="1"/>
                        <a:t>PCa</a:t>
                      </a:r>
                      <a:endParaRPr lang="en-GB" sz="1300" baseline="0" dirty="0"/>
                    </a:p>
                    <a:p>
                      <a:pPr marL="892175" indent="-182563">
                        <a:buFont typeface="Arial" panose="020B0604020202020204" pitchFamily="34" charset="0"/>
                        <a:buChar char="•"/>
                      </a:pPr>
                      <a:r>
                        <a:rPr lang="en-GB" sz="1300" baseline="0" dirty="0"/>
                        <a:t>IPSS &gt;19</a:t>
                      </a:r>
                    </a:p>
                    <a:p>
                      <a:pPr marL="892175" indent="-182563">
                        <a:buFont typeface="Arial" panose="020B0604020202020204" pitchFamily="34" charset="0"/>
                        <a:buChar char="•"/>
                      </a:pPr>
                      <a:r>
                        <a:rPr lang="en-GB" sz="1300" baseline="0" dirty="0"/>
                        <a:t>Haemoglobin ≥175 g/dL</a:t>
                      </a:r>
                      <a:endParaRPr lang="en-GB" sz="1300" dirty="0"/>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GB" sz="1300" dirty="0"/>
                    </a:p>
                    <a:p>
                      <a:pPr algn="r"/>
                      <a:r>
                        <a:rPr lang="en-GB" sz="1300" dirty="0"/>
                        <a:t>8</a:t>
                      </a:r>
                    </a:p>
                    <a:p>
                      <a:pPr algn="r"/>
                      <a:r>
                        <a:rPr lang="en-GB" sz="1300" dirty="0"/>
                        <a:t>0</a:t>
                      </a:r>
                    </a:p>
                    <a:p>
                      <a:pPr algn="r"/>
                      <a:r>
                        <a:rPr lang="en-GB" sz="1300" dirty="0"/>
                        <a:t>26</a:t>
                      </a:r>
                    </a:p>
                    <a:p>
                      <a:pPr algn="r"/>
                      <a:r>
                        <a:rPr lang="en-GB" sz="1300" dirty="0"/>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sz="1300" dirty="0"/>
                    </a:p>
                    <a:p>
                      <a:r>
                        <a:rPr lang="en-GB" sz="1300" dirty="0"/>
                        <a:t>(2.0)</a:t>
                      </a:r>
                    </a:p>
                    <a:p>
                      <a:r>
                        <a:rPr lang="en-GB" sz="1300" dirty="0"/>
                        <a:t>(0)</a:t>
                      </a:r>
                    </a:p>
                    <a:p>
                      <a:r>
                        <a:rPr lang="en-GB" sz="1300" dirty="0"/>
                        <a:t>(6.6)</a:t>
                      </a:r>
                    </a:p>
                    <a:p>
                      <a:r>
                        <a:rPr lang="en-GB" sz="1300" dirty="0"/>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GB" sz="1300" dirty="0"/>
                    </a:p>
                    <a:p>
                      <a:pPr algn="r"/>
                      <a:r>
                        <a:rPr lang="en-GB" sz="1300" dirty="0"/>
                        <a:t>23</a:t>
                      </a:r>
                    </a:p>
                    <a:p>
                      <a:pPr algn="r"/>
                      <a:r>
                        <a:rPr lang="en-GB" sz="1300" dirty="0"/>
                        <a:t>1</a:t>
                      </a:r>
                    </a:p>
                    <a:p>
                      <a:pPr algn="r"/>
                      <a:r>
                        <a:rPr lang="en-GB" sz="1300" dirty="0"/>
                        <a:t>27</a:t>
                      </a:r>
                    </a:p>
                    <a:p>
                      <a:pPr algn="r"/>
                      <a:r>
                        <a:rPr lang="en-GB" sz="1300" dirty="0"/>
                        <a:t>7</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GB" sz="1300" dirty="0"/>
                    </a:p>
                    <a:p>
                      <a:r>
                        <a:rPr lang="en-GB" sz="1300" dirty="0"/>
                        <a:t>(5.8)</a:t>
                      </a:r>
                    </a:p>
                    <a:p>
                      <a:r>
                        <a:rPr lang="en-GB" sz="1300" dirty="0"/>
                        <a:t>(&lt;1)</a:t>
                      </a:r>
                    </a:p>
                    <a:p>
                      <a:r>
                        <a:rPr lang="en-GB" sz="1300" dirty="0"/>
                        <a:t>(6.9)</a:t>
                      </a:r>
                    </a:p>
                    <a:p>
                      <a:r>
                        <a:rPr lang="en-GB" sz="1300" dirty="0"/>
                        <a:t>(1.8)</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08042">
                <a:tc>
                  <a:txBody>
                    <a:bodyPr/>
                    <a:lstStyle/>
                    <a:p>
                      <a:pPr marL="85725" indent="0"/>
                      <a:endParaRPr lang="en-GB" sz="1300" b="1" dirty="0"/>
                    </a:p>
                    <a:p>
                      <a:pPr marL="85725" indent="0"/>
                      <a:r>
                        <a:rPr lang="en-GB" sz="1300" b="1" dirty="0"/>
                        <a:t>CV events</a:t>
                      </a:r>
                    </a:p>
                    <a:p>
                      <a:pPr marL="892175" indent="-182563">
                        <a:buFont typeface="Arial" panose="020B0604020202020204" pitchFamily="34" charset="0"/>
                        <a:buChar char="•"/>
                      </a:pPr>
                      <a:r>
                        <a:rPr lang="en-GB" sz="1300" dirty="0"/>
                        <a:t>MI (definite/probable)</a:t>
                      </a:r>
                      <a:endParaRPr lang="en-GB" sz="1300" baseline="0" dirty="0"/>
                    </a:p>
                    <a:p>
                      <a:pPr marL="892175" indent="-182563">
                        <a:buFont typeface="Arial" panose="020B0604020202020204" pitchFamily="34" charset="0"/>
                        <a:buChar char="•"/>
                      </a:pPr>
                      <a:r>
                        <a:rPr lang="en-GB" sz="1300" baseline="0" dirty="0"/>
                        <a:t>Stroke (definite/probable)</a:t>
                      </a:r>
                    </a:p>
                    <a:p>
                      <a:pPr marL="892175" indent="-182563">
                        <a:buFont typeface="Arial" panose="020B0604020202020204" pitchFamily="34" charset="0"/>
                        <a:buChar char="•"/>
                      </a:pPr>
                      <a:r>
                        <a:rPr lang="en-GB" sz="1300" baseline="0" dirty="0"/>
                        <a:t>CV death</a:t>
                      </a:r>
                    </a:p>
                    <a:p>
                      <a:pPr marL="892175" indent="-182563">
                        <a:buFont typeface="Arial" panose="020B0604020202020204" pitchFamily="34" charset="0"/>
                        <a:buChar char="•"/>
                      </a:pPr>
                      <a:r>
                        <a:rPr lang="en-GB" sz="1300" baseline="0" dirty="0"/>
                        <a:t>Total (MI, stroke, CV death)</a:t>
                      </a:r>
                      <a:endParaRPr lang="en-GB" sz="13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300" dirty="0"/>
                    </a:p>
                    <a:p>
                      <a:pPr algn="r"/>
                      <a:endParaRPr lang="en-GB" sz="1300" dirty="0"/>
                    </a:p>
                    <a:p>
                      <a:pPr algn="r"/>
                      <a:r>
                        <a:rPr lang="en-GB" sz="1300" dirty="0"/>
                        <a:t>1</a:t>
                      </a:r>
                    </a:p>
                    <a:p>
                      <a:pPr algn="r"/>
                      <a:r>
                        <a:rPr lang="en-GB" sz="1300" dirty="0"/>
                        <a:t>5</a:t>
                      </a:r>
                    </a:p>
                    <a:p>
                      <a:pPr algn="r"/>
                      <a:r>
                        <a:rPr lang="en-GB" sz="1300" dirty="0"/>
                        <a:t>1</a:t>
                      </a:r>
                    </a:p>
                    <a:p>
                      <a:pPr algn="r"/>
                      <a:r>
                        <a:rPr lang="en-GB" sz="1300" dirty="0"/>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300" dirty="0"/>
                    </a:p>
                    <a:p>
                      <a:endParaRPr lang="en-GB" sz="1300" dirty="0"/>
                    </a:p>
                    <a:p>
                      <a:r>
                        <a:rPr lang="en-GB" sz="1300" dirty="0"/>
                        <a:t>(&lt;1)</a:t>
                      </a:r>
                    </a:p>
                    <a:p>
                      <a:r>
                        <a:rPr lang="en-GB" sz="1300" dirty="0"/>
                        <a:t>(1.3)</a:t>
                      </a:r>
                    </a:p>
                    <a:p>
                      <a:r>
                        <a:rPr lang="en-GB" sz="1300" dirty="0"/>
                        <a:t>(&lt;1)</a:t>
                      </a:r>
                    </a:p>
                    <a:p>
                      <a:r>
                        <a:rPr lang="en-GB" sz="1300" dirty="0"/>
                        <a:t>(1.8)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300" dirty="0"/>
                    </a:p>
                    <a:p>
                      <a:pPr algn="r"/>
                      <a:endParaRPr lang="en-GB" sz="1300" dirty="0"/>
                    </a:p>
                    <a:p>
                      <a:pPr algn="r"/>
                      <a:r>
                        <a:rPr lang="en-GB" sz="1300" dirty="0"/>
                        <a:t>2</a:t>
                      </a:r>
                    </a:p>
                    <a:p>
                      <a:pPr algn="r"/>
                      <a:r>
                        <a:rPr lang="en-GB" sz="1300" dirty="0"/>
                        <a:t>5</a:t>
                      </a:r>
                    </a:p>
                    <a:p>
                      <a:pPr algn="r"/>
                      <a:r>
                        <a:rPr lang="en-GB" sz="1300" dirty="0"/>
                        <a:t>0</a:t>
                      </a:r>
                    </a:p>
                    <a:p>
                      <a:pPr algn="r"/>
                      <a:r>
                        <a:rPr lang="en-GB" sz="1300" dirty="0"/>
                        <a:t>7</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300" dirty="0"/>
                    </a:p>
                    <a:p>
                      <a:endParaRPr lang="en-GB" sz="1300" dirty="0"/>
                    </a:p>
                    <a:p>
                      <a:r>
                        <a:rPr lang="en-GB" sz="1300" dirty="0"/>
                        <a:t>(&lt;1)</a:t>
                      </a:r>
                    </a:p>
                    <a:p>
                      <a:r>
                        <a:rPr lang="en-GB" sz="1300" dirty="0"/>
                        <a:t>(1.3)</a:t>
                      </a:r>
                    </a:p>
                    <a:p>
                      <a:r>
                        <a:rPr lang="en-GB" sz="1300" dirty="0"/>
                        <a:t>(0)</a:t>
                      </a:r>
                    </a:p>
                    <a:p>
                      <a:r>
                        <a:rPr lang="en-GB" sz="1300" dirty="0"/>
                        <a:t>(1.8)</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08042">
                <a:tc>
                  <a:txBody>
                    <a:bodyPr/>
                    <a:lstStyle/>
                    <a:p>
                      <a:pPr marL="85725" indent="0"/>
                      <a:endParaRPr lang="en-GB" sz="1300" b="1" dirty="0"/>
                    </a:p>
                    <a:p>
                      <a:pPr marL="85725" indent="0"/>
                      <a:endParaRPr lang="en-GB" sz="1300" b="1" dirty="0"/>
                    </a:p>
                    <a:p>
                      <a:pPr marL="85725" indent="0"/>
                      <a:r>
                        <a:rPr lang="en-GB" sz="1300" b="1" dirty="0"/>
                        <a:t>Serious</a:t>
                      </a:r>
                      <a:r>
                        <a:rPr lang="en-GB" sz="1300" b="1" baseline="0" dirty="0"/>
                        <a:t> adverse event</a:t>
                      </a:r>
                      <a:r>
                        <a:rPr lang="en-GB" sz="1300" b="1" dirty="0"/>
                        <a:t>s</a:t>
                      </a:r>
                    </a:p>
                    <a:p>
                      <a:pPr marL="892175" indent="-182563">
                        <a:buFont typeface="Arial" panose="020B0604020202020204" pitchFamily="34" charset="0"/>
                        <a:buChar char="•"/>
                      </a:pPr>
                      <a:r>
                        <a:rPr lang="en-GB" sz="1300" baseline="0" dirty="0"/>
                        <a:t>Death</a:t>
                      </a:r>
                    </a:p>
                    <a:p>
                      <a:pPr marL="892175" indent="-182563">
                        <a:buFont typeface="Arial" panose="020B0604020202020204" pitchFamily="34" charset="0"/>
                        <a:buChar char="•"/>
                      </a:pPr>
                      <a:r>
                        <a:rPr lang="en-GB" sz="1300" baseline="0" dirty="0"/>
                        <a:t>Hospitalisation</a:t>
                      </a:r>
                    </a:p>
                    <a:p>
                      <a:pPr marL="892175" indent="-182563">
                        <a:buFont typeface="Arial" panose="020B0604020202020204" pitchFamily="34" charset="0"/>
                        <a:buChar char="•"/>
                      </a:pPr>
                      <a:r>
                        <a:rPr lang="en-GB" sz="1300" baseline="0" dirty="0"/>
                        <a:t>Other*</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300" dirty="0"/>
                    </a:p>
                    <a:p>
                      <a:pPr algn="r"/>
                      <a:endParaRPr lang="en-GB" sz="1300" dirty="0"/>
                    </a:p>
                    <a:p>
                      <a:pPr algn="r"/>
                      <a:endParaRPr lang="en-GB" sz="1300" dirty="0"/>
                    </a:p>
                    <a:p>
                      <a:pPr algn="r"/>
                      <a:r>
                        <a:rPr lang="en-GB" sz="1300" dirty="0"/>
                        <a:t>7</a:t>
                      </a:r>
                    </a:p>
                    <a:p>
                      <a:pPr algn="r"/>
                      <a:r>
                        <a:rPr lang="en-GB" sz="1300" dirty="0"/>
                        <a:t>78</a:t>
                      </a:r>
                    </a:p>
                    <a:p>
                      <a:pPr algn="r"/>
                      <a:r>
                        <a:rPr lang="en-GB" sz="1300" dirty="0"/>
                        <a:t>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dirty="0"/>
                    </a:p>
                    <a:p>
                      <a:endParaRPr lang="en-GB" sz="1300" dirty="0"/>
                    </a:p>
                    <a:p>
                      <a:endParaRPr lang="en-GB" sz="1300" dirty="0"/>
                    </a:p>
                    <a:p>
                      <a:r>
                        <a:rPr lang="en-GB" sz="1300" dirty="0"/>
                        <a:t>(1.8)</a:t>
                      </a:r>
                    </a:p>
                    <a:p>
                      <a:r>
                        <a:rPr lang="en-GB" sz="1300" dirty="0"/>
                        <a:t>(19.8)</a:t>
                      </a:r>
                    </a:p>
                    <a:p>
                      <a:r>
                        <a:rPr lang="en-GB" sz="1300" dirty="0"/>
                        <a:t>(1.5)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300" dirty="0"/>
                    </a:p>
                    <a:p>
                      <a:pPr algn="r"/>
                      <a:endParaRPr lang="en-GB" sz="1300" dirty="0"/>
                    </a:p>
                    <a:p>
                      <a:pPr algn="r"/>
                      <a:endParaRPr lang="en-GB" sz="1300" dirty="0"/>
                    </a:p>
                    <a:p>
                      <a:pPr algn="r"/>
                      <a:r>
                        <a:rPr lang="en-GB" sz="1300" dirty="0"/>
                        <a:t>3</a:t>
                      </a:r>
                    </a:p>
                    <a:p>
                      <a:pPr algn="r"/>
                      <a:r>
                        <a:rPr lang="en-GB" sz="1300" dirty="0"/>
                        <a:t>68</a:t>
                      </a:r>
                    </a:p>
                    <a:p>
                      <a:pPr algn="r"/>
                      <a:r>
                        <a:rPr lang="en-GB" sz="1300" dirty="0"/>
                        <a:t>7</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dirty="0"/>
                    </a:p>
                    <a:p>
                      <a:endParaRPr lang="en-GB" sz="1300" dirty="0"/>
                    </a:p>
                    <a:p>
                      <a:endParaRPr lang="en-GB" sz="1300" dirty="0"/>
                    </a:p>
                    <a:p>
                      <a:r>
                        <a:rPr lang="en-GB" sz="1300" dirty="0"/>
                        <a:t>(&lt;1)</a:t>
                      </a:r>
                    </a:p>
                    <a:p>
                      <a:r>
                        <a:rPr lang="en-GB" sz="1300" dirty="0"/>
                        <a:t>(17.3)</a:t>
                      </a:r>
                    </a:p>
                    <a:p>
                      <a:r>
                        <a:rPr lang="en-GB" sz="1300" dirty="0"/>
                        <a:t>(1.8)</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65894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70" y="115363"/>
            <a:ext cx="10635342" cy="723446"/>
          </a:xfrm>
        </p:spPr>
        <p:txBody>
          <a:bodyPr/>
          <a:lstStyle/>
          <a:p>
            <a:r>
              <a:rPr lang="en-GB" b="1" dirty="0">
                <a:solidFill>
                  <a:schemeClr val="accent5"/>
                </a:solidFill>
              </a:rPr>
              <a:t>Summary</a:t>
            </a:r>
          </a:p>
        </p:txBody>
      </p:sp>
      <p:sp>
        <p:nvSpPr>
          <p:cNvPr id="3" name="Content Placeholder 2"/>
          <p:cNvSpPr>
            <a:spLocks noGrp="1"/>
          </p:cNvSpPr>
          <p:nvPr>
            <p:ph idx="1"/>
          </p:nvPr>
        </p:nvSpPr>
        <p:spPr>
          <a:xfrm>
            <a:off x="124292" y="1194116"/>
            <a:ext cx="11575673" cy="4905198"/>
          </a:xfrm>
        </p:spPr>
        <p:txBody>
          <a:bodyPr>
            <a:normAutofit/>
          </a:bodyPr>
          <a:lstStyle/>
          <a:p>
            <a:pPr>
              <a:spcBef>
                <a:spcPts val="1200"/>
              </a:spcBef>
              <a:buClr>
                <a:srgbClr val="005294"/>
              </a:buClr>
            </a:pPr>
            <a:r>
              <a:rPr lang="en-GB" sz="2000" kern="0" dirty="0">
                <a:solidFill>
                  <a:schemeClr val="accent5"/>
                </a:solidFill>
              </a:rPr>
              <a:t>In the </a:t>
            </a:r>
            <a:r>
              <a:rPr lang="en-GB" sz="2000" kern="0" dirty="0" err="1">
                <a:solidFill>
                  <a:schemeClr val="accent5"/>
                </a:solidFill>
              </a:rPr>
              <a:t>TTrials</a:t>
            </a:r>
            <a:r>
              <a:rPr lang="en-GB" sz="2000" kern="0" dirty="0">
                <a:solidFill>
                  <a:schemeClr val="accent5"/>
                </a:solidFill>
              </a:rPr>
              <a:t>, </a:t>
            </a:r>
            <a:r>
              <a:rPr lang="en-GB" sz="2000" kern="0" dirty="0" err="1">
                <a:solidFill>
                  <a:schemeClr val="accent5"/>
                </a:solidFill>
              </a:rPr>
              <a:t>TTh</a:t>
            </a:r>
            <a:r>
              <a:rPr lang="en-GB" sz="2000" kern="0" dirty="0">
                <a:solidFill>
                  <a:schemeClr val="accent5"/>
                </a:solidFill>
              </a:rPr>
              <a:t> in the form of a gel given for 1 year to older men with low testosterone:</a:t>
            </a:r>
          </a:p>
          <a:p>
            <a:pPr lvl="1">
              <a:spcBef>
                <a:spcPts val="700"/>
              </a:spcBef>
            </a:pPr>
            <a:r>
              <a:rPr lang="en-GB" kern="0" dirty="0">
                <a:solidFill>
                  <a:schemeClr val="accent5"/>
                </a:solidFill>
              </a:rPr>
              <a:t>Improved all aspects of sexual function</a:t>
            </a:r>
          </a:p>
          <a:p>
            <a:pPr lvl="1">
              <a:spcBef>
                <a:spcPts val="700"/>
              </a:spcBef>
            </a:pPr>
            <a:r>
              <a:rPr lang="en-GB" kern="0" dirty="0">
                <a:solidFill>
                  <a:schemeClr val="accent5"/>
                </a:solidFill>
              </a:rPr>
              <a:t>Improved walking distance by a small amount</a:t>
            </a:r>
          </a:p>
          <a:p>
            <a:pPr lvl="1">
              <a:spcBef>
                <a:spcPts val="700"/>
              </a:spcBef>
            </a:pPr>
            <a:r>
              <a:rPr lang="en-GB" kern="0" dirty="0">
                <a:solidFill>
                  <a:schemeClr val="accent5"/>
                </a:solidFill>
              </a:rPr>
              <a:t>Improved haemoglobin levels and corrected mild to moderate anaemia</a:t>
            </a:r>
          </a:p>
          <a:p>
            <a:pPr lvl="1">
              <a:spcBef>
                <a:spcPts val="700"/>
              </a:spcBef>
            </a:pPr>
            <a:r>
              <a:rPr lang="en-GB" kern="0" dirty="0">
                <a:solidFill>
                  <a:schemeClr val="accent5"/>
                </a:solidFill>
              </a:rPr>
              <a:t>Markedly increased </a:t>
            </a:r>
            <a:r>
              <a:rPr lang="en-GB" kern="0" dirty="0" err="1">
                <a:solidFill>
                  <a:schemeClr val="accent5"/>
                </a:solidFill>
              </a:rPr>
              <a:t>vBMD</a:t>
            </a:r>
            <a:r>
              <a:rPr lang="en-GB" kern="0" dirty="0">
                <a:solidFill>
                  <a:schemeClr val="accent5"/>
                </a:solidFill>
              </a:rPr>
              <a:t> and estimated bone strength</a:t>
            </a:r>
          </a:p>
          <a:p>
            <a:pPr lvl="1">
              <a:spcBef>
                <a:spcPts val="700"/>
              </a:spcBef>
            </a:pPr>
            <a:r>
              <a:rPr lang="en-GB" kern="0" dirty="0">
                <a:solidFill>
                  <a:schemeClr val="accent5"/>
                </a:solidFill>
              </a:rPr>
              <a:t>Did not improve vitality, but slightly improved mood and depressive symptoms</a:t>
            </a:r>
          </a:p>
          <a:p>
            <a:pPr lvl="1">
              <a:spcBef>
                <a:spcPts val="700"/>
              </a:spcBef>
            </a:pPr>
            <a:r>
              <a:rPr lang="en-GB" kern="0" dirty="0">
                <a:solidFill>
                  <a:schemeClr val="accent5"/>
                </a:solidFill>
              </a:rPr>
              <a:t>Did not improve memory or cognitive function</a:t>
            </a:r>
          </a:p>
          <a:p>
            <a:pPr lvl="1">
              <a:spcBef>
                <a:spcPts val="700"/>
              </a:spcBef>
            </a:pPr>
            <a:r>
              <a:rPr lang="en-GB" kern="0" dirty="0">
                <a:solidFill>
                  <a:schemeClr val="accent5"/>
                </a:solidFill>
              </a:rPr>
              <a:t>Increased coronary artery plaque volume</a:t>
            </a:r>
          </a:p>
          <a:p>
            <a:pPr lvl="1">
              <a:spcBef>
                <a:spcPts val="700"/>
              </a:spcBef>
            </a:pPr>
            <a:r>
              <a:rPr lang="en-GB" kern="0" dirty="0">
                <a:solidFill>
                  <a:schemeClr val="accent5"/>
                </a:solidFill>
              </a:rPr>
              <a:t>Was not associated with more CV or prostate adverse events; however, the number of men and treatment duration were insufficient to draw definitive conclusions about the risks of </a:t>
            </a:r>
            <a:r>
              <a:rPr lang="en-GB" kern="0" dirty="0" err="1">
                <a:solidFill>
                  <a:schemeClr val="accent5"/>
                </a:solidFill>
              </a:rPr>
              <a:t>TTh</a:t>
            </a:r>
            <a:r>
              <a:rPr lang="en-GB" kern="0" dirty="0">
                <a:solidFill>
                  <a:schemeClr val="accent5"/>
                </a:solidFill>
              </a:rPr>
              <a:t> in this regard</a:t>
            </a:r>
          </a:p>
        </p:txBody>
      </p:sp>
      <p:sp>
        <p:nvSpPr>
          <p:cNvPr id="8" name="TextBox 7"/>
          <p:cNvSpPr txBox="1"/>
          <p:nvPr/>
        </p:nvSpPr>
        <p:spPr>
          <a:xfrm>
            <a:off x="1524001" y="5797490"/>
            <a:ext cx="9144001" cy="400110"/>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B5C5E"/>
                </a:solidFill>
                <a:effectLst/>
                <a:uLnTx/>
                <a:uFillTx/>
                <a:latin typeface="Poppins Light"/>
                <a:ea typeface="+mn-ea"/>
                <a:cs typeface="+mn-cs"/>
              </a:rPr>
              <a:t>CV, cardiovascular; TD, testosterone deficiency; TTh, testosterone therapy; </a:t>
            </a:r>
            <a:r>
              <a:rPr kumimoji="0" lang="en-GB" sz="1000" b="0" i="0" u="none" strike="noStrike" kern="1200" cap="none" spc="0" normalizeH="0" baseline="0" noProof="0" dirty="0" err="1">
                <a:ln>
                  <a:noFill/>
                </a:ln>
                <a:solidFill>
                  <a:srgbClr val="5B5C5E"/>
                </a:solidFill>
                <a:effectLst/>
                <a:uLnTx/>
                <a:uFillTx/>
                <a:latin typeface="Poppins Light"/>
                <a:ea typeface="+mn-ea"/>
                <a:cs typeface="+mn-cs"/>
              </a:rPr>
              <a:t>vBMD</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volumetric bone mineral density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5B5C5E"/>
                </a:solidFill>
                <a:effectLst/>
                <a:uLnTx/>
                <a:uFillTx/>
                <a:latin typeface="Poppins Light"/>
                <a:ea typeface="+mn-ea"/>
                <a:cs typeface="+mn-cs"/>
              </a:rPr>
              <a:t>Snyder PJ </a:t>
            </a:r>
            <a:r>
              <a:rPr kumimoji="0" lang="sv-SE" sz="1000" b="0" i="1" u="none" strike="noStrike" kern="1200" cap="none" spc="0" normalizeH="0" baseline="0" noProof="0" dirty="0">
                <a:ln>
                  <a:noFill/>
                </a:ln>
                <a:solidFill>
                  <a:srgbClr val="5B5C5E"/>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B5C5E"/>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B5C5E"/>
              </a:solidFill>
              <a:effectLst/>
              <a:uLnTx/>
              <a:uFillTx/>
              <a:latin typeface="Poppins Light"/>
              <a:ea typeface="+mn-ea"/>
              <a:cs typeface="+mn-cs"/>
            </a:endParaRPr>
          </a:p>
        </p:txBody>
      </p:sp>
    </p:spTree>
    <p:extLst>
      <p:ext uri="{BB962C8B-B14F-4D97-AF65-F5344CB8AC3E}">
        <p14:creationId xmlns:p14="http://schemas.microsoft.com/office/powerpoint/2010/main" val="11947855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553511" y="1149292"/>
            <a:ext cx="6191238" cy="622006"/>
          </a:xfrm>
        </p:spPr>
        <p:txBody>
          <a:bodyPr>
            <a:noAutofit/>
          </a:bodyPr>
          <a:lstStyle/>
          <a:p>
            <a:r>
              <a:rPr lang="en-GB" sz="4000" dirty="0" err="1"/>
              <a:t>AndroGel</a:t>
            </a:r>
            <a:r>
              <a:rPr lang="en-GB" sz="4000" dirty="0"/>
              <a:t> 16.2mg/g (1.62%) </a:t>
            </a:r>
            <a:br>
              <a:rPr lang="en-GB" sz="4000" dirty="0"/>
            </a:br>
            <a:r>
              <a:rPr lang="en-GB" sz="4000" dirty="0"/>
              <a:t>Clinical Trials </a:t>
            </a:r>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553511" y="1872071"/>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30152684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706438" y="1251558"/>
            <a:ext cx="10474037" cy="1960050"/>
          </a:xfrm>
        </p:spPr>
        <p:txBody>
          <a:bodyPr>
            <a:normAutofit fontScale="90000"/>
          </a:bodyPr>
          <a:lstStyle/>
          <a:p>
            <a:pPr marL="0" marR="0" lvl="0" indent="0" defTabSz="457200" rtl="0" eaLnBrk="1" fontAlgn="auto" latinLnBrk="0" hangingPunct="1">
              <a:lnSpc>
                <a:spcPct val="100000"/>
              </a:lnSpc>
              <a:spcBef>
                <a:spcPct val="0"/>
              </a:spcBef>
              <a:spcAft>
                <a:spcPts val="0"/>
              </a:spcAft>
              <a:buClrTx/>
              <a:buSzTx/>
              <a:buFontTx/>
              <a:buNone/>
              <a:tabLst/>
              <a:defRPr/>
            </a:pPr>
            <a:br>
              <a:rPr kumimoji="0" lang="it-IT" sz="4800" b="1" i="0" u="none" strike="noStrike" kern="1200" cap="none" spc="0" normalizeH="0" baseline="0" noProof="0" dirty="0">
                <a:ln>
                  <a:noFill/>
                </a:ln>
                <a:solidFill>
                  <a:srgbClr val="5A6865"/>
                </a:solidFill>
                <a:effectLst/>
                <a:uLnTx/>
                <a:uFillTx/>
                <a:latin typeface="Arial"/>
                <a:ea typeface="+mj-ea"/>
                <a:cs typeface="+mj-cs"/>
              </a:rPr>
            </a:br>
            <a:r>
              <a:rPr kumimoji="0" lang="it-IT" sz="4400" i="0" u="none" strike="noStrike" kern="1200" cap="none" spc="0" normalizeH="0" baseline="0" noProof="0" dirty="0">
                <a:ln>
                  <a:noFill/>
                </a:ln>
                <a:solidFill>
                  <a:srgbClr val="006EAB"/>
                </a:solidFill>
                <a:effectLst/>
                <a:uLnTx/>
                <a:uFillTx/>
                <a:ea typeface="+mj-ea"/>
                <a:cs typeface="+mj-cs"/>
              </a:rPr>
              <a:t>Testosterone 16.2mg/g Gel in </a:t>
            </a:r>
            <a:r>
              <a:rPr lang="it-IT" sz="4400" cap="none" dirty="0">
                <a:solidFill>
                  <a:srgbClr val="006EAB"/>
                </a:solidFill>
              </a:rPr>
              <a:t>P</a:t>
            </a:r>
            <a:r>
              <a:rPr kumimoji="0" lang="it-IT" sz="4400" i="0" u="none" strike="noStrike" kern="1200" cap="none" spc="0" normalizeH="0" baseline="0" noProof="0" dirty="0">
                <a:ln>
                  <a:noFill/>
                </a:ln>
                <a:solidFill>
                  <a:srgbClr val="006EAB"/>
                </a:solidFill>
                <a:effectLst/>
                <a:uLnTx/>
                <a:uFillTx/>
                <a:ea typeface="+mj-ea"/>
                <a:cs typeface="+mj-cs"/>
              </a:rPr>
              <a:t>ump</a:t>
            </a:r>
            <a:br>
              <a:rPr kumimoji="0" lang="it-IT" sz="4400" i="0" u="none" strike="noStrike" kern="1200" cap="none" spc="0" normalizeH="0" baseline="0" noProof="0" dirty="0">
                <a:ln>
                  <a:noFill/>
                </a:ln>
                <a:solidFill>
                  <a:srgbClr val="006EAB"/>
                </a:solidFill>
                <a:effectLst/>
                <a:uLnTx/>
                <a:uFillTx/>
                <a:ea typeface="+mj-ea"/>
                <a:cs typeface="+mj-cs"/>
              </a:rPr>
            </a:br>
            <a:r>
              <a:rPr kumimoji="0" lang="it-IT" sz="4400" i="0" u="none" strike="noStrike" kern="1200" cap="none" spc="0" normalizeH="0" baseline="0" noProof="0" dirty="0">
                <a:ln>
                  <a:noFill/>
                </a:ln>
                <a:solidFill>
                  <a:srgbClr val="006EAB"/>
                </a:solidFill>
                <a:effectLst/>
                <a:uLnTx/>
                <a:uFillTx/>
                <a:ea typeface="+mj-ea"/>
                <a:cs typeface="+mj-cs"/>
              </a:rPr>
              <a:t>Kaufman</a:t>
            </a:r>
            <a:r>
              <a:rPr kumimoji="0" lang="it-IT" sz="4400" i="0" u="none" strike="noStrike" kern="1200" cap="none" spc="0" normalizeH="0" baseline="0" noProof="0">
                <a:ln>
                  <a:noFill/>
                </a:ln>
                <a:solidFill>
                  <a:srgbClr val="006EAB"/>
                </a:solidFill>
                <a:effectLst/>
                <a:uLnTx/>
                <a:uFillTx/>
                <a:ea typeface="+mj-ea"/>
                <a:cs typeface="+mj-cs"/>
              </a:rPr>
              <a:t>, JM </a:t>
            </a:r>
            <a:r>
              <a:rPr kumimoji="0" lang="it-IT" sz="4400" i="0" u="none" strike="noStrike" kern="1200" cap="none" spc="0" normalizeH="0" baseline="0" noProof="0" dirty="0">
                <a:ln>
                  <a:noFill/>
                </a:ln>
                <a:solidFill>
                  <a:srgbClr val="006EAB"/>
                </a:solidFill>
                <a:effectLst/>
                <a:uLnTx/>
                <a:uFillTx/>
                <a:ea typeface="+mj-ea"/>
                <a:cs typeface="+mj-cs"/>
              </a:rPr>
              <a:t>et al 2011</a:t>
            </a:r>
            <a:br>
              <a:rPr kumimoji="0" lang="it-IT" sz="4400" b="1" i="0" u="none" strike="noStrike" kern="1200" cap="none" spc="0" normalizeH="0" baseline="0" noProof="0" dirty="0">
                <a:ln>
                  <a:noFill/>
                </a:ln>
                <a:solidFill>
                  <a:srgbClr val="006EAB"/>
                </a:solidFill>
                <a:effectLst/>
                <a:uLnTx/>
                <a:uFillTx/>
                <a:ea typeface="+mj-ea"/>
                <a:cs typeface="+mj-cs"/>
              </a:rPr>
            </a:br>
            <a:r>
              <a:rPr lang="it-IT" sz="4400" b="0" cap="none" dirty="0">
                <a:solidFill>
                  <a:srgbClr val="006EAB"/>
                </a:solidFill>
              </a:rPr>
              <a:t>Clinical Trial Summary</a:t>
            </a:r>
            <a:br>
              <a:rPr kumimoji="0" lang="en-US" sz="4800" b="0" i="0" u="none" strike="noStrike" kern="1200" cap="none" spc="0" normalizeH="0" baseline="0" noProof="0" dirty="0">
                <a:ln>
                  <a:noFill/>
                </a:ln>
                <a:solidFill>
                  <a:srgbClr val="5A6865"/>
                </a:solidFill>
                <a:effectLst/>
                <a:uLnTx/>
                <a:uFillTx/>
                <a:latin typeface="Arial"/>
                <a:ea typeface="+mj-ea"/>
                <a:cs typeface="+mj-cs"/>
              </a:rPr>
            </a:br>
            <a:endParaRPr lang="en-GB" dirty="0"/>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706438" y="2601913"/>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36098065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78227" y="1273487"/>
          <a:ext cx="11379035" cy="4148249"/>
        </p:xfrm>
        <a:graphic>
          <a:graphicData uri="http://schemas.openxmlformats.org/drawingml/2006/table">
            <a:tbl>
              <a:tblPr firstRow="1" bandRow="1">
                <a:tableStyleId>{93296810-A885-4BE3-A3E7-6D5BEEA58F35}</a:tableStyleId>
              </a:tblPr>
              <a:tblGrid>
                <a:gridCol w="2177469">
                  <a:extLst>
                    <a:ext uri="{9D8B030D-6E8A-4147-A177-3AD203B41FA5}">
                      <a16:colId xmlns:a16="http://schemas.microsoft.com/office/drawing/2014/main" val="20000"/>
                    </a:ext>
                  </a:extLst>
                </a:gridCol>
                <a:gridCol w="9201566">
                  <a:extLst>
                    <a:ext uri="{9D8B030D-6E8A-4147-A177-3AD203B41FA5}">
                      <a16:colId xmlns:a16="http://schemas.microsoft.com/office/drawing/2014/main" val="20001"/>
                    </a:ext>
                  </a:extLst>
                </a:gridCol>
              </a:tblGrid>
              <a:tr h="45161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u="none" strike="noStrike" dirty="0">
                          <a:solidFill>
                            <a:srgbClr val="006EAB"/>
                          </a:solidFill>
                        </a:rPr>
                        <a:t>Pivotal RCT investigating the efficacy and safety of testosterone 16.2mg/g gel vs placebo</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380147">
                <a:tc>
                  <a:txBody>
                    <a:bodyPr/>
                    <a:lstStyle/>
                    <a:p>
                      <a:r>
                        <a:rPr lang="en-GB" sz="1500" b="1" dirty="0">
                          <a:solidFill>
                            <a:schemeClr val="tx1"/>
                          </a:solidFill>
                          <a:latin typeface="+mn-lt"/>
                          <a:cs typeface="Arial" panose="020B0604020202020204" pitchFamily="34" charset="0"/>
                        </a:rPr>
                        <a:t>Study design</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A8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u="none" strike="noStrike" kern="1200" dirty="0">
                          <a:solidFill>
                            <a:schemeClr val="tx1"/>
                          </a:solidFill>
                          <a:effectLst/>
                          <a:latin typeface="+mn-lt"/>
                          <a:ea typeface="+mn-ea"/>
                          <a:cs typeface="Arial" panose="020B0604020202020204" pitchFamily="34" charset="0"/>
                        </a:rPr>
                        <a:t>Phase</a:t>
                      </a:r>
                      <a:r>
                        <a:rPr lang="en-GB" sz="1200" u="none" strike="noStrike" kern="1200" baseline="0" dirty="0">
                          <a:solidFill>
                            <a:schemeClr val="tx1"/>
                          </a:solidFill>
                          <a:effectLst/>
                          <a:latin typeface="+mn-lt"/>
                          <a:ea typeface="+mn-ea"/>
                          <a:cs typeface="Arial" panose="020B0604020202020204" pitchFamily="34" charset="0"/>
                        </a:rPr>
                        <a:t> III, m</a:t>
                      </a:r>
                      <a:r>
                        <a:rPr lang="en-GB" sz="1200" u="none" strike="noStrike" kern="1200" dirty="0">
                          <a:solidFill>
                            <a:schemeClr val="tx1"/>
                          </a:solidFill>
                          <a:effectLst/>
                          <a:latin typeface="+mn-lt"/>
                          <a:ea typeface="+mn-ea"/>
                          <a:cs typeface="Arial" panose="020B0604020202020204" pitchFamily="34" charset="0"/>
                        </a:rPr>
                        <a:t>ulticentre, randomised, double-blind placebo-controlled study in</a:t>
                      </a:r>
                      <a:r>
                        <a:rPr lang="en-GB" sz="1200" u="none" strike="noStrike" kern="1200" baseline="0" dirty="0">
                          <a:solidFill>
                            <a:schemeClr val="tx1"/>
                          </a:solidFill>
                          <a:effectLst/>
                          <a:latin typeface="+mn-lt"/>
                          <a:ea typeface="+mn-ea"/>
                          <a:cs typeface="Arial" panose="020B0604020202020204" pitchFamily="34" charset="0"/>
                        </a:rPr>
                        <a:t> hypogonadal men over 182 days</a:t>
                      </a:r>
                      <a:endParaRPr lang="en-GB" sz="1200" u="none" strike="noStrike" kern="1200" dirty="0">
                        <a:solidFill>
                          <a:schemeClr val="tx1"/>
                        </a:solidFill>
                        <a:effectLst/>
                        <a:latin typeface="+mn-lt"/>
                        <a:ea typeface="+mn-ea"/>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A8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75360">
                <a:tc>
                  <a:txBody>
                    <a:bodyPr/>
                    <a:lstStyle/>
                    <a:p>
                      <a:r>
                        <a:rPr lang="en-GB" sz="1500" b="1" dirty="0">
                          <a:solidFill>
                            <a:schemeClr val="tx1"/>
                          </a:solidFill>
                          <a:latin typeface="+mn-lt"/>
                          <a:cs typeface="Arial" panose="020B0604020202020204" pitchFamily="34" charset="0"/>
                        </a:rPr>
                        <a:t>Study treatment</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i="0" u="none" strike="noStrike" kern="1200" baseline="0" dirty="0">
                          <a:solidFill>
                            <a:schemeClr val="tx1"/>
                          </a:solidFill>
                          <a:latin typeface="+mn-lt"/>
                          <a:ea typeface="+mn-ea"/>
                          <a:cs typeface="Arial" panose="020B0604020202020204" pitchFamily="34" charset="0"/>
                        </a:rPr>
                        <a:t>All eligible subjects were started at a dose of 2.5g of 16.2mg/g testosterone gel or matching placebo on</a:t>
                      </a:r>
                    </a:p>
                    <a:p>
                      <a:r>
                        <a:rPr lang="en-GB" sz="1200" b="0" i="0" u="none" strike="noStrike" kern="1200" baseline="0" dirty="0">
                          <a:solidFill>
                            <a:schemeClr val="tx1"/>
                          </a:solidFill>
                          <a:latin typeface="+mn-lt"/>
                          <a:ea typeface="+mn-ea"/>
                          <a:cs typeface="Arial" panose="020B0604020202020204" pitchFamily="34" charset="0"/>
                        </a:rPr>
                        <a:t>day 1 of the study. Subjects returned to the clinic on Days 14, 28, and 42 for testosterone measurement and the dose was then titrated to either 1.25g, 2.5g, 3.75g or 5.0g accordingly^</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Arial" panose="020B0604020202020204" pitchFamily="34" charset="0"/>
                        </a:rPr>
                        <a:t>Both testosterone gel and placebo gel were applied once daily to either upper arms/shoulders or abdomen</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3763">
                <a:tc>
                  <a:txBody>
                    <a:bodyPr/>
                    <a:lstStyle/>
                    <a:p>
                      <a:r>
                        <a:rPr lang="en-GB" sz="1500" b="1" dirty="0">
                          <a:solidFill>
                            <a:schemeClr val="tx1"/>
                          </a:solidFill>
                          <a:latin typeface="+mn-lt"/>
                          <a:cs typeface="Arial" panose="020B0604020202020204" pitchFamily="34" charset="0"/>
                        </a:rPr>
                        <a:t>Study population</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u="none" strike="noStrike" kern="1200" dirty="0">
                          <a:solidFill>
                            <a:schemeClr val="tx1"/>
                          </a:solidFill>
                          <a:effectLst/>
                          <a:latin typeface="+mn-lt"/>
                          <a:cs typeface="Arial" panose="020B0604020202020204" pitchFamily="34" charset="0"/>
                        </a:rPr>
                        <a:t>A</a:t>
                      </a:r>
                      <a:r>
                        <a:rPr lang="en-GB" sz="1200" u="none" strike="noStrike" kern="1200" baseline="0" dirty="0">
                          <a:solidFill>
                            <a:schemeClr val="tx1"/>
                          </a:solidFill>
                          <a:effectLst/>
                          <a:latin typeface="+mn-lt"/>
                          <a:cs typeface="Arial" panose="020B0604020202020204" pitchFamily="34" charset="0"/>
                        </a:rPr>
                        <a:t> total of </a:t>
                      </a:r>
                      <a:r>
                        <a:rPr lang="en-GB" sz="1200" u="none" strike="noStrike" kern="1200" baseline="0" dirty="0">
                          <a:solidFill>
                            <a:schemeClr val="tx1"/>
                          </a:solidFill>
                          <a:effectLst/>
                          <a:latin typeface="+mn-lt"/>
                          <a:ea typeface="+mn-ea"/>
                          <a:cs typeface="Arial" panose="020B0604020202020204" pitchFamily="34" charset="0"/>
                        </a:rPr>
                        <a:t>274 hypogonadal men (234 active; 40 placebo) with average serum total testosterone concentrations &lt;300ng/dL (&lt;10.4nmol/L) and prostate-specific antigen &lt;2.5ng/mL</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75360">
                <a:tc>
                  <a:txBody>
                    <a:bodyPr/>
                    <a:lstStyle/>
                    <a:p>
                      <a:r>
                        <a:rPr lang="en-GB" sz="1500" b="1" dirty="0">
                          <a:solidFill>
                            <a:schemeClr val="tx1"/>
                          </a:solidFill>
                          <a:latin typeface="+mn-lt"/>
                          <a:cs typeface="Arial" panose="020B0604020202020204" pitchFamily="34" charset="0"/>
                        </a:rPr>
                        <a:t>Efficacy objectives</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u="none" strike="noStrike" kern="1200" dirty="0">
                          <a:solidFill>
                            <a:schemeClr val="tx1"/>
                          </a:solidFill>
                          <a:effectLst/>
                          <a:latin typeface="+mn-lt"/>
                          <a:ea typeface="+mn-ea"/>
                          <a:cs typeface="Arial" panose="020B0604020202020204" pitchFamily="34" charset="0"/>
                        </a:rPr>
                        <a:t>The primary objective of this study was to demonstrate the efficacy and safety of optimised doses of 16.2mg/g testosterone gel, applied to hypogonadal men over 182 days.  The primary statistical objective was to achieve a responder rate of at least 75% in the testosterone gel-treated subjects. Responders were defined as subjects who had Cav in the </a:t>
                      </a:r>
                      <a:r>
                        <a:rPr lang="en-GB" sz="1200" u="none" strike="noStrike" kern="1200" dirty="0" err="1">
                          <a:solidFill>
                            <a:schemeClr val="tx1"/>
                          </a:solidFill>
                          <a:effectLst/>
                          <a:latin typeface="+mn-lt"/>
                          <a:ea typeface="+mn-ea"/>
                          <a:cs typeface="Arial" panose="020B0604020202020204" pitchFamily="34" charset="0"/>
                        </a:rPr>
                        <a:t>eugonadal</a:t>
                      </a:r>
                      <a:r>
                        <a:rPr lang="en-GB" sz="1200" u="none" strike="noStrike" kern="1200" dirty="0">
                          <a:solidFill>
                            <a:schemeClr val="tx1"/>
                          </a:solidFill>
                          <a:effectLst/>
                          <a:latin typeface="+mn-lt"/>
                          <a:ea typeface="+mn-ea"/>
                          <a:cs typeface="Arial" panose="020B0604020202020204" pitchFamily="34" charset="0"/>
                        </a:rPr>
                        <a:t> range (300–1,000 ng/dL)** Cav measurements were taken on days 14, 56, 112 and 182</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6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dirty="0">
                          <a:solidFill>
                            <a:schemeClr val="tx1"/>
                          </a:solidFill>
                          <a:latin typeface="+mn-lt"/>
                          <a:cs typeface="Arial" panose="020B0604020202020204" pitchFamily="34" charset="0"/>
                        </a:rPr>
                        <a:t>Safety </a:t>
                      </a:r>
                      <a:r>
                        <a:rPr lang="en-GB" sz="1500" b="1" baseline="0" dirty="0">
                          <a:solidFill>
                            <a:schemeClr val="tx1"/>
                          </a:solidFill>
                          <a:latin typeface="+mn-lt"/>
                          <a:cs typeface="Arial" panose="020B0604020202020204" pitchFamily="34" charset="0"/>
                        </a:rPr>
                        <a:t>objectives</a:t>
                      </a:r>
                      <a:endParaRPr lang="en-GB" sz="1500" b="1" dirty="0">
                        <a:solidFill>
                          <a:schemeClr val="tx1"/>
                        </a:solidFill>
                        <a:latin typeface="+mn-lt"/>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u="none" strike="noStrike" kern="1200" dirty="0">
                          <a:solidFill>
                            <a:schemeClr val="tx1"/>
                          </a:solidFill>
                          <a:effectLst/>
                          <a:latin typeface="+mn-lt"/>
                          <a:ea typeface="+mn-ea"/>
                          <a:cs typeface="Arial" panose="020B0604020202020204" pitchFamily="34" charset="0"/>
                        </a:rPr>
                        <a:t>To determine whether safety was maintained during long-term administration</a:t>
                      </a:r>
                    </a:p>
                    <a:p>
                      <a:pPr marL="171450" indent="-171450">
                        <a:buFont typeface="Arial" panose="020B0604020202020204" pitchFamily="34" charset="0"/>
                        <a:buChar char="•"/>
                      </a:pPr>
                      <a:r>
                        <a:rPr lang="en-GB" sz="1200" u="none" strike="noStrike" kern="1200" dirty="0">
                          <a:solidFill>
                            <a:schemeClr val="tx1"/>
                          </a:solidFill>
                          <a:effectLst/>
                          <a:latin typeface="+mn-lt"/>
                          <a:ea typeface="+mn-ea"/>
                          <a:cs typeface="Arial" panose="020B0604020202020204" pitchFamily="34" charset="0"/>
                        </a:rPr>
                        <a:t>Assessment of application site effects of testosterone gel</a:t>
                      </a:r>
                    </a:p>
                    <a:p>
                      <a:pPr marL="171450" indent="-171450">
                        <a:buFont typeface="Arial" panose="020B0604020202020204" pitchFamily="34" charset="0"/>
                        <a:buChar char="•"/>
                      </a:pPr>
                      <a:r>
                        <a:rPr lang="en-GB" sz="1200" u="none" strike="noStrike" kern="1200" dirty="0">
                          <a:solidFill>
                            <a:schemeClr val="tx1"/>
                          </a:solidFill>
                          <a:effectLst/>
                          <a:latin typeface="+mn-lt"/>
                          <a:ea typeface="+mn-ea"/>
                          <a:cs typeface="Arial" panose="020B0604020202020204" pitchFamily="34" charset="0"/>
                        </a:rPr>
                        <a:t>Prostate safety was assessed by DRE and IPSS</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178227" y="209592"/>
            <a:ext cx="11379033" cy="753144"/>
          </a:xfrm>
        </p:spPr>
        <p:txBody>
          <a:bodyPr>
            <a:normAutofit fontScale="90000"/>
          </a:bodyPr>
          <a:lstStyle/>
          <a:p>
            <a:r>
              <a:rPr lang="en-GB" sz="2667" dirty="0">
                <a:cs typeface="Arial" panose="020B0604020202020204" pitchFamily="34" charset="0"/>
              </a:rPr>
              <a:t>Kaufman JM et al. Efficacy and Safety Study of 16.2mg/g Testosterone Gel for the Treatment of Hypogonadal Men </a:t>
            </a:r>
            <a:br>
              <a:rPr lang="en-GB" dirty="0">
                <a:cs typeface="Arial" panose="020B0604020202020204" pitchFamily="34" charset="0"/>
              </a:rPr>
            </a:br>
            <a:r>
              <a:rPr lang="en-GB" sz="2400" b="1" i="1" dirty="0">
                <a:cs typeface="Arial" panose="020B0604020202020204" pitchFamily="34" charset="0"/>
              </a:rPr>
              <a:t>J Sex Med 2011;2079-2089</a:t>
            </a:r>
            <a:endParaRPr lang="en-GB" b="1" i="1" dirty="0">
              <a:cs typeface="Arial" panose="020B0604020202020204" pitchFamily="34" charset="0"/>
            </a:endParaRPr>
          </a:p>
        </p:txBody>
      </p:sp>
      <p:sp>
        <p:nvSpPr>
          <p:cNvPr id="3" name="TextBox 2">
            <a:extLst>
              <a:ext uri="{FF2B5EF4-FFF2-40B4-BE49-F238E27FC236}">
                <a16:creationId xmlns:a16="http://schemas.microsoft.com/office/drawing/2014/main" id="{A63AD7E3-36BD-4224-90EF-3121031F21DE}"/>
              </a:ext>
            </a:extLst>
          </p:cNvPr>
          <p:cNvSpPr txBox="1"/>
          <p:nvPr/>
        </p:nvSpPr>
        <p:spPr>
          <a:xfrm>
            <a:off x="1461155" y="5732487"/>
            <a:ext cx="10096105"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E7E6E6">
                    <a:lumMod val="25000"/>
                  </a:srgbClr>
                </a:solidFill>
                <a:effectLst/>
                <a:uLnTx/>
                <a:uFillTx/>
                <a:latin typeface="Poppins Light"/>
                <a:ea typeface="+mn-ea"/>
                <a:cs typeface="+mn-cs"/>
              </a:rPr>
              <a:t>^ Dose was titrated up or down in 1.25g increments if total T levels were not within the prespecified range of 350 to 750ng/dL. (12.1 – 26nmol/L)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E7E6E6">
                    <a:lumMod val="25000"/>
                  </a:srgbClr>
                </a:solidFill>
                <a:effectLst/>
                <a:uLnTx/>
                <a:uFillTx/>
                <a:latin typeface="Poppins Light"/>
                <a:ea typeface="+mn-ea"/>
                <a:cs typeface="+mn-cs"/>
              </a:rPr>
              <a:t>** This equates to 10.4-34.7nmol/L in UK units.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E7E6E6">
                    <a:lumMod val="25000"/>
                  </a:srgbClr>
                </a:solidFill>
                <a:effectLst/>
                <a:uLnTx/>
                <a:uFillTx/>
                <a:latin typeface="Poppins Light"/>
                <a:ea typeface="+mn-ea"/>
                <a:cs typeface="+mn-cs"/>
              </a:rPr>
              <a:t>DRE - Digital Rectal </a:t>
            </a:r>
            <a:r>
              <a:rPr kumimoji="0" lang="fr-FR" sz="1100" b="0" i="0" u="none" strike="noStrike" kern="1200" cap="none" spc="0" normalizeH="0" baseline="0" noProof="0" dirty="0" err="1">
                <a:ln>
                  <a:noFill/>
                </a:ln>
                <a:solidFill>
                  <a:srgbClr val="E7E6E6">
                    <a:lumMod val="25000"/>
                  </a:srgbClr>
                </a:solidFill>
                <a:effectLst/>
                <a:uLnTx/>
                <a:uFillTx/>
                <a:latin typeface="Poppins Light"/>
                <a:ea typeface="+mn-ea"/>
                <a:cs typeface="+mn-cs"/>
              </a:rPr>
              <a:t>Examination</a:t>
            </a:r>
            <a:r>
              <a:rPr kumimoji="0" lang="fr-FR" sz="1100" b="0" i="0" u="none" strike="noStrike" kern="1200" cap="none" spc="0" normalizeH="0" baseline="0" noProof="0" dirty="0">
                <a:ln>
                  <a:noFill/>
                </a:ln>
                <a:solidFill>
                  <a:srgbClr val="E7E6E6">
                    <a:lumMod val="25000"/>
                  </a:srgbClr>
                </a:solidFill>
                <a:effectLst/>
                <a:uLnTx/>
                <a:uFillTx/>
                <a:latin typeface="Poppins Light"/>
                <a:ea typeface="+mn-ea"/>
                <a:cs typeface="+mn-cs"/>
              </a:rPr>
              <a:t>; IPSS - International Prostate </a:t>
            </a:r>
            <a:r>
              <a:rPr kumimoji="0" lang="fr-FR" sz="1100" b="0" i="0" u="none" strike="noStrike" kern="1200" cap="none" spc="0" normalizeH="0" baseline="0" noProof="0" dirty="0" err="1">
                <a:ln>
                  <a:noFill/>
                </a:ln>
                <a:solidFill>
                  <a:srgbClr val="E7E6E6">
                    <a:lumMod val="25000"/>
                  </a:srgbClr>
                </a:solidFill>
                <a:effectLst/>
                <a:uLnTx/>
                <a:uFillTx/>
                <a:latin typeface="Poppins Light"/>
                <a:ea typeface="+mn-ea"/>
                <a:cs typeface="+mn-cs"/>
              </a:rPr>
              <a:t>Symptom</a:t>
            </a:r>
            <a:r>
              <a:rPr kumimoji="0" lang="fr-FR" sz="1100" b="0" i="0" u="none" strike="noStrike" kern="1200" cap="none" spc="0" normalizeH="0" baseline="0" noProof="0" dirty="0">
                <a:ln>
                  <a:noFill/>
                </a:ln>
                <a:solidFill>
                  <a:srgbClr val="E7E6E6">
                    <a:lumMod val="25000"/>
                  </a:srgbClr>
                </a:solidFill>
                <a:effectLst/>
                <a:uLnTx/>
                <a:uFillTx/>
                <a:latin typeface="Poppins Light"/>
                <a:ea typeface="+mn-ea"/>
                <a:cs typeface="+mn-cs"/>
              </a:rPr>
              <a:t> Score; </a:t>
            </a:r>
            <a:r>
              <a:rPr kumimoji="0" lang="fr-FR" sz="1100" b="0" i="0" u="none" strike="noStrike" kern="1200" cap="none" spc="0" normalizeH="0" baseline="0" noProof="0" dirty="0" err="1">
                <a:ln>
                  <a:noFill/>
                </a:ln>
                <a:solidFill>
                  <a:srgbClr val="E7E6E6">
                    <a:lumMod val="25000"/>
                  </a:srgbClr>
                </a:solidFill>
                <a:effectLst/>
                <a:uLnTx/>
                <a:uFillTx/>
                <a:latin typeface="Poppins Light"/>
                <a:ea typeface="+mn-ea"/>
                <a:cs typeface="+mn-cs"/>
              </a:rPr>
              <a:t>Cav</a:t>
            </a:r>
            <a:r>
              <a:rPr kumimoji="0" lang="fr-FR" sz="1100" b="0" i="0" u="none" strike="noStrike" kern="1200" cap="none" spc="0" normalizeH="0" baseline="0" noProof="0" dirty="0">
                <a:ln>
                  <a:noFill/>
                </a:ln>
                <a:solidFill>
                  <a:srgbClr val="E7E6E6">
                    <a:lumMod val="25000"/>
                  </a:srgbClr>
                </a:solidFill>
                <a:effectLst/>
                <a:uLnTx/>
                <a:uFillTx/>
                <a:latin typeface="Poppins Light"/>
                <a:ea typeface="+mn-ea"/>
                <a:cs typeface="+mn-cs"/>
              </a:rPr>
              <a:t> - </a:t>
            </a:r>
            <a:r>
              <a:rPr kumimoji="0" lang="fr-FR" sz="1100" b="0" i="0" u="none" strike="noStrike" kern="1200" cap="none" spc="0" normalizeH="0" baseline="0" noProof="0" dirty="0" err="1">
                <a:ln>
                  <a:noFill/>
                </a:ln>
                <a:solidFill>
                  <a:srgbClr val="E7E6E6">
                    <a:lumMod val="25000"/>
                  </a:srgbClr>
                </a:solidFill>
                <a:effectLst/>
                <a:uLnTx/>
                <a:uFillTx/>
                <a:latin typeface="Poppins Light"/>
                <a:ea typeface="+mn-ea"/>
                <a:cs typeface="+mn-cs"/>
              </a:rPr>
              <a:t>average</a:t>
            </a:r>
            <a:r>
              <a:rPr kumimoji="0" lang="fr-FR" sz="1100" b="0" i="0" u="none" strike="noStrike" kern="1200" cap="none" spc="0" normalizeH="0" baseline="0" noProof="0" dirty="0">
                <a:ln>
                  <a:noFill/>
                </a:ln>
                <a:solidFill>
                  <a:srgbClr val="E7E6E6">
                    <a:lumMod val="25000"/>
                  </a:srgbClr>
                </a:solidFill>
                <a:effectLst/>
                <a:uLnTx/>
                <a:uFillTx/>
                <a:latin typeface="Poppins Light"/>
                <a:ea typeface="+mn-ea"/>
                <a:cs typeface="+mn-cs"/>
              </a:rPr>
              <a:t> </a:t>
            </a:r>
            <a:r>
              <a:rPr kumimoji="0" lang="fr-FR" sz="1100" b="0" i="0" u="none" strike="noStrike" kern="1200" cap="none" spc="0" normalizeH="0" baseline="0" noProof="0" dirty="0" err="1">
                <a:ln>
                  <a:noFill/>
                </a:ln>
                <a:solidFill>
                  <a:srgbClr val="E7E6E6">
                    <a:lumMod val="25000"/>
                  </a:srgbClr>
                </a:solidFill>
                <a:effectLst/>
                <a:uLnTx/>
                <a:uFillTx/>
                <a:latin typeface="Poppins Light"/>
                <a:ea typeface="+mn-ea"/>
                <a:cs typeface="+mn-cs"/>
              </a:rPr>
              <a:t>serum</a:t>
            </a:r>
            <a:r>
              <a:rPr kumimoji="0" lang="fr-FR" sz="1100" b="0" i="0" u="none" strike="noStrike" kern="1200" cap="none" spc="0" normalizeH="0" baseline="0" noProof="0" dirty="0">
                <a:ln>
                  <a:noFill/>
                </a:ln>
                <a:solidFill>
                  <a:srgbClr val="E7E6E6">
                    <a:lumMod val="25000"/>
                  </a:srgbClr>
                </a:solidFill>
                <a:effectLst/>
                <a:uLnTx/>
                <a:uFillTx/>
                <a:latin typeface="Poppins Light"/>
                <a:ea typeface="+mn-ea"/>
                <a:cs typeface="+mn-cs"/>
              </a:rPr>
              <a:t> </a:t>
            </a:r>
            <a:r>
              <a:rPr kumimoji="0" lang="fr-FR" sz="1100" b="0" i="0" u="none" strike="noStrike" kern="1200" cap="none" spc="0" normalizeH="0" baseline="0" noProof="0" dirty="0" err="1">
                <a:ln>
                  <a:noFill/>
                </a:ln>
                <a:solidFill>
                  <a:srgbClr val="E7E6E6">
                    <a:lumMod val="25000"/>
                  </a:srgbClr>
                </a:solidFill>
                <a:effectLst/>
                <a:uLnTx/>
                <a:uFillTx/>
                <a:latin typeface="Poppins Light"/>
                <a:ea typeface="+mn-ea"/>
                <a:cs typeface="+mn-cs"/>
              </a:rPr>
              <a:t>testosterone</a:t>
            </a:r>
            <a:r>
              <a:rPr kumimoji="0" lang="fr-FR" sz="1100" b="0" i="0" u="none" strike="noStrike" kern="1200" cap="none" spc="0" normalizeH="0" baseline="0" noProof="0" dirty="0">
                <a:ln>
                  <a:noFill/>
                </a:ln>
                <a:solidFill>
                  <a:srgbClr val="E7E6E6">
                    <a:lumMod val="25000"/>
                  </a:srgbClr>
                </a:solidFill>
                <a:effectLst/>
                <a:uLnTx/>
                <a:uFillTx/>
                <a:latin typeface="Poppins Light"/>
                <a:ea typeface="+mn-ea"/>
                <a:cs typeface="+mn-cs"/>
              </a:rPr>
              <a:t> </a:t>
            </a:r>
            <a:r>
              <a:rPr kumimoji="0" lang="fr-FR" sz="1100" b="0" i="0" u="none" strike="noStrike" kern="1200" cap="none" spc="0" normalizeH="0" baseline="0" noProof="0" dirty="0" err="1">
                <a:ln>
                  <a:noFill/>
                </a:ln>
                <a:solidFill>
                  <a:srgbClr val="E7E6E6">
                    <a:lumMod val="25000"/>
                  </a:srgbClr>
                </a:solidFill>
                <a:effectLst/>
                <a:uLnTx/>
                <a:uFillTx/>
                <a:latin typeface="Poppins Light"/>
                <a:ea typeface="+mn-ea"/>
                <a:cs typeface="+mn-cs"/>
              </a:rPr>
              <a:t>level</a:t>
            </a:r>
            <a:r>
              <a:rPr kumimoji="0" lang="fr-FR" sz="1100" b="0" i="0" u="none" strike="noStrike" kern="1200" cap="none" spc="0" normalizeH="0" baseline="0" noProof="0" dirty="0">
                <a:ln>
                  <a:noFill/>
                </a:ln>
                <a:solidFill>
                  <a:srgbClr val="E7E6E6">
                    <a:lumMod val="25000"/>
                  </a:srgbClr>
                </a:solidFill>
                <a:effectLst/>
                <a:uLnTx/>
                <a:uFillTx/>
                <a:latin typeface="Poppins Light"/>
                <a:ea typeface="+mn-ea"/>
                <a:cs typeface="+mn-cs"/>
              </a:rPr>
              <a:t> </a:t>
            </a:r>
            <a:endParaRPr kumimoji="0" lang="en-GB" sz="1100" b="0" i="0" u="none" strike="noStrike" kern="1200" cap="none" spc="0" normalizeH="0" baseline="0" noProof="0" dirty="0">
              <a:ln>
                <a:noFill/>
              </a:ln>
              <a:solidFill>
                <a:srgbClr val="E7E6E6">
                  <a:lumMod val="25000"/>
                </a:srgbClr>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6EAB"/>
              </a:solidFill>
              <a:effectLst/>
              <a:uLnTx/>
              <a:uFillTx/>
              <a:latin typeface="Poppins Light"/>
              <a:ea typeface="+mn-ea"/>
              <a:cs typeface="+mn-cs"/>
            </a:endParaRPr>
          </a:p>
        </p:txBody>
      </p:sp>
      <p:cxnSp>
        <p:nvCxnSpPr>
          <p:cNvPr id="5" name="Straight Connector 4">
            <a:extLst>
              <a:ext uri="{FF2B5EF4-FFF2-40B4-BE49-F238E27FC236}">
                <a16:creationId xmlns:a16="http://schemas.microsoft.com/office/drawing/2014/main" id="{99C5213D-77F9-446C-B71B-B4DEB8AE1A28}"/>
              </a:ext>
            </a:extLst>
          </p:cNvPr>
          <p:cNvCxnSpPr/>
          <p:nvPr/>
        </p:nvCxnSpPr>
        <p:spPr>
          <a:xfrm>
            <a:off x="178227" y="1706252"/>
            <a:ext cx="11379033" cy="0"/>
          </a:xfrm>
          <a:prstGeom prst="line">
            <a:avLst/>
          </a:prstGeom>
          <a:ln w="38100">
            <a:solidFill>
              <a:srgbClr val="006E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913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1920391"/>
              </p:ext>
            </p:extLst>
          </p:nvPr>
        </p:nvGraphicFramePr>
        <p:xfrm>
          <a:off x="205542" y="1263538"/>
          <a:ext cx="11441024" cy="3962280"/>
        </p:xfrm>
        <a:graphic>
          <a:graphicData uri="http://schemas.openxmlformats.org/drawingml/2006/table">
            <a:tbl>
              <a:tblPr firstRow="1" bandRow="1">
                <a:tableStyleId>{93296810-A885-4BE3-A3E7-6D5BEEA58F35}</a:tableStyleId>
              </a:tblPr>
              <a:tblGrid>
                <a:gridCol w="1239240">
                  <a:extLst>
                    <a:ext uri="{9D8B030D-6E8A-4147-A177-3AD203B41FA5}">
                      <a16:colId xmlns:a16="http://schemas.microsoft.com/office/drawing/2014/main" val="20000"/>
                    </a:ext>
                  </a:extLst>
                </a:gridCol>
                <a:gridCol w="10201784">
                  <a:extLst>
                    <a:ext uri="{9D8B030D-6E8A-4147-A177-3AD203B41FA5}">
                      <a16:colId xmlns:a16="http://schemas.microsoft.com/office/drawing/2014/main" val="20001"/>
                    </a:ext>
                  </a:extLst>
                </a:gridCol>
              </a:tblGrid>
              <a:tr h="36576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u="none" strike="noStrike" dirty="0">
                          <a:solidFill>
                            <a:schemeClr val="tx1"/>
                          </a:solidFill>
                        </a:rPr>
                        <a:t>   Testosterone 16.2mg/g increases C</a:t>
                      </a:r>
                      <a:r>
                        <a:rPr lang="en-GB" sz="1600" u="none" strike="noStrike" baseline="-25000" dirty="0">
                          <a:solidFill>
                            <a:schemeClr val="tx1"/>
                          </a:solidFill>
                        </a:rPr>
                        <a:t>av</a:t>
                      </a:r>
                      <a:r>
                        <a:rPr lang="en-GB" sz="1600" u="none" strike="noStrike" dirty="0">
                          <a:solidFill>
                            <a:schemeClr val="tx1"/>
                          </a:solidFill>
                        </a:rPr>
                        <a:t> testosterone levels to within the normal range in hypogonadal men </a:t>
                      </a:r>
                      <a:endParaRPr lang="en-GB" sz="1600" b="1" u="none" strike="noStrike" kern="1200" baseline="0" dirty="0">
                        <a:solidFill>
                          <a:schemeClr val="tx1"/>
                        </a:solidFill>
                        <a:latin typeface="+mn-lt"/>
                        <a:ea typeface="+mn-ea"/>
                        <a:cs typeface="+mn-cs"/>
                      </a:endParaRP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3596520">
                <a:tc>
                  <a:txBody>
                    <a:bodyPr/>
                    <a:lstStyle/>
                    <a:p>
                      <a:r>
                        <a:rPr lang="en-GB" sz="1500" b="1" dirty="0">
                          <a:latin typeface="+mn-lt"/>
                          <a:cs typeface="Arial" panose="020B0604020202020204" pitchFamily="34" charset="0"/>
                        </a:rPr>
                        <a:t>Results</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r>
                        <a:rPr lang="en-GB" sz="1400" b="1" u="sng" kern="1200" dirty="0">
                          <a:solidFill>
                            <a:schemeClr val="dk1"/>
                          </a:solidFill>
                          <a:effectLst/>
                          <a:latin typeface="+mn-lt"/>
                          <a:ea typeface="+mn-ea"/>
                          <a:cs typeface="Arial" panose="020B0604020202020204" pitchFamily="34" charset="0"/>
                        </a:rPr>
                        <a:t>Efficacy</a:t>
                      </a:r>
                      <a:endParaRPr lang="en-GB" sz="1400" b="1" i="0" u="none" strike="noStrike" kern="1200" baseline="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GB" sz="1400" kern="1200" dirty="0">
                          <a:solidFill>
                            <a:schemeClr val="dk1"/>
                          </a:solidFill>
                          <a:effectLst/>
                          <a:latin typeface="+mn-lt"/>
                          <a:ea typeface="+mn-ea"/>
                          <a:cs typeface="Arial" panose="020B0604020202020204" pitchFamily="34" charset="0"/>
                        </a:rPr>
                        <a:t>The success criterion was determined to be ≥75% of subjects achieving testosterone levels within the normal range of 300-1000ng/dL*</a:t>
                      </a:r>
                    </a:p>
                    <a:p>
                      <a:pPr marL="171450" indent="-171450">
                        <a:buFont typeface="Arial" panose="020B0604020202020204" pitchFamily="34" charset="0"/>
                        <a:buChar char="•"/>
                      </a:pPr>
                      <a:r>
                        <a:rPr lang="en-GB" sz="1400" kern="1200" dirty="0">
                          <a:solidFill>
                            <a:schemeClr val="dk1"/>
                          </a:solidFill>
                          <a:effectLst/>
                          <a:latin typeface="+mn-lt"/>
                          <a:ea typeface="+mn-ea"/>
                          <a:cs typeface="Arial" panose="020B0604020202020204" pitchFamily="34" charset="0"/>
                        </a:rPr>
                        <a:t>This was met in all population samples on all study days by the testosterone treatment group except on day 14 (65.7%)</a:t>
                      </a:r>
                    </a:p>
                    <a:p>
                      <a:pPr marL="171450" indent="-171450">
                        <a:buFont typeface="Arial" panose="020B0604020202020204" pitchFamily="34" charset="0"/>
                        <a:buChar char="•"/>
                      </a:pPr>
                      <a:r>
                        <a:rPr lang="en-GB" sz="1400" kern="1200" dirty="0">
                          <a:solidFill>
                            <a:schemeClr val="dk1"/>
                          </a:solidFill>
                          <a:effectLst/>
                          <a:latin typeface="+mn-lt"/>
                          <a:ea typeface="+mn-ea"/>
                          <a:cs typeface="Arial" panose="020B0604020202020204" pitchFamily="34" charset="0"/>
                        </a:rPr>
                        <a:t>Significantly more subjects receiving titrated doses of testosterone gel at day 182 had testosterone Cav</a:t>
                      </a:r>
                      <a:r>
                        <a:rPr lang="en-GB" sz="1400" kern="1200" baseline="0" dirty="0">
                          <a:solidFill>
                            <a:schemeClr val="dk1"/>
                          </a:solidFill>
                          <a:effectLst/>
                          <a:latin typeface="+mn-lt"/>
                          <a:ea typeface="+mn-ea"/>
                          <a:cs typeface="Arial" panose="020B0604020202020204" pitchFamily="34" charset="0"/>
                        </a:rPr>
                        <a:t> </a:t>
                      </a:r>
                      <a:r>
                        <a:rPr lang="en-GB" sz="1400" kern="1200" dirty="0">
                          <a:solidFill>
                            <a:schemeClr val="dk1"/>
                          </a:solidFill>
                          <a:effectLst/>
                          <a:latin typeface="+mn-lt"/>
                          <a:ea typeface="+mn-ea"/>
                          <a:cs typeface="Arial" panose="020B0604020202020204" pitchFamily="34" charset="0"/>
                        </a:rPr>
                        <a:t>values within the eugonadal range vs placebo (p&lt;0.0001) </a:t>
                      </a:r>
                    </a:p>
                    <a:p>
                      <a:pPr marL="0" indent="0">
                        <a:buFont typeface="Arial" panose="020B0604020202020204" pitchFamily="34" charset="0"/>
                        <a:buNone/>
                      </a:pPr>
                      <a:endParaRPr lang="en-GB" sz="1400" kern="1200" dirty="0">
                        <a:solidFill>
                          <a:schemeClr val="dk1"/>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dk1"/>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dk1"/>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dk1"/>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dk1"/>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dk1"/>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dk1"/>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dk1"/>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dk1"/>
                        </a:solidFill>
                        <a:effectLst/>
                        <a:latin typeface="+mn-lt"/>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Arial" panose="020B0604020202020204" pitchFamily="34" charset="0"/>
                        </a:rPr>
                        <a:t>After titration, the dose distribution was 1.25g (7.3% n=17/234), 2.5g (25.6% n=60/234), 3.75g (28.2% n=66/234), and 5.0g (38.9% n=91/234).</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32759106"/>
              </p:ext>
            </p:extLst>
          </p:nvPr>
        </p:nvGraphicFramePr>
        <p:xfrm>
          <a:off x="1872879" y="3473562"/>
          <a:ext cx="9120000" cy="914400"/>
        </p:xfrm>
        <a:graphic>
          <a:graphicData uri="http://schemas.openxmlformats.org/drawingml/2006/table">
            <a:tbl>
              <a:tblPr firstRow="1" bandRow="1">
                <a:tableStyleId>{5C22544A-7EE6-4342-B048-85BDC9FD1C3A}</a:tableStyleId>
              </a:tblPr>
              <a:tblGrid>
                <a:gridCol w="1544084">
                  <a:extLst>
                    <a:ext uri="{9D8B030D-6E8A-4147-A177-3AD203B41FA5}">
                      <a16:colId xmlns:a16="http://schemas.microsoft.com/office/drawing/2014/main" val="20000"/>
                    </a:ext>
                  </a:extLst>
                </a:gridCol>
                <a:gridCol w="1495916">
                  <a:extLst>
                    <a:ext uri="{9D8B030D-6E8A-4147-A177-3AD203B41FA5}">
                      <a16:colId xmlns:a16="http://schemas.microsoft.com/office/drawing/2014/main" val="20001"/>
                    </a:ext>
                  </a:extLst>
                </a:gridCol>
                <a:gridCol w="1520000">
                  <a:extLst>
                    <a:ext uri="{9D8B030D-6E8A-4147-A177-3AD203B41FA5}">
                      <a16:colId xmlns:a16="http://schemas.microsoft.com/office/drawing/2014/main" val="20002"/>
                    </a:ext>
                  </a:extLst>
                </a:gridCol>
                <a:gridCol w="1520000">
                  <a:extLst>
                    <a:ext uri="{9D8B030D-6E8A-4147-A177-3AD203B41FA5}">
                      <a16:colId xmlns:a16="http://schemas.microsoft.com/office/drawing/2014/main" val="20003"/>
                    </a:ext>
                  </a:extLst>
                </a:gridCol>
                <a:gridCol w="1485651">
                  <a:extLst>
                    <a:ext uri="{9D8B030D-6E8A-4147-A177-3AD203B41FA5}">
                      <a16:colId xmlns:a16="http://schemas.microsoft.com/office/drawing/2014/main" val="20004"/>
                    </a:ext>
                  </a:extLst>
                </a:gridCol>
                <a:gridCol w="1554349">
                  <a:extLst>
                    <a:ext uri="{9D8B030D-6E8A-4147-A177-3AD203B41FA5}">
                      <a16:colId xmlns:a16="http://schemas.microsoft.com/office/drawing/2014/main" val="20005"/>
                    </a:ext>
                  </a:extLst>
                </a:gridCol>
              </a:tblGrid>
              <a:tr h="304800">
                <a:tc rowSpan="2">
                  <a:txBody>
                    <a:bodyPr/>
                    <a:lstStyle/>
                    <a:p>
                      <a:pPr algn="ctr"/>
                      <a:r>
                        <a:rPr lang="en-GB" sz="1200" b="1" dirty="0">
                          <a:solidFill>
                            <a:schemeClr val="tx1"/>
                          </a:solidFill>
                          <a:latin typeface="+mn-lt"/>
                        </a:rPr>
                        <a:t>Study day</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gridSpan="2">
                  <a:txBody>
                    <a:bodyPr/>
                    <a:lstStyle/>
                    <a:p>
                      <a:pPr algn="ctr"/>
                      <a:r>
                        <a:rPr lang="en-GB" sz="1200" b="1" dirty="0">
                          <a:solidFill>
                            <a:schemeClr val="tx1"/>
                          </a:solidFill>
                          <a:latin typeface="+mn-lt"/>
                        </a:rPr>
                        <a:t>16.2mg/g testosterone gel</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hMerge="1">
                  <a:txBody>
                    <a:bodyPr/>
                    <a:lstStyle/>
                    <a:p>
                      <a:endParaRPr lang="en-GB" dirty="0"/>
                    </a:p>
                  </a:txBody>
                  <a:tcPr/>
                </a:tc>
                <a:tc gridSpan="2">
                  <a:txBody>
                    <a:bodyPr/>
                    <a:lstStyle/>
                    <a:p>
                      <a:pPr algn="ctr"/>
                      <a:r>
                        <a:rPr lang="en-GB" sz="1200" b="1" dirty="0">
                          <a:solidFill>
                            <a:schemeClr val="tx1"/>
                          </a:solidFill>
                          <a:latin typeface="+mn-lt"/>
                        </a:rPr>
                        <a:t>Placebo</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hMerge="1">
                  <a:txBody>
                    <a:bodyPr/>
                    <a:lstStyle/>
                    <a:p>
                      <a:endParaRPr lang="en-GB" dirty="0"/>
                    </a:p>
                  </a:txBody>
                  <a:tcPr/>
                </a:tc>
                <a:tc rowSpan="2">
                  <a:txBody>
                    <a:bodyPr/>
                    <a:lstStyle/>
                    <a:p>
                      <a:pPr algn="ctr"/>
                      <a:r>
                        <a:rPr lang="en-GB" sz="1200" b="1" i="1" dirty="0">
                          <a:solidFill>
                            <a:schemeClr val="tx1"/>
                          </a:solidFill>
                          <a:latin typeface="+mn-lt"/>
                        </a:rPr>
                        <a:t>P</a:t>
                      </a:r>
                      <a:r>
                        <a:rPr lang="en-GB" sz="1200" b="1" dirty="0">
                          <a:solidFill>
                            <a:schemeClr val="tx1"/>
                          </a:solidFill>
                          <a:latin typeface="+mn-lt"/>
                        </a:rPr>
                        <a:t> value</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04800">
                <a:tc vMerge="1">
                  <a:txBody>
                    <a:bodyPr/>
                    <a:lstStyle/>
                    <a:p>
                      <a:endParaRPr lang="en-GB" dirty="0"/>
                    </a:p>
                  </a:txBody>
                  <a:tcPr/>
                </a:tc>
                <a:tc>
                  <a:txBody>
                    <a:bodyPr/>
                    <a:lstStyle/>
                    <a:p>
                      <a:pPr algn="ctr"/>
                      <a:r>
                        <a:rPr lang="en-GB" sz="1200" b="1" dirty="0">
                          <a:solidFill>
                            <a:schemeClr val="tx1"/>
                          </a:solidFill>
                          <a:latin typeface="+mn-lt"/>
                        </a:rPr>
                        <a:t>n/N (%)</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latin typeface="+mn-lt"/>
                        </a:rPr>
                        <a:t>95% Cl</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latin typeface="+mn-lt"/>
                        </a:rPr>
                        <a:t>n/N (%)</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latin typeface="+mn-lt"/>
                        </a:rPr>
                        <a:t>95% Cl</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vMerge="1">
                  <a:txBody>
                    <a:bodyPr/>
                    <a:lstStyle/>
                    <a:p>
                      <a:endParaRPr lang="en-GB" dirty="0"/>
                    </a:p>
                  </a:txBody>
                  <a:tcPr/>
                </a:tc>
                <a:extLst>
                  <a:ext uri="{0D108BD9-81ED-4DB2-BD59-A6C34878D82A}">
                    <a16:rowId xmlns:a16="http://schemas.microsoft.com/office/drawing/2014/main" val="10001"/>
                  </a:ext>
                </a:extLst>
              </a:tr>
              <a:tr h="304800">
                <a:tc>
                  <a:txBody>
                    <a:bodyPr/>
                    <a:lstStyle/>
                    <a:p>
                      <a:pPr algn="ctr"/>
                      <a:r>
                        <a:rPr lang="en-GB" sz="1200" dirty="0">
                          <a:solidFill>
                            <a:schemeClr val="tx1"/>
                          </a:solidFill>
                          <a:latin typeface="+mn-lt"/>
                        </a:rPr>
                        <a:t>182</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b="1" dirty="0">
                          <a:solidFill>
                            <a:schemeClr val="tx1"/>
                          </a:solidFill>
                          <a:latin typeface="+mn-lt"/>
                        </a:rPr>
                        <a:t>139/169 (82.2)</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mn-lt"/>
                        </a:rPr>
                        <a:t>(75.6,</a:t>
                      </a:r>
                      <a:r>
                        <a:rPr lang="en-GB" sz="1200" baseline="0" dirty="0">
                          <a:solidFill>
                            <a:schemeClr val="tx1"/>
                          </a:solidFill>
                          <a:latin typeface="+mn-lt"/>
                        </a:rPr>
                        <a:t> 87.7)</a:t>
                      </a:r>
                      <a:endParaRPr lang="en-GB" sz="1200" dirty="0">
                        <a:solidFill>
                          <a:schemeClr val="tx1"/>
                        </a:solidFill>
                        <a:latin typeface="+mn-lt"/>
                      </a:endParaRP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b="1" dirty="0">
                          <a:solidFill>
                            <a:schemeClr val="tx1"/>
                          </a:solidFill>
                          <a:latin typeface="+mn-lt"/>
                        </a:rPr>
                        <a:t>8/28 (28.6)</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mn-lt"/>
                        </a:rPr>
                        <a:t>(13.2, 48.7)</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mn-lt"/>
                        </a:rPr>
                        <a:t>&lt;0.0001</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 name="Title 1">
            <a:extLst>
              <a:ext uri="{FF2B5EF4-FFF2-40B4-BE49-F238E27FC236}">
                <a16:creationId xmlns:a16="http://schemas.microsoft.com/office/drawing/2014/main" id="{FB9F6704-1664-4FF0-8E90-C5BFDB548A83}"/>
              </a:ext>
            </a:extLst>
          </p:cNvPr>
          <p:cNvSpPr>
            <a:spLocks noGrp="1"/>
          </p:cNvSpPr>
          <p:nvPr>
            <p:ph type="title"/>
          </p:nvPr>
        </p:nvSpPr>
        <p:spPr>
          <a:xfrm>
            <a:off x="205542" y="135029"/>
            <a:ext cx="11441025" cy="753144"/>
          </a:xfrm>
        </p:spPr>
        <p:txBody>
          <a:bodyPr>
            <a:noAutofit/>
          </a:bodyPr>
          <a:lstStyle/>
          <a:p>
            <a:r>
              <a:rPr lang="en-GB" sz="2200" dirty="0">
                <a:cs typeface="Arial" panose="020B0604020202020204" pitchFamily="34" charset="0"/>
              </a:rPr>
              <a:t>82.2% of hypogonadal men achieved T levels within the normal range at Day 182, following treatment with testosterone 16.2mg/g gel </a:t>
            </a:r>
            <a:endParaRPr lang="en-GB" sz="2200" i="1" dirty="0">
              <a:cs typeface="Arial" panose="020B0604020202020204" pitchFamily="34" charset="0"/>
            </a:endParaRPr>
          </a:p>
        </p:txBody>
      </p:sp>
      <p:grpSp>
        <p:nvGrpSpPr>
          <p:cNvPr id="9" name="Group 8">
            <a:extLst>
              <a:ext uri="{FF2B5EF4-FFF2-40B4-BE49-F238E27FC236}">
                <a16:creationId xmlns:a16="http://schemas.microsoft.com/office/drawing/2014/main" id="{1FCA315F-060D-4D28-B90A-93911A371716}"/>
              </a:ext>
            </a:extLst>
          </p:cNvPr>
          <p:cNvGrpSpPr/>
          <p:nvPr/>
        </p:nvGrpSpPr>
        <p:grpSpPr>
          <a:xfrm>
            <a:off x="1630719" y="3083421"/>
            <a:ext cx="9604320" cy="948255"/>
            <a:chOff x="302601" y="3065801"/>
            <a:chExt cx="8421370" cy="1035938"/>
          </a:xfrm>
        </p:grpSpPr>
        <p:sp>
          <p:nvSpPr>
            <p:cNvPr id="10" name="Rectangle 9">
              <a:extLst>
                <a:ext uri="{FF2B5EF4-FFF2-40B4-BE49-F238E27FC236}">
                  <a16:creationId xmlns:a16="http://schemas.microsoft.com/office/drawing/2014/main" id="{F071CF45-D999-4060-BEB2-F4D9E41C5D93}"/>
                </a:ext>
              </a:extLst>
            </p:cNvPr>
            <p:cNvSpPr/>
            <p:nvPr/>
          </p:nvSpPr>
          <p:spPr>
            <a:xfrm>
              <a:off x="302601" y="3065801"/>
              <a:ext cx="8421370" cy="332598"/>
            </a:xfrm>
            <a:prstGeom prst="rect">
              <a:avLst/>
            </a:prstGeom>
            <a:solidFill>
              <a:srgbClr val="006E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6EAB"/>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CF6B398-BD9C-4AA6-B6C3-E2CA041BB88D}"/>
                </a:ext>
              </a:extLst>
            </p:cNvPr>
            <p:cNvSpPr/>
            <p:nvPr/>
          </p:nvSpPr>
          <p:spPr>
            <a:xfrm>
              <a:off x="325226" y="3765502"/>
              <a:ext cx="8376124" cy="3362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6EAB"/>
                </a:solidFill>
                <a:effectLst/>
                <a:uLnTx/>
                <a:uFillTx/>
                <a:latin typeface="Arial"/>
                <a:ea typeface="+mn-ea"/>
                <a:cs typeface="+mn-cs"/>
              </a:endParaRPr>
            </a:p>
          </p:txBody>
        </p:sp>
      </p:grpSp>
      <p:sp>
        <p:nvSpPr>
          <p:cNvPr id="5" name="Rectangle 4"/>
          <p:cNvSpPr/>
          <p:nvPr/>
        </p:nvSpPr>
        <p:spPr>
          <a:xfrm>
            <a:off x="1656523" y="3072387"/>
            <a:ext cx="9604320"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Poppins Light"/>
                <a:ea typeface="+mn-ea"/>
                <a:cs typeface="Arial" panose="020B0604020202020204" pitchFamily="34" charset="0"/>
              </a:rPr>
              <a:t>Number &amp; percentage of subjects achieving C</a:t>
            </a:r>
            <a:r>
              <a:rPr kumimoji="0" lang="en-GB" sz="1100" b="1" i="0" u="none" strike="noStrike" kern="1200" cap="none" spc="0" normalizeH="0" baseline="-25000" noProof="0" dirty="0">
                <a:ln>
                  <a:noFill/>
                </a:ln>
                <a:solidFill>
                  <a:prstClr val="white"/>
                </a:solidFill>
                <a:effectLst/>
                <a:uLnTx/>
                <a:uFillTx/>
                <a:latin typeface="Poppins Light"/>
                <a:ea typeface="+mn-ea"/>
                <a:cs typeface="Arial" panose="020B0604020202020204" pitchFamily="34" charset="0"/>
              </a:rPr>
              <a:t>av</a:t>
            </a:r>
            <a:r>
              <a:rPr kumimoji="0" lang="en-GB" sz="1100" b="1" i="0" u="none" strike="noStrike" kern="1200" cap="none" spc="0" normalizeH="0" baseline="0" noProof="0" dirty="0">
                <a:ln>
                  <a:noFill/>
                </a:ln>
                <a:solidFill>
                  <a:prstClr val="white"/>
                </a:solidFill>
                <a:effectLst/>
                <a:uLnTx/>
                <a:uFillTx/>
                <a:latin typeface="Poppins Light"/>
                <a:ea typeface="+mn-ea"/>
                <a:cs typeface="Arial" panose="020B0604020202020204" pitchFamily="34" charset="0"/>
              </a:rPr>
              <a:t> target range (300-1000ng/dL)* for testosterone on day 182 following dose titration</a:t>
            </a:r>
          </a:p>
        </p:txBody>
      </p:sp>
      <p:sp>
        <p:nvSpPr>
          <p:cNvPr id="2" name="Rectangle 1">
            <a:extLst>
              <a:ext uri="{FF2B5EF4-FFF2-40B4-BE49-F238E27FC236}">
                <a16:creationId xmlns:a16="http://schemas.microsoft.com/office/drawing/2014/main" id="{3CB549FA-0B08-45B4-B524-B9CD3569285F}"/>
              </a:ext>
            </a:extLst>
          </p:cNvPr>
          <p:cNvSpPr/>
          <p:nvPr/>
        </p:nvSpPr>
        <p:spPr>
          <a:xfrm>
            <a:off x="1425525" y="5714368"/>
            <a:ext cx="9219190" cy="7283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srgbClr val="E7E6E6">
                    <a:lumMod val="25000"/>
                  </a:srgbClr>
                </a:solidFill>
                <a:effectLst/>
                <a:uLnTx/>
                <a:uFillTx/>
                <a:latin typeface="Poppins Light"/>
                <a:ea typeface="+mn-ea"/>
                <a:cs typeface="+mn-cs"/>
              </a:rPr>
              <a:t>* This equates to 10.4-34.7nmol</a:t>
            </a:r>
            <a:r>
              <a:rPr kumimoji="0" lang="en-GB" sz="1333" b="0" i="0" u="none" strike="noStrike" kern="1200" cap="none" spc="0" normalizeH="0" baseline="0" noProof="0">
                <a:ln>
                  <a:noFill/>
                </a:ln>
                <a:solidFill>
                  <a:srgbClr val="E7E6E6">
                    <a:lumMod val="25000"/>
                  </a:srgbClr>
                </a:solidFill>
                <a:effectLst/>
                <a:uLnTx/>
                <a:uFillTx/>
                <a:latin typeface="Poppins Light"/>
                <a:ea typeface="+mn-ea"/>
                <a:cs typeface="+mn-cs"/>
              </a:rPr>
              <a:t>/L;  </a:t>
            </a:r>
            <a:r>
              <a:rPr kumimoji="0" lang="en-GB" sz="1333" b="0" i="0" u="none" strike="noStrike" kern="1200" cap="none" spc="0" normalizeH="0" baseline="0" noProof="0" dirty="0">
                <a:ln>
                  <a:noFill/>
                </a:ln>
                <a:solidFill>
                  <a:srgbClr val="E7E6E6">
                    <a:lumMod val="25000"/>
                  </a:srgbClr>
                </a:solidFill>
                <a:effectLst/>
                <a:uLnTx/>
                <a:uFillTx/>
                <a:latin typeface="Poppins Light"/>
                <a:ea typeface="+mn-ea"/>
                <a:cs typeface="+mn-cs"/>
              </a:rPr>
              <a:t>C</a:t>
            </a:r>
            <a:r>
              <a:rPr kumimoji="0" lang="en-GB" sz="1333" b="0" i="0" u="none" strike="noStrike" kern="1200" cap="none" spc="0" normalizeH="0" baseline="-25000" noProof="0" dirty="0">
                <a:ln>
                  <a:noFill/>
                </a:ln>
                <a:solidFill>
                  <a:srgbClr val="E7E6E6">
                    <a:lumMod val="25000"/>
                  </a:srgbClr>
                </a:solidFill>
                <a:effectLst/>
                <a:uLnTx/>
                <a:uFillTx/>
                <a:latin typeface="Poppins Light"/>
                <a:ea typeface="+mn-ea"/>
                <a:cs typeface="+mn-cs"/>
              </a:rPr>
              <a:t>av</a:t>
            </a:r>
            <a:r>
              <a:rPr kumimoji="0" lang="en-GB" sz="1333" b="0" i="0" u="none" strike="noStrike" kern="1200" cap="none" spc="0" normalizeH="0" baseline="0" noProof="0" dirty="0">
                <a:ln>
                  <a:noFill/>
                </a:ln>
                <a:solidFill>
                  <a:srgbClr val="E7E6E6">
                    <a:lumMod val="25000"/>
                  </a:srgbClr>
                </a:solidFill>
                <a:effectLst/>
                <a:uLnTx/>
                <a:uFillTx/>
                <a:latin typeface="Poppins Light"/>
                <a:ea typeface="+mn-ea"/>
                <a:cs typeface="+mn-cs"/>
              </a:rPr>
              <a:t> - serum total testosterone average concentrations; T - Testosterone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srgbClr val="E7E6E6">
                    <a:lumMod val="25000"/>
                  </a:srgbClr>
                </a:solidFill>
                <a:effectLst/>
                <a:uLnTx/>
                <a:uFillTx/>
                <a:latin typeface="Poppins Light"/>
                <a:ea typeface="+mn-ea"/>
                <a:cs typeface="+mn-cs"/>
              </a:rPr>
              <a:t> Table adapted from Kaufman JM, et al 2011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67" b="0" i="0" u="none" strike="noStrike" kern="1200" cap="none" spc="0" normalizeH="0" baseline="0" noProof="0" dirty="0">
              <a:ln>
                <a:noFill/>
              </a:ln>
              <a:solidFill>
                <a:srgbClr val="006EAB"/>
              </a:solidFill>
              <a:effectLst/>
              <a:uLnTx/>
              <a:uFillTx/>
              <a:latin typeface="Poppins Light"/>
              <a:ea typeface="+mn-ea"/>
              <a:cs typeface="+mn-cs"/>
            </a:endParaRPr>
          </a:p>
        </p:txBody>
      </p:sp>
      <p:cxnSp>
        <p:nvCxnSpPr>
          <p:cNvPr id="12" name="Straight Connector 11">
            <a:extLst>
              <a:ext uri="{FF2B5EF4-FFF2-40B4-BE49-F238E27FC236}">
                <a16:creationId xmlns:a16="http://schemas.microsoft.com/office/drawing/2014/main" id="{DB281C23-1E81-42AE-9E82-066AD87F4DEE}"/>
              </a:ext>
            </a:extLst>
          </p:cNvPr>
          <p:cNvCxnSpPr>
            <a:cxnSpLocks/>
          </p:cNvCxnSpPr>
          <p:nvPr/>
        </p:nvCxnSpPr>
        <p:spPr>
          <a:xfrm>
            <a:off x="195424" y="1630837"/>
            <a:ext cx="11451142" cy="0"/>
          </a:xfrm>
          <a:prstGeom prst="line">
            <a:avLst/>
          </a:prstGeom>
          <a:ln w="38100">
            <a:solidFill>
              <a:srgbClr val="006E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807017"/>
      </p:ext>
    </p:extLst>
  </p:cSld>
  <p:clrMapOvr>
    <a:masterClrMapping/>
  </p:clrMapOvr>
</p:sld>
</file>

<file path=ppt/theme/theme1.xml><?xml version="1.0" encoding="utf-8"?>
<a:theme xmlns:a="http://schemas.openxmlformats.org/drawingml/2006/main" name="1_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0" ma:contentTypeDescription="Create a new document." ma:contentTypeScope="" ma:versionID="7e7cc3e53a1c6c13768d61cee4c666df">
  <xsd:schema xmlns:xsd="http://www.w3.org/2001/XMLSchema" xmlns:xs="http://www.w3.org/2001/XMLSchema" xmlns:p="http://schemas.microsoft.com/office/2006/metadata/properties" xmlns:ns2="2bd39ed4-040d-4575-9ecd-51b09e17f4f6" targetNamespace="http://schemas.microsoft.com/office/2006/metadata/properties" ma:root="true" ma:fieldsID="e59c39555b5737b5f5563e59e9207369" ns2:_="">
    <xsd:import namespace="2bd39ed4-040d-4575-9ecd-51b09e17f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D50803-5B06-4958-A8AC-2910039FEE50}"/>
</file>

<file path=customXml/itemProps2.xml><?xml version="1.0" encoding="utf-8"?>
<ds:datastoreItem xmlns:ds="http://schemas.openxmlformats.org/officeDocument/2006/customXml" ds:itemID="{69BCEA3D-A19B-4FE7-84BE-78F35917A086}"/>
</file>

<file path=customXml/itemProps3.xml><?xml version="1.0" encoding="utf-8"?>
<ds:datastoreItem xmlns:ds="http://schemas.openxmlformats.org/officeDocument/2006/customXml" ds:itemID="{19FECBD6-1C7C-44B9-9807-287A783C25D2}"/>
</file>

<file path=docProps/app.xml><?xml version="1.0" encoding="utf-8"?>
<Properties xmlns="http://schemas.openxmlformats.org/officeDocument/2006/extended-properties" xmlns:vt="http://schemas.openxmlformats.org/officeDocument/2006/docPropsVTypes">
  <TotalTime>4621</TotalTime>
  <Words>24652</Words>
  <Application>Microsoft Office PowerPoint</Application>
  <PresentationFormat>Widescreen</PresentationFormat>
  <Paragraphs>2508</Paragraphs>
  <Slides>117</Slides>
  <Notes>77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27" baseType="lpstr">
      <vt:lpstr>Arial</vt:lpstr>
      <vt:lpstr>Arial Narrow</vt:lpstr>
      <vt:lpstr>Calibri</vt:lpstr>
      <vt:lpstr>Poppins Light</vt:lpstr>
      <vt:lpstr>Poppins Medium</vt:lpstr>
      <vt:lpstr>Times New Roman</vt:lpstr>
      <vt:lpstr>Verdana</vt:lpstr>
      <vt:lpstr>Wingdings</vt:lpstr>
      <vt:lpstr>1_Office Theme</vt:lpstr>
      <vt:lpstr>Chart</vt:lpstr>
      <vt:lpstr>AndroGel Clinical Trials </vt:lpstr>
      <vt:lpstr>AndroGel 1%  Clinical Trials </vt:lpstr>
      <vt:lpstr>Swerdloff, RS et al.   Long-Term Pharmacokinetics of Transdermal Testosterone Gel in Hypogonadal Men   J Clin Endocrinol Metab, 2000 Vol. 85 No. 12 </vt:lpstr>
      <vt:lpstr>AndroGel® 1% Clinical Trials </vt:lpstr>
      <vt:lpstr>AndroGel® - Main Clinical Trials</vt:lpstr>
      <vt:lpstr>6 Month (180 Day) AndroGel® 1% Trial </vt:lpstr>
      <vt:lpstr>6 Month (180 Day) AndroGel® 1% Trial </vt:lpstr>
      <vt:lpstr>6 Month (180 Day) AndroGel® 1% Trial </vt:lpstr>
      <vt:lpstr>6 Month (180 Day) AndroGel® 1% Trial </vt:lpstr>
      <vt:lpstr>6 Month (180 Day) AndroGel® 1% Trial </vt:lpstr>
      <vt:lpstr>6 Month (180 Day) AndroGel® 1% Trial </vt:lpstr>
      <vt:lpstr>Results of the 6 Month AndroGel® 1% Trial </vt:lpstr>
      <vt:lpstr>Results of the 6 Month AndroGel® 1% Trial </vt:lpstr>
      <vt:lpstr>Results of the 6 Month AndroGel® 1% Trial </vt:lpstr>
      <vt:lpstr>Results of the 6 Month AndroGel® 1% Trial </vt:lpstr>
      <vt:lpstr>Effects on Sexual Function (6 Months)</vt:lpstr>
      <vt:lpstr>Effects on Mood (6 Months)</vt:lpstr>
      <vt:lpstr>Effects on Body Composition (6 Months)</vt:lpstr>
      <vt:lpstr>Effects on Muscle Strength (6 Months)</vt:lpstr>
      <vt:lpstr>Effects on Bone Mineral Density (6 Months)</vt:lpstr>
      <vt:lpstr>Compliance During the 6 Month Trial </vt:lpstr>
      <vt:lpstr>Safety Results During the 6 Month Trial </vt:lpstr>
      <vt:lpstr>PowerPoint Presentation</vt:lpstr>
      <vt:lpstr>Summary of the 6 Month AndroGel® 1% Trial </vt:lpstr>
      <vt:lpstr>Wang, C et al.  Long-Term Testosterone Gel Treatment Maintains Beneficial Effects on Sexual Function and Mood, Lean and Fat Mass, and Bone Mineral Density in Hypogonadal Men   J Clin Endocrinol Metab, May 2004, 89(5):2085–2098.  </vt:lpstr>
      <vt:lpstr>3 Year AndroGel® 1% Open Label Trial </vt:lpstr>
      <vt:lpstr>PowerPoint Presentation</vt:lpstr>
      <vt:lpstr>Patients Enrolled in the 3 Year AndroGel® 1% Trial</vt:lpstr>
      <vt:lpstr>Results of the 3 Year AndroGel® 1% Trial </vt:lpstr>
      <vt:lpstr>Results of the 3 Year AndroGel® 1% Trial </vt:lpstr>
      <vt:lpstr>Results of the 3 Year AndroGel® 1% Trial </vt:lpstr>
      <vt:lpstr>Effects on Sexual Function (3 Years)</vt:lpstr>
      <vt:lpstr>PowerPoint Presentation</vt:lpstr>
      <vt:lpstr>PowerPoint Presentation</vt:lpstr>
      <vt:lpstr>PowerPoint Presentation</vt:lpstr>
      <vt:lpstr>PowerPoint Presentation</vt:lpstr>
      <vt:lpstr>Safety Results During the 3 Year Trial </vt:lpstr>
      <vt:lpstr>Safety Results During the 3 Year Trial </vt:lpstr>
      <vt:lpstr>PowerPoint Presentation</vt:lpstr>
      <vt:lpstr>Summary of the 3 Year AndroGel® 1% Trial </vt:lpstr>
      <vt:lpstr>Summary of the 3 Year AndroGel® 1% Trial </vt:lpstr>
      <vt:lpstr>Behre, HM et al   A randomized, double-blind, placebo-controlled trial of testosterone gel on body composition and health-related quality-of-life in men with hypogonadal to low-normal levels of serum testosterone and symptoms of androgen deficiency over 6 months with 12 months open-label follow-up (The PADAM Study)  The Aging Male, 2012; 15(4): 198–207  </vt:lpstr>
      <vt:lpstr>Aims &amp; Objectives</vt:lpstr>
      <vt:lpstr>PowerPoint Presentation</vt:lpstr>
      <vt:lpstr>Improvements in LBM independent of age &amp; baseline serum testosterone level</vt:lpstr>
      <vt:lpstr>Improvements in LBM independent of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Data – Mean PSA Levels</vt:lpstr>
      <vt:lpstr>SUMMARY</vt:lpstr>
      <vt:lpstr>Heufelder, AE et al   Fifty-two–Week Treatment With Diet and Exercise Plus Transdermal Testosterone Reverses the Metabolic Syndrome and Improves Glycemic Control in Men With Newly Diagnosed Type 2 Diabetes and Subnormal Plasma Testosterone  Journal of Andrology, Vol. 30, No. 6, November/December 2009  </vt:lpstr>
      <vt:lpstr>Materials and Methods</vt:lpstr>
      <vt:lpstr>Increased percentage of hypogonadal men with newly diagnosed type 2 diabetes reaching HbA1c target after Testogel® (testosterone) therapy in addition to lifestyle modifications compared to lifestyle modifications alone (52 weeks)</vt:lpstr>
      <vt:lpstr>Testogel® (testosterone) therapy alongside lifestyle modifications in hypogonadal men with type 2 diabetes &amp; metabolic syndrome can help improve glycaemic control</vt:lpstr>
      <vt:lpstr>Testogel® (testosterone) therapy in addition to lifestyle modifications in hypogonadal men with type 2 diabetes can have an effect on waist circumference</vt:lpstr>
      <vt:lpstr>Metabolic syndrome (MetS) conversion rate during the                   52-week course of the study</vt:lpstr>
      <vt:lpstr>Summary</vt:lpstr>
      <vt:lpstr>Shabsigh, R et al   Randomized study of testosterone gel as adjunctive therapy to sildenafil in hypogonadal men with erectile dysfunction who do not respond to sildenafil alone  Journal of Urology 2004; 172: 658-663  </vt:lpstr>
      <vt:lpstr>Effect of AndroGel® on Erectile Function in Hypogonadal Men</vt:lpstr>
      <vt:lpstr>Testosterone gel therapy improved response to sildenafil</vt:lpstr>
      <vt:lpstr>Buvat, J et al   Hypogonadal Men Non-responders to the PDE5 Inhibitor Tadalafil Benefit from Normalization of Testosterone Levels with a 1% Hydroalcoholic Testosterone Gel in the Treatment of Erectile Dysfunction (TADTEST Study)  Journal of Sexual Medicine 2011;8:284–293  </vt:lpstr>
      <vt:lpstr>Change in the score of the IIEF Erectile Function Domain after combination of testosterone (n = 41) or placebo (n = 32) gels to 10 mg tadalafil once a day in the 73 patients of the ITT population non responders to PRN administration of PDE5I then to 10 mg tadalafil OAD alone for 4 weeks who had a baseline TT level &lt; 3 ng/ml</vt:lpstr>
      <vt:lpstr>Conclusion</vt:lpstr>
      <vt:lpstr>Srinivas-Shankar, U et al   Effects of Testosterone on Muscle Strength, Physical Function, Body Composition, and Quality of Life in Intermediate-Frail and Frail Elderly Men: A Randomized, Double-Blind, Placebo-Controlled Study  J Clin Endocrinol Metab, February 2010, 95(2):639–650  </vt:lpstr>
      <vt:lpstr>Objective, Design &amp; Methods</vt:lpstr>
      <vt:lpstr>Change in Peak Torque (Muscle strength)</vt:lpstr>
      <vt:lpstr>Change in Body Composition</vt:lpstr>
      <vt:lpstr>Change in Quality of Life</vt:lpstr>
      <vt:lpstr>Summary</vt:lpstr>
      <vt:lpstr>The Testosterone Trials (TTrials)</vt:lpstr>
      <vt:lpstr>The Testosterone Trials: background</vt:lpstr>
      <vt:lpstr>The Testosterone Trials: the impact of TTh on seven clinical outcomes in older men with low testosterone</vt:lpstr>
      <vt:lpstr>Sexual Function Trial: effect of TTh on sexual activity in older men with low testosterone</vt:lpstr>
      <vt:lpstr>Sexual Function Trial: TTh significantly improved sexual function versus placebo in older men with low testosterone</vt:lpstr>
      <vt:lpstr>Physical Function Trial: effect of TTh on 6-minute walking distance in older men with low testosterone</vt:lpstr>
      <vt:lpstr>Physical Function Trial: TTh significantly improved walking distance versus placebo in older men with low testosterone</vt:lpstr>
      <vt:lpstr>Vitality Trial: effect of TTh on vitality and fatigue in older men with low testosterone</vt:lpstr>
      <vt:lpstr>Vitality Trial: TTh significantly improved vitality and fatigue versus placebo in older men with low testosterone</vt:lpstr>
      <vt:lpstr>Cognitive Function Trial: effect of TTh on memory &amp; cognition in older men with low testosterone and AAMI</vt:lpstr>
      <vt:lpstr>Cognitive Function Trial: TTh did not improve memory or other cognitive functions in older men with low testosterone</vt:lpstr>
      <vt:lpstr>Anaemia Trial: relationship between testosterone levels and anaemia, and impact of TTh in older men</vt:lpstr>
      <vt:lpstr>TTh significantly increased Hb levels in older men with low testosterone and unexplained anaemia</vt:lpstr>
      <vt:lpstr>TTh significantly increased Hb levels in older men with low testosterone and anaemia of known cause</vt:lpstr>
      <vt:lpstr>TTh significantly increased Hb levels in older men with low testosterone without anaemia</vt:lpstr>
      <vt:lpstr>Cardiovascular Trial: effect of TTh on coronary artery plaque volume in older men with low testosterone</vt:lpstr>
      <vt:lpstr>Cardiovascular Trial: TTh significantly increased non-calcified coronary artery plaque volume versus placebo in older men with low testosterone</vt:lpstr>
      <vt:lpstr>Bone Trial: effect of TTh on bone mineral density and strength in older men with low testosterone</vt:lpstr>
      <vt:lpstr>Bone Trial: TTh significantly increased vBMD and bone strength versus placebo in older men with low testosterone</vt:lpstr>
      <vt:lpstr>TTrials: similar safety profiles for men receiving TTh or placebo</vt:lpstr>
      <vt:lpstr>Summary</vt:lpstr>
      <vt:lpstr>AndroGel 16.2mg/g (1.62%)  Clinical Trials </vt:lpstr>
      <vt:lpstr> Testosterone 16.2mg/g Gel in Pump Kaufman, JM et al 2011 Clinical Trial Summary </vt:lpstr>
      <vt:lpstr>Kaufman JM et al. Efficacy and Safety Study of 16.2mg/g Testosterone Gel for the Treatment of Hypogonadal Men  J Sex Med 2011;2079-2089</vt:lpstr>
      <vt:lpstr>82.2% of hypogonadal men achieved T levels within the normal range at Day 182, following treatment with testosterone 16.2mg/g gel </vt:lpstr>
      <vt:lpstr>Kaufman JM et al (2011):  Safety Results  </vt:lpstr>
      <vt:lpstr>Kaufman JM et al (2011):  Conclusions </vt:lpstr>
      <vt:lpstr> Testosterone 16.2mg/g Gel in Pump Kaufman, JM et al 2012 Clinical Trial Summary </vt:lpstr>
      <vt:lpstr>Kaufman JM et al. One-year efficacy and safety study of a 16.2mg/g testosterone gel in hypogonadal men:  J Sex Med 2012;9:1149–61</vt:lpstr>
      <vt:lpstr>PowerPoint Presentation</vt:lpstr>
      <vt:lpstr>Kaufman JM et al (2012): Safety Results </vt:lpstr>
      <vt:lpstr>Kaufman JM et al (2012): 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Swerdloff, RS et al.  Long-Term Pharmacokinetics of Transdermal Testosterone Gel in Hypogonadal Men  J Clin Endocrinol Metab, 2000 Vol. 85 No. 12 </dc:title>
  <dc:creator>richard jones</dc:creator>
  <cp:lastModifiedBy>richard jones</cp:lastModifiedBy>
  <cp:revision>31</cp:revision>
  <dcterms:created xsi:type="dcterms:W3CDTF">2021-03-24T11:27:05Z</dcterms:created>
  <dcterms:modified xsi:type="dcterms:W3CDTF">2021-03-29T13:57:04Z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